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6" r:id="rId2"/>
    <p:sldId id="279" r:id="rId3"/>
    <p:sldId id="278" r:id="rId4"/>
    <p:sldId id="284" r:id="rId5"/>
    <p:sldId id="286" r:id="rId6"/>
    <p:sldId id="281" r:id="rId7"/>
    <p:sldId id="287" r:id="rId8"/>
    <p:sldId id="288" r:id="rId9"/>
    <p:sldId id="289" r:id="rId10"/>
    <p:sldId id="2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700D3-945F-42E2-BCFC-9BEF4DE41BD6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B28E-1F23-4B90-B182-8819CFD301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核心是通过一个全局的生成器，生成虚拟样本，使用本地模型对虚拟样本的预测作为鉴别器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1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B28E-1F23-4B90-B182-8819CFD301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3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05A12-1079-41B5-B467-5170F0FD9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A8BFE8-A5C3-4A1E-A2C2-EE8050776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30B28-36C2-435C-B2D3-395341B1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5D9D19-DE2F-4CA7-AC37-D183550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1550D-3742-42CD-932D-6301EB4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12B8C-7D20-4CA3-84B2-69D475A7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0508C-D198-4893-9531-38D9B724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5775C-7F0E-40B5-8909-B9AA81FC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5AD6C-157D-472A-8076-82607C09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D0A6-9FAA-4F9E-A805-C2E03341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92CA97-0ED2-49A4-A441-C4E420C6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7F9088-8F76-45CF-9DD1-32BFB738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2B0A1-22E9-4A63-99E9-FF9E7E4A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1959B-CCB5-4F23-BD59-BC4C51C9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5BDF3-7594-4A93-B05C-0D2D13D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26E76-85E2-4C30-90C7-7EA9D5C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98AA0-E7F3-4F4F-8853-F0243377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0B327-99CF-446E-BC67-56F4B087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E06A8-7458-4C3A-9AE7-F717376D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31C62-44D9-4692-A1D5-4F8CF426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4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CE10-9B27-4D8C-8619-B66F9F88C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99A63-8183-4420-9489-B3E192CB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2FFA4-065C-475A-A441-BDF2159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B40D-2A5F-4B82-B5FC-7E80DA57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BDAEC-E500-4F05-8ADC-0A5CCEFC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8B1A5-1D31-4DB7-9C87-453832BA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EBC73-8002-43C8-B7AC-8ABB7760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299893-6DDA-4B5F-BDAC-67330565B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7F296-431B-49DD-8923-56E147AC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4F77-9B46-438A-831A-D3E943B2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54A46-826C-4AC9-8462-E042F127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9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91EEF-E5F4-4769-B03F-ADC36B51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EA283B-DB6B-4A86-9568-74C78D846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71CC6-62F2-4E11-B854-72DF4C39E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6D9930-58E7-4DB5-8315-5D165ADF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ED2A1-009D-475A-9C6B-10204EFD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0C27E1-5303-4A3C-BA26-DCCB51C4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FCB49-5636-47CA-82B3-076B143C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EFAFBF-F62E-47D6-BE0B-87A76605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4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5185F-DE8B-4B2F-916D-FD18315B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F7324-6BBB-423E-9659-9F20400B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AEFEFA-F6CB-44D7-AEEE-CBA54166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B4653-CDC1-4601-BE75-75CFEE8C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0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33898-F490-4BB3-9BEF-EABA2F1E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A051F5-C177-4B62-918E-DACDC345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BC3019-EB8A-4B95-A174-3D05CA34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8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BFAB8-5F42-47CD-96F5-91F536A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3BBAD-63E5-41B3-BB6E-BB675DE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C365D-8E08-4AE1-906D-F324FDF4B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A6437E-E8DD-4DC2-AF46-1C17C8EB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45008-3BDC-42E9-9D20-0C99C16D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ED59D-1883-45F6-856B-0C779CA6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4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1295A-D921-4BC1-90C4-74483844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A7F511-7942-4EC9-82F4-7A70660AF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C988A-127D-426D-9A4D-D03D62C9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294C6-9D3F-41D8-A285-6D6E9E53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AB6EC7-5992-4618-A896-C095E4D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A57E3-18D0-4D79-BF86-06DFF19A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4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F74E70-650A-48E9-A2DC-5DFB231D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750B7-F35B-42E6-98AD-6201167F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A814-DC03-485E-82F8-2F0793D8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904B-B85F-4A12-A57C-3EAFEAD68A1E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B022EC-4816-4567-96A7-32FC6755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5870A-A383-41C5-AE8D-699356A12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1E8F-8800-423F-8C67-6D3049CAF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2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C060EC-73E8-4CD2-994D-AE72ED09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2" y="345120"/>
            <a:ext cx="3210671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26E82D1-B89F-47F4-A0A9-038B5C309052}"/>
              </a:ext>
            </a:extLst>
          </p:cNvPr>
          <p:cNvSpPr txBox="1"/>
          <p:nvPr/>
        </p:nvSpPr>
        <p:spPr>
          <a:xfrm>
            <a:off x="1135946" y="2844225"/>
            <a:ext cx="9920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Data-free Knowledge Distillation with </a:t>
            </a:r>
          </a:p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05438-F300-4C3F-BDC5-F5C4A3EC351D}"/>
              </a:ext>
            </a:extLst>
          </p:cNvPr>
          <p:cNvSpPr txBox="1"/>
          <p:nvPr/>
        </p:nvSpPr>
        <p:spPr>
          <a:xfrm>
            <a:off x="9702800" y="561848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主讲人：褚灵强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088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F2C5CF-9011-4718-8F04-EAD019BCC9FE}"/>
              </a:ext>
            </a:extLst>
          </p:cNvPr>
          <p:cNvSpPr txBox="1"/>
          <p:nvPr/>
        </p:nvSpPr>
        <p:spPr>
          <a:xfrm>
            <a:off x="1250826" y="391487"/>
            <a:ext cx="9687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FEDMIX: APPROXIMATION OF MIXUP UNDER MEAN AUGMENTED FEDERATED LEARNING</a:t>
            </a:r>
          </a:p>
          <a:p>
            <a:pPr algn="ctr"/>
            <a:r>
              <a:rPr lang="en-US" altLang="zh-CN" dirty="0"/>
              <a:t>ICLR 2021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5C82CD-1739-4591-8AA2-F6A4E90F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18" y="1533525"/>
            <a:ext cx="8001000" cy="1352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2F7C54-0788-49F7-97AE-CBA108E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05" y="3877489"/>
            <a:ext cx="9115425" cy="2886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C45CAF-7C18-49ED-9A4A-6CDC45D544C7}"/>
              </a:ext>
            </a:extLst>
          </p:cNvPr>
          <p:cNvSpPr txBox="1"/>
          <p:nvPr/>
        </p:nvSpPr>
        <p:spPr>
          <a:xfrm>
            <a:off x="4270942" y="31971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传输部分平均数据，进行数据增强</a:t>
            </a:r>
          </a:p>
        </p:txBody>
      </p:sp>
    </p:spTree>
    <p:extLst>
      <p:ext uri="{BB962C8B-B14F-4D97-AF65-F5344CB8AC3E}">
        <p14:creationId xmlns:p14="http://schemas.microsoft.com/office/powerpoint/2010/main" val="36023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1074198"/>
            <a:ext cx="11430000" cy="46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提升联邦学习的性能，最核心的问题是处理</a:t>
            </a:r>
            <a:r>
              <a:rPr lang="zh-CN" altLang="en-US" kern="0" dirty="0">
                <a:solidFill>
                  <a:srgbClr val="00B0F0"/>
                </a:solidFill>
              </a:rPr>
              <a:t>数据非独立同分布</a:t>
            </a:r>
            <a:r>
              <a:rPr lang="zh-CN" altLang="en-US" kern="0" dirty="0"/>
              <a:t>的问题。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一方面是可以通过各种模型聚合方式、训练方法来阻止客户端偏移的问题，另一方面，通过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数据增强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的方式，使得各个客户端的数据处于同一分布。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目前出现了采用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数据无关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的方式，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构建数据生成器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，使得各个国家的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 Next Medium"/>
                <a:sym typeface="Avenir Next Medium"/>
              </a:rPr>
              <a:t>数据分布趋于同一</a:t>
            </a:r>
            <a:r>
              <a:rPr lang="zh-CN" altLang="en-US" kern="0" dirty="0"/>
              <a:t>的方法</a:t>
            </a:r>
            <a:r>
              <a:rPr kumimoji="0" lang="zh-CN" altLang="en-US" sz="2391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。</a:t>
            </a: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476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511424" y="382609"/>
            <a:ext cx="8946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Data-Free Knowledge Distillation for Heterogeneous Federated Learning</a:t>
            </a:r>
            <a:endParaRPr lang="en-US" altLang="zh-CN" dirty="0"/>
          </a:p>
          <a:p>
            <a:pPr algn="ctr"/>
            <a:r>
              <a:rPr lang="en-US" altLang="zh-CN" dirty="0"/>
              <a:t>PMLR 2021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9DC3A5-179C-4D40-B277-7AD81F6F5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9" y="2680772"/>
            <a:ext cx="5955142" cy="34060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35957F-CA2A-4C1A-A48F-7AD995E5FDFA}"/>
              </a:ext>
            </a:extLst>
          </p:cNvPr>
          <p:cNvSpPr txBox="1"/>
          <p:nvPr/>
        </p:nvSpPr>
        <p:spPr>
          <a:xfrm>
            <a:off x="2210539" y="1691169"/>
            <a:ext cx="8060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/>
              <a:t>“T</a:t>
            </a:r>
            <a:r>
              <a:rPr lang="zh-CN" altLang="en-US" b="1" i="1" dirty="0"/>
              <a:t>he generalization performance can be improved by enriching local users with augmented data that aligns with the global distribution</a:t>
            </a:r>
            <a:r>
              <a:rPr lang="en-US" altLang="zh-CN" b="1" i="1" dirty="0"/>
              <a:t>”</a:t>
            </a:r>
            <a:endParaRPr lang="zh-CN" altLang="en-US" b="1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CA948-53F0-466E-8F81-AEBFC069A24F}"/>
              </a:ext>
            </a:extLst>
          </p:cNvPr>
          <p:cNvSpPr txBox="1"/>
          <p:nvPr/>
        </p:nvSpPr>
        <p:spPr>
          <a:xfrm>
            <a:off x="-382861" y="62060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FedGen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D997937-90C6-4B44-B85A-72A1DA781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81" y="3030457"/>
            <a:ext cx="5201068" cy="13862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F807ED-67F8-43EF-B38E-C80C5A073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81" y="4808337"/>
            <a:ext cx="5495928" cy="14823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16402B9-3E24-454E-B472-F41D1E3F5802}"/>
              </a:ext>
            </a:extLst>
          </p:cNvPr>
          <p:cNvSpPr txBox="1"/>
          <p:nvPr/>
        </p:nvSpPr>
        <p:spPr>
          <a:xfrm>
            <a:off x="8059200" y="268077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生成器产生的样本分布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EB1367-85E6-484B-8E33-DCDDA1B24DC8}"/>
              </a:ext>
            </a:extLst>
          </p:cNvPr>
          <p:cNvSpPr txBox="1"/>
          <p:nvPr/>
        </p:nvSpPr>
        <p:spPr>
          <a:xfrm>
            <a:off x="8328504" y="445865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决策边界的变化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0668DBA-6CDE-47C3-A8A0-949F2F874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584" y="6356328"/>
            <a:ext cx="590550" cy="219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D19F11F-6761-45A0-9DAA-0DFCFB7B7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156" y="6327753"/>
            <a:ext cx="581025" cy="2762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8C81AD-5734-4510-BAF2-5398B86AD7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8204" y="6337278"/>
            <a:ext cx="581025" cy="257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69003A6-B60C-4C08-B33F-089FB2856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6251" y="6346803"/>
            <a:ext cx="581025" cy="238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E5F7EF-A590-4DD5-B4BB-B4830D8C90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8431" y="4938770"/>
            <a:ext cx="3133988" cy="45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5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622764" y="382609"/>
            <a:ext cx="8946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Fine-tuning Global Model via Data-Free Knowledge Distillation</a:t>
            </a:r>
          </a:p>
          <a:p>
            <a:pPr algn="ctr"/>
            <a:r>
              <a:rPr lang="en-US" altLang="zh-CN" dirty="0"/>
              <a:t>for Non-IID Federated Learning</a:t>
            </a:r>
          </a:p>
          <a:p>
            <a:pPr algn="ctr"/>
            <a:r>
              <a:rPr lang="en-US" altLang="zh-CN" dirty="0"/>
              <a:t>CVPR 2022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16A441E-CA9F-4ACC-93C7-3EE43579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0" y="2396838"/>
            <a:ext cx="5872210" cy="29361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77F053C-CC49-4896-B9CA-741D95EB6B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1" t="9566"/>
          <a:stretch/>
        </p:blipFill>
        <p:spPr>
          <a:xfrm>
            <a:off x="7401433" y="2865414"/>
            <a:ext cx="3099510" cy="3316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8F223E7-9969-42E1-9A73-ACA04B4D0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433" y="4923781"/>
            <a:ext cx="3988618" cy="37078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FE5BD02-81C3-48FA-8A36-E988B3806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433" y="4125472"/>
            <a:ext cx="2583031" cy="322879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679F77C-2495-4943-B8D6-0F5FF37658AA}"/>
              </a:ext>
            </a:extLst>
          </p:cNvPr>
          <p:cNvSpPr txBox="1"/>
          <p:nvPr/>
        </p:nvSpPr>
        <p:spPr>
          <a:xfrm>
            <a:off x="5789253" y="286541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模型间差异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3BBF3C-1DE4-48A9-96A5-7DEE03EB8566}"/>
              </a:ext>
            </a:extLst>
          </p:cNvPr>
          <p:cNvSpPr txBox="1"/>
          <p:nvPr/>
        </p:nvSpPr>
        <p:spPr>
          <a:xfrm>
            <a:off x="5791337" y="50042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生成数据多样化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ADC63E6-4B98-42B4-BD90-829CE463A2CE}"/>
              </a:ext>
            </a:extLst>
          </p:cNvPr>
          <p:cNvSpPr txBox="1"/>
          <p:nvPr/>
        </p:nvSpPr>
        <p:spPr>
          <a:xfrm>
            <a:off x="5763091" y="410040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生成数据正确性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CBB0591-BF2F-4E35-A7CE-1FD5DC6E6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549" y="3459130"/>
            <a:ext cx="1094425" cy="38271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E3D40E6-84FB-42D7-A592-69385CC25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433" y="2176455"/>
            <a:ext cx="2106694" cy="555097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AFB7CB2-817E-4B5F-ACD7-2DCB67F102B1}"/>
              </a:ext>
            </a:extLst>
          </p:cNvPr>
          <p:cNvSpPr txBox="1"/>
          <p:nvPr/>
        </p:nvSpPr>
        <p:spPr>
          <a:xfrm>
            <a:off x="6096000" y="3449837"/>
            <a:ext cx="6087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for one class the importance of knowledge are different among local models.</a:t>
            </a:r>
          </a:p>
        </p:txBody>
      </p:sp>
    </p:spTree>
    <p:extLst>
      <p:ext uri="{BB962C8B-B14F-4D97-AF65-F5344CB8AC3E}">
        <p14:creationId xmlns:p14="http://schemas.microsoft.com/office/powerpoint/2010/main" val="394709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EE2420-7A8A-493B-9658-8584B61C6240}"/>
              </a:ext>
            </a:extLst>
          </p:cNvPr>
          <p:cNvSpPr txBox="1"/>
          <p:nvPr/>
        </p:nvSpPr>
        <p:spPr>
          <a:xfrm>
            <a:off x="3048740" y="5043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Hard Sample Mining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1E863-6A1B-4C13-A321-288D6A46B3F5}"/>
              </a:ext>
            </a:extLst>
          </p:cNvPr>
          <p:cNvSpPr txBox="1"/>
          <p:nvPr/>
        </p:nvSpPr>
        <p:spPr>
          <a:xfrm>
            <a:off x="1822036" y="5941115"/>
            <a:ext cx="983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因为生成数据都是某一类数据的主流代表，但这样全局模型没有办法得到很好的训练。</a:t>
            </a:r>
            <a:endParaRPr lang="en-US" altLang="zh-CN" dirty="0"/>
          </a:p>
          <a:p>
            <a:r>
              <a:rPr lang="zh-CN" altLang="en-US" dirty="0"/>
              <a:t>因此，需要使用难样本对全局模型进行微调。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A4586C-9243-4F4F-973D-05B429B7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92" y="1174944"/>
            <a:ext cx="6133616" cy="22324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616C33-C8DF-468F-AEEC-31DF532B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39" y="3600630"/>
            <a:ext cx="3222722" cy="3730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2C6177-7315-421E-8970-3017B257DCF4}"/>
              </a:ext>
            </a:extLst>
          </p:cNvPr>
          <p:cNvSpPr txBox="1"/>
          <p:nvPr/>
        </p:nvSpPr>
        <p:spPr>
          <a:xfrm>
            <a:off x="2856336" y="4611098"/>
            <a:ext cx="7765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he </a:t>
            </a:r>
            <a:r>
              <a:rPr lang="zh-CN" altLang="en-US" b="1" dirty="0"/>
              <a:t>generator </a:t>
            </a:r>
            <a:r>
              <a:rPr lang="en-US" altLang="zh-CN" b="1" dirty="0"/>
              <a:t>θ</a:t>
            </a:r>
            <a:r>
              <a:rPr lang="en-US" altLang="zh-CN" dirty="0"/>
              <a:t> </a:t>
            </a:r>
            <a:r>
              <a:rPr lang="zh-CN" altLang="en-US" dirty="0"/>
              <a:t>is enforced to generate hard samples that </a:t>
            </a:r>
            <a:r>
              <a:rPr lang="zh-CN" altLang="en-US" b="1" dirty="0"/>
              <a:t>maximize </a:t>
            </a:r>
            <a:r>
              <a:rPr lang="zh-CN" altLang="en-US" dirty="0"/>
              <a:t>L</a:t>
            </a:r>
            <a:r>
              <a:rPr lang="en-US" altLang="zh-CN" dirty="0" err="1"/>
              <a:t>oss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he </a:t>
            </a:r>
            <a:r>
              <a:rPr lang="zh-CN" altLang="en-US" b="1" dirty="0"/>
              <a:t>global model </a:t>
            </a:r>
            <a:r>
              <a:rPr lang="en-US" altLang="zh-CN" b="1" dirty="0"/>
              <a:t>w </a:t>
            </a:r>
            <a:r>
              <a:rPr lang="zh-CN" altLang="en-US" dirty="0"/>
              <a:t>is trained to </a:t>
            </a:r>
            <a:r>
              <a:rPr lang="zh-CN" altLang="en-US" b="1" dirty="0"/>
              <a:t>minimize</a:t>
            </a:r>
            <a:r>
              <a:rPr lang="zh-CN" altLang="en-US" dirty="0"/>
              <a:t> L</a:t>
            </a:r>
            <a:r>
              <a:rPr lang="en-US" altLang="zh-CN" dirty="0" err="1"/>
              <a:t>oss</a:t>
            </a:r>
            <a:r>
              <a:rPr lang="zh-CN" altLang="en-US" dirty="0"/>
              <a:t> using the hard samples.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57223A-3EF6-4BD3-BD91-F72D1A5A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4061943"/>
            <a:ext cx="4962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4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180B60E-25A1-48FE-B438-1C8834A1545E}"/>
              </a:ext>
            </a:extLst>
          </p:cNvPr>
          <p:cNvSpPr txBox="1"/>
          <p:nvPr/>
        </p:nvSpPr>
        <p:spPr>
          <a:xfrm>
            <a:off x="1622764" y="382609"/>
            <a:ext cx="8946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DATASET DISTILLATION</a:t>
            </a:r>
          </a:p>
          <a:p>
            <a:pPr algn="ctr"/>
            <a:r>
              <a:rPr lang="en-US" altLang="zh-CN" dirty="0" err="1"/>
              <a:t>Arxiv</a:t>
            </a:r>
            <a:r>
              <a:rPr lang="en-US" altLang="zh-CN" dirty="0"/>
              <a:t> 2018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2A92A-B4A3-49E4-AB31-EC342A8758D2}"/>
              </a:ext>
            </a:extLst>
          </p:cNvPr>
          <p:cNvSpPr txBox="1"/>
          <p:nvPr/>
        </p:nvSpPr>
        <p:spPr>
          <a:xfrm>
            <a:off x="2426933" y="1424671"/>
            <a:ext cx="733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1" dirty="0"/>
              <a:t> “Distill knowledge is to summarize the entire dataset by a small subset, either by only using the “valuable” data for model training”</a:t>
            </a:r>
            <a:endParaRPr lang="zh-CN" altLang="en-US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7B61E-2823-4F3B-84F6-E4D5B24479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3"/>
          <a:stretch/>
        </p:blipFill>
        <p:spPr>
          <a:xfrm>
            <a:off x="0" y="2701234"/>
            <a:ext cx="6334918" cy="2576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C70984-06C0-4BC6-9B9D-860D4C22C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598" y="2466733"/>
            <a:ext cx="5420835" cy="135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9BCEFB-A36F-4B40-8034-0E82A4CB1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141" y="3950502"/>
            <a:ext cx="5319747" cy="13267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95ABCDB-C89B-4A22-9520-ED4660477D18}"/>
              </a:ext>
            </a:extLst>
          </p:cNvPr>
          <p:cNvSpPr txBox="1"/>
          <p:nvPr/>
        </p:nvSpPr>
        <p:spPr>
          <a:xfrm>
            <a:off x="7058781" y="5471196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生成的代表性数据可以逐渐学习到一定的关键特征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D09E58-F9D3-4AD3-9F37-B9E2077505B2}"/>
              </a:ext>
            </a:extLst>
          </p:cNvPr>
          <p:cNvSpPr txBox="1"/>
          <p:nvPr/>
        </p:nvSpPr>
        <p:spPr>
          <a:xfrm>
            <a:off x="2086799" y="6290725"/>
            <a:ext cx="849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利用这些小的、均衡的、代表性的数据，进行模型初始化、</a:t>
            </a:r>
            <a:r>
              <a:rPr lang="en-US" altLang="zh-CN" dirty="0"/>
              <a:t>fine-tune</a:t>
            </a:r>
            <a:r>
              <a:rPr lang="zh-CN" altLang="en-US" dirty="0"/>
              <a:t>应该是可行的</a:t>
            </a:r>
          </a:p>
        </p:txBody>
      </p:sp>
    </p:spTree>
    <p:extLst>
      <p:ext uri="{BB962C8B-B14F-4D97-AF65-F5344CB8AC3E}">
        <p14:creationId xmlns:p14="http://schemas.microsoft.com/office/powerpoint/2010/main" val="252566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529793"/>
            <a:ext cx="11430000" cy="579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77500" lnSpcReduction="20000"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>
              <a:buClr>
                <a:srgbClr val="34A5DA">
                  <a:satOff val="-4060"/>
                </a:srgbClr>
              </a:buClr>
            </a:pPr>
            <a:endParaRPr lang="en-US" altLang="zh-CN" kern="0" dirty="0"/>
          </a:p>
          <a:p>
            <a:pPr marL="0" indent="0">
              <a:buClr>
                <a:srgbClr val="34A5DA">
                  <a:satOff val="-4060"/>
                </a:srgbClr>
              </a:buClr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优势：</a:t>
            </a:r>
            <a:endParaRPr lang="en-US" altLang="zh-CN" kern="0" dirty="0">
              <a:solidFill>
                <a:schemeClr val="tx1"/>
              </a:solidFill>
            </a:endParaRPr>
          </a:p>
          <a:p>
            <a:pPr>
              <a:buClr>
                <a:srgbClr val="34A5DA">
                  <a:satOff val="-4060"/>
                </a:srgbClr>
              </a:buClr>
            </a:pPr>
            <a:r>
              <a:rPr lang="zh-CN" altLang="en-US" kern="0" dirty="0"/>
              <a:t>生成器既可以用于</a:t>
            </a:r>
            <a:r>
              <a:rPr lang="zh-CN" altLang="en-US" kern="0" dirty="0">
                <a:solidFill>
                  <a:srgbClr val="00B0F0"/>
                </a:solidFill>
              </a:rPr>
              <a:t>数据扩充</a:t>
            </a:r>
            <a:r>
              <a:rPr lang="zh-CN" altLang="en-US" kern="0" dirty="0"/>
              <a:t>，也可以通过共享，使得各个客户机的</a:t>
            </a:r>
            <a:r>
              <a:rPr lang="zh-CN" altLang="en-US" kern="0" dirty="0">
                <a:solidFill>
                  <a:srgbClr val="00B0F0"/>
                </a:solidFill>
              </a:rPr>
              <a:t>数据都趋于均衡</a:t>
            </a:r>
            <a:r>
              <a:rPr lang="zh-CN" altLang="en-US" kern="0" dirty="0"/>
              <a:t>。</a:t>
            </a:r>
            <a:r>
              <a:rPr lang="zh-CN" altLang="en-US" sz="2400" kern="0" dirty="0"/>
              <a:t>可以在保护隐私的前提下，</a:t>
            </a:r>
            <a:r>
              <a:rPr lang="zh-CN" altLang="en-US" kern="0" dirty="0"/>
              <a:t>处理</a:t>
            </a:r>
            <a:r>
              <a:rPr lang="zh-CN" altLang="en-US" sz="2400" kern="0" dirty="0">
                <a:solidFill>
                  <a:srgbClr val="00B0F0"/>
                </a:solidFill>
              </a:rPr>
              <a:t>数据稀疏</a:t>
            </a:r>
            <a:r>
              <a:rPr lang="zh-CN" altLang="en-US" kern="0" dirty="0"/>
              <a:t>和</a:t>
            </a:r>
            <a:r>
              <a:rPr lang="zh-CN" altLang="en-US" sz="2400" kern="0" dirty="0">
                <a:solidFill>
                  <a:srgbClr val="00B0F0"/>
                </a:solidFill>
              </a:rPr>
              <a:t>数据非独立同分布的</a:t>
            </a:r>
            <a:r>
              <a:rPr lang="zh-CN" altLang="en-US" sz="2400" kern="0" dirty="0"/>
              <a:t>问题。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0" marR="0" lvl="0" indent="0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None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通过</a:t>
            </a:r>
            <a:r>
              <a:rPr lang="zh-CN" altLang="en-US" kern="0" dirty="0">
                <a:solidFill>
                  <a:srgbClr val="00B0F0"/>
                </a:solidFill>
              </a:rPr>
              <a:t>数据蒸馏</a:t>
            </a:r>
            <a:r>
              <a:rPr lang="zh-CN" altLang="en-US" kern="0" dirty="0"/>
              <a:t>提取各个客户机上的</a:t>
            </a:r>
            <a:r>
              <a:rPr lang="zh-CN" altLang="en-US" kern="0" dirty="0">
                <a:solidFill>
                  <a:srgbClr val="00B0F0"/>
                </a:solidFill>
              </a:rPr>
              <a:t>代表性数据</a:t>
            </a:r>
            <a:r>
              <a:rPr lang="zh-CN" altLang="en-US" kern="0" dirty="0"/>
              <a:t>，可以对数据、客户机进行很好的分类，</a:t>
            </a:r>
            <a:r>
              <a:rPr lang="zh-CN" altLang="en-US" kern="0" dirty="0">
                <a:solidFill>
                  <a:srgbClr val="00B0F0"/>
                </a:solidFill>
              </a:rPr>
              <a:t>利于进行本地子数据集划分、群组聚合</a:t>
            </a:r>
            <a:r>
              <a:rPr lang="zh-CN" altLang="en-US" kern="0" dirty="0"/>
              <a:t>。也可以</a:t>
            </a:r>
            <a:r>
              <a:rPr lang="zh-CN" altLang="en-US" kern="0" dirty="0">
                <a:solidFill>
                  <a:srgbClr val="00B0F0"/>
                </a:solidFill>
              </a:rPr>
              <a:t>用于对模型进行更好的</a:t>
            </a:r>
            <a:r>
              <a:rPr lang="en-US" altLang="zh-CN" kern="0" dirty="0">
                <a:solidFill>
                  <a:srgbClr val="00B0F0"/>
                </a:solidFill>
              </a:rPr>
              <a:t>fine-tune</a:t>
            </a:r>
            <a:r>
              <a:rPr lang="zh-CN" altLang="en-US" kern="0" dirty="0">
                <a:solidFill>
                  <a:srgbClr val="00B0F0"/>
                </a:solidFill>
              </a:rPr>
              <a:t>、蒸馏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0" indent="0">
              <a:buClr>
                <a:srgbClr val="34A5DA">
                  <a:satOff val="-4060"/>
                </a:srgbClr>
              </a:buClr>
              <a:buNone/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存在的问题：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在</a:t>
            </a:r>
            <a:r>
              <a:rPr lang="zh-CN" altLang="en-US" kern="0" dirty="0">
                <a:solidFill>
                  <a:srgbClr val="00B0F0"/>
                </a:solidFill>
              </a:rPr>
              <a:t>电商场景下</a:t>
            </a:r>
            <a:r>
              <a:rPr lang="zh-CN" altLang="en-US" kern="0" dirty="0"/>
              <a:t>，使用现有的方法，使用噪声等产生的差异化，在</a:t>
            </a:r>
            <a:r>
              <a:rPr lang="zh-CN" altLang="en-US" kern="0" dirty="0">
                <a:solidFill>
                  <a:srgbClr val="00B0F0"/>
                </a:solidFill>
              </a:rPr>
              <a:t>二分类</a:t>
            </a:r>
            <a:r>
              <a:rPr lang="zh-CN" altLang="en-US" kern="0" dirty="0"/>
              <a:t>和全局生成器的背景下，来</a:t>
            </a:r>
            <a:r>
              <a:rPr lang="zh-CN" altLang="en-US" kern="0" dirty="0">
                <a:solidFill>
                  <a:srgbClr val="00B0F0"/>
                </a:solidFill>
              </a:rPr>
              <a:t>生成包含所有特色的虚拟数据，是很困难的</a:t>
            </a:r>
            <a:r>
              <a:rPr lang="zh-CN" altLang="en-US" kern="0" dirty="0"/>
              <a:t>。因为即使都是被点击、购买的样本，</a:t>
            </a:r>
            <a:r>
              <a:rPr lang="zh-CN" altLang="en-US" kern="0" dirty="0">
                <a:solidFill>
                  <a:srgbClr val="00B0F0"/>
                </a:solidFill>
              </a:rPr>
              <a:t>内部差异化是非常大的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同时，目前的</a:t>
            </a:r>
            <a:r>
              <a:rPr lang="zh-CN" altLang="en-US" kern="0" dirty="0">
                <a:solidFill>
                  <a:srgbClr val="00B0F0"/>
                </a:solidFill>
              </a:rPr>
              <a:t>相关方法主要是应用在图像分类领域</a:t>
            </a:r>
            <a:r>
              <a:rPr lang="zh-CN" altLang="en-US" kern="0" dirty="0"/>
              <a:t>，在电商这种更结构化的数据下是否可行还有待实验。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64581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037EE4-7DF6-42E9-A889-AE9A39C07869}"/>
              </a:ext>
            </a:extLst>
          </p:cNvPr>
          <p:cNvSpPr txBox="1">
            <a:spLocks/>
          </p:cNvSpPr>
          <p:nvPr/>
        </p:nvSpPr>
        <p:spPr>
          <a:xfrm>
            <a:off x="381000" y="1500327"/>
            <a:ext cx="11430000" cy="4661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fontScale="92500" lnSpcReduction="20000"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为了使得生成的虚拟样本能很好的覆盖本地的各种特色，先以一定标准将本地数据</a:t>
            </a:r>
            <a:r>
              <a:rPr lang="zh-CN" altLang="en-US" kern="0" dirty="0">
                <a:solidFill>
                  <a:srgbClr val="00B0F0"/>
                </a:solidFill>
              </a:rPr>
              <a:t>划分成子数据集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0" marR="0" lvl="0" indent="0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None/>
              <a:tabLst/>
              <a:defRPr/>
            </a:pPr>
            <a:endParaRPr kumimoji="0" lang="en-US" altLang="zh-CN" sz="2391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venir Next Medium"/>
              <a:sym typeface="Avenir Next Medium"/>
            </a:endParaRPr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在每个子数据上设置</a:t>
            </a:r>
            <a:r>
              <a:rPr lang="zh-CN" altLang="en-US" kern="0" dirty="0">
                <a:solidFill>
                  <a:srgbClr val="00B0F0"/>
                </a:solidFill>
              </a:rPr>
              <a:t>本地生成器</a:t>
            </a:r>
            <a:r>
              <a:rPr lang="zh-CN" altLang="en-US" kern="0" dirty="0"/>
              <a:t>，用于生成特定特色的虚拟样本特征，</a:t>
            </a:r>
            <a:r>
              <a:rPr lang="zh-CN" altLang="en-US" kern="0" dirty="0">
                <a:solidFill>
                  <a:srgbClr val="00B0F0"/>
                </a:solidFill>
              </a:rPr>
              <a:t>保证不同特色的样本都可以被生成</a:t>
            </a:r>
            <a:r>
              <a:rPr lang="zh-CN" altLang="en-US" kern="0" dirty="0"/>
              <a:t>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引入</a:t>
            </a:r>
            <a:r>
              <a:rPr lang="en-US" altLang="zh-CN" kern="0" dirty="0"/>
              <a:t>GAN</a:t>
            </a:r>
            <a:r>
              <a:rPr lang="zh-CN" altLang="en-US" kern="0" dirty="0"/>
              <a:t>的相关内容，来</a:t>
            </a:r>
            <a:r>
              <a:rPr lang="zh-CN" altLang="en-US" kern="0" dirty="0">
                <a:solidFill>
                  <a:srgbClr val="00B0F0"/>
                </a:solidFill>
              </a:rPr>
              <a:t>更好的处理电商数据的生成</a:t>
            </a:r>
            <a:r>
              <a:rPr lang="zh-CN" altLang="en-US" kern="0" dirty="0"/>
              <a:t>，而不是目前方法针对的图像数据。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r>
              <a:rPr lang="zh-CN" altLang="en-US" kern="0" dirty="0"/>
              <a:t>生成器的权重、生成器</a:t>
            </a:r>
            <a:r>
              <a:rPr lang="en-US" altLang="zh-CN" kern="0" dirty="0"/>
              <a:t>/</a:t>
            </a:r>
            <a:r>
              <a:rPr lang="zh-CN" altLang="en-US" kern="0" dirty="0"/>
              <a:t>数据蒸馏产生的虚拟数据，比客户机模型权重、自动编码器产生的特征，</a:t>
            </a:r>
            <a:r>
              <a:rPr lang="zh-CN" altLang="en-US" kern="0" dirty="0">
                <a:solidFill>
                  <a:srgbClr val="00B0F0"/>
                </a:solidFill>
              </a:rPr>
              <a:t>更能代表数据的分布情况</a:t>
            </a:r>
            <a:r>
              <a:rPr lang="zh-CN" altLang="en-US" kern="0" dirty="0"/>
              <a:t>。因此，也可以将</a:t>
            </a:r>
            <a:r>
              <a:rPr lang="zh-CN" altLang="en-US" kern="0" dirty="0">
                <a:solidFill>
                  <a:srgbClr val="00B0F0"/>
                </a:solidFill>
              </a:rPr>
              <a:t>数据生成作为辅助任务</a:t>
            </a:r>
            <a:r>
              <a:rPr lang="zh-CN" altLang="en-US" kern="0" dirty="0"/>
              <a:t>，来判断数据之间的相似性。</a:t>
            </a: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  <a:p>
            <a:pPr marL="312528" marR="0" lvl="0" indent="-312528" algn="l" defTabSz="410751" eaLnBrk="1" fontAlgn="auto" latinLnBrk="0" hangingPunct="1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rgbClr val="34A5DA">
                  <a:satOff val="-4060"/>
                </a:srgbClr>
              </a:buClr>
              <a:buSzPct val="104999"/>
              <a:buFont typeface="Avenir Next"/>
              <a:buChar char="‣"/>
              <a:tabLst/>
              <a:defRPr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8C03DB-0514-4641-9796-5896788797DA}"/>
              </a:ext>
            </a:extLst>
          </p:cNvPr>
          <p:cNvSpPr txBox="1"/>
          <p:nvPr/>
        </p:nvSpPr>
        <p:spPr>
          <a:xfrm>
            <a:off x="3048740" y="26947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kern="0" dirty="0">
                <a:latin typeface="Avenir Next Medium"/>
                <a:sym typeface="Avenir Next Medium"/>
              </a:rPr>
              <a:t>可能的方法</a:t>
            </a:r>
          </a:p>
        </p:txBody>
      </p:sp>
    </p:spTree>
    <p:extLst>
      <p:ext uri="{BB962C8B-B14F-4D97-AF65-F5344CB8AC3E}">
        <p14:creationId xmlns:p14="http://schemas.microsoft.com/office/powerpoint/2010/main" val="77037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EB827-A428-4C56-A985-48FC5C42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感谢各位老师的耐心聆听！</a:t>
            </a:r>
          </a:p>
        </p:txBody>
      </p:sp>
    </p:spTree>
    <p:extLst>
      <p:ext uri="{BB962C8B-B14F-4D97-AF65-F5344CB8AC3E}">
        <p14:creationId xmlns:p14="http://schemas.microsoft.com/office/powerpoint/2010/main" val="359508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669</Words>
  <Application>Microsoft Office PowerPoint</Application>
  <PresentationFormat>宽屏</PresentationFormat>
  <Paragraphs>62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Avenir Next</vt:lpstr>
      <vt:lpstr>Avenir Next Medium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感谢各位老师的耐心聆听！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255</cp:revision>
  <dcterms:created xsi:type="dcterms:W3CDTF">2022-04-11T02:47:04Z</dcterms:created>
  <dcterms:modified xsi:type="dcterms:W3CDTF">2022-04-14T12:51:15Z</dcterms:modified>
</cp:coreProperties>
</file>