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8D3920E-C3D8-42C7-89C1-F424083B92F9}">
          <p14:sldIdLst>
            <p14:sldId id="258"/>
            <p14:sldId id="256"/>
            <p14:sldId id="257"/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2860F-D18D-4C2D-9E84-815550C0C8DC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78F4-79C3-4BEE-9842-66F180A98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18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D78F4-79C3-4BEE-9842-66F180A987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7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79F7A-967D-47FF-A7A0-2B800FC87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8EB10E-04D7-4206-ABFE-8D856AFF8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472A5-9F79-4DAE-9EBE-58D2EA9D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39B5-BA3C-4EAA-A853-32CAAB24179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81349-4A9B-4B72-9F73-71EA2F1B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A0D4C-D159-4E06-8B2C-CA57E98C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F425-E580-49B9-8BED-46DB8BD36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40956-3B58-4838-BBF0-C167C131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7F5634-F58F-49DD-BE97-01F24E945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B77D6-2DAB-4F06-8D66-DEAA541C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39B5-BA3C-4EAA-A853-32CAAB24179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68DFB-37DB-4F46-9470-9D800EAF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C2905-D2B4-4C60-8FC5-9FC0E68A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F425-E580-49B9-8BED-46DB8BD36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5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41AC4-F3E3-40FC-A8FC-1F98FA3F4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52374E-E739-4E7D-99A3-034BE3B4C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0D627-BE05-48E6-BDDE-D0017394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39B5-BA3C-4EAA-A853-32CAAB24179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F3EC5-9F66-4B69-90AE-8E80C1FA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A385A-A1DD-446F-B024-2AB81A6C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F425-E580-49B9-8BED-46DB8BD36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9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08948-BD4D-478F-ACF0-BF068DE8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9F314-8065-4C47-8541-B8F5674D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CE1DA-D95B-475F-82AD-5332545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39B5-BA3C-4EAA-A853-32CAAB24179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75041-5C4A-4096-9FF0-82FE45B5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2E2A1-C876-4870-BB33-6DBE32B8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F425-E580-49B9-8BED-46DB8BD36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64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65FB2-77D2-432D-97F3-A44876DF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223453-078E-4753-B255-EA079082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CFAD8-ED47-4B79-993C-E5B71F50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39B5-BA3C-4EAA-A853-32CAAB24179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5FE51-BFA9-46BD-B4F4-1054BDC2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B254-60C6-4063-B093-E79BFBBC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F425-E580-49B9-8BED-46DB8BD36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062C9-56F0-47F9-AF5D-8847CD39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2C12A-AB0F-428C-9072-00DBE07C4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50A3C4-6DB6-435D-AAAF-2EB99F3D6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F7287-7813-4454-8840-3E503419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39B5-BA3C-4EAA-A853-32CAAB24179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4BA1B-EBD3-4BA4-A378-6D4CCFC5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EC436-0460-4F7A-A34A-FEE51136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F425-E580-49B9-8BED-46DB8BD36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9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DFF58-9B4B-480F-A8D8-4CB9C208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F99B6-2B0E-4697-9053-73AADED2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54B2B1-A281-45F7-B90D-3A4DA765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86F059-B59E-4FFA-B326-2A984E6A0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DBF64F-CFBC-48A2-B3AA-8D78EAA4F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F56276-26DA-4E9B-B5D0-26501F93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39B5-BA3C-4EAA-A853-32CAAB24179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4230B5-4A60-4E36-B71C-17EA3BCD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65E63D-3231-487E-A74B-59CF05BB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F425-E580-49B9-8BED-46DB8BD36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B956-A704-4656-8819-FA2CE24A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FB9B25-757F-4B1E-B943-77B5B8F6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39B5-BA3C-4EAA-A853-32CAAB24179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1D532B-6FB4-4C98-A2DA-C89023F1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CF3018-B75A-4A0F-A5F6-1CFBA899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F425-E580-49B9-8BED-46DB8BD36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69FE60-6653-4ACB-B4E2-6E0F8BBD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39B5-BA3C-4EAA-A853-32CAAB24179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8E507-6681-4346-9D6C-5CC12630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59D9D-F13C-46F8-A569-1339BC33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F425-E580-49B9-8BED-46DB8BD36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9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9898-6033-431C-B302-A643F67F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88AAB-E3A6-42AB-87C6-349DC45A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2AAA66-EE84-485E-9716-8B03988DF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B3183-D404-42E3-B16C-8920F5B5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39B5-BA3C-4EAA-A853-32CAAB24179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23664-7BCC-4CA1-B153-D59FEE17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7D1E0-13BB-4423-A823-42B9ECD1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F425-E580-49B9-8BED-46DB8BD36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6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67C51-014E-4DD3-B0B5-686D23E6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ACD5B1-0AE5-4BCC-9BD6-1D4FF146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536496-464F-4BF1-9D17-68054875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D4DBE6-2A1F-4E5B-AC14-17D6867E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39B5-BA3C-4EAA-A853-32CAAB24179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3C484-9B4D-4389-B2D0-54B6EC3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5EC4F-0615-4100-8592-19621973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F425-E580-49B9-8BED-46DB8BD36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3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D419F9-1C15-4448-B3C0-40993D03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4B88E-377C-43CD-A35B-9EE388BB7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50F85-626E-49C9-869A-74A67E7D9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939B5-BA3C-4EAA-A853-32CAAB24179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E8E9A-0223-4588-9C5A-605443712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58BCC-99B9-4945-AADE-E77B8565F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F425-E580-49B9-8BED-46DB8BD36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5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9C8A5D-6AF0-40C4-A1A2-AF9F2878F30E}"/>
              </a:ext>
            </a:extLst>
          </p:cNvPr>
          <p:cNvSpPr txBox="1"/>
          <p:nvPr/>
        </p:nvSpPr>
        <p:spPr>
          <a:xfrm>
            <a:off x="2177618" y="522835"/>
            <a:ext cx="7836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Improving Accuracy of Federated Learning in Non-IID Settings</a:t>
            </a:r>
            <a:endParaRPr lang="en-US" altLang="zh-CN" dirty="0"/>
          </a:p>
          <a:p>
            <a:pPr algn="ctr"/>
            <a:r>
              <a:rPr lang="en-US" altLang="zh-CN" dirty="0" err="1"/>
              <a:t>Arxiv</a:t>
            </a:r>
            <a:r>
              <a:rPr lang="en-US" altLang="zh-CN" dirty="0"/>
              <a:t> 2020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6F0AA-B880-45F4-9AD2-30F2BF54B759}"/>
              </a:ext>
            </a:extLst>
          </p:cNvPr>
          <p:cNvSpPr txBox="1"/>
          <p:nvPr/>
        </p:nvSpPr>
        <p:spPr>
          <a:xfrm>
            <a:off x="241916" y="142980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hypothesis conflicts between agents’ local models</a:t>
            </a:r>
            <a:endParaRPr lang="en-US" altLang="zh-CN" dirty="0"/>
          </a:p>
          <a:p>
            <a:r>
              <a:rPr lang="zh-CN" altLang="en-US" dirty="0"/>
              <a:t>也就是相同样本在不同设备上的标签不一致</a:t>
            </a:r>
            <a:endParaRPr lang="en-US" altLang="zh-CN" dirty="0"/>
          </a:p>
          <a:p>
            <a:r>
              <a:rPr lang="zh-CN" altLang="en-US" dirty="0"/>
              <a:t>通过在服务器上保留一定的均衡样本来</a:t>
            </a:r>
            <a:r>
              <a:rPr lang="en-US" altLang="zh-CN" dirty="0"/>
              <a:t>fine-tune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EE01B0-42C6-4BB3-9F12-4AD2FA4B9FD6}"/>
              </a:ext>
            </a:extLst>
          </p:cNvPr>
          <p:cNvSpPr txBox="1"/>
          <p:nvPr/>
        </p:nvSpPr>
        <p:spPr>
          <a:xfrm>
            <a:off x="241916" y="2800254"/>
            <a:ext cx="8023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local loss surfaces of agents are different</a:t>
            </a:r>
            <a:endParaRPr lang="en-US" altLang="zh-CN" dirty="0"/>
          </a:p>
          <a:p>
            <a:r>
              <a:rPr lang="zh-CN" altLang="en-US" dirty="0"/>
              <a:t>不同设备的</a:t>
            </a:r>
            <a:r>
              <a:rPr lang="en-US" altLang="zh-CN" dirty="0"/>
              <a:t>loss</a:t>
            </a:r>
            <a:r>
              <a:rPr lang="zh-CN" altLang="en-US" dirty="0"/>
              <a:t>曲面是不一致的，全局模型很可能无法到达任何一个极小值点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loss</a:t>
            </a:r>
            <a:r>
              <a:rPr lang="zh-CN" altLang="en-US" dirty="0"/>
              <a:t>中添加共享项，如</a:t>
            </a:r>
            <a:r>
              <a:rPr lang="en-US" altLang="zh-CN" dirty="0"/>
              <a:t>L2</a:t>
            </a:r>
            <a:r>
              <a:rPr lang="zh-CN" altLang="en-US" dirty="0"/>
              <a:t>正则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62D4FFD-4353-44FC-A96E-A7CAE2ED7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252" y="4270897"/>
            <a:ext cx="3154765" cy="11734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D25AF37-43B5-4F33-BE23-AB10C81FB4E7}"/>
              </a:ext>
            </a:extLst>
          </p:cNvPr>
          <p:cNvSpPr txBox="1"/>
          <p:nvPr/>
        </p:nvSpPr>
        <p:spPr>
          <a:xfrm>
            <a:off x="241916" y="472288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通过动量的方式更新全局模型，减少震荡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2C1FE40-C0CB-4297-95F5-252D5AD59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252" y="5991682"/>
            <a:ext cx="4050484" cy="75082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84303D9-83C6-47C6-A817-0B555973945D}"/>
              </a:ext>
            </a:extLst>
          </p:cNvPr>
          <p:cNvSpPr txBox="1"/>
          <p:nvPr/>
        </p:nvSpPr>
        <p:spPr>
          <a:xfrm>
            <a:off x="241916" y="6182427"/>
            <a:ext cx="667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如果某个参数不同设备的更新方向很不一致，就不更新全局模型</a:t>
            </a:r>
          </a:p>
        </p:txBody>
      </p:sp>
    </p:spTree>
    <p:extLst>
      <p:ext uri="{BB962C8B-B14F-4D97-AF65-F5344CB8AC3E}">
        <p14:creationId xmlns:p14="http://schemas.microsoft.com/office/powerpoint/2010/main" val="53729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97C86F-90C8-4347-A0FF-127D82320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29" y="2795587"/>
            <a:ext cx="11001375" cy="1266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6BCECB-BA4B-4187-9F2D-16D479767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1"/>
          <a:stretch/>
        </p:blipFill>
        <p:spPr>
          <a:xfrm>
            <a:off x="3752665" y="4817893"/>
            <a:ext cx="4953000" cy="15846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02CC11D-D1DE-40F1-90D7-D5341F73E415}"/>
              </a:ext>
            </a:extLst>
          </p:cNvPr>
          <p:cNvSpPr txBox="1"/>
          <p:nvPr/>
        </p:nvSpPr>
        <p:spPr>
          <a:xfrm>
            <a:off x="595313" y="1996554"/>
            <a:ext cx="11001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1" dirty="0"/>
              <a:t>“FedPD introduces extra local dual variables {λi} that record the gap between the local model xi and the global model x0 which help the global convergence.”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3C8CC9-EFC7-487A-B526-C8309641CA8A}"/>
              </a:ext>
            </a:extLst>
          </p:cNvPr>
          <p:cNvSpPr txBox="1"/>
          <p:nvPr/>
        </p:nvSpPr>
        <p:spPr>
          <a:xfrm>
            <a:off x="1047889" y="668508"/>
            <a:ext cx="10096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FedPD: A Federated Learning Framework with Optimal Rates and Adaptivity to Non-IID Data</a:t>
            </a:r>
            <a:endParaRPr lang="en-US" altLang="zh-CN" dirty="0"/>
          </a:p>
          <a:p>
            <a:pPr algn="ctr"/>
            <a:r>
              <a:rPr lang="en-US" altLang="zh-CN" dirty="0" err="1"/>
              <a:t>Arxiv</a:t>
            </a:r>
            <a:r>
              <a:rPr lang="en-US" altLang="zh-CN" dirty="0"/>
              <a:t> 2020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5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0BB195-8D8A-4D1A-8467-35FCB7A2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702"/>
            <a:ext cx="2181225" cy="571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79B87E-38B5-4FBD-B3D2-C31DDF94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7502"/>
            <a:ext cx="11020425" cy="571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3A770F-8DA8-4814-A00C-A41CC1D8E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95" y="107502"/>
            <a:ext cx="5210175" cy="4286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5D8DC7-BE91-4E11-9D9A-C23DE2370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75" y="1350377"/>
            <a:ext cx="7791450" cy="361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B09946A-F9EA-4992-A083-C7678550B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95" y="2752450"/>
            <a:ext cx="10734675" cy="25622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871A915-86F3-4FD6-9B35-2A006CE0F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2112" y="5812072"/>
            <a:ext cx="3110744" cy="5427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DB80B13-776B-4EB2-B275-D6683185EEC5}"/>
              </a:ext>
            </a:extLst>
          </p:cNvPr>
          <p:cNvSpPr txBox="1"/>
          <p:nvPr/>
        </p:nvSpPr>
        <p:spPr>
          <a:xfrm>
            <a:off x="2725857" y="6488668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满足假设</a:t>
            </a:r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A2</a:t>
            </a:r>
            <a:r>
              <a:rPr lang="zh-CN" altLang="en-US" dirty="0"/>
              <a:t>，达到指定性能的时间复杂度是目前最优的</a:t>
            </a:r>
          </a:p>
        </p:txBody>
      </p:sp>
    </p:spTree>
    <p:extLst>
      <p:ext uri="{BB962C8B-B14F-4D97-AF65-F5344CB8AC3E}">
        <p14:creationId xmlns:p14="http://schemas.microsoft.com/office/powerpoint/2010/main" val="162411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64E51D3-47A8-41BF-8C3E-7C93B9E2B9E1}"/>
              </a:ext>
            </a:extLst>
          </p:cNvPr>
          <p:cNvSpPr txBox="1"/>
          <p:nvPr/>
        </p:nvSpPr>
        <p:spPr>
          <a:xfrm>
            <a:off x="1689346" y="631185"/>
            <a:ext cx="8813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F</a:t>
            </a:r>
            <a:r>
              <a:rPr lang="en-US" altLang="zh-CN" dirty="0" err="1"/>
              <a:t>ederated</a:t>
            </a:r>
            <a:r>
              <a:rPr lang="zh-CN" altLang="en-US" dirty="0"/>
              <a:t> L</a:t>
            </a:r>
            <a:r>
              <a:rPr lang="en-US" altLang="zh-CN" dirty="0"/>
              <a:t>earning</a:t>
            </a:r>
            <a:r>
              <a:rPr lang="zh-CN" altLang="en-US" dirty="0"/>
              <a:t>: </a:t>
            </a:r>
            <a:r>
              <a:rPr lang="en-US" altLang="zh-CN" dirty="0"/>
              <a:t>Strategies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Improving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Efficiency</a:t>
            </a:r>
          </a:p>
          <a:p>
            <a:pPr algn="ctr"/>
            <a:r>
              <a:rPr lang="en-US" altLang="zh-CN" dirty="0" err="1"/>
              <a:t>Arxiv</a:t>
            </a:r>
            <a:r>
              <a:rPr lang="en-US" altLang="zh-CN" dirty="0"/>
              <a:t> 2017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077151-F1F1-414B-8973-5F8DCAAD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2991960"/>
            <a:ext cx="9553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6F88DB-9E14-42CE-8EE6-45F26EDE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78" y="1789073"/>
            <a:ext cx="1942500" cy="4323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9A6E67-D763-4A5E-ACE2-F6BA81F2F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30" r="1279" b="1430"/>
          <a:stretch/>
        </p:blipFill>
        <p:spPr>
          <a:xfrm>
            <a:off x="3576315" y="1843288"/>
            <a:ext cx="2859996" cy="3239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91504B-0C23-449E-BCEB-DD2BE84BA429}"/>
              </a:ext>
            </a:extLst>
          </p:cNvPr>
          <p:cNvSpPr txBox="1"/>
          <p:nvPr/>
        </p:nvSpPr>
        <p:spPr>
          <a:xfrm>
            <a:off x="809578" y="96766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 Rank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7709EF-34D7-4916-A085-84D0C2063F0C}"/>
              </a:ext>
            </a:extLst>
          </p:cNvPr>
          <p:cNvSpPr txBox="1"/>
          <p:nvPr/>
        </p:nvSpPr>
        <p:spPr>
          <a:xfrm>
            <a:off x="809578" y="2382335"/>
            <a:ext cx="7179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d1 and d2 represent the output and input dimensions respectively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C3ED41-20B0-4067-A4E6-3E5889E8A828}"/>
              </a:ext>
            </a:extLst>
          </p:cNvPr>
          <p:cNvSpPr txBox="1"/>
          <p:nvPr/>
        </p:nvSpPr>
        <p:spPr>
          <a:xfrm>
            <a:off x="809578" y="3009530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矩阵</a:t>
            </a:r>
            <a:r>
              <a:rPr lang="en-US" altLang="zh-CN" dirty="0"/>
              <a:t>A</a:t>
            </a:r>
            <a:r>
              <a:rPr lang="zh-CN" altLang="en-US" dirty="0"/>
              <a:t>是固定的，只会训练</a:t>
            </a:r>
            <a:r>
              <a:rPr lang="en-US" altLang="zh-CN" dirty="0"/>
              <a:t>B</a:t>
            </a:r>
            <a:r>
              <a:rPr lang="zh-CN" altLang="en-US" dirty="0"/>
              <a:t>，保证秩不大于</a:t>
            </a:r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3F10A7-53D0-4E7F-83B6-6942FE0B8B01}"/>
              </a:ext>
            </a:extLst>
          </p:cNvPr>
          <p:cNvSpPr txBox="1"/>
          <p:nvPr/>
        </p:nvSpPr>
        <p:spPr>
          <a:xfrm>
            <a:off x="809578" y="467627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Random mask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D5D7A4-1218-438E-8307-3C2A1EB5D14C}"/>
              </a:ext>
            </a:extLst>
          </p:cNvPr>
          <p:cNvSpPr txBox="1"/>
          <p:nvPr/>
        </p:nvSpPr>
        <p:spPr>
          <a:xfrm>
            <a:off x="809578" y="5403742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对于每个客户机进行强制的稀疏限制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A449C0-D864-479C-B0F6-66DF83EA6842}"/>
              </a:ext>
            </a:extLst>
          </p:cNvPr>
          <p:cNvSpPr txBox="1"/>
          <p:nvPr/>
        </p:nvSpPr>
        <p:spPr>
          <a:xfrm>
            <a:off x="5006313" y="3612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模型结构限制</a:t>
            </a:r>
          </a:p>
        </p:txBody>
      </p:sp>
    </p:spTree>
    <p:extLst>
      <p:ext uri="{BB962C8B-B14F-4D97-AF65-F5344CB8AC3E}">
        <p14:creationId xmlns:p14="http://schemas.microsoft.com/office/powerpoint/2010/main" val="206409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900B9-FAC5-4EFA-A521-E6756F212A0D}"/>
              </a:ext>
            </a:extLst>
          </p:cNvPr>
          <p:cNvSpPr txBox="1"/>
          <p:nvPr/>
        </p:nvSpPr>
        <p:spPr>
          <a:xfrm>
            <a:off x="597023" y="424972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Probabilistic quantization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DDF712-2577-4BA3-9763-FA4F13F39C21}"/>
              </a:ext>
            </a:extLst>
          </p:cNvPr>
          <p:cNvSpPr txBox="1"/>
          <p:nvPr/>
        </p:nvSpPr>
        <p:spPr>
          <a:xfrm>
            <a:off x="5263765" y="334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模型压缩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00B360-44B3-4659-B284-41CC977E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44" y="5119836"/>
            <a:ext cx="5076825" cy="10382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827C342-D507-4365-8A81-A25C2B8E6BC3}"/>
              </a:ext>
            </a:extLst>
          </p:cNvPr>
          <p:cNvSpPr txBox="1"/>
          <p:nvPr/>
        </p:nvSpPr>
        <p:spPr>
          <a:xfrm>
            <a:off x="597023" y="120468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Subsampling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D89A53-1636-4E0D-A531-3205C1E09EC5}"/>
              </a:ext>
            </a:extLst>
          </p:cNvPr>
          <p:cNvSpPr txBox="1"/>
          <p:nvPr/>
        </p:nvSpPr>
        <p:spPr>
          <a:xfrm>
            <a:off x="597023" y="2074795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对于每个客户机都随机</a:t>
            </a:r>
            <a:r>
              <a:rPr lang="en-US" altLang="zh-CN" dirty="0"/>
              <a:t>mask</a:t>
            </a:r>
            <a:r>
              <a:rPr lang="zh-CN" altLang="en-US" dirty="0"/>
              <a:t>掉一定数量的权重，再进行聚合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84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251</Words>
  <Application>Microsoft Office PowerPoint</Application>
  <PresentationFormat>宽屏</PresentationFormat>
  <Paragraphs>27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褚 灵强</dc:creator>
  <cp:lastModifiedBy>褚 灵强</cp:lastModifiedBy>
  <cp:revision>72</cp:revision>
  <dcterms:created xsi:type="dcterms:W3CDTF">2022-04-07T12:12:00Z</dcterms:created>
  <dcterms:modified xsi:type="dcterms:W3CDTF">2022-04-08T01:58:46Z</dcterms:modified>
</cp:coreProperties>
</file>