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631" r:id="rId2"/>
    <p:sldId id="632" r:id="rId3"/>
    <p:sldId id="635" r:id="rId4"/>
    <p:sldId id="637" r:id="rId5"/>
    <p:sldId id="655" r:id="rId6"/>
    <p:sldId id="668" r:id="rId7"/>
    <p:sldId id="657" r:id="rId8"/>
    <p:sldId id="658" r:id="rId9"/>
    <p:sldId id="667" r:id="rId10"/>
    <p:sldId id="666" r:id="rId11"/>
    <p:sldId id="654" r:id="rId12"/>
    <p:sldId id="659" r:id="rId13"/>
    <p:sldId id="638" r:id="rId14"/>
    <p:sldId id="634" r:id="rId15"/>
    <p:sldId id="636" r:id="rId16"/>
    <p:sldId id="615" r:id="rId17"/>
  </p:sldIdLst>
  <p:sldSz cx="11520488" cy="6480175"/>
  <p:notesSz cx="6858000" cy="9144000"/>
  <p:defaultTextStyle>
    <a:defPPr>
      <a:defRPr lang="zh-CN"/>
    </a:defPPr>
    <a:lvl1pPr marL="0" algn="l" defTabSz="12058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3250" algn="l" defTabSz="12058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05865" algn="l" defTabSz="12058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09115" algn="l" defTabSz="12058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12365" algn="l" defTabSz="12058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14980" algn="l" defTabSz="12058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18230" algn="l" defTabSz="12058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21480" algn="l" defTabSz="12058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24730" algn="l" defTabSz="12058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6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7000C"/>
    <a:srgbClr val="31B6FD"/>
    <a:srgbClr val="FF7D00"/>
    <a:srgbClr val="FF9300"/>
    <a:srgbClr val="2981D1"/>
    <a:srgbClr val="C40010"/>
    <a:srgbClr val="5600ED"/>
    <a:srgbClr val="1C9E91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84650" autoAdjust="0"/>
  </p:normalViewPr>
  <p:slideViewPr>
    <p:cSldViewPr>
      <p:cViewPr varScale="1">
        <p:scale>
          <a:sx n="121" d="100"/>
          <a:sy n="121" d="100"/>
        </p:scale>
        <p:origin x="450" y="96"/>
      </p:cViewPr>
      <p:guideLst>
        <p:guide orient="horz" pos="2041"/>
        <p:guide pos="36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6BF60-22C9-4F32-8365-A91E0354EFF2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722DA-5114-4EF5-94C2-29D607558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D2440-2207-4D79-9A17-684F2DC3BCF7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EB5CB-6C59-4EA4-BE41-A6A10AEFB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42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903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45160" algn="l" defTabSz="12903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90320" algn="l" defTabSz="12903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935480" algn="l" defTabSz="12903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580640" algn="l" defTabSz="12903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225165" algn="l" defTabSz="12903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870325" algn="l" defTabSz="12903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515485" algn="l" defTabSz="12903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5160645" algn="l" defTabSz="12903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EB5CB-6C59-4EA4-BE41-A6A10AEFB90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EB5CB-6C59-4EA4-BE41-A6A10AEFB90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EB5CB-6C59-4EA4-BE41-A6A10AEFB90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1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EB5CB-6C59-4EA4-BE41-A6A10AEFB90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026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EB5CB-6C59-4EA4-BE41-A6A10AEFB90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35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EB5CB-6C59-4EA4-BE41-A6A10AEFB90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239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EB5CB-6C59-4EA4-BE41-A6A10AEFB90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EB5CB-6C59-4EA4-BE41-A6A10AEFB90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EB5CB-6C59-4EA4-BE41-A6A10AEFB90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818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EB5CB-6C59-4EA4-BE41-A6A10AEFB90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713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gradFill flip="none" rotWithShape="1">
          <a:gsLst>
            <a:gs pos="0">
              <a:srgbClr val="3366FF"/>
            </a:gs>
            <a:gs pos="100000">
              <a:srgbClr val="000000"/>
            </a:gs>
          </a:gsLst>
          <a:lin ang="3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A58A-697F-8945-AEBA-FD701DA61C9F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2022/4/16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1709-F9C6-B44E-8692-FAF9AE937EEB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038" y="2013055"/>
            <a:ext cx="9792415" cy="1389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0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073" y="3672099"/>
            <a:ext cx="8064342" cy="1656045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bg1"/>
                </a:solidFill>
              </a:defRPr>
            </a:lvl1pPr>
            <a:lvl2pPr marL="575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7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3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79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1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7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055" y="215750"/>
            <a:ext cx="1655788" cy="387886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332879" y="310909"/>
            <a:ext cx="2262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CCF-AIR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青年基金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645" y="345010"/>
            <a:ext cx="10801198" cy="37479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9644" y="863823"/>
            <a:ext cx="10801199" cy="497283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345010"/>
            <a:ext cx="2484105" cy="549164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345010"/>
            <a:ext cx="7308310" cy="549164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644" y="215751"/>
            <a:ext cx="10945216" cy="72008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644" y="1007839"/>
            <a:ext cx="10945215" cy="4828819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3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30000"/>
              </a:lnSpc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直接连接符 9"/>
          <p:cNvCxnSpPr/>
          <p:nvPr userDrawn="1"/>
        </p:nvCxnSpPr>
        <p:spPr>
          <a:xfrm>
            <a:off x="3780024" y="863823"/>
            <a:ext cx="39604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332879" y="243407"/>
            <a:ext cx="2262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7D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CCF-AIR</a:t>
            </a:r>
            <a:r>
              <a:rPr lang="zh-CN" altLang="en-US" sz="2000" b="1" dirty="0">
                <a:solidFill>
                  <a:srgbClr val="FF7D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青年基金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1615545"/>
            <a:ext cx="9936421" cy="2695571"/>
          </a:xfrm>
          <a:prstGeom prst="rect">
            <a:avLst/>
          </a:prstGeom>
        </p:spPr>
        <p:txBody>
          <a:bodyPr anchor="b"/>
          <a:lstStyle>
            <a:lvl1pPr algn="l">
              <a:defRPr sz="57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4336619"/>
            <a:ext cx="9936421" cy="1417537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31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59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556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035" y="345010"/>
            <a:ext cx="9936421" cy="125253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5" y="1725046"/>
            <a:ext cx="4896207" cy="41116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644" y="345010"/>
            <a:ext cx="10801199" cy="44680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588544"/>
            <a:ext cx="4873706" cy="77852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1800" indent="0">
              <a:buNone/>
              <a:defRPr sz="1900" b="1"/>
            </a:lvl2pPr>
            <a:lvl3pPr marL="864235" indent="0">
              <a:buNone/>
              <a:defRPr sz="1800" b="1"/>
            </a:lvl3pPr>
            <a:lvl4pPr marL="1296035" indent="0">
              <a:buNone/>
              <a:defRPr sz="1500" b="1"/>
            </a:lvl4pPr>
            <a:lvl5pPr marL="1727835" indent="0">
              <a:buNone/>
              <a:defRPr sz="1500" b="1"/>
            </a:lvl5pPr>
            <a:lvl6pPr marL="2159635" indent="0">
              <a:buNone/>
              <a:defRPr sz="1500" b="1"/>
            </a:lvl6pPr>
            <a:lvl7pPr marL="2592070" indent="0">
              <a:buNone/>
              <a:defRPr sz="1500" b="1"/>
            </a:lvl7pPr>
            <a:lvl8pPr marL="3023870" indent="0">
              <a:buNone/>
              <a:defRPr sz="1500" b="1"/>
            </a:lvl8pPr>
            <a:lvl9pPr marL="3455670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1588544"/>
            <a:ext cx="4897708" cy="77852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1800" indent="0">
              <a:buNone/>
              <a:defRPr sz="1900" b="1"/>
            </a:lvl2pPr>
            <a:lvl3pPr marL="864235" indent="0">
              <a:buNone/>
              <a:defRPr sz="1800" b="1"/>
            </a:lvl3pPr>
            <a:lvl4pPr marL="1296035" indent="0">
              <a:buNone/>
              <a:defRPr sz="1500" b="1"/>
            </a:lvl4pPr>
            <a:lvl5pPr marL="1727835" indent="0">
              <a:buNone/>
              <a:defRPr sz="1500" b="1"/>
            </a:lvl5pPr>
            <a:lvl6pPr marL="2159635" indent="0">
              <a:buNone/>
              <a:defRPr sz="1500" b="1"/>
            </a:lvl6pPr>
            <a:lvl7pPr marL="2592070" indent="0">
              <a:buNone/>
              <a:defRPr sz="1500" b="1"/>
            </a:lvl7pPr>
            <a:lvl8pPr marL="3023870" indent="0">
              <a:buNone/>
              <a:defRPr sz="1500" b="1"/>
            </a:lvl8pPr>
            <a:lvl9pPr marL="3455670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2367064"/>
            <a:ext cx="4897708" cy="3481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645" y="345010"/>
            <a:ext cx="10801198" cy="44680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3"/>
            <a:ext cx="3715657" cy="1512041"/>
          </a:xfrm>
          <a:prstGeom prst="rect">
            <a:avLst/>
          </a:prstGeo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7"/>
            <a:ext cx="5832247" cy="460512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3"/>
            <a:ext cx="3715657" cy="3601598"/>
          </a:xfrm>
        </p:spPr>
        <p:txBody>
          <a:bodyPr/>
          <a:lstStyle>
            <a:lvl1pPr marL="0" indent="0">
              <a:buNone/>
              <a:defRPr sz="1500"/>
            </a:lvl1pPr>
            <a:lvl2pPr marL="431800" indent="0">
              <a:buNone/>
              <a:defRPr sz="1400"/>
            </a:lvl2pPr>
            <a:lvl3pPr marL="864235" indent="0">
              <a:buNone/>
              <a:defRPr sz="1100"/>
            </a:lvl3pPr>
            <a:lvl4pPr marL="1296035" indent="0">
              <a:buNone/>
              <a:defRPr sz="1000"/>
            </a:lvl4pPr>
            <a:lvl5pPr marL="1727835" indent="0">
              <a:buNone/>
              <a:defRPr sz="1000"/>
            </a:lvl5pPr>
            <a:lvl6pPr marL="2159635" indent="0">
              <a:buNone/>
              <a:defRPr sz="1000"/>
            </a:lvl6pPr>
            <a:lvl7pPr marL="2592070" indent="0">
              <a:buNone/>
              <a:defRPr sz="1000"/>
            </a:lvl7pPr>
            <a:lvl8pPr marL="3023870" indent="0">
              <a:buNone/>
              <a:defRPr sz="1000"/>
            </a:lvl8pPr>
            <a:lvl9pPr marL="345567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3"/>
            <a:ext cx="3715657" cy="1512041"/>
          </a:xfrm>
          <a:prstGeom prst="rect">
            <a:avLst/>
          </a:prstGeo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33027"/>
            <a:ext cx="5832247" cy="4605123"/>
          </a:xfrm>
        </p:spPr>
        <p:txBody>
          <a:bodyPr anchor="t"/>
          <a:lstStyle>
            <a:lvl1pPr marL="0" indent="0">
              <a:buNone/>
              <a:defRPr sz="3000"/>
            </a:lvl1pPr>
            <a:lvl2pPr marL="431800" indent="0">
              <a:buNone/>
              <a:defRPr sz="2600"/>
            </a:lvl2pPr>
            <a:lvl3pPr marL="864235" indent="0">
              <a:buNone/>
              <a:defRPr sz="2300"/>
            </a:lvl3pPr>
            <a:lvl4pPr marL="1296035" indent="0">
              <a:buNone/>
              <a:defRPr sz="1900"/>
            </a:lvl4pPr>
            <a:lvl5pPr marL="1727835" indent="0">
              <a:buNone/>
              <a:defRPr sz="1900"/>
            </a:lvl5pPr>
            <a:lvl6pPr marL="2159635" indent="0">
              <a:buNone/>
              <a:defRPr sz="1900"/>
            </a:lvl6pPr>
            <a:lvl7pPr marL="2592070" indent="0">
              <a:buNone/>
              <a:defRPr sz="1900"/>
            </a:lvl7pPr>
            <a:lvl8pPr marL="3023870" indent="0">
              <a:buNone/>
              <a:defRPr sz="1900"/>
            </a:lvl8pPr>
            <a:lvl9pPr marL="3455670" indent="0">
              <a:buNone/>
              <a:defRPr sz="19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3"/>
            <a:ext cx="3715657" cy="3601598"/>
          </a:xfrm>
        </p:spPr>
        <p:txBody>
          <a:bodyPr/>
          <a:lstStyle>
            <a:lvl1pPr marL="0" indent="0">
              <a:buNone/>
              <a:defRPr sz="1500"/>
            </a:lvl1pPr>
            <a:lvl2pPr marL="431800" indent="0">
              <a:buNone/>
              <a:defRPr sz="1400"/>
            </a:lvl2pPr>
            <a:lvl3pPr marL="864235" indent="0">
              <a:buNone/>
              <a:defRPr sz="1100"/>
            </a:lvl3pPr>
            <a:lvl4pPr marL="1296035" indent="0">
              <a:buNone/>
              <a:defRPr sz="1000"/>
            </a:lvl4pPr>
            <a:lvl5pPr marL="1727835" indent="0">
              <a:buNone/>
              <a:defRPr sz="1000"/>
            </a:lvl5pPr>
            <a:lvl6pPr marL="2159635" indent="0">
              <a:buNone/>
              <a:defRPr sz="1000"/>
            </a:lvl6pPr>
            <a:lvl7pPr marL="2592070" indent="0">
              <a:buNone/>
              <a:defRPr sz="1000"/>
            </a:lvl7pPr>
            <a:lvl8pPr marL="3023870" indent="0">
              <a:buNone/>
              <a:defRPr sz="1000"/>
            </a:lvl8pPr>
            <a:lvl9pPr marL="345567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644" y="1079847"/>
            <a:ext cx="10801199" cy="4756811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9644" y="6006165"/>
            <a:ext cx="2592110" cy="345008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l">
              <a:defRPr sz="1100" b="0" i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3" y="6006165"/>
            <a:ext cx="3888165" cy="345008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ctr">
              <a:defRPr sz="1100" b="0" i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8733" y="6006165"/>
            <a:ext cx="2592110" cy="345008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r">
              <a:defRPr sz="1100" b="0" i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359644" y="215750"/>
            <a:ext cx="10801199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055" y="215750"/>
            <a:ext cx="1655788" cy="3878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64235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215900" indent="-215900" algn="l" defTabSz="8642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000" b="0" i="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47700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08013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00" b="0" i="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51193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400" b="0" i="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194373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400" b="0" i="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37553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71570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2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59635" algn="l" defTabSz="8642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670" algn="l" defTabSz="8642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3700" y="1727919"/>
            <a:ext cx="9792415" cy="1872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CCF-AIR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青年基金项目</a:t>
            </a:r>
            <a:b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en-US" sz="4000" dirty="0">
                <a:latin typeface="微软雅黑" panose="020B0503020204020204" charset="-122"/>
                <a:ea typeface="微软雅黑" panose="020B0503020204020204" charset="-122"/>
              </a:rPr>
              <a:t>开题会议</a:t>
            </a:r>
            <a:endParaRPr kumimoji="1" lang="zh-CN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4920574" y="3816151"/>
            <a:ext cx="18742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2022.04.30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1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BBAAD9C20180234D78E509342D30B68042B9B2091AC58B80A1D98F3CB1E32B745B46B2386164DB0F22492E08C84624EC2D0921AAA1D0EBB11B5EC254370E25D524FE053D7C25E687A49429D76ED243B22E22E5817C4904A6A8CEB19A51160C68DC162490BEB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9644" y="215751"/>
            <a:ext cx="10945216" cy="720080"/>
          </a:xfrm>
        </p:spPr>
        <p:txBody>
          <a:bodyPr/>
          <a:lstStyle/>
          <a:p>
            <a:r>
              <a:rPr kumimoji="1" lang="en-US" altLang="en-US" dirty="0"/>
              <a:t>研究</a:t>
            </a:r>
            <a:r>
              <a:rPr kumimoji="1" lang="zh-CN" altLang="en-US" dirty="0"/>
              <a:t>目标</a:t>
            </a:r>
          </a:p>
        </p:txBody>
      </p:sp>
      <p:sp>
        <p:nvSpPr>
          <p:cNvPr id="4" name="文本框 1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BBAAD9C20180234D78E509342D30B68042B9B2091AC58B80A1D98F3CB1E32B745B46B2386164DB0F22492E08C84624EC2D0921AAA1D0EBB11B5EC254370E25D524FE053D7C25E687A49429D76ED243B22E22E5817C4904A6A8CEB19A51160C68DC162490BEB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59644" y="1007839"/>
            <a:ext cx="10945215" cy="5040560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2200" dirty="0"/>
              <a:t>研究方法 </a:t>
            </a:r>
            <a:r>
              <a:rPr kumimoji="1" lang="en-US" altLang="zh-CN" sz="2200" dirty="0"/>
              <a:t>–</a:t>
            </a:r>
            <a:r>
              <a:rPr kumimoji="1" lang="zh-CN" altLang="en-US" sz="2200" dirty="0"/>
              <a:t> 延迟反馈建模</a:t>
            </a:r>
            <a:endParaRPr kumimoji="1" lang="en-US" altLang="zh-CN" sz="2200" dirty="0">
              <a:solidFill>
                <a:srgbClr val="FF0000"/>
              </a:solidFill>
            </a:endParaRPr>
          </a:p>
          <a:p>
            <a:pPr lvl="1"/>
            <a:r>
              <a:rPr lang="zh-CN" altLang="en-US" sz="1900" dirty="0"/>
              <a:t>核心思想</a:t>
            </a:r>
            <a:endParaRPr lang="en-US" altLang="zh-CN" sz="1900" dirty="0"/>
          </a:p>
          <a:p>
            <a:pPr lvl="2"/>
            <a:r>
              <a:rPr lang="zh-CN" altLang="zh-CN" sz="1700" dirty="0"/>
              <a:t>针对</a:t>
            </a:r>
            <a:r>
              <a:rPr lang="en-US" altLang="zh-CN" sz="1700" dirty="0"/>
              <a:t>CVR</a:t>
            </a:r>
            <a:r>
              <a:rPr lang="zh-CN" altLang="zh-CN" sz="1700" dirty="0"/>
              <a:t>任务业务特点，进行</a:t>
            </a:r>
            <a:r>
              <a:rPr lang="en-US" altLang="zh-CN" sz="1700" dirty="0" err="1"/>
              <a:t>DeepCVR</a:t>
            </a:r>
            <a:r>
              <a:rPr lang="zh-CN" altLang="zh-CN" sz="1700" dirty="0"/>
              <a:t>延迟数据流建模</a:t>
            </a:r>
            <a:endParaRPr lang="en-US" altLang="zh-CN" sz="1700" dirty="0"/>
          </a:p>
          <a:p>
            <a:pPr lvl="2"/>
            <a:r>
              <a:rPr lang="zh-CN" altLang="zh-CN" sz="1700" dirty="0"/>
              <a:t>考虑不同国家数据稀疏差异性，进行多国家联合延迟反馈建模</a:t>
            </a:r>
            <a:endParaRPr lang="en-US" altLang="zh-CN" sz="1700" dirty="0"/>
          </a:p>
          <a:p>
            <a:pPr lvl="2"/>
            <a:r>
              <a:rPr lang="zh-CN" altLang="en-US" sz="1700" dirty="0"/>
              <a:t>根据特定业务场景，设计合适的</a:t>
            </a:r>
            <a:r>
              <a:rPr lang="en-US" altLang="zh-CN" sz="1700" dirty="0"/>
              <a:t>loss</a:t>
            </a:r>
            <a:r>
              <a:rPr lang="zh-CN" altLang="en-US" sz="1700" dirty="0"/>
              <a:t>函数</a:t>
            </a:r>
            <a:endParaRPr lang="en-US" altLang="zh-CN" sz="1700" dirty="0"/>
          </a:p>
          <a:p>
            <a:pPr lvl="2"/>
            <a:endParaRPr lang="en-US" altLang="zh-CN" sz="1700" dirty="0"/>
          </a:p>
          <a:p>
            <a:pPr lvl="1"/>
            <a:r>
              <a:rPr lang="zh-CN" altLang="en-US" sz="1900" dirty="0"/>
              <a:t>阶段性方案</a:t>
            </a:r>
            <a:endParaRPr lang="en-US" altLang="zh-CN" sz="1900" dirty="0"/>
          </a:p>
          <a:p>
            <a:pPr lvl="2"/>
            <a:r>
              <a:rPr lang="zh-CN" altLang="en-US" sz="1700" dirty="0"/>
              <a:t>阶段</a:t>
            </a:r>
            <a:r>
              <a:rPr lang="en-US" altLang="zh-CN" sz="1700" dirty="0"/>
              <a:t>1</a:t>
            </a:r>
          </a:p>
          <a:p>
            <a:pPr lvl="3"/>
            <a:r>
              <a:rPr lang="zh-CN" altLang="en-US" sz="1500" dirty="0"/>
              <a:t>找到合适的公开数据集、选择较好的模型结构作为基础</a:t>
            </a:r>
          </a:p>
          <a:p>
            <a:pPr lvl="3"/>
            <a:r>
              <a:rPr lang="zh-CN" altLang="en-US" sz="1500" dirty="0"/>
              <a:t>结合价格、购买习惯等因素构造个性化推荐模型</a:t>
            </a:r>
            <a:endParaRPr lang="en-US" altLang="zh-CN" sz="1500" dirty="0"/>
          </a:p>
          <a:p>
            <a:pPr lvl="2"/>
            <a:r>
              <a:rPr lang="zh-CN" altLang="en-US" sz="1700" dirty="0"/>
              <a:t>阶段</a:t>
            </a:r>
            <a:r>
              <a:rPr lang="en-US" altLang="zh-CN" sz="1700" dirty="0"/>
              <a:t>2</a:t>
            </a:r>
          </a:p>
          <a:p>
            <a:pPr lvl="3"/>
            <a:r>
              <a:rPr lang="zh-CN" altLang="en-US" sz="1500" dirty="0"/>
              <a:t>基于国家差异化建模，考虑时区等因素修改模型</a:t>
            </a:r>
          </a:p>
          <a:p>
            <a:pPr lvl="2"/>
            <a:r>
              <a:rPr lang="zh-CN" altLang="en-US" sz="1700" dirty="0"/>
              <a:t>阶段</a:t>
            </a:r>
            <a:r>
              <a:rPr lang="en-US" altLang="zh-CN" sz="1700" dirty="0"/>
              <a:t>3</a:t>
            </a:r>
          </a:p>
          <a:p>
            <a:pPr lvl="3"/>
            <a:r>
              <a:rPr lang="zh-CN" altLang="en-US" sz="1485" dirty="0">
                <a:sym typeface="+mn-ea"/>
              </a:rPr>
              <a:t>融入项目整体模型框架中</a:t>
            </a:r>
            <a:endParaRPr lang="zh-CN" altLang="en-US" dirty="0"/>
          </a:p>
          <a:p>
            <a:pPr lvl="3"/>
            <a:endParaRPr kumimoji="1" lang="en-US" altLang="zh-CN" dirty="0"/>
          </a:p>
          <a:p>
            <a:pPr lvl="2"/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C3602-E9AF-B045-84F5-42B3EDB0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44" y="215751"/>
            <a:ext cx="10945216" cy="720080"/>
          </a:xfrm>
        </p:spPr>
        <p:txBody>
          <a:bodyPr/>
          <a:lstStyle/>
          <a:p>
            <a:r>
              <a:rPr kumimoji="1" lang="zh-Hans" altLang="en-US" dirty="0"/>
              <a:t>研究方法</a:t>
            </a:r>
            <a:endParaRPr kumimoji="1" lang="zh-CN" altLang="en-US" dirty="0"/>
          </a:p>
        </p:txBody>
      </p:sp>
      <p:sp>
        <p:nvSpPr>
          <p:cNvPr id="4" name="文本框 1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BBAAD9C20180234D78E509342D30B68042B9B2091AC58B80A1D98F3CB1E32B745B46B2386164DB0F22492E08C84624EC2D0921AAA1D0EBB11B5EC254370E25D524FE053D7C25E687A49429D76ED243B22E22E5817C4904A6A8CEB19A51160C68DC162490BEB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87036AE-0EE9-3A48-B6C5-D0239CE0A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644" y="1007839"/>
            <a:ext cx="10945215" cy="5256584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研究方法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Debias</a:t>
            </a:r>
            <a:r>
              <a:rPr kumimoji="1" lang="zh-CN" altLang="en-US" dirty="0"/>
              <a:t>建模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背景</a:t>
            </a:r>
            <a:endParaRPr lang="en-US" altLang="zh-CN" dirty="0"/>
          </a:p>
          <a:p>
            <a:pPr lvl="2"/>
            <a:r>
              <a:rPr lang="zh-CN" altLang="en-US" dirty="0"/>
              <a:t>推荐系统偏差广泛存在</a:t>
            </a:r>
            <a:endParaRPr lang="en-US" altLang="zh-CN" dirty="0"/>
          </a:p>
          <a:p>
            <a:pPr lvl="3"/>
            <a:r>
              <a:rPr lang="zh-CN" altLang="zh-CN" dirty="0"/>
              <a:t>商品曝光位置不同带来的偏差</a:t>
            </a:r>
            <a:endParaRPr lang="en-US" altLang="zh-CN" dirty="0"/>
          </a:p>
          <a:p>
            <a:pPr lvl="3"/>
            <a:r>
              <a:rPr lang="zh-CN" altLang="en-US" dirty="0"/>
              <a:t>用户选择带来的偏差</a:t>
            </a:r>
            <a:endParaRPr lang="en-US" altLang="zh-CN" dirty="0"/>
          </a:p>
          <a:p>
            <a:pPr lvl="2"/>
            <a:r>
              <a:rPr lang="zh-CN" altLang="en-US" dirty="0"/>
              <a:t>偏差在模型训练和用户交互中被放大，降低推荐性能，需要</a:t>
            </a:r>
            <a:r>
              <a:rPr lang="en-US" altLang="zh-CN" dirty="0"/>
              <a:t>Debias</a:t>
            </a:r>
            <a:r>
              <a:rPr lang="zh-CN" altLang="en-US" dirty="0"/>
              <a:t>建模</a:t>
            </a:r>
            <a:endParaRPr lang="en-US" altLang="zh-CN" dirty="0"/>
          </a:p>
          <a:p>
            <a:pPr marL="431966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已有方法缺陷</a:t>
            </a:r>
            <a:endParaRPr lang="en-US" altLang="zh-CN" dirty="0"/>
          </a:p>
          <a:p>
            <a:pPr lvl="2"/>
            <a:r>
              <a:rPr lang="zh-CN" altLang="en-US" dirty="0"/>
              <a:t>常用的倾向得分评估（</a:t>
            </a:r>
            <a:r>
              <a:rPr lang="en-US" altLang="zh-CN" dirty="0"/>
              <a:t>propensity score</a:t>
            </a:r>
            <a:r>
              <a:rPr lang="zh-CN" altLang="en-US" dirty="0"/>
              <a:t>）方法对于性能的提升有待进一步探索</a:t>
            </a:r>
            <a:endParaRPr lang="en-US" altLang="zh-CN" dirty="0"/>
          </a:p>
          <a:p>
            <a:pPr lvl="2"/>
            <a:r>
              <a:rPr lang="zh-CN" altLang="en-US" dirty="0"/>
              <a:t>实际场景中偏差往往随时间动态变化，主流模型对于偏差的静态建模效果不佳</a:t>
            </a:r>
            <a:endParaRPr lang="en-US" altLang="zh-CN" dirty="0"/>
          </a:p>
          <a:p>
            <a:pPr lvl="2"/>
            <a:r>
              <a:rPr lang="zh-CN" altLang="en-US" dirty="0"/>
              <a:t>缺少成熟的通用框架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lvl="3"/>
            <a:endParaRPr kumimoji="1" lang="en-US" altLang="zh-CN" dirty="0"/>
          </a:p>
          <a:p>
            <a:pPr lvl="2"/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56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C3602-E9AF-B045-84F5-42B3EDB0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44" y="215751"/>
            <a:ext cx="10945216" cy="720080"/>
          </a:xfrm>
        </p:spPr>
        <p:txBody>
          <a:bodyPr/>
          <a:lstStyle/>
          <a:p>
            <a:r>
              <a:rPr kumimoji="1" lang="zh-Hans" altLang="en-US" dirty="0"/>
              <a:t>研究方法</a:t>
            </a:r>
            <a:endParaRPr kumimoji="1" lang="zh-CN" altLang="en-US" dirty="0"/>
          </a:p>
        </p:txBody>
      </p:sp>
      <p:sp>
        <p:nvSpPr>
          <p:cNvPr id="4" name="文本框 1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BBAAD9C20180234D78E509342D30B68042B9B2091AC58B80A1D98F3CB1E32B745B46B2386164DB0F22492E08C84624EC2D0921AAA1D0EBB11B5EC254370E25D524FE053D7C25E687A49429D76ED243B22E22E5817C4904A6A8CEB19A51160C68DC162490BEB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87036AE-0EE9-3A48-B6C5-D0239CE0A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644" y="1007839"/>
            <a:ext cx="10945215" cy="5112568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研究方法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Debias</a:t>
            </a:r>
            <a:r>
              <a:rPr kumimoji="1" lang="zh-CN" altLang="en-US" dirty="0"/>
              <a:t>建模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框架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63934" lvl="2" indent="0">
              <a:buNone/>
            </a:pPr>
            <a:endParaRPr lang="en-US" altLang="zh-CN" dirty="0"/>
          </a:p>
          <a:p>
            <a:pPr marL="863934" lvl="2" indent="0">
              <a:buNone/>
            </a:pPr>
            <a:r>
              <a:rPr lang="en-US" altLang="zh-CN" dirty="0"/>
              <a:t>		</a:t>
            </a:r>
          </a:p>
          <a:p>
            <a:pPr lvl="1"/>
            <a:endParaRPr lang="en-US" altLang="zh-CN" dirty="0"/>
          </a:p>
          <a:p>
            <a:pPr marL="431966" lvl="1" indent="0" algn="ctr">
              <a:buNone/>
            </a:pPr>
            <a:endParaRPr lang="en-US" altLang="zh-CN" dirty="0">
              <a:cs typeface="Times New Roman" panose="02020603050405020304" pitchFamily="18" charset="0"/>
            </a:endParaRPr>
          </a:p>
          <a:p>
            <a:pPr marL="431966" lvl="1" indent="0" algn="ctr">
              <a:buNone/>
            </a:pPr>
            <a:endParaRPr lang="en-US" altLang="zh-CN" sz="1600" kern="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31966" lvl="1" indent="0" algn="ctr">
              <a:buNone/>
            </a:pPr>
            <a:r>
              <a:rPr lang="en-US" altLang="zh-CN" sz="16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Bias</a:t>
            </a:r>
            <a:r>
              <a:rPr lang="zh-CN" altLang="en-US" sz="16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网络框架图</a:t>
            </a:r>
            <a:endParaRPr lang="en-US" altLang="zh-CN" dirty="0"/>
          </a:p>
          <a:p>
            <a:pPr lvl="1"/>
            <a:r>
              <a:rPr lang="zh-CN" altLang="en-US" dirty="0"/>
              <a:t>核心思想</a:t>
            </a:r>
            <a:endParaRPr lang="en-US" altLang="zh-CN" dirty="0"/>
          </a:p>
          <a:p>
            <a:pPr lvl="2"/>
            <a:r>
              <a:rPr lang="zh-CN" altLang="en-US" dirty="0"/>
              <a:t>采用较浅的网络提取</a:t>
            </a:r>
            <a:r>
              <a:rPr lang="en-US" altLang="zh-CN" dirty="0"/>
              <a:t>bias</a:t>
            </a:r>
            <a:r>
              <a:rPr lang="zh-CN" altLang="en-US" dirty="0"/>
              <a:t>的特征，突出</a:t>
            </a:r>
            <a:r>
              <a:rPr lang="en-US" altLang="zh-CN" dirty="0"/>
              <a:t>bias</a:t>
            </a:r>
            <a:r>
              <a:rPr lang="zh-CN" altLang="en-US" dirty="0"/>
              <a:t>特征重要性</a:t>
            </a:r>
            <a:endParaRPr lang="en-US" altLang="zh-CN" dirty="0"/>
          </a:p>
          <a:p>
            <a:pPr lvl="2"/>
            <a:r>
              <a:rPr lang="zh-CN" altLang="en-US" dirty="0"/>
              <a:t>将用户表征和</a:t>
            </a:r>
            <a:r>
              <a:rPr lang="en-US" altLang="zh-CN" dirty="0"/>
              <a:t>Bias</a:t>
            </a:r>
            <a:r>
              <a:rPr lang="zh-CN" altLang="en-US" dirty="0"/>
              <a:t>的表征进行特征融合，提升模型泛化能力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lvl="3"/>
            <a:endParaRPr kumimoji="1" lang="en-US" altLang="zh-CN" dirty="0"/>
          </a:p>
          <a:p>
            <a:pPr lvl="2"/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梯形 2"/>
          <p:cNvSpPr/>
          <p:nvPr/>
        </p:nvSpPr>
        <p:spPr>
          <a:xfrm>
            <a:off x="3918935" y="3009157"/>
            <a:ext cx="1656184" cy="84651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</a:rPr>
              <a:t>推荐系统排序主模型</a:t>
            </a:r>
          </a:p>
        </p:txBody>
      </p:sp>
      <p:sp>
        <p:nvSpPr>
          <p:cNvPr id="5" name="梯形 4"/>
          <p:cNvSpPr/>
          <p:nvPr/>
        </p:nvSpPr>
        <p:spPr>
          <a:xfrm>
            <a:off x="6187187" y="3297187"/>
            <a:ext cx="2033322" cy="558479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Bias</a:t>
            </a:r>
            <a:r>
              <a:rPr lang="zh-CN" altLang="en-US" sz="1600" b="1" dirty="0">
                <a:solidFill>
                  <a:schemeClr val="tx1"/>
                </a:solidFill>
              </a:rPr>
              <a:t>塔网络</a:t>
            </a:r>
          </a:p>
        </p:txBody>
      </p:sp>
      <p:sp>
        <p:nvSpPr>
          <p:cNvPr id="7" name="椭圆 6"/>
          <p:cNvSpPr/>
          <p:nvPr/>
        </p:nvSpPr>
        <p:spPr>
          <a:xfrm>
            <a:off x="5945311" y="2522992"/>
            <a:ext cx="267725" cy="267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5" idx="0"/>
          </p:cNvCxnSpPr>
          <p:nvPr/>
        </p:nvCxnSpPr>
        <p:spPr>
          <a:xfrm flipH="1" flipV="1">
            <a:off x="7157066" y="2823627"/>
            <a:ext cx="46782" cy="473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0"/>
          </p:cNvCxnSpPr>
          <p:nvPr/>
        </p:nvCxnSpPr>
        <p:spPr>
          <a:xfrm flipV="1">
            <a:off x="4747027" y="2793132"/>
            <a:ext cx="0" cy="216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83880" y="209901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800" dirty="0"/>
          </a:p>
        </p:txBody>
      </p:sp>
      <p:sp>
        <p:nvSpPr>
          <p:cNvPr id="14" name="矩形 13"/>
          <p:cNvSpPr/>
          <p:nvPr/>
        </p:nvSpPr>
        <p:spPr>
          <a:xfrm>
            <a:off x="3990943" y="2520007"/>
            <a:ext cx="1512168" cy="29346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zh-CN" altLang="en-US" sz="1600" dirty="0">
                <a:solidFill>
                  <a:schemeClr val="tx1"/>
                </a:solidFill>
              </a:rPr>
              <a:t>用户交互表征</a:t>
            </a:r>
          </a:p>
        </p:txBody>
      </p:sp>
      <p:sp>
        <p:nvSpPr>
          <p:cNvPr id="16" name="矩形 15"/>
          <p:cNvSpPr/>
          <p:nvPr/>
        </p:nvSpPr>
        <p:spPr>
          <a:xfrm>
            <a:off x="6653010" y="2520007"/>
            <a:ext cx="1008113" cy="3036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 Bias</a:t>
            </a:r>
            <a:r>
              <a:rPr lang="zh-CN" altLang="en-US" sz="1600" dirty="0">
                <a:solidFill>
                  <a:schemeClr val="tx1"/>
                </a:solidFill>
              </a:rPr>
              <a:t>表征</a:t>
            </a:r>
          </a:p>
        </p:txBody>
      </p:sp>
      <p:cxnSp>
        <p:nvCxnSpPr>
          <p:cNvPr id="20" name="直接箭头连接符 19"/>
          <p:cNvCxnSpPr>
            <a:stCxn id="3" idx="1"/>
          </p:cNvCxnSpPr>
          <p:nvPr/>
        </p:nvCxnSpPr>
        <p:spPr>
          <a:xfrm flipH="1" flipV="1">
            <a:off x="3486887" y="3055331"/>
            <a:ext cx="537862" cy="377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766807" y="2793132"/>
            <a:ext cx="720080" cy="2621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其他输出</a:t>
            </a:r>
          </a:p>
        </p:txBody>
      </p:sp>
      <p:sp>
        <p:nvSpPr>
          <p:cNvPr id="23" name="矩形 22"/>
          <p:cNvSpPr/>
          <p:nvPr/>
        </p:nvSpPr>
        <p:spPr>
          <a:xfrm>
            <a:off x="4228774" y="4017268"/>
            <a:ext cx="1008112" cy="27158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特征输入</a:t>
            </a:r>
          </a:p>
        </p:txBody>
      </p:sp>
      <p:sp>
        <p:nvSpPr>
          <p:cNvPr id="24" name="矩形 23"/>
          <p:cNvSpPr/>
          <p:nvPr/>
        </p:nvSpPr>
        <p:spPr>
          <a:xfrm>
            <a:off x="5899395" y="4017268"/>
            <a:ext cx="1043876" cy="27158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位置特征</a:t>
            </a:r>
          </a:p>
        </p:txBody>
      </p:sp>
      <p:sp>
        <p:nvSpPr>
          <p:cNvPr id="25" name="矩形 24"/>
          <p:cNvSpPr/>
          <p:nvPr/>
        </p:nvSpPr>
        <p:spPr>
          <a:xfrm>
            <a:off x="7196587" y="4017268"/>
            <a:ext cx="2951040" cy="27158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其他特征（如：设备特征等）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6367205" y="3855667"/>
            <a:ext cx="252030" cy="161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7699355" y="3855666"/>
            <a:ext cx="432048" cy="161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3" idx="0"/>
            <a:endCxn id="3" idx="2"/>
          </p:cNvCxnSpPr>
          <p:nvPr/>
        </p:nvCxnSpPr>
        <p:spPr>
          <a:xfrm flipV="1">
            <a:off x="4732830" y="3855667"/>
            <a:ext cx="14197" cy="161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7" idx="0"/>
          </p:cNvCxnSpPr>
          <p:nvPr/>
        </p:nvCxnSpPr>
        <p:spPr>
          <a:xfrm flipH="1" flipV="1">
            <a:off x="6079173" y="2311722"/>
            <a:ext cx="1" cy="21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344898" y="2012639"/>
            <a:ext cx="1490361" cy="299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Sigmoid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6090078" y="1827973"/>
            <a:ext cx="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039550" y="1556390"/>
            <a:ext cx="2295274" cy="27158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新一轮排序推荐列表</a:t>
            </a:r>
          </a:p>
        </p:txBody>
      </p:sp>
    </p:spTree>
    <p:extLst>
      <p:ext uri="{BB962C8B-B14F-4D97-AF65-F5344CB8AC3E}">
        <p14:creationId xmlns:p14="http://schemas.microsoft.com/office/powerpoint/2010/main" val="1272175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9644" y="215751"/>
            <a:ext cx="10945216" cy="720080"/>
          </a:xfrm>
        </p:spPr>
        <p:txBody>
          <a:bodyPr/>
          <a:lstStyle/>
          <a:p>
            <a:r>
              <a:rPr kumimoji="1" lang="en-US" altLang="en-US" dirty="0"/>
              <a:t>研究计划</a:t>
            </a:r>
            <a:endParaRPr kumimoji="1" lang="zh-CN" altLang="en-US" dirty="0"/>
          </a:p>
        </p:txBody>
      </p:sp>
      <p:sp>
        <p:nvSpPr>
          <p:cNvPr id="3" name="文本框 1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BBAAD9C20180234D78E509342D30B68042B9B2091AC58B80A1D98F3CB1E32B745B46B2386164DB0F22492E08C84624EC2D0921AAA1D0EBB11B5EC254370E25D524FE053D7C25E687A49429D76ED243B22E22E5817C4904A6A8CEB19A51160C68DC162490BEB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802094"/>
              </p:ext>
            </p:extLst>
          </p:nvPr>
        </p:nvGraphicFramePr>
        <p:xfrm>
          <a:off x="2231852" y="1368151"/>
          <a:ext cx="6606175" cy="525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Document" r:id="rId3" imgW="5276215" imgH="4198620" progId="Word.Document.12">
                  <p:embed/>
                </p:oleObj>
              </mc:Choice>
              <mc:Fallback>
                <p:oleObj name="Document" r:id="rId3" imgW="5276215" imgH="4198620" progId="Word.Document.12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1852" y="1368151"/>
                        <a:ext cx="6606175" cy="5256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59644" y="1007839"/>
            <a:ext cx="10945215" cy="4828819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研究计划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项目管理</a:t>
            </a:r>
            <a:endParaRPr kumimoji="1" lang="zh-CN" altLang="en-US" dirty="0"/>
          </a:p>
        </p:txBody>
      </p:sp>
      <p:sp>
        <p:nvSpPr>
          <p:cNvPr id="4" name="文本框 1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BBAAD9C20180234D78E509342D30B68042B9B2091AC58B80A1D98F3CB1E32B745B46B2386164DB0F22492E08C84624EC2D0921AAA1D0EBB11B5EC254370E25D524FE053D7C25E687A49429D76ED243B22E22E5817C4904A6A8CEB19A51160C68DC162490BEB</a:t>
            </a:r>
          </a:p>
        </p:txBody>
      </p:sp>
      <p:sp>
        <p:nvSpPr>
          <p:cNvPr id="5" name="内容占位符 2"/>
          <p:cNvSpPr txBox="1"/>
          <p:nvPr/>
        </p:nvSpPr>
        <p:spPr>
          <a:xfrm>
            <a:off x="359644" y="1007839"/>
            <a:ext cx="10945215" cy="4828819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>
            <a:lvl1pPr marL="215900" indent="-215900" algn="l" defTabSz="864235" rtl="0" eaLnBrk="1" latinLnBrk="0" hangingPunct="1">
              <a:lnSpc>
                <a:spcPct val="13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47700" indent="-215900" algn="l" defTabSz="864235" rtl="0" eaLnBrk="1" latinLnBrk="0" hangingPunct="1">
              <a:lnSpc>
                <a:spcPct val="13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1080135" indent="-215900" algn="l" defTabSz="864235" rtl="0" eaLnBrk="1" latinLnBrk="0" hangingPunct="1">
              <a:lnSpc>
                <a:spcPct val="13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511935" indent="-215900" algn="l" defTabSz="864235" rtl="0" eaLnBrk="1" latinLnBrk="0" hangingPunct="1">
              <a:lnSpc>
                <a:spcPct val="13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1943735" indent="-215900" algn="l" defTabSz="864235" rtl="0" eaLnBrk="1" latinLnBrk="0" hangingPunct="1">
              <a:lnSpc>
                <a:spcPct val="13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2375535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9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97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15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en-US" dirty="0"/>
              <a:t>学生实习</a:t>
            </a:r>
          </a:p>
          <a:p>
            <a:pPr lvl="1"/>
            <a:r>
              <a:rPr kumimoji="1" lang="en-US" altLang="en-US" dirty="0"/>
              <a:t>分批次安排学生入职阿里实习，无缝对接需求和相关应用调整</a:t>
            </a:r>
          </a:p>
          <a:p>
            <a:r>
              <a:rPr kumimoji="1" lang="en-US" altLang="en-US" dirty="0" err="1"/>
              <a:t>周期性会议</a:t>
            </a:r>
            <a:endParaRPr kumimoji="1" lang="en-US" altLang="en-US" dirty="0"/>
          </a:p>
          <a:p>
            <a:pPr lvl="1"/>
            <a:r>
              <a:rPr kumimoji="1" lang="en-US" altLang="en-US" dirty="0"/>
              <a:t>周会：每周四晚开展</a:t>
            </a:r>
            <a:r>
              <a:rPr kumimoji="1" lang="zh-CN" altLang="en-US" dirty="0"/>
              <a:t> 杭电</a:t>
            </a:r>
            <a:r>
              <a:rPr kumimoji="1" lang="en-US" altLang="zh-CN" dirty="0"/>
              <a:t>-</a:t>
            </a:r>
            <a:r>
              <a:rPr kumimoji="1" lang="zh-CN" altLang="en-US" dirty="0"/>
              <a:t>阿里 </a:t>
            </a:r>
            <a:r>
              <a:rPr kumimoji="1" lang="en-US" altLang="zh-CN" dirty="0"/>
              <a:t>Air</a:t>
            </a:r>
            <a:r>
              <a:rPr kumimoji="1" lang="zh-CN" altLang="en-US" dirty="0"/>
              <a:t>项目开发线上会议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月会：</a:t>
            </a:r>
            <a:r>
              <a:rPr kumimoji="1" lang="en-US" altLang="en-US" dirty="0" err="1"/>
              <a:t>每月开展一次总结性会议</a:t>
            </a:r>
            <a:endParaRPr kumimoji="1" lang="en-US" altLang="en-US" dirty="0"/>
          </a:p>
          <a:p>
            <a:r>
              <a:rPr kumimoji="1" lang="en-US" altLang="en-US" dirty="0" err="1"/>
              <a:t>双周报</a:t>
            </a:r>
            <a:endParaRPr kumimoji="1" lang="en-US" altLang="en-US" dirty="0"/>
          </a:p>
          <a:p>
            <a:pPr lvl="1"/>
            <a:r>
              <a:rPr kumimoji="1" lang="zh-CN" altLang="en-US" dirty="0"/>
              <a:t>每双周参与学生针对研究进展完成周报</a:t>
            </a:r>
            <a:endParaRPr kumimoji="1" lang="en-US" altLang="zh-CN" dirty="0"/>
          </a:p>
          <a:p>
            <a:r>
              <a:rPr kumimoji="1" lang="en-US" altLang="en-US" dirty="0"/>
              <a:t>阶段报告</a:t>
            </a:r>
          </a:p>
          <a:p>
            <a:pPr lvl="1"/>
            <a:r>
              <a:rPr kumimoji="1" lang="en-US" altLang="en-US" dirty="0"/>
              <a:t>每季度按照计划安排向阿里交总结汇报</a:t>
            </a:r>
          </a:p>
          <a:p>
            <a:pPr lvl="2"/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9644" y="215751"/>
            <a:ext cx="10945216" cy="720080"/>
          </a:xfrm>
        </p:spPr>
        <p:txBody>
          <a:bodyPr/>
          <a:lstStyle/>
          <a:p>
            <a:r>
              <a:rPr kumimoji="1" lang="en-US" altLang="en-US" dirty="0"/>
              <a:t>项目成员</a:t>
            </a:r>
            <a:endParaRPr kumimoji="1" lang="zh-CN" altLang="en-US" dirty="0"/>
          </a:p>
        </p:txBody>
      </p:sp>
      <p:sp>
        <p:nvSpPr>
          <p:cNvPr id="4" name="文本框 1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BBAAD9C20180234D78E509342D30B68042B9B2091AC58B80A1D98F3CB1E32B745B46B2386164DB0F22492E08C84624EC2D0921AAA1D0EBB11B5EC254370E25D524FE053D7C25E687A49429D76ED243B22E22E5817C4904A6A8CEB19A51160C68DC162490BEB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59644" y="1007839"/>
            <a:ext cx="10945215" cy="4828819"/>
          </a:xfrm>
        </p:spPr>
        <p:txBody>
          <a:bodyPr/>
          <a:lstStyle/>
          <a:p>
            <a:r>
              <a:rPr kumimoji="1" lang="zh-CN" altLang="en-US" dirty="0"/>
              <a:t>参与成员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杭电参与人员：</a:t>
            </a:r>
            <a:r>
              <a:rPr kumimoji="1" lang="en-US" altLang="zh-CN" dirty="0"/>
              <a:t>3</a:t>
            </a:r>
            <a:r>
              <a:rPr kumimoji="1" lang="zh-CN" altLang="en-US" dirty="0"/>
              <a:t>名老师</a:t>
            </a:r>
            <a:r>
              <a:rPr kumimoji="1" lang="en-US" altLang="zh-CN" dirty="0"/>
              <a:t>+4</a:t>
            </a:r>
            <a:r>
              <a:rPr kumimoji="1" lang="zh-CN" altLang="en-US" dirty="0"/>
              <a:t>名学生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项目</a:t>
            </a:r>
            <a:r>
              <a:rPr kumimoji="1" lang="en-US" altLang="zh-CN" dirty="0"/>
              <a:t>PI</a:t>
            </a:r>
            <a:r>
              <a:rPr kumimoji="1" lang="zh-CN" altLang="en-US" dirty="0"/>
              <a:t>：俞俊 教授（国家杰青）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指导老师：谭敏 副教授、丁佳俊讲师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参与学生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张艺骞：博士生、负责多任务优化（第一批实习生）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褚灵强：硕士生、负责联邦学习（第一批实习生）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葛炳航：硕士生、负责</a:t>
            </a:r>
            <a:r>
              <a:rPr kumimoji="1" lang="en-US" altLang="zh-CN" dirty="0"/>
              <a:t>Debias</a:t>
            </a:r>
            <a:r>
              <a:rPr kumimoji="1" lang="zh-CN" altLang="en-US" dirty="0"/>
              <a:t>建模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马    涵：硕士生、负责延迟反馈建模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阿里参与人员</a:t>
            </a:r>
            <a:endParaRPr kumimoji="1" lang="en-US" altLang="zh-CN" dirty="0"/>
          </a:p>
          <a:p>
            <a:pPr lvl="2"/>
            <a:r>
              <a:rPr kumimoji="1" lang="zh-CN" altLang="en-US" sz="1800" dirty="0"/>
              <a:t>负责人：冯银付、肖蓉</a:t>
            </a:r>
            <a:endParaRPr kumimoji="1" lang="en-US" altLang="zh-CN" sz="1800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6000" dirty="0"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zh-CN" altLang="en-US" sz="6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框 1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BBAAD9C20180234D78E509342D30B68042B9B2091AC58B80A1D98F3CB1E32B745B46B2386164DB0F22492E08C84624EC2D0921AAA1D0EBB11B5EC254370E25D524FE053D7C25E687A49429D76ED243B22E22E5817C4904A6A8CEB19A51160C68DC162490BEB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项目名称：跨境电商国家差异化搜索关键技术研究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en-US" dirty="0"/>
              <a:t>项目背景</a:t>
            </a:r>
          </a:p>
          <a:p>
            <a:pPr lvl="1"/>
            <a:r>
              <a:rPr kumimoji="1" lang="en-US" altLang="en-US" dirty="0"/>
              <a:t>新机遇：</a:t>
            </a:r>
            <a:r>
              <a:rPr kumimoji="1" lang="zh-CN" altLang="en-US" dirty="0"/>
              <a:t>全球一体化进程推进、互联网技术发展 </a:t>
            </a:r>
            <a:r>
              <a:rPr kumimoji="1" lang="en-US" altLang="zh-CN" dirty="0">
                <a:sym typeface="Wingdings" panose="05000000000000000000" pitchFamily="2" charset="2"/>
              </a:rPr>
              <a:t></a:t>
            </a:r>
            <a:r>
              <a:rPr kumimoji="1" lang="zh-CN" altLang="en-US" dirty="0">
                <a:sym typeface="Wingdings" panose="05000000000000000000" pitchFamily="2" charset="2"/>
              </a:rPr>
              <a:t> </a:t>
            </a:r>
            <a:r>
              <a:rPr kumimoji="1" lang="zh-CN" altLang="en-US" dirty="0"/>
              <a:t>中国跨境电商迅速发展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现有技术挑战</a:t>
            </a:r>
            <a:endParaRPr kumimoji="1" lang="en-US" altLang="zh-CN" dirty="0"/>
          </a:p>
          <a:p>
            <a:pPr lvl="2"/>
            <a:r>
              <a:rPr lang="zh-CN" altLang="en-US" dirty="0"/>
              <a:t>隐私用户信息缺失和跨区数据</a:t>
            </a:r>
            <a:r>
              <a:rPr lang="zh-CN" altLang="en-US" b="1" dirty="0"/>
              <a:t>不互通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对样本空间迥异的</a:t>
            </a:r>
            <a:r>
              <a:rPr lang="zh-CN" altLang="en-US" b="1" dirty="0"/>
              <a:t>多目标</a:t>
            </a:r>
            <a:r>
              <a:rPr lang="zh-CN" altLang="en-US" dirty="0"/>
              <a:t>难联合优化 </a:t>
            </a:r>
            <a:endParaRPr lang="en-US" altLang="zh-CN" dirty="0"/>
          </a:p>
          <a:p>
            <a:pPr lvl="2"/>
            <a:r>
              <a:rPr lang="zh-CN" altLang="en-US" dirty="0"/>
              <a:t>高度稀疏和</a:t>
            </a:r>
            <a:r>
              <a:rPr lang="zh-CN" altLang="en-US" b="1" dirty="0"/>
              <a:t>延迟反馈</a:t>
            </a:r>
            <a:r>
              <a:rPr lang="zh-CN" altLang="en-US" dirty="0"/>
              <a:t>用户数据难建模</a:t>
            </a:r>
            <a:endParaRPr lang="zh-CN" altLang="en-US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跨国用户</a:t>
            </a:r>
            <a:r>
              <a:rPr lang="zh-CN" altLang="en-US" b="1" dirty="0"/>
              <a:t>数据偏差</a:t>
            </a:r>
            <a:r>
              <a:rPr lang="zh-CN" altLang="en-US" dirty="0"/>
              <a:t>和内在关联难建模 </a:t>
            </a:r>
            <a:endParaRPr lang="zh-CN" altLang="en-US" dirty="0">
              <a:solidFill>
                <a:srgbClr val="FF0000"/>
              </a:solidFill>
            </a:endParaRPr>
          </a:p>
          <a:p>
            <a:pPr lvl="2"/>
            <a:endParaRPr kumimoji="1" lang="en-US" altLang="zh-CN" dirty="0"/>
          </a:p>
          <a:p>
            <a:r>
              <a:rPr kumimoji="1" lang="zh-CN" altLang="en-US" dirty="0"/>
              <a:t>项目期间</a:t>
            </a:r>
            <a:endParaRPr kumimoji="1" lang="en-US" altLang="zh-CN" dirty="0"/>
          </a:p>
          <a:p>
            <a:pPr marL="0" indent="457200">
              <a:buNone/>
            </a:pPr>
            <a:r>
              <a:rPr kumimoji="1" lang="en-US" altLang="zh-CN" sz="2100" dirty="0"/>
              <a:t>2022</a:t>
            </a:r>
            <a:r>
              <a:rPr kumimoji="1" lang="zh-CN" altLang="en-US" sz="2100" dirty="0"/>
              <a:t>年</a:t>
            </a:r>
            <a:r>
              <a:rPr kumimoji="1" lang="en-US" altLang="zh-CN" sz="2100" dirty="0"/>
              <a:t>4</a:t>
            </a:r>
            <a:r>
              <a:rPr kumimoji="1" lang="zh-CN" altLang="en-US" sz="2100" dirty="0"/>
              <a:t>月</a:t>
            </a:r>
            <a:r>
              <a:rPr kumimoji="1" lang="en-US" altLang="zh-CN" sz="2100" dirty="0"/>
              <a:t>-2023</a:t>
            </a:r>
            <a:r>
              <a:rPr kumimoji="1" lang="zh-CN" altLang="en-US" sz="2100" dirty="0"/>
              <a:t>年</a:t>
            </a:r>
            <a:r>
              <a:rPr kumimoji="1" lang="en-US" altLang="zh-CN" sz="2100" dirty="0"/>
              <a:t>4</a:t>
            </a:r>
            <a:r>
              <a:rPr kumimoji="1" lang="zh-CN" altLang="en-US" sz="2100" dirty="0"/>
              <a:t>月</a:t>
            </a:r>
            <a:endParaRPr kumimoji="1" lang="en-US" altLang="zh-CN" sz="2100" dirty="0"/>
          </a:p>
        </p:txBody>
      </p:sp>
      <p:sp>
        <p:nvSpPr>
          <p:cNvPr id="4" name="文本框 1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BBAAD9C20180234D78E509342D30B68042B9B2091AC58B80A1D98F3CB1E32B745B46B2386164DB0F22492E08C84624EC2D0921AAA1D0EBB11B5EC254370E25D524FE053D7C25E687A49429D76ED243B22E22E5817C4904A6A8CEB19A51160C68DC162490BEB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项目</a:t>
            </a:r>
            <a:r>
              <a:rPr kumimoji="1" lang="zh-CN" altLang="en-US" dirty="0"/>
              <a:t>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项目目标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方法上：感知国家差异的跨境电商搜索推荐模型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四个维度：用户、国家、地区、全球 </a:t>
            </a:r>
            <a:r>
              <a:rPr kumimoji="1" lang="en-US" altLang="zh-CN" dirty="0">
                <a:sym typeface="Wingdings" panose="05000000000000000000" pitchFamily="2" charset="2"/>
              </a:rPr>
              <a:t> </a:t>
            </a:r>
            <a:r>
              <a:rPr kumimoji="1" lang="zh-CN" altLang="en-US" dirty="0"/>
              <a:t>构建理解国家差异、保护用户和地区隐私搜索模型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四个问题：跨域联邦优化、渐进式多任务搜推建模、</a:t>
            </a:r>
            <a:r>
              <a:rPr lang="zh-CN" altLang="zh-CN" dirty="0"/>
              <a:t>延迟</a:t>
            </a:r>
            <a:r>
              <a:rPr kumimoji="1" lang="zh-CN" altLang="zh-CN" dirty="0"/>
              <a:t>反馈建模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Debias</a:t>
            </a:r>
            <a:r>
              <a:rPr kumimoji="1" lang="zh-CN" altLang="en-US" dirty="0"/>
              <a:t>跨域主题建模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1"/>
            <a:r>
              <a:rPr kumimoji="1" lang="zh-CN" altLang="en-US" dirty="0"/>
              <a:t>成果方面</a:t>
            </a:r>
            <a:endParaRPr kumimoji="1" lang="en-US" altLang="zh-CN" dirty="0"/>
          </a:p>
          <a:p>
            <a:pPr lvl="2"/>
            <a:r>
              <a:rPr lang="zh-CN" altLang="en-US" dirty="0"/>
              <a:t>算法原型</a:t>
            </a:r>
            <a:r>
              <a:rPr kumimoji="1" lang="zh-CN" altLang="en-US" dirty="0"/>
              <a:t>：</a:t>
            </a:r>
            <a:r>
              <a:rPr lang="zh-CN" altLang="en-US" dirty="0"/>
              <a:t>差异化搜索算法设计 </a:t>
            </a:r>
            <a:r>
              <a:rPr kumimoji="1" lang="en-US" altLang="zh-CN" dirty="0">
                <a:sym typeface="Wingdings" panose="05000000000000000000" pitchFamily="2" charset="2"/>
              </a:rPr>
              <a:t></a:t>
            </a:r>
            <a:r>
              <a:rPr kumimoji="1" lang="zh-CN" altLang="en-US" dirty="0">
                <a:sym typeface="Wingdings" panose="05000000000000000000" pitchFamily="2" charset="2"/>
              </a:rPr>
              <a:t> </a:t>
            </a:r>
            <a:r>
              <a:rPr lang="zh-CN" altLang="en-US" dirty="0"/>
              <a:t>一套差异化电商搜索系统及其源代码</a:t>
            </a:r>
            <a:endParaRPr lang="en-US" altLang="zh-CN" dirty="0"/>
          </a:p>
          <a:p>
            <a:pPr lvl="2"/>
            <a:r>
              <a:rPr kumimoji="1" lang="zh-CN" altLang="en-US" dirty="0"/>
              <a:t>高水平论文：</a:t>
            </a:r>
            <a:r>
              <a:rPr lang="en-GB" altLang="zh-CN" dirty="0"/>
              <a:t> CCF-A </a:t>
            </a:r>
            <a:r>
              <a:rPr lang="zh-CN" altLang="en-US" dirty="0"/>
              <a:t>类或者领域内顶级会议、期刊论文 </a:t>
            </a:r>
            <a:r>
              <a:rPr lang="en-US" altLang="zh-CN" dirty="0"/>
              <a:t>2 </a:t>
            </a:r>
            <a:r>
              <a:rPr lang="zh-CN" altLang="en-US" dirty="0"/>
              <a:t>篇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专利：</a:t>
            </a:r>
            <a:r>
              <a:rPr lang="zh-CN" altLang="en-US" dirty="0"/>
              <a:t>提交国内、国际专利 </a:t>
            </a:r>
            <a:r>
              <a:rPr lang="en-US" altLang="zh-CN" dirty="0"/>
              <a:t>2 </a:t>
            </a:r>
            <a:r>
              <a:rPr lang="zh-CN" altLang="en-US" dirty="0"/>
              <a:t>项</a:t>
            </a:r>
            <a:endParaRPr kumimoji="1" lang="en-US" altLang="zh-CN" dirty="0"/>
          </a:p>
          <a:p>
            <a:pPr lvl="2"/>
            <a:r>
              <a:rPr lang="zh-CN" altLang="en-US" dirty="0"/>
              <a:t>指标</a:t>
            </a:r>
            <a:endParaRPr lang="en-US" altLang="zh-CN" dirty="0"/>
          </a:p>
          <a:p>
            <a:pPr lvl="3"/>
            <a:r>
              <a:rPr lang="zh-CN" altLang="en-GB" dirty="0"/>
              <a:t>技术</a:t>
            </a:r>
            <a:r>
              <a:rPr lang="zh-CN" altLang="en-US" dirty="0"/>
              <a:t>指标：</a:t>
            </a:r>
            <a:r>
              <a:rPr lang="en-GB" altLang="zh-CN" dirty="0"/>
              <a:t>Ali-CCP</a:t>
            </a:r>
            <a:r>
              <a:rPr lang="zh-CN" altLang="en-GB" dirty="0"/>
              <a:t>上，</a:t>
            </a:r>
            <a:r>
              <a:rPr lang="zh-CN" altLang="en-US" dirty="0"/>
              <a:t>与 </a:t>
            </a:r>
            <a:r>
              <a:rPr lang="en-GB" altLang="zh-CN" dirty="0" err="1"/>
              <a:t>AutoHERI</a:t>
            </a:r>
            <a:r>
              <a:rPr lang="en-GB" altLang="zh-CN" dirty="0"/>
              <a:t> </a:t>
            </a:r>
            <a:r>
              <a:rPr lang="zh-CN" altLang="en-US" dirty="0"/>
              <a:t>相比，</a:t>
            </a:r>
            <a:r>
              <a:rPr lang="en-GB" altLang="zh-CN" dirty="0"/>
              <a:t>AUC_CVR </a:t>
            </a:r>
            <a:r>
              <a:rPr lang="zh-CN" altLang="en-US" dirty="0"/>
              <a:t>、</a:t>
            </a:r>
            <a:r>
              <a:rPr lang="en-GB" altLang="zh-CN" dirty="0"/>
              <a:t>AUC_CTCVR </a:t>
            </a:r>
            <a:r>
              <a:rPr lang="zh-CN" altLang="en-US" dirty="0"/>
              <a:t>提升 </a:t>
            </a:r>
            <a:r>
              <a:rPr lang="en-US" altLang="zh-CN" dirty="0"/>
              <a:t>1%</a:t>
            </a:r>
          </a:p>
          <a:p>
            <a:pPr lvl="3"/>
            <a:r>
              <a:rPr lang="zh-CN" altLang="en-US" dirty="0"/>
              <a:t>业务指标：</a:t>
            </a:r>
            <a:r>
              <a:rPr lang="en-GB" altLang="zh-CN" dirty="0"/>
              <a:t>AliExpress </a:t>
            </a:r>
            <a:r>
              <a:rPr lang="zh-CN" altLang="en-US" dirty="0"/>
              <a:t>本地化战役中，在俄、西、法重点国家用户的搜索转换效率 </a:t>
            </a:r>
            <a:r>
              <a:rPr lang="en-GB" altLang="zh-CN" dirty="0"/>
              <a:t>L2P </a:t>
            </a:r>
            <a:r>
              <a:rPr lang="zh-CN" altLang="en-US" dirty="0"/>
              <a:t>提升 </a:t>
            </a:r>
            <a:r>
              <a:rPr lang="en-US" altLang="zh-CN" dirty="0"/>
              <a:t>2%</a:t>
            </a:r>
            <a:endParaRPr lang="en-GB" altLang="zh-CN" dirty="0"/>
          </a:p>
          <a:p>
            <a:pPr lvl="3"/>
            <a:endParaRPr lang="zh-CN" altLang="en-US" dirty="0"/>
          </a:p>
          <a:p>
            <a:pPr lvl="2"/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文本框 1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BBAAD9C20180234D78E509342D30B68042B9B2091AC58B80A1D98F3CB1E32B745B46B2386164DB0F22492E08C84624EC2D0921AAA1D0EBB11B5EC254370E25D524FE053D7C25E687A49429D76ED243B22E22E5817C4904A6A8CEB19A51160C68DC162490BEB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9644" y="215751"/>
            <a:ext cx="10945216" cy="720080"/>
          </a:xfrm>
        </p:spPr>
        <p:txBody>
          <a:bodyPr/>
          <a:lstStyle/>
          <a:p>
            <a:r>
              <a:rPr kumimoji="1" lang="en-US" altLang="en-US" dirty="0"/>
              <a:t>研究方法</a:t>
            </a:r>
            <a:endParaRPr kumimoji="1" lang="zh-CN" altLang="en-US" dirty="0"/>
          </a:p>
        </p:txBody>
      </p:sp>
      <p:sp>
        <p:nvSpPr>
          <p:cNvPr id="4" name="文本框 1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BBAAD9C20180234D78E509342D30B68042B9B2091AC58B80A1D98F3CB1E32B745B46B2386164DB0F22492E08C84624EC2D0921AAA1D0EBB11B5EC254370E25D524FE053D7C25E687A49429D76ED243B22E22E5817C4904A6A8CEB19A51160C68DC162490BEB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447876" y="1812988"/>
            <a:ext cx="5761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kern="100" dirty="0">
                <a:effectLst/>
                <a:ea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项目总体研究方案示意图</a:t>
            </a:r>
            <a:endParaRPr lang="zh-CN" altLang="en-US" sz="1800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59644" y="1007839"/>
            <a:ext cx="10945215" cy="4828819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研究方法</a:t>
            </a:r>
            <a:endParaRPr kumimoji="1" lang="en-US" altLang="zh-CN" dirty="0"/>
          </a:p>
          <a:p>
            <a:pPr lvl="1"/>
            <a:r>
              <a:rPr lang="zh-CN" altLang="en-US" dirty="0"/>
              <a:t>总体框架</a:t>
            </a:r>
          </a:p>
          <a:p>
            <a:pPr lvl="3"/>
            <a:endParaRPr kumimoji="1" lang="en-US" altLang="zh-CN" dirty="0"/>
          </a:p>
          <a:p>
            <a:pPr lvl="2"/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461CC0-B28E-4125-8346-965DC0126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677" y="2218324"/>
            <a:ext cx="7457133" cy="4226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C3602-E9AF-B045-84F5-42B3EDB0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44" y="215751"/>
            <a:ext cx="10945216" cy="720080"/>
          </a:xfrm>
        </p:spPr>
        <p:txBody>
          <a:bodyPr/>
          <a:lstStyle/>
          <a:p>
            <a:r>
              <a:rPr kumimoji="1" lang="zh-Hans" altLang="en-US" dirty="0"/>
              <a:t>研究方法</a:t>
            </a:r>
            <a:endParaRPr kumimoji="1" lang="zh-CN" altLang="en-US" dirty="0"/>
          </a:p>
        </p:txBody>
      </p:sp>
      <p:sp>
        <p:nvSpPr>
          <p:cNvPr id="4" name="文本框 1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BBAAD9C20180234D78E509342D30B68042B9B2091AC58B80A1D98F3CB1E32B745B46B2386164DB0F22492E08C84624EC2D0921AAA1D0EBB11B5EC254370E25D524FE053D7C25E687A49429D76ED243B22E22E5817C4904A6A8CEB19A51160C68DC162490BEB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87036AE-0EE9-3A48-B6C5-D0239CE0A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644" y="1007839"/>
            <a:ext cx="10945215" cy="4828819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研究方法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联邦学习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背景</a:t>
            </a:r>
            <a:endParaRPr lang="en-US" altLang="zh-CN" dirty="0"/>
          </a:p>
          <a:p>
            <a:pPr lvl="1" indent="215983"/>
            <a:r>
              <a:rPr lang="zh-CN" altLang="en-US" dirty="0"/>
              <a:t>数据孤岛现象频发：各国加强用户数据保护力度，跨国、区域数据不共享</a:t>
            </a:r>
            <a:endParaRPr lang="en-US" altLang="zh-CN" dirty="0"/>
          </a:p>
          <a:p>
            <a:pPr lvl="1" indent="215983"/>
            <a:r>
              <a:rPr lang="zh-CN" altLang="en-US" dirty="0"/>
              <a:t>数据隔离挑战跨境电商建模</a:t>
            </a:r>
            <a:endParaRPr lang="en-US" altLang="zh-CN" dirty="0"/>
          </a:p>
          <a:p>
            <a:pPr lvl="2" indent="215983"/>
            <a:r>
              <a:rPr lang="zh-CN" altLang="en-US" dirty="0"/>
              <a:t>难以使用传统数据中心式的机器学习</a:t>
            </a:r>
            <a:endParaRPr lang="en-US" altLang="zh-CN" dirty="0"/>
          </a:p>
          <a:p>
            <a:pPr lvl="2" indent="215983"/>
            <a:r>
              <a:rPr lang="zh-CN" altLang="en-US" dirty="0"/>
              <a:t>需借助联邦学习对各个地区进行联合训练，提升单个地区的性能</a:t>
            </a:r>
            <a:endParaRPr lang="en-US" altLang="zh-CN" dirty="0"/>
          </a:p>
          <a:p>
            <a:pPr marL="431966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已有方法缺陷</a:t>
            </a:r>
            <a:endParaRPr lang="en-US" altLang="zh-CN" dirty="0"/>
          </a:p>
          <a:p>
            <a:pPr lvl="1" indent="215983"/>
            <a:r>
              <a:rPr lang="zh-CN" altLang="en-US" dirty="0"/>
              <a:t>不适用于真实业务场景下数据非独立同分布的环境，存在“客户机漂移”等问题</a:t>
            </a:r>
            <a:endParaRPr lang="en-US" altLang="zh-CN" dirty="0"/>
          </a:p>
          <a:p>
            <a:pPr lvl="1" indent="215983"/>
            <a:r>
              <a:rPr lang="zh-CN" altLang="en-US" dirty="0"/>
              <a:t>没有很好地考虑到地区个性化国情和用户人群差异化</a:t>
            </a:r>
            <a:endParaRPr lang="en-US" altLang="zh-CN" dirty="0"/>
          </a:p>
          <a:p>
            <a:pPr lvl="1" indent="215983"/>
            <a:r>
              <a:rPr lang="zh-CN" altLang="en-US" dirty="0"/>
              <a:t>没有很好地挖掘地区间关系，协作不充分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lvl="3"/>
            <a:endParaRPr kumimoji="1" lang="en-US" altLang="zh-CN" dirty="0"/>
          </a:p>
          <a:p>
            <a:pPr lvl="2"/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12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C3602-E9AF-B045-84F5-42B3EDB0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44" y="215751"/>
            <a:ext cx="10945216" cy="720080"/>
          </a:xfrm>
        </p:spPr>
        <p:txBody>
          <a:bodyPr/>
          <a:lstStyle/>
          <a:p>
            <a:r>
              <a:rPr kumimoji="1" lang="zh-Hans" altLang="en-US" dirty="0"/>
              <a:t>研究方法</a:t>
            </a:r>
            <a:endParaRPr kumimoji="1" lang="zh-CN" altLang="en-US" dirty="0"/>
          </a:p>
        </p:txBody>
      </p:sp>
      <p:sp>
        <p:nvSpPr>
          <p:cNvPr id="4" name="文本框 1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BBAAD9C20180234D78E509342D30B68042B9B2091AC58B80A1D98F3CB1E32B745B46B2386164DB0F22492E08C84624EC2D0921AAA1D0EBB11B5EC254370E25D524FE053D7C25E687A49429D76ED243B22E22E5817C4904A6A8CEB19A51160C68DC162490BEB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87036AE-0EE9-3A48-B6C5-D0239CE0A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644" y="1007839"/>
            <a:ext cx="10945215" cy="5256585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研究方法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联邦学习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框架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核心思想</a:t>
            </a:r>
            <a:endParaRPr lang="en-US" altLang="zh-CN" dirty="0"/>
          </a:p>
          <a:p>
            <a:pPr lvl="2"/>
            <a:r>
              <a:rPr kumimoji="1" lang="zh-CN" altLang="en-US" dirty="0"/>
              <a:t>利用数据无关的虚拟数据生成器，在保护用户隐私的前提下，缓解数据非独立同分布和特征稀疏的问题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采用知识蒸馏，构建主模型</a:t>
            </a:r>
            <a:r>
              <a:rPr kumimoji="1" lang="en-US" altLang="zh-CN" dirty="0"/>
              <a:t>-</a:t>
            </a:r>
            <a:r>
              <a:rPr kumimoji="1" lang="zh-CN" altLang="en-US" dirty="0"/>
              <a:t>地区模型分布约束，综合学习全局知识和地区差异化知识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学习辅助相似性信息，构建地区间关系，加强协作提升性能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lvl="3"/>
            <a:endParaRPr kumimoji="1" lang="en-US" altLang="zh-CN" dirty="0"/>
          </a:p>
          <a:p>
            <a:pPr lvl="2"/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6B78A2-E763-6640-B002-0B2B0939B396}"/>
              </a:ext>
            </a:extLst>
          </p:cNvPr>
          <p:cNvSpPr txBox="1"/>
          <p:nvPr/>
        </p:nvSpPr>
        <p:spPr>
          <a:xfrm>
            <a:off x="5511037" y="4287224"/>
            <a:ext cx="57596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联邦学习个性化模型框架</a:t>
            </a:r>
            <a:endParaRPr lang="zh-CN" altLang="en-US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1C16AB-C518-42FD-90C5-FFC32EFB80CA}"/>
              </a:ext>
            </a:extLst>
          </p:cNvPr>
          <p:cNvSpPr txBox="1"/>
          <p:nvPr/>
        </p:nvSpPr>
        <p:spPr>
          <a:xfrm>
            <a:off x="843199" y="1901683"/>
            <a:ext cx="3770873" cy="230832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阶段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zh-CN" altLang="en-US" sz="1600" dirty="0"/>
              <a:t>：通过数据增强方法，来生成符合全局分布的虚拟数据、进行特征填补等，构建全局通用模型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zh-CN" altLang="en-US" sz="1600" dirty="0">
                <a:solidFill>
                  <a:srgbClr val="FF0000"/>
                </a:solidFill>
              </a:rPr>
              <a:t>阶段</a:t>
            </a: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zh-CN" altLang="en-US" sz="1600" dirty="0"/>
              <a:t>：学习地区差异化，利用全局模型蒸馏地区差异化模型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zh-CN" altLang="en-US" sz="1600" dirty="0">
                <a:solidFill>
                  <a:srgbClr val="FF0000"/>
                </a:solidFill>
              </a:rPr>
              <a:t>阶段</a:t>
            </a:r>
            <a:r>
              <a:rPr lang="en-US" altLang="zh-CN" sz="1600" dirty="0">
                <a:solidFill>
                  <a:srgbClr val="FF0000"/>
                </a:solidFill>
              </a:rPr>
              <a:t>3</a:t>
            </a:r>
            <a:r>
              <a:rPr lang="zh-CN" altLang="en-US" sz="1600" dirty="0"/>
              <a:t>：构建地区关系，利用相似地区的协作，进一步提升模型性能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64495800-0AD6-41CC-BA19-B54CEF204583}"/>
              </a:ext>
            </a:extLst>
          </p:cNvPr>
          <p:cNvGrpSpPr/>
          <p:nvPr/>
        </p:nvGrpSpPr>
        <p:grpSpPr>
          <a:xfrm>
            <a:off x="5760244" y="1384114"/>
            <a:ext cx="5256585" cy="2864085"/>
            <a:chOff x="3067650" y="1341858"/>
            <a:chExt cx="6041844" cy="3333659"/>
          </a:xfrm>
        </p:grpSpPr>
        <p:sp>
          <p:nvSpPr>
            <p:cNvPr id="56" name="圆柱形 7">
              <a:extLst>
                <a:ext uri="{FF2B5EF4-FFF2-40B4-BE49-F238E27FC236}">
                  <a16:creationId xmlns:a16="http://schemas.microsoft.com/office/drawing/2014/main" id="{E4C095AB-4025-41FA-8DBB-9B832A4F65E3}"/>
                </a:ext>
              </a:extLst>
            </p:cNvPr>
            <p:cNvSpPr/>
            <p:nvPr/>
          </p:nvSpPr>
          <p:spPr>
            <a:xfrm>
              <a:off x="4203232" y="2022184"/>
              <a:ext cx="1728192" cy="672696"/>
            </a:xfrm>
            <a:prstGeom prst="can">
              <a:avLst/>
            </a:prstGeom>
            <a:solidFill>
              <a:srgbClr val="DEEBF7"/>
            </a:solidFill>
            <a:ln w="12700" cap="flat" cmpd="sng" algn="ctr">
              <a:solidFill>
                <a:srgbClr val="40404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rPr>
                <a:t>全球模型</a:t>
              </a: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70B904B2-5B02-46CD-94EF-EA742E64088E}"/>
                </a:ext>
              </a:extLst>
            </p:cNvPr>
            <p:cNvCxnSpPr>
              <a:stCxn id="56" idx="3"/>
              <a:endCxn id="73" idx="1"/>
            </p:cNvCxnSpPr>
            <p:nvPr/>
          </p:nvCxnSpPr>
          <p:spPr>
            <a:xfrm flipH="1">
              <a:off x="3861835" y="2694880"/>
              <a:ext cx="1205493" cy="684112"/>
            </a:xfrm>
            <a:prstGeom prst="straightConnector1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D8C95D84-884E-4971-843B-3148A774BDA1}"/>
                </a:ext>
              </a:extLst>
            </p:cNvPr>
            <p:cNvCxnSpPr>
              <a:stCxn id="56" idx="3"/>
              <a:endCxn id="74" idx="1"/>
            </p:cNvCxnSpPr>
            <p:nvPr/>
          </p:nvCxnSpPr>
          <p:spPr>
            <a:xfrm flipH="1">
              <a:off x="5029657" y="2694880"/>
              <a:ext cx="37671" cy="684112"/>
            </a:xfrm>
            <a:prstGeom prst="straightConnector1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00BDA3A3-87E7-4CF2-AC48-3A42072CFAF7}"/>
                </a:ext>
              </a:extLst>
            </p:cNvPr>
            <p:cNvCxnSpPr>
              <a:stCxn id="56" idx="3"/>
              <a:endCxn id="75" idx="1"/>
            </p:cNvCxnSpPr>
            <p:nvPr/>
          </p:nvCxnSpPr>
          <p:spPr>
            <a:xfrm>
              <a:off x="5067328" y="2694880"/>
              <a:ext cx="1130150" cy="684112"/>
            </a:xfrm>
            <a:prstGeom prst="straightConnector1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32EB0BA7-AF45-45C3-86AF-F629210D40BA}"/>
                </a:ext>
              </a:extLst>
            </p:cNvPr>
            <p:cNvCxnSpPr>
              <a:stCxn id="56" idx="3"/>
              <a:endCxn id="76" idx="1"/>
            </p:cNvCxnSpPr>
            <p:nvPr/>
          </p:nvCxnSpPr>
          <p:spPr>
            <a:xfrm>
              <a:off x="5067328" y="2694880"/>
              <a:ext cx="3234857" cy="684112"/>
            </a:xfrm>
            <a:prstGeom prst="straightConnector1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  <a:miter lim="800000"/>
              <a:tailEnd type="arrow"/>
            </a:ln>
            <a:effectLst/>
          </p:spPr>
        </p:cxn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128A3764-0254-4DC5-BE0C-1389A1102150}"/>
                </a:ext>
              </a:extLst>
            </p:cNvPr>
            <p:cNvGrpSpPr/>
            <p:nvPr/>
          </p:nvGrpSpPr>
          <p:grpSpPr>
            <a:xfrm>
              <a:off x="3359696" y="3342015"/>
              <a:ext cx="5444628" cy="747071"/>
              <a:chOff x="2783632" y="1154316"/>
              <a:chExt cx="5203602" cy="411247"/>
            </a:xfrm>
          </p:grpSpPr>
          <p:sp>
            <p:nvSpPr>
              <p:cNvPr id="73" name="圆柱形 3">
                <a:extLst>
                  <a:ext uri="{FF2B5EF4-FFF2-40B4-BE49-F238E27FC236}">
                    <a16:creationId xmlns:a16="http://schemas.microsoft.com/office/drawing/2014/main" id="{6B1DE2F2-B5B3-4A16-81E5-AB0A5BCD2D29}"/>
                  </a:ext>
                </a:extLst>
              </p:cNvPr>
              <p:cNvSpPr/>
              <p:nvPr/>
            </p:nvSpPr>
            <p:spPr>
              <a:xfrm>
                <a:off x="2783632" y="1174671"/>
                <a:ext cx="959820" cy="390892"/>
              </a:xfrm>
              <a:prstGeom prst="can">
                <a:avLst/>
              </a:prstGeom>
              <a:solidFill>
                <a:srgbClr val="E2F0D9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rPr>
                  <a:t>地区</a:t>
                </a: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rPr>
                  <a:t>模型</a:t>
                </a: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圆柱形 8">
                <a:extLst>
                  <a:ext uri="{FF2B5EF4-FFF2-40B4-BE49-F238E27FC236}">
                    <a16:creationId xmlns:a16="http://schemas.microsoft.com/office/drawing/2014/main" id="{F787186E-F28C-46BB-83E6-16052232295C}"/>
                  </a:ext>
                </a:extLst>
              </p:cNvPr>
              <p:cNvSpPr/>
              <p:nvPr/>
            </p:nvSpPr>
            <p:spPr>
              <a:xfrm>
                <a:off x="3899756" y="1174671"/>
                <a:ext cx="959820" cy="390891"/>
              </a:xfrm>
              <a:prstGeom prst="can">
                <a:avLst/>
              </a:prstGeom>
              <a:solidFill>
                <a:srgbClr val="E2F0D9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rPr>
                  <a:t>地区</a:t>
                </a: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rPr>
                  <a:t>模型</a:t>
                </a: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圆柱形 9">
                <a:extLst>
                  <a:ext uri="{FF2B5EF4-FFF2-40B4-BE49-F238E27FC236}">
                    <a16:creationId xmlns:a16="http://schemas.microsoft.com/office/drawing/2014/main" id="{0E5BA69B-2C4A-45B3-ABFF-72C3CABA446B}"/>
                  </a:ext>
                </a:extLst>
              </p:cNvPr>
              <p:cNvSpPr/>
              <p:nvPr/>
            </p:nvSpPr>
            <p:spPr>
              <a:xfrm>
                <a:off x="5015880" y="1174671"/>
                <a:ext cx="959820" cy="390891"/>
              </a:xfrm>
              <a:prstGeom prst="can">
                <a:avLst/>
              </a:prstGeom>
              <a:solidFill>
                <a:srgbClr val="E2F0D9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rPr>
                  <a:t>地区</a:t>
                </a: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rPr>
                  <a:t>模型</a:t>
                </a: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76" name="圆柱形 10">
                <a:extLst>
                  <a:ext uri="{FF2B5EF4-FFF2-40B4-BE49-F238E27FC236}">
                    <a16:creationId xmlns:a16="http://schemas.microsoft.com/office/drawing/2014/main" id="{201E3334-B352-488C-A154-93A2564D7105}"/>
                  </a:ext>
                </a:extLst>
              </p:cNvPr>
              <p:cNvSpPr/>
              <p:nvPr/>
            </p:nvSpPr>
            <p:spPr>
              <a:xfrm>
                <a:off x="7027414" y="1174671"/>
                <a:ext cx="959820" cy="390891"/>
              </a:xfrm>
              <a:prstGeom prst="can">
                <a:avLst/>
              </a:prstGeom>
              <a:solidFill>
                <a:srgbClr val="E2F0D9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rPr>
                  <a:t>地区</a:t>
                </a: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rPr>
                  <a:t>模型</a:t>
                </a: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rPr>
                  <a:t>T</a:t>
                </a:r>
              </a:p>
            </p:txBody>
          </p:sp>
          <p:sp>
            <p:nvSpPr>
              <p:cNvPr id="77" name="TextBox 23">
                <a:extLst>
                  <a:ext uri="{FF2B5EF4-FFF2-40B4-BE49-F238E27FC236}">
                    <a16:creationId xmlns:a16="http://schemas.microsoft.com/office/drawing/2014/main" id="{8201D7D9-D29F-4FEE-A826-1D0113C869A1}"/>
                  </a:ext>
                </a:extLst>
              </p:cNvPr>
              <p:cNvSpPr txBox="1"/>
              <p:nvPr/>
            </p:nvSpPr>
            <p:spPr>
              <a:xfrm>
                <a:off x="6168009" y="1154316"/>
                <a:ext cx="80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</a:rPr>
                  <a:t>· · · · · ·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AFF8A14D-0620-47D4-A619-7921C8B1368C}"/>
                </a:ext>
              </a:extLst>
            </p:cNvPr>
            <p:cNvSpPr/>
            <p:nvPr/>
          </p:nvSpPr>
          <p:spPr>
            <a:xfrm>
              <a:off x="3654356" y="2843158"/>
              <a:ext cx="3830221" cy="33739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rPr>
                <a:t>知识蒸馏 更新本地模型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7E588F7-6948-4BE9-A01C-67453C71F49F}"/>
                </a:ext>
              </a:extLst>
            </p:cNvPr>
            <p:cNvSpPr/>
            <p:nvPr/>
          </p:nvSpPr>
          <p:spPr>
            <a:xfrm>
              <a:off x="7558479" y="2148003"/>
              <a:ext cx="1245845" cy="453719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rPr>
                <a:t>数据生成器</a:t>
              </a:r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498AD47B-50DA-4526-92B7-CBE3347ECCF3}"/>
                </a:ext>
              </a:extLst>
            </p:cNvPr>
            <p:cNvCxnSpPr>
              <a:cxnSpLocks/>
              <a:stCxn id="63" idx="1"/>
              <a:endCxn id="56" idx="4"/>
            </p:cNvCxnSpPr>
            <p:nvPr/>
          </p:nvCxnSpPr>
          <p:spPr>
            <a:xfrm flipH="1" flipV="1">
              <a:off x="5931424" y="2358532"/>
              <a:ext cx="1627055" cy="16331"/>
            </a:xfrm>
            <a:prstGeom prst="straightConnector1">
              <a:avLst/>
            </a:prstGeom>
            <a:noFill/>
            <a:ln w="12700" cap="flat" cmpd="sng" algn="ctr">
              <a:solidFill>
                <a:srgbClr val="404040"/>
              </a:solidFill>
              <a:prstDash val="solid"/>
              <a:miter lim="800000"/>
              <a:tailEnd type="arrow"/>
            </a:ln>
            <a:effectLst/>
          </p:spPr>
        </p:cxnSp>
        <p:sp>
          <p:nvSpPr>
            <p:cNvPr id="65" name="TextBox 50">
              <a:extLst>
                <a:ext uri="{FF2B5EF4-FFF2-40B4-BE49-F238E27FC236}">
                  <a16:creationId xmlns:a16="http://schemas.microsoft.com/office/drawing/2014/main" id="{D72BD236-5BAB-43AE-BF72-8C623C574283}"/>
                </a:ext>
              </a:extLst>
            </p:cNvPr>
            <p:cNvSpPr txBox="1"/>
            <p:nvPr/>
          </p:nvSpPr>
          <p:spPr>
            <a:xfrm>
              <a:off x="5931425" y="1992511"/>
              <a:ext cx="1627054" cy="31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</a:rPr>
                <a:t>虚拟数据</a:t>
              </a:r>
            </a:p>
          </p:txBody>
        </p:sp>
        <p:sp>
          <p:nvSpPr>
            <p:cNvPr id="66" name="标注: 上箭头 65">
              <a:extLst>
                <a:ext uri="{FF2B5EF4-FFF2-40B4-BE49-F238E27FC236}">
                  <a16:creationId xmlns:a16="http://schemas.microsoft.com/office/drawing/2014/main" id="{087800D8-5F0A-4DCB-9729-F5FC6E183176}"/>
                </a:ext>
              </a:extLst>
            </p:cNvPr>
            <p:cNvSpPr/>
            <p:nvPr/>
          </p:nvSpPr>
          <p:spPr>
            <a:xfrm>
              <a:off x="3404362" y="4156262"/>
              <a:ext cx="5373785" cy="453719"/>
            </a:xfrm>
            <a:prstGeom prst="upArrowCallout">
              <a:avLst>
                <a:gd name="adj1" fmla="val 22900"/>
                <a:gd name="adj2" fmla="val 29199"/>
                <a:gd name="adj3" fmla="val 25000"/>
                <a:gd name="adj4" fmla="val 64977"/>
              </a:avLst>
            </a:prstGeom>
            <a:solidFill>
              <a:srgbClr val="FFE699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rPr>
                <a:t>地区关系建模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0507ACE-4B9E-48F0-A9D0-8E7563862FA8}"/>
                </a:ext>
              </a:extLst>
            </p:cNvPr>
            <p:cNvSpPr/>
            <p:nvPr/>
          </p:nvSpPr>
          <p:spPr>
            <a:xfrm>
              <a:off x="4123182" y="1716657"/>
              <a:ext cx="4779277" cy="1051449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D4FFFC6E-C570-436C-BFAC-A56DAF4D6797}"/>
                </a:ext>
              </a:extLst>
            </p:cNvPr>
            <p:cNvSpPr txBox="1"/>
            <p:nvPr/>
          </p:nvSpPr>
          <p:spPr>
            <a:xfrm>
              <a:off x="4018640" y="1716657"/>
              <a:ext cx="6906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rPr>
                <a:t>阶段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rPr>
                <a:t>1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E7D2D04-199B-49E7-8E5D-B8510B069477}"/>
                </a:ext>
              </a:extLst>
            </p:cNvPr>
            <p:cNvSpPr/>
            <p:nvPr/>
          </p:nvSpPr>
          <p:spPr>
            <a:xfrm>
              <a:off x="3242764" y="1621766"/>
              <a:ext cx="5763213" cy="2534493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EB47BACA-6D93-4F8C-845F-4E36083B3496}"/>
                </a:ext>
              </a:extLst>
            </p:cNvPr>
            <p:cNvSpPr txBox="1"/>
            <p:nvPr/>
          </p:nvSpPr>
          <p:spPr>
            <a:xfrm>
              <a:off x="3171167" y="1621763"/>
              <a:ext cx="6906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rPr>
                <a:t>阶段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rPr>
                <a:t>2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5D8A080B-7B1D-49E7-A628-D3CC1D0488EE}"/>
                </a:ext>
              </a:extLst>
            </p:cNvPr>
            <p:cNvSpPr/>
            <p:nvPr/>
          </p:nvSpPr>
          <p:spPr>
            <a:xfrm>
              <a:off x="3139246" y="1362974"/>
              <a:ext cx="5970248" cy="3312543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60C37936-D446-4FC1-9A3C-3AC00209B149}"/>
                </a:ext>
              </a:extLst>
            </p:cNvPr>
            <p:cNvSpPr txBox="1"/>
            <p:nvPr/>
          </p:nvSpPr>
          <p:spPr>
            <a:xfrm>
              <a:off x="3067650" y="1341858"/>
              <a:ext cx="6906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rPr>
                <a:t>阶段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rPr>
                <a:t>3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70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C3602-E9AF-B045-84F5-42B3EDB0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44" y="215751"/>
            <a:ext cx="10945216" cy="720080"/>
          </a:xfrm>
        </p:spPr>
        <p:txBody>
          <a:bodyPr/>
          <a:lstStyle/>
          <a:p>
            <a:r>
              <a:rPr kumimoji="1" lang="zh-Hans" altLang="en-US" dirty="0"/>
              <a:t>研究方法</a:t>
            </a:r>
            <a:endParaRPr kumimoji="1" lang="zh-CN" altLang="en-US" dirty="0"/>
          </a:p>
        </p:txBody>
      </p:sp>
      <p:sp>
        <p:nvSpPr>
          <p:cNvPr id="4" name="文本框 1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BBAAD9C20180234D78E509342D30B68042B9B2091AC58B80A1D98F3CB1E32B745B46B2386164DB0F22492E08C84624EC2D0921AAA1D0EBB11B5EC254370E25D524FE053D7C25E687A49429D76ED243B22E22E5817C4904A6A8CEB19A51160C68DC162490BEB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87036AE-0EE9-3A48-B6C5-D0239CE0A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644" y="1007839"/>
            <a:ext cx="10945215" cy="540060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研究方法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多任务搜推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背景</a:t>
            </a:r>
            <a:endParaRPr lang="en-US" altLang="zh-CN" dirty="0"/>
          </a:p>
          <a:p>
            <a:pPr lvl="2"/>
            <a:r>
              <a:rPr lang="en-US" altLang="zh-CN" dirty="0"/>
              <a:t>CVR</a:t>
            </a:r>
            <a:r>
              <a:rPr lang="zh-CN" altLang="en-US" dirty="0"/>
              <a:t>任务中数据稀疏：</a:t>
            </a:r>
            <a:r>
              <a:rPr lang="en-US" altLang="zh-CN" dirty="0"/>
              <a:t>Ali-CCP</a:t>
            </a:r>
            <a:r>
              <a:rPr lang="zh-CN" altLang="en-US" dirty="0"/>
              <a:t>中</a:t>
            </a:r>
            <a:r>
              <a:rPr lang="en-US" altLang="zh-CN" dirty="0"/>
              <a:t>CVR</a:t>
            </a:r>
            <a:r>
              <a:rPr lang="zh-CN" altLang="en-US" dirty="0"/>
              <a:t>任务样本仅为</a:t>
            </a:r>
            <a:r>
              <a:rPr lang="en-US" altLang="zh-CN" dirty="0"/>
              <a:t>CTR</a:t>
            </a:r>
            <a:r>
              <a:rPr lang="zh-CN" altLang="en-US" dirty="0"/>
              <a:t>任务样本的</a:t>
            </a:r>
            <a:r>
              <a:rPr lang="en-US" altLang="zh-CN" dirty="0"/>
              <a:t>4%</a:t>
            </a:r>
          </a:p>
          <a:p>
            <a:pPr lvl="2"/>
            <a:r>
              <a:rPr lang="zh-CN" altLang="en-US" dirty="0"/>
              <a:t>国家差异化显著：</a:t>
            </a:r>
            <a:r>
              <a:rPr lang="en-US" altLang="zh-CN" dirty="0"/>
              <a:t>AE,LAZADA</a:t>
            </a:r>
            <a:r>
              <a:rPr lang="zh-CN" altLang="en-US" dirty="0"/>
              <a:t>等国际电商业务场景需把握地区间差异性和关联性</a:t>
            </a:r>
            <a:endParaRPr lang="en-US" altLang="zh-CN" dirty="0"/>
          </a:p>
          <a:p>
            <a:pPr lvl="2"/>
            <a:r>
              <a:rPr lang="zh-CN" altLang="en-US" dirty="0"/>
              <a:t>多场景多任务需求</a:t>
            </a:r>
            <a:endParaRPr lang="en-US" altLang="zh-CN" dirty="0"/>
          </a:p>
          <a:p>
            <a:pPr lvl="3"/>
            <a:r>
              <a:rPr lang="zh-CN" altLang="en-US" dirty="0"/>
              <a:t>不同场景下需联合建模，实现大场景带小场景</a:t>
            </a:r>
            <a:endParaRPr lang="en-US" altLang="zh-CN" dirty="0"/>
          </a:p>
          <a:p>
            <a:pPr lvl="3"/>
            <a:r>
              <a:rPr lang="zh-CN" altLang="en-US" dirty="0"/>
              <a:t>通过数据共享训练跨场景统一模型</a:t>
            </a:r>
            <a:endParaRPr lang="en-US" altLang="zh-CN" dirty="0"/>
          </a:p>
          <a:p>
            <a:pPr marL="431966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已有方法缺陷</a:t>
            </a:r>
            <a:endParaRPr lang="en-US" altLang="zh-CN" dirty="0"/>
          </a:p>
          <a:p>
            <a:pPr lvl="2"/>
            <a:r>
              <a:rPr lang="zh-CN" altLang="en-US" dirty="0"/>
              <a:t>未显式区分不同场景和不同任务进行分组建模</a:t>
            </a:r>
            <a:endParaRPr lang="en-US" altLang="zh-CN" dirty="0"/>
          </a:p>
          <a:p>
            <a:pPr lvl="2"/>
            <a:r>
              <a:rPr lang="zh-CN" altLang="en-US" dirty="0"/>
              <a:t>未将多场景和多任务统一成一个多场景多任务模型</a:t>
            </a:r>
            <a:endParaRPr lang="en-US" altLang="zh-CN" dirty="0"/>
          </a:p>
          <a:p>
            <a:pPr lvl="2"/>
            <a:r>
              <a:rPr lang="zh-CN" altLang="en-US" dirty="0"/>
              <a:t>对共享参数进行更新时忽视模型潜力与未来可能新接入的场景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lvl="3"/>
            <a:endParaRPr kumimoji="1" lang="en-US" altLang="zh-CN" dirty="0"/>
          </a:p>
          <a:p>
            <a:pPr lvl="2"/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1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C3602-E9AF-B045-84F5-42B3EDB0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44" y="215751"/>
            <a:ext cx="10945216" cy="720080"/>
          </a:xfrm>
        </p:spPr>
        <p:txBody>
          <a:bodyPr/>
          <a:lstStyle/>
          <a:p>
            <a:r>
              <a:rPr kumimoji="1" lang="zh-Hans" altLang="en-US" dirty="0"/>
              <a:t>研究方法</a:t>
            </a:r>
            <a:endParaRPr kumimoji="1" lang="zh-CN" altLang="en-US" dirty="0"/>
          </a:p>
        </p:txBody>
      </p:sp>
      <p:sp>
        <p:nvSpPr>
          <p:cNvPr id="4" name="文本框 1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BBAAD9C20180234D78E509342D30B68042B9B2091AC58B80A1D98F3CB1E32B745B46B2386164DB0F22492E08C84624EC2D0921AAA1D0EBB11B5EC254370E25D524FE053D7C25E687A49429D76ED243B22E22E5817C4904A6A8CEB19A51160C68DC162490BEB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87036AE-0EE9-3A48-B6C5-D0239CE0A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644" y="791815"/>
            <a:ext cx="10945215" cy="5688359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研究方法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多任务搜推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框架</a:t>
            </a:r>
            <a:endParaRPr lang="en-US" altLang="zh-CN" dirty="0"/>
          </a:p>
          <a:p>
            <a:pPr marL="431800" lvl="1" indent="0">
              <a:buNone/>
            </a:pPr>
            <a:endParaRPr lang="en-US" altLang="zh-CN" dirty="0"/>
          </a:p>
          <a:p>
            <a:pPr marL="431966" lvl="1" indent="0">
              <a:buNone/>
            </a:pPr>
            <a:endParaRPr lang="en-US" altLang="zh-CN" dirty="0"/>
          </a:p>
          <a:p>
            <a:pPr marL="431966" lvl="1" indent="0">
              <a:buNone/>
            </a:pPr>
            <a:endParaRPr lang="en-US" altLang="zh-CN" dirty="0"/>
          </a:p>
          <a:p>
            <a:pPr marL="4318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marL="431800" lvl="1" indent="0">
              <a:buNone/>
            </a:pPr>
            <a:endParaRPr lang="en-US" altLang="zh-CN" dirty="0"/>
          </a:p>
          <a:p>
            <a:pPr marL="431800" lvl="1" indent="0">
              <a:buNone/>
            </a:pPr>
            <a:endParaRPr lang="en-US" altLang="zh-CN" dirty="0"/>
          </a:p>
          <a:p>
            <a:pPr marL="431800" lvl="1" indent="0">
              <a:buNone/>
            </a:pPr>
            <a:endParaRPr lang="en-US" altLang="zh-CN" dirty="0"/>
          </a:p>
          <a:p>
            <a:pPr marL="4318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核心思想</a:t>
            </a:r>
            <a:endParaRPr lang="en-US" altLang="zh-CN" dirty="0"/>
          </a:p>
          <a:p>
            <a:pPr lvl="2"/>
            <a:r>
              <a:rPr kumimoji="1" lang="zh-CN" altLang="en-US" dirty="0"/>
              <a:t>构建统一的多场景多任务模型：利用多场景数据促进多任务学习，利用多任务牵引多域信息融合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引入稀疏门控等机制显式用多领域分组多个场景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利用元学习策略对特定参数和共享元参数更新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lvl="3"/>
            <a:endParaRPr kumimoji="1" lang="en-US" altLang="zh-CN" dirty="0"/>
          </a:p>
          <a:p>
            <a:pPr lvl="2"/>
            <a:endParaRPr kumimoji="1" lang="en-US" altLang="zh-CN" dirty="0"/>
          </a:p>
          <a:p>
            <a:endParaRPr kumimoji="1"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A3CC7A4-B82F-4C3F-BADD-2C507BBD8282}"/>
              </a:ext>
            </a:extLst>
          </p:cNvPr>
          <p:cNvGrpSpPr/>
          <p:nvPr/>
        </p:nvGrpSpPr>
        <p:grpSpPr>
          <a:xfrm>
            <a:off x="843199" y="935831"/>
            <a:ext cx="9834091" cy="3993807"/>
            <a:chOff x="843199" y="935831"/>
            <a:chExt cx="9834091" cy="3993807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5E48ECA-68BE-3941-BBD1-3C3FAF684066}"/>
                </a:ext>
              </a:extLst>
            </p:cNvPr>
            <p:cNvSpPr txBox="1"/>
            <p:nvPr/>
          </p:nvSpPr>
          <p:spPr>
            <a:xfrm>
              <a:off x="10215625" y="1505950"/>
              <a:ext cx="461665" cy="285356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1800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多场景多任务模型框架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341B06F-5740-E116-95E0-15681FB141F0}"/>
                </a:ext>
              </a:extLst>
            </p:cNvPr>
            <p:cNvGrpSpPr/>
            <p:nvPr/>
          </p:nvGrpSpPr>
          <p:grpSpPr>
            <a:xfrm>
              <a:off x="5135614" y="935831"/>
              <a:ext cx="5024134" cy="3993807"/>
              <a:chOff x="5115112" y="935831"/>
              <a:chExt cx="5024134" cy="3993807"/>
            </a:xfrm>
          </p:grpSpPr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9C615D19-28B0-4940-A397-C58E08A9DACF}"/>
                  </a:ext>
                </a:extLst>
              </p:cNvPr>
              <p:cNvGrpSpPr/>
              <p:nvPr/>
            </p:nvGrpSpPr>
            <p:grpSpPr>
              <a:xfrm>
                <a:off x="5485553" y="1008106"/>
                <a:ext cx="4471193" cy="3765505"/>
                <a:chOff x="3816028" y="952678"/>
                <a:chExt cx="4471193" cy="3765505"/>
              </a:xfrm>
            </p:grpSpPr>
            <p:sp>
              <p:nvSpPr>
                <p:cNvPr id="9" name="矩形: 圆角 8">
                  <a:extLst>
                    <a:ext uri="{FF2B5EF4-FFF2-40B4-BE49-F238E27FC236}">
                      <a16:creationId xmlns:a16="http://schemas.microsoft.com/office/drawing/2014/main" id="{A401B910-0958-4E4A-B2E8-97EF6F43E2B1}"/>
                    </a:ext>
                  </a:extLst>
                </p:cNvPr>
                <p:cNvSpPr/>
                <p:nvPr/>
              </p:nvSpPr>
              <p:spPr>
                <a:xfrm>
                  <a:off x="4426435" y="4382159"/>
                  <a:ext cx="788896" cy="336023"/>
                </a:xfrm>
                <a:prstGeom prst="roundRect">
                  <a:avLst/>
                </a:prstGeom>
                <a:solidFill>
                  <a:srgbClr val="5B9BD5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zh-CN" altLang="en-US" sz="1400" kern="0" dirty="0">
                      <a:solidFill>
                        <a:prstClr val="black"/>
                      </a:solidFill>
                      <a:latin typeface="等线" panose="020F0502020204030204"/>
                      <a:ea typeface="等线" panose="02010600030101010101" pitchFamily="2" charset="-122"/>
                    </a:rPr>
                    <a:t>场景</a:t>
                  </a:r>
                  <a:r>
                    <a:rPr lang="en-US" altLang="zh-CN" sz="1400" kern="0" dirty="0">
                      <a:solidFill>
                        <a:prstClr val="black"/>
                      </a:solidFill>
                      <a:latin typeface="等线" panose="020F0502020204030204"/>
                      <a:ea typeface="等线" panose="02010600030101010101" pitchFamily="2" charset="-122"/>
                    </a:rPr>
                    <a:t>-</a:t>
                  </a: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1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" name="矩形: 圆角 10">
                  <a:extLst>
                    <a:ext uri="{FF2B5EF4-FFF2-40B4-BE49-F238E27FC236}">
                      <a16:creationId xmlns:a16="http://schemas.microsoft.com/office/drawing/2014/main" id="{D6A604FA-7C5A-4231-986E-ADBBFFB5C199}"/>
                    </a:ext>
                  </a:extLst>
                </p:cNvPr>
                <p:cNvSpPr/>
                <p:nvPr/>
              </p:nvSpPr>
              <p:spPr>
                <a:xfrm>
                  <a:off x="4678814" y="1332736"/>
                  <a:ext cx="1130839" cy="271954"/>
                </a:xfrm>
                <a:prstGeom prst="roundRect">
                  <a:avLst/>
                </a:prstGeom>
                <a:solidFill>
                  <a:srgbClr val="44546A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任务塔</a:t>
                  </a: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-1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104EE90D-6AC8-46F0-A91C-1388C4F748C8}"/>
                    </a:ext>
                  </a:extLst>
                </p:cNvPr>
                <p:cNvSpPr/>
                <p:nvPr/>
              </p:nvSpPr>
              <p:spPr>
                <a:xfrm>
                  <a:off x="4426435" y="3788415"/>
                  <a:ext cx="788896" cy="396978"/>
                </a:xfrm>
                <a:prstGeom prst="rect">
                  <a:avLst/>
                </a:prstGeom>
                <a:solidFill>
                  <a:srgbClr val="FFC000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共享</a:t>
                  </a:r>
                  <a:endPara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zh-CN" altLang="en-US" sz="1400" kern="0" dirty="0">
                      <a:solidFill>
                        <a:prstClr val="black"/>
                      </a:solidFill>
                      <a:latin typeface="等线" panose="020F0502020204030204"/>
                      <a:ea typeface="等线" panose="02010600030101010101" pitchFamily="2" charset="-122"/>
                    </a:rPr>
                    <a:t>元参数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558292B0-77C5-42C2-AFD6-846EB80F81C2}"/>
                    </a:ext>
                  </a:extLst>
                </p:cNvPr>
                <p:cNvSpPr/>
                <p:nvPr/>
              </p:nvSpPr>
              <p:spPr>
                <a:xfrm>
                  <a:off x="5951720" y="4371617"/>
                  <a:ext cx="788896" cy="346566"/>
                </a:xfrm>
                <a:prstGeom prst="roundRect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场景</a:t>
                  </a: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-2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727DA14B-DDCC-4277-AA80-C7F70FE13859}"/>
                    </a:ext>
                  </a:extLst>
                </p:cNvPr>
                <p:cNvSpPr/>
                <p:nvPr/>
              </p:nvSpPr>
              <p:spPr>
                <a:xfrm>
                  <a:off x="7498324" y="4371617"/>
                  <a:ext cx="788895" cy="346566"/>
                </a:xfrm>
                <a:prstGeom prst="roundRect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场景</a:t>
                  </a: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-3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" name="流程图: 或者 14">
                  <a:extLst>
                    <a:ext uri="{FF2B5EF4-FFF2-40B4-BE49-F238E27FC236}">
                      <a16:creationId xmlns:a16="http://schemas.microsoft.com/office/drawing/2014/main" id="{39A5A343-A85D-4856-966F-F66C4ADBE3DE}"/>
                    </a:ext>
                  </a:extLst>
                </p:cNvPr>
                <p:cNvSpPr/>
                <p:nvPr/>
              </p:nvSpPr>
              <p:spPr>
                <a:xfrm>
                  <a:off x="4709992" y="3369867"/>
                  <a:ext cx="221781" cy="221781"/>
                </a:xfrm>
                <a:prstGeom prst="flowChartOr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B31DFDE2-E438-43DE-AB5A-53CE41E59217}"/>
                    </a:ext>
                  </a:extLst>
                </p:cNvPr>
                <p:cNvSpPr/>
                <p:nvPr/>
              </p:nvSpPr>
              <p:spPr>
                <a:xfrm>
                  <a:off x="3816028" y="3788415"/>
                  <a:ext cx="579284" cy="396978"/>
                </a:xfrm>
                <a:prstGeom prst="rect">
                  <a:avLst/>
                </a:prstGeom>
                <a:solidFill>
                  <a:srgbClr val="DEEBF7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特定参数</a:t>
                  </a: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7C8CE7DC-0009-4D76-83B4-B4CF03A04592}"/>
                    </a:ext>
                  </a:extLst>
                </p:cNvPr>
                <p:cNvSpPr/>
                <p:nvPr/>
              </p:nvSpPr>
              <p:spPr>
                <a:xfrm>
                  <a:off x="5951720" y="3788415"/>
                  <a:ext cx="788896" cy="396978"/>
                </a:xfrm>
                <a:prstGeom prst="rect">
                  <a:avLst/>
                </a:prstGeom>
                <a:solidFill>
                  <a:srgbClr val="FFC000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共享</a:t>
                  </a:r>
                  <a:endPara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zh-CN" altLang="en-US" sz="1400" kern="0" dirty="0">
                      <a:solidFill>
                        <a:prstClr val="black"/>
                      </a:solidFill>
                      <a:latin typeface="等线" panose="020F0502020204030204"/>
                      <a:ea typeface="等线" panose="02010600030101010101" pitchFamily="2" charset="-122"/>
                    </a:rPr>
                    <a:t>元参数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07A871BC-143E-4891-B702-5ACC9926DFDA}"/>
                    </a:ext>
                  </a:extLst>
                </p:cNvPr>
                <p:cNvSpPr/>
                <p:nvPr/>
              </p:nvSpPr>
              <p:spPr>
                <a:xfrm>
                  <a:off x="5341313" y="3788415"/>
                  <a:ext cx="579284" cy="396978"/>
                </a:xfrm>
                <a:prstGeom prst="rect">
                  <a:avLst/>
                </a:prstGeom>
                <a:solidFill>
                  <a:srgbClr val="BDD7EE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特定参数</a:t>
                  </a: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CF22C053-CE64-473A-BE07-2AD471F93438}"/>
                    </a:ext>
                  </a:extLst>
                </p:cNvPr>
                <p:cNvSpPr/>
                <p:nvPr/>
              </p:nvSpPr>
              <p:spPr>
                <a:xfrm>
                  <a:off x="7498325" y="3788415"/>
                  <a:ext cx="788896" cy="396978"/>
                </a:xfrm>
                <a:prstGeom prst="rect">
                  <a:avLst/>
                </a:prstGeom>
                <a:solidFill>
                  <a:srgbClr val="FFC000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共享</a:t>
                  </a:r>
                  <a:endPara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zh-CN" altLang="en-US" sz="1400" kern="0" dirty="0">
                      <a:solidFill>
                        <a:prstClr val="black"/>
                      </a:solidFill>
                      <a:latin typeface="等线" panose="020F0502020204030204"/>
                      <a:ea typeface="等线" panose="02010600030101010101" pitchFamily="2" charset="-122"/>
                    </a:rPr>
                    <a:t>元参数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3FE09175-7833-4C13-85D9-727352D341CA}"/>
                    </a:ext>
                  </a:extLst>
                </p:cNvPr>
                <p:cNvSpPr/>
                <p:nvPr/>
              </p:nvSpPr>
              <p:spPr>
                <a:xfrm>
                  <a:off x="6887918" y="3788415"/>
                  <a:ext cx="579284" cy="396978"/>
                </a:xfrm>
                <a:prstGeom prst="rect">
                  <a:avLst/>
                </a:prstGeom>
                <a:solidFill>
                  <a:srgbClr val="9DC3E6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特定参数</a:t>
                  </a:r>
                </a:p>
              </p:txBody>
            </p:sp>
            <p:sp>
              <p:nvSpPr>
                <p:cNvPr id="21" name="流程图: 或者 20">
                  <a:extLst>
                    <a:ext uri="{FF2B5EF4-FFF2-40B4-BE49-F238E27FC236}">
                      <a16:creationId xmlns:a16="http://schemas.microsoft.com/office/drawing/2014/main" id="{757939E4-4FAC-4584-B24B-BD75BFBADC92}"/>
                    </a:ext>
                  </a:extLst>
                </p:cNvPr>
                <p:cNvSpPr/>
                <p:nvPr/>
              </p:nvSpPr>
              <p:spPr>
                <a:xfrm>
                  <a:off x="6235276" y="3369867"/>
                  <a:ext cx="221781" cy="221781"/>
                </a:xfrm>
                <a:prstGeom prst="flowChartOr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" name="流程图: 或者 21">
                  <a:extLst>
                    <a:ext uri="{FF2B5EF4-FFF2-40B4-BE49-F238E27FC236}">
                      <a16:creationId xmlns:a16="http://schemas.microsoft.com/office/drawing/2014/main" id="{73F56595-DAB6-4C80-B2B6-35CD538089BA}"/>
                    </a:ext>
                  </a:extLst>
                </p:cNvPr>
                <p:cNvSpPr/>
                <p:nvPr/>
              </p:nvSpPr>
              <p:spPr>
                <a:xfrm>
                  <a:off x="7781881" y="3369867"/>
                  <a:ext cx="221781" cy="221781"/>
                </a:xfrm>
                <a:prstGeom prst="flowChartOr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23" name="直接箭头连接符 22">
                  <a:extLst>
                    <a:ext uri="{FF2B5EF4-FFF2-40B4-BE49-F238E27FC236}">
                      <a16:creationId xmlns:a16="http://schemas.microsoft.com/office/drawing/2014/main" id="{6F851B7B-FEE8-495F-B317-6470A3745AA2}"/>
                    </a:ext>
                  </a:extLst>
                </p:cNvPr>
                <p:cNvCxnSpPr>
                  <a:cxnSpLocks/>
                  <a:stCxn id="9" idx="0"/>
                  <a:endCxn id="12" idx="2"/>
                </p:cNvCxnSpPr>
                <p:nvPr/>
              </p:nvCxnSpPr>
              <p:spPr>
                <a:xfrm flipV="1">
                  <a:off x="4820883" y="4185393"/>
                  <a:ext cx="0" cy="196766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25" name="连接符: 肘形 24">
                  <a:extLst>
                    <a:ext uri="{FF2B5EF4-FFF2-40B4-BE49-F238E27FC236}">
                      <a16:creationId xmlns:a16="http://schemas.microsoft.com/office/drawing/2014/main" id="{B28F2E53-CED5-4AB8-99BF-920ECA5DB299}"/>
                    </a:ext>
                  </a:extLst>
                </p:cNvPr>
                <p:cNvCxnSpPr>
                  <a:cxnSpLocks/>
                  <a:stCxn id="13" idx="1"/>
                  <a:endCxn id="79" idx="2"/>
                </p:cNvCxnSpPr>
                <p:nvPr/>
              </p:nvCxnSpPr>
              <p:spPr>
                <a:xfrm rot="10800000">
                  <a:off x="5631366" y="4458260"/>
                  <a:ext cx="320354" cy="86640"/>
                </a:xfrm>
                <a:prstGeom prst="bentConnector2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26" name="连接符: 肘形 25">
                  <a:extLst>
                    <a:ext uri="{FF2B5EF4-FFF2-40B4-BE49-F238E27FC236}">
                      <a16:creationId xmlns:a16="http://schemas.microsoft.com/office/drawing/2014/main" id="{55DDC5F5-F15D-4088-BAA2-81694C16EDE5}"/>
                    </a:ext>
                  </a:extLst>
                </p:cNvPr>
                <p:cNvCxnSpPr>
                  <a:stCxn id="16" idx="0"/>
                  <a:endCxn id="15" idx="2"/>
                </p:cNvCxnSpPr>
                <p:nvPr/>
              </p:nvCxnSpPr>
              <p:spPr>
                <a:xfrm rot="5400000" flipH="1" flipV="1">
                  <a:off x="4254003" y="3332425"/>
                  <a:ext cx="307656" cy="604322"/>
                </a:xfrm>
                <a:prstGeom prst="bentConnector2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27" name="连接符: 肘形 26">
                  <a:extLst>
                    <a:ext uri="{FF2B5EF4-FFF2-40B4-BE49-F238E27FC236}">
                      <a16:creationId xmlns:a16="http://schemas.microsoft.com/office/drawing/2014/main" id="{41EDC432-B933-4DB0-8F09-36A5E957E774}"/>
                    </a:ext>
                  </a:extLst>
                </p:cNvPr>
                <p:cNvCxnSpPr>
                  <a:stCxn id="18" idx="0"/>
                  <a:endCxn id="21" idx="2"/>
                </p:cNvCxnSpPr>
                <p:nvPr/>
              </p:nvCxnSpPr>
              <p:spPr>
                <a:xfrm rot="5400000" flipH="1" flipV="1">
                  <a:off x="5779287" y="3332426"/>
                  <a:ext cx="307656" cy="604321"/>
                </a:xfrm>
                <a:prstGeom prst="bentConnector2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23AF35A6-CBAB-4153-B6FC-295D73A18230}"/>
                    </a:ext>
                  </a:extLst>
                </p:cNvPr>
                <p:cNvCxnSpPr>
                  <a:stCxn id="12" idx="0"/>
                  <a:endCxn id="15" idx="4"/>
                </p:cNvCxnSpPr>
                <p:nvPr/>
              </p:nvCxnSpPr>
              <p:spPr>
                <a:xfrm flipV="1">
                  <a:off x="4820883" y="3591648"/>
                  <a:ext cx="0" cy="196766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29" name="连接符: 肘形 28">
                  <a:extLst>
                    <a:ext uri="{FF2B5EF4-FFF2-40B4-BE49-F238E27FC236}">
                      <a16:creationId xmlns:a16="http://schemas.microsoft.com/office/drawing/2014/main" id="{AA4B2F8A-15B8-4B6A-B238-38798EC9F2D4}"/>
                    </a:ext>
                  </a:extLst>
                </p:cNvPr>
                <p:cNvCxnSpPr>
                  <a:cxnSpLocks/>
                  <a:stCxn id="14" idx="1"/>
                  <a:endCxn id="82" idx="2"/>
                </p:cNvCxnSpPr>
                <p:nvPr/>
              </p:nvCxnSpPr>
              <p:spPr>
                <a:xfrm rot="10800000">
                  <a:off x="7175520" y="4458260"/>
                  <a:ext cx="322805" cy="86640"/>
                </a:xfrm>
                <a:prstGeom prst="bentConnector2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30" name="直接箭头连接符 29">
                  <a:extLst>
                    <a:ext uri="{FF2B5EF4-FFF2-40B4-BE49-F238E27FC236}">
                      <a16:creationId xmlns:a16="http://schemas.microsoft.com/office/drawing/2014/main" id="{6848336A-D5F4-40BB-8817-FD4F709E0AAC}"/>
                    </a:ext>
                  </a:extLst>
                </p:cNvPr>
                <p:cNvCxnSpPr>
                  <a:stCxn id="17" idx="0"/>
                  <a:endCxn id="21" idx="4"/>
                </p:cNvCxnSpPr>
                <p:nvPr/>
              </p:nvCxnSpPr>
              <p:spPr>
                <a:xfrm flipH="1" flipV="1">
                  <a:off x="6346167" y="3591648"/>
                  <a:ext cx="1" cy="196766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31" name="直接箭头连接符 30">
                  <a:extLst>
                    <a:ext uri="{FF2B5EF4-FFF2-40B4-BE49-F238E27FC236}">
                      <a16:creationId xmlns:a16="http://schemas.microsoft.com/office/drawing/2014/main" id="{C98CBAEC-89D8-4820-AEE0-3379DD9AA88F}"/>
                    </a:ext>
                  </a:extLst>
                </p:cNvPr>
                <p:cNvCxnSpPr>
                  <a:cxnSpLocks/>
                  <a:stCxn id="13" idx="0"/>
                  <a:endCxn id="17" idx="2"/>
                </p:cNvCxnSpPr>
                <p:nvPr/>
              </p:nvCxnSpPr>
              <p:spPr>
                <a:xfrm flipV="1">
                  <a:off x="6346168" y="4185393"/>
                  <a:ext cx="0" cy="186224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32" name="连接符: 肘形 31">
                  <a:extLst>
                    <a:ext uri="{FF2B5EF4-FFF2-40B4-BE49-F238E27FC236}">
                      <a16:creationId xmlns:a16="http://schemas.microsoft.com/office/drawing/2014/main" id="{C23DD3D4-0DB6-4A6E-8E9E-61ECACF4B524}"/>
                    </a:ext>
                  </a:extLst>
                </p:cNvPr>
                <p:cNvCxnSpPr>
                  <a:cxnSpLocks/>
                  <a:stCxn id="20" idx="0"/>
                  <a:endCxn id="22" idx="2"/>
                </p:cNvCxnSpPr>
                <p:nvPr/>
              </p:nvCxnSpPr>
              <p:spPr>
                <a:xfrm rot="5400000" flipH="1" flipV="1">
                  <a:off x="7325892" y="3332426"/>
                  <a:ext cx="307656" cy="604321"/>
                </a:xfrm>
                <a:prstGeom prst="bentConnector2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33" name="直接箭头连接符 32">
                  <a:extLst>
                    <a:ext uri="{FF2B5EF4-FFF2-40B4-BE49-F238E27FC236}">
                      <a16:creationId xmlns:a16="http://schemas.microsoft.com/office/drawing/2014/main" id="{04FF44B9-5C79-417C-A7E0-D3ED6AB7756F}"/>
                    </a:ext>
                  </a:extLst>
                </p:cNvPr>
                <p:cNvCxnSpPr>
                  <a:cxnSpLocks/>
                  <a:stCxn id="14" idx="0"/>
                  <a:endCxn id="19" idx="2"/>
                </p:cNvCxnSpPr>
                <p:nvPr/>
              </p:nvCxnSpPr>
              <p:spPr>
                <a:xfrm flipV="1">
                  <a:off x="7892772" y="4185393"/>
                  <a:ext cx="1" cy="186224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BB1BD037-30AB-49B6-ABAD-B87B60D95F32}"/>
                    </a:ext>
                  </a:extLst>
                </p:cNvPr>
                <p:cNvCxnSpPr>
                  <a:stCxn id="19" idx="0"/>
                  <a:endCxn id="22" idx="4"/>
                </p:cNvCxnSpPr>
                <p:nvPr/>
              </p:nvCxnSpPr>
              <p:spPr>
                <a:xfrm flipH="1" flipV="1">
                  <a:off x="7892772" y="3591648"/>
                  <a:ext cx="1" cy="196766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35" name="直接箭头连接符 34">
                  <a:extLst>
                    <a:ext uri="{FF2B5EF4-FFF2-40B4-BE49-F238E27FC236}">
                      <a16:creationId xmlns:a16="http://schemas.microsoft.com/office/drawing/2014/main" id="{76954C6C-7CB5-4F2B-8347-34B2997DCB5F}"/>
                    </a:ext>
                  </a:extLst>
                </p:cNvPr>
                <p:cNvCxnSpPr>
                  <a:cxnSpLocks/>
                  <a:stCxn id="22" idx="1"/>
                  <a:endCxn id="36" idx="2"/>
                </p:cNvCxnSpPr>
                <p:nvPr/>
              </p:nvCxnSpPr>
              <p:spPr>
                <a:xfrm flipH="1" flipV="1">
                  <a:off x="6346166" y="3160695"/>
                  <a:ext cx="1468194" cy="241651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CBA5FB49-1D69-4640-8D84-F89836F0BEA5}"/>
                    </a:ext>
                  </a:extLst>
                </p:cNvPr>
                <p:cNvSpPr/>
                <p:nvPr/>
              </p:nvSpPr>
              <p:spPr>
                <a:xfrm>
                  <a:off x="4699332" y="2899172"/>
                  <a:ext cx="3293670" cy="261523"/>
                </a:xfrm>
                <a:prstGeom prst="rect">
                  <a:avLst/>
                </a:prstGeom>
                <a:solidFill>
                  <a:srgbClr val="A5A5A5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交互共享稀疏门控</a:t>
                  </a:r>
                </a:p>
              </p:txBody>
            </p:sp>
            <p:cxnSp>
              <p:nvCxnSpPr>
                <p:cNvPr id="37" name="直接箭头连接符 36">
                  <a:extLst>
                    <a:ext uri="{FF2B5EF4-FFF2-40B4-BE49-F238E27FC236}">
                      <a16:creationId xmlns:a16="http://schemas.microsoft.com/office/drawing/2014/main" id="{53C8BDE7-0F42-4524-905E-4B4ED7843B90}"/>
                    </a:ext>
                  </a:extLst>
                </p:cNvPr>
                <p:cNvCxnSpPr>
                  <a:cxnSpLocks/>
                  <a:stCxn id="15" idx="7"/>
                  <a:endCxn id="36" idx="2"/>
                </p:cNvCxnSpPr>
                <p:nvPr/>
              </p:nvCxnSpPr>
              <p:spPr>
                <a:xfrm flipV="1">
                  <a:off x="4899294" y="3160695"/>
                  <a:ext cx="1446872" cy="241651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38" name="直接箭头连接符 37">
                  <a:extLst>
                    <a:ext uri="{FF2B5EF4-FFF2-40B4-BE49-F238E27FC236}">
                      <a16:creationId xmlns:a16="http://schemas.microsoft.com/office/drawing/2014/main" id="{3A02E4CE-5599-48FB-AA75-BE63E59F98A4}"/>
                    </a:ext>
                  </a:extLst>
                </p:cNvPr>
                <p:cNvCxnSpPr>
                  <a:cxnSpLocks/>
                  <a:stCxn id="21" idx="0"/>
                  <a:endCxn id="36" idx="2"/>
                </p:cNvCxnSpPr>
                <p:nvPr/>
              </p:nvCxnSpPr>
              <p:spPr>
                <a:xfrm flipH="1" flipV="1">
                  <a:off x="6346166" y="3160695"/>
                  <a:ext cx="1" cy="209173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7E78A7BF-E952-4EA3-B200-6E6CDC0D4A99}"/>
                    </a:ext>
                  </a:extLst>
                </p:cNvPr>
                <p:cNvSpPr/>
                <p:nvPr/>
              </p:nvSpPr>
              <p:spPr>
                <a:xfrm>
                  <a:off x="4699332" y="2482167"/>
                  <a:ext cx="1096636" cy="227703"/>
                </a:xfrm>
                <a:prstGeom prst="rect">
                  <a:avLst/>
                </a:pr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MLP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C778103F-0CC2-42FA-B88F-76EAD7922187}"/>
                    </a:ext>
                  </a:extLst>
                </p:cNvPr>
                <p:cNvSpPr/>
                <p:nvPr/>
              </p:nvSpPr>
              <p:spPr>
                <a:xfrm>
                  <a:off x="6896365" y="2472979"/>
                  <a:ext cx="1096636" cy="227703"/>
                </a:xfrm>
                <a:prstGeom prst="rect">
                  <a:avLst/>
                </a:pr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MLP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41" name="直接箭头连接符 40">
                  <a:extLst>
                    <a:ext uri="{FF2B5EF4-FFF2-40B4-BE49-F238E27FC236}">
                      <a16:creationId xmlns:a16="http://schemas.microsoft.com/office/drawing/2014/main" id="{5B58BDFD-B5EF-4A7D-BA15-78098FFC7BE0}"/>
                    </a:ext>
                  </a:extLst>
                </p:cNvPr>
                <p:cNvCxnSpPr>
                  <a:cxnSpLocks/>
                  <a:stCxn id="36" idx="0"/>
                  <a:endCxn id="39" idx="2"/>
                </p:cNvCxnSpPr>
                <p:nvPr/>
              </p:nvCxnSpPr>
              <p:spPr>
                <a:xfrm flipH="1" flipV="1">
                  <a:off x="5247650" y="2709870"/>
                  <a:ext cx="1098517" cy="189302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42" name="直接箭头连接符 41">
                  <a:extLst>
                    <a:ext uri="{FF2B5EF4-FFF2-40B4-BE49-F238E27FC236}">
                      <a16:creationId xmlns:a16="http://schemas.microsoft.com/office/drawing/2014/main" id="{C6EE3393-8563-4348-8F9D-F90FA47D77F7}"/>
                    </a:ext>
                  </a:extLst>
                </p:cNvPr>
                <p:cNvCxnSpPr>
                  <a:stCxn id="36" idx="0"/>
                  <a:endCxn id="40" idx="2"/>
                </p:cNvCxnSpPr>
                <p:nvPr/>
              </p:nvCxnSpPr>
              <p:spPr>
                <a:xfrm flipV="1">
                  <a:off x="6346166" y="2700683"/>
                  <a:ext cx="1098517" cy="198489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B0A15690-77FE-46DD-9C72-7DAADBF0732E}"/>
                    </a:ext>
                  </a:extLst>
                </p:cNvPr>
                <p:cNvSpPr/>
                <p:nvPr/>
              </p:nvSpPr>
              <p:spPr>
                <a:xfrm>
                  <a:off x="4699332" y="2100635"/>
                  <a:ext cx="1096636" cy="227703"/>
                </a:xfrm>
                <a:prstGeom prst="rect">
                  <a:avLst/>
                </a:prstGeom>
                <a:solidFill>
                  <a:srgbClr val="4472C4">
                    <a:lumMod val="40000"/>
                    <a:lumOff val="6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交互注意力</a:t>
                  </a: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F5FF4370-CA9C-4E7D-B6B3-5128934E2078}"/>
                    </a:ext>
                  </a:extLst>
                </p:cNvPr>
                <p:cNvSpPr/>
                <p:nvPr/>
              </p:nvSpPr>
              <p:spPr>
                <a:xfrm>
                  <a:off x="6895425" y="2104047"/>
                  <a:ext cx="1096636" cy="227703"/>
                </a:xfrm>
                <a:prstGeom prst="rect">
                  <a:avLst/>
                </a:prstGeom>
                <a:solidFill>
                  <a:srgbClr val="4472C4">
                    <a:lumMod val="40000"/>
                    <a:lumOff val="6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交互注意力</a:t>
                  </a:r>
                </a:p>
              </p:txBody>
            </p:sp>
            <p:cxnSp>
              <p:nvCxnSpPr>
                <p:cNvPr id="45" name="直接箭头连接符 44">
                  <a:extLst>
                    <a:ext uri="{FF2B5EF4-FFF2-40B4-BE49-F238E27FC236}">
                      <a16:creationId xmlns:a16="http://schemas.microsoft.com/office/drawing/2014/main" id="{7BF24DC2-4090-4D6C-9731-B1C3F80D5DF6}"/>
                    </a:ext>
                  </a:extLst>
                </p:cNvPr>
                <p:cNvCxnSpPr>
                  <a:cxnSpLocks/>
                  <a:stCxn id="39" idx="0"/>
                  <a:endCxn id="43" idx="2"/>
                </p:cNvCxnSpPr>
                <p:nvPr/>
              </p:nvCxnSpPr>
              <p:spPr>
                <a:xfrm flipV="1">
                  <a:off x="5247650" y="2328338"/>
                  <a:ext cx="0" cy="153828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46" name="直接箭头连接符 45">
                  <a:extLst>
                    <a:ext uri="{FF2B5EF4-FFF2-40B4-BE49-F238E27FC236}">
                      <a16:creationId xmlns:a16="http://schemas.microsoft.com/office/drawing/2014/main" id="{52219CA3-735B-4D64-BD13-48D960B5C6D0}"/>
                    </a:ext>
                  </a:extLst>
                </p:cNvPr>
                <p:cNvCxnSpPr>
                  <a:cxnSpLocks/>
                  <a:endCxn id="43" idx="2"/>
                </p:cNvCxnSpPr>
                <p:nvPr/>
              </p:nvCxnSpPr>
              <p:spPr>
                <a:xfrm flipH="1" flipV="1">
                  <a:off x="5247650" y="2328338"/>
                  <a:ext cx="2236187" cy="144328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47" name="直接箭头连接符 46">
                  <a:extLst>
                    <a:ext uri="{FF2B5EF4-FFF2-40B4-BE49-F238E27FC236}">
                      <a16:creationId xmlns:a16="http://schemas.microsoft.com/office/drawing/2014/main" id="{5EE05266-E1EA-4EAE-A73C-5BD68E58B51F}"/>
                    </a:ext>
                  </a:extLst>
                </p:cNvPr>
                <p:cNvCxnSpPr>
                  <a:stCxn id="40" idx="0"/>
                  <a:endCxn id="44" idx="2"/>
                </p:cNvCxnSpPr>
                <p:nvPr/>
              </p:nvCxnSpPr>
              <p:spPr>
                <a:xfrm flipH="1" flipV="1">
                  <a:off x="7443743" y="2331751"/>
                  <a:ext cx="940" cy="141229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48" name="直接箭头连接符 47">
                  <a:extLst>
                    <a:ext uri="{FF2B5EF4-FFF2-40B4-BE49-F238E27FC236}">
                      <a16:creationId xmlns:a16="http://schemas.microsoft.com/office/drawing/2014/main" id="{B38A91C2-1993-47E9-8618-A3B3038F0237}"/>
                    </a:ext>
                  </a:extLst>
                </p:cNvPr>
                <p:cNvCxnSpPr>
                  <a:cxnSpLocks/>
                  <a:stCxn id="39" idx="0"/>
                  <a:endCxn id="44" idx="2"/>
                </p:cNvCxnSpPr>
                <p:nvPr/>
              </p:nvCxnSpPr>
              <p:spPr>
                <a:xfrm flipV="1">
                  <a:off x="5247650" y="2331751"/>
                  <a:ext cx="2196093" cy="150416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604043F5-D398-4A97-9B93-0E51DF09F5D2}"/>
                    </a:ext>
                  </a:extLst>
                </p:cNvPr>
                <p:cNvSpPr/>
                <p:nvPr/>
              </p:nvSpPr>
              <p:spPr>
                <a:xfrm>
                  <a:off x="4678814" y="1729714"/>
                  <a:ext cx="1137670" cy="227703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mask &amp; cat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C57CDAED-CC2A-4D93-9C9D-3AD3E32A84A0}"/>
                    </a:ext>
                  </a:extLst>
                </p:cNvPr>
                <p:cNvSpPr/>
                <p:nvPr/>
              </p:nvSpPr>
              <p:spPr>
                <a:xfrm>
                  <a:off x="6874907" y="1729714"/>
                  <a:ext cx="1137670" cy="227703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mask &amp; cat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51" name="直接箭头连接符 50">
                  <a:extLst>
                    <a:ext uri="{FF2B5EF4-FFF2-40B4-BE49-F238E27FC236}">
                      <a16:creationId xmlns:a16="http://schemas.microsoft.com/office/drawing/2014/main" id="{7142312C-6ACB-42EF-8602-17DD08B37CC0}"/>
                    </a:ext>
                  </a:extLst>
                </p:cNvPr>
                <p:cNvCxnSpPr>
                  <a:cxnSpLocks/>
                  <a:stCxn id="43" idx="0"/>
                  <a:endCxn id="49" idx="2"/>
                </p:cNvCxnSpPr>
                <p:nvPr/>
              </p:nvCxnSpPr>
              <p:spPr>
                <a:xfrm flipV="1">
                  <a:off x="5247650" y="1957417"/>
                  <a:ext cx="0" cy="143218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52" name="直接箭头连接符 51">
                  <a:extLst>
                    <a:ext uri="{FF2B5EF4-FFF2-40B4-BE49-F238E27FC236}">
                      <a16:creationId xmlns:a16="http://schemas.microsoft.com/office/drawing/2014/main" id="{290FCF3F-FA62-45B2-85FF-2846ED0864EA}"/>
                    </a:ext>
                  </a:extLst>
                </p:cNvPr>
                <p:cNvCxnSpPr>
                  <a:stCxn id="44" idx="0"/>
                  <a:endCxn id="50" idx="2"/>
                </p:cNvCxnSpPr>
                <p:nvPr/>
              </p:nvCxnSpPr>
              <p:spPr>
                <a:xfrm flipV="1">
                  <a:off x="7443743" y="1957417"/>
                  <a:ext cx="0" cy="14663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530722FE-8598-4EF4-A6D6-CEB8B937D4FF}"/>
                    </a:ext>
                  </a:extLst>
                </p:cNvPr>
                <p:cNvSpPr/>
                <p:nvPr/>
              </p:nvSpPr>
              <p:spPr>
                <a:xfrm>
                  <a:off x="6885877" y="1332736"/>
                  <a:ext cx="1130839" cy="271954"/>
                </a:xfrm>
                <a:prstGeom prst="roundRect">
                  <a:avLst/>
                </a:prstGeom>
                <a:solidFill>
                  <a:srgbClr val="8FAADC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任务塔</a:t>
                  </a: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-2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54" name="直接箭头连接符 53">
                  <a:extLst>
                    <a:ext uri="{FF2B5EF4-FFF2-40B4-BE49-F238E27FC236}">
                      <a16:creationId xmlns:a16="http://schemas.microsoft.com/office/drawing/2014/main" id="{F3CDBB20-B8D1-4174-B3EA-ECDD43BDE237}"/>
                    </a:ext>
                  </a:extLst>
                </p:cNvPr>
                <p:cNvCxnSpPr>
                  <a:cxnSpLocks/>
                  <a:stCxn id="49" idx="0"/>
                  <a:endCxn id="11" idx="2"/>
                </p:cNvCxnSpPr>
                <p:nvPr/>
              </p:nvCxnSpPr>
              <p:spPr>
                <a:xfrm flipH="1" flipV="1">
                  <a:off x="5244234" y="1604690"/>
                  <a:ext cx="3415" cy="125024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55" name="直接箭头连接符 54">
                  <a:extLst>
                    <a:ext uri="{FF2B5EF4-FFF2-40B4-BE49-F238E27FC236}">
                      <a16:creationId xmlns:a16="http://schemas.microsoft.com/office/drawing/2014/main" id="{E1902E48-C851-425D-A3BA-5D4FCB3EB991}"/>
                    </a:ext>
                  </a:extLst>
                </p:cNvPr>
                <p:cNvCxnSpPr>
                  <a:cxnSpLocks/>
                  <a:stCxn id="50" idx="0"/>
                  <a:endCxn id="53" idx="2"/>
                </p:cNvCxnSpPr>
                <p:nvPr/>
              </p:nvCxnSpPr>
              <p:spPr>
                <a:xfrm flipV="1">
                  <a:off x="7443742" y="1604690"/>
                  <a:ext cx="7555" cy="125024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5DD20A8F-9153-47B7-9B7A-D9A0D975D1B0}"/>
                    </a:ext>
                  </a:extLst>
                </p:cNvPr>
                <p:cNvSpPr/>
                <p:nvPr/>
              </p:nvSpPr>
              <p:spPr>
                <a:xfrm>
                  <a:off x="5341724" y="4281170"/>
                  <a:ext cx="579284" cy="177090"/>
                </a:xfrm>
                <a:prstGeom prst="rect">
                  <a:avLst/>
                </a:prstGeom>
                <a:solidFill>
                  <a:srgbClr val="BDD7EE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mask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478BA1B5-CCA5-4C7B-A22F-CA6DAA47F990}"/>
                    </a:ext>
                  </a:extLst>
                </p:cNvPr>
                <p:cNvSpPr/>
                <p:nvPr/>
              </p:nvSpPr>
              <p:spPr>
                <a:xfrm>
                  <a:off x="3818885" y="4281170"/>
                  <a:ext cx="579284" cy="177090"/>
                </a:xfrm>
                <a:prstGeom prst="rect">
                  <a:avLst/>
                </a:prstGeom>
                <a:solidFill>
                  <a:srgbClr val="DEEBF7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mask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4EEAAA50-E769-4CA4-9505-F9F998461E46}"/>
                    </a:ext>
                  </a:extLst>
                </p:cNvPr>
                <p:cNvSpPr/>
                <p:nvPr/>
              </p:nvSpPr>
              <p:spPr>
                <a:xfrm>
                  <a:off x="6885877" y="4275085"/>
                  <a:ext cx="579284" cy="183175"/>
                </a:xfrm>
                <a:prstGeom prst="rect">
                  <a:avLst/>
                </a:prstGeom>
                <a:solidFill>
                  <a:srgbClr val="DEEBF7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mask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86" name="直接箭头连接符 85">
                  <a:extLst>
                    <a:ext uri="{FF2B5EF4-FFF2-40B4-BE49-F238E27FC236}">
                      <a16:creationId xmlns:a16="http://schemas.microsoft.com/office/drawing/2014/main" id="{58E45522-2A42-4ABD-9D56-C808BC532F90}"/>
                    </a:ext>
                  </a:extLst>
                </p:cNvPr>
                <p:cNvCxnSpPr>
                  <a:cxnSpLocks/>
                  <a:stCxn id="81" idx="0"/>
                  <a:endCxn id="16" idx="2"/>
                </p:cNvCxnSpPr>
                <p:nvPr/>
              </p:nvCxnSpPr>
              <p:spPr>
                <a:xfrm flipH="1" flipV="1">
                  <a:off x="4105670" y="4185393"/>
                  <a:ext cx="2857" cy="95777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94" name="连接符: 肘形 93">
                  <a:extLst>
                    <a:ext uri="{FF2B5EF4-FFF2-40B4-BE49-F238E27FC236}">
                      <a16:creationId xmlns:a16="http://schemas.microsoft.com/office/drawing/2014/main" id="{54BB870D-9554-49B9-B4B8-321E8757B3E5}"/>
                    </a:ext>
                  </a:extLst>
                </p:cNvPr>
                <p:cNvCxnSpPr>
                  <a:cxnSpLocks/>
                  <a:stCxn id="9" idx="1"/>
                  <a:endCxn id="81" idx="2"/>
                </p:cNvCxnSpPr>
                <p:nvPr/>
              </p:nvCxnSpPr>
              <p:spPr>
                <a:xfrm rot="10800000">
                  <a:off x="4108527" y="4458261"/>
                  <a:ext cx="317908" cy="91911"/>
                </a:xfrm>
                <a:prstGeom prst="bentConnector2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103" name="直接箭头连接符 102">
                  <a:extLst>
                    <a:ext uri="{FF2B5EF4-FFF2-40B4-BE49-F238E27FC236}">
                      <a16:creationId xmlns:a16="http://schemas.microsoft.com/office/drawing/2014/main" id="{24EA5370-73A1-4560-B3D7-310DA7B0A3E5}"/>
                    </a:ext>
                  </a:extLst>
                </p:cNvPr>
                <p:cNvCxnSpPr>
                  <a:cxnSpLocks/>
                  <a:stCxn id="79" idx="0"/>
                  <a:endCxn id="18" idx="2"/>
                </p:cNvCxnSpPr>
                <p:nvPr/>
              </p:nvCxnSpPr>
              <p:spPr>
                <a:xfrm flipH="1" flipV="1">
                  <a:off x="5630955" y="4185393"/>
                  <a:ext cx="411" cy="95777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120" name="直接箭头连接符 119">
                  <a:extLst>
                    <a:ext uri="{FF2B5EF4-FFF2-40B4-BE49-F238E27FC236}">
                      <a16:creationId xmlns:a16="http://schemas.microsoft.com/office/drawing/2014/main" id="{4C3D8E47-7E1A-444B-B008-DD3AECB20881}"/>
                    </a:ext>
                  </a:extLst>
                </p:cNvPr>
                <p:cNvCxnSpPr>
                  <a:cxnSpLocks/>
                  <a:stCxn id="82" idx="0"/>
                  <a:endCxn id="20" idx="2"/>
                </p:cNvCxnSpPr>
                <p:nvPr/>
              </p:nvCxnSpPr>
              <p:spPr>
                <a:xfrm flipV="1">
                  <a:off x="7175519" y="4185393"/>
                  <a:ext cx="2041" cy="89692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8" name="矩形: 圆角 7">
                  <a:extLst>
                    <a:ext uri="{FF2B5EF4-FFF2-40B4-BE49-F238E27FC236}">
                      <a16:creationId xmlns:a16="http://schemas.microsoft.com/office/drawing/2014/main" id="{99234028-F055-461E-AA27-FDFD005D9521}"/>
                    </a:ext>
                  </a:extLst>
                </p:cNvPr>
                <p:cNvSpPr/>
                <p:nvPr/>
              </p:nvSpPr>
              <p:spPr>
                <a:xfrm>
                  <a:off x="5704005" y="952678"/>
                  <a:ext cx="1359035" cy="269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loss</a:t>
                  </a:r>
                  <a:endParaRPr lang="zh-CN" altLang="en-US" sz="1400" dirty="0"/>
                </a:p>
              </p:txBody>
            </p:sp>
            <p:cxnSp>
              <p:nvCxnSpPr>
                <p:cNvPr id="24" name="直接箭头连接符 23">
                  <a:extLst>
                    <a:ext uri="{FF2B5EF4-FFF2-40B4-BE49-F238E27FC236}">
                      <a16:creationId xmlns:a16="http://schemas.microsoft.com/office/drawing/2014/main" id="{46C1FE77-BC07-428B-A2E0-7C8CDBA79F09}"/>
                    </a:ext>
                  </a:extLst>
                </p:cNvPr>
                <p:cNvCxnSpPr>
                  <a:stCxn id="11" idx="0"/>
                  <a:endCxn id="8" idx="2"/>
                </p:cNvCxnSpPr>
                <p:nvPr/>
              </p:nvCxnSpPr>
              <p:spPr>
                <a:xfrm flipV="1">
                  <a:off x="5244234" y="1221811"/>
                  <a:ext cx="1139289" cy="110925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57" name="直接箭头连接符 56">
                  <a:extLst>
                    <a:ext uri="{FF2B5EF4-FFF2-40B4-BE49-F238E27FC236}">
                      <a16:creationId xmlns:a16="http://schemas.microsoft.com/office/drawing/2014/main" id="{2D2A9887-E791-40E1-BFC2-84CD51AB3895}"/>
                    </a:ext>
                  </a:extLst>
                </p:cNvPr>
                <p:cNvCxnSpPr>
                  <a:stCxn id="53" idx="0"/>
                  <a:endCxn id="8" idx="2"/>
                </p:cNvCxnSpPr>
                <p:nvPr/>
              </p:nvCxnSpPr>
              <p:spPr>
                <a:xfrm flipH="1" flipV="1">
                  <a:off x="6383523" y="1221811"/>
                  <a:ext cx="1067774" cy="110925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61" name="连接符: 肘形 60">
                  <a:extLst>
                    <a:ext uri="{FF2B5EF4-FFF2-40B4-BE49-F238E27FC236}">
                      <a16:creationId xmlns:a16="http://schemas.microsoft.com/office/drawing/2014/main" id="{EA005345-9B48-4BD3-8A5A-47AB2FA732B8}"/>
                    </a:ext>
                  </a:extLst>
                </p:cNvPr>
                <p:cNvCxnSpPr>
                  <a:stCxn id="8" idx="1"/>
                  <a:endCxn id="43" idx="1"/>
                </p:cNvCxnSpPr>
                <p:nvPr/>
              </p:nvCxnSpPr>
              <p:spPr>
                <a:xfrm rot="10800000" flipV="1">
                  <a:off x="4699333" y="1087245"/>
                  <a:ext cx="1004673" cy="1127242"/>
                </a:xfrm>
                <a:prstGeom prst="bentConnector3">
                  <a:avLst>
                    <a:gd name="adj1" fmla="val 122754"/>
                  </a:avLst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连接符: 肘形 62">
                  <a:extLst>
                    <a:ext uri="{FF2B5EF4-FFF2-40B4-BE49-F238E27FC236}">
                      <a16:creationId xmlns:a16="http://schemas.microsoft.com/office/drawing/2014/main" id="{CB37C414-A003-451B-99D9-54A151EAAC94}"/>
                    </a:ext>
                  </a:extLst>
                </p:cNvPr>
                <p:cNvCxnSpPr>
                  <a:stCxn id="8" idx="3"/>
                  <a:endCxn id="44" idx="3"/>
                </p:cNvCxnSpPr>
                <p:nvPr/>
              </p:nvCxnSpPr>
              <p:spPr>
                <a:xfrm>
                  <a:off x="7063040" y="1087245"/>
                  <a:ext cx="929021" cy="1130654"/>
                </a:xfrm>
                <a:prstGeom prst="bentConnector3">
                  <a:avLst>
                    <a:gd name="adj1" fmla="val 124607"/>
                  </a:avLst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连接符: 肘形 64">
                  <a:extLst>
                    <a:ext uri="{FF2B5EF4-FFF2-40B4-BE49-F238E27FC236}">
                      <a16:creationId xmlns:a16="http://schemas.microsoft.com/office/drawing/2014/main" id="{9F453DC1-F584-456E-9E33-E88652F69969}"/>
                    </a:ext>
                  </a:extLst>
                </p:cNvPr>
                <p:cNvCxnSpPr>
                  <a:stCxn id="8" idx="1"/>
                  <a:endCxn id="36" idx="1"/>
                </p:cNvCxnSpPr>
                <p:nvPr/>
              </p:nvCxnSpPr>
              <p:spPr>
                <a:xfrm rot="10800000" flipV="1">
                  <a:off x="4699333" y="1087244"/>
                  <a:ext cx="1004673" cy="1942689"/>
                </a:xfrm>
                <a:prstGeom prst="bentConnector3">
                  <a:avLst>
                    <a:gd name="adj1" fmla="val 160677"/>
                  </a:avLst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50A51A83-94A1-4E05-89B6-5A29E5EA3F56}"/>
                    </a:ext>
                  </a:extLst>
                </p:cNvPr>
                <p:cNvSpPr txBox="1"/>
                <p:nvPr/>
              </p:nvSpPr>
              <p:spPr>
                <a:xfrm>
                  <a:off x="4080953" y="1332736"/>
                  <a:ext cx="400110" cy="1243542"/>
                </a:xfrm>
                <a:prstGeom prst="rect">
                  <a:avLst/>
                </a:prstGeom>
                <a:noFill/>
              </p:spPr>
              <p:txBody>
                <a:bodyPr vert="eaVert"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31B6FD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交互程度信息</a:t>
                  </a:r>
                </a:p>
              </p:txBody>
            </p:sp>
          </p:grp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8C80A7E7-CFFB-4509-8CE1-D439CCF5141E}"/>
                  </a:ext>
                </a:extLst>
              </p:cNvPr>
              <p:cNvSpPr/>
              <p:nvPr/>
            </p:nvSpPr>
            <p:spPr>
              <a:xfrm>
                <a:off x="5409241" y="3357315"/>
                <a:ext cx="4608511" cy="1453864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14C26A80-CC11-40EB-80DE-131478258EE5}"/>
                  </a:ext>
                </a:extLst>
              </p:cNvPr>
              <p:cNvSpPr/>
              <p:nvPr/>
            </p:nvSpPr>
            <p:spPr>
              <a:xfrm>
                <a:off x="5337233" y="1331763"/>
                <a:ext cx="4752528" cy="3543989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3D708D67-9345-4E8B-B478-2A07F79D1CE1}"/>
                  </a:ext>
                </a:extLst>
              </p:cNvPr>
              <p:cNvSpPr/>
              <p:nvPr/>
            </p:nvSpPr>
            <p:spPr>
              <a:xfrm>
                <a:off x="5242702" y="958425"/>
                <a:ext cx="4896544" cy="3971213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796D17F-4B89-45D0-AD28-CBA98E8E13B8}"/>
                  </a:ext>
                </a:extLst>
              </p:cNvPr>
              <p:cNvSpPr txBox="1"/>
              <p:nvPr/>
            </p:nvSpPr>
            <p:spPr>
              <a:xfrm>
                <a:off x="5272665" y="3320709"/>
                <a:ext cx="69066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914400">
                  <a:defRPr/>
                </a:pPr>
                <a:r>
                  <a:rPr lang="zh-CN" altLang="en-US" sz="1200" kern="0" dirty="0">
                    <a:solidFill>
                      <a:srgbClr val="FF0000"/>
                    </a:solidFill>
                    <a:latin typeface="等线" panose="020F0502020204030204"/>
                    <a:ea typeface="等线" panose="02010600030101010101" pitchFamily="2" charset="-122"/>
                  </a:rPr>
                  <a:t>阶段</a:t>
                </a:r>
                <a:r>
                  <a:rPr lang="en-US" altLang="zh-CN" sz="1200" kern="0" dirty="0">
                    <a:solidFill>
                      <a:srgbClr val="FF0000"/>
                    </a:solidFill>
                    <a:latin typeface="等线" panose="020F0502020204030204"/>
                    <a:ea typeface="等线" panose="02010600030101010101" pitchFamily="2" charset="-122"/>
                  </a:rPr>
                  <a:t>1</a:t>
                </a:r>
                <a:endParaRPr lang="zh-CN" altLang="en-US" sz="1200" kern="0" dirty="0">
                  <a:solidFill>
                    <a:srgbClr val="FF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602684FD-CB0F-44B3-BCEF-CE1EFDFDFD11}"/>
                  </a:ext>
                </a:extLst>
              </p:cNvPr>
              <p:cNvSpPr txBox="1"/>
              <p:nvPr/>
            </p:nvSpPr>
            <p:spPr>
              <a:xfrm>
                <a:off x="5198240" y="1331762"/>
                <a:ext cx="69066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914400">
                  <a:defRPr/>
                </a:pPr>
                <a:r>
                  <a:rPr lang="zh-CN" altLang="en-US" sz="1200" kern="0" dirty="0">
                    <a:solidFill>
                      <a:srgbClr val="FF0000"/>
                    </a:solidFill>
                    <a:latin typeface="等线" panose="020F0502020204030204"/>
                    <a:ea typeface="等线" panose="02010600030101010101" pitchFamily="2" charset="-122"/>
                  </a:rPr>
                  <a:t>阶段</a:t>
                </a:r>
                <a:r>
                  <a:rPr lang="en-US" altLang="zh-CN" sz="1200" kern="0" dirty="0">
                    <a:solidFill>
                      <a:srgbClr val="FF0000"/>
                    </a:solidFill>
                    <a:latin typeface="等线" panose="020F0502020204030204"/>
                    <a:ea typeface="等线" panose="02010600030101010101" pitchFamily="2" charset="-122"/>
                  </a:rPr>
                  <a:t>2</a:t>
                </a:r>
                <a:endParaRPr lang="zh-CN" altLang="en-US" sz="1200" kern="0" dirty="0">
                  <a:solidFill>
                    <a:srgbClr val="FF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43825E53-547C-481A-B117-3C7AE073F15C}"/>
                  </a:ext>
                </a:extLst>
              </p:cNvPr>
              <p:cNvSpPr txBox="1"/>
              <p:nvPr/>
            </p:nvSpPr>
            <p:spPr>
              <a:xfrm>
                <a:off x="5115112" y="935831"/>
                <a:ext cx="69066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914400">
                  <a:defRPr/>
                </a:pPr>
                <a:r>
                  <a:rPr lang="zh-CN" altLang="en-US" sz="1200" kern="0" dirty="0">
                    <a:solidFill>
                      <a:srgbClr val="FF0000"/>
                    </a:solidFill>
                    <a:latin typeface="等线" panose="020F0502020204030204"/>
                    <a:ea typeface="等线" panose="02010600030101010101" pitchFamily="2" charset="-122"/>
                  </a:rPr>
                  <a:t>阶段</a:t>
                </a:r>
                <a:r>
                  <a:rPr lang="en-US" altLang="zh-CN" sz="1200" kern="0" dirty="0">
                    <a:solidFill>
                      <a:srgbClr val="FF0000"/>
                    </a:solidFill>
                    <a:latin typeface="等线" panose="020F0502020204030204"/>
                    <a:ea typeface="等线" panose="02010600030101010101" pitchFamily="2" charset="-122"/>
                  </a:rPr>
                  <a:t>3</a:t>
                </a:r>
                <a:endParaRPr lang="zh-CN" altLang="en-US" sz="1200" kern="0" dirty="0">
                  <a:solidFill>
                    <a:srgbClr val="FF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9E75AE8A-892F-4B55-8C6E-B531952CF270}"/>
                </a:ext>
              </a:extLst>
            </p:cNvPr>
            <p:cNvSpPr txBox="1"/>
            <p:nvPr/>
          </p:nvSpPr>
          <p:spPr>
            <a:xfrm>
              <a:off x="843199" y="1901683"/>
              <a:ext cx="3770873" cy="206210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</a:rPr>
                <a:t>阶段</a:t>
              </a:r>
              <a:r>
                <a:rPr lang="en-US" altLang="zh-CN" sz="1600" dirty="0">
                  <a:solidFill>
                    <a:srgbClr val="FF0000"/>
                  </a:solidFill>
                </a:rPr>
                <a:t>1</a:t>
              </a:r>
              <a:r>
                <a:rPr lang="zh-CN" altLang="en-US" sz="1600" dirty="0"/>
                <a:t>：通过共享</a:t>
              </a:r>
              <a:r>
                <a:rPr lang="en-US" altLang="zh-CN" sz="1600" dirty="0"/>
                <a:t>/</a:t>
              </a:r>
              <a:r>
                <a:rPr lang="zh-CN" altLang="en-US" sz="1600" dirty="0"/>
                <a:t>分离思想和元学习等构建</a:t>
              </a:r>
              <a:r>
                <a:rPr lang="en-US" altLang="zh-CN" sz="1600" dirty="0"/>
                <a:t>SOTA</a:t>
              </a:r>
              <a:r>
                <a:rPr lang="zh-CN" altLang="en-US" sz="1600" dirty="0"/>
                <a:t>的多场景单任务模型</a:t>
              </a:r>
              <a:endParaRPr lang="en-US" altLang="zh-CN" sz="1600" dirty="0"/>
            </a:p>
            <a:p>
              <a:endParaRPr lang="zh-CN" altLang="en-US" sz="1600" dirty="0"/>
            </a:p>
            <a:p>
              <a:r>
                <a:rPr lang="zh-CN" altLang="en-US" sz="1600" dirty="0">
                  <a:solidFill>
                    <a:srgbClr val="FF0000"/>
                  </a:solidFill>
                </a:rPr>
                <a:t>阶段</a:t>
              </a:r>
              <a:r>
                <a:rPr lang="en-US" altLang="zh-CN" sz="1600" dirty="0">
                  <a:solidFill>
                    <a:srgbClr val="FF0000"/>
                  </a:solidFill>
                </a:rPr>
                <a:t>2</a:t>
              </a:r>
              <a:r>
                <a:rPr lang="zh-CN" altLang="en-US" sz="1600" dirty="0"/>
                <a:t>：构建多场景多任务模型，引入先验假设提高模型泛化性能</a:t>
              </a:r>
              <a:endParaRPr lang="en-US" altLang="zh-CN" sz="1600" dirty="0"/>
            </a:p>
            <a:p>
              <a:endParaRPr lang="zh-CN" altLang="en-US" sz="1600" dirty="0"/>
            </a:p>
            <a:p>
              <a:r>
                <a:rPr lang="zh-CN" altLang="en-US" sz="1600" dirty="0">
                  <a:solidFill>
                    <a:srgbClr val="FF0000"/>
                  </a:solidFill>
                </a:rPr>
                <a:t>阶段</a:t>
              </a:r>
              <a:r>
                <a:rPr lang="en-US" altLang="zh-CN" sz="1600" dirty="0">
                  <a:solidFill>
                    <a:srgbClr val="FF0000"/>
                  </a:solidFill>
                </a:rPr>
                <a:t>3</a:t>
              </a:r>
              <a:r>
                <a:rPr lang="zh-CN" altLang="en-US" sz="1600" dirty="0"/>
                <a:t>：结合工业场景，通过引入交互程度信息等多种先验进一步提升模型性能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082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9644" y="215751"/>
            <a:ext cx="10945216" cy="720080"/>
          </a:xfrm>
        </p:spPr>
        <p:txBody>
          <a:bodyPr/>
          <a:lstStyle/>
          <a:p>
            <a:r>
              <a:rPr kumimoji="1" lang="en-US" altLang="en-US" dirty="0"/>
              <a:t>研究方法</a:t>
            </a:r>
            <a:endParaRPr kumimoji="1" lang="zh-CN" altLang="en-US" dirty="0"/>
          </a:p>
        </p:txBody>
      </p:sp>
      <p:sp>
        <p:nvSpPr>
          <p:cNvPr id="4" name="文本框 1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BBAAD9C20180234D78E509342D30B68042B9B2091AC58B80A1D98F3CB1E32B745B46B2386164DB0F22492E08C84624EC2D0921AAA1D0EBB11B5EC254370E25D524FE053D7C25E687A49429D76ED243B22E22E5817C4904A6A8CEB19A51160C68DC162490BEB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59644" y="1007839"/>
            <a:ext cx="10945215" cy="5040560"/>
          </a:xfrm>
        </p:spPr>
        <p:txBody>
          <a:bodyPr>
            <a:normAutofit/>
          </a:bodyPr>
          <a:lstStyle/>
          <a:p>
            <a:r>
              <a:rPr kumimoji="1" lang="zh-CN" altLang="en-US" sz="2200" dirty="0"/>
              <a:t>研究方法 </a:t>
            </a:r>
            <a:r>
              <a:rPr kumimoji="1" lang="en-US" altLang="zh-CN" sz="2200" dirty="0"/>
              <a:t>–</a:t>
            </a:r>
            <a:r>
              <a:rPr kumimoji="1" lang="zh-CN" altLang="en-US" sz="2200" dirty="0"/>
              <a:t> 延迟反馈建模</a:t>
            </a:r>
            <a:endParaRPr kumimoji="1" lang="en-US" altLang="zh-CN" sz="2200" dirty="0">
              <a:solidFill>
                <a:srgbClr val="FF0000"/>
              </a:solidFill>
            </a:endParaRPr>
          </a:p>
          <a:p>
            <a:pPr lvl="1"/>
            <a:r>
              <a:rPr lang="zh-CN" altLang="en-US" sz="1900" dirty="0"/>
              <a:t>背景</a:t>
            </a:r>
            <a:endParaRPr lang="en-US" altLang="zh-CN" sz="1900" dirty="0"/>
          </a:p>
          <a:p>
            <a:pPr lvl="2"/>
            <a:r>
              <a:rPr lang="en-US" altLang="zh-CN" sz="1700" dirty="0" err="1"/>
              <a:t>延迟反馈</a:t>
            </a:r>
            <a:r>
              <a:rPr lang="zh-CN" altLang="en-US" sz="1700" dirty="0"/>
              <a:t>普遍存在：用户点击距离用户购买之间有延时</a:t>
            </a:r>
          </a:p>
          <a:p>
            <a:pPr lvl="2"/>
            <a:r>
              <a:rPr lang="en-US" altLang="zh-CN" sz="1700" dirty="0" err="1"/>
              <a:t>延迟反馈</a:t>
            </a:r>
            <a:r>
              <a:rPr lang="zh-CN" altLang="en-US" sz="1700" dirty="0"/>
              <a:t>挑战</a:t>
            </a:r>
            <a:r>
              <a:rPr lang="en-US" altLang="zh-CN" sz="1700" dirty="0"/>
              <a:t>CVR</a:t>
            </a:r>
            <a:r>
              <a:rPr lang="zh-CN" altLang="en-US" sz="1700" dirty="0"/>
              <a:t>在线建</a:t>
            </a:r>
            <a:r>
              <a:rPr lang="en-US" altLang="zh-CN" sz="1700" dirty="0" err="1"/>
              <a:t>模</a:t>
            </a:r>
            <a:endParaRPr lang="en-US" altLang="zh-CN" sz="1700" dirty="0"/>
          </a:p>
          <a:p>
            <a:pPr lvl="3"/>
            <a:r>
              <a:rPr lang="en-US" altLang="zh-CN" sz="1700" dirty="0" err="1"/>
              <a:t>需要等待足够长时间从在线系统中获得准确的成交转化数据</a:t>
            </a:r>
            <a:endParaRPr lang="en-US" altLang="zh-CN" sz="1700" dirty="0"/>
          </a:p>
          <a:p>
            <a:pPr lvl="3"/>
            <a:r>
              <a:rPr lang="zh-CN" altLang="en-US" sz="1700" dirty="0"/>
              <a:t>希望缩短</a:t>
            </a:r>
            <a:r>
              <a:rPr lang="en-US" altLang="zh-CN" sz="1700" dirty="0" err="1"/>
              <a:t>数据</a:t>
            </a:r>
            <a:r>
              <a:rPr lang="zh-CN" altLang="en-US" sz="1700" dirty="0"/>
              <a:t>更新时间</a:t>
            </a:r>
            <a:r>
              <a:rPr lang="en-US" altLang="zh-CN" sz="1700" dirty="0" err="1"/>
              <a:t>实时捕获用户需求</a:t>
            </a:r>
            <a:r>
              <a:rPr lang="zh-CN" altLang="en-US" sz="1700" dirty="0"/>
              <a:t>，提高模型新鲜度</a:t>
            </a:r>
            <a:endParaRPr lang="en-US" altLang="zh-CN" sz="1700" dirty="0"/>
          </a:p>
          <a:p>
            <a:pPr lvl="3"/>
            <a:endParaRPr lang="en-US" altLang="zh-CN" sz="1700" dirty="0"/>
          </a:p>
          <a:p>
            <a:pPr lvl="1"/>
            <a:r>
              <a:rPr lang="zh-CN" altLang="en-US" sz="1900" dirty="0"/>
              <a:t>已有方法缺陷</a:t>
            </a:r>
          </a:p>
          <a:p>
            <a:pPr lvl="2"/>
            <a:r>
              <a:rPr lang="zh-CN" altLang="en-US" sz="1700" dirty="0"/>
              <a:t>不适用于延迟分布不同的国家的场景</a:t>
            </a:r>
            <a:endParaRPr lang="en-US" altLang="zh-CN" sz="1700" dirty="0"/>
          </a:p>
          <a:p>
            <a:pPr lvl="2"/>
            <a:r>
              <a:rPr lang="zh-CN" altLang="en-US" sz="1700" dirty="0"/>
              <a:t>等待窗口时间固定，缺乏弹性</a:t>
            </a:r>
          </a:p>
          <a:p>
            <a:pPr lvl="1"/>
            <a:endParaRPr lang="zh-CN" altLang="en-US" dirty="0"/>
          </a:p>
          <a:p>
            <a:pPr lvl="3"/>
            <a:endParaRPr kumimoji="1" lang="en-US" altLang="zh-CN" dirty="0"/>
          </a:p>
          <a:p>
            <a:pPr lvl="2"/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1304</Words>
  <Application>Microsoft Office PowerPoint</Application>
  <PresentationFormat>自定义</PresentationFormat>
  <Paragraphs>322</Paragraphs>
  <Slides>16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微软雅黑</vt:lpstr>
      <vt:lpstr>Arial</vt:lpstr>
      <vt:lpstr>Calibri</vt:lpstr>
      <vt:lpstr>Times New Roman</vt:lpstr>
      <vt:lpstr>Office 主题</vt:lpstr>
      <vt:lpstr>Document</vt:lpstr>
      <vt:lpstr>CCF-AIR青年基金项目 开题会议</vt:lpstr>
      <vt:lpstr>项目简介</vt:lpstr>
      <vt:lpstr>项目目标</vt:lpstr>
      <vt:lpstr>研究方法</vt:lpstr>
      <vt:lpstr>研究方法</vt:lpstr>
      <vt:lpstr>研究方法</vt:lpstr>
      <vt:lpstr>研究方法</vt:lpstr>
      <vt:lpstr>研究方法</vt:lpstr>
      <vt:lpstr>研究方法</vt:lpstr>
      <vt:lpstr>研究目标</vt:lpstr>
      <vt:lpstr>研究方法</vt:lpstr>
      <vt:lpstr>研究方法</vt:lpstr>
      <vt:lpstr>研究计划</vt:lpstr>
      <vt:lpstr>项目管理</vt:lpstr>
      <vt:lpstr>项目成员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褚 灵强</cp:lastModifiedBy>
  <cp:revision>2776</cp:revision>
  <dcterms:created xsi:type="dcterms:W3CDTF">2015-11-09T03:22:00Z</dcterms:created>
  <dcterms:modified xsi:type="dcterms:W3CDTF">2022-04-16T11:08:28Z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BBAAD9C20180234D78E509342D30B68042B9B2091AC58B80A1D98F3CB1E32B745B46B2386164DB0F22492E08C84624EC2D0921AAA1D0EBB11B5EC254370E25D524FE053D7C25E687A49429D76ED243B22E22E5817C4904A6A8CEB19A51160C68DC162490BEB</vt:lpwstr>
  </property>
  <property fmtid="{D5CDD505-2E9C-101B-9397-08002B2CF9AE}" pid="3" name="ICV">
    <vt:lpwstr>B94D5D51E91C45B095738175F92E4F66</vt:lpwstr>
  </property>
  <property fmtid="{D5CDD505-2E9C-101B-9397-08002B2CF9AE}" pid="4" name="KSOProductBuildVer">
    <vt:lpwstr>2052-11.1.0.11636</vt:lpwstr>
  </property>
</Properties>
</file>