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9" r:id="rId3"/>
    <p:sldId id="278" r:id="rId4"/>
    <p:sldId id="284" r:id="rId5"/>
    <p:sldId id="286" r:id="rId6"/>
    <p:sldId id="281" r:id="rId7"/>
    <p:sldId id="287" r:id="rId8"/>
    <p:sldId id="288" r:id="rId9"/>
    <p:sldId id="289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15T11:08:2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5750 14570 0,'18'0'0,"0"0"16,-1 0-16,212 0 31,-193 0-31,211 0 32,-53 0-1,70 0 0,-211 0-31,124 0 16,-124 0-16,123 0 15,-141 17-15,124 1 16,-18 0 0,-53-1-1,-35-17 1,0 0 15,0 0-15,35 18-1,36 0 1,17 34 0,-71-16-1,-34-36 1,-19 0 31,1 0-47,0 0 47</inkml:trace>
  <inkml:trace contextRef="#ctx0" brushRef="#br0" timeOffset="2933.58">1111 8502 0,'0'0'0,"0"-18"0,-17 18 62,-1 0-46,0 0-16,-88 71 15,-52 317 17,70-106-17,-18 0 1,70-35 0,19-176-16,17 17 15,0 106 1,70-35-1,19-106 1,-19 53 0,18-71-1,-17 35 1,52 19 0,1-1-1,-18-35 1,70 17-1,53 1 17,1-18-17,-72-53 1,-140 0-16,70 35 16,-35-35-1,-35 0 1,-1 0-1,-17-71 1,124-105 0,17 0-1,88 35 1,-123-1 0,71-87-1,-1 17 1,-17 54-1,-124 122-15,0-175 32,-52-71-17,-54 52 1,-70 36 0,17 18-1,1 88 1,-36-36-1,89 71 1,-19 18 0,-52 0-1,18 35 1,-89-18 0,159 18-16,-123 0 15,0 0 1,158 0-1</inkml:trace>
  <inkml:trace contextRef="#ctx0" brushRef="#br0" timeOffset="23891.34">31768 8502 0,'0'0'0,"0"-18"16,0 1-16,-18 17 0,0 0 46,18-18-30,0 0-16,-17 1 16,17-1-16,-18 0 0,0 1 15,1 17-15,-1 0 16,1-18-16,-1 18 0,0 0 0,18-17 16,-88-36-1,-88 17 32,-18 19-16,17-19 1,89 19-17,53-1-15,-53 18 16,-18-17-1,-18 17 1,18 0 0,-17 0-1,17 17 1,-35 36 0,53-35-1,-18 17 1,-17 36-1,-36 70 17,0 0-17,18 53 1,17 0 0,19-35-1,69-18 1,1 0-1,-18 18 1,53 52 0,0-70-1,-18-17 1,1-1 0,-1 54-1,18-36 1,0 35-1,0 1 17,0 87-17,0-105 1,18 35 0,105-35-1,89-1 1,35 1-1,35 0 1,-17-89 0,193 1-1,-352-71-15,159 18 16,-89-18 0,-88 35-1,-70-35-15,70-18 16,106-105-1,177-124 17,-54 0-17,-211 71 1,-88 17 0,35-88-1,-36-18 1,18 36-1,1 35 1,-19-35 0,-34-54-1,-54 1 1,18 53 0,18 70-1,-36-35 1,-34 18-1,-19 17 1,89 124 0,-71-54-1,18 37 1,35-1 0,0 53-1,18-18 1</inkml:trace>
  <inkml:trace contextRef="#ctx0" brushRef="#br0" timeOffset="25991.72">31891 13670 0,'0'-18'0,"0"1"16,0-1-16,0 1 16,-35 17-16,17-18 0,1 0 0,-19 1 15,1-19-15,-230-69 32,-105 69-1,-18 36 0,18 0 0,299 0-31,-70 0 16,-18 0 0,18 0-1,18 0 1,17 0-1,0 0 17,35 18-17,-35 70 1,36-70 0,-1 52-1,18-17 1,-35 88-1,0 36 1,17-36 0,36 18-1,18 52 1,17-34 0,0 52-1,0-17 1,0 52-1,0-52 1,0-36 15,0 1-15,0-36 0,0 0-1,0-18 1,0-17-1,0 35 1,0-70 0,17-1-1,1-52 1,158 123 0,-52-70-1,17 52 1,-35-105-1,35-18 1,70 53 15,-175-53-31,158 0 16,106 0 0,52-36-1,19-69 1,-107 16-1,-175 37 1,34-19 0,1-17-1,-36 17 1,123-52 0,-17-36-1,-88 18 1,-35-18-1,-1 18 1,19-53 15,16-35-15,-16-18 0,-37 35-1,-34 53 1,-18-52-1,0-19 1,0 54 0,0 70-1,-53 18 1,-106-124 0,18 18-1,53 53 1,35 88-1,-17-17 1,17 34 15,-18-34-15,-17 35 0,17 35-1,-105-18 1,-53 18-1,158 0 1,18 0 0,36 0-1,-1 0 1</inkml:trace>
  <inkml:trace contextRef="#ctx0" brushRef="#br0" timeOffset="39891.26">25224 14164 0,'-18'0'125,"-35"0"-110,53-18-15,-18 1 16,1-1-16,-1 18 0,0-18 16,1 18-16,-1-17 15,18-1-15,-70-35 16,-19-17 15,-87-36 0,106 53-15,52 35-16,-70-17 16,52 17-1,-34 1 16,-1-54-15,-17 36 0,53 17-1,-36 1 1,1-36 0,-18 17-1,17-16 1,18 16-1,0 19 1,35 17-16,-34-18 16,-19 18-1,36 0 1,-18-18 0,0 18-1,-53 0 1,-70 53 15,70 0-15,-18 0-1,-70 35 1,36 0 0,-19 54-1,-70-54 1,106 18-1,53-18 1,0 18 0,53 0-1,-18 35 1,17 53 0,1-18-1,35-70 16,0 17-15,0-17 0,-18-18-1,18 89 1,0-18 0,0-36-1,0 0 1,0-34-1,18-19 1,17 1 0,18 17-1,-35-18 1,52 36 0,36 18-1,-18-18 16,-70-89-31,0 19 16,35 16 0,17-16-1,71 52 1,71 0 0,-71-35-1,-35 0 1,-71-35-1,36-18 1,88 35 0,70-17-1,-18 34 1,-105-52 0,-70 0-16,52 0 15,-71 0 1,54 0 15,35 0-15,105-35-1,19-53 1,-71-35 0,-18-72-1,17-16 1,-69 17-1,-37 17 1,-52-17 0,0-53-1,0 18 1,0 17 0,0 54-1,0 52 16,-35-88-15,-18 17 0,0 36-1,18 71 1,17-1 0,-70 18-1,71 0 1,-72-52-1,72 52 1,-1 35 0,1 0-1</inkml:trace>
  <inkml:trace contextRef="#ctx0" brushRef="#br0" timeOffset="51156.3">19967 13194 0,'0'18'94,"0"17"-78,0 0-16,0 89 15,0-72-15,0 284 47,-35-266-47,17-52 16,18-1 109,0 1-110,0 0-15,0-1 0,0 36 16,0 35 0</inkml:trace>
  <inkml:trace contextRef="#ctx0" brushRef="#br0" timeOffset="51975.02">19756 14058 0,'17'0'109,"1"0"-109,-18 18 16,17-1-16,-17 1 0,18-18 0,0 0 16,-1 0-16,-17 18 0,0-1 0,18-17 15,0 18-15,-1-18 0,1 18 0,0-18 16,-18 17-16,17-17 78,-34 0 47,17-17-109,-18-1-1,18 0 1</inkml:trace>
  <inkml:trace contextRef="#ctx0" brushRef="#br0" timeOffset="54779.83">27076 13053 0,'-18'17'94,"18"177"-63,0-158-31,0 17 0,0 0 0,0-18 16,0 0-16,0 71 31,0 17 0,-18-34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15T11:10:05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9860 0,'35'18'78,"-18"-18"-78,19 17 0,105 1 32,35 17-1,-158-35-31,0 0 16,-1 0-16,18 0 15,1 0 1,70 18-1,-36-18 1,36 0 0,0 0-1,-53 18 17,-18-18-17,35 0 1,1 0-1,70 0 1,-106 0-16,107 0 16,-54 0-1,71 0 1,35 0 0,-36 0-1,-70 0 1,36 0-1,35 0 1,-1 0 0,-69 0-1,-19 0 1,-35 0 15,1 0 0,-1 0-15,36 0 0,-1 0-1,1 0 1,17 0 0,159 0-1,0 0 1,-53 0-1,17 0 1,-52 0 0,0 0-1,-106 0-15,123 0 16,1-36 15,-89 36-15,-35 0-1,17 0 1,19 0 0,-37 0-1,1 0 1,-35 0 0,17 0-1,1 0 1,52 0-1,0 0 1,0 0 0,18 0-1,17 0 1,-52 0 0,0 0 15,158 0-16,-35 53 1,-141-35 0,-18-18-1,-17 0 32,17 0-31,-35 18 171,0-1-140,-18-17-31,1 0-16,-19 0 15,19 18 1,17-1-16,-35 19 16,-36 52-1,36 53 1,-1 0 0,19-70 15,17-1-16,0 1 1,0-1 0,0-17-1,0 0 1,0 0 0,0 35-1,0 0 1,-36 18-1,36 0 1,0 18 0,0-36-1,0-35 1,18-18 15,0 0-15,17 18-1,0 18 1,-17-18 0,0 17-1,-1-52 1,-17 35 0,18 0-1,-18 0 1,18 70-1,17-35 1,-35-70-16,35 35 16,-35-18-1,18-17 1,17 17 0,-17 18 15,17 0-16,-35-18 1,35-17 0,36 17-1,-18-17 1,-18-18 0,18 0-1,53 0 1,-18 0-1,0 0 1,-17 0 0,17 0-1,-18 0 1,-17 0 0,0 17 15,53-17-16,53 36 1,0-19 0,-54 19-1,-69-36 1,34 0 0,1 17-1,52 1 1,-17-1-1,0 1 1,0 0 0,17-18-1,-88 0-15,89 35 16,158 18 0,-35-35 15,-35-1-16,17 1 1,-123 17 0,-71-35-16,124 18 15,-88-1-15,193 36 16,54-17 0,-177-19-1,0 19 1,-88-36-1,0 0 1,105 0 0,54 0-1,35 0 1,-71 0 0,-52 0 15,-71 0-16,35 0 1,71 0 0,70 0-1,-105 0 1,-19 0 0,-34 0-1,17 0 1,106 0-1,35 0 1,18 0 0,-141 0-1,-35 0 1,35 0 0,52 0 15,72 0-16,-19-36 1,-87 36 0,-71 0-1,-18 0 1,-17 0 0,17 0 15,-35-17-16,18 17 48,-1 0-47,1 0-1,-18-18 1,17 18 15,-17-18-15,18 18-1,0 0 63,-1 0-62,1 0-16,0-17 16,-1 17-1,1 0 1,0-18 0,-1 18 15,1 0-16,-1-18 1,-17 1 47,18 17-63,-18-18 0,18 18 15,-1 0 1,1 0-1,0 0 1,-1 0 0,1 0-1,0 0 48,-18-17-63</inkml:trace>
  <inkml:trace contextRef="#ctx0" brushRef="#br0" timeOffset="9181.89">14834 15416 0,'18'0'94,"70"0"-79,-70 0-15,35 0 16,0 0 0,0 0 15,-36 0-31,54 0 16,52 0-1,-70 0-15,124 0 16,-54 0-1,-70 0 1,-35 0 0,-1 0-1,54 0 1,17 0 0,-18 0-1,-34 0 1,17 0-1,35 0 1,176 0 15,-17 0-15,-17 0 0,-54 0-1,0 0 1,54 0-1,34 0 1,-158 0 0,-35 0-1,-54 0 1,19 0 0,70 0-1,52 0 1,1 0-1,-18 0 1,-70 0 15,-1 0-15,-35 0 0,18 0-1,18 0 1,0 0-1,-36 0 1,18 0 0,-36 0-1,19 0 1,-19 0-16,1 0 16,17 0 15,-17 0-16,17 0 1,18 0 0,-18 0 31,36 0-32,-18 0 1,-36 0-16,1 0 15,0 0 1</inkml:trace>
  <inkml:trace contextRef="#ctx0" brushRef="#br0" timeOffset="31297.08">20726 9296 0,'17'-18'109,"19"18"-109,-19 0 16,107 0-1,281 0 17,795 35-1,-1059-35-31,265 0 16,-106 36-1,-18-1 1,71-35-1,17 0 1,-70 0 15,-18 0-15,18 0 0,-53 0-1,88 35 1,-18 0-1,36 1 1,-53 17 0,53-36-1,-53-17 1,35 0 0,159 53-1,-141-18 1,-107 1-1,-122-36 1,-53 0 0,-36 0 15,0 0-15,36 0-1,-54 0 1,1 0-1,17 0 1,-17 0 0,17 0-1,18 0 1,-18 0 0</inkml:trace>
  <inkml:trace contextRef="#ctx0" brushRef="#br0" timeOffset="60031.54">14834 9366 0,'18'0'63,"194"0"-47,-159 0-16,70 0 15,265 0 16,-176 18 1,-195-18-32,19 18 15,-19-1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15T11:11:2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18486 7567 0,'17'0'78,"1"0"-63,-18-35-15,0 0 16,-53-54 15,35 72-31,-35-36 16,36 35-16,-36-88 16,-18 53-1,18 0 1,18 36-1,0-1 1,-53-52 0,52 52-1,-34-35 17,34 18-17,-16 17 1,-1-17-1,17 0 1,-34-18 0,-1 0-1,1 0 1,34 35 0,19 1-1,-1 17-15,-17 0 16,17-18-16,1 0 15,-54 18 1,36 0 0,-1-17-1,1 17 1,-35 0 15,-19 70-15,1-17-1,0 18 1,53 70 0,-36 0-1,1 0 1,70-106-16,-18 106 16,-70 18-1,70-18 1,18-17-1,0-1 1,0 18 0,0-105-16,0 87 15,35-17 17,-17-53-17,35 17 1,0-34-1,0-19 1,-18 1 0,53-18-1,159 0 1,18 35 0,-36-35-1,-158 0 1,-36 0-1,18 0 1,-18-17 0,-17-89-1,-1 0 1,19-18 15,-19 107-31,36-142 16,0 36-1,0 34 1,-35 36 0,-1 18-1,-17-35 1,0-1 0,0 1-1,0 34 1,0 19-1,0-19 1</inkml:trace>
  <inkml:trace contextRef="#ctx0" brushRef="#br0" timeOffset="5086.05">17956 6297 0</inkml:trace>
  <inkml:trace contextRef="#ctx0" brushRef="#br0" timeOffset="5526.13">18274 6138 0</inkml:trace>
  <inkml:trace contextRef="#ctx0" brushRef="#br0" timeOffset="10856.31">9366 13741 0,'18'0'62,"0"0"-62,-1 0 16,36 0-1,-35 17-15,423 36 32,-177 18-17,124-36 1,-105-17-1,-107 17 1,53 18 0,89-35-1,-71 34 1,-89-52 0,-16 18-1,-19 17 1,-35-35-1,36 0 17,-1 18-17,-35 0 1,18-1 0,-18-17-1,-17 0 1,35 0-1,-53 0 1</inkml:trace>
  <inkml:trace contextRef="#ctx0" brushRef="#br0" timeOffset="12080.45">9366 15628 0,'0'0'0,"18"0"0,0 0 0,-1 0 15,18 0-15,124 0 16,459 35 31,369 1-16,-652-1 0,-317-35-31,458 35 32,-35-35-17,-335 0-15,194 0 16,-141 0 0,-36 0-1,-35 0 1,-35 0-1,-35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15T11:12:23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16422 5768 0,'17'0'109,"125"0"-93,-107 0-16,88 0 31,1 18 1,-54-18-17,-52 0-15,53 17 16,-19-17-16,72 0 15,229 0 1,35 0 0,-71 0 15,-17 0-15,-53 0-1,-53 0 1,265 0-1,-36 0 1,-53 0 0,-140 0-1,-124 0 1,-53 0 0,-18 0-1,106 0 1,35 0-1,-52 0 1,-71 0 0,-18 0 15,-17 0-15,-1 0-1,1 0 1</inkml:trace>
  <inkml:trace contextRef="#ctx0" brushRef="#br0" timeOffset="16204.78">21378 9454 0,'-17'0'188,"-1"0"-188,0 0 15,18-17 1</inkml:trace>
  <inkml:trace contextRef="#ctx0" brushRef="#br0" timeOffset="18144.43">21467 9454 0,'-18'0'110,"0"0"-95,1 0 1,-1 0-16,0 0 0,-52 0 31,-124 0 0,176 0-31,-105 0 32,34 0-1,72-17-31,-71 17 31,52 0-15,19 0-1,-1 0 1,0 0 0,-17 0 15,18 0-15,-1 0 30,0 0-46,1 0 16,-19 0 0,36 17-16,-17 36 15,17 36 1,0-1 0,0 0-1,-36 0 1,36-17-1,0-54 1,0 1-16,0 35 47,0 0-31,71-18-1,-18 36 1,-35-71-16,70 70 15,0 1 1,-53-54 0,18 19-1,0-1 1,-18-17 0,-35-1 30,18-17-46,0 0 47,-1 0 31,-17-17-62,0-1-16,0-17 0,18-1 16,17-52-1,0 53 1,1-18 0,-36 18-1,17-1 1,-17 19-1,36-54 1,-1 1 15,-35 17-15,0-18 0,0 18-1,0-17 1,0 34-1,0 19-15,0-36 16,-18 0 0,-17 0-1,17 35 1</inkml:trace>
  <inkml:trace contextRef="#ctx0" brushRef="#br0" timeOffset="21038.22">21396 13617 0,'-18'0'78,"1"0"-78,-1 0 0,0 0 15,1 0-15,17-17 0,-88-36 32,-54 53-1,125-18-16,-54 18 17,54 0-17,-1 0 1,-17 0 0,17 18-1,-17-18 1,17 17 15,1 19-15,-19 16 15,1 1-15,35-17-1,0-19-15,-35 36 31,17-35-15,18 70 0,0 18-1,0-18 1,0-17 0,0-54 15,0 1-16,0 0 1,0 17-16,18-17 16,-1 17-1,1 0 17,0-17-32,35-1 15,-18 36 1,0-35-1,18 0 1,-35-1 0,17 1-1,0-1 1,-17-17 0,70 18-1,-17-18 1,-36 0-1,-18 0 1,1 0 0,35 0 31,-35-35-32,17-36 1,0-17-1,-17 0 1,-18 53-16,0-36 16,0 18-1,0-35 1,0 17 0,0 1-1,0 17 1,0 0-1,0-18 1,-18 36 0,-35-18 15,-17 0-15,52 18-1,-17 17 1,35 1-1,-18-1 1,-17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15T11:14:37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4745 10283 0</inkml:trace>
  <inkml:trace contextRef="#ctx0" brushRef="#br0" timeOffset="880.97">13088 7497 0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00D3-945F-42E2-BCFC-9BEF4DE41BD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B28E-1F23-4B90-B182-8819CFD30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核心是通过一个全局的生成器，生成虚拟样本，使用本地模型对虚拟样本的预测作为鉴别器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1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5A12-1079-41B5-B467-5170F0FD9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A8BFE8-A5C3-4A1E-A2C2-EE805077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30B28-36C2-435C-B2D3-395341B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9D19-DE2F-4CA7-AC37-D183550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1550D-3742-42CD-932D-6301EB4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2B8C-7D20-4CA3-84B2-69D475A7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0508C-D198-4893-9531-38D9B72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775C-7F0E-40B5-8909-B9AA81FC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5AD6C-157D-472A-8076-82607C0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D0A6-9FAA-4F9E-A805-C2E03341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2CA97-0ED2-49A4-A441-C4E420C6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F9088-8F76-45CF-9DD1-32BFB738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2B0A1-22E9-4A63-99E9-FF9E7E4A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1959B-CCB5-4F23-BD59-BC4C51C9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5BDF3-7594-4A93-B05C-0D2D13D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6E76-85E2-4C30-90C7-7EA9D5C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98AA0-E7F3-4F4F-8853-F0243377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B327-99CF-446E-BC67-56F4B08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6A8-7458-4C3A-9AE7-F717376D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1C62-44D9-4692-A1D5-4F8CF4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E10-9B27-4D8C-8619-B66F9F8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99A63-8183-4420-9489-B3E192CB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2FFA4-065C-475A-A441-BDF2159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B40D-2A5F-4B82-B5FC-7E80DA5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DAEC-E500-4F05-8ADC-0A5CCEFC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8B1A5-1D31-4DB7-9C87-453832B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EBC73-8002-43C8-B7AC-8ABB7760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99893-6DDA-4B5F-BDAC-67330565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7F296-431B-49DD-8923-56E147A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4F77-9B46-438A-831A-D3E943B2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54A46-826C-4AC9-8462-E042F127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1EEF-E5F4-4769-B03F-ADC36B51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A283B-DB6B-4A86-9568-74C78D84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71CC6-62F2-4E11-B854-72DF4C39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D9930-58E7-4DB5-8315-5D165ADF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ED2A1-009D-475A-9C6B-10204EFD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C27E1-5303-4A3C-BA26-DCCB51C4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FCB49-5636-47CA-82B3-076B143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FAFBF-F62E-47D6-BE0B-87A7660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185F-DE8B-4B2F-916D-FD1831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F7324-6BBB-423E-9659-9F20400B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EFEFA-F6CB-44D7-AEEE-CBA54166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B4653-CDC1-4601-BE75-75CFEE8C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33898-F490-4BB3-9BEF-EABA2F1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A051F5-C177-4B62-918E-DACDC345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C3019-EB8A-4B95-A174-3D05CA3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FAB8-5F42-47CD-96F5-91F536A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3BBAD-63E5-41B3-BB6E-BB675DE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C365D-8E08-4AE1-906D-F324FDF4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6437E-E8DD-4DC2-AF46-1C17C8E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45008-3BDC-42E9-9D20-0C99C16D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ED59D-1883-45F6-856B-0C779CA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295A-D921-4BC1-90C4-74483844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7F511-7942-4EC9-82F4-7A70660A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C988A-127D-426D-9A4D-D03D62C9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294C6-9D3F-41D8-A285-6D6E9E5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B6EC7-5992-4618-A896-C095E4D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A57E3-18D0-4D79-BF86-06DFF19A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4E70-650A-48E9-A2DC-5DFB231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750B7-F35B-42E6-98AD-6201167F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A814-DC03-485E-82F8-2F0793D8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904B-B85F-4A12-A57C-3EAFEAD68A1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22EC-4816-4567-96A7-32FC6755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870A-A383-41C5-AE8D-699356A12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1135946" y="2844225"/>
            <a:ext cx="9920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Data-free Knowledge Distillation with </a:t>
            </a: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F2C5CF-9011-4718-8F04-EAD019BCC9FE}"/>
              </a:ext>
            </a:extLst>
          </p:cNvPr>
          <p:cNvSpPr txBox="1"/>
          <p:nvPr/>
        </p:nvSpPr>
        <p:spPr>
          <a:xfrm>
            <a:off x="1250826" y="391487"/>
            <a:ext cx="9687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FEDMIX: APPROXIMATION OF MIXUP UNDER MEAN AUGMENTED FEDERATED LEARNING</a:t>
            </a:r>
          </a:p>
          <a:p>
            <a:pPr algn="ctr"/>
            <a:r>
              <a:rPr lang="en-US" altLang="zh-CN" dirty="0"/>
              <a:t>ICLR 2021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5C82CD-1739-4591-8AA2-F6A4E90F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18" y="1533525"/>
            <a:ext cx="8001000" cy="1352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2F7C54-0788-49F7-97AE-CBA108E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05" y="3877489"/>
            <a:ext cx="9115425" cy="2886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C45CAF-7C18-49ED-9A4A-6CDC45D544C7}"/>
              </a:ext>
            </a:extLst>
          </p:cNvPr>
          <p:cNvSpPr txBox="1"/>
          <p:nvPr/>
        </p:nvSpPr>
        <p:spPr>
          <a:xfrm>
            <a:off x="4270942" y="31971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传输部分平均数据，进行数据增强</a:t>
            </a:r>
          </a:p>
        </p:txBody>
      </p:sp>
    </p:spTree>
    <p:extLst>
      <p:ext uri="{BB962C8B-B14F-4D97-AF65-F5344CB8AC3E}">
        <p14:creationId xmlns:p14="http://schemas.microsoft.com/office/powerpoint/2010/main" val="36023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1074198"/>
            <a:ext cx="11430000" cy="46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提升联邦学习的性能，最核心的问题是处理</a:t>
            </a:r>
            <a:r>
              <a:rPr lang="zh-CN" altLang="en-US" kern="0" dirty="0">
                <a:solidFill>
                  <a:srgbClr val="00B0F0"/>
                </a:solidFill>
              </a:rPr>
              <a:t>数据非独立同分布</a:t>
            </a:r>
            <a:r>
              <a:rPr lang="zh-CN" altLang="en-US" kern="0" dirty="0"/>
              <a:t>的问题。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一方面是可以通过各种模型聚合方式、训练方法来阻止客户端偏移的问题，另一方面，通过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数据增强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的方式，使得各个客户端的数据处于同一分布。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目前出现了构建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数据无关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的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数据生成器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，使得各个国家的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数据分布趋于同一</a:t>
            </a:r>
            <a:r>
              <a:rPr lang="zh-CN" altLang="en-US" kern="0" dirty="0"/>
              <a:t>的方法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。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76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511424" y="382609"/>
            <a:ext cx="8946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Data-Free Knowledge Distillation for Heterogeneous Federated Learning</a:t>
            </a:r>
            <a:endParaRPr lang="en-US" altLang="zh-CN" dirty="0"/>
          </a:p>
          <a:p>
            <a:pPr algn="ctr"/>
            <a:r>
              <a:rPr lang="en-US" altLang="zh-CN" dirty="0"/>
              <a:t>PMLR 2021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9DC3A5-179C-4D40-B277-7AD81F6F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1" y="2664836"/>
            <a:ext cx="5526500" cy="31609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35957F-CA2A-4C1A-A48F-7AD995E5FDFA}"/>
              </a:ext>
            </a:extLst>
          </p:cNvPr>
          <p:cNvSpPr txBox="1"/>
          <p:nvPr/>
        </p:nvSpPr>
        <p:spPr>
          <a:xfrm>
            <a:off x="2210539" y="1691169"/>
            <a:ext cx="8060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“T</a:t>
            </a:r>
            <a:r>
              <a:rPr lang="zh-CN" altLang="en-US" b="1" i="1" dirty="0"/>
              <a:t>he generalization performance can be improved by enriching local users with augmented data that aligns with the global distribution</a:t>
            </a:r>
            <a:r>
              <a:rPr lang="en-US" altLang="zh-CN" b="1" i="1" dirty="0"/>
              <a:t>”</a:t>
            </a:r>
            <a:endParaRPr lang="zh-CN" altLang="en-US" b="1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CA948-53F0-466E-8F81-AEBFC069A24F}"/>
              </a:ext>
            </a:extLst>
          </p:cNvPr>
          <p:cNvSpPr txBox="1"/>
          <p:nvPr/>
        </p:nvSpPr>
        <p:spPr>
          <a:xfrm>
            <a:off x="-382861" y="62060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FedGen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997937-90C6-4B44-B85A-72A1DA78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81" y="3030457"/>
            <a:ext cx="5201068" cy="13862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F807ED-67F8-43EF-B38E-C80C5A073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81" y="4808337"/>
            <a:ext cx="5495928" cy="1482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16402B9-3E24-454E-B472-F41D1E3F5802}"/>
              </a:ext>
            </a:extLst>
          </p:cNvPr>
          <p:cNvSpPr txBox="1"/>
          <p:nvPr/>
        </p:nvSpPr>
        <p:spPr>
          <a:xfrm>
            <a:off x="8059200" y="268077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生成器产生的样本分布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EB1367-85E6-484B-8E33-DCDDA1B24DC8}"/>
              </a:ext>
            </a:extLst>
          </p:cNvPr>
          <p:cNvSpPr txBox="1"/>
          <p:nvPr/>
        </p:nvSpPr>
        <p:spPr>
          <a:xfrm>
            <a:off x="8328504" y="445865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决策边界的变化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0668DBA-6CDE-47C3-A8A0-949F2F874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584" y="6356328"/>
            <a:ext cx="590550" cy="219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19F11F-6761-45A0-9DAA-0DFCFB7B7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156" y="6327753"/>
            <a:ext cx="581025" cy="2762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8C81AD-5734-4510-BAF2-5398B86AD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8204" y="6337278"/>
            <a:ext cx="581025" cy="257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69003A6-B60C-4C08-B33F-089FB2856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6251" y="6346803"/>
            <a:ext cx="581025" cy="238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1775203-BAB0-4490-AE3D-62D6C885E7E1}"/>
                  </a:ext>
                </a:extLst>
              </p14:cNvPr>
              <p14:cNvContentPartPr/>
              <p14:nvPr/>
            </p14:nvContentPartPr>
            <p14:xfrm>
              <a:off x="196920" y="2927520"/>
              <a:ext cx="11582640" cy="3232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1775203-BAB0-4490-AE3D-62D6C885E7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560" y="2918160"/>
                <a:ext cx="11601360" cy="32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05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622764" y="382609"/>
            <a:ext cx="8946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Fine-tuning Global Model via Data-Free Knowledge Distillation</a:t>
            </a:r>
          </a:p>
          <a:p>
            <a:pPr algn="ctr"/>
            <a:r>
              <a:rPr lang="en-US" altLang="zh-CN" dirty="0"/>
              <a:t>for Non-IID Federated Learning</a:t>
            </a:r>
          </a:p>
          <a:p>
            <a:pPr algn="ctr"/>
            <a:r>
              <a:rPr lang="en-US" altLang="zh-CN" dirty="0"/>
              <a:t>CVPR 2022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16A441E-CA9F-4ACC-93C7-3EE43579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0" y="2566717"/>
            <a:ext cx="5872210" cy="29361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7F053C-CC49-4896-B9CA-741D95EB6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1" t="9566"/>
          <a:stretch/>
        </p:blipFill>
        <p:spPr>
          <a:xfrm>
            <a:off x="7401433" y="3035293"/>
            <a:ext cx="3099510" cy="3316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8F223E7-9969-42E1-9A73-ACA04B4D0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433" y="5093660"/>
            <a:ext cx="3988618" cy="37078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5BD02-81C3-48FA-8A36-E988B3806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433" y="4295351"/>
            <a:ext cx="2583031" cy="32287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679F77C-2495-4943-B8D6-0F5FF37658AA}"/>
              </a:ext>
            </a:extLst>
          </p:cNvPr>
          <p:cNvSpPr txBox="1"/>
          <p:nvPr/>
        </p:nvSpPr>
        <p:spPr>
          <a:xfrm>
            <a:off x="5789253" y="30352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模型间差异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3BBF3C-1DE4-48A9-96A5-7DEE03EB8566}"/>
              </a:ext>
            </a:extLst>
          </p:cNvPr>
          <p:cNvSpPr txBox="1"/>
          <p:nvPr/>
        </p:nvSpPr>
        <p:spPr>
          <a:xfrm>
            <a:off x="5791337" y="517416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生成数据多样化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DC63E6-4B98-42B4-BD90-829CE463A2CE}"/>
              </a:ext>
            </a:extLst>
          </p:cNvPr>
          <p:cNvSpPr txBox="1"/>
          <p:nvPr/>
        </p:nvSpPr>
        <p:spPr>
          <a:xfrm>
            <a:off x="5763091" y="42702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生成数据正确性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CBB0591-BF2F-4E35-A7CE-1FD5DC6E6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549" y="3629009"/>
            <a:ext cx="1094425" cy="38271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E3D40E6-84FB-42D7-A592-69385CC25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433" y="2346334"/>
            <a:ext cx="2106694" cy="55509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AFB7CB2-817E-4B5F-ACD7-2DCB67F102B1}"/>
              </a:ext>
            </a:extLst>
          </p:cNvPr>
          <p:cNvSpPr txBox="1"/>
          <p:nvPr/>
        </p:nvSpPr>
        <p:spPr>
          <a:xfrm>
            <a:off x="6096000" y="3619716"/>
            <a:ext cx="6087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for one class the importance of knowledge are different among local models.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DC52A0E-C78B-482B-948D-B5A3EDEF34B0}"/>
                  </a:ext>
                </a:extLst>
              </p14:cNvPr>
              <p14:cNvContentPartPr/>
              <p14:nvPr/>
            </p14:nvContentPartPr>
            <p14:xfrm>
              <a:off x="412920" y="3340080"/>
              <a:ext cx="10185480" cy="2210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DC52A0E-C78B-482B-948D-B5A3EDEF34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560" y="3330720"/>
                <a:ext cx="1020420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09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EE2420-7A8A-493B-9658-8584B61C6240}"/>
              </a:ext>
            </a:extLst>
          </p:cNvPr>
          <p:cNvSpPr txBox="1"/>
          <p:nvPr/>
        </p:nvSpPr>
        <p:spPr>
          <a:xfrm>
            <a:off x="3048740" y="5043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Hard Sample Mining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1E863-6A1B-4C13-A321-288D6A46B3F5}"/>
              </a:ext>
            </a:extLst>
          </p:cNvPr>
          <p:cNvSpPr txBox="1"/>
          <p:nvPr/>
        </p:nvSpPr>
        <p:spPr>
          <a:xfrm>
            <a:off x="1822036" y="5941115"/>
            <a:ext cx="98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因为生成数据都是某一类数据的主流代表，但这样全局模型没有办法得到很好的训练。</a:t>
            </a:r>
            <a:endParaRPr lang="en-US" altLang="zh-CN" dirty="0"/>
          </a:p>
          <a:p>
            <a:r>
              <a:rPr lang="zh-CN" altLang="en-US" dirty="0"/>
              <a:t>因此，需要使用难样本对全局模型进行微调。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A4586C-9243-4F4F-973D-05B429B7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92" y="1174944"/>
            <a:ext cx="6133616" cy="22324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616C33-C8DF-468F-AEEC-31DF532B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9" y="3600630"/>
            <a:ext cx="3222722" cy="3730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2C6177-7315-421E-8970-3017B257DCF4}"/>
              </a:ext>
            </a:extLst>
          </p:cNvPr>
          <p:cNvSpPr txBox="1"/>
          <p:nvPr/>
        </p:nvSpPr>
        <p:spPr>
          <a:xfrm>
            <a:off x="2856336" y="4611098"/>
            <a:ext cx="776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</a:t>
            </a:r>
            <a:r>
              <a:rPr lang="zh-CN" altLang="en-US" b="1" dirty="0"/>
              <a:t>generator </a:t>
            </a:r>
            <a:r>
              <a:rPr lang="en-US" altLang="zh-CN" b="1" dirty="0"/>
              <a:t>θ</a:t>
            </a:r>
            <a:r>
              <a:rPr lang="en-US" altLang="zh-CN" dirty="0"/>
              <a:t> </a:t>
            </a:r>
            <a:r>
              <a:rPr lang="zh-CN" altLang="en-US" dirty="0"/>
              <a:t>is enforced to generate hard samples that </a:t>
            </a:r>
            <a:r>
              <a:rPr lang="zh-CN" altLang="en-US" b="1" dirty="0"/>
              <a:t>maximize </a:t>
            </a:r>
            <a:r>
              <a:rPr lang="zh-CN" altLang="en-US" dirty="0"/>
              <a:t>L</a:t>
            </a:r>
            <a:r>
              <a:rPr lang="en-US" altLang="zh-CN" dirty="0" err="1"/>
              <a:t>oss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he </a:t>
            </a:r>
            <a:r>
              <a:rPr lang="zh-CN" altLang="en-US" b="1" dirty="0"/>
              <a:t>global model </a:t>
            </a:r>
            <a:r>
              <a:rPr lang="en-US" altLang="zh-CN" b="1" dirty="0"/>
              <a:t>w </a:t>
            </a:r>
            <a:r>
              <a:rPr lang="zh-CN" altLang="en-US" dirty="0"/>
              <a:t>is trained to </a:t>
            </a:r>
            <a:r>
              <a:rPr lang="zh-CN" altLang="en-US" b="1" dirty="0"/>
              <a:t>minimize</a:t>
            </a:r>
            <a:r>
              <a:rPr lang="zh-CN" altLang="en-US" dirty="0"/>
              <a:t> L</a:t>
            </a:r>
            <a:r>
              <a:rPr lang="en-US" altLang="zh-CN" dirty="0" err="1"/>
              <a:t>oss</a:t>
            </a:r>
            <a:r>
              <a:rPr lang="zh-CN" altLang="en-US" dirty="0"/>
              <a:t> using the hard samples.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57223A-3EF6-4BD3-BD91-F72D1A5A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4061943"/>
            <a:ext cx="4962525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F383EE5-6AA2-4F55-85D9-8CF680FCC9D9}"/>
                  </a:ext>
                </a:extLst>
              </p14:cNvPr>
              <p14:cNvContentPartPr/>
              <p14:nvPr/>
            </p14:nvContentPartPr>
            <p14:xfrm>
              <a:off x="3371760" y="2209680"/>
              <a:ext cx="3296160" cy="3467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F383EE5-6AA2-4F55-85D9-8CF680FCC9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2400" y="2200320"/>
                <a:ext cx="331488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34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622764" y="382609"/>
            <a:ext cx="8946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DATASET DISTILLATION</a:t>
            </a:r>
          </a:p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2018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2A92A-B4A3-49E4-AB31-EC342A8758D2}"/>
              </a:ext>
            </a:extLst>
          </p:cNvPr>
          <p:cNvSpPr txBox="1"/>
          <p:nvPr/>
        </p:nvSpPr>
        <p:spPr>
          <a:xfrm>
            <a:off x="2426933" y="1424671"/>
            <a:ext cx="733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/>
              <a:t> “Distill knowledge is to summarize the entire dataset by a small subset, either by only using the “valuable” data for model training”</a:t>
            </a:r>
            <a:endParaRPr lang="zh-CN" altLang="en-US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B61E-2823-4F3B-84F6-E4D5B2447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3"/>
          <a:stretch/>
        </p:blipFill>
        <p:spPr>
          <a:xfrm>
            <a:off x="0" y="2701234"/>
            <a:ext cx="6334918" cy="2576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C70984-06C0-4BC6-9B9D-860D4C22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8" y="2466733"/>
            <a:ext cx="5420835" cy="135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9BCEFB-A36F-4B40-8034-0E82A4CB1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141" y="3950502"/>
            <a:ext cx="5319747" cy="13267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5ABCDB-C89B-4A22-9520-ED4660477D18}"/>
              </a:ext>
            </a:extLst>
          </p:cNvPr>
          <p:cNvSpPr txBox="1"/>
          <p:nvPr/>
        </p:nvSpPr>
        <p:spPr>
          <a:xfrm>
            <a:off x="7058781" y="54711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生成的代表性数据可以逐渐学习到一定的关键特征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D09E58-F9D3-4AD3-9F37-B9E2077505B2}"/>
              </a:ext>
            </a:extLst>
          </p:cNvPr>
          <p:cNvSpPr txBox="1"/>
          <p:nvPr/>
        </p:nvSpPr>
        <p:spPr>
          <a:xfrm>
            <a:off x="2086799" y="6241030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利用这些小的、均衡的、代表性的数据，进行模型初始化、</a:t>
            </a:r>
            <a:r>
              <a:rPr lang="en-US" altLang="zh-CN" dirty="0"/>
              <a:t>fine-tune</a:t>
            </a:r>
            <a:r>
              <a:rPr lang="zh-CN" altLang="en-US" dirty="0"/>
              <a:t>应该是可行的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6CDD736-6E7E-4D8F-91A9-C58C77EEB705}"/>
                  </a:ext>
                </a:extLst>
              </p14:cNvPr>
              <p14:cNvContentPartPr/>
              <p14:nvPr/>
            </p14:nvContentPartPr>
            <p14:xfrm>
              <a:off x="5911920" y="2076480"/>
              <a:ext cx="1816560" cy="3162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6CDD736-6E7E-4D8F-91A9-C58C77EEB7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2560" y="2067120"/>
                <a:ext cx="183528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66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529793"/>
            <a:ext cx="11430000" cy="579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>
              <a:buClr>
                <a:srgbClr val="34A5DA">
                  <a:satOff val="-4060"/>
                </a:srgbClr>
              </a:buClr>
            </a:pPr>
            <a:endParaRPr lang="en-US" altLang="zh-CN" kern="0" dirty="0"/>
          </a:p>
          <a:p>
            <a:pPr marL="0" indent="0">
              <a:buClr>
                <a:srgbClr val="34A5DA">
                  <a:satOff val="-4060"/>
                </a:srgbClr>
              </a:buClr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总结：</a:t>
            </a:r>
            <a:endParaRPr lang="en-US" altLang="zh-CN" kern="0" dirty="0">
              <a:solidFill>
                <a:schemeClr val="tx1"/>
              </a:solidFill>
            </a:endParaRPr>
          </a:p>
          <a:p>
            <a:pPr>
              <a:buClr>
                <a:srgbClr val="34A5DA">
                  <a:satOff val="-4060"/>
                </a:srgbClr>
              </a:buClr>
            </a:pPr>
            <a:r>
              <a:rPr lang="zh-CN" altLang="en-US" kern="0" dirty="0"/>
              <a:t>生成器既可以用于</a:t>
            </a:r>
            <a:r>
              <a:rPr lang="zh-CN" altLang="en-US" kern="0" dirty="0">
                <a:solidFill>
                  <a:srgbClr val="00B0F0"/>
                </a:solidFill>
              </a:rPr>
              <a:t>数据扩充</a:t>
            </a:r>
            <a:r>
              <a:rPr lang="zh-CN" altLang="en-US" kern="0" dirty="0"/>
              <a:t>，也可以通过共享，使得各个客户机的</a:t>
            </a:r>
            <a:r>
              <a:rPr lang="zh-CN" altLang="en-US" kern="0" dirty="0">
                <a:solidFill>
                  <a:srgbClr val="00B0F0"/>
                </a:solidFill>
              </a:rPr>
              <a:t>数据都趋于均衡</a:t>
            </a:r>
            <a:r>
              <a:rPr lang="zh-CN" altLang="en-US" kern="0" dirty="0"/>
              <a:t>。</a:t>
            </a:r>
            <a:r>
              <a:rPr lang="zh-CN" altLang="en-US" sz="2400" kern="0" dirty="0"/>
              <a:t>可以在保护隐私的前提下，</a:t>
            </a:r>
            <a:r>
              <a:rPr lang="zh-CN" altLang="en-US" kern="0" dirty="0"/>
              <a:t>处理</a:t>
            </a:r>
            <a:r>
              <a:rPr lang="zh-CN" altLang="en-US" sz="2400" kern="0" dirty="0">
                <a:solidFill>
                  <a:srgbClr val="00B0F0"/>
                </a:solidFill>
              </a:rPr>
              <a:t>数据稀疏</a:t>
            </a:r>
            <a:r>
              <a:rPr lang="zh-CN" altLang="en-US" kern="0" dirty="0"/>
              <a:t>和</a:t>
            </a:r>
            <a:r>
              <a:rPr lang="zh-CN" altLang="en-US" sz="2400" kern="0" dirty="0">
                <a:solidFill>
                  <a:srgbClr val="00B0F0"/>
                </a:solidFill>
              </a:rPr>
              <a:t>数据非独立同分布的</a:t>
            </a:r>
            <a:r>
              <a:rPr lang="zh-CN" altLang="en-US" sz="2400" kern="0" dirty="0"/>
              <a:t>问题。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0" marR="0" lvl="0" indent="0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None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通过</a:t>
            </a:r>
            <a:r>
              <a:rPr lang="zh-CN" altLang="en-US" kern="0" dirty="0">
                <a:solidFill>
                  <a:srgbClr val="00B0F0"/>
                </a:solidFill>
              </a:rPr>
              <a:t>数据蒸馏</a:t>
            </a:r>
            <a:r>
              <a:rPr lang="zh-CN" altLang="en-US" kern="0" dirty="0"/>
              <a:t>提取各个客户机上的</a:t>
            </a:r>
            <a:r>
              <a:rPr lang="zh-CN" altLang="en-US" kern="0" dirty="0">
                <a:solidFill>
                  <a:srgbClr val="00B0F0"/>
                </a:solidFill>
              </a:rPr>
              <a:t>代表性数据</a:t>
            </a:r>
            <a:r>
              <a:rPr lang="zh-CN" altLang="en-US" kern="0" dirty="0"/>
              <a:t>，可以对数据、客户机进行很好的分类，</a:t>
            </a:r>
            <a:r>
              <a:rPr lang="zh-CN" altLang="en-US" kern="0" dirty="0">
                <a:solidFill>
                  <a:srgbClr val="00B0F0"/>
                </a:solidFill>
              </a:rPr>
              <a:t>利于进行本地子数据集划分、群组聚合</a:t>
            </a:r>
            <a:r>
              <a:rPr lang="zh-CN" altLang="en-US" kern="0" dirty="0"/>
              <a:t>。也可以</a:t>
            </a:r>
            <a:r>
              <a:rPr lang="zh-CN" altLang="en-US" kern="0" dirty="0">
                <a:solidFill>
                  <a:srgbClr val="00B0F0"/>
                </a:solidFill>
              </a:rPr>
              <a:t>用于对模型进行更好的</a:t>
            </a:r>
            <a:r>
              <a:rPr lang="en-US" altLang="zh-CN" kern="0" dirty="0">
                <a:solidFill>
                  <a:srgbClr val="00B0F0"/>
                </a:solidFill>
              </a:rPr>
              <a:t>fine-tune</a:t>
            </a:r>
            <a:r>
              <a:rPr lang="zh-CN" altLang="en-US" kern="0" dirty="0">
                <a:solidFill>
                  <a:srgbClr val="00B0F0"/>
                </a:solidFill>
              </a:rPr>
              <a:t>、蒸馏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0" indent="0">
              <a:buClr>
                <a:srgbClr val="34A5DA">
                  <a:satOff val="-4060"/>
                </a:srgbClr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存在的问题：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在</a:t>
            </a:r>
            <a:r>
              <a:rPr lang="zh-CN" altLang="en-US" kern="0" dirty="0">
                <a:solidFill>
                  <a:srgbClr val="00B0F0"/>
                </a:solidFill>
              </a:rPr>
              <a:t>电商场景下</a:t>
            </a:r>
            <a:r>
              <a:rPr lang="zh-CN" altLang="en-US" kern="0" dirty="0"/>
              <a:t>，使用现有的方法，使用噪声等产生的差异化，在</a:t>
            </a:r>
            <a:r>
              <a:rPr lang="zh-CN" altLang="en-US" kern="0" dirty="0">
                <a:solidFill>
                  <a:srgbClr val="00B0F0"/>
                </a:solidFill>
              </a:rPr>
              <a:t>二分类</a:t>
            </a:r>
            <a:r>
              <a:rPr lang="zh-CN" altLang="en-US" kern="0" dirty="0"/>
              <a:t>和全局生成器的背景下，来</a:t>
            </a:r>
            <a:r>
              <a:rPr lang="zh-CN" altLang="en-US" kern="0" dirty="0">
                <a:solidFill>
                  <a:srgbClr val="00B0F0"/>
                </a:solidFill>
              </a:rPr>
              <a:t>生成包含所有特色的虚拟数据，是很困难的</a:t>
            </a:r>
            <a:r>
              <a:rPr lang="zh-CN" altLang="en-US" kern="0" dirty="0"/>
              <a:t>。因为即使都是被点击、购买的样本，</a:t>
            </a:r>
            <a:r>
              <a:rPr lang="zh-CN" altLang="en-US" kern="0" dirty="0">
                <a:solidFill>
                  <a:srgbClr val="00B0F0"/>
                </a:solidFill>
              </a:rPr>
              <a:t>内部差异化是非常大的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同时，目前的</a:t>
            </a:r>
            <a:r>
              <a:rPr lang="zh-CN" altLang="en-US" kern="0" dirty="0">
                <a:solidFill>
                  <a:srgbClr val="00B0F0"/>
                </a:solidFill>
              </a:rPr>
              <a:t>相关方法主要是应用在图像分类领域</a:t>
            </a:r>
            <a:r>
              <a:rPr lang="zh-CN" altLang="en-US" kern="0" dirty="0"/>
              <a:t>，在电商这种更结构化的数据下是否可行还有待实验。</a:t>
            </a:r>
            <a:endParaRPr lang="en-US" altLang="zh-CN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B8532B-5637-47AA-849B-A06ACCF33EB2}"/>
                  </a:ext>
                </a:extLst>
              </p14:cNvPr>
              <p14:cNvContentPartPr/>
              <p14:nvPr/>
            </p14:nvContentPartPr>
            <p14:xfrm>
              <a:off x="1708200" y="2698920"/>
              <a:ext cx="3003840" cy="1003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B8532B-5637-47AA-849B-A06ACCF33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40" y="2689560"/>
                <a:ext cx="3022560" cy="10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81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1500327"/>
            <a:ext cx="11430000" cy="46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为了使得生成的虚拟样本能很好的覆盖本地的各种特色，先以一定标准将本地数据</a:t>
            </a:r>
            <a:r>
              <a:rPr lang="zh-CN" altLang="en-US" kern="0" dirty="0">
                <a:solidFill>
                  <a:srgbClr val="00B0F0"/>
                </a:solidFill>
              </a:rPr>
              <a:t>划分成子数据集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0" marR="0" lvl="0" indent="0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None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在每个子数据上设置</a:t>
            </a:r>
            <a:r>
              <a:rPr lang="zh-CN" altLang="en-US" kern="0" dirty="0">
                <a:solidFill>
                  <a:srgbClr val="00B0F0"/>
                </a:solidFill>
              </a:rPr>
              <a:t>本地生成器</a:t>
            </a:r>
            <a:r>
              <a:rPr lang="zh-CN" altLang="en-US" kern="0" dirty="0"/>
              <a:t>，用于生成特定特色的虚拟样本特征，</a:t>
            </a:r>
            <a:r>
              <a:rPr lang="zh-CN" altLang="en-US" kern="0" dirty="0">
                <a:solidFill>
                  <a:srgbClr val="00B0F0"/>
                </a:solidFill>
              </a:rPr>
              <a:t>保证不同特色的样本都可以被生成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生成器的训练本身就是一个联邦学习的过程，这方面的研究现有的方法没有太多涉及。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生成器的权重直觉上比本地模型的权重更能代表本地数据分布情况。因此，也可以将数据生成作为</a:t>
            </a:r>
            <a:r>
              <a:rPr lang="zh-CN" altLang="en-US" kern="0" dirty="0">
                <a:solidFill>
                  <a:srgbClr val="00B0F0"/>
                </a:solidFill>
              </a:rPr>
              <a:t>辅助任务</a:t>
            </a:r>
            <a:r>
              <a:rPr lang="zh-CN" altLang="en-US" kern="0" dirty="0"/>
              <a:t>，用于判断数据集之间的相似性。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8C03DB-0514-4641-9796-5896788797DA}"/>
              </a:ext>
            </a:extLst>
          </p:cNvPr>
          <p:cNvSpPr txBox="1"/>
          <p:nvPr/>
        </p:nvSpPr>
        <p:spPr>
          <a:xfrm>
            <a:off x="3048740" y="26947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kern="0" dirty="0">
                <a:latin typeface="Avenir Next Medium"/>
                <a:sym typeface="Avenir Next Medium"/>
              </a:rPr>
              <a:t>可能的方法</a:t>
            </a:r>
          </a:p>
        </p:txBody>
      </p:sp>
    </p:spTree>
    <p:extLst>
      <p:ext uri="{BB962C8B-B14F-4D97-AF65-F5344CB8AC3E}">
        <p14:creationId xmlns:p14="http://schemas.microsoft.com/office/powerpoint/2010/main" val="77037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EB827-A428-4C56-A985-48FC5C4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感谢各位老师的耐心聆听！</a:t>
            </a:r>
          </a:p>
        </p:txBody>
      </p:sp>
    </p:spTree>
    <p:extLst>
      <p:ext uri="{BB962C8B-B14F-4D97-AF65-F5344CB8AC3E}">
        <p14:creationId xmlns:p14="http://schemas.microsoft.com/office/powerpoint/2010/main" val="359508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650</Words>
  <Application>Microsoft Office PowerPoint</Application>
  <PresentationFormat>宽屏</PresentationFormat>
  <Paragraphs>62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Avenir Next</vt:lpstr>
      <vt:lpstr>Avenir Next Medium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感谢各位老师的耐心聆听！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237</cp:revision>
  <dcterms:created xsi:type="dcterms:W3CDTF">2022-04-11T02:47:04Z</dcterms:created>
  <dcterms:modified xsi:type="dcterms:W3CDTF">2022-04-15T12:33:04Z</dcterms:modified>
</cp:coreProperties>
</file>