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99" r:id="rId5"/>
    <p:sldId id="300" r:id="rId6"/>
    <p:sldId id="287" r:id="rId7"/>
    <p:sldId id="301" r:id="rId8"/>
    <p:sldId id="302" r:id="rId9"/>
    <p:sldId id="279" r:id="rId10"/>
    <p:sldId id="280" r:id="rId11"/>
    <p:sldId id="270" r:id="rId12"/>
    <p:sldId id="303" r:id="rId13"/>
    <p:sldId id="271" r:id="rId14"/>
    <p:sldId id="288" r:id="rId15"/>
    <p:sldId id="304" r:id="rId16"/>
    <p:sldId id="272" r:id="rId17"/>
    <p:sldId id="291" r:id="rId18"/>
    <p:sldId id="277" r:id="rId19"/>
    <p:sldId id="292" r:id="rId20"/>
    <p:sldId id="293" r:id="rId21"/>
    <p:sldId id="294" r:id="rId22"/>
    <p:sldId id="273" r:id="rId23"/>
    <p:sldId id="305" r:id="rId24"/>
    <p:sldId id="295" r:id="rId25"/>
    <p:sldId id="275" r:id="rId26"/>
    <p:sldId id="276" r:id="rId27"/>
    <p:sldId id="286" r:id="rId28"/>
    <p:sldId id="296" r:id="rId29"/>
    <p:sldId id="281" r:id="rId30"/>
    <p:sldId id="306" r:id="rId31"/>
    <p:sldId id="307" r:id="rId32"/>
    <p:sldId id="308" r:id="rId33"/>
    <p:sldId id="309" r:id="rId34"/>
    <p:sldId id="278" r:id="rId35"/>
    <p:sldId id="298" r:id="rId36"/>
    <p:sldId id="261"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6600"/>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98" autoAdjust="0"/>
  </p:normalViewPr>
  <p:slideViewPr>
    <p:cSldViewPr>
      <p:cViewPr varScale="1">
        <p:scale>
          <a:sx n="113" d="100"/>
          <a:sy n="113" d="100"/>
        </p:scale>
        <p:origin x="-99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214864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494F32-2578-407F-A4FC-203C87F1A540}" type="slidenum">
              <a:rPr lang="en-US" altLang="zh-CN"/>
              <a:pPr>
                <a:defRPr/>
              </a:pPr>
              <a:t>‹#›</a:t>
            </a:fld>
            <a:endParaRPr lang="en-US" altLang="zh-CN"/>
          </a:p>
        </p:txBody>
      </p:sp>
    </p:spTree>
    <p:extLst>
      <p:ext uri="{BB962C8B-B14F-4D97-AF65-F5344CB8AC3E}">
        <p14:creationId xmlns:p14="http://schemas.microsoft.com/office/powerpoint/2010/main" val="413993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02C7B1-3DAE-456C-A660-6FE8C4510DDB}" type="slidenum">
              <a:rPr lang="en-US" altLang="zh-CN"/>
              <a:pPr>
                <a:defRPr/>
              </a:pPr>
              <a:t>‹#›</a:t>
            </a:fld>
            <a:endParaRPr lang="en-US" altLang="zh-CN"/>
          </a:p>
        </p:txBody>
      </p:sp>
    </p:spTree>
    <p:extLst>
      <p:ext uri="{BB962C8B-B14F-4D97-AF65-F5344CB8AC3E}">
        <p14:creationId xmlns:p14="http://schemas.microsoft.com/office/powerpoint/2010/main" val="2977587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A3238C-A324-4F88-9D1B-8E3AAAD116CA}" type="slidenum">
              <a:rPr lang="en-US" altLang="zh-CN"/>
              <a:pPr>
                <a:defRPr/>
              </a:pPr>
              <a:t>‹#›</a:t>
            </a:fld>
            <a:endParaRPr lang="en-US" altLang="zh-CN"/>
          </a:p>
        </p:txBody>
      </p:sp>
    </p:spTree>
    <p:extLst>
      <p:ext uri="{BB962C8B-B14F-4D97-AF65-F5344CB8AC3E}">
        <p14:creationId xmlns:p14="http://schemas.microsoft.com/office/powerpoint/2010/main" val="351724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16CA5A-699F-4D36-A61B-77935D14006D}" type="slidenum">
              <a:rPr lang="en-US" altLang="zh-CN"/>
              <a:pPr>
                <a:defRPr/>
              </a:pPr>
              <a:t>‹#›</a:t>
            </a:fld>
            <a:endParaRPr lang="en-US" altLang="zh-CN"/>
          </a:p>
        </p:txBody>
      </p:sp>
    </p:spTree>
    <p:extLst>
      <p:ext uri="{BB962C8B-B14F-4D97-AF65-F5344CB8AC3E}">
        <p14:creationId xmlns:p14="http://schemas.microsoft.com/office/powerpoint/2010/main" val="39935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C0FC7F-03C0-410E-9D2E-2F8028DAC5A3}" type="slidenum">
              <a:rPr lang="en-US" altLang="zh-CN"/>
              <a:pPr>
                <a:defRPr/>
              </a:pPr>
              <a:t>‹#›</a:t>
            </a:fld>
            <a:endParaRPr lang="en-US" altLang="zh-CN"/>
          </a:p>
        </p:txBody>
      </p:sp>
    </p:spTree>
    <p:extLst>
      <p:ext uri="{BB962C8B-B14F-4D97-AF65-F5344CB8AC3E}">
        <p14:creationId xmlns:p14="http://schemas.microsoft.com/office/powerpoint/2010/main" val="170720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1DFCE0D-A7A0-4EEB-8079-029254D064CF}" type="slidenum">
              <a:rPr lang="en-US" altLang="zh-CN"/>
              <a:pPr>
                <a:defRPr/>
              </a:pPr>
              <a:t>‹#›</a:t>
            </a:fld>
            <a:endParaRPr lang="en-US" altLang="zh-CN"/>
          </a:p>
        </p:txBody>
      </p:sp>
    </p:spTree>
    <p:extLst>
      <p:ext uri="{BB962C8B-B14F-4D97-AF65-F5344CB8AC3E}">
        <p14:creationId xmlns:p14="http://schemas.microsoft.com/office/powerpoint/2010/main" val="75634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495D810-1034-437C-B1FD-261BCBCCA2C3}" type="slidenum">
              <a:rPr lang="en-US" altLang="zh-CN"/>
              <a:pPr>
                <a:defRPr/>
              </a:pPr>
              <a:t>‹#›</a:t>
            </a:fld>
            <a:endParaRPr lang="en-US" altLang="zh-CN"/>
          </a:p>
        </p:txBody>
      </p:sp>
    </p:spTree>
    <p:extLst>
      <p:ext uri="{BB962C8B-B14F-4D97-AF65-F5344CB8AC3E}">
        <p14:creationId xmlns:p14="http://schemas.microsoft.com/office/powerpoint/2010/main" val="88912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5DCFC64-F704-44C1-A98E-B7DBC1DD437F}" type="slidenum">
              <a:rPr lang="en-US" altLang="zh-CN"/>
              <a:pPr>
                <a:defRPr/>
              </a:pPr>
              <a:t>‹#›</a:t>
            </a:fld>
            <a:endParaRPr lang="en-US" altLang="zh-CN"/>
          </a:p>
        </p:txBody>
      </p:sp>
    </p:spTree>
    <p:extLst>
      <p:ext uri="{BB962C8B-B14F-4D97-AF65-F5344CB8AC3E}">
        <p14:creationId xmlns:p14="http://schemas.microsoft.com/office/powerpoint/2010/main" val="173551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7855A39-EAFA-44B2-8F57-696586F464DD}" type="slidenum">
              <a:rPr lang="en-US" altLang="zh-CN"/>
              <a:pPr>
                <a:defRPr/>
              </a:pPr>
              <a:t>‹#›</a:t>
            </a:fld>
            <a:endParaRPr lang="en-US" altLang="zh-CN"/>
          </a:p>
        </p:txBody>
      </p:sp>
    </p:spTree>
    <p:extLst>
      <p:ext uri="{BB962C8B-B14F-4D97-AF65-F5344CB8AC3E}">
        <p14:creationId xmlns:p14="http://schemas.microsoft.com/office/powerpoint/2010/main" val="1052590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C6C740B-F390-4ED1-8DCE-E1669A78C979}" type="slidenum">
              <a:rPr lang="en-US" altLang="zh-CN"/>
              <a:pPr>
                <a:defRPr/>
              </a:pPr>
              <a:t>‹#›</a:t>
            </a:fld>
            <a:endParaRPr lang="en-US" altLang="zh-CN"/>
          </a:p>
        </p:txBody>
      </p:sp>
    </p:spTree>
    <p:extLst>
      <p:ext uri="{BB962C8B-B14F-4D97-AF65-F5344CB8AC3E}">
        <p14:creationId xmlns:p14="http://schemas.microsoft.com/office/powerpoint/2010/main" val="425372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F70D10-1780-48B5-98B7-463B8DB82F39}" type="slidenum">
              <a:rPr lang="en-US" altLang="zh-CN"/>
              <a:pPr>
                <a:defRPr/>
              </a:pPr>
              <a:t>‹#›</a:t>
            </a:fld>
            <a:endParaRPr lang="en-US" altLang="zh-CN"/>
          </a:p>
        </p:txBody>
      </p:sp>
    </p:spTree>
    <p:extLst>
      <p:ext uri="{BB962C8B-B14F-4D97-AF65-F5344CB8AC3E}">
        <p14:creationId xmlns:p14="http://schemas.microsoft.com/office/powerpoint/2010/main" val="89844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fld id="{2D0EB4EE-9436-4FD0-BA9F-4DA04C8556FD}" type="slidenum">
              <a:rPr lang="en-US" altLang="zh-CN"/>
              <a:pPr>
                <a:defRPr/>
              </a:pPr>
              <a:t>‹#›</a:t>
            </a:fld>
            <a:endParaRPr lang="en-US" altLang="zh-CN"/>
          </a:p>
        </p:txBody>
      </p:sp>
      <p:sp>
        <p:nvSpPr>
          <p:cNvPr id="1031"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a:t>
            </a:r>
            <a:r>
              <a:rPr lang="en-US" altLang="zh-CN" smtClean="0"/>
              <a:t>10</a:t>
            </a:r>
            <a:r>
              <a:rPr lang="zh-CN" altLang="en-US" smtClean="0"/>
              <a:t>章</a:t>
            </a:r>
          </a:p>
        </p:txBody>
      </p:sp>
      <p:sp>
        <p:nvSpPr>
          <p:cNvPr id="3075" name="Rectangle 3"/>
          <p:cNvSpPr>
            <a:spLocks noGrp="1" noChangeArrowheads="1"/>
          </p:cNvSpPr>
          <p:nvPr>
            <p:ph type="subTitle" idx="1"/>
          </p:nvPr>
        </p:nvSpPr>
        <p:spPr>
          <a:xfrm>
            <a:off x="1371600" y="1905000"/>
            <a:ext cx="4419600" cy="685800"/>
          </a:xfrm>
        </p:spPr>
        <p:txBody>
          <a:bodyPr/>
          <a:lstStyle/>
          <a:p>
            <a:pPr eaLnBrk="1" hangingPunct="1"/>
            <a:r>
              <a:rPr lang="zh-CN" altLang="en-US" smtClean="0"/>
              <a:t>适配器</a:t>
            </a:r>
            <a:r>
              <a:rPr lang="zh-CN" altLang="en-US" smtClean="0"/>
              <a:t>模式 </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适配器模式</a:t>
            </a:r>
          </a:p>
        </p:txBody>
      </p:sp>
      <p:sp>
        <p:nvSpPr>
          <p:cNvPr id="12291"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Adapter Pattern: </a:t>
            </a:r>
            <a:r>
              <a:rPr lang="en-US" altLang="zh-CN" smtClean="0">
                <a:solidFill>
                  <a:srgbClr val="FF3300"/>
                </a:solidFill>
              </a:rPr>
              <a:t>Convert the interface of a class into another interface clients expect</a:t>
            </a:r>
            <a:r>
              <a:rPr lang="en-US" altLang="zh-CN" smtClean="0"/>
              <a:t>. Adapter lets classes work together that couldn't otherwise because of incompatible interfaces. </a:t>
            </a:r>
          </a:p>
          <a:p>
            <a:pPr lvl="1" eaLnBrk="1" hangingPunct="1"/>
            <a:r>
              <a:rPr lang="en-US" altLang="zh-CN" smtClean="0"/>
              <a:t> Frequency of use: </a:t>
            </a:r>
            <a:r>
              <a:rPr lang="en-US" altLang="zh-CN" smtClean="0">
                <a:solidFill>
                  <a:srgbClr val="FF3300"/>
                </a:solidFill>
              </a:rPr>
              <a:t>medium high</a:t>
            </a:r>
            <a:r>
              <a:rPr lang="en-US" altLang="zh-CN" smtClean="0"/>
              <a:t> </a:t>
            </a:r>
          </a:p>
        </p:txBody>
      </p:sp>
      <p:pic>
        <p:nvPicPr>
          <p:cNvPr id="12292" name="Picture 5"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343400"/>
            <a:ext cx="16478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适配器模式</a:t>
            </a:r>
          </a:p>
        </p:txBody>
      </p:sp>
      <p:sp>
        <p:nvSpPr>
          <p:cNvPr id="13315"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类适配器</a:t>
            </a:r>
          </a:p>
          <a:p>
            <a:pPr eaLnBrk="1" hangingPunct="1"/>
            <a:endParaRPr lang="en-US" altLang="zh-CN" smtClean="0"/>
          </a:p>
        </p:txBody>
      </p:sp>
      <p:pic>
        <p:nvPicPr>
          <p:cNvPr id="133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2895600"/>
            <a:ext cx="7281862"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适配器模式</a:t>
            </a:r>
          </a:p>
        </p:txBody>
      </p:sp>
      <p:sp>
        <p:nvSpPr>
          <p:cNvPr id="14339"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对象适配器</a:t>
            </a:r>
          </a:p>
          <a:p>
            <a:pPr eaLnBrk="1" hangingPunct="1"/>
            <a:endParaRPr lang="en-US" altLang="zh-CN" smtClean="0"/>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2914650"/>
            <a:ext cx="7148512"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适配器模式</a:t>
            </a:r>
          </a:p>
        </p:txBody>
      </p:sp>
      <p:sp>
        <p:nvSpPr>
          <p:cNvPr id="15363" name="Rectangle 3"/>
          <p:cNvSpPr>
            <a:spLocks noGrp="1" noChangeArrowheads="1"/>
          </p:cNvSpPr>
          <p:nvPr>
            <p:ph type="body" idx="1"/>
          </p:nvPr>
        </p:nvSpPr>
        <p:spPr>
          <a:noFill/>
        </p:spPr>
        <p:txBody>
          <a:bodyPr/>
          <a:lstStyle/>
          <a:p>
            <a:pPr eaLnBrk="1" hangingPunct="1"/>
            <a:r>
              <a:rPr lang="zh-CN" altLang="en-US" smtClean="0"/>
              <a:t>模式结构</a:t>
            </a:r>
          </a:p>
          <a:p>
            <a:pPr lvl="1" eaLnBrk="1" hangingPunct="1"/>
            <a:r>
              <a:rPr lang="zh-CN" altLang="en-US" smtClean="0"/>
              <a:t>适配器模式包含如下角色：</a:t>
            </a:r>
            <a:endParaRPr lang="zh-CN" altLang="en-US" sz="3200" smtClean="0"/>
          </a:p>
          <a:p>
            <a:pPr lvl="2" eaLnBrk="1" hangingPunct="1">
              <a:buFont typeface="Arial" charset="0"/>
              <a:buChar char="•"/>
            </a:pPr>
            <a:r>
              <a:rPr lang="en-US" altLang="zh-CN" sz="2400" smtClean="0"/>
              <a:t>Target</a:t>
            </a:r>
            <a:r>
              <a:rPr lang="zh-CN" altLang="en-US" sz="2400" smtClean="0"/>
              <a:t>：目标抽象类</a:t>
            </a:r>
          </a:p>
          <a:p>
            <a:pPr lvl="2" eaLnBrk="1" hangingPunct="1">
              <a:buFont typeface="Arial" charset="0"/>
              <a:buChar char="•"/>
            </a:pPr>
            <a:r>
              <a:rPr lang="en-US" altLang="zh-CN" sz="2400" smtClean="0"/>
              <a:t>Adapter</a:t>
            </a:r>
            <a:r>
              <a:rPr lang="zh-CN" altLang="en-US" sz="2400" smtClean="0"/>
              <a:t>：适配器类</a:t>
            </a:r>
          </a:p>
          <a:p>
            <a:pPr lvl="2" eaLnBrk="1" hangingPunct="1">
              <a:buFont typeface="Arial" charset="0"/>
              <a:buChar char="•"/>
            </a:pPr>
            <a:r>
              <a:rPr lang="en-US" altLang="zh-CN" sz="2400" smtClean="0"/>
              <a:t>Adaptee</a:t>
            </a:r>
            <a:r>
              <a:rPr lang="zh-CN" altLang="en-US" sz="2400" smtClean="0"/>
              <a:t>：适配者类</a:t>
            </a:r>
          </a:p>
          <a:p>
            <a:pPr lvl="2" eaLnBrk="1" hangingPunct="1">
              <a:buFont typeface="Arial" charset="0"/>
              <a:buChar char="•"/>
            </a:pPr>
            <a:r>
              <a:rPr lang="en-US" altLang="zh-CN" sz="2400" smtClean="0"/>
              <a:t>Client</a:t>
            </a:r>
            <a:r>
              <a:rPr lang="zh-CN" altLang="en-US" sz="2400" smtClean="0"/>
              <a:t>：客户类</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适配器模式</a:t>
            </a:r>
          </a:p>
        </p:txBody>
      </p:sp>
      <p:sp>
        <p:nvSpPr>
          <p:cNvPr id="16387"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mtClean="0"/>
              <a:t>典型的类适配器代码：</a:t>
            </a:r>
          </a:p>
          <a:p>
            <a:pPr lvl="1" algn="just" eaLnBrk="1" hangingPunct="1">
              <a:buFont typeface="Wingdings" pitchFamily="2" charset="2"/>
              <a:buNone/>
            </a:pPr>
            <a:endParaRPr lang="en-US" altLang="zh-CN" smtClean="0"/>
          </a:p>
        </p:txBody>
      </p:sp>
      <p:graphicFrame>
        <p:nvGraphicFramePr>
          <p:cNvPr id="189454" name="Group 14"/>
          <p:cNvGraphicFramePr>
            <a:graphicFrameLocks noGrp="1"/>
          </p:cNvGraphicFramePr>
          <p:nvPr>
            <p:ph sz="half" idx="2"/>
          </p:nvPr>
        </p:nvGraphicFramePr>
        <p:xfrm>
          <a:off x="914400" y="3124200"/>
          <a:ext cx="7391400" cy="2057400"/>
        </p:xfrm>
        <a:graphic>
          <a:graphicData uri="http://schemas.openxmlformats.org/drawingml/2006/table">
            <a:tbl>
              <a:tblPr/>
              <a:tblGrid>
                <a:gridCol w="7391400"/>
              </a:tblGrid>
              <a:tr h="20574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extends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 implements Target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specificRequest</a:t>
                      </a:r>
                      <a:r>
                        <a:rPr kumimoji="0" lang="en-US" altLang="zh-CN"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适配器模式</a:t>
            </a:r>
          </a:p>
        </p:txBody>
      </p:sp>
      <p:sp>
        <p:nvSpPr>
          <p:cNvPr id="17411" name="Rectangle 3"/>
          <p:cNvSpPr>
            <a:spLocks noGrp="1" noChangeArrowheads="1"/>
          </p:cNvSpPr>
          <p:nvPr>
            <p:ph type="body" sz="half" idx="1"/>
          </p:nvPr>
        </p:nvSpPr>
        <p:spPr>
          <a:xfrm>
            <a:off x="381000" y="1752600"/>
            <a:ext cx="8077200" cy="4114800"/>
          </a:xfrm>
          <a:noFill/>
        </p:spPr>
        <p:txBody>
          <a:bodyPr/>
          <a:lstStyle/>
          <a:p>
            <a:pPr eaLnBrk="1" hangingPunct="1"/>
            <a:r>
              <a:rPr lang="zh-CN" altLang="en-US" smtClean="0"/>
              <a:t>模式分析</a:t>
            </a:r>
          </a:p>
          <a:p>
            <a:pPr lvl="1" algn="just" eaLnBrk="1" hangingPunct="1"/>
            <a:r>
              <a:rPr lang="zh-CN" altLang="en-US" smtClean="0"/>
              <a:t>典型的对象适配器代码：</a:t>
            </a:r>
          </a:p>
          <a:p>
            <a:pPr lvl="1" algn="just" eaLnBrk="1" hangingPunct="1">
              <a:buFont typeface="Wingdings" pitchFamily="2" charset="2"/>
              <a:buNone/>
            </a:pPr>
            <a:endParaRPr lang="en-US" altLang="zh-CN" smtClean="0"/>
          </a:p>
        </p:txBody>
      </p:sp>
      <p:graphicFrame>
        <p:nvGraphicFramePr>
          <p:cNvPr id="208909" name="Group 13"/>
          <p:cNvGraphicFramePr>
            <a:graphicFrameLocks noGrp="1"/>
          </p:cNvGraphicFramePr>
          <p:nvPr>
            <p:ph sz="half" idx="2"/>
          </p:nvPr>
        </p:nvGraphicFramePr>
        <p:xfrm>
          <a:off x="990600" y="3089275"/>
          <a:ext cx="7391400" cy="3456408"/>
        </p:xfrm>
        <a:graphic>
          <a:graphicData uri="http://schemas.openxmlformats.org/drawingml/2006/table">
            <a:tbl>
              <a:tblPr/>
              <a:tblGrid>
                <a:gridCol w="7391400"/>
              </a:tblGrid>
              <a:tr h="3455988">
                <a:tc>
                  <a:txBody>
                    <a:bodyPr/>
                    <a:lstStyle/>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Adapter extends Target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private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Adapter(</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this.adaptee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adaptee</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void request()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600" b="1" i="0" u="none" strike="noStrike" cap="none" normalizeH="0" baseline="0" dirty="0" err="1" smtClean="0">
                          <a:ln>
                            <a:noFill/>
                          </a:ln>
                          <a:solidFill>
                            <a:srgbClr val="FF3300"/>
                          </a:solidFill>
                          <a:effectLst/>
                          <a:latin typeface="Times New Roman" pitchFamily="18" charset="0"/>
                          <a:ea typeface="宋体" pitchFamily="2" charset="-122"/>
                          <a:cs typeface="Times New Roman" pitchFamily="18" charset="0"/>
                        </a:rPr>
                        <a:t>adaptee.specificRequest</a:t>
                      </a:r>
                      <a:r>
                        <a:rPr kumimoji="0" lang="en-US" altLang="zh-CN" sz="16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1" fontAlgn="base" latinLnBrk="0" hangingPunct="1">
                        <a:lnSpc>
                          <a:spcPct val="8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适配器模式</a:t>
            </a:r>
          </a:p>
        </p:txBody>
      </p:sp>
      <p:sp>
        <p:nvSpPr>
          <p:cNvPr id="18435" name="Rectangle 3"/>
          <p:cNvSpPr>
            <a:spLocks noGrp="1" noChangeArrowheads="1"/>
          </p:cNvSpPr>
          <p:nvPr>
            <p:ph type="body" idx="1"/>
          </p:nvPr>
        </p:nvSpPr>
        <p:spPr>
          <a:noFill/>
        </p:spPr>
        <p:txBody>
          <a:bodyPr/>
          <a:lstStyle/>
          <a:p>
            <a:pPr eaLnBrk="1" hangingPunct="1"/>
            <a:r>
              <a:rPr lang="zh-CN" altLang="en-US" smtClean="0"/>
              <a:t>适配器模式实例与解析</a:t>
            </a:r>
          </a:p>
          <a:p>
            <a:pPr lvl="1" eaLnBrk="1" hangingPunct="1"/>
            <a:r>
              <a:rPr lang="zh-CN" altLang="en-US" smtClean="0"/>
              <a:t>实例一：仿生机器人 </a:t>
            </a:r>
          </a:p>
          <a:p>
            <a:pPr lvl="2" eaLnBrk="1" hangingPunct="1">
              <a:buFont typeface="Arial" charset="0"/>
              <a:buChar char="•"/>
            </a:pPr>
            <a:r>
              <a:rPr lang="zh-CN" altLang="en-US" sz="2400" smtClean="0"/>
              <a:t>现需要设计一个可以模拟各种动物行为的机器人，在机器人中定义了一系列方法，如机器人叫喊方法</a:t>
            </a:r>
            <a:r>
              <a:rPr lang="en-US" altLang="zh-CN" sz="2400" smtClean="0"/>
              <a:t>cry()</a:t>
            </a:r>
            <a:r>
              <a:rPr lang="zh-CN" altLang="en-US" sz="2400" smtClean="0"/>
              <a:t>、机器人移动方法</a:t>
            </a:r>
            <a:r>
              <a:rPr lang="en-US" altLang="zh-CN" sz="2400" smtClean="0"/>
              <a:t>move()</a:t>
            </a:r>
            <a:r>
              <a:rPr lang="zh-CN" altLang="en-US" sz="2400" smtClean="0"/>
              <a:t>等。如果希望在不修改已有代码的基础上使得机器人能够像狗一样叫，像狗一样跑，使用适配器模式进行系统设计。</a:t>
            </a:r>
          </a:p>
          <a:p>
            <a:pPr lvl="1" eaLnBrk="1" hangingPunct="1"/>
            <a:endParaRPr lang="en-US" altLang="zh-CN"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适配器模式</a:t>
            </a:r>
          </a:p>
        </p:txBody>
      </p:sp>
      <p:sp>
        <p:nvSpPr>
          <p:cNvPr id="19459" name="Rectangle 3"/>
          <p:cNvSpPr>
            <a:spLocks noGrp="1" noChangeArrowheads="1"/>
          </p:cNvSpPr>
          <p:nvPr>
            <p:ph type="body" idx="1"/>
          </p:nvPr>
        </p:nvSpPr>
        <p:spPr>
          <a:noFill/>
        </p:spPr>
        <p:txBody>
          <a:bodyPr/>
          <a:lstStyle/>
          <a:p>
            <a:pPr eaLnBrk="1" hangingPunct="1"/>
            <a:r>
              <a:rPr lang="zh-CN" altLang="en-US" smtClean="0"/>
              <a:t>适配器模式实例与解析</a:t>
            </a:r>
          </a:p>
          <a:p>
            <a:pPr lvl="1" eaLnBrk="1" hangingPunct="1"/>
            <a:r>
              <a:rPr lang="zh-CN" altLang="en-US" smtClean="0"/>
              <a:t>实例一：仿生机器人 </a:t>
            </a:r>
          </a:p>
          <a:p>
            <a:pPr lvl="1" eaLnBrk="1" hangingPunct="1"/>
            <a:endParaRPr lang="zh-CN" altLang="en-US" smtClean="0"/>
          </a:p>
          <a:p>
            <a:pPr lvl="1" eaLnBrk="1" hangingPunct="1"/>
            <a:endParaRPr lang="en-US" altLang="zh-CN" smtClean="0"/>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36900"/>
            <a:ext cx="48768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适配器模式</a:t>
            </a:r>
          </a:p>
        </p:txBody>
      </p:sp>
      <p:sp>
        <p:nvSpPr>
          <p:cNvPr id="20483" name="Rectangle 3"/>
          <p:cNvSpPr>
            <a:spLocks noGrp="1" noChangeArrowheads="1"/>
          </p:cNvSpPr>
          <p:nvPr>
            <p:ph type="body" idx="1"/>
          </p:nvPr>
        </p:nvSpPr>
        <p:spPr>
          <a:noFill/>
        </p:spPr>
        <p:txBody>
          <a:bodyPr/>
          <a:lstStyle/>
          <a:p>
            <a:pPr eaLnBrk="1" hangingPunct="1"/>
            <a:r>
              <a:rPr lang="zh-CN" altLang="en-US" smtClean="0"/>
              <a:t>适配器模式实例与解析</a:t>
            </a:r>
          </a:p>
          <a:p>
            <a:pPr lvl="1" eaLnBrk="1" hangingPunct="1"/>
            <a:r>
              <a:rPr lang="zh-CN" altLang="en-US" smtClean="0"/>
              <a:t>实例一：仿生机器人 </a:t>
            </a:r>
          </a:p>
          <a:p>
            <a:pPr lvl="2" eaLnBrk="1" hangingPunct="1">
              <a:buFont typeface="Arial" charset="0"/>
              <a:buChar char="•"/>
            </a:pPr>
            <a:r>
              <a:rPr lang="zh-CN" altLang="en-US" smtClean="0"/>
              <a:t>参考代码 </a:t>
            </a:r>
            <a:r>
              <a:rPr lang="en-US" altLang="zh-CN" smtClean="0"/>
              <a:t>(Chapter 10 Adapter\sample01)</a:t>
            </a:r>
            <a:endParaRPr lang="zh-CN" altLang="en-US" smtClean="0"/>
          </a:p>
        </p:txBody>
      </p:sp>
      <p:grpSp>
        <p:nvGrpSpPr>
          <p:cNvPr id="20484" name="Group 5"/>
          <p:cNvGrpSpPr>
            <a:grpSpLocks/>
          </p:cNvGrpSpPr>
          <p:nvPr/>
        </p:nvGrpSpPr>
        <p:grpSpPr bwMode="auto">
          <a:xfrm>
            <a:off x="3325813" y="3762375"/>
            <a:ext cx="2160587" cy="809625"/>
            <a:chOff x="2381" y="3283"/>
            <a:chExt cx="1361" cy="510"/>
          </a:xfrm>
        </p:grpSpPr>
        <p:pic>
          <p:nvPicPr>
            <p:cNvPr id="20485"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009900"/>
                  </a:solidFill>
                  <a:latin typeface="华文行楷" pitchFamily="2" charset="-122"/>
                  <a:ea typeface="华文行楷" pitchFamily="2" charset="-122"/>
                </a:rPr>
                <a:t>演示</a:t>
              </a:r>
              <a:r>
                <a:rPr lang="en-US" altLang="zh-CN" sz="2400" b="1">
                  <a:solidFill>
                    <a:srgbClr val="009900"/>
                  </a:solidFill>
                  <a:ea typeface="华文行楷" pitchFamily="2" charset="-122"/>
                </a:rPr>
                <a:t>……</a:t>
              </a:r>
              <a:endParaRPr lang="en-US" altLang="zh-CN" sz="2400" b="1">
                <a:solidFill>
                  <a:srgbClr val="009900"/>
                </a:solidFill>
                <a:latin typeface="华文行楷" pitchFamily="2" charset="-122"/>
                <a:ea typeface="华文行楷"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适配器模式</a:t>
            </a:r>
          </a:p>
        </p:txBody>
      </p:sp>
      <p:sp>
        <p:nvSpPr>
          <p:cNvPr id="21507" name="Rectangle 3"/>
          <p:cNvSpPr>
            <a:spLocks noGrp="1" noChangeArrowheads="1"/>
          </p:cNvSpPr>
          <p:nvPr>
            <p:ph type="body" idx="1"/>
          </p:nvPr>
        </p:nvSpPr>
        <p:spPr>
          <a:noFill/>
        </p:spPr>
        <p:txBody>
          <a:bodyPr/>
          <a:lstStyle/>
          <a:p>
            <a:pPr eaLnBrk="1" hangingPunct="1">
              <a:lnSpc>
                <a:spcPct val="110000"/>
              </a:lnSpc>
            </a:pPr>
            <a:r>
              <a:rPr lang="zh-CN" altLang="en-US" smtClean="0"/>
              <a:t>适配器模式实例与解析</a:t>
            </a:r>
          </a:p>
          <a:p>
            <a:pPr lvl="1" eaLnBrk="1" hangingPunct="1">
              <a:lnSpc>
                <a:spcPct val="110000"/>
              </a:lnSpc>
            </a:pPr>
            <a:r>
              <a:rPr lang="zh-CN" altLang="en-US" smtClean="0"/>
              <a:t>实例二：加密适配器</a:t>
            </a:r>
          </a:p>
          <a:p>
            <a:pPr lvl="2" eaLnBrk="1" hangingPunct="1">
              <a:lnSpc>
                <a:spcPct val="110000"/>
              </a:lnSpc>
              <a:buFont typeface="Arial" charset="0"/>
              <a:buChar char="•"/>
            </a:pPr>
            <a:r>
              <a:rPr lang="zh-CN" altLang="en-US" sz="2400" smtClean="0"/>
              <a:t>某系统需要提供一个加密模块，将用户信息（如密码等机密信息）加密之后再存储在数据库中，系统已经定义好了数据库操作类。为了提高开发效率，现需要重用已有的加密算法，这些算法封装在一些由第三方提供的类中，有些甚至没有源代码。使用适配器模式设计该加密模块，实现在不修改现有类的基础上重用第三方加密方法。</a:t>
            </a:r>
          </a:p>
          <a:p>
            <a:pPr lvl="1" eaLnBrk="1" hangingPunct="1">
              <a:lnSpc>
                <a:spcPct val="110000"/>
              </a:lnSpc>
            </a:pPr>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本章教学内容</a:t>
            </a:r>
          </a:p>
        </p:txBody>
      </p:sp>
      <p:sp>
        <p:nvSpPr>
          <p:cNvPr id="4099" name="Rectangle 3"/>
          <p:cNvSpPr>
            <a:spLocks noGrp="1" noChangeArrowheads="1"/>
          </p:cNvSpPr>
          <p:nvPr>
            <p:ph type="body" idx="1"/>
          </p:nvPr>
        </p:nvSpPr>
        <p:spPr/>
        <p:txBody>
          <a:bodyPr/>
          <a:lstStyle/>
          <a:p>
            <a:pPr eaLnBrk="1" hangingPunct="1">
              <a:lnSpc>
                <a:spcPct val="110000"/>
              </a:lnSpc>
            </a:pPr>
            <a:r>
              <a:rPr lang="en-US" altLang="zh-CN" sz="2800" b="1" smtClean="0"/>
              <a:t> </a:t>
            </a:r>
            <a:r>
              <a:rPr lang="zh-CN" altLang="en-US" sz="2800" smtClean="0"/>
              <a:t>结构型模式</a:t>
            </a:r>
          </a:p>
          <a:p>
            <a:pPr lvl="1" eaLnBrk="1" hangingPunct="1">
              <a:lnSpc>
                <a:spcPct val="110000"/>
              </a:lnSpc>
            </a:pPr>
            <a:r>
              <a:rPr lang="zh-CN" altLang="en-US" sz="2000" smtClean="0"/>
              <a:t>结构型模式概述</a:t>
            </a:r>
          </a:p>
          <a:p>
            <a:pPr lvl="1" eaLnBrk="1" hangingPunct="1">
              <a:lnSpc>
                <a:spcPct val="110000"/>
              </a:lnSpc>
            </a:pPr>
            <a:r>
              <a:rPr lang="zh-CN" altLang="en-US" sz="2000" smtClean="0"/>
              <a:t>结构型模式简介</a:t>
            </a:r>
          </a:p>
          <a:p>
            <a:pPr eaLnBrk="1" hangingPunct="1">
              <a:lnSpc>
                <a:spcPct val="110000"/>
              </a:lnSpc>
            </a:pPr>
            <a:r>
              <a:rPr lang="zh-CN" altLang="en-US" sz="2800" smtClean="0"/>
              <a:t>适配器模式</a:t>
            </a:r>
          </a:p>
          <a:p>
            <a:pPr lvl="1" eaLnBrk="1" hangingPunct="1">
              <a:lnSpc>
                <a:spcPct val="110000"/>
              </a:lnSpc>
            </a:pPr>
            <a:r>
              <a:rPr lang="zh-CN" altLang="en-US" sz="2000" smtClean="0"/>
              <a:t> 模式动机与定义</a:t>
            </a:r>
          </a:p>
          <a:p>
            <a:pPr lvl="1" eaLnBrk="1" hangingPunct="1">
              <a:lnSpc>
                <a:spcPct val="110000"/>
              </a:lnSpc>
            </a:pPr>
            <a:r>
              <a:rPr lang="zh-CN" altLang="en-US" sz="2000" smtClean="0"/>
              <a:t> 模式结构与分析</a:t>
            </a:r>
          </a:p>
          <a:p>
            <a:pPr lvl="1" eaLnBrk="1" hangingPunct="1">
              <a:lnSpc>
                <a:spcPct val="110000"/>
              </a:lnSpc>
            </a:pPr>
            <a:r>
              <a:rPr lang="zh-CN" altLang="en-US" sz="2000" smtClean="0"/>
              <a:t> 模式实例与解析</a:t>
            </a:r>
          </a:p>
          <a:p>
            <a:pPr lvl="1" eaLnBrk="1" hangingPunct="1">
              <a:lnSpc>
                <a:spcPct val="110000"/>
              </a:lnSpc>
            </a:pPr>
            <a:r>
              <a:rPr lang="zh-CN" altLang="en-US" sz="2000" smtClean="0"/>
              <a:t> 模式效果与应用</a:t>
            </a:r>
          </a:p>
          <a:p>
            <a:pPr lvl="1" eaLnBrk="1" hangingPunct="1">
              <a:lnSpc>
                <a:spcPct val="110000"/>
              </a:lnSpc>
            </a:pPr>
            <a:r>
              <a:rPr lang="zh-CN" altLang="en-US" sz="2000" smtClean="0"/>
              <a:t> 模式扩展</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适配器模式</a:t>
            </a:r>
          </a:p>
        </p:txBody>
      </p:sp>
      <p:sp>
        <p:nvSpPr>
          <p:cNvPr id="22531" name="Rectangle 3"/>
          <p:cNvSpPr>
            <a:spLocks noGrp="1" noChangeArrowheads="1"/>
          </p:cNvSpPr>
          <p:nvPr>
            <p:ph type="body" idx="1"/>
          </p:nvPr>
        </p:nvSpPr>
        <p:spPr>
          <a:noFill/>
        </p:spPr>
        <p:txBody>
          <a:bodyPr/>
          <a:lstStyle/>
          <a:p>
            <a:pPr eaLnBrk="1" hangingPunct="1"/>
            <a:r>
              <a:rPr lang="zh-CN" altLang="en-US" smtClean="0"/>
              <a:t>适配器模式实例与解析</a:t>
            </a:r>
          </a:p>
          <a:p>
            <a:pPr lvl="1" eaLnBrk="1" hangingPunct="1"/>
            <a:r>
              <a:rPr lang="zh-CN" altLang="en-US" smtClean="0"/>
              <a:t>实例二：加密适配器</a:t>
            </a:r>
          </a:p>
          <a:p>
            <a:pPr lvl="2" eaLnBrk="1" hangingPunct="1"/>
            <a:endParaRPr lang="zh-CN" altLang="en-US" sz="2400" smtClean="0"/>
          </a:p>
          <a:p>
            <a:pPr lvl="1" eaLnBrk="1" hangingPunct="1"/>
            <a:endParaRPr lang="en-US" altLang="zh-CN" smtClean="0"/>
          </a:p>
        </p:txBody>
      </p:sp>
      <p:pic>
        <p:nvPicPr>
          <p:cNvPr id="1955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849313"/>
            <a:ext cx="8058150" cy="562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89"/>
                                        </p:tgtEl>
                                        <p:attrNameLst>
                                          <p:attrName>style.visibility</p:attrName>
                                        </p:attrNameLst>
                                      </p:cBhvr>
                                      <p:to>
                                        <p:strVal val="visible"/>
                                      </p:to>
                                    </p:set>
                                    <p:animEffect transition="in" filter="blinds(horizontal)">
                                      <p:cBhvr>
                                        <p:cTn id="7" dur="500"/>
                                        <p:tgtEl>
                                          <p:spTgt spid="195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适配器模式</a:t>
            </a:r>
          </a:p>
        </p:txBody>
      </p:sp>
      <p:sp>
        <p:nvSpPr>
          <p:cNvPr id="23555" name="Rectangle 3"/>
          <p:cNvSpPr>
            <a:spLocks noGrp="1" noChangeArrowheads="1"/>
          </p:cNvSpPr>
          <p:nvPr>
            <p:ph type="body" idx="1"/>
          </p:nvPr>
        </p:nvSpPr>
        <p:spPr>
          <a:noFill/>
        </p:spPr>
        <p:txBody>
          <a:bodyPr/>
          <a:lstStyle/>
          <a:p>
            <a:pPr eaLnBrk="1" hangingPunct="1"/>
            <a:r>
              <a:rPr lang="zh-CN" altLang="en-US" smtClean="0"/>
              <a:t>适配器模式实例与解析</a:t>
            </a:r>
          </a:p>
          <a:p>
            <a:pPr lvl="1" eaLnBrk="1" hangingPunct="1"/>
            <a:r>
              <a:rPr lang="zh-CN" altLang="en-US" smtClean="0"/>
              <a:t>实例二：加密适配器</a:t>
            </a:r>
          </a:p>
          <a:p>
            <a:pPr lvl="2" eaLnBrk="1" hangingPunct="1">
              <a:buFont typeface="Arial" charset="0"/>
              <a:buChar char="•"/>
            </a:pPr>
            <a:r>
              <a:rPr lang="zh-CN" altLang="en-US" smtClean="0"/>
              <a:t>参考代码 </a:t>
            </a:r>
            <a:r>
              <a:rPr lang="en-US" altLang="zh-CN" smtClean="0"/>
              <a:t>(Chapter 10 Adapter\sample02)</a:t>
            </a:r>
            <a:endParaRPr lang="zh-CN" altLang="en-US" smtClean="0"/>
          </a:p>
          <a:p>
            <a:pPr lvl="2" eaLnBrk="1" hangingPunct="1"/>
            <a:endParaRPr lang="zh-CN" altLang="en-US" sz="2400" smtClean="0"/>
          </a:p>
          <a:p>
            <a:pPr lvl="1" eaLnBrk="1" hangingPunct="1"/>
            <a:endParaRPr lang="en-US" altLang="zh-CN" smtClean="0"/>
          </a:p>
        </p:txBody>
      </p:sp>
      <p:grpSp>
        <p:nvGrpSpPr>
          <p:cNvPr id="23556" name="Group 5"/>
          <p:cNvGrpSpPr>
            <a:grpSpLocks/>
          </p:cNvGrpSpPr>
          <p:nvPr/>
        </p:nvGrpSpPr>
        <p:grpSpPr bwMode="auto">
          <a:xfrm>
            <a:off x="3325813" y="3762375"/>
            <a:ext cx="2160587" cy="809625"/>
            <a:chOff x="2381" y="3283"/>
            <a:chExt cx="1361" cy="510"/>
          </a:xfrm>
        </p:grpSpPr>
        <p:pic>
          <p:nvPicPr>
            <p:cNvPr id="2355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009900"/>
                  </a:solidFill>
                  <a:latin typeface="华文行楷" pitchFamily="2" charset="-122"/>
                  <a:ea typeface="华文行楷" pitchFamily="2" charset="-122"/>
                </a:rPr>
                <a:t>演示</a:t>
              </a:r>
              <a:r>
                <a:rPr lang="en-US" altLang="zh-CN" sz="2400" b="1">
                  <a:solidFill>
                    <a:srgbClr val="009900"/>
                  </a:solidFill>
                  <a:ea typeface="华文行楷" pitchFamily="2" charset="-122"/>
                </a:rPr>
                <a:t>……</a:t>
              </a:r>
              <a:endParaRPr lang="en-US" altLang="zh-CN" sz="2400" b="1">
                <a:solidFill>
                  <a:srgbClr val="009900"/>
                </a:solidFill>
                <a:latin typeface="华文行楷" pitchFamily="2" charset="-122"/>
                <a:ea typeface="华文行楷" pitchFamily="2"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适配器模式</a:t>
            </a:r>
          </a:p>
        </p:txBody>
      </p:sp>
      <p:sp>
        <p:nvSpPr>
          <p:cNvPr id="24579" name="Rectangle 3"/>
          <p:cNvSpPr>
            <a:spLocks noGrp="1" noChangeArrowheads="1"/>
          </p:cNvSpPr>
          <p:nvPr>
            <p:ph type="body" idx="1"/>
          </p:nvPr>
        </p:nvSpPr>
        <p:spPr>
          <a:noFill/>
        </p:spPr>
        <p:txBody>
          <a:bodyPr/>
          <a:lstStyle/>
          <a:p>
            <a:pPr eaLnBrk="1" hangingPunct="1"/>
            <a:r>
              <a:rPr lang="zh-CN" altLang="en-US" smtClean="0"/>
              <a:t>模式优缺点</a:t>
            </a:r>
            <a:endParaRPr lang="zh-CN" altLang="en-US" sz="4000" smtClean="0"/>
          </a:p>
          <a:p>
            <a:pPr lvl="1" eaLnBrk="1" hangingPunct="1"/>
            <a:r>
              <a:rPr lang="zh-CN" altLang="en-US" smtClean="0"/>
              <a:t>适配器模式的优点</a:t>
            </a:r>
          </a:p>
          <a:p>
            <a:pPr lvl="2" eaLnBrk="1" hangingPunct="1">
              <a:buFont typeface="Arial" charset="0"/>
              <a:buChar char="•"/>
            </a:pPr>
            <a:r>
              <a:rPr lang="zh-CN" altLang="en-US" smtClean="0">
                <a:solidFill>
                  <a:srgbClr val="FF3300"/>
                </a:solidFill>
              </a:rPr>
              <a:t>将目标类和适配者类解耦</a:t>
            </a:r>
            <a:r>
              <a:rPr lang="zh-CN" altLang="en-US" smtClean="0"/>
              <a:t>，通过引入一个适配器类来重用现有的适配者类，而无须修改原有代码。</a:t>
            </a:r>
          </a:p>
          <a:p>
            <a:pPr lvl="2" eaLnBrk="1" hangingPunct="1">
              <a:buFont typeface="Arial" charset="0"/>
              <a:buChar char="•"/>
            </a:pPr>
            <a:r>
              <a:rPr lang="zh-CN" altLang="en-US" smtClean="0">
                <a:solidFill>
                  <a:srgbClr val="FF3300"/>
                </a:solidFill>
              </a:rPr>
              <a:t>增加了类的透明性和复用性</a:t>
            </a:r>
            <a:r>
              <a:rPr lang="zh-CN" altLang="en-US" smtClean="0"/>
              <a:t>，将具体的实现封装在适配者类中，对于客户端类来说是透明的，而且提高了适配者的复用性。</a:t>
            </a:r>
          </a:p>
          <a:p>
            <a:pPr lvl="2" eaLnBrk="1" hangingPunct="1">
              <a:buFont typeface="Arial" charset="0"/>
              <a:buChar char="•"/>
            </a:pPr>
            <a:r>
              <a:rPr lang="zh-CN" altLang="en-US" smtClean="0">
                <a:solidFill>
                  <a:srgbClr val="FF3300"/>
                </a:solidFill>
              </a:rPr>
              <a:t>灵活性和扩展性都非常好</a:t>
            </a:r>
            <a:r>
              <a:rPr lang="zh-CN" altLang="en-US" smtClean="0"/>
              <a:t>，通过使用配置文件，可以很方便地更换适配器，也可以在不修改原有代码的基础上增加新的适配器类，完全符合“开闭原则”。</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适配器模式</a:t>
            </a:r>
          </a:p>
        </p:txBody>
      </p:sp>
      <p:sp>
        <p:nvSpPr>
          <p:cNvPr id="25603" name="Rectangle 3"/>
          <p:cNvSpPr>
            <a:spLocks noGrp="1" noChangeArrowheads="1"/>
          </p:cNvSpPr>
          <p:nvPr>
            <p:ph type="body" idx="1"/>
          </p:nvPr>
        </p:nvSpPr>
        <p:spPr>
          <a:noFill/>
        </p:spPr>
        <p:txBody>
          <a:bodyPr/>
          <a:lstStyle/>
          <a:p>
            <a:pPr eaLnBrk="1" hangingPunct="1"/>
            <a:r>
              <a:rPr lang="zh-CN" altLang="en-US" smtClean="0"/>
              <a:t>模式优缺点</a:t>
            </a:r>
            <a:endParaRPr lang="zh-CN" altLang="en-US" sz="4000" smtClean="0"/>
          </a:p>
          <a:p>
            <a:pPr lvl="1" eaLnBrk="1" hangingPunct="1"/>
            <a:r>
              <a:rPr lang="zh-CN" altLang="en-US" smtClean="0"/>
              <a:t>类适配器模式还具有如下优点：</a:t>
            </a:r>
          </a:p>
          <a:p>
            <a:pPr lvl="2" eaLnBrk="1" hangingPunct="1">
              <a:buFont typeface="Arial" charset="0"/>
              <a:buChar char="•"/>
            </a:pPr>
            <a:r>
              <a:rPr lang="zh-CN" altLang="en-US" smtClean="0"/>
              <a:t>由于适配器类是适配者类的子类，因此</a:t>
            </a:r>
            <a:r>
              <a:rPr lang="zh-CN" altLang="en-US" smtClean="0">
                <a:solidFill>
                  <a:srgbClr val="FF3300"/>
                </a:solidFill>
              </a:rPr>
              <a:t>可以在适配器类中置换一些适配者的方法，使得适配器的灵活性更强</a:t>
            </a:r>
            <a:r>
              <a:rPr lang="zh-CN" altLang="en-US" smtClean="0"/>
              <a:t>。</a:t>
            </a:r>
          </a:p>
          <a:p>
            <a:pPr lvl="1" eaLnBrk="1" hangingPunct="1"/>
            <a:r>
              <a:rPr lang="zh-CN" altLang="en-US" smtClean="0"/>
              <a:t>类适配器模式的缺点如下：</a:t>
            </a:r>
          </a:p>
          <a:p>
            <a:pPr lvl="2" eaLnBrk="1" hangingPunct="1">
              <a:buFont typeface="Arial" charset="0"/>
              <a:buChar char="•"/>
            </a:pPr>
            <a:r>
              <a:rPr lang="zh-CN" altLang="en-US" smtClean="0"/>
              <a:t>对于</a:t>
            </a:r>
            <a:r>
              <a:rPr lang="en-US" altLang="zh-CN" smtClean="0"/>
              <a:t>Java</a:t>
            </a:r>
            <a:r>
              <a:rPr lang="zh-CN" altLang="en-US" smtClean="0"/>
              <a:t>、</a:t>
            </a:r>
            <a:r>
              <a:rPr lang="en-US" altLang="zh-CN" smtClean="0"/>
              <a:t>C#</a:t>
            </a:r>
            <a:r>
              <a:rPr lang="zh-CN" altLang="en-US" smtClean="0"/>
              <a:t>等不支持多重继承的语言，一次最多只能适配一个适配者类，而且目标抽象类只能为抽象类，不能为具体类，</a:t>
            </a:r>
            <a:r>
              <a:rPr lang="zh-CN" altLang="en-US" smtClean="0">
                <a:solidFill>
                  <a:srgbClr val="FF3300"/>
                </a:solidFill>
              </a:rPr>
              <a:t>其使用有一定的局限性</a:t>
            </a:r>
            <a:r>
              <a:rPr lang="zh-CN" altLang="en-US" smtClean="0"/>
              <a:t>，不能将一个适配者类和它的子类都适配到目标接口。</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适配器模式</a:t>
            </a:r>
          </a:p>
        </p:txBody>
      </p:sp>
      <p:sp>
        <p:nvSpPr>
          <p:cNvPr id="26627" name="Rectangle 3"/>
          <p:cNvSpPr>
            <a:spLocks noGrp="1" noChangeArrowheads="1"/>
          </p:cNvSpPr>
          <p:nvPr>
            <p:ph type="body" idx="1"/>
          </p:nvPr>
        </p:nvSpPr>
        <p:spPr>
          <a:xfrm>
            <a:off x="381000" y="1752600"/>
            <a:ext cx="8382000" cy="4419600"/>
          </a:xfrm>
          <a:noFill/>
        </p:spPr>
        <p:txBody>
          <a:bodyPr/>
          <a:lstStyle/>
          <a:p>
            <a:pPr eaLnBrk="1" hangingPunct="1"/>
            <a:r>
              <a:rPr lang="zh-CN" altLang="en-US" sz="2800" smtClean="0"/>
              <a:t>模式优缺点</a:t>
            </a:r>
            <a:endParaRPr lang="zh-CN" altLang="en-US" sz="3600" smtClean="0"/>
          </a:p>
          <a:p>
            <a:pPr lvl="1" eaLnBrk="1" hangingPunct="1"/>
            <a:r>
              <a:rPr lang="zh-CN" altLang="en-US" smtClean="0"/>
              <a:t>对象适配器模式还具有如下优点：</a:t>
            </a:r>
          </a:p>
          <a:p>
            <a:pPr lvl="2" eaLnBrk="1" hangingPunct="1">
              <a:buFont typeface="Arial" charset="0"/>
              <a:buChar char="•"/>
            </a:pPr>
            <a:r>
              <a:rPr lang="zh-CN" altLang="en-US" smtClean="0"/>
              <a:t>一个对象适配器可以把多个不同的适配者适配到同一个目标，也就是说，</a:t>
            </a:r>
            <a:r>
              <a:rPr lang="zh-CN" altLang="en-US" smtClean="0">
                <a:solidFill>
                  <a:srgbClr val="FF3300"/>
                </a:solidFill>
              </a:rPr>
              <a:t>同一个适配器可以把适配者类和它的子类都适配到目标接口</a:t>
            </a:r>
            <a:r>
              <a:rPr lang="zh-CN" altLang="en-US" smtClean="0"/>
              <a:t>。</a:t>
            </a:r>
          </a:p>
          <a:p>
            <a:pPr lvl="1" eaLnBrk="1" hangingPunct="1"/>
            <a:r>
              <a:rPr lang="zh-CN" altLang="en-US" smtClean="0"/>
              <a:t>对象适配器模式的缺点如下：</a:t>
            </a:r>
          </a:p>
          <a:p>
            <a:pPr lvl="2" eaLnBrk="1" hangingPunct="1">
              <a:buFont typeface="Arial" charset="0"/>
              <a:buChar char="•"/>
            </a:pPr>
            <a:r>
              <a:rPr lang="zh-CN" altLang="en-US" smtClean="0"/>
              <a:t>与类适配器模式相比，</a:t>
            </a:r>
            <a:r>
              <a:rPr lang="zh-CN" altLang="en-US" smtClean="0">
                <a:solidFill>
                  <a:srgbClr val="FF3300"/>
                </a:solidFill>
              </a:rPr>
              <a:t>要想置换适配者类的方法就不容易</a:t>
            </a:r>
            <a:r>
              <a:rPr lang="zh-CN" altLang="en-US" smtClean="0"/>
              <a:t>。如果一定要置换掉适配者类的一个或多个方法，就只好先做一个适配者类的子类，将适配者类的方法置换掉，然后再把适配者类的子类当做真正的适配者进行适配，实现过程较为复杂。</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适配器模式</a:t>
            </a:r>
          </a:p>
        </p:txBody>
      </p:sp>
      <p:sp>
        <p:nvSpPr>
          <p:cNvPr id="27651" name="Rectangle 3"/>
          <p:cNvSpPr>
            <a:spLocks noGrp="1" noChangeArrowheads="1"/>
          </p:cNvSpPr>
          <p:nvPr>
            <p:ph type="body" idx="1"/>
          </p:nvPr>
        </p:nvSpPr>
        <p:spPr>
          <a:noFill/>
        </p:spPr>
        <p:txBody>
          <a:bodyPr/>
          <a:lstStyle/>
          <a:p>
            <a:pPr eaLnBrk="1" hangingPunct="1"/>
            <a:r>
              <a:rPr lang="zh-CN" altLang="en-US" smtClean="0"/>
              <a:t>模式适用环境</a:t>
            </a:r>
            <a:endParaRPr lang="zh-CN" altLang="en-US" sz="4000" smtClean="0"/>
          </a:p>
          <a:p>
            <a:pPr lvl="1" eaLnBrk="1" hangingPunct="1"/>
            <a:r>
              <a:rPr lang="zh-CN" altLang="en-US" smtClean="0"/>
              <a:t>在以下情况下可以使用适配器模式：</a:t>
            </a:r>
          </a:p>
          <a:p>
            <a:pPr lvl="2" eaLnBrk="1" hangingPunct="1">
              <a:buFont typeface="Arial" charset="0"/>
              <a:buChar char="•"/>
            </a:pPr>
            <a:r>
              <a:rPr lang="zh-CN" altLang="en-US" sz="2400" smtClean="0"/>
              <a:t>系统</a:t>
            </a:r>
            <a:r>
              <a:rPr lang="zh-CN" altLang="en-US" sz="2400" smtClean="0">
                <a:solidFill>
                  <a:srgbClr val="FF3300"/>
                </a:solidFill>
              </a:rPr>
              <a:t>需要使用现有的类</a:t>
            </a:r>
            <a:r>
              <a:rPr lang="zh-CN" altLang="en-US" sz="2400" smtClean="0"/>
              <a:t>，而</a:t>
            </a:r>
            <a:r>
              <a:rPr lang="zh-CN" altLang="en-US" sz="2400" smtClean="0">
                <a:solidFill>
                  <a:srgbClr val="FF3300"/>
                </a:solidFill>
              </a:rPr>
              <a:t>这些类的接口不符合系统的需要</a:t>
            </a:r>
            <a:r>
              <a:rPr lang="zh-CN" altLang="en-US" sz="2400" smtClean="0"/>
              <a:t>。</a:t>
            </a:r>
          </a:p>
          <a:p>
            <a:pPr lvl="2" eaLnBrk="1" hangingPunct="1">
              <a:buFont typeface="Arial" charset="0"/>
              <a:buChar char="•"/>
            </a:pPr>
            <a:r>
              <a:rPr lang="zh-CN" altLang="en-US" sz="2400" smtClean="0">
                <a:solidFill>
                  <a:srgbClr val="FF3300"/>
                </a:solidFill>
              </a:rPr>
              <a:t>想要建立一个可以重复使用的类，用于与一些彼此之间没有太大关联的一些类</a:t>
            </a:r>
            <a:r>
              <a:rPr lang="zh-CN" altLang="en-US" sz="2400" smtClean="0"/>
              <a:t>，包括一些可能在将来引进的类</a:t>
            </a:r>
            <a:r>
              <a:rPr lang="zh-CN" altLang="en-US" sz="2400" smtClean="0">
                <a:solidFill>
                  <a:srgbClr val="FF3300"/>
                </a:solidFill>
              </a:rPr>
              <a:t>一起工作</a:t>
            </a:r>
            <a:r>
              <a:rPr lang="zh-CN" altLang="en-US" sz="240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适配器模式</a:t>
            </a:r>
          </a:p>
        </p:txBody>
      </p:sp>
      <p:sp>
        <p:nvSpPr>
          <p:cNvPr id="28675" name="Rectangle 3"/>
          <p:cNvSpPr>
            <a:spLocks noGrp="1" noChangeArrowheads="1"/>
          </p:cNvSpPr>
          <p:nvPr>
            <p:ph type="body" idx="1"/>
          </p:nvPr>
        </p:nvSpPr>
        <p:spPr>
          <a:xfrm>
            <a:off x="381000" y="1752600"/>
            <a:ext cx="8382000" cy="4495800"/>
          </a:xfrm>
          <a:noFill/>
        </p:spPr>
        <p:txBody>
          <a:bodyPr/>
          <a:lstStyle/>
          <a:p>
            <a:pPr eaLnBrk="1" hangingPunct="1">
              <a:lnSpc>
                <a:spcPct val="110000"/>
              </a:lnSpc>
            </a:pPr>
            <a:r>
              <a:rPr lang="zh-CN" altLang="en-US" smtClean="0"/>
              <a:t>模式应用</a:t>
            </a:r>
          </a:p>
          <a:p>
            <a:pPr lvl="1" eaLnBrk="1" hangingPunct="1">
              <a:lnSpc>
                <a:spcPct val="110000"/>
              </a:lnSpc>
            </a:pPr>
            <a:r>
              <a:rPr lang="en-US" altLang="zh-CN" smtClean="0"/>
              <a:t>(1) Sun</a:t>
            </a:r>
            <a:r>
              <a:rPr lang="zh-CN" altLang="en-US" smtClean="0"/>
              <a:t>公司在</a:t>
            </a:r>
            <a:r>
              <a:rPr lang="en-US" altLang="zh-CN" smtClean="0"/>
              <a:t>1996</a:t>
            </a:r>
            <a:r>
              <a:rPr lang="zh-CN" altLang="en-US" smtClean="0"/>
              <a:t>年公开了</a:t>
            </a:r>
            <a:r>
              <a:rPr lang="en-US" altLang="zh-CN" smtClean="0"/>
              <a:t>Java</a:t>
            </a:r>
            <a:r>
              <a:rPr lang="zh-CN" altLang="en-US" smtClean="0"/>
              <a:t>语言的数据库连接工具</a:t>
            </a:r>
            <a:r>
              <a:rPr lang="en-US" altLang="zh-CN" smtClean="0"/>
              <a:t>JDBC</a:t>
            </a:r>
            <a:r>
              <a:rPr lang="zh-CN" altLang="en-US" smtClean="0"/>
              <a:t>，</a:t>
            </a:r>
            <a:r>
              <a:rPr lang="en-US" altLang="zh-CN" smtClean="0"/>
              <a:t>JDBC</a:t>
            </a:r>
            <a:r>
              <a:rPr lang="zh-CN" altLang="en-US" smtClean="0"/>
              <a:t>使得</a:t>
            </a:r>
            <a:r>
              <a:rPr lang="en-US" altLang="zh-CN" smtClean="0"/>
              <a:t>Java</a:t>
            </a:r>
            <a:r>
              <a:rPr lang="zh-CN" altLang="en-US" smtClean="0"/>
              <a:t>语言程序能够与数据库连接，并使用</a:t>
            </a:r>
            <a:r>
              <a:rPr lang="en-US" altLang="zh-CN" smtClean="0"/>
              <a:t>SQL</a:t>
            </a:r>
            <a:r>
              <a:rPr lang="zh-CN" altLang="en-US" smtClean="0"/>
              <a:t>语言来查询和操作数据。</a:t>
            </a:r>
            <a:r>
              <a:rPr lang="en-US" altLang="zh-CN" smtClean="0">
                <a:solidFill>
                  <a:srgbClr val="FF3300"/>
                </a:solidFill>
              </a:rPr>
              <a:t>JDBC</a:t>
            </a:r>
            <a:r>
              <a:rPr lang="zh-CN" altLang="en-US" smtClean="0">
                <a:solidFill>
                  <a:srgbClr val="FF3300"/>
                </a:solidFill>
              </a:rPr>
              <a:t>给出一个客户端通用的抽象接口，每一个具体数据库引擎</a:t>
            </a:r>
            <a:r>
              <a:rPr lang="zh-CN" altLang="en-US" smtClean="0"/>
              <a:t>（如</a:t>
            </a:r>
            <a:r>
              <a:rPr lang="en-US" altLang="zh-CN" smtClean="0"/>
              <a:t>SQL Server</a:t>
            </a:r>
            <a:r>
              <a:rPr lang="zh-CN" altLang="en-US" smtClean="0"/>
              <a:t>、</a:t>
            </a:r>
            <a:r>
              <a:rPr lang="en-US" altLang="zh-CN" smtClean="0"/>
              <a:t>Oracle</a:t>
            </a:r>
            <a:r>
              <a:rPr lang="zh-CN" altLang="en-US" smtClean="0"/>
              <a:t>、</a:t>
            </a:r>
            <a:r>
              <a:rPr lang="en-US" altLang="zh-CN" smtClean="0"/>
              <a:t>MySQL</a:t>
            </a:r>
            <a:r>
              <a:rPr lang="zh-CN" altLang="en-US" smtClean="0"/>
              <a:t>等）</a:t>
            </a:r>
            <a:r>
              <a:rPr lang="zh-CN" altLang="en-US" smtClean="0">
                <a:solidFill>
                  <a:srgbClr val="FF3300"/>
                </a:solidFill>
              </a:rPr>
              <a:t>的</a:t>
            </a:r>
            <a:r>
              <a:rPr lang="en-US" altLang="zh-CN" smtClean="0">
                <a:solidFill>
                  <a:srgbClr val="FF3300"/>
                </a:solidFill>
              </a:rPr>
              <a:t>JDBC</a:t>
            </a:r>
            <a:r>
              <a:rPr lang="zh-CN" altLang="en-US" smtClean="0">
                <a:solidFill>
                  <a:srgbClr val="FF3300"/>
                </a:solidFill>
              </a:rPr>
              <a:t>驱动软件都是一个介于</a:t>
            </a:r>
            <a:r>
              <a:rPr lang="en-US" altLang="zh-CN" smtClean="0">
                <a:solidFill>
                  <a:srgbClr val="FF3300"/>
                </a:solidFill>
              </a:rPr>
              <a:t>JDBC</a:t>
            </a:r>
            <a:r>
              <a:rPr lang="zh-CN" altLang="en-US" smtClean="0">
                <a:solidFill>
                  <a:srgbClr val="FF3300"/>
                </a:solidFill>
              </a:rPr>
              <a:t>接口和数据库引擎接口之间的适配器软件。</a:t>
            </a:r>
            <a:r>
              <a:rPr lang="zh-CN" altLang="en-US" smtClean="0"/>
              <a:t>抽象的</a:t>
            </a:r>
            <a:r>
              <a:rPr lang="en-US" altLang="zh-CN" smtClean="0"/>
              <a:t>JDBC</a:t>
            </a:r>
            <a:r>
              <a:rPr lang="zh-CN" altLang="en-US" smtClean="0"/>
              <a:t>接口和各个数据库引擎</a:t>
            </a:r>
            <a:r>
              <a:rPr lang="en-US" altLang="zh-CN" smtClean="0"/>
              <a:t>API</a:t>
            </a:r>
            <a:r>
              <a:rPr lang="zh-CN" altLang="en-US" smtClean="0"/>
              <a:t>之间都需要相应的适配器软件，这就是为各个不同数据库引擎准备的</a:t>
            </a:r>
            <a:r>
              <a:rPr lang="zh-CN" altLang="en-US" smtClean="0">
                <a:solidFill>
                  <a:srgbClr val="FF3300"/>
                </a:solidFill>
              </a:rPr>
              <a:t>驱动程序</a:t>
            </a:r>
            <a:r>
              <a:rPr lang="zh-CN" altLang="en-US"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适配器模式</a:t>
            </a:r>
          </a:p>
        </p:txBody>
      </p:sp>
      <p:sp>
        <p:nvSpPr>
          <p:cNvPr id="29699" name="Rectangle 3"/>
          <p:cNvSpPr>
            <a:spLocks noGrp="1" noChangeArrowheads="1"/>
          </p:cNvSpPr>
          <p:nvPr>
            <p:ph type="body" sz="half" idx="1"/>
          </p:nvPr>
        </p:nvSpPr>
        <p:spPr>
          <a:xfrm>
            <a:off x="381000" y="1752600"/>
            <a:ext cx="8153400" cy="4114800"/>
          </a:xfrm>
          <a:noFill/>
        </p:spPr>
        <p:txBody>
          <a:bodyPr/>
          <a:lstStyle/>
          <a:p>
            <a:pPr eaLnBrk="1" hangingPunct="1"/>
            <a:r>
              <a:rPr lang="zh-CN" altLang="en-US" smtClean="0"/>
              <a:t>模式应用</a:t>
            </a:r>
            <a:endParaRPr lang="en-US" altLang="en-US" smtClean="0"/>
          </a:p>
          <a:p>
            <a:pPr lvl="1" eaLnBrk="1" hangingPunct="1"/>
            <a:r>
              <a:rPr lang="en-US" altLang="zh-CN" smtClean="0"/>
              <a:t>(2)</a:t>
            </a:r>
            <a:r>
              <a:rPr lang="zh-CN" altLang="en-US" smtClean="0"/>
              <a:t>在</a:t>
            </a:r>
            <a:r>
              <a:rPr lang="en-US" altLang="zh-CN" smtClean="0"/>
              <a:t>Spring AOP</a:t>
            </a:r>
            <a:r>
              <a:rPr lang="zh-CN" altLang="en-US" smtClean="0"/>
              <a:t>框架中，对</a:t>
            </a:r>
            <a:r>
              <a:rPr lang="en-US" altLang="zh-CN" smtClean="0">
                <a:solidFill>
                  <a:srgbClr val="FF3300"/>
                </a:solidFill>
              </a:rPr>
              <a:t>BeforeAdvice</a:t>
            </a:r>
            <a:r>
              <a:rPr lang="zh-CN" altLang="en-US" smtClean="0">
                <a:solidFill>
                  <a:srgbClr val="FF3300"/>
                </a:solidFill>
              </a:rPr>
              <a:t>、</a:t>
            </a:r>
            <a:r>
              <a:rPr lang="en-US" altLang="zh-CN" smtClean="0">
                <a:solidFill>
                  <a:srgbClr val="FF3300"/>
                </a:solidFill>
              </a:rPr>
              <a:t>AfterAdvice</a:t>
            </a:r>
            <a:r>
              <a:rPr lang="zh-CN" altLang="en-US" smtClean="0">
                <a:solidFill>
                  <a:srgbClr val="FF3300"/>
                </a:solidFill>
              </a:rPr>
              <a:t>、</a:t>
            </a:r>
            <a:r>
              <a:rPr lang="en-US" altLang="zh-CN" smtClean="0">
                <a:solidFill>
                  <a:srgbClr val="FF3300"/>
                </a:solidFill>
              </a:rPr>
              <a:t>ThrowsAdvice</a:t>
            </a:r>
            <a:r>
              <a:rPr lang="zh-CN" altLang="en-US" smtClean="0"/>
              <a:t>三种通知类型借助适配器模式来实现。</a:t>
            </a:r>
          </a:p>
          <a:p>
            <a:pPr lvl="1" eaLnBrk="1" hangingPunct="1"/>
            <a:endParaRPr lang="en-US" altLang="zh-CN" smtClean="0"/>
          </a:p>
        </p:txBody>
      </p:sp>
      <p:graphicFrame>
        <p:nvGraphicFramePr>
          <p:cNvPr id="187406" name="Group 14"/>
          <p:cNvGraphicFramePr>
            <a:graphicFrameLocks noGrp="1"/>
          </p:cNvGraphicFramePr>
          <p:nvPr>
            <p:ph sz="half" idx="2"/>
          </p:nvPr>
        </p:nvGraphicFramePr>
        <p:xfrm>
          <a:off x="990600" y="3886200"/>
          <a:ext cx="7239000" cy="1737294"/>
        </p:xfrm>
        <a:graphic>
          <a:graphicData uri="http://schemas.openxmlformats.org/drawingml/2006/table">
            <a:tbl>
              <a:tblPr/>
              <a:tblGrid>
                <a:gridCol w="7239000"/>
              </a:tblGrid>
              <a:tr h="173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public interface AdvisorAdapter{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将一个</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Advisor</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适配成</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MethodInterceptor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MethodInterceptor getInterceptor(Advisor advisor);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判断此适配器是否支持特定的</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Advice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boolean supportsAdvice(Advice advice);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687" marB="456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适配器模式</a:t>
            </a:r>
          </a:p>
        </p:txBody>
      </p:sp>
      <p:sp>
        <p:nvSpPr>
          <p:cNvPr id="30723" name="Rectangle 3"/>
          <p:cNvSpPr>
            <a:spLocks noGrp="1" noChangeArrowheads="1"/>
          </p:cNvSpPr>
          <p:nvPr>
            <p:ph type="body" sz="half" idx="1"/>
          </p:nvPr>
        </p:nvSpPr>
        <p:spPr>
          <a:xfrm>
            <a:off x="381000" y="1752600"/>
            <a:ext cx="8001000" cy="4114800"/>
          </a:xfrm>
          <a:noFill/>
        </p:spPr>
        <p:txBody>
          <a:bodyPr/>
          <a:lstStyle/>
          <a:p>
            <a:pPr eaLnBrk="1" hangingPunct="1"/>
            <a:r>
              <a:rPr lang="zh-CN" altLang="en-US" smtClean="0"/>
              <a:t>模式应用</a:t>
            </a:r>
            <a:endParaRPr lang="en-US" altLang="en-US" smtClean="0"/>
          </a:p>
          <a:p>
            <a:pPr lvl="1" eaLnBrk="1" hangingPunct="1"/>
            <a:r>
              <a:rPr lang="en-US" altLang="zh-CN" smtClean="0"/>
              <a:t>(3)</a:t>
            </a:r>
            <a:r>
              <a:rPr lang="zh-CN" altLang="en-US" sz="2000" smtClean="0"/>
              <a:t>在</a:t>
            </a:r>
            <a:r>
              <a:rPr lang="en-US" altLang="zh-CN" sz="2000" smtClean="0"/>
              <a:t>JDK</a:t>
            </a:r>
            <a:r>
              <a:rPr lang="zh-CN" altLang="en-US" sz="2000" smtClean="0"/>
              <a:t>类库中也定义了一系列适配器类，如在</a:t>
            </a:r>
            <a:r>
              <a:rPr lang="en-US" altLang="zh-CN" sz="2000" smtClean="0"/>
              <a:t>com.sun.imageio.plugins.common</a:t>
            </a:r>
            <a:r>
              <a:rPr lang="zh-CN" altLang="en-US" sz="2000" smtClean="0"/>
              <a:t>包中定义的</a:t>
            </a:r>
            <a:r>
              <a:rPr lang="en-US" altLang="zh-CN" sz="2000" smtClean="0">
                <a:solidFill>
                  <a:srgbClr val="FF3300"/>
                </a:solidFill>
              </a:rPr>
              <a:t>InputStreamAdapter</a:t>
            </a:r>
            <a:r>
              <a:rPr lang="zh-CN" altLang="en-US" sz="2000" smtClean="0"/>
              <a:t>类，用于包装</a:t>
            </a:r>
            <a:r>
              <a:rPr lang="en-US" altLang="zh-CN" sz="2000" smtClean="0"/>
              <a:t>ImageInputStream</a:t>
            </a:r>
            <a:r>
              <a:rPr lang="zh-CN" altLang="en-US" sz="2000" smtClean="0"/>
              <a:t>接口及其子类对象。</a:t>
            </a:r>
          </a:p>
          <a:p>
            <a:pPr lvl="1" eaLnBrk="1" hangingPunct="1"/>
            <a:endParaRPr lang="en-US" altLang="zh-CN" sz="2000" smtClean="0"/>
          </a:p>
        </p:txBody>
      </p:sp>
      <p:graphicFrame>
        <p:nvGraphicFramePr>
          <p:cNvPr id="198675" name="Group 19"/>
          <p:cNvGraphicFramePr>
            <a:graphicFrameLocks noGrp="1"/>
          </p:cNvGraphicFramePr>
          <p:nvPr>
            <p:ph sz="half" idx="2"/>
          </p:nvPr>
        </p:nvGraphicFramePr>
        <p:xfrm>
          <a:off x="838200" y="2073275"/>
          <a:ext cx="7467600" cy="4480536"/>
        </p:xfrm>
        <a:graphic>
          <a:graphicData uri="http://schemas.openxmlformats.org/drawingml/2006/table">
            <a:tbl>
              <a:tblPr/>
              <a:tblGrid>
                <a:gridCol w="7467600"/>
              </a:tblGrid>
              <a:tr h="4479925">
                <a:tc>
                  <a:txBody>
                    <a:bodyPr/>
                    <a:lstStyle/>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public class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InputStreamAdapter</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extends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InputStream</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ImageInputStream</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stream;</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public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InputStreamAdapter</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ImageInputStream</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stream)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super();</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this.stream</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 stream;</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public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read() throws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IOException</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return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stream.read</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public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read(byte b[],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off,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int</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len</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throws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IOException</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return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stream.read</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(b, off, </a:t>
                      </a:r>
                      <a:r>
                        <a:rPr kumimoji="0" lang="en-US" altLang="zh-CN" sz="1600" b="0" i="0" u="none" strike="noStrike" cap="none" normalizeH="0" baseline="0" dirty="0" err="1" smtClean="0">
                          <a:ln>
                            <a:noFill/>
                          </a:ln>
                          <a:solidFill>
                            <a:srgbClr val="080808"/>
                          </a:solidFill>
                          <a:effectLst/>
                          <a:latin typeface="Times New Roman" pitchFamily="18" charset="0"/>
                          <a:ea typeface="隶书" pitchFamily="49" charset="-122"/>
                        </a:rPr>
                        <a:t>len</a:t>
                      </a: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p>
                    <a:p>
                      <a:pPr marL="342900" marR="0" lvl="0" indent="-342900" algn="l" defTabSz="914400" rtl="0" eaLnBrk="1" fontAlgn="base" latinLnBrk="0" hangingPunct="1">
                        <a:lnSpc>
                          <a:spcPct val="120000"/>
                        </a:lnSpc>
                        <a:spcBef>
                          <a:spcPct val="20000"/>
                        </a:spcBef>
                        <a:spcAft>
                          <a:spcPct val="0"/>
                        </a:spcAft>
                        <a:buClr>
                          <a:srgbClr val="FF3300"/>
                        </a:buClr>
                        <a:buSzTx/>
                        <a:buFont typeface="Wingdings" pitchFamily="2" charset="2"/>
                        <a:buNone/>
                        <a:tabLst/>
                      </a:pPr>
                      <a:r>
                        <a:rPr kumimoji="0" lang="en-US" altLang="zh-CN" sz="1600" b="0" i="0" u="none" strike="noStrike" cap="none" normalizeH="0" baseline="0" dirty="0" smtClean="0">
                          <a:ln>
                            <a:noFill/>
                          </a:ln>
                          <a:solidFill>
                            <a:srgbClr val="080808"/>
                          </a:solidFill>
                          <a:effectLst/>
                          <a:latin typeface="Times New Roman" pitchFamily="18" charset="0"/>
                          <a:ea typeface="隶书" pitchFamily="49" charset="-122"/>
                        </a:rPr>
                        <a:t>} </a:t>
                      </a: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675"/>
                                        </p:tgtEl>
                                        <p:attrNameLst>
                                          <p:attrName>style.visibility</p:attrName>
                                        </p:attrNameLst>
                                      </p:cBhvr>
                                      <p:to>
                                        <p:strVal val="visible"/>
                                      </p:to>
                                    </p:set>
                                    <p:anim calcmode="lin" valueType="num">
                                      <p:cBhvr additive="base">
                                        <p:cTn id="7" dur="500" fill="hold"/>
                                        <p:tgtEl>
                                          <p:spTgt spid="198675"/>
                                        </p:tgtEl>
                                        <p:attrNameLst>
                                          <p:attrName>ppt_x</p:attrName>
                                        </p:attrNameLst>
                                      </p:cBhvr>
                                      <p:tavLst>
                                        <p:tav tm="0">
                                          <p:val>
                                            <p:strVal val="#ppt_x"/>
                                          </p:val>
                                        </p:tav>
                                        <p:tav tm="100000">
                                          <p:val>
                                            <p:strVal val="#ppt_x"/>
                                          </p:val>
                                        </p:tav>
                                      </p:tavLst>
                                    </p:anim>
                                    <p:anim calcmode="lin" valueType="num">
                                      <p:cBhvr additive="base">
                                        <p:cTn id="8" dur="500" fill="hold"/>
                                        <p:tgtEl>
                                          <p:spTgt spid="198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适配器模式</a:t>
            </a:r>
          </a:p>
        </p:txBody>
      </p:sp>
      <p:sp>
        <p:nvSpPr>
          <p:cNvPr id="31747"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默认适配器模式</a:t>
            </a:r>
            <a:r>
              <a:rPr lang="en-US" altLang="zh-CN" smtClean="0"/>
              <a:t>(Default Adapter Pattern)</a:t>
            </a:r>
            <a:r>
              <a:rPr lang="zh-CN" altLang="en-US" smtClean="0"/>
              <a:t>或缺省适配器模式</a:t>
            </a:r>
            <a:endParaRPr lang="en-US" altLang="zh-CN" smtClean="0"/>
          </a:p>
          <a:p>
            <a:pPr lvl="2" eaLnBrk="1" hangingPunct="1">
              <a:buFont typeface="Arial" charset="0"/>
              <a:buChar char="•"/>
            </a:pPr>
            <a:r>
              <a:rPr lang="zh-CN" altLang="en-US" sz="2200" smtClean="0"/>
              <a:t>当不需要全部实现接口提供的方法时，可先设计一个</a:t>
            </a:r>
            <a:r>
              <a:rPr lang="zh-CN" altLang="en-US" sz="2200" smtClean="0">
                <a:solidFill>
                  <a:srgbClr val="FF3300"/>
                </a:solidFill>
              </a:rPr>
              <a:t>抽象类实现接口</a:t>
            </a:r>
            <a:r>
              <a:rPr lang="zh-CN" altLang="en-US" sz="2200" smtClean="0"/>
              <a:t>，并</a:t>
            </a:r>
            <a:r>
              <a:rPr lang="zh-CN" altLang="en-US" sz="2200" smtClean="0">
                <a:solidFill>
                  <a:srgbClr val="FF3300"/>
                </a:solidFill>
              </a:rPr>
              <a:t>为该接口中每个方法提供一个默认实现（空方法），</a:t>
            </a:r>
            <a:r>
              <a:rPr lang="zh-CN" altLang="en-US" sz="2200" smtClean="0"/>
              <a:t>那么该抽象类的子类可有选择地覆盖父类的某些方法来实现需求，它</a:t>
            </a:r>
            <a:r>
              <a:rPr lang="zh-CN" altLang="en-US" sz="2200" smtClean="0">
                <a:solidFill>
                  <a:srgbClr val="FF3300"/>
                </a:solidFill>
              </a:rPr>
              <a:t>适用于一个接口不想使用其所有的方法的情况</a:t>
            </a:r>
            <a:r>
              <a:rPr lang="zh-CN" altLang="en-US" sz="2200" smtClean="0"/>
              <a:t>。因此也称为</a:t>
            </a:r>
            <a:r>
              <a:rPr lang="zh-CN" altLang="en-US" sz="2200" smtClean="0">
                <a:solidFill>
                  <a:srgbClr val="FF3300"/>
                </a:solidFill>
              </a:rPr>
              <a:t>单接口适配器模式</a:t>
            </a:r>
            <a:r>
              <a:rPr lang="zh-CN" altLang="en-US" sz="2200" smtClean="0"/>
              <a:t>。</a:t>
            </a:r>
            <a:r>
              <a:rPr lang="zh-CN" altLang="en-US" smtClean="0"/>
              <a:t>  </a:t>
            </a:r>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结构型模式</a:t>
            </a:r>
          </a:p>
        </p:txBody>
      </p:sp>
      <p:sp>
        <p:nvSpPr>
          <p:cNvPr id="5123" name="Rectangle 3"/>
          <p:cNvSpPr>
            <a:spLocks noGrp="1" noChangeArrowheads="1"/>
          </p:cNvSpPr>
          <p:nvPr>
            <p:ph type="body" idx="1"/>
          </p:nvPr>
        </p:nvSpPr>
        <p:spPr>
          <a:noFill/>
        </p:spPr>
        <p:txBody>
          <a:bodyPr/>
          <a:lstStyle/>
          <a:p>
            <a:pPr eaLnBrk="1" hangingPunct="1"/>
            <a:r>
              <a:rPr lang="zh-CN" altLang="en-US" smtClean="0"/>
              <a:t>结构型模式概述 </a:t>
            </a:r>
            <a:endParaRPr lang="zh-CN" altLang="en-US" sz="3600" smtClean="0"/>
          </a:p>
          <a:p>
            <a:pPr lvl="1" eaLnBrk="1" hangingPunct="1"/>
            <a:r>
              <a:rPr lang="zh-CN" altLang="en-US" smtClean="0">
                <a:solidFill>
                  <a:srgbClr val="0000FF"/>
                </a:solidFill>
              </a:rPr>
              <a:t>结构型模式</a:t>
            </a:r>
            <a:r>
              <a:rPr lang="en-US" altLang="zh-CN" smtClean="0">
                <a:solidFill>
                  <a:srgbClr val="0000FF"/>
                </a:solidFill>
              </a:rPr>
              <a:t>(Structural Pattern)</a:t>
            </a:r>
            <a:r>
              <a:rPr lang="zh-CN" altLang="en-US" smtClean="0"/>
              <a:t>描述</a:t>
            </a:r>
            <a:r>
              <a:rPr lang="zh-CN" altLang="en-US" smtClean="0">
                <a:solidFill>
                  <a:srgbClr val="FF3300"/>
                </a:solidFill>
              </a:rPr>
              <a:t>如何将类或者对象结合在一起形成更大的结构</a:t>
            </a:r>
            <a:r>
              <a:rPr lang="zh-CN" altLang="en-US" smtClean="0"/>
              <a:t>，就像搭积木，可以通过简单积木的组合形成复杂的、功能更为强大的结构。 </a:t>
            </a:r>
          </a:p>
        </p:txBody>
      </p:sp>
      <p:pic>
        <p:nvPicPr>
          <p:cNvPr id="512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707866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适配器模式</a:t>
            </a:r>
          </a:p>
        </p:txBody>
      </p:sp>
      <p:sp>
        <p:nvSpPr>
          <p:cNvPr id="32771"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默认适配器模式</a:t>
            </a:r>
          </a:p>
          <a:p>
            <a:pPr lvl="2" eaLnBrk="1" hangingPunct="1">
              <a:buFont typeface="Arial" charset="0"/>
              <a:buChar char="•"/>
            </a:pPr>
            <a:r>
              <a:rPr lang="zh-CN" altLang="en-US" sz="2400" smtClean="0"/>
              <a:t>适配者接口 </a:t>
            </a:r>
          </a:p>
          <a:p>
            <a:pPr lvl="2" eaLnBrk="1" hangingPunct="1">
              <a:buFont typeface="Arial" charset="0"/>
              <a:buChar char="•"/>
            </a:pPr>
            <a:r>
              <a:rPr lang="zh-CN" altLang="en-US" sz="2400" smtClean="0"/>
              <a:t>默认适配器类 </a:t>
            </a:r>
          </a:p>
          <a:p>
            <a:pPr lvl="2" eaLnBrk="1" hangingPunct="1">
              <a:buFont typeface="Arial" charset="0"/>
              <a:buChar char="•"/>
            </a:pPr>
            <a:r>
              <a:rPr lang="zh-CN" altLang="en-US" sz="2400" smtClean="0"/>
              <a:t>具体业务类</a:t>
            </a:r>
            <a:r>
              <a:rPr lang="zh-CN" altLang="en-US" smtClean="0"/>
              <a:t> </a:t>
            </a:r>
            <a:endParaRPr lang="en-US" altLang="en-US" smtClean="0"/>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813" y="304800"/>
            <a:ext cx="2363787" cy="636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5"/>
          <p:cNvSpPr>
            <a:spLocks noChangeShapeType="1"/>
          </p:cNvSpPr>
          <p:nvPr/>
        </p:nvSpPr>
        <p:spPr bwMode="auto">
          <a:xfrm flipV="1">
            <a:off x="3124200" y="1066800"/>
            <a:ext cx="22098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4" name="Line 6"/>
          <p:cNvSpPr>
            <a:spLocks noChangeShapeType="1"/>
          </p:cNvSpPr>
          <p:nvPr/>
        </p:nvSpPr>
        <p:spPr bwMode="auto">
          <a:xfrm flipV="1">
            <a:off x="3505200" y="35052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5" name="Line 7"/>
          <p:cNvSpPr>
            <a:spLocks noChangeShapeType="1"/>
          </p:cNvSpPr>
          <p:nvPr/>
        </p:nvSpPr>
        <p:spPr bwMode="auto">
          <a:xfrm>
            <a:off x="3200400" y="4267200"/>
            <a:ext cx="2209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适配器模式</a:t>
            </a:r>
          </a:p>
        </p:txBody>
      </p:sp>
      <p:sp>
        <p:nvSpPr>
          <p:cNvPr id="33795"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默认适配器模式</a:t>
            </a:r>
            <a:endParaRPr lang="en-US" altLang="en-US" smtClean="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063" y="582613"/>
            <a:ext cx="4960937" cy="604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适配器模式</a:t>
            </a:r>
          </a:p>
        </p:txBody>
      </p:sp>
      <p:sp>
        <p:nvSpPr>
          <p:cNvPr id="34819"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双向适配器 </a:t>
            </a:r>
          </a:p>
          <a:p>
            <a:pPr lvl="2" eaLnBrk="1" hangingPunct="1">
              <a:buFont typeface="Arial" charset="0"/>
              <a:buChar char="•"/>
            </a:pPr>
            <a:r>
              <a:rPr lang="zh-CN" altLang="en-US" sz="2200" smtClean="0"/>
              <a:t>在对象适配器的使用过程中，如果</a:t>
            </a:r>
            <a:r>
              <a:rPr lang="zh-CN" altLang="en-US" sz="2200" smtClean="0">
                <a:solidFill>
                  <a:srgbClr val="FF3300"/>
                </a:solidFill>
              </a:rPr>
              <a:t>在适配器中同时包含对目标类和适配者类的引用</a:t>
            </a:r>
            <a:r>
              <a:rPr lang="zh-CN" altLang="en-US" sz="2200" smtClean="0"/>
              <a:t>，</a:t>
            </a:r>
            <a:r>
              <a:rPr lang="zh-CN" altLang="en-US" sz="2200" smtClean="0">
                <a:solidFill>
                  <a:srgbClr val="FF3300"/>
                </a:solidFill>
              </a:rPr>
              <a:t>适配者可以通过它调用目标类中的方法，目标类也可以通过它调用适配者类中的方法</a:t>
            </a:r>
            <a:r>
              <a:rPr lang="zh-CN" altLang="en-US" sz="2200" smtClean="0"/>
              <a:t>，那么该适配器就是一个</a:t>
            </a:r>
            <a:r>
              <a:rPr lang="zh-CN" altLang="en-US" sz="2200" smtClean="0">
                <a:solidFill>
                  <a:srgbClr val="FF3300"/>
                </a:solidFill>
              </a:rPr>
              <a:t>双向适配器</a:t>
            </a:r>
            <a:r>
              <a:rPr lang="zh-CN" altLang="en-US" sz="2200" smtClean="0"/>
              <a:t>。</a:t>
            </a:r>
            <a:endParaRPr lang="en-US" altLang="en-US" sz="22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适配器模式</a:t>
            </a:r>
          </a:p>
        </p:txBody>
      </p:sp>
      <p:sp>
        <p:nvSpPr>
          <p:cNvPr id="35843" name="Rectangle 3"/>
          <p:cNvSpPr>
            <a:spLocks noGrp="1" noChangeArrowheads="1"/>
          </p:cNvSpPr>
          <p:nvPr>
            <p:ph type="body" idx="1"/>
          </p:nvPr>
        </p:nvSpPr>
        <p:spPr>
          <a:noFill/>
        </p:spPr>
        <p:txBody>
          <a:bodyPr/>
          <a:lstStyle/>
          <a:p>
            <a:pPr eaLnBrk="1" hangingPunct="1"/>
            <a:r>
              <a:rPr lang="zh-CN" altLang="en-US" smtClean="0"/>
              <a:t>模式扩展</a:t>
            </a:r>
          </a:p>
          <a:p>
            <a:pPr lvl="1" eaLnBrk="1" hangingPunct="1"/>
            <a:r>
              <a:rPr lang="zh-CN" altLang="en-US" smtClean="0"/>
              <a:t>双向适配器 </a:t>
            </a: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59088"/>
            <a:ext cx="8323263"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本章小结</a:t>
            </a:r>
          </a:p>
        </p:txBody>
      </p:sp>
      <p:sp>
        <p:nvSpPr>
          <p:cNvPr id="36867" name="Rectangle 3"/>
          <p:cNvSpPr>
            <a:spLocks noGrp="1" noChangeArrowheads="1"/>
          </p:cNvSpPr>
          <p:nvPr>
            <p:ph type="body" idx="1"/>
          </p:nvPr>
        </p:nvSpPr>
        <p:spPr>
          <a:xfrm>
            <a:off x="381000" y="1752600"/>
            <a:ext cx="8382000" cy="4495800"/>
          </a:xfrm>
        </p:spPr>
        <p:txBody>
          <a:bodyPr/>
          <a:lstStyle/>
          <a:p>
            <a:pPr eaLnBrk="1" hangingPunct="1">
              <a:lnSpc>
                <a:spcPct val="100000"/>
              </a:lnSpc>
            </a:pPr>
            <a:r>
              <a:rPr lang="zh-CN" altLang="en-US" sz="2000" smtClean="0"/>
              <a:t>结构型模式描述如何将类或者对象结合在一起形成更大的结构。</a:t>
            </a:r>
          </a:p>
          <a:p>
            <a:pPr eaLnBrk="1" hangingPunct="1">
              <a:lnSpc>
                <a:spcPct val="100000"/>
              </a:lnSpc>
            </a:pPr>
            <a:r>
              <a:rPr lang="zh-CN" altLang="en-US" sz="2000" smtClean="0"/>
              <a:t>适配器模式用于将一个接口转换成客户希望的另一个接口，适配器模式使接口不兼容的那些类可以一起工作，其别名为包装器。适配器模式既可以作为类结构型模式，也可以作为对象结构型模式。</a:t>
            </a:r>
          </a:p>
          <a:p>
            <a:pPr eaLnBrk="1" hangingPunct="1">
              <a:lnSpc>
                <a:spcPct val="100000"/>
              </a:lnSpc>
            </a:pPr>
            <a:r>
              <a:rPr lang="zh-CN" altLang="en-US" sz="2000" smtClean="0"/>
              <a:t>适配器模式包含四个角色：目标抽象类定义客户要用的特定领域的接口；适配器类可以调用另一个接口，作为一个转换器，对适配者和抽象目标类进行适配，它是适配器模式的核心；适配者类是被适配的角色，它定义了一个已经存在的接口，这个接口需要适配；在客户类中针对目标抽象类进行编程，调用在目标抽象类中定义的业务方法。</a:t>
            </a:r>
          </a:p>
          <a:p>
            <a:pPr eaLnBrk="1" hangingPunct="1">
              <a:lnSpc>
                <a:spcPct val="100000"/>
              </a:lnSpc>
            </a:pPr>
            <a:r>
              <a:rPr lang="zh-CN" altLang="en-US" sz="2000" smtClean="0"/>
              <a:t>在类适配器模式中，适配器类实现了目标抽象类接口并继承了适配者类，并在目标抽象类的实现方法中调用所继承的适配者类的方法；在对象适配器模式中，适配器类继承了目标抽象类并定义了一个适配者类的对象实例，在所继承的目标抽象类方法中调用适配者类的相应业务方法。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t>本章小结</a:t>
            </a:r>
          </a:p>
        </p:txBody>
      </p:sp>
      <p:sp>
        <p:nvSpPr>
          <p:cNvPr id="37891" name="Rectangle 3"/>
          <p:cNvSpPr>
            <a:spLocks noGrp="1" noChangeArrowheads="1"/>
          </p:cNvSpPr>
          <p:nvPr>
            <p:ph type="body" idx="1"/>
          </p:nvPr>
        </p:nvSpPr>
        <p:spPr>
          <a:xfrm>
            <a:off x="381000" y="1752600"/>
            <a:ext cx="8382000" cy="4495800"/>
          </a:xfrm>
        </p:spPr>
        <p:txBody>
          <a:bodyPr/>
          <a:lstStyle/>
          <a:p>
            <a:pPr eaLnBrk="1" hangingPunct="1">
              <a:lnSpc>
                <a:spcPct val="100000"/>
              </a:lnSpc>
            </a:pPr>
            <a:r>
              <a:rPr lang="zh-CN" altLang="en-US" sz="2400" smtClean="0"/>
              <a:t>适配器模式的主要优点是将目标类和适配者类解耦，增加了类的透明性和复用性，同时系统的灵活性和扩展性都非常好，更换适配器或者增加新的适配器都非常方便，符合“开闭原则”；类适配器模式的缺点是适配器类在很多编程语言中不能同时适配多个适配者类，对象适配器模式的缺点是很难置换适配者类的方法。</a:t>
            </a:r>
          </a:p>
          <a:p>
            <a:pPr eaLnBrk="1" hangingPunct="1">
              <a:lnSpc>
                <a:spcPct val="100000"/>
              </a:lnSpc>
            </a:pPr>
            <a:r>
              <a:rPr lang="zh-CN" altLang="en-US" sz="2400" smtClean="0"/>
              <a:t>适配器模式适用情况包括：系统需要使用现有的类，而这些类的接口不符合系统的需要；想要建立一个可以重复使用的类，用于与一些彼此之间没有太大关联的一些类一起工作。</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8915" name="Rectangle 3"/>
          <p:cNvSpPr>
            <a:spLocks noGrp="1" noChangeArrowheads="1"/>
          </p:cNvSpPr>
          <p:nvPr>
            <p:ph type="body" idx="1"/>
          </p:nvPr>
        </p:nvSpPr>
        <p:spPr/>
        <p:txBody>
          <a:bodyPr/>
          <a:lstStyle/>
          <a:p>
            <a:pPr eaLnBrk="1" hangingPunct="1"/>
            <a:endParaRPr lang="zh-CN" altLang="zh-CN" smtClean="0"/>
          </a:p>
        </p:txBody>
      </p:sp>
      <p:sp>
        <p:nvSpPr>
          <p:cNvPr id="38916" name="WordArt 4"/>
          <p:cNvSpPr>
            <a:spLocks noChangeArrowheads="1" noChangeShapeType="1" noTextEdit="1"/>
          </p:cNvSpPr>
          <p:nvPr/>
        </p:nvSpPr>
        <p:spPr bwMode="auto">
          <a:xfrm>
            <a:off x="1981200" y="2852738"/>
            <a:ext cx="5334000" cy="13382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rPr>
              <a:t>Thanks!</a:t>
            </a:r>
            <a:endParaRPr lang="zh-CN" altLang="en-US"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结构型模式</a:t>
            </a:r>
          </a:p>
        </p:txBody>
      </p:sp>
      <p:sp>
        <p:nvSpPr>
          <p:cNvPr id="6147" name="Rectangle 3"/>
          <p:cNvSpPr>
            <a:spLocks noGrp="1" noChangeArrowheads="1"/>
          </p:cNvSpPr>
          <p:nvPr>
            <p:ph type="body" idx="1"/>
          </p:nvPr>
        </p:nvSpPr>
        <p:spPr>
          <a:noFill/>
        </p:spPr>
        <p:txBody>
          <a:bodyPr/>
          <a:lstStyle/>
          <a:p>
            <a:pPr eaLnBrk="1" hangingPunct="1"/>
            <a:r>
              <a:rPr lang="zh-CN" altLang="en-US" dirty="0" smtClean="0"/>
              <a:t>结构型模式概述</a:t>
            </a:r>
          </a:p>
          <a:p>
            <a:pPr lvl="1" eaLnBrk="1" hangingPunct="1"/>
            <a:r>
              <a:rPr lang="zh-CN" altLang="en-US" dirty="0" smtClean="0"/>
              <a:t>结构型模式可以分为</a:t>
            </a:r>
            <a:r>
              <a:rPr lang="zh-CN" altLang="en-US" dirty="0" smtClean="0">
                <a:solidFill>
                  <a:srgbClr val="FF3300"/>
                </a:solidFill>
              </a:rPr>
              <a:t>类结构型模式</a:t>
            </a:r>
            <a:r>
              <a:rPr lang="zh-CN" altLang="en-US" dirty="0" smtClean="0"/>
              <a:t>和</a:t>
            </a:r>
            <a:r>
              <a:rPr lang="zh-CN" altLang="en-US" dirty="0" smtClean="0">
                <a:solidFill>
                  <a:srgbClr val="FF3300"/>
                </a:solidFill>
              </a:rPr>
              <a:t>对象结构型模式</a:t>
            </a:r>
            <a:r>
              <a:rPr lang="zh-CN" altLang="en-US" dirty="0" smtClean="0"/>
              <a:t>：</a:t>
            </a:r>
          </a:p>
          <a:p>
            <a:pPr lvl="2" eaLnBrk="1" hangingPunct="1">
              <a:buFont typeface="Arial" charset="0"/>
              <a:buChar char="•"/>
            </a:pPr>
            <a:r>
              <a:rPr lang="zh-CN" altLang="en-US" dirty="0" smtClean="0">
                <a:solidFill>
                  <a:srgbClr val="FF3300"/>
                </a:solidFill>
              </a:rPr>
              <a:t>类结构型模式关心类的组合</a:t>
            </a:r>
            <a:r>
              <a:rPr lang="zh-CN" altLang="en-US" dirty="0" smtClean="0"/>
              <a:t>，由多个类可以组合成一个更大的系统，在类结构型模式中一般只存在继承关系和实现关系。</a:t>
            </a:r>
          </a:p>
          <a:p>
            <a:pPr lvl="2" eaLnBrk="1" hangingPunct="1">
              <a:buFont typeface="Arial" charset="0"/>
              <a:buChar char="•"/>
            </a:pPr>
            <a:r>
              <a:rPr lang="zh-CN" altLang="en-US" dirty="0" smtClean="0">
                <a:solidFill>
                  <a:srgbClr val="FF3300"/>
                </a:solidFill>
              </a:rPr>
              <a:t>对象结构型模式关心类与</a:t>
            </a:r>
            <a:r>
              <a:rPr lang="zh-CN" altLang="en-US" b="1" dirty="0" smtClean="0">
                <a:solidFill>
                  <a:srgbClr val="FF3300"/>
                </a:solidFill>
              </a:rPr>
              <a:t>对象</a:t>
            </a:r>
            <a:r>
              <a:rPr lang="zh-CN" altLang="en-US" dirty="0" smtClean="0">
                <a:solidFill>
                  <a:srgbClr val="FF3300"/>
                </a:solidFill>
              </a:rPr>
              <a:t>的组合，通过关联关系使得在一个类中定义另一个类的实例对象，然后通过该对象调用其方法。</a:t>
            </a:r>
            <a:r>
              <a:rPr lang="zh-CN" altLang="en-US" dirty="0" smtClean="0"/>
              <a:t>根据“合成复用原则”，在系统中尽量使用</a:t>
            </a:r>
            <a:r>
              <a:rPr lang="zh-CN" altLang="en-US" dirty="0" smtClean="0">
                <a:solidFill>
                  <a:srgbClr val="FF0000"/>
                </a:solidFill>
              </a:rPr>
              <a:t>关联关系</a:t>
            </a:r>
            <a:r>
              <a:rPr lang="zh-CN" altLang="en-US" dirty="0" smtClean="0"/>
              <a:t>来替代继承关系，因此大部分结构型模式都是</a:t>
            </a:r>
            <a:r>
              <a:rPr lang="zh-CN" altLang="en-US" dirty="0" smtClean="0">
                <a:solidFill>
                  <a:srgbClr val="FF3300"/>
                </a:solidFill>
              </a:rPr>
              <a:t>对象结构型模式</a:t>
            </a:r>
            <a:r>
              <a:rPr lang="zh-CN" altLang="en-US"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结构型模式</a:t>
            </a:r>
          </a:p>
        </p:txBody>
      </p:sp>
      <p:sp>
        <p:nvSpPr>
          <p:cNvPr id="7171" name="Rectangle 3"/>
          <p:cNvSpPr>
            <a:spLocks noGrp="1" noChangeArrowheads="1"/>
          </p:cNvSpPr>
          <p:nvPr>
            <p:ph type="body" idx="1"/>
          </p:nvPr>
        </p:nvSpPr>
        <p:spPr>
          <a:noFill/>
        </p:spPr>
        <p:txBody>
          <a:bodyPr/>
          <a:lstStyle/>
          <a:p>
            <a:pPr eaLnBrk="1" hangingPunct="1"/>
            <a:r>
              <a:rPr lang="zh-CN" altLang="en-US" smtClean="0"/>
              <a:t>结构型模式简介 </a:t>
            </a:r>
          </a:p>
          <a:p>
            <a:pPr lvl="1" eaLnBrk="1" hangingPunct="1"/>
            <a:r>
              <a:rPr lang="zh-CN" altLang="en-US" smtClean="0"/>
              <a:t>适配器模式</a:t>
            </a:r>
            <a:r>
              <a:rPr lang="fr-FR" altLang="zh-CN" smtClean="0"/>
              <a:t>(Adapter) </a:t>
            </a:r>
          </a:p>
          <a:p>
            <a:pPr lvl="1" eaLnBrk="1" hangingPunct="1"/>
            <a:r>
              <a:rPr lang="zh-CN" altLang="en-US" smtClean="0"/>
              <a:t>桥接模式</a:t>
            </a:r>
            <a:r>
              <a:rPr lang="en-US" altLang="zh-CN" smtClean="0"/>
              <a:t>(Bridge) </a:t>
            </a:r>
          </a:p>
          <a:p>
            <a:pPr lvl="1" eaLnBrk="1" hangingPunct="1"/>
            <a:r>
              <a:rPr lang="zh-CN" altLang="en-US" smtClean="0"/>
              <a:t>组合模式</a:t>
            </a:r>
            <a:r>
              <a:rPr lang="en-US" altLang="zh-CN" smtClean="0"/>
              <a:t>(Composite) </a:t>
            </a:r>
          </a:p>
          <a:p>
            <a:pPr lvl="1" eaLnBrk="1" hangingPunct="1"/>
            <a:r>
              <a:rPr lang="zh-CN" altLang="en-US" smtClean="0"/>
              <a:t>装饰模式</a:t>
            </a:r>
            <a:r>
              <a:rPr lang="en-US" altLang="zh-CN" smtClean="0"/>
              <a:t>(Decorator)</a:t>
            </a:r>
          </a:p>
          <a:p>
            <a:pPr lvl="1" eaLnBrk="1" hangingPunct="1"/>
            <a:r>
              <a:rPr lang="zh-CN" altLang="en-US" smtClean="0"/>
              <a:t>外观模式</a:t>
            </a:r>
            <a:r>
              <a:rPr lang="en-US" altLang="zh-CN" smtClean="0"/>
              <a:t>(Facade) </a:t>
            </a:r>
          </a:p>
          <a:p>
            <a:pPr lvl="1" eaLnBrk="1" hangingPunct="1"/>
            <a:r>
              <a:rPr lang="zh-CN" altLang="en-US" smtClean="0"/>
              <a:t>享元模式</a:t>
            </a:r>
            <a:r>
              <a:rPr lang="en-US" altLang="zh-CN" smtClean="0"/>
              <a:t>(Flyweight)  </a:t>
            </a:r>
          </a:p>
          <a:p>
            <a:pPr lvl="1" eaLnBrk="1" hangingPunct="1"/>
            <a:r>
              <a:rPr lang="zh-CN" altLang="en-US" smtClean="0"/>
              <a:t>代理模式</a:t>
            </a:r>
            <a:r>
              <a:rPr lang="en-US" altLang="zh-CN" smtClean="0"/>
              <a:t>(Proxy) </a:t>
            </a:r>
          </a:p>
        </p:txBody>
      </p:sp>
      <p:pic>
        <p:nvPicPr>
          <p:cNvPr id="7172" name="Picture 4"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590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use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1242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175" y="36195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use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1148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use_hi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6482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9" descr="use_medium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715000"/>
            <a:ext cx="9620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0" descr="use_lo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199063"/>
            <a:ext cx="1066800"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适配器模式</a:t>
            </a:r>
          </a:p>
        </p:txBody>
      </p:sp>
      <p:sp>
        <p:nvSpPr>
          <p:cNvPr id="8195" name="Rectangle 3"/>
          <p:cNvSpPr>
            <a:spLocks noGrp="1" noChangeArrowheads="1"/>
          </p:cNvSpPr>
          <p:nvPr>
            <p:ph type="body" idx="1"/>
          </p:nvPr>
        </p:nvSpPr>
        <p:spPr>
          <a:noFill/>
        </p:spPr>
        <p:txBody>
          <a:bodyPr/>
          <a:lstStyle/>
          <a:p>
            <a:pPr eaLnBrk="1" hangingPunct="1"/>
            <a:r>
              <a:rPr lang="zh-CN" altLang="en-US" sz="3600" smtClean="0"/>
              <a:t>模式动机</a:t>
            </a:r>
          </a:p>
          <a:p>
            <a:pPr lvl="1" eaLnBrk="1" hangingPunct="1"/>
            <a:endParaRPr lang="en-US" altLang="zh-CN"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43200"/>
            <a:ext cx="7310438"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适配器模式</a:t>
            </a:r>
          </a:p>
        </p:txBody>
      </p:sp>
      <p:sp>
        <p:nvSpPr>
          <p:cNvPr id="9219" name="Rectangle 3"/>
          <p:cNvSpPr>
            <a:spLocks noGrp="1" noChangeArrowheads="1"/>
          </p:cNvSpPr>
          <p:nvPr>
            <p:ph type="body" idx="1"/>
          </p:nvPr>
        </p:nvSpPr>
        <p:spPr>
          <a:noFill/>
        </p:spPr>
        <p:txBody>
          <a:bodyPr/>
          <a:lstStyle/>
          <a:p>
            <a:pPr eaLnBrk="1" hangingPunct="1">
              <a:lnSpc>
                <a:spcPct val="110000"/>
              </a:lnSpc>
            </a:pPr>
            <a:r>
              <a:rPr lang="zh-CN" altLang="en-US" dirty="0" smtClean="0"/>
              <a:t>模式动机</a:t>
            </a:r>
          </a:p>
          <a:p>
            <a:pPr lvl="1" eaLnBrk="1" hangingPunct="1">
              <a:lnSpc>
                <a:spcPct val="110000"/>
              </a:lnSpc>
            </a:pPr>
            <a:r>
              <a:rPr lang="zh-CN" altLang="en-US" sz="2000" dirty="0" smtClean="0"/>
              <a:t>在软件开发中采用类似于电源适配器的设计和编码技巧被称为</a:t>
            </a:r>
            <a:r>
              <a:rPr lang="zh-CN" altLang="en-US" sz="2000" dirty="0" smtClean="0">
                <a:solidFill>
                  <a:srgbClr val="FF3300"/>
                </a:solidFill>
              </a:rPr>
              <a:t>适配器模式</a:t>
            </a:r>
            <a:r>
              <a:rPr lang="zh-CN" altLang="en-US" sz="2000" dirty="0" smtClean="0"/>
              <a:t>。 </a:t>
            </a:r>
          </a:p>
          <a:p>
            <a:pPr lvl="1" eaLnBrk="1" hangingPunct="1">
              <a:lnSpc>
                <a:spcPct val="110000"/>
              </a:lnSpc>
            </a:pPr>
            <a:r>
              <a:rPr lang="zh-CN" altLang="en-US" sz="2000" dirty="0" smtClean="0"/>
              <a:t>通常情况下，</a:t>
            </a:r>
            <a:r>
              <a:rPr lang="zh-CN" altLang="en-US" sz="2000" dirty="0" smtClean="0">
                <a:solidFill>
                  <a:srgbClr val="FF3300"/>
                </a:solidFill>
              </a:rPr>
              <a:t>客户端可以通过目标类的接口访问它所提供的服务</a:t>
            </a:r>
            <a:r>
              <a:rPr lang="zh-CN" altLang="en-US" sz="2000" dirty="0" smtClean="0"/>
              <a:t>。有时，现有的类可以满足客户类的功能需要，但是它所提供的接口不一定是客户类所期望的，这可能是因为现有类中方法名与目标类中定义的方法名不一致等原因所导致的。  </a:t>
            </a:r>
            <a:r>
              <a:rPr lang="en-US" altLang="zh-CN" sz="2000" dirty="0" smtClean="0"/>
              <a:t>Java</a:t>
            </a:r>
            <a:r>
              <a:rPr lang="zh-CN" altLang="en-US" sz="2000" dirty="0" smtClean="0"/>
              <a:t>事件处理</a:t>
            </a:r>
          </a:p>
          <a:p>
            <a:pPr lvl="1" eaLnBrk="1" hangingPunct="1">
              <a:lnSpc>
                <a:spcPct val="110000"/>
              </a:lnSpc>
            </a:pPr>
            <a:r>
              <a:rPr lang="zh-CN" altLang="en-US" sz="2000" dirty="0" smtClean="0"/>
              <a:t>在这种情况下，现有的接口需要转化为客户类期望的接口，这样保证了对现有类的重用。如果不进行这样的转化，客户类就不能利用现有类所提供的功能，适配器模式可以完成这样的转化。 </a:t>
            </a:r>
            <a:endParaRPr lang="zh-CN" altLang="en-US" sz="1800" dirty="0" smtClean="0"/>
          </a:p>
          <a:p>
            <a:pPr lvl="1" eaLnBrk="1" hangingPunct="1">
              <a:lnSpc>
                <a:spcPct val="110000"/>
              </a:lnSpc>
            </a:pPr>
            <a:endParaRPr lang="en-US" altLang="zh-CN"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适配器模式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模式动机</a:t>
            </a:r>
          </a:p>
          <a:p>
            <a:pPr lvl="1" eaLnBrk="1" hangingPunct="1"/>
            <a:r>
              <a:rPr lang="zh-CN" altLang="en-US" sz="2000" smtClean="0"/>
              <a:t>在适配器模式中可以定义一个包装类，包装不兼容接口的对象，这个包装类指的就是</a:t>
            </a:r>
            <a:r>
              <a:rPr lang="zh-CN" altLang="en-US" sz="2000" smtClean="0">
                <a:solidFill>
                  <a:srgbClr val="FF3300"/>
                </a:solidFill>
              </a:rPr>
              <a:t>适配器</a:t>
            </a:r>
            <a:r>
              <a:rPr lang="en-US" altLang="zh-CN" sz="2000" smtClean="0">
                <a:solidFill>
                  <a:srgbClr val="FF3300"/>
                </a:solidFill>
              </a:rPr>
              <a:t>(Adapter)</a:t>
            </a:r>
            <a:r>
              <a:rPr lang="zh-CN" altLang="en-US" sz="2000" smtClean="0"/>
              <a:t>，它所包装的对象就是</a:t>
            </a:r>
            <a:r>
              <a:rPr lang="zh-CN" altLang="en-US" sz="2000" smtClean="0">
                <a:solidFill>
                  <a:srgbClr val="FF3300"/>
                </a:solidFill>
              </a:rPr>
              <a:t>适配者</a:t>
            </a:r>
            <a:r>
              <a:rPr lang="en-US" altLang="zh-CN" sz="2000" smtClean="0">
                <a:solidFill>
                  <a:srgbClr val="FF3300"/>
                </a:solidFill>
              </a:rPr>
              <a:t>(Adaptee)</a:t>
            </a:r>
            <a:r>
              <a:rPr lang="zh-CN" altLang="en-US" sz="2000" smtClean="0"/>
              <a:t>，即被适配的类。</a:t>
            </a:r>
          </a:p>
          <a:p>
            <a:pPr lvl="1" eaLnBrk="1" hangingPunct="1"/>
            <a:r>
              <a:rPr lang="zh-CN" altLang="en-US" sz="2000" smtClean="0"/>
              <a:t>适配器提供客户类需要的接口，</a:t>
            </a:r>
            <a:r>
              <a:rPr lang="zh-CN" altLang="en-US" sz="2000" smtClean="0">
                <a:solidFill>
                  <a:srgbClr val="FF3300"/>
                </a:solidFill>
              </a:rPr>
              <a:t>适配器的实现就是把客户类的请求转化为对适配者的相应接口的调用</a:t>
            </a:r>
            <a:r>
              <a:rPr lang="zh-CN" altLang="en-US" sz="2000" smtClean="0"/>
              <a:t>。也就是说：</a:t>
            </a:r>
            <a:r>
              <a:rPr lang="zh-CN" altLang="en-US" sz="2000" smtClean="0">
                <a:solidFill>
                  <a:srgbClr val="FF3300"/>
                </a:solidFill>
              </a:rPr>
              <a:t>当客户类调用适配器的方法时，在适配器类的内部将调用适配者类的方法，而这个过程对客户类是透明的，客户类并不直接访问适配者类。</a:t>
            </a:r>
            <a:r>
              <a:rPr lang="zh-CN" altLang="en-US" sz="2000" smtClean="0"/>
              <a:t>因此，</a:t>
            </a:r>
            <a:r>
              <a:rPr lang="zh-CN" altLang="en-US" sz="2000" smtClean="0">
                <a:solidFill>
                  <a:srgbClr val="FF3300"/>
                </a:solidFill>
              </a:rPr>
              <a:t>适配器可以使由于接口不兼容而不能交互的类可以一起工作</a:t>
            </a:r>
            <a:r>
              <a:rPr lang="zh-CN" altLang="en-US" sz="2000" smtClean="0"/>
              <a:t>。这就是适配器模式的模式动机。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适配器模式</a:t>
            </a:r>
          </a:p>
        </p:txBody>
      </p:sp>
      <p:sp>
        <p:nvSpPr>
          <p:cNvPr id="11267"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zh-CN" altLang="en-US" smtClean="0"/>
              <a:t>适配器模式</a:t>
            </a:r>
            <a:r>
              <a:rPr lang="en-US" altLang="zh-CN" smtClean="0"/>
              <a:t>(Adapter Pattern) </a:t>
            </a:r>
            <a:r>
              <a:rPr lang="zh-CN" altLang="en-US" smtClean="0"/>
              <a:t>：</a:t>
            </a:r>
            <a:r>
              <a:rPr lang="zh-CN" altLang="en-US" smtClean="0">
                <a:solidFill>
                  <a:srgbClr val="FF3300"/>
                </a:solidFill>
              </a:rPr>
              <a:t>将一个接口转换成客户希望的另一个接口</a:t>
            </a:r>
            <a:r>
              <a:rPr lang="zh-CN" altLang="en-US" smtClean="0"/>
              <a:t>，适配器模式</a:t>
            </a:r>
            <a:r>
              <a:rPr lang="zh-CN" altLang="en-US" smtClean="0">
                <a:solidFill>
                  <a:srgbClr val="FF3300"/>
                </a:solidFill>
              </a:rPr>
              <a:t>使接口不兼容的那些类可以一起工作</a:t>
            </a:r>
            <a:r>
              <a:rPr lang="zh-CN" altLang="en-US" smtClean="0"/>
              <a:t>，其别名为</a:t>
            </a:r>
            <a:r>
              <a:rPr lang="zh-CN" altLang="en-US" smtClean="0">
                <a:solidFill>
                  <a:srgbClr val="FF3300"/>
                </a:solidFill>
              </a:rPr>
              <a:t>包装器</a:t>
            </a:r>
            <a:r>
              <a:rPr lang="en-US" altLang="zh-CN" smtClean="0">
                <a:solidFill>
                  <a:srgbClr val="FF3300"/>
                </a:solidFill>
              </a:rPr>
              <a:t>(Wrapper)</a:t>
            </a:r>
            <a:r>
              <a:rPr lang="zh-CN" altLang="en-US" smtClean="0"/>
              <a:t>。适配器模式既可以作为类结构型模式，也可以作为对象结构型模式。</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1050</TotalTime>
  <Words>2293</Words>
  <Application>Microsoft Office PowerPoint</Application>
  <PresentationFormat>全屏显示(4:3)</PresentationFormat>
  <Paragraphs>192</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默认设计模板</vt:lpstr>
      <vt:lpstr>第10章</vt:lpstr>
      <vt:lpstr>本章教学内容</vt:lpstr>
      <vt:lpstr>结构型模式</vt:lpstr>
      <vt:lpstr>结构型模式</vt:lpstr>
      <vt:lpstr>结构型模式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适配器模式</vt:lpstr>
      <vt:lpstr>本章小结</vt:lpstr>
      <vt:lpstr>本章小结</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759</cp:revision>
  <cp:lastPrinted>1601-01-01T00:00:00Z</cp:lastPrinted>
  <dcterms:created xsi:type="dcterms:W3CDTF">1601-01-01T00:00:00Z</dcterms:created>
  <dcterms:modified xsi:type="dcterms:W3CDTF">2019-09-17T05:19:33Z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