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6" r:id="rId5"/>
    <p:sldId id="298" r:id="rId6"/>
    <p:sldId id="269" r:id="rId7"/>
    <p:sldId id="267" r:id="rId8"/>
    <p:sldId id="299" r:id="rId9"/>
    <p:sldId id="268" r:id="rId10"/>
    <p:sldId id="300" r:id="rId11"/>
    <p:sldId id="301" r:id="rId12"/>
    <p:sldId id="302" r:id="rId13"/>
    <p:sldId id="303" r:id="rId14"/>
    <p:sldId id="272" r:id="rId15"/>
    <p:sldId id="273" r:id="rId16"/>
    <p:sldId id="304" r:id="rId17"/>
    <p:sldId id="274" r:id="rId18"/>
    <p:sldId id="305" r:id="rId19"/>
    <p:sldId id="306" r:id="rId20"/>
    <p:sldId id="307" r:id="rId21"/>
    <p:sldId id="308" r:id="rId22"/>
    <p:sldId id="309" r:id="rId23"/>
    <p:sldId id="278" r:id="rId24"/>
    <p:sldId id="310" r:id="rId25"/>
    <p:sldId id="296" r:id="rId26"/>
    <p:sldId id="297" r:id="rId27"/>
    <p:sldId id="261" r:id="rId2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FF6600"/>
    <a:srgbClr val="004AB8"/>
    <a:srgbClr val="009900"/>
    <a:srgbClr val="008000"/>
    <a:srgbClr val="333333"/>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096" y="-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874713"/>
            <a:ext cx="60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p>
        </p:txBody>
      </p:sp>
      <p:sp>
        <p:nvSpPr>
          <p:cNvPr id="5122" name="Rectangle 2"/>
          <p:cNvSpPr>
            <a:spLocks noGrp="1" noChangeArrowheads="1"/>
          </p:cNvSpPr>
          <p:nvPr>
            <p:ph type="ctrTitle"/>
          </p:nvPr>
        </p:nvSpPr>
        <p:spPr>
          <a:xfrm>
            <a:off x="1371600" y="533400"/>
            <a:ext cx="2895600" cy="1219200"/>
          </a:xfrm>
          <a:effectLst>
            <a:outerShdw dist="35921" dir="2700000" algn="ctr" rotWithShape="0">
              <a:schemeClr val="bg2">
                <a:alpha val="50000"/>
              </a:schemeClr>
            </a:outerShdw>
          </a:effectLst>
        </p:spPr>
        <p:txBody>
          <a:bodyPr/>
          <a:lstStyle>
            <a:lvl1pPr>
              <a:defRPr>
                <a:solidFill>
                  <a:srgbClr val="009900"/>
                </a:solidFill>
              </a:defRPr>
            </a:lvl1pPr>
          </a:lstStyle>
          <a:p>
            <a:r>
              <a:rPr lang="zh-CN" altLang="en-US"/>
              <a:t>第几章</a:t>
            </a:r>
          </a:p>
        </p:txBody>
      </p:sp>
      <p:sp>
        <p:nvSpPr>
          <p:cNvPr id="5123" name="Rectangle 3"/>
          <p:cNvSpPr>
            <a:spLocks noGrp="1" noChangeArrowheads="1"/>
          </p:cNvSpPr>
          <p:nvPr>
            <p:ph type="subTitle" idx="1"/>
          </p:nvPr>
        </p:nvSpPr>
        <p:spPr>
          <a:xfrm>
            <a:off x="1371600" y="2209800"/>
            <a:ext cx="5638800" cy="685800"/>
          </a:xfrm>
          <a:effectLst>
            <a:outerShdw dist="35921" dir="2700000" algn="ctr" rotWithShape="0">
              <a:schemeClr val="bg2"/>
            </a:outerShdw>
          </a:effectLst>
        </p:spPr>
        <p:txBody>
          <a:bodyPr/>
          <a:lstStyle>
            <a:lvl1pPr marL="0" indent="0">
              <a:buFont typeface="Wingdings" pitchFamily="2" charset="2"/>
              <a:buNone/>
              <a:defRPr sz="4000">
                <a:ea typeface="黑体" pitchFamily="2" charset="-122"/>
              </a:defRPr>
            </a:lvl1pPr>
          </a:lstStyle>
          <a:p>
            <a:r>
              <a:rPr lang="zh-CN" altLang="en-US"/>
              <a:t>章标题章标题章标题</a:t>
            </a:r>
          </a:p>
        </p:txBody>
      </p:sp>
    </p:spTree>
    <p:extLst>
      <p:ext uri="{BB962C8B-B14F-4D97-AF65-F5344CB8AC3E}">
        <p14:creationId xmlns:p14="http://schemas.microsoft.com/office/powerpoint/2010/main" val="1315294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A605C7F-EC28-4923-8BBC-F277F4288CA0}" type="slidenum">
              <a:rPr lang="en-US" altLang="zh-CN"/>
              <a:pPr>
                <a:defRPr/>
              </a:pPr>
              <a:t>‹#›</a:t>
            </a:fld>
            <a:endParaRPr lang="en-US" altLang="zh-CN"/>
          </a:p>
        </p:txBody>
      </p:sp>
    </p:spTree>
    <p:extLst>
      <p:ext uri="{BB962C8B-B14F-4D97-AF65-F5344CB8AC3E}">
        <p14:creationId xmlns:p14="http://schemas.microsoft.com/office/powerpoint/2010/main" val="3815715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914400"/>
            <a:ext cx="2095500" cy="4953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914400"/>
            <a:ext cx="6134100" cy="4953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617BAF2-8C7A-48F9-AAF2-FCC9222A8DE8}" type="slidenum">
              <a:rPr lang="en-US" altLang="zh-CN"/>
              <a:pPr>
                <a:defRPr/>
              </a:pPr>
              <a:t>‹#›</a:t>
            </a:fld>
            <a:endParaRPr lang="en-US" altLang="zh-CN"/>
          </a:p>
        </p:txBody>
      </p:sp>
    </p:spTree>
    <p:extLst>
      <p:ext uri="{BB962C8B-B14F-4D97-AF65-F5344CB8AC3E}">
        <p14:creationId xmlns:p14="http://schemas.microsoft.com/office/powerpoint/2010/main" val="3923235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81000" y="1752600"/>
            <a:ext cx="8382000" cy="41148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DC72F89-C883-4402-BD0C-96F7557E0C70}" type="slidenum">
              <a:rPr lang="en-US" altLang="zh-CN"/>
              <a:pPr>
                <a:defRPr/>
              </a:pPr>
              <a:t>‹#›</a:t>
            </a:fld>
            <a:endParaRPr lang="en-US" altLang="zh-CN"/>
          </a:p>
        </p:txBody>
      </p:sp>
    </p:spTree>
    <p:extLst>
      <p:ext uri="{BB962C8B-B14F-4D97-AF65-F5344CB8AC3E}">
        <p14:creationId xmlns:p14="http://schemas.microsoft.com/office/powerpoint/2010/main" val="3958651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39FFCD4-B7FF-4BE3-B5D7-45BFE96B3E1B}" type="slidenum">
              <a:rPr lang="en-US" altLang="zh-CN"/>
              <a:pPr>
                <a:defRPr/>
              </a:pPr>
              <a:t>‹#›</a:t>
            </a:fld>
            <a:endParaRPr lang="en-US" altLang="zh-CN"/>
          </a:p>
        </p:txBody>
      </p:sp>
    </p:spTree>
    <p:extLst>
      <p:ext uri="{BB962C8B-B14F-4D97-AF65-F5344CB8AC3E}">
        <p14:creationId xmlns:p14="http://schemas.microsoft.com/office/powerpoint/2010/main" val="4138731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F1917D0-0B4B-4A26-ACAA-D4703DFB9F31}" type="slidenum">
              <a:rPr lang="en-US" altLang="zh-CN"/>
              <a:pPr>
                <a:defRPr/>
              </a:pPr>
              <a:t>‹#›</a:t>
            </a:fld>
            <a:endParaRPr lang="en-US" altLang="zh-CN"/>
          </a:p>
        </p:txBody>
      </p:sp>
    </p:spTree>
    <p:extLst>
      <p:ext uri="{BB962C8B-B14F-4D97-AF65-F5344CB8AC3E}">
        <p14:creationId xmlns:p14="http://schemas.microsoft.com/office/powerpoint/2010/main" val="1135902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2F60EC9-6668-49A2-8509-17BEAAD1D42D}" type="slidenum">
              <a:rPr lang="en-US" altLang="zh-CN"/>
              <a:pPr>
                <a:defRPr/>
              </a:pPr>
              <a:t>‹#›</a:t>
            </a:fld>
            <a:endParaRPr lang="en-US" altLang="zh-CN"/>
          </a:p>
        </p:txBody>
      </p:sp>
    </p:spTree>
    <p:extLst>
      <p:ext uri="{BB962C8B-B14F-4D97-AF65-F5344CB8AC3E}">
        <p14:creationId xmlns:p14="http://schemas.microsoft.com/office/powerpoint/2010/main" val="1497176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792BAEF0-101A-476E-83CC-24A282A5F0CF}" type="slidenum">
              <a:rPr lang="en-US" altLang="zh-CN"/>
              <a:pPr>
                <a:defRPr/>
              </a:pPr>
              <a:t>‹#›</a:t>
            </a:fld>
            <a:endParaRPr lang="en-US" altLang="zh-CN"/>
          </a:p>
        </p:txBody>
      </p:sp>
    </p:spTree>
    <p:extLst>
      <p:ext uri="{BB962C8B-B14F-4D97-AF65-F5344CB8AC3E}">
        <p14:creationId xmlns:p14="http://schemas.microsoft.com/office/powerpoint/2010/main" val="3508286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D22DA571-13A1-4ABF-895D-535618E8504D}" type="slidenum">
              <a:rPr lang="en-US" altLang="zh-CN"/>
              <a:pPr>
                <a:defRPr/>
              </a:pPr>
              <a:t>‹#›</a:t>
            </a:fld>
            <a:endParaRPr lang="en-US" altLang="zh-CN"/>
          </a:p>
        </p:txBody>
      </p:sp>
    </p:spTree>
    <p:extLst>
      <p:ext uri="{BB962C8B-B14F-4D97-AF65-F5344CB8AC3E}">
        <p14:creationId xmlns:p14="http://schemas.microsoft.com/office/powerpoint/2010/main" val="1973201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F1F6DFFB-F1ED-47C3-A1D3-972CF743B5D5}" type="slidenum">
              <a:rPr lang="en-US" altLang="zh-CN"/>
              <a:pPr>
                <a:defRPr/>
              </a:pPr>
              <a:t>‹#›</a:t>
            </a:fld>
            <a:endParaRPr lang="en-US" altLang="zh-CN"/>
          </a:p>
        </p:txBody>
      </p:sp>
    </p:spTree>
    <p:extLst>
      <p:ext uri="{BB962C8B-B14F-4D97-AF65-F5344CB8AC3E}">
        <p14:creationId xmlns:p14="http://schemas.microsoft.com/office/powerpoint/2010/main" val="2115619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77CE8EC-D4DA-4D81-8AE5-C5F7DDE1DBCF}" type="slidenum">
              <a:rPr lang="en-US" altLang="zh-CN"/>
              <a:pPr>
                <a:defRPr/>
              </a:pPr>
              <a:t>‹#›</a:t>
            </a:fld>
            <a:endParaRPr lang="en-US" altLang="zh-CN"/>
          </a:p>
        </p:txBody>
      </p:sp>
    </p:spTree>
    <p:extLst>
      <p:ext uri="{BB962C8B-B14F-4D97-AF65-F5344CB8AC3E}">
        <p14:creationId xmlns:p14="http://schemas.microsoft.com/office/powerpoint/2010/main" val="3102088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9BD1E83-3C0B-4C51-A3A0-5D91AF6F3561}" type="slidenum">
              <a:rPr lang="en-US" altLang="zh-CN"/>
              <a:pPr>
                <a:defRPr/>
              </a:pPr>
              <a:t>‹#›</a:t>
            </a:fld>
            <a:endParaRPr lang="en-US" altLang="zh-CN"/>
          </a:p>
        </p:txBody>
      </p:sp>
    </p:spTree>
    <p:extLst>
      <p:ext uri="{BB962C8B-B14F-4D97-AF65-F5344CB8AC3E}">
        <p14:creationId xmlns:p14="http://schemas.microsoft.com/office/powerpoint/2010/main" val="1581436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838200" y="9144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标题标题标题</a:t>
            </a:r>
          </a:p>
        </p:txBody>
      </p:sp>
      <p:sp>
        <p:nvSpPr>
          <p:cNvPr id="2051" name="Rectangle 3"/>
          <p:cNvSpPr>
            <a:spLocks noGrp="1" noChangeArrowheads="1"/>
          </p:cNvSpPr>
          <p:nvPr>
            <p:ph type="body" idx="1"/>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 </a:t>
            </a:r>
            <a:r>
              <a:rPr lang="zh-CN" altLang="en-US" smtClean="0"/>
              <a:t>第一级</a:t>
            </a:r>
          </a:p>
          <a:p>
            <a:pPr lvl="1"/>
            <a:r>
              <a:rPr lang="zh-CN" altLang="en-US" smtClean="0"/>
              <a:t> 第二级</a:t>
            </a:r>
          </a:p>
          <a:p>
            <a:pPr lvl="2"/>
            <a:r>
              <a:rPr lang="zh-CN" altLang="en-US" smtClean="0"/>
              <a:t> 第三级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5C933CCF-96C4-4999-A9E6-945E8B7164ED}" type="slidenum">
              <a:rPr lang="en-US" altLang="zh-CN"/>
              <a:pPr>
                <a:defRPr/>
              </a:pPr>
              <a:t>‹#›</a:t>
            </a:fld>
            <a:endParaRPr lang="en-US" altLang="zh-CN"/>
          </a:p>
        </p:txBody>
      </p:sp>
      <p:sp>
        <p:nvSpPr>
          <p:cNvPr id="1032" name="Line 8"/>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p>
        </p:txBody>
      </p:sp>
      <p:pic>
        <p:nvPicPr>
          <p:cNvPr id="2056" name="Picture 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04800" y="1022350"/>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9"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0" fontAlgn="base" hangingPunct="0">
        <a:spcBef>
          <a:spcPct val="0"/>
        </a:spcBef>
        <a:spcAft>
          <a:spcPct val="0"/>
        </a:spcAft>
        <a:defRPr sz="4000">
          <a:solidFill>
            <a:srgbClr val="008000"/>
          </a:solidFill>
          <a:latin typeface="+mj-lt"/>
          <a:ea typeface="+mj-ea"/>
          <a:cs typeface="+mj-cs"/>
        </a:defRPr>
      </a:lvl1pPr>
      <a:lvl2pPr algn="l" rtl="0" eaLnBrk="0" fontAlgn="base" hangingPunct="0">
        <a:spcBef>
          <a:spcPct val="0"/>
        </a:spcBef>
        <a:spcAft>
          <a:spcPct val="0"/>
        </a:spcAft>
        <a:defRPr sz="4000">
          <a:solidFill>
            <a:srgbClr val="008000"/>
          </a:solidFill>
          <a:latin typeface="Tahoma" pitchFamily="34" charset="0"/>
          <a:ea typeface="隶书" pitchFamily="49" charset="-122"/>
        </a:defRPr>
      </a:lvl2pPr>
      <a:lvl3pPr algn="l" rtl="0" eaLnBrk="0" fontAlgn="base" hangingPunct="0">
        <a:spcBef>
          <a:spcPct val="0"/>
        </a:spcBef>
        <a:spcAft>
          <a:spcPct val="0"/>
        </a:spcAft>
        <a:defRPr sz="4000">
          <a:solidFill>
            <a:srgbClr val="008000"/>
          </a:solidFill>
          <a:latin typeface="Tahoma" pitchFamily="34" charset="0"/>
          <a:ea typeface="隶书" pitchFamily="49" charset="-122"/>
        </a:defRPr>
      </a:lvl3pPr>
      <a:lvl4pPr algn="l" rtl="0" eaLnBrk="0" fontAlgn="base" hangingPunct="0">
        <a:spcBef>
          <a:spcPct val="0"/>
        </a:spcBef>
        <a:spcAft>
          <a:spcPct val="0"/>
        </a:spcAft>
        <a:defRPr sz="4000">
          <a:solidFill>
            <a:srgbClr val="008000"/>
          </a:solidFill>
          <a:latin typeface="Tahoma" pitchFamily="34" charset="0"/>
          <a:ea typeface="隶书" pitchFamily="49" charset="-122"/>
        </a:defRPr>
      </a:lvl4pPr>
      <a:lvl5pPr algn="l" rtl="0" eaLnBrk="0" fontAlgn="base" hangingPunct="0">
        <a:spcBef>
          <a:spcPct val="0"/>
        </a:spcBef>
        <a:spcAft>
          <a:spcPct val="0"/>
        </a:spcAft>
        <a:defRPr sz="4000">
          <a:solidFill>
            <a:srgbClr val="008000"/>
          </a:solidFill>
          <a:latin typeface="Tahoma" pitchFamily="34" charset="0"/>
          <a:ea typeface="隶书" pitchFamily="49" charset="-122"/>
        </a:defRPr>
      </a:lvl5pPr>
      <a:lvl6pPr marL="457200" algn="l" rtl="0" fontAlgn="base">
        <a:spcBef>
          <a:spcPct val="0"/>
        </a:spcBef>
        <a:spcAft>
          <a:spcPct val="0"/>
        </a:spcAft>
        <a:defRPr sz="4000">
          <a:solidFill>
            <a:srgbClr val="008000"/>
          </a:solidFill>
          <a:latin typeface="Tahoma" pitchFamily="34" charset="0"/>
          <a:ea typeface="隶书" pitchFamily="49" charset="-122"/>
        </a:defRPr>
      </a:lvl6pPr>
      <a:lvl7pPr marL="914400" algn="l" rtl="0" fontAlgn="base">
        <a:spcBef>
          <a:spcPct val="0"/>
        </a:spcBef>
        <a:spcAft>
          <a:spcPct val="0"/>
        </a:spcAft>
        <a:defRPr sz="4000">
          <a:solidFill>
            <a:srgbClr val="008000"/>
          </a:solidFill>
          <a:latin typeface="Tahoma" pitchFamily="34" charset="0"/>
          <a:ea typeface="隶书" pitchFamily="49" charset="-122"/>
        </a:defRPr>
      </a:lvl7pPr>
      <a:lvl8pPr marL="1371600" algn="l" rtl="0" fontAlgn="base">
        <a:spcBef>
          <a:spcPct val="0"/>
        </a:spcBef>
        <a:spcAft>
          <a:spcPct val="0"/>
        </a:spcAft>
        <a:defRPr sz="4000">
          <a:solidFill>
            <a:srgbClr val="008000"/>
          </a:solidFill>
          <a:latin typeface="Tahoma" pitchFamily="34" charset="0"/>
          <a:ea typeface="隶书" pitchFamily="49" charset="-122"/>
        </a:defRPr>
      </a:lvl8pPr>
      <a:lvl9pPr marL="1828800" algn="l" rtl="0" fontAlgn="base">
        <a:spcBef>
          <a:spcPct val="0"/>
        </a:spcBef>
        <a:spcAft>
          <a:spcPct val="0"/>
        </a:spcAft>
        <a:defRPr sz="4000">
          <a:solidFill>
            <a:srgbClr val="008000"/>
          </a:solidFill>
          <a:latin typeface="Tahoma" pitchFamily="34" charset="0"/>
          <a:ea typeface="隶书" pitchFamily="49"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Font typeface="Wingdings"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itchFamily="2" charset="2"/>
        <a:buChar char=""/>
        <a:defRPr sz="2000">
          <a:solidFill>
            <a:srgbClr val="333333"/>
          </a:solidFill>
          <a:latin typeface="+mn-lt"/>
          <a:ea typeface="黑体" pitchFamily="2" charset="-122"/>
        </a:defRPr>
      </a:lvl3pPr>
      <a:lvl4pPr marL="1600200" indent="-228600" algn="l" rtl="0" eaLnBrk="0" fontAlgn="base" hangingPunct="0">
        <a:spcBef>
          <a:spcPct val="20000"/>
        </a:spcBef>
        <a:spcAft>
          <a:spcPct val="0"/>
        </a:spcAft>
        <a:buChar char="–"/>
        <a:defRPr sz="2000">
          <a:solidFill>
            <a:srgbClr val="4D4D4D"/>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rgbClr val="4D4D4D"/>
          </a:solidFill>
          <a:latin typeface="Arial" charset="0"/>
          <a:ea typeface="宋体" pitchFamily="2" charset="-122"/>
        </a:defRPr>
      </a:lvl5pPr>
      <a:lvl6pPr marL="2514600" indent="-228600" algn="l" rtl="0" fontAlgn="base">
        <a:spcBef>
          <a:spcPct val="20000"/>
        </a:spcBef>
        <a:spcAft>
          <a:spcPct val="0"/>
        </a:spcAft>
        <a:buChar char="»"/>
        <a:defRPr sz="2000">
          <a:solidFill>
            <a:srgbClr val="4D4D4D"/>
          </a:solidFill>
          <a:latin typeface="Arial" charset="0"/>
          <a:ea typeface="宋体" pitchFamily="2" charset="-122"/>
        </a:defRPr>
      </a:lvl6pPr>
      <a:lvl7pPr marL="2971800" indent="-228600" algn="l" rtl="0" fontAlgn="base">
        <a:spcBef>
          <a:spcPct val="20000"/>
        </a:spcBef>
        <a:spcAft>
          <a:spcPct val="0"/>
        </a:spcAft>
        <a:buChar char="»"/>
        <a:defRPr sz="2000">
          <a:solidFill>
            <a:srgbClr val="4D4D4D"/>
          </a:solidFill>
          <a:latin typeface="Arial" charset="0"/>
          <a:ea typeface="宋体" pitchFamily="2" charset="-122"/>
        </a:defRPr>
      </a:lvl7pPr>
      <a:lvl8pPr marL="3429000" indent="-228600" algn="l" rtl="0" fontAlgn="base">
        <a:spcBef>
          <a:spcPct val="20000"/>
        </a:spcBef>
        <a:spcAft>
          <a:spcPct val="0"/>
        </a:spcAft>
        <a:buChar char="»"/>
        <a:defRPr sz="2000">
          <a:solidFill>
            <a:srgbClr val="4D4D4D"/>
          </a:solidFill>
          <a:latin typeface="Arial" charset="0"/>
          <a:ea typeface="宋体" pitchFamily="2" charset="-122"/>
        </a:defRPr>
      </a:lvl8pPr>
      <a:lvl9pPr marL="3886200" indent="-228600" algn="l" rtl="0" fontAlgn="base">
        <a:spcBef>
          <a:spcPct val="20000"/>
        </a:spcBef>
        <a:spcAft>
          <a:spcPct val="0"/>
        </a:spcAft>
        <a:buChar char="»"/>
        <a:defRPr sz="2000">
          <a:solidFill>
            <a:srgbClr val="4D4D4D"/>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subTitle" idx="1"/>
          </p:nvPr>
        </p:nvSpPr>
        <p:spPr>
          <a:xfrm>
            <a:off x="1371600" y="1905000"/>
            <a:ext cx="4419600" cy="685800"/>
          </a:xfrm>
        </p:spPr>
        <p:txBody>
          <a:bodyPr/>
          <a:lstStyle/>
          <a:p>
            <a:pPr eaLnBrk="1" hangingPunct="1">
              <a:defRPr/>
            </a:pPr>
            <a:r>
              <a:rPr lang="zh-CN" altLang="en-US" smtClean="0"/>
              <a:t>设计模式</a:t>
            </a:r>
            <a:r>
              <a:rPr lang="zh-CN" altLang="en-US" smtClean="0"/>
              <a:t>概述 </a:t>
            </a:r>
            <a:endParaRPr lang="zh-CN" alt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38200" y="914400"/>
            <a:ext cx="5562600" cy="685800"/>
          </a:xfrm>
        </p:spPr>
        <p:txBody>
          <a:bodyPr/>
          <a:lstStyle/>
          <a:p>
            <a:pPr eaLnBrk="1" hangingPunct="1"/>
            <a:r>
              <a:rPr lang="zh-CN" altLang="en-US" smtClean="0"/>
              <a:t>设计模式的诞生与发展</a:t>
            </a:r>
          </a:p>
        </p:txBody>
      </p:sp>
      <p:sp>
        <p:nvSpPr>
          <p:cNvPr id="12291" name="Rectangle 3"/>
          <p:cNvSpPr>
            <a:spLocks noGrp="1" noChangeArrowheads="1"/>
          </p:cNvSpPr>
          <p:nvPr>
            <p:ph type="body" idx="1"/>
          </p:nvPr>
        </p:nvSpPr>
        <p:spPr/>
        <p:txBody>
          <a:bodyPr/>
          <a:lstStyle/>
          <a:p>
            <a:pPr eaLnBrk="1" hangingPunct="1"/>
            <a:r>
              <a:rPr kumimoji="1" lang="zh-CN" altLang="en-US" smtClean="0"/>
              <a:t>软件模式</a:t>
            </a:r>
          </a:p>
          <a:p>
            <a:pPr lvl="1" eaLnBrk="1" hangingPunct="1"/>
            <a:r>
              <a:rPr kumimoji="1" lang="zh-CN" altLang="en-US" smtClean="0"/>
              <a:t>软件模式与具体的应用领域无关，在模式发现过程中需要遵循</a:t>
            </a:r>
            <a:r>
              <a:rPr kumimoji="1" lang="zh-CN" altLang="en-US" smtClean="0">
                <a:solidFill>
                  <a:srgbClr val="FF3300"/>
                </a:solidFill>
              </a:rPr>
              <a:t>大三律</a:t>
            </a:r>
            <a:r>
              <a:rPr kumimoji="1" lang="en-US" altLang="zh-CN" smtClean="0">
                <a:solidFill>
                  <a:srgbClr val="FF3300"/>
                </a:solidFill>
              </a:rPr>
              <a:t>(Rule of Three)</a:t>
            </a:r>
            <a:r>
              <a:rPr kumimoji="1" lang="zh-CN" altLang="en-US" smtClean="0"/>
              <a:t>，即只有经过</a:t>
            </a:r>
            <a:r>
              <a:rPr kumimoji="1" lang="zh-CN" altLang="en-US" smtClean="0">
                <a:solidFill>
                  <a:srgbClr val="FF3300"/>
                </a:solidFill>
              </a:rPr>
              <a:t>三个以上不同类型（或不同领域）的系统</a:t>
            </a:r>
            <a:r>
              <a:rPr kumimoji="1" lang="zh-CN" altLang="en-US" smtClean="0"/>
              <a:t>的校验，一个解决方案才能从候选模式升格为模式。</a:t>
            </a:r>
          </a:p>
        </p:txBody>
      </p:sp>
      <p:sp>
        <p:nvSpPr>
          <p:cNvPr id="12292" name="Rectangle 4"/>
          <p:cNvSpPr>
            <a:spLocks noChangeArrowheads="1"/>
          </p:cNvSpPr>
          <p:nvPr/>
        </p:nvSpPr>
        <p:spPr bwMode="auto">
          <a:xfrm>
            <a:off x="0" y="1957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914400"/>
            <a:ext cx="5562600" cy="685800"/>
          </a:xfrm>
        </p:spPr>
        <p:txBody>
          <a:bodyPr/>
          <a:lstStyle/>
          <a:p>
            <a:pPr eaLnBrk="1" hangingPunct="1"/>
            <a:r>
              <a:rPr lang="zh-CN" altLang="en-US" smtClean="0"/>
              <a:t>设计模式的诞生与发展</a:t>
            </a:r>
          </a:p>
        </p:txBody>
      </p:sp>
      <p:sp>
        <p:nvSpPr>
          <p:cNvPr id="13315" name="Rectangle 3"/>
          <p:cNvSpPr>
            <a:spLocks noGrp="1" noChangeArrowheads="1"/>
          </p:cNvSpPr>
          <p:nvPr>
            <p:ph type="body" idx="1"/>
          </p:nvPr>
        </p:nvSpPr>
        <p:spPr>
          <a:xfrm>
            <a:off x="381000" y="1752600"/>
            <a:ext cx="8382000" cy="4648200"/>
          </a:xfrm>
        </p:spPr>
        <p:txBody>
          <a:bodyPr/>
          <a:lstStyle/>
          <a:p>
            <a:pPr eaLnBrk="1" hangingPunct="1">
              <a:lnSpc>
                <a:spcPct val="100000"/>
              </a:lnSpc>
            </a:pPr>
            <a:r>
              <a:rPr kumimoji="1" lang="zh-CN" altLang="en-US" sz="2400" smtClean="0"/>
              <a:t>设计模式的发展 </a:t>
            </a:r>
          </a:p>
          <a:p>
            <a:pPr lvl="1" eaLnBrk="1" hangingPunct="1">
              <a:lnSpc>
                <a:spcPct val="100000"/>
              </a:lnSpc>
            </a:pPr>
            <a:r>
              <a:rPr kumimoji="1" lang="en-US" altLang="zh-CN" sz="1800" smtClean="0">
                <a:solidFill>
                  <a:srgbClr val="FF3300"/>
                </a:solidFill>
              </a:rPr>
              <a:t>1987</a:t>
            </a:r>
            <a:r>
              <a:rPr kumimoji="1" lang="zh-CN" altLang="en-US" sz="1800" smtClean="0">
                <a:solidFill>
                  <a:srgbClr val="FF3300"/>
                </a:solidFill>
              </a:rPr>
              <a:t>年</a:t>
            </a:r>
            <a:r>
              <a:rPr kumimoji="1" lang="zh-CN" altLang="en-US" sz="1800" smtClean="0"/>
              <a:t>，</a:t>
            </a:r>
            <a:r>
              <a:rPr kumimoji="1" lang="en-US" altLang="zh-CN" sz="1800" smtClean="0"/>
              <a:t>Kent Beck</a:t>
            </a:r>
            <a:r>
              <a:rPr kumimoji="1" lang="zh-CN" altLang="en-US" sz="1800" smtClean="0"/>
              <a:t>和</a:t>
            </a:r>
            <a:r>
              <a:rPr kumimoji="1" lang="en-US" altLang="zh-CN" sz="1800" smtClean="0"/>
              <a:t>Ward Cunningham</a:t>
            </a:r>
            <a:r>
              <a:rPr kumimoji="1" lang="zh-CN" altLang="en-US" sz="1800" smtClean="0"/>
              <a:t>借鉴</a:t>
            </a:r>
            <a:r>
              <a:rPr kumimoji="1" lang="en-US" altLang="zh-CN" sz="1800" smtClean="0"/>
              <a:t>Alexander</a:t>
            </a:r>
            <a:r>
              <a:rPr kumimoji="1" lang="zh-CN" altLang="en-US" sz="1800" smtClean="0"/>
              <a:t>的模式思想在程序开发中开始应用一些模式 ，在</a:t>
            </a:r>
            <a:r>
              <a:rPr kumimoji="1" lang="en-US" altLang="zh-CN" sz="1800" smtClean="0"/>
              <a:t>OOPSLA</a:t>
            </a:r>
            <a:r>
              <a:rPr kumimoji="1" lang="zh-CN" altLang="en-US" sz="1800" smtClean="0"/>
              <a:t>会议上发表了他们的成果。</a:t>
            </a:r>
          </a:p>
          <a:p>
            <a:pPr lvl="1" eaLnBrk="1" hangingPunct="1">
              <a:lnSpc>
                <a:spcPct val="100000"/>
              </a:lnSpc>
            </a:pPr>
            <a:r>
              <a:rPr kumimoji="1" lang="en-US" altLang="zh-CN" sz="1800" smtClean="0">
                <a:solidFill>
                  <a:srgbClr val="FF3300"/>
                </a:solidFill>
              </a:rPr>
              <a:t>1990</a:t>
            </a:r>
            <a:r>
              <a:rPr kumimoji="1" lang="zh-CN" altLang="en-US" sz="1800" smtClean="0">
                <a:solidFill>
                  <a:srgbClr val="FF3300"/>
                </a:solidFill>
              </a:rPr>
              <a:t>年</a:t>
            </a:r>
            <a:r>
              <a:rPr kumimoji="1" lang="zh-CN" altLang="en-US" sz="1800" smtClean="0"/>
              <a:t>，</a:t>
            </a:r>
            <a:r>
              <a:rPr kumimoji="1" lang="en-US" altLang="zh-CN" sz="1800" smtClean="0"/>
              <a:t>OOPSLA</a:t>
            </a:r>
            <a:r>
              <a:rPr kumimoji="1" lang="zh-CN" altLang="en-US" sz="1800" smtClean="0"/>
              <a:t>与</a:t>
            </a:r>
            <a:r>
              <a:rPr kumimoji="1" lang="en-US" altLang="zh-CN" sz="1800" smtClean="0"/>
              <a:t>ECOOP</a:t>
            </a:r>
            <a:r>
              <a:rPr kumimoji="1" lang="zh-CN" altLang="en-US" sz="1800" smtClean="0"/>
              <a:t>联合举办，</a:t>
            </a:r>
            <a:r>
              <a:rPr kumimoji="1" lang="en-US" altLang="zh-CN" sz="1800" smtClean="0"/>
              <a:t>Erich Gamma</a:t>
            </a:r>
            <a:r>
              <a:rPr kumimoji="1" lang="zh-CN" altLang="en-US" sz="1800" smtClean="0"/>
              <a:t>和</a:t>
            </a:r>
            <a:r>
              <a:rPr kumimoji="1" lang="en-US" altLang="zh-CN" sz="1800" smtClean="0"/>
              <a:t>Richard Helm</a:t>
            </a:r>
            <a:r>
              <a:rPr kumimoji="1" lang="zh-CN" altLang="en-US" sz="1800" smtClean="0"/>
              <a:t>等人开始讨论有关模式的话题</a:t>
            </a:r>
            <a:r>
              <a:rPr kumimoji="1" lang="en-US" altLang="zh-CN" sz="1800" smtClean="0"/>
              <a:t>(Bruce Anderson</a:t>
            </a:r>
            <a:r>
              <a:rPr kumimoji="1" lang="zh-CN" altLang="en-US" sz="1800" smtClean="0"/>
              <a:t>主持</a:t>
            </a:r>
            <a:r>
              <a:rPr kumimoji="1" lang="en-US" altLang="zh-CN" sz="1800" smtClean="0"/>
              <a:t>)</a:t>
            </a:r>
            <a:r>
              <a:rPr kumimoji="1" lang="zh-CN" altLang="en-US" sz="1800" smtClean="0"/>
              <a:t>，“四人组” 正式成立，并开始着手进行设计模式的分类整理工作。 </a:t>
            </a:r>
          </a:p>
          <a:p>
            <a:pPr lvl="1" eaLnBrk="1" hangingPunct="1">
              <a:lnSpc>
                <a:spcPct val="100000"/>
              </a:lnSpc>
            </a:pPr>
            <a:r>
              <a:rPr kumimoji="1" lang="en-US" altLang="zh-CN" sz="1800" smtClean="0">
                <a:solidFill>
                  <a:srgbClr val="FF3300"/>
                </a:solidFill>
              </a:rPr>
              <a:t>1991 </a:t>
            </a:r>
            <a:r>
              <a:rPr kumimoji="1" lang="zh-CN" altLang="en-US" sz="1800" smtClean="0">
                <a:solidFill>
                  <a:srgbClr val="FF3300"/>
                </a:solidFill>
              </a:rPr>
              <a:t>年</a:t>
            </a:r>
            <a:r>
              <a:rPr kumimoji="1" lang="zh-CN" altLang="en-US" sz="1800" smtClean="0"/>
              <a:t>，</a:t>
            </a:r>
            <a:r>
              <a:rPr kumimoji="1" lang="en-US" altLang="zh-CN" sz="1800" smtClean="0"/>
              <a:t>OOPSLA</a:t>
            </a:r>
            <a:r>
              <a:rPr kumimoji="1" lang="zh-CN" altLang="en-US" sz="1800" smtClean="0"/>
              <a:t>，</a:t>
            </a:r>
            <a:r>
              <a:rPr kumimoji="1" lang="en-US" altLang="zh-CN" sz="1800" smtClean="0"/>
              <a:t>Bruce Anderson</a:t>
            </a:r>
            <a:r>
              <a:rPr kumimoji="1" lang="zh-CN" altLang="en-US" sz="1800" smtClean="0"/>
              <a:t>主持了首次针对设计模式的研讨会 。</a:t>
            </a:r>
          </a:p>
          <a:p>
            <a:pPr lvl="1" eaLnBrk="1" hangingPunct="1">
              <a:lnSpc>
                <a:spcPct val="100000"/>
              </a:lnSpc>
            </a:pPr>
            <a:r>
              <a:rPr kumimoji="1" lang="en-US" altLang="zh-CN" sz="1800" smtClean="0">
                <a:solidFill>
                  <a:srgbClr val="FF3300"/>
                </a:solidFill>
              </a:rPr>
              <a:t>1992 </a:t>
            </a:r>
            <a:r>
              <a:rPr kumimoji="1" lang="zh-CN" altLang="en-US" sz="1800" smtClean="0">
                <a:solidFill>
                  <a:srgbClr val="FF3300"/>
                </a:solidFill>
              </a:rPr>
              <a:t>年</a:t>
            </a:r>
            <a:r>
              <a:rPr kumimoji="1" lang="zh-CN" altLang="en-US" sz="1800" smtClean="0"/>
              <a:t>，</a:t>
            </a:r>
            <a:r>
              <a:rPr kumimoji="1" lang="en-US" altLang="zh-CN" sz="1800" smtClean="0"/>
              <a:t>OOPSLA </a:t>
            </a:r>
            <a:r>
              <a:rPr kumimoji="1" lang="zh-CN" altLang="en-US" sz="1800" smtClean="0"/>
              <a:t>，</a:t>
            </a:r>
            <a:r>
              <a:rPr kumimoji="1" lang="en-US" altLang="zh-CN" sz="1800" smtClean="0"/>
              <a:t>Anderson</a:t>
            </a:r>
            <a:r>
              <a:rPr kumimoji="1" lang="zh-CN" altLang="en-US" sz="1800" smtClean="0"/>
              <a:t>再度主持研讨会，模式已经逐渐成为人们讨论的话题。 </a:t>
            </a:r>
          </a:p>
          <a:p>
            <a:pPr lvl="1" eaLnBrk="1" hangingPunct="1">
              <a:lnSpc>
                <a:spcPct val="100000"/>
              </a:lnSpc>
            </a:pPr>
            <a:r>
              <a:rPr lang="zh-CN" altLang="en-US" sz="1800" smtClean="0">
                <a:solidFill>
                  <a:schemeClr val="tx1"/>
                </a:solidFill>
              </a:rPr>
              <a:t>注</a:t>
            </a:r>
            <a:r>
              <a:rPr lang="en-US" altLang="zh-CN" sz="1800" smtClean="0">
                <a:solidFill>
                  <a:schemeClr val="tx1"/>
                </a:solidFill>
              </a:rPr>
              <a:t>:</a:t>
            </a:r>
            <a:r>
              <a:rPr lang="en-US" altLang="zh-CN" sz="1800" smtClean="0">
                <a:solidFill>
                  <a:srgbClr val="FF3300"/>
                </a:solidFill>
              </a:rPr>
              <a:t> OOPSLA (Object-Oriented Programming, Systems, Languages &amp; Applications</a:t>
            </a:r>
            <a:r>
              <a:rPr lang="zh-CN" altLang="en-US" sz="1800" smtClean="0">
                <a:solidFill>
                  <a:srgbClr val="FF3300"/>
                </a:solidFill>
              </a:rPr>
              <a:t>，</a:t>
            </a:r>
            <a:r>
              <a:rPr kumimoji="1" lang="zh-CN" altLang="en-US" sz="1800" smtClean="0"/>
              <a:t>面向对象编程、系统、语言和应用大会</a:t>
            </a:r>
            <a:r>
              <a:rPr lang="en-US" altLang="zh-CN" sz="1800" smtClean="0">
                <a:solidFill>
                  <a:srgbClr val="FF3300"/>
                </a:solidFill>
              </a:rPr>
              <a:t>)</a:t>
            </a:r>
            <a:r>
              <a:rPr lang="zh-CN" altLang="en-US" sz="1800" smtClean="0">
                <a:solidFill>
                  <a:schemeClr val="tx1"/>
                </a:solidFill>
              </a:rPr>
              <a:t>，编程语言及软件工程国际顶级会议，</a:t>
            </a:r>
            <a:r>
              <a:rPr lang="en-US" altLang="zh-CN" sz="1800" smtClean="0">
                <a:solidFill>
                  <a:schemeClr val="tx1"/>
                </a:solidFill>
              </a:rPr>
              <a:t>2010</a:t>
            </a:r>
            <a:r>
              <a:rPr lang="zh-CN" altLang="en-US" sz="1800" smtClean="0">
                <a:solidFill>
                  <a:schemeClr val="tx1"/>
                </a:solidFill>
              </a:rPr>
              <a:t>年改为</a:t>
            </a:r>
            <a:r>
              <a:rPr lang="en-US" altLang="zh-CN" sz="1800" smtClean="0">
                <a:solidFill>
                  <a:srgbClr val="FF3300"/>
                </a:solidFill>
              </a:rPr>
              <a:t>SPLASH --- Systems, Programming, Languages and Applications: Software for Humanity </a:t>
            </a:r>
            <a:endParaRPr kumimoji="1" lang="en-US" altLang="zh-CN" sz="1800" smtClean="0">
              <a:solidFill>
                <a:srgbClr val="FF3300"/>
              </a:solidFill>
            </a:endParaRPr>
          </a:p>
          <a:p>
            <a:pPr lvl="1" eaLnBrk="1" hangingPunct="1">
              <a:lnSpc>
                <a:spcPct val="100000"/>
              </a:lnSpc>
            </a:pPr>
            <a:endParaRPr kumimoji="1" lang="en-US" altLang="zh-CN" sz="1800" smtClean="0">
              <a:solidFill>
                <a:srgbClr val="FF3300"/>
              </a:solidFill>
            </a:endParaRPr>
          </a:p>
        </p:txBody>
      </p:sp>
      <p:sp>
        <p:nvSpPr>
          <p:cNvPr id="13316" name="Rectangle 4"/>
          <p:cNvSpPr>
            <a:spLocks noChangeArrowheads="1"/>
          </p:cNvSpPr>
          <p:nvPr/>
        </p:nvSpPr>
        <p:spPr bwMode="auto">
          <a:xfrm>
            <a:off x="0" y="1957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38200" y="914400"/>
            <a:ext cx="5562600" cy="685800"/>
          </a:xfrm>
        </p:spPr>
        <p:txBody>
          <a:bodyPr/>
          <a:lstStyle/>
          <a:p>
            <a:pPr eaLnBrk="1" hangingPunct="1"/>
            <a:r>
              <a:rPr lang="zh-CN" altLang="en-US" smtClean="0"/>
              <a:t>设计模式的诞生与发展</a:t>
            </a:r>
          </a:p>
        </p:txBody>
      </p:sp>
      <p:sp>
        <p:nvSpPr>
          <p:cNvPr id="14339" name="Rectangle 3"/>
          <p:cNvSpPr>
            <a:spLocks noGrp="1" noChangeArrowheads="1"/>
          </p:cNvSpPr>
          <p:nvPr>
            <p:ph type="body" idx="1"/>
          </p:nvPr>
        </p:nvSpPr>
        <p:spPr>
          <a:xfrm>
            <a:off x="381000" y="1752600"/>
            <a:ext cx="8382000" cy="4495800"/>
          </a:xfrm>
        </p:spPr>
        <p:txBody>
          <a:bodyPr/>
          <a:lstStyle/>
          <a:p>
            <a:pPr eaLnBrk="1" hangingPunct="1"/>
            <a:r>
              <a:rPr kumimoji="1" lang="zh-CN" altLang="en-US" sz="2800" smtClean="0"/>
              <a:t>设计模式的发展 </a:t>
            </a:r>
          </a:p>
          <a:p>
            <a:pPr lvl="1" eaLnBrk="1" hangingPunct="1"/>
            <a:r>
              <a:rPr kumimoji="1" lang="en-US" altLang="zh-CN" sz="1800" smtClean="0">
                <a:solidFill>
                  <a:srgbClr val="FF3300"/>
                </a:solidFill>
              </a:rPr>
              <a:t>1993</a:t>
            </a:r>
            <a:r>
              <a:rPr kumimoji="1" lang="zh-CN" altLang="en-US" sz="1800" smtClean="0">
                <a:solidFill>
                  <a:srgbClr val="FF3300"/>
                </a:solidFill>
              </a:rPr>
              <a:t>年</a:t>
            </a:r>
            <a:r>
              <a:rPr kumimoji="1" lang="zh-CN" altLang="en-US" sz="1800" smtClean="0"/>
              <a:t>，</a:t>
            </a:r>
            <a:r>
              <a:rPr kumimoji="1" lang="en-US" altLang="zh-CN" sz="1800" smtClean="0"/>
              <a:t>Kent Beck </a:t>
            </a:r>
            <a:r>
              <a:rPr kumimoji="1" lang="zh-CN" altLang="en-US" sz="1800" smtClean="0"/>
              <a:t>和 </a:t>
            </a:r>
            <a:r>
              <a:rPr kumimoji="1" lang="en-US" altLang="zh-CN" sz="1800" smtClean="0"/>
              <a:t>Grady Booch </a:t>
            </a:r>
            <a:r>
              <a:rPr kumimoji="1" lang="zh-CN" altLang="en-US" sz="1800" smtClean="0"/>
              <a:t>赞助了第一次关于设计模式的会议，这个设计模式研究组织发展成为著名的</a:t>
            </a:r>
            <a:r>
              <a:rPr kumimoji="1" lang="en-US" altLang="zh-CN" sz="1800" smtClean="0"/>
              <a:t>Hillside Group</a:t>
            </a:r>
            <a:r>
              <a:rPr kumimoji="1" lang="zh-CN" altLang="en-US" sz="1800" smtClean="0"/>
              <a:t>研究组。</a:t>
            </a:r>
          </a:p>
          <a:p>
            <a:pPr lvl="1" eaLnBrk="1" hangingPunct="1"/>
            <a:r>
              <a:rPr kumimoji="1" lang="en-US" altLang="zh-CN" sz="1800" smtClean="0">
                <a:solidFill>
                  <a:srgbClr val="FF3300"/>
                </a:solidFill>
              </a:rPr>
              <a:t>1994 </a:t>
            </a:r>
            <a:r>
              <a:rPr kumimoji="1" lang="zh-CN" altLang="en-US" sz="1800" smtClean="0">
                <a:solidFill>
                  <a:srgbClr val="FF3300"/>
                </a:solidFill>
              </a:rPr>
              <a:t>年</a:t>
            </a:r>
            <a:r>
              <a:rPr kumimoji="1" lang="zh-CN" altLang="en-US" sz="1800" smtClean="0"/>
              <a:t>，由</a:t>
            </a:r>
            <a:r>
              <a:rPr kumimoji="1" lang="en-US" altLang="zh-CN" sz="1800" smtClean="0"/>
              <a:t>Hillside Group</a:t>
            </a:r>
            <a:r>
              <a:rPr kumimoji="1" lang="zh-CN" altLang="en-US" sz="1800" smtClean="0"/>
              <a:t>发起，在美国伊利诺伊州</a:t>
            </a:r>
            <a:r>
              <a:rPr kumimoji="1" lang="en-US" altLang="zh-CN" sz="1800" smtClean="0"/>
              <a:t>(Illinois)</a:t>
            </a:r>
            <a:r>
              <a:rPr kumimoji="1" lang="zh-CN" altLang="en-US" sz="1800" smtClean="0"/>
              <a:t>的</a:t>
            </a:r>
            <a:r>
              <a:rPr kumimoji="1" lang="en-US" altLang="zh-CN" sz="1800" smtClean="0"/>
              <a:t>Allerton Park</a:t>
            </a:r>
            <a:r>
              <a:rPr kumimoji="1" lang="zh-CN" altLang="en-US" sz="1800" smtClean="0"/>
              <a:t>召开了第</a:t>
            </a:r>
            <a:r>
              <a:rPr kumimoji="1" lang="en-US" altLang="zh-CN" sz="1800" smtClean="0"/>
              <a:t>1</a:t>
            </a:r>
            <a:r>
              <a:rPr kumimoji="1" lang="zh-CN" altLang="en-US" sz="1800" smtClean="0"/>
              <a:t>届关于面向对象模式的世界性会议，名为</a:t>
            </a:r>
            <a:r>
              <a:rPr kumimoji="1" lang="en-US" altLang="zh-CN" sz="1800" smtClean="0">
                <a:solidFill>
                  <a:srgbClr val="FF3300"/>
                </a:solidFill>
              </a:rPr>
              <a:t>PLoP(Pattern Languages of Programs, </a:t>
            </a:r>
            <a:r>
              <a:rPr kumimoji="1" lang="zh-CN" altLang="en-US" sz="1800" smtClean="0">
                <a:solidFill>
                  <a:srgbClr val="FF3300"/>
                </a:solidFill>
              </a:rPr>
              <a:t>编程语言模式会议</a:t>
            </a:r>
            <a:r>
              <a:rPr kumimoji="1" lang="en-US" altLang="zh-CN" sz="1800" smtClean="0">
                <a:solidFill>
                  <a:srgbClr val="FF3300"/>
                </a:solidFill>
              </a:rPr>
              <a:t>)</a:t>
            </a:r>
            <a:r>
              <a:rPr kumimoji="1" lang="zh-CN" altLang="en-US" sz="1800" smtClean="0"/>
              <a:t>，简称</a:t>
            </a:r>
            <a:r>
              <a:rPr kumimoji="1" lang="en-US" altLang="zh-CN" sz="1800" smtClean="0"/>
              <a:t>PLoP‘94</a:t>
            </a:r>
            <a:r>
              <a:rPr kumimoji="1" lang="zh-CN" altLang="en-US" sz="1800" smtClean="0"/>
              <a:t>。</a:t>
            </a:r>
          </a:p>
          <a:p>
            <a:pPr lvl="1" eaLnBrk="1" hangingPunct="1"/>
            <a:r>
              <a:rPr kumimoji="1" lang="en-US" altLang="zh-CN" sz="1800" smtClean="0">
                <a:solidFill>
                  <a:srgbClr val="FF3300"/>
                </a:solidFill>
              </a:rPr>
              <a:t>1995</a:t>
            </a:r>
            <a:r>
              <a:rPr kumimoji="1" lang="zh-CN" altLang="en-US" sz="1800" smtClean="0">
                <a:solidFill>
                  <a:srgbClr val="FF3300"/>
                </a:solidFill>
              </a:rPr>
              <a:t>年</a:t>
            </a:r>
            <a:r>
              <a:rPr kumimoji="1" lang="zh-CN" altLang="en-US" sz="1800" smtClean="0"/>
              <a:t>，</a:t>
            </a:r>
            <a:r>
              <a:rPr kumimoji="1" lang="en-US" altLang="zh-CN" sz="1800" smtClean="0"/>
              <a:t>PLoP‘95 </a:t>
            </a:r>
            <a:r>
              <a:rPr kumimoji="1" lang="zh-CN" altLang="en-US" sz="1800" smtClean="0"/>
              <a:t>仍在伊利诺伊州的</a:t>
            </a:r>
            <a:r>
              <a:rPr kumimoji="1" lang="en-US" altLang="zh-CN" sz="1800" smtClean="0"/>
              <a:t>Allerton Park</a:t>
            </a:r>
            <a:r>
              <a:rPr kumimoji="1" lang="zh-CN" altLang="en-US" sz="1800" smtClean="0"/>
              <a:t>举行 ，“四人组”出版了</a:t>
            </a:r>
            <a:r>
              <a:rPr kumimoji="1" lang="en-US" altLang="zh-CN" sz="1800" smtClean="0"/>
              <a:t>《</a:t>
            </a:r>
            <a:r>
              <a:rPr kumimoji="1" lang="zh-CN" altLang="en-US" sz="1800" smtClean="0"/>
              <a:t>设计模式：可复用面向对象软件的基础</a:t>
            </a:r>
            <a:r>
              <a:rPr kumimoji="1" lang="en-US" altLang="zh-CN" sz="1800" smtClean="0"/>
              <a:t>》(</a:t>
            </a:r>
            <a:r>
              <a:rPr kumimoji="1" lang="en-US" altLang="zh-CN" sz="1800" smtClean="0">
                <a:solidFill>
                  <a:srgbClr val="FF3300"/>
                </a:solidFill>
              </a:rPr>
              <a:t>Design Patterns: Elements of Reusable Object-Oriented Software</a:t>
            </a:r>
            <a:r>
              <a:rPr kumimoji="1" lang="en-US" altLang="zh-CN" sz="1800" smtClean="0"/>
              <a:t>)</a:t>
            </a:r>
            <a:r>
              <a:rPr kumimoji="1" lang="zh-CN" altLang="en-US" sz="1800" smtClean="0"/>
              <a:t>一书，本书成为</a:t>
            </a:r>
            <a:r>
              <a:rPr kumimoji="1" lang="en-US" altLang="zh-CN" sz="1800" smtClean="0"/>
              <a:t>1995</a:t>
            </a:r>
            <a:r>
              <a:rPr kumimoji="1" lang="zh-CN" altLang="en-US" sz="1800" smtClean="0"/>
              <a:t>年最抢手的面向对象书籍，也成为设计模式的经典书籍。 </a:t>
            </a:r>
          </a:p>
          <a:p>
            <a:pPr lvl="1" eaLnBrk="1" hangingPunct="1"/>
            <a:endParaRPr kumimoji="1" lang="en-US" altLang="zh-CN" sz="1800" smtClean="0"/>
          </a:p>
        </p:txBody>
      </p:sp>
      <p:sp>
        <p:nvSpPr>
          <p:cNvPr id="14340" name="Rectangle 4"/>
          <p:cNvSpPr>
            <a:spLocks noChangeArrowheads="1"/>
          </p:cNvSpPr>
          <p:nvPr/>
        </p:nvSpPr>
        <p:spPr bwMode="auto">
          <a:xfrm>
            <a:off x="0" y="1957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38200" y="914400"/>
            <a:ext cx="5562600" cy="685800"/>
          </a:xfrm>
        </p:spPr>
        <p:txBody>
          <a:bodyPr/>
          <a:lstStyle/>
          <a:p>
            <a:pPr eaLnBrk="1" hangingPunct="1"/>
            <a:r>
              <a:rPr lang="zh-CN" altLang="en-US" smtClean="0"/>
              <a:t>设计模式的诞生与发展</a:t>
            </a:r>
          </a:p>
        </p:txBody>
      </p:sp>
      <p:sp>
        <p:nvSpPr>
          <p:cNvPr id="15363" name="Rectangle 3"/>
          <p:cNvSpPr>
            <a:spLocks noGrp="1" noChangeArrowheads="1"/>
          </p:cNvSpPr>
          <p:nvPr>
            <p:ph type="body" idx="1"/>
          </p:nvPr>
        </p:nvSpPr>
        <p:spPr>
          <a:xfrm>
            <a:off x="381000" y="1752600"/>
            <a:ext cx="8382000" cy="4495800"/>
          </a:xfrm>
        </p:spPr>
        <p:txBody>
          <a:bodyPr/>
          <a:lstStyle/>
          <a:p>
            <a:pPr eaLnBrk="1" hangingPunct="1"/>
            <a:r>
              <a:rPr kumimoji="1" lang="zh-CN" altLang="en-US" smtClean="0"/>
              <a:t>设计模式的发展 </a:t>
            </a:r>
          </a:p>
          <a:p>
            <a:pPr lvl="1" eaLnBrk="1" hangingPunct="1"/>
            <a:r>
              <a:rPr kumimoji="1" lang="zh-CN" altLang="en-US" smtClean="0"/>
              <a:t>从</a:t>
            </a:r>
            <a:r>
              <a:rPr kumimoji="1" lang="en-US" altLang="zh-CN" smtClean="0"/>
              <a:t>1995</a:t>
            </a:r>
            <a:r>
              <a:rPr kumimoji="1" lang="zh-CN" altLang="en-US" smtClean="0"/>
              <a:t>年至今，设计模式在软件开发中得以广泛应用，在</a:t>
            </a:r>
            <a:r>
              <a:rPr kumimoji="1" lang="en-US" altLang="zh-CN" smtClean="0">
                <a:solidFill>
                  <a:srgbClr val="FF3300"/>
                </a:solidFill>
              </a:rPr>
              <a:t>Sun</a:t>
            </a:r>
            <a:r>
              <a:rPr kumimoji="1" lang="zh-CN" altLang="en-US" smtClean="0">
                <a:solidFill>
                  <a:srgbClr val="FF3300"/>
                </a:solidFill>
              </a:rPr>
              <a:t>的</a:t>
            </a:r>
            <a:r>
              <a:rPr kumimoji="1" lang="en-US" altLang="zh-CN" smtClean="0">
                <a:solidFill>
                  <a:srgbClr val="FF3300"/>
                </a:solidFill>
              </a:rPr>
              <a:t>Java SE/Java EE</a:t>
            </a:r>
            <a:r>
              <a:rPr kumimoji="1" lang="zh-CN" altLang="en-US" smtClean="0">
                <a:solidFill>
                  <a:srgbClr val="FF3300"/>
                </a:solidFill>
              </a:rPr>
              <a:t>平台</a:t>
            </a:r>
            <a:r>
              <a:rPr kumimoji="1" lang="zh-CN" altLang="en-US" smtClean="0"/>
              <a:t>和</a:t>
            </a:r>
            <a:r>
              <a:rPr kumimoji="1" lang="en-US" altLang="zh-CN" smtClean="0">
                <a:solidFill>
                  <a:srgbClr val="FF3300"/>
                </a:solidFill>
              </a:rPr>
              <a:t>Microsoft</a:t>
            </a:r>
            <a:r>
              <a:rPr kumimoji="1" lang="zh-CN" altLang="en-US" smtClean="0">
                <a:solidFill>
                  <a:srgbClr val="FF3300"/>
                </a:solidFill>
              </a:rPr>
              <a:t>的</a:t>
            </a:r>
            <a:r>
              <a:rPr kumimoji="1" lang="en-US" altLang="zh-CN" smtClean="0">
                <a:solidFill>
                  <a:srgbClr val="FF3300"/>
                </a:solidFill>
              </a:rPr>
              <a:t>.net</a:t>
            </a:r>
            <a:r>
              <a:rPr kumimoji="1" lang="zh-CN" altLang="en-US" smtClean="0">
                <a:solidFill>
                  <a:srgbClr val="FF3300"/>
                </a:solidFill>
              </a:rPr>
              <a:t>平台</a:t>
            </a:r>
            <a:r>
              <a:rPr kumimoji="1" lang="zh-CN" altLang="en-US" smtClean="0"/>
              <a:t>设计中就应用了大量的设计模式。</a:t>
            </a:r>
          </a:p>
          <a:p>
            <a:pPr lvl="1" eaLnBrk="1" hangingPunct="1"/>
            <a:r>
              <a:rPr kumimoji="1" lang="zh-CN" altLang="en-US" smtClean="0"/>
              <a:t>诞生了越来越多的与设计模式相关的书籍和网站，设计模式也作为一门独立的课程或作为软件体系结构等课程的重要组成部分出现在国内外研究生和大学教育的课堂上。</a:t>
            </a:r>
          </a:p>
        </p:txBody>
      </p:sp>
      <p:sp>
        <p:nvSpPr>
          <p:cNvPr id="15364" name="Rectangle 4"/>
          <p:cNvSpPr>
            <a:spLocks noChangeArrowheads="1"/>
          </p:cNvSpPr>
          <p:nvPr/>
        </p:nvSpPr>
        <p:spPr bwMode="auto">
          <a:xfrm>
            <a:off x="0" y="1957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38200" y="914400"/>
            <a:ext cx="5867400" cy="685800"/>
          </a:xfrm>
        </p:spPr>
        <p:txBody>
          <a:bodyPr/>
          <a:lstStyle/>
          <a:p>
            <a:pPr eaLnBrk="1" hangingPunct="1"/>
            <a:r>
              <a:rPr lang="zh-CN" altLang="en-US" smtClean="0"/>
              <a:t>设计模式的定义与分类 </a:t>
            </a:r>
          </a:p>
        </p:txBody>
      </p:sp>
      <p:sp>
        <p:nvSpPr>
          <p:cNvPr id="16387" name="Rectangle 3"/>
          <p:cNvSpPr>
            <a:spLocks noGrp="1" noChangeArrowheads="1"/>
          </p:cNvSpPr>
          <p:nvPr>
            <p:ph type="body" idx="1"/>
          </p:nvPr>
        </p:nvSpPr>
        <p:spPr/>
        <p:txBody>
          <a:bodyPr/>
          <a:lstStyle/>
          <a:p>
            <a:pPr eaLnBrk="1" hangingPunct="1"/>
            <a:r>
              <a:rPr lang="zh-CN" altLang="en-US" smtClean="0"/>
              <a:t>设计模式的定义 </a:t>
            </a:r>
            <a:endParaRPr lang="zh-CN" altLang="en-US" smtClean="0">
              <a:solidFill>
                <a:srgbClr val="FF3300"/>
              </a:solidFill>
            </a:endParaRPr>
          </a:p>
          <a:p>
            <a:pPr lvl="1" eaLnBrk="1" hangingPunct="1"/>
            <a:r>
              <a:rPr lang="zh-CN" altLang="en-US" smtClean="0">
                <a:solidFill>
                  <a:srgbClr val="FF3300"/>
                </a:solidFill>
              </a:rPr>
              <a:t>设计模式</a:t>
            </a:r>
            <a:r>
              <a:rPr lang="en-US" altLang="zh-CN" smtClean="0">
                <a:solidFill>
                  <a:srgbClr val="FF3300"/>
                </a:solidFill>
              </a:rPr>
              <a:t>(Design Pattern)</a:t>
            </a:r>
            <a:r>
              <a:rPr lang="zh-CN" altLang="en-US" smtClean="0"/>
              <a:t>是一套</a:t>
            </a:r>
            <a:r>
              <a:rPr lang="zh-CN" altLang="en-US" smtClean="0">
                <a:solidFill>
                  <a:srgbClr val="FF3300"/>
                </a:solidFill>
              </a:rPr>
              <a:t>被反复使用、多数人知晓的、经过分类编目的、代码设计经验的总结</a:t>
            </a:r>
            <a:r>
              <a:rPr lang="zh-CN" altLang="en-US" smtClean="0"/>
              <a:t>，使用设计模式是为了可重用代码、让代码更容易被他人理解、保证代码可靠性。</a:t>
            </a:r>
          </a:p>
          <a:p>
            <a:pPr eaLnBrk="1" hangingPunct="1"/>
            <a:endParaRPr lang="en-US" altLang="zh-CN"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38200" y="914400"/>
            <a:ext cx="5638800" cy="685800"/>
          </a:xfrm>
        </p:spPr>
        <p:txBody>
          <a:bodyPr/>
          <a:lstStyle/>
          <a:p>
            <a:pPr eaLnBrk="1" hangingPunct="1"/>
            <a:r>
              <a:rPr lang="zh-CN" altLang="en-US" smtClean="0"/>
              <a:t>设计模式的定义与分类</a:t>
            </a:r>
          </a:p>
        </p:txBody>
      </p:sp>
      <p:sp>
        <p:nvSpPr>
          <p:cNvPr id="17411" name="Rectangle 3"/>
          <p:cNvSpPr>
            <a:spLocks noGrp="1" noChangeArrowheads="1"/>
          </p:cNvSpPr>
          <p:nvPr>
            <p:ph type="body" idx="1"/>
          </p:nvPr>
        </p:nvSpPr>
        <p:spPr/>
        <p:txBody>
          <a:bodyPr/>
          <a:lstStyle/>
          <a:p>
            <a:pPr eaLnBrk="1" hangingPunct="1"/>
            <a:r>
              <a:rPr lang="zh-CN" altLang="en-US" smtClean="0"/>
              <a:t>设计模式的基本要素 </a:t>
            </a:r>
            <a:endParaRPr lang="zh-CN" altLang="en-US" sz="2800" smtClean="0"/>
          </a:p>
          <a:p>
            <a:pPr lvl="1" eaLnBrk="1" hangingPunct="1"/>
            <a:r>
              <a:rPr lang="zh-CN" altLang="en-US" smtClean="0"/>
              <a:t>设计模式一般有如下几个基本要素：模式名称、问题、目的、解决方案、效果、实例代码和相关设计模式，其中的关键元素包括以下四个方面：</a:t>
            </a:r>
            <a:endParaRPr lang="zh-CN" altLang="en-US" sz="2000" smtClean="0"/>
          </a:p>
          <a:p>
            <a:pPr lvl="2" eaLnBrk="1" hangingPunct="1">
              <a:buFont typeface="Arial" charset="0"/>
              <a:buChar char="•"/>
            </a:pPr>
            <a:r>
              <a:rPr lang="zh-CN" altLang="en-US" smtClean="0">
                <a:solidFill>
                  <a:srgbClr val="FF3300"/>
                </a:solidFill>
                <a:ea typeface="黑体" pitchFamily="49" charset="-122"/>
              </a:rPr>
              <a:t>模式名称 </a:t>
            </a:r>
            <a:r>
              <a:rPr lang="en-US" altLang="zh-CN" smtClean="0">
                <a:ea typeface="黑体" pitchFamily="49" charset="-122"/>
              </a:rPr>
              <a:t>(Pattern name) </a:t>
            </a:r>
          </a:p>
          <a:p>
            <a:pPr lvl="2" eaLnBrk="1" hangingPunct="1">
              <a:buFont typeface="Arial" charset="0"/>
              <a:buChar char="•"/>
            </a:pPr>
            <a:r>
              <a:rPr lang="zh-CN" altLang="en-US" smtClean="0">
                <a:solidFill>
                  <a:srgbClr val="FF3300"/>
                </a:solidFill>
                <a:ea typeface="黑体" pitchFamily="49" charset="-122"/>
              </a:rPr>
              <a:t>问题 </a:t>
            </a:r>
            <a:r>
              <a:rPr lang="en-US" altLang="zh-CN" smtClean="0">
                <a:ea typeface="黑体" pitchFamily="49" charset="-122"/>
              </a:rPr>
              <a:t>(Problem) </a:t>
            </a:r>
          </a:p>
          <a:p>
            <a:pPr lvl="2" eaLnBrk="1" hangingPunct="1">
              <a:buFont typeface="Arial" charset="0"/>
              <a:buChar char="•"/>
            </a:pPr>
            <a:r>
              <a:rPr lang="zh-CN" altLang="en-US" smtClean="0">
                <a:solidFill>
                  <a:srgbClr val="FF3300"/>
                </a:solidFill>
                <a:ea typeface="黑体" pitchFamily="49" charset="-122"/>
              </a:rPr>
              <a:t>解决方案 </a:t>
            </a:r>
            <a:r>
              <a:rPr lang="en-US" altLang="zh-CN" smtClean="0">
                <a:ea typeface="黑体" pitchFamily="49" charset="-122"/>
              </a:rPr>
              <a:t>(Solution) </a:t>
            </a:r>
          </a:p>
          <a:p>
            <a:pPr lvl="2" eaLnBrk="1" hangingPunct="1">
              <a:buFont typeface="Arial" charset="0"/>
              <a:buChar char="•"/>
            </a:pPr>
            <a:r>
              <a:rPr lang="zh-CN" altLang="en-US" smtClean="0">
                <a:solidFill>
                  <a:srgbClr val="FF3300"/>
                </a:solidFill>
                <a:ea typeface="黑体" pitchFamily="49" charset="-122"/>
              </a:rPr>
              <a:t>效果 </a:t>
            </a:r>
            <a:r>
              <a:rPr lang="en-US" altLang="zh-CN" smtClean="0">
                <a:ea typeface="黑体" pitchFamily="49" charset="-122"/>
              </a:rPr>
              <a:t>(Consequences) </a:t>
            </a:r>
            <a:endParaRPr lang="en-US" altLang="zh-CN" sz="1800" smtClean="0">
              <a:ea typeface="黑体" pitchFamily="49" charset="-122"/>
            </a:endParaRPr>
          </a:p>
          <a:p>
            <a:pPr eaLnBrk="1" hangingPunct="1"/>
            <a:endParaRPr lang="en-US" altLang="zh-CN" sz="20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38200" y="914400"/>
            <a:ext cx="5791200" cy="685800"/>
          </a:xfrm>
        </p:spPr>
        <p:txBody>
          <a:bodyPr/>
          <a:lstStyle/>
          <a:p>
            <a:pPr eaLnBrk="1" hangingPunct="1"/>
            <a:r>
              <a:rPr lang="zh-CN" altLang="en-US" smtClean="0"/>
              <a:t>设计模式的定义与分类</a:t>
            </a:r>
          </a:p>
        </p:txBody>
      </p:sp>
      <p:sp>
        <p:nvSpPr>
          <p:cNvPr id="18435" name="Rectangle 3"/>
          <p:cNvSpPr>
            <a:spLocks noGrp="1" noChangeArrowheads="1"/>
          </p:cNvSpPr>
          <p:nvPr>
            <p:ph type="body" idx="1"/>
          </p:nvPr>
        </p:nvSpPr>
        <p:spPr/>
        <p:txBody>
          <a:bodyPr/>
          <a:lstStyle/>
          <a:p>
            <a:pPr eaLnBrk="1" hangingPunct="1"/>
            <a:r>
              <a:rPr lang="zh-CN" altLang="en-US" sz="3600" smtClean="0"/>
              <a:t>设计模式学习步骤 </a:t>
            </a:r>
            <a:endParaRPr lang="zh-CN" altLang="en-US" smtClean="0"/>
          </a:p>
          <a:p>
            <a:pPr lvl="1" eaLnBrk="1" hangingPunct="1"/>
            <a:r>
              <a:rPr lang="zh-CN" altLang="en-US" smtClean="0"/>
              <a:t>本书将按照以下次序来学习设计模式：</a:t>
            </a:r>
          </a:p>
          <a:p>
            <a:pPr lvl="2" eaLnBrk="1" hangingPunct="1">
              <a:buFont typeface="Arial" charset="0"/>
              <a:buChar char="•"/>
            </a:pPr>
            <a:r>
              <a:rPr lang="zh-CN" altLang="en-US" sz="2400" smtClean="0">
                <a:ea typeface="黑体" pitchFamily="49" charset="-122"/>
              </a:rPr>
              <a:t>模式动机与定义 </a:t>
            </a:r>
          </a:p>
          <a:p>
            <a:pPr lvl="2" eaLnBrk="1" hangingPunct="1">
              <a:buFont typeface="Arial" charset="0"/>
              <a:buChar char="•"/>
            </a:pPr>
            <a:r>
              <a:rPr lang="zh-CN" altLang="en-US" sz="2400" smtClean="0">
                <a:ea typeface="黑体" pitchFamily="49" charset="-122"/>
              </a:rPr>
              <a:t>模式结构与分析 </a:t>
            </a:r>
          </a:p>
          <a:p>
            <a:pPr lvl="2" eaLnBrk="1" hangingPunct="1">
              <a:buFont typeface="Arial" charset="0"/>
              <a:buChar char="•"/>
            </a:pPr>
            <a:r>
              <a:rPr lang="zh-CN" altLang="en-US" sz="2400" smtClean="0">
                <a:ea typeface="黑体" pitchFamily="49" charset="-122"/>
              </a:rPr>
              <a:t>模式实例与解析 </a:t>
            </a:r>
          </a:p>
          <a:p>
            <a:pPr lvl="2" eaLnBrk="1" hangingPunct="1">
              <a:buFont typeface="Arial" charset="0"/>
              <a:buChar char="•"/>
            </a:pPr>
            <a:r>
              <a:rPr lang="zh-CN" altLang="en-US" sz="2400" smtClean="0">
                <a:ea typeface="黑体" pitchFamily="49" charset="-122"/>
              </a:rPr>
              <a:t>模式效果与应用 </a:t>
            </a:r>
          </a:p>
          <a:p>
            <a:pPr lvl="2" eaLnBrk="1" hangingPunct="1">
              <a:buFont typeface="Arial" charset="0"/>
              <a:buChar char="•"/>
            </a:pPr>
            <a:r>
              <a:rPr lang="zh-CN" altLang="en-US" sz="2400" smtClean="0">
                <a:ea typeface="黑体" pitchFamily="49" charset="-122"/>
              </a:rPr>
              <a:t>模式扩展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38200" y="914400"/>
            <a:ext cx="5486400" cy="685800"/>
          </a:xfrm>
        </p:spPr>
        <p:txBody>
          <a:bodyPr/>
          <a:lstStyle/>
          <a:p>
            <a:pPr eaLnBrk="1" hangingPunct="1"/>
            <a:r>
              <a:rPr lang="zh-CN" altLang="en-US" smtClean="0"/>
              <a:t>设计模式的定义与分类</a:t>
            </a:r>
          </a:p>
        </p:txBody>
      </p:sp>
      <p:sp>
        <p:nvSpPr>
          <p:cNvPr id="19459" name="Rectangle 3"/>
          <p:cNvSpPr>
            <a:spLocks noGrp="1" noChangeArrowheads="1"/>
          </p:cNvSpPr>
          <p:nvPr>
            <p:ph type="body" idx="1"/>
          </p:nvPr>
        </p:nvSpPr>
        <p:spPr/>
        <p:txBody>
          <a:bodyPr/>
          <a:lstStyle/>
          <a:p>
            <a:pPr eaLnBrk="1" hangingPunct="1"/>
            <a:r>
              <a:rPr lang="zh-CN" altLang="en-US" sz="3600" smtClean="0"/>
              <a:t>设计模式的分类</a:t>
            </a:r>
          </a:p>
          <a:p>
            <a:pPr lvl="1" eaLnBrk="1" hangingPunct="1"/>
            <a:r>
              <a:rPr lang="zh-CN" altLang="en-US" smtClean="0"/>
              <a:t>根据其</a:t>
            </a:r>
            <a:r>
              <a:rPr lang="zh-CN" altLang="en-US" smtClean="0">
                <a:solidFill>
                  <a:srgbClr val="FF3300"/>
                </a:solidFill>
              </a:rPr>
              <a:t>目的</a:t>
            </a:r>
            <a:r>
              <a:rPr lang="zh-CN" altLang="en-US" smtClean="0"/>
              <a:t>（模式是用来做什么的）可分为</a:t>
            </a:r>
            <a:r>
              <a:rPr lang="zh-CN" altLang="en-US" smtClean="0">
                <a:solidFill>
                  <a:srgbClr val="FF3300"/>
                </a:solidFill>
              </a:rPr>
              <a:t>创建型</a:t>
            </a:r>
            <a:r>
              <a:rPr lang="en-US" altLang="zh-CN" smtClean="0">
                <a:solidFill>
                  <a:srgbClr val="FF3300"/>
                </a:solidFill>
              </a:rPr>
              <a:t>(Creational)</a:t>
            </a:r>
            <a:r>
              <a:rPr lang="zh-CN" altLang="en-US" smtClean="0"/>
              <a:t>，</a:t>
            </a:r>
            <a:r>
              <a:rPr lang="zh-CN" altLang="en-US" smtClean="0">
                <a:solidFill>
                  <a:srgbClr val="FF3300"/>
                </a:solidFill>
              </a:rPr>
              <a:t>结构型</a:t>
            </a:r>
            <a:r>
              <a:rPr lang="en-US" altLang="zh-CN" smtClean="0">
                <a:solidFill>
                  <a:srgbClr val="FF3300"/>
                </a:solidFill>
              </a:rPr>
              <a:t>(Structural)</a:t>
            </a:r>
            <a:r>
              <a:rPr lang="zh-CN" altLang="en-US" smtClean="0"/>
              <a:t>和</a:t>
            </a:r>
            <a:r>
              <a:rPr lang="zh-CN" altLang="en-US" smtClean="0">
                <a:solidFill>
                  <a:srgbClr val="FF3300"/>
                </a:solidFill>
              </a:rPr>
              <a:t>行为型</a:t>
            </a:r>
            <a:r>
              <a:rPr lang="en-US" altLang="zh-CN" smtClean="0">
                <a:solidFill>
                  <a:srgbClr val="FF3300"/>
                </a:solidFill>
              </a:rPr>
              <a:t>(Behavioral)</a:t>
            </a:r>
            <a:r>
              <a:rPr lang="zh-CN" altLang="en-US" smtClean="0"/>
              <a:t>三种：</a:t>
            </a:r>
          </a:p>
          <a:p>
            <a:pPr lvl="2" eaLnBrk="1" hangingPunct="1">
              <a:buFont typeface="Arial" charset="0"/>
              <a:buChar char="•"/>
            </a:pPr>
            <a:r>
              <a:rPr lang="zh-CN" altLang="en-US" sz="2400" smtClean="0">
                <a:ea typeface="黑体" pitchFamily="49" charset="-122"/>
              </a:rPr>
              <a:t> 创建型模式主要用于</a:t>
            </a:r>
            <a:r>
              <a:rPr lang="zh-CN" altLang="en-US" sz="2400" smtClean="0">
                <a:solidFill>
                  <a:srgbClr val="FF3300"/>
                </a:solidFill>
                <a:ea typeface="黑体" pitchFamily="49" charset="-122"/>
              </a:rPr>
              <a:t>创建对象</a:t>
            </a:r>
            <a:r>
              <a:rPr lang="zh-CN" altLang="en-US" sz="2400" smtClean="0">
                <a:ea typeface="黑体" pitchFamily="49" charset="-122"/>
              </a:rPr>
              <a:t>。</a:t>
            </a:r>
          </a:p>
          <a:p>
            <a:pPr lvl="2" eaLnBrk="1" hangingPunct="1">
              <a:buFont typeface="Arial" charset="0"/>
              <a:buChar char="•"/>
            </a:pPr>
            <a:r>
              <a:rPr lang="zh-CN" altLang="en-US" sz="2400" smtClean="0">
                <a:ea typeface="黑体" pitchFamily="49" charset="-122"/>
              </a:rPr>
              <a:t> 结构型模式主要用于</a:t>
            </a:r>
            <a:r>
              <a:rPr lang="zh-CN" altLang="en-US" sz="2400" smtClean="0">
                <a:solidFill>
                  <a:srgbClr val="FF3300"/>
                </a:solidFill>
                <a:ea typeface="黑体" pitchFamily="49" charset="-122"/>
              </a:rPr>
              <a:t>处理类或对象的组合</a:t>
            </a:r>
            <a:r>
              <a:rPr lang="zh-CN" altLang="en-US" sz="2400" smtClean="0">
                <a:ea typeface="黑体" pitchFamily="49" charset="-122"/>
              </a:rPr>
              <a:t>。</a:t>
            </a:r>
          </a:p>
          <a:p>
            <a:pPr lvl="2" eaLnBrk="1" hangingPunct="1">
              <a:buFont typeface="Arial" charset="0"/>
              <a:buChar char="•"/>
            </a:pPr>
            <a:r>
              <a:rPr lang="zh-CN" altLang="en-US" sz="2400" smtClean="0">
                <a:ea typeface="黑体" pitchFamily="49" charset="-122"/>
              </a:rPr>
              <a:t> 行为型模式主要用于</a:t>
            </a:r>
            <a:r>
              <a:rPr lang="zh-CN" altLang="en-US" sz="2400" smtClean="0">
                <a:solidFill>
                  <a:srgbClr val="FF3300"/>
                </a:solidFill>
                <a:ea typeface="黑体" pitchFamily="49" charset="-122"/>
              </a:rPr>
              <a:t>描述对类或对象怎样交互和怎样分配职责</a:t>
            </a:r>
            <a:r>
              <a:rPr lang="zh-CN" altLang="en-US" sz="2400" smtClean="0">
                <a:ea typeface="黑体" pitchFamily="49" charset="-122"/>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38200" y="914400"/>
            <a:ext cx="5486400" cy="685800"/>
          </a:xfrm>
        </p:spPr>
        <p:txBody>
          <a:bodyPr/>
          <a:lstStyle/>
          <a:p>
            <a:pPr eaLnBrk="1" hangingPunct="1"/>
            <a:r>
              <a:rPr lang="zh-CN" altLang="en-US" smtClean="0"/>
              <a:t>设计模式的定义与分类</a:t>
            </a:r>
          </a:p>
        </p:txBody>
      </p:sp>
      <p:sp>
        <p:nvSpPr>
          <p:cNvPr id="20483" name="Rectangle 3"/>
          <p:cNvSpPr>
            <a:spLocks noGrp="1" noChangeArrowheads="1"/>
          </p:cNvSpPr>
          <p:nvPr>
            <p:ph type="body" idx="1"/>
          </p:nvPr>
        </p:nvSpPr>
        <p:spPr/>
        <p:txBody>
          <a:bodyPr/>
          <a:lstStyle/>
          <a:p>
            <a:pPr eaLnBrk="1" hangingPunct="1"/>
            <a:r>
              <a:rPr lang="zh-CN" altLang="en-US" sz="3600" smtClean="0"/>
              <a:t>设计模式的分类</a:t>
            </a:r>
          </a:p>
          <a:p>
            <a:pPr lvl="1" eaLnBrk="1" hangingPunct="1"/>
            <a:r>
              <a:rPr lang="zh-CN" altLang="en-US" smtClean="0"/>
              <a:t>根据</a:t>
            </a:r>
            <a:r>
              <a:rPr lang="zh-CN" altLang="en-US" smtClean="0">
                <a:solidFill>
                  <a:srgbClr val="FF3300"/>
                </a:solidFill>
              </a:rPr>
              <a:t>范围</a:t>
            </a:r>
            <a:r>
              <a:rPr lang="zh-CN" altLang="en-US" smtClean="0"/>
              <a:t>，即模式主要是用于处理类之间关系还是处理对象之间的关系，可分为</a:t>
            </a:r>
            <a:r>
              <a:rPr lang="zh-CN" altLang="en-US" smtClean="0">
                <a:solidFill>
                  <a:srgbClr val="FF3300"/>
                </a:solidFill>
              </a:rPr>
              <a:t>类模式</a:t>
            </a:r>
            <a:r>
              <a:rPr lang="zh-CN" altLang="en-US" smtClean="0"/>
              <a:t>和</a:t>
            </a:r>
            <a:r>
              <a:rPr lang="zh-CN" altLang="en-US" smtClean="0">
                <a:solidFill>
                  <a:srgbClr val="FF3300"/>
                </a:solidFill>
              </a:rPr>
              <a:t>对象模式</a:t>
            </a:r>
            <a:r>
              <a:rPr lang="zh-CN" altLang="en-US" smtClean="0"/>
              <a:t>两种：</a:t>
            </a:r>
          </a:p>
          <a:p>
            <a:pPr lvl="2" eaLnBrk="1" hangingPunct="1">
              <a:buFont typeface="Arial" charset="0"/>
              <a:buChar char="•"/>
            </a:pPr>
            <a:r>
              <a:rPr lang="zh-CN" altLang="en-US" sz="2200" smtClean="0">
                <a:ea typeface="黑体" pitchFamily="49" charset="-122"/>
              </a:rPr>
              <a:t>类模式</a:t>
            </a:r>
            <a:r>
              <a:rPr lang="zh-CN" altLang="en-US" sz="2200" smtClean="0">
                <a:solidFill>
                  <a:srgbClr val="FF3300"/>
                </a:solidFill>
                <a:ea typeface="黑体" pitchFamily="49" charset="-122"/>
              </a:rPr>
              <a:t>处理类和子类之间的关系</a:t>
            </a:r>
            <a:r>
              <a:rPr lang="zh-CN" altLang="en-US" sz="2200" smtClean="0">
                <a:ea typeface="黑体" pitchFamily="49" charset="-122"/>
              </a:rPr>
              <a:t>，这些关系通过继承建立，在编译时刻就被确定下来，是属于</a:t>
            </a:r>
            <a:r>
              <a:rPr lang="zh-CN" altLang="en-US" sz="2200" smtClean="0">
                <a:solidFill>
                  <a:srgbClr val="FF3300"/>
                </a:solidFill>
                <a:ea typeface="黑体" pitchFamily="49" charset="-122"/>
              </a:rPr>
              <a:t>静态</a:t>
            </a:r>
            <a:r>
              <a:rPr lang="zh-CN" altLang="en-US" sz="2200" smtClean="0">
                <a:ea typeface="黑体" pitchFamily="49" charset="-122"/>
              </a:rPr>
              <a:t>的。 </a:t>
            </a:r>
          </a:p>
          <a:p>
            <a:pPr lvl="2" eaLnBrk="1" hangingPunct="1">
              <a:buFont typeface="Arial" charset="0"/>
              <a:buChar char="•"/>
            </a:pPr>
            <a:r>
              <a:rPr lang="zh-CN" altLang="en-US" sz="2200" smtClean="0">
                <a:ea typeface="黑体" pitchFamily="49" charset="-122"/>
              </a:rPr>
              <a:t>对象模式</a:t>
            </a:r>
            <a:r>
              <a:rPr lang="zh-CN" altLang="en-US" sz="2200" smtClean="0">
                <a:solidFill>
                  <a:srgbClr val="FF3300"/>
                </a:solidFill>
                <a:ea typeface="黑体" pitchFamily="49" charset="-122"/>
              </a:rPr>
              <a:t>处理对象间的关系</a:t>
            </a:r>
            <a:r>
              <a:rPr lang="zh-CN" altLang="en-US" sz="2200" smtClean="0">
                <a:ea typeface="黑体" pitchFamily="49" charset="-122"/>
              </a:rPr>
              <a:t>，这些关系在运行时刻变化，更具</a:t>
            </a:r>
            <a:r>
              <a:rPr lang="zh-CN" altLang="en-US" sz="2200" smtClean="0">
                <a:solidFill>
                  <a:srgbClr val="FF3300"/>
                </a:solidFill>
                <a:ea typeface="黑体" pitchFamily="49" charset="-122"/>
              </a:rPr>
              <a:t>动态</a:t>
            </a:r>
            <a:r>
              <a:rPr lang="zh-CN" altLang="en-US" sz="2200" smtClean="0">
                <a:ea typeface="黑体" pitchFamily="49" charset="-122"/>
              </a:rPr>
              <a:t>性。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smtClean="0"/>
              <a:t>GoF</a:t>
            </a:r>
            <a:r>
              <a:rPr lang="zh-CN" altLang="en-US" smtClean="0"/>
              <a:t>设计模式简介 </a:t>
            </a:r>
          </a:p>
        </p:txBody>
      </p:sp>
      <p:graphicFrame>
        <p:nvGraphicFramePr>
          <p:cNvPr id="174163" name="Group 83"/>
          <p:cNvGraphicFramePr>
            <a:graphicFrameLocks noGrp="1"/>
          </p:cNvGraphicFramePr>
          <p:nvPr>
            <p:ph idx="1"/>
          </p:nvPr>
        </p:nvGraphicFramePr>
        <p:xfrm>
          <a:off x="914400" y="2093913"/>
          <a:ext cx="7239000" cy="3540125"/>
        </p:xfrm>
        <a:graphic>
          <a:graphicData uri="http://schemas.openxmlformats.org/drawingml/2006/table">
            <a:tbl>
              <a:tblPr/>
              <a:tblGrid>
                <a:gridCol w="1768475"/>
                <a:gridCol w="1660525"/>
                <a:gridCol w="2063750"/>
                <a:gridCol w="1746250"/>
              </a:tblGrid>
              <a:tr h="4778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范围</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目的</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创建型模式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结构型模式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行为型模式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7762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类模式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工厂方法模式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（类）适配器模式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解释器模式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模板方法模式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599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对象模式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抽象工厂模式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建造者模式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原型模式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单例模式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（对象）适配器模式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桥接模式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组合模式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装饰模式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外观模式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享元模式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代理模式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职责链模式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命令模式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迭代器模式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中介者模式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备忘录模式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观察者模式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状态模式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策略模式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访问者模式</a:t>
                      </a:r>
                      <a:endParaRPr kumimoji="0" lang="zh-CN" altLang="en-US"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38200" y="914400"/>
            <a:ext cx="6324600" cy="685800"/>
          </a:xfrm>
        </p:spPr>
        <p:txBody>
          <a:bodyPr/>
          <a:lstStyle/>
          <a:p>
            <a:pPr eaLnBrk="1" hangingPunct="1"/>
            <a:r>
              <a:rPr lang="zh-CN" altLang="en-US" smtClean="0"/>
              <a:t>设计模式的诞生与发展</a:t>
            </a:r>
          </a:p>
        </p:txBody>
      </p:sp>
      <p:sp>
        <p:nvSpPr>
          <p:cNvPr id="5123" name="Rectangle 3"/>
          <p:cNvSpPr>
            <a:spLocks noGrp="1" noChangeArrowheads="1"/>
          </p:cNvSpPr>
          <p:nvPr>
            <p:ph type="body" idx="1"/>
          </p:nvPr>
        </p:nvSpPr>
        <p:spPr>
          <a:xfrm>
            <a:off x="381000" y="1752600"/>
            <a:ext cx="8382000" cy="4419600"/>
          </a:xfrm>
        </p:spPr>
        <p:txBody>
          <a:bodyPr/>
          <a:lstStyle/>
          <a:p>
            <a:pPr eaLnBrk="1" hangingPunct="1"/>
            <a:r>
              <a:rPr kumimoji="1" lang="zh-CN" altLang="en-US" sz="2400" smtClean="0"/>
              <a:t>模式的诞生与定义 </a:t>
            </a:r>
          </a:p>
          <a:p>
            <a:pPr lvl="1" eaLnBrk="1" hangingPunct="1"/>
            <a:r>
              <a:rPr kumimoji="1" lang="zh-CN" altLang="en-US" sz="2000" smtClean="0"/>
              <a:t>模式起源于建筑业而非软件业</a:t>
            </a:r>
          </a:p>
          <a:p>
            <a:pPr lvl="1" eaLnBrk="1" hangingPunct="1"/>
            <a:r>
              <a:rPr kumimoji="1" lang="zh-CN" altLang="en-US" sz="2000" smtClean="0"/>
              <a:t>模式</a:t>
            </a:r>
            <a:r>
              <a:rPr kumimoji="1" lang="en-US" altLang="zh-CN" sz="2000" smtClean="0"/>
              <a:t>(Pattern)</a:t>
            </a:r>
            <a:r>
              <a:rPr kumimoji="1" lang="zh-CN" altLang="en-US" sz="2000" smtClean="0"/>
              <a:t>之父</a:t>
            </a:r>
            <a:r>
              <a:rPr kumimoji="1" lang="en-US" altLang="zh-CN" sz="2000" smtClean="0"/>
              <a:t>——</a:t>
            </a:r>
            <a:r>
              <a:rPr kumimoji="1" lang="zh-CN" altLang="en-US" sz="2000" smtClean="0"/>
              <a:t>美国加利佛尼亚大学环境结构中心研究所所长</a:t>
            </a:r>
            <a:r>
              <a:rPr kumimoji="1" lang="en-US" altLang="zh-CN" sz="2000" smtClean="0">
                <a:solidFill>
                  <a:srgbClr val="FF3300"/>
                </a:solidFill>
              </a:rPr>
              <a:t>Christopher Alexander</a:t>
            </a:r>
            <a:r>
              <a:rPr kumimoji="1" lang="zh-CN" altLang="en-US" sz="2000" smtClean="0">
                <a:solidFill>
                  <a:srgbClr val="FF3300"/>
                </a:solidFill>
              </a:rPr>
              <a:t>博士</a:t>
            </a:r>
          </a:p>
          <a:p>
            <a:pPr lvl="1" eaLnBrk="1" hangingPunct="1"/>
            <a:r>
              <a:rPr kumimoji="1" lang="en-US" altLang="zh-CN" sz="2000" smtClean="0"/>
              <a:t>《A Pattern Language: Towns, Buildings, Construction》——253</a:t>
            </a:r>
            <a:r>
              <a:rPr kumimoji="1" lang="zh-CN" altLang="en-US" sz="2000" smtClean="0"/>
              <a:t>个建筑和城市规划模式</a:t>
            </a:r>
          </a:p>
          <a:p>
            <a:pPr lvl="1" eaLnBrk="1" hangingPunct="1"/>
            <a:r>
              <a:rPr kumimoji="1" lang="zh-CN" altLang="en-US" sz="2000" smtClean="0"/>
              <a:t>模式</a:t>
            </a:r>
          </a:p>
          <a:p>
            <a:pPr lvl="2" eaLnBrk="1" hangingPunct="1">
              <a:buFont typeface="Arial" charset="0"/>
              <a:buChar char="•"/>
            </a:pPr>
            <a:r>
              <a:rPr kumimoji="1" lang="en-US" altLang="zh-CN" sz="1800" smtClean="0">
                <a:solidFill>
                  <a:srgbClr val="FF3300"/>
                </a:solidFill>
                <a:ea typeface="黑体" pitchFamily="49" charset="-122"/>
              </a:rPr>
              <a:t>Context</a:t>
            </a:r>
            <a:r>
              <a:rPr kumimoji="1" lang="zh-CN" altLang="en-US" sz="1800" smtClean="0">
                <a:ea typeface="黑体" pitchFamily="49" charset="-122"/>
              </a:rPr>
              <a:t>（模式可适用的前提条件）</a:t>
            </a:r>
          </a:p>
          <a:p>
            <a:pPr lvl="2" eaLnBrk="1" hangingPunct="1">
              <a:buFont typeface="Arial" charset="0"/>
              <a:buChar char="•"/>
            </a:pPr>
            <a:r>
              <a:rPr kumimoji="1" lang="en-US" altLang="zh-CN" sz="1800" smtClean="0">
                <a:solidFill>
                  <a:srgbClr val="FF3300"/>
                </a:solidFill>
                <a:ea typeface="黑体" pitchFamily="49" charset="-122"/>
              </a:rPr>
              <a:t>Theme</a:t>
            </a:r>
            <a:r>
              <a:rPr kumimoji="1" lang="zh-CN" altLang="en-US" sz="1800" smtClean="0">
                <a:solidFill>
                  <a:srgbClr val="FF3300"/>
                </a:solidFill>
                <a:ea typeface="黑体" pitchFamily="49" charset="-122"/>
              </a:rPr>
              <a:t>或</a:t>
            </a:r>
            <a:r>
              <a:rPr kumimoji="1" lang="en-US" altLang="zh-CN" sz="1800" smtClean="0">
                <a:solidFill>
                  <a:srgbClr val="FF3300"/>
                </a:solidFill>
                <a:ea typeface="黑体" pitchFamily="49" charset="-122"/>
              </a:rPr>
              <a:t>Problem</a:t>
            </a:r>
            <a:r>
              <a:rPr kumimoji="1" lang="zh-CN" altLang="en-US" sz="1800" smtClean="0">
                <a:ea typeface="黑体" pitchFamily="49" charset="-122"/>
              </a:rPr>
              <a:t>（在特定条件下要解决的目标问题）</a:t>
            </a:r>
          </a:p>
          <a:p>
            <a:pPr lvl="2" eaLnBrk="1" hangingPunct="1">
              <a:buFont typeface="Arial" charset="0"/>
              <a:buChar char="•"/>
            </a:pPr>
            <a:r>
              <a:rPr kumimoji="1" lang="en-US" altLang="zh-CN" sz="1800" smtClean="0">
                <a:solidFill>
                  <a:srgbClr val="FF3300"/>
                </a:solidFill>
                <a:ea typeface="黑体" pitchFamily="49" charset="-122"/>
              </a:rPr>
              <a:t>Solution</a:t>
            </a:r>
            <a:r>
              <a:rPr kumimoji="1" lang="zh-CN" altLang="en-US" sz="1800" smtClean="0">
                <a:ea typeface="黑体" pitchFamily="49" charset="-122"/>
              </a:rPr>
              <a:t>（对目标问题求解过程中各种物理关系的记述）</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mtClean="0"/>
              <a:t>GoF</a:t>
            </a:r>
            <a:r>
              <a:rPr lang="zh-CN" altLang="en-US" smtClean="0"/>
              <a:t>设计模式简介 </a:t>
            </a:r>
          </a:p>
        </p:txBody>
      </p:sp>
      <p:sp>
        <p:nvSpPr>
          <p:cNvPr id="22531" name="Rectangle 27"/>
          <p:cNvSpPr>
            <a:spLocks noChangeArrowheads="1"/>
          </p:cNvSpPr>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spcBef>
                <a:spcPct val="20000"/>
              </a:spcBef>
              <a:buClr>
                <a:srgbClr val="FF3300"/>
              </a:buClr>
              <a:buFont typeface="Wingdings" pitchFamily="2" charset="2"/>
              <a:buChar char="w"/>
            </a:pPr>
            <a:r>
              <a:rPr lang="zh-CN" altLang="en-US" sz="3600">
                <a:solidFill>
                  <a:srgbClr val="080808"/>
                </a:solidFill>
                <a:latin typeface="Tahoma" pitchFamily="34" charset="0"/>
                <a:ea typeface="隶书" pitchFamily="49" charset="-122"/>
              </a:rPr>
              <a:t>创建型模式</a:t>
            </a:r>
          </a:p>
          <a:p>
            <a:pPr lvl="1" eaLnBrk="1" hangingPunct="1">
              <a:lnSpc>
                <a:spcPct val="120000"/>
              </a:lnSpc>
              <a:spcBef>
                <a:spcPct val="20000"/>
              </a:spcBef>
              <a:buClr>
                <a:srgbClr val="0000FF"/>
              </a:buClr>
              <a:buFont typeface="Wingdings" pitchFamily="2" charset="2"/>
              <a:buChar char="ü"/>
            </a:pPr>
            <a:r>
              <a:rPr lang="zh-CN" altLang="en-US" sz="2400" b="1">
                <a:solidFill>
                  <a:srgbClr val="333333"/>
                </a:solidFill>
                <a:latin typeface="Tahoma" pitchFamily="34" charset="0"/>
                <a:ea typeface="楷体_GB2312" pitchFamily="49" charset="-122"/>
              </a:rPr>
              <a:t>抽象工厂模式</a:t>
            </a:r>
            <a:r>
              <a:rPr lang="en-US" altLang="zh-CN" sz="2400" b="1">
                <a:solidFill>
                  <a:srgbClr val="333333"/>
                </a:solidFill>
                <a:latin typeface="Tahoma" pitchFamily="34" charset="0"/>
                <a:ea typeface="楷体_GB2312" pitchFamily="49" charset="-122"/>
              </a:rPr>
              <a:t>(Abstract Factory)</a:t>
            </a:r>
          </a:p>
          <a:p>
            <a:pPr lvl="1" eaLnBrk="1" hangingPunct="1">
              <a:lnSpc>
                <a:spcPct val="120000"/>
              </a:lnSpc>
              <a:spcBef>
                <a:spcPct val="20000"/>
              </a:spcBef>
              <a:buClr>
                <a:srgbClr val="0000FF"/>
              </a:buClr>
              <a:buFont typeface="Wingdings" pitchFamily="2" charset="2"/>
              <a:buChar char="ü"/>
            </a:pPr>
            <a:r>
              <a:rPr lang="zh-CN" altLang="en-US" sz="2400" b="1">
                <a:solidFill>
                  <a:srgbClr val="333333"/>
                </a:solidFill>
                <a:latin typeface="Tahoma" pitchFamily="34" charset="0"/>
                <a:ea typeface="楷体_GB2312" pitchFamily="49" charset="-122"/>
              </a:rPr>
              <a:t>建造者模式</a:t>
            </a:r>
            <a:r>
              <a:rPr lang="en-US" altLang="zh-CN" sz="2400" b="1">
                <a:solidFill>
                  <a:srgbClr val="333333"/>
                </a:solidFill>
                <a:latin typeface="Tahoma" pitchFamily="34" charset="0"/>
                <a:ea typeface="楷体_GB2312" pitchFamily="49" charset="-122"/>
              </a:rPr>
              <a:t>(Builder)</a:t>
            </a:r>
          </a:p>
          <a:p>
            <a:pPr lvl="1" eaLnBrk="1" hangingPunct="1">
              <a:lnSpc>
                <a:spcPct val="120000"/>
              </a:lnSpc>
              <a:spcBef>
                <a:spcPct val="20000"/>
              </a:spcBef>
              <a:buClr>
                <a:srgbClr val="0000FF"/>
              </a:buClr>
              <a:buFont typeface="Wingdings" pitchFamily="2" charset="2"/>
              <a:buChar char="ü"/>
            </a:pPr>
            <a:r>
              <a:rPr lang="zh-CN" altLang="en-US" sz="2400" b="1">
                <a:solidFill>
                  <a:srgbClr val="333333"/>
                </a:solidFill>
                <a:latin typeface="Tahoma" pitchFamily="34" charset="0"/>
                <a:ea typeface="楷体_GB2312" pitchFamily="49" charset="-122"/>
              </a:rPr>
              <a:t>工厂方法模式</a:t>
            </a:r>
            <a:r>
              <a:rPr lang="en-US" altLang="zh-CN" sz="2400" b="1">
                <a:solidFill>
                  <a:srgbClr val="333333"/>
                </a:solidFill>
                <a:latin typeface="Tahoma" pitchFamily="34" charset="0"/>
                <a:ea typeface="楷体_GB2312" pitchFamily="49" charset="-122"/>
              </a:rPr>
              <a:t>(Factory Method)</a:t>
            </a:r>
          </a:p>
          <a:p>
            <a:pPr lvl="1" eaLnBrk="1" hangingPunct="1">
              <a:lnSpc>
                <a:spcPct val="120000"/>
              </a:lnSpc>
              <a:spcBef>
                <a:spcPct val="20000"/>
              </a:spcBef>
              <a:buClr>
                <a:srgbClr val="0000FF"/>
              </a:buClr>
              <a:buFont typeface="Wingdings" pitchFamily="2" charset="2"/>
              <a:buChar char="ü"/>
            </a:pPr>
            <a:r>
              <a:rPr lang="zh-CN" altLang="en-US" sz="2400" b="1">
                <a:solidFill>
                  <a:srgbClr val="333333"/>
                </a:solidFill>
                <a:latin typeface="Tahoma" pitchFamily="34" charset="0"/>
                <a:ea typeface="楷体_GB2312" pitchFamily="49" charset="-122"/>
              </a:rPr>
              <a:t>原型模式</a:t>
            </a:r>
            <a:r>
              <a:rPr lang="en-US" altLang="zh-CN" sz="2400" b="1">
                <a:solidFill>
                  <a:srgbClr val="333333"/>
                </a:solidFill>
                <a:latin typeface="Tahoma" pitchFamily="34" charset="0"/>
                <a:ea typeface="楷体_GB2312" pitchFamily="49" charset="-122"/>
              </a:rPr>
              <a:t>(Prototype)</a:t>
            </a:r>
          </a:p>
          <a:p>
            <a:pPr lvl="1" eaLnBrk="1" hangingPunct="1">
              <a:lnSpc>
                <a:spcPct val="120000"/>
              </a:lnSpc>
              <a:spcBef>
                <a:spcPct val="20000"/>
              </a:spcBef>
              <a:buClr>
                <a:srgbClr val="0000FF"/>
              </a:buClr>
              <a:buFont typeface="Wingdings" pitchFamily="2" charset="2"/>
              <a:buChar char="ü"/>
            </a:pPr>
            <a:r>
              <a:rPr lang="zh-CN" altLang="en-US" sz="2400" b="1">
                <a:solidFill>
                  <a:srgbClr val="333333"/>
                </a:solidFill>
                <a:latin typeface="Tahoma" pitchFamily="34" charset="0"/>
                <a:ea typeface="楷体_GB2312" pitchFamily="49" charset="-122"/>
              </a:rPr>
              <a:t>单例模式</a:t>
            </a:r>
            <a:r>
              <a:rPr lang="en-US" altLang="zh-CN" sz="2400" b="1">
                <a:solidFill>
                  <a:srgbClr val="333333"/>
                </a:solidFill>
                <a:latin typeface="Tahoma" pitchFamily="34" charset="0"/>
                <a:ea typeface="楷体_GB2312" pitchFamily="49" charset="-122"/>
              </a:rPr>
              <a:t>(Singleton)  </a:t>
            </a:r>
          </a:p>
          <a:p>
            <a:pPr lvl="1" eaLnBrk="1" hangingPunct="1">
              <a:lnSpc>
                <a:spcPct val="120000"/>
              </a:lnSpc>
              <a:spcBef>
                <a:spcPct val="20000"/>
              </a:spcBef>
              <a:buClr>
                <a:srgbClr val="0000FF"/>
              </a:buClr>
              <a:buFont typeface="Wingdings" pitchFamily="2" charset="2"/>
              <a:buChar char="ü"/>
            </a:pPr>
            <a:endParaRPr lang="en-US" altLang="zh-CN" sz="2400" b="1">
              <a:solidFill>
                <a:srgbClr val="333333"/>
              </a:solidFill>
              <a:latin typeface="Tahoma" pitchFamily="34" charset="0"/>
              <a:ea typeface="楷体_GB2312" pitchFamily="49"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smtClean="0"/>
              <a:t>GoF</a:t>
            </a:r>
            <a:r>
              <a:rPr lang="zh-CN" altLang="en-US" smtClean="0"/>
              <a:t>设计模式简介 </a:t>
            </a:r>
          </a:p>
        </p:txBody>
      </p:sp>
      <p:sp>
        <p:nvSpPr>
          <p:cNvPr id="23555" name="Rectangle 3"/>
          <p:cNvSpPr>
            <a:spLocks noChangeArrowheads="1"/>
          </p:cNvSpPr>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spcBef>
                <a:spcPct val="20000"/>
              </a:spcBef>
              <a:buClr>
                <a:srgbClr val="FF3300"/>
              </a:buClr>
              <a:buFont typeface="Wingdings" pitchFamily="2" charset="2"/>
              <a:buChar char="w"/>
            </a:pPr>
            <a:r>
              <a:rPr lang="zh-CN" altLang="en-US" sz="3600">
                <a:solidFill>
                  <a:srgbClr val="080808"/>
                </a:solidFill>
                <a:latin typeface="Tahoma" pitchFamily="34" charset="0"/>
                <a:ea typeface="隶书" pitchFamily="49" charset="-122"/>
              </a:rPr>
              <a:t>结构型模式</a:t>
            </a:r>
          </a:p>
          <a:p>
            <a:pPr lvl="1" eaLnBrk="1" hangingPunct="1">
              <a:lnSpc>
                <a:spcPct val="120000"/>
              </a:lnSpc>
              <a:spcBef>
                <a:spcPct val="20000"/>
              </a:spcBef>
              <a:buClr>
                <a:srgbClr val="0000FF"/>
              </a:buClr>
              <a:buFont typeface="Wingdings" pitchFamily="2" charset="2"/>
              <a:buChar char="ü"/>
            </a:pPr>
            <a:r>
              <a:rPr lang="zh-CN" altLang="zh-CN" sz="2400" b="1">
                <a:solidFill>
                  <a:srgbClr val="333333"/>
                </a:solidFill>
                <a:latin typeface="Tahoma" pitchFamily="34" charset="0"/>
                <a:ea typeface="楷体_GB2312" pitchFamily="49" charset="-122"/>
              </a:rPr>
              <a:t>适配器模式(Adapter)</a:t>
            </a:r>
          </a:p>
          <a:p>
            <a:pPr lvl="1" eaLnBrk="1" hangingPunct="1">
              <a:lnSpc>
                <a:spcPct val="120000"/>
              </a:lnSpc>
              <a:spcBef>
                <a:spcPct val="20000"/>
              </a:spcBef>
              <a:buClr>
                <a:srgbClr val="0000FF"/>
              </a:buClr>
              <a:buFont typeface="Wingdings" pitchFamily="2" charset="2"/>
              <a:buChar char="ü"/>
            </a:pPr>
            <a:r>
              <a:rPr lang="zh-CN" altLang="zh-CN" sz="2400" b="1">
                <a:solidFill>
                  <a:srgbClr val="333333"/>
                </a:solidFill>
                <a:latin typeface="Tahoma" pitchFamily="34" charset="0"/>
                <a:ea typeface="楷体_GB2312" pitchFamily="49" charset="-122"/>
              </a:rPr>
              <a:t>桥接模式(Bridge)</a:t>
            </a:r>
          </a:p>
          <a:p>
            <a:pPr lvl="1" eaLnBrk="1" hangingPunct="1">
              <a:lnSpc>
                <a:spcPct val="120000"/>
              </a:lnSpc>
              <a:spcBef>
                <a:spcPct val="20000"/>
              </a:spcBef>
              <a:buClr>
                <a:srgbClr val="0000FF"/>
              </a:buClr>
              <a:buFont typeface="Wingdings" pitchFamily="2" charset="2"/>
              <a:buChar char="ü"/>
            </a:pPr>
            <a:r>
              <a:rPr lang="zh-CN" altLang="zh-CN" sz="2400" b="1">
                <a:solidFill>
                  <a:srgbClr val="333333"/>
                </a:solidFill>
                <a:latin typeface="Tahoma" pitchFamily="34" charset="0"/>
                <a:ea typeface="楷体_GB2312" pitchFamily="49" charset="-122"/>
              </a:rPr>
              <a:t>组合模式(Composite)</a:t>
            </a:r>
          </a:p>
          <a:p>
            <a:pPr lvl="1" eaLnBrk="1" hangingPunct="1">
              <a:lnSpc>
                <a:spcPct val="120000"/>
              </a:lnSpc>
              <a:spcBef>
                <a:spcPct val="20000"/>
              </a:spcBef>
              <a:buClr>
                <a:srgbClr val="0000FF"/>
              </a:buClr>
              <a:buFont typeface="Wingdings" pitchFamily="2" charset="2"/>
              <a:buChar char="ü"/>
            </a:pPr>
            <a:r>
              <a:rPr lang="zh-CN" altLang="zh-CN" sz="2400" b="1">
                <a:solidFill>
                  <a:srgbClr val="333333"/>
                </a:solidFill>
                <a:latin typeface="Tahoma" pitchFamily="34" charset="0"/>
                <a:ea typeface="楷体_GB2312" pitchFamily="49" charset="-122"/>
              </a:rPr>
              <a:t>装饰模式(Decorator)</a:t>
            </a:r>
          </a:p>
          <a:p>
            <a:pPr lvl="1" eaLnBrk="1" hangingPunct="1">
              <a:lnSpc>
                <a:spcPct val="120000"/>
              </a:lnSpc>
              <a:spcBef>
                <a:spcPct val="20000"/>
              </a:spcBef>
              <a:buClr>
                <a:srgbClr val="0000FF"/>
              </a:buClr>
              <a:buFont typeface="Wingdings" pitchFamily="2" charset="2"/>
              <a:buChar char="ü"/>
            </a:pPr>
            <a:r>
              <a:rPr lang="zh-CN" altLang="zh-CN" sz="2400" b="1">
                <a:solidFill>
                  <a:srgbClr val="333333"/>
                </a:solidFill>
                <a:latin typeface="Tahoma" pitchFamily="34" charset="0"/>
                <a:ea typeface="楷体_GB2312" pitchFamily="49" charset="-122"/>
              </a:rPr>
              <a:t>外观模式(Facade)</a:t>
            </a:r>
          </a:p>
          <a:p>
            <a:pPr lvl="1" eaLnBrk="1" hangingPunct="1">
              <a:lnSpc>
                <a:spcPct val="120000"/>
              </a:lnSpc>
              <a:spcBef>
                <a:spcPct val="20000"/>
              </a:spcBef>
              <a:buClr>
                <a:srgbClr val="0000FF"/>
              </a:buClr>
              <a:buFont typeface="Wingdings" pitchFamily="2" charset="2"/>
              <a:buChar char="ü"/>
            </a:pPr>
            <a:r>
              <a:rPr lang="zh-CN" altLang="zh-CN" sz="2400" b="1">
                <a:solidFill>
                  <a:srgbClr val="333333"/>
                </a:solidFill>
                <a:latin typeface="Tahoma" pitchFamily="34" charset="0"/>
                <a:ea typeface="楷体_GB2312" pitchFamily="49" charset="-122"/>
              </a:rPr>
              <a:t>享元模式(Flyweight)</a:t>
            </a:r>
          </a:p>
          <a:p>
            <a:pPr lvl="1" eaLnBrk="1" hangingPunct="1">
              <a:lnSpc>
                <a:spcPct val="120000"/>
              </a:lnSpc>
              <a:spcBef>
                <a:spcPct val="20000"/>
              </a:spcBef>
              <a:buClr>
                <a:srgbClr val="0000FF"/>
              </a:buClr>
              <a:buFont typeface="Wingdings" pitchFamily="2" charset="2"/>
              <a:buChar char="ü"/>
            </a:pPr>
            <a:r>
              <a:rPr lang="zh-CN" altLang="zh-CN" sz="2400" b="1">
                <a:solidFill>
                  <a:srgbClr val="333333"/>
                </a:solidFill>
                <a:latin typeface="Tahoma" pitchFamily="34" charset="0"/>
                <a:ea typeface="楷体_GB2312" pitchFamily="49" charset="-122"/>
              </a:rPr>
              <a:t>代理模式(Proxy)</a:t>
            </a:r>
            <a:endParaRPr lang="en-US" altLang="zh-CN" sz="2400" b="1">
              <a:solidFill>
                <a:srgbClr val="333333"/>
              </a:solidFill>
              <a:latin typeface="Tahoma" pitchFamily="34" charset="0"/>
              <a:ea typeface="楷体_GB2312"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mtClean="0"/>
              <a:t>GoF</a:t>
            </a:r>
            <a:r>
              <a:rPr lang="zh-CN" altLang="en-US" smtClean="0"/>
              <a:t>设计模式简介 </a:t>
            </a:r>
          </a:p>
        </p:txBody>
      </p:sp>
      <p:sp>
        <p:nvSpPr>
          <p:cNvPr id="24579" name="Rectangle 3"/>
          <p:cNvSpPr>
            <a:spLocks noChangeArrowheads="1"/>
          </p:cNvSpPr>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spcBef>
                <a:spcPct val="20000"/>
              </a:spcBef>
              <a:buClr>
                <a:srgbClr val="FF3300"/>
              </a:buClr>
              <a:buFont typeface="Wingdings" pitchFamily="2" charset="2"/>
              <a:buChar char="w"/>
            </a:pPr>
            <a:r>
              <a:rPr lang="zh-CN" altLang="en-US" sz="3600">
                <a:solidFill>
                  <a:srgbClr val="080808"/>
                </a:solidFill>
                <a:latin typeface="Tahoma" pitchFamily="34" charset="0"/>
                <a:ea typeface="隶书" pitchFamily="49" charset="-122"/>
              </a:rPr>
              <a:t>行为型模式</a:t>
            </a:r>
          </a:p>
          <a:p>
            <a:pPr lvl="1" eaLnBrk="1" hangingPunct="1">
              <a:spcBef>
                <a:spcPct val="20000"/>
              </a:spcBef>
              <a:buClr>
                <a:srgbClr val="0000FF"/>
              </a:buClr>
              <a:buFont typeface="Wingdings" pitchFamily="2" charset="2"/>
              <a:buChar char="ü"/>
            </a:pPr>
            <a:r>
              <a:rPr lang="zh-CN" altLang="zh-CN" b="1">
                <a:solidFill>
                  <a:srgbClr val="333333"/>
                </a:solidFill>
                <a:latin typeface="Tahoma" pitchFamily="34" charset="0"/>
                <a:ea typeface="楷体_GB2312" pitchFamily="49" charset="-122"/>
              </a:rPr>
              <a:t>职责链模式(Chain of Responsibility)</a:t>
            </a:r>
          </a:p>
          <a:p>
            <a:pPr lvl="1" eaLnBrk="1" hangingPunct="1">
              <a:spcBef>
                <a:spcPct val="20000"/>
              </a:spcBef>
              <a:buClr>
                <a:srgbClr val="0000FF"/>
              </a:buClr>
              <a:buFont typeface="Wingdings" pitchFamily="2" charset="2"/>
              <a:buChar char="ü"/>
            </a:pPr>
            <a:r>
              <a:rPr lang="zh-CN" altLang="zh-CN" b="1">
                <a:solidFill>
                  <a:srgbClr val="333333"/>
                </a:solidFill>
                <a:latin typeface="Tahoma" pitchFamily="34" charset="0"/>
                <a:ea typeface="楷体_GB2312" pitchFamily="49" charset="-122"/>
              </a:rPr>
              <a:t>命令模式(Command)</a:t>
            </a:r>
          </a:p>
          <a:p>
            <a:pPr lvl="1" eaLnBrk="1" hangingPunct="1">
              <a:spcBef>
                <a:spcPct val="20000"/>
              </a:spcBef>
              <a:buClr>
                <a:srgbClr val="0000FF"/>
              </a:buClr>
              <a:buFont typeface="Wingdings" pitchFamily="2" charset="2"/>
              <a:buChar char="ü"/>
            </a:pPr>
            <a:r>
              <a:rPr lang="zh-CN" altLang="zh-CN" b="1">
                <a:solidFill>
                  <a:srgbClr val="333333"/>
                </a:solidFill>
                <a:latin typeface="Tahoma" pitchFamily="34" charset="0"/>
                <a:ea typeface="楷体_GB2312" pitchFamily="49" charset="-122"/>
              </a:rPr>
              <a:t>解释器模式(Interpreter)</a:t>
            </a:r>
          </a:p>
          <a:p>
            <a:pPr lvl="1" eaLnBrk="1" hangingPunct="1">
              <a:spcBef>
                <a:spcPct val="20000"/>
              </a:spcBef>
              <a:buClr>
                <a:srgbClr val="0000FF"/>
              </a:buClr>
              <a:buFont typeface="Wingdings" pitchFamily="2" charset="2"/>
              <a:buChar char="ü"/>
            </a:pPr>
            <a:r>
              <a:rPr lang="zh-CN" altLang="zh-CN" b="1">
                <a:solidFill>
                  <a:srgbClr val="333333"/>
                </a:solidFill>
                <a:latin typeface="Tahoma" pitchFamily="34" charset="0"/>
                <a:ea typeface="楷体_GB2312" pitchFamily="49" charset="-122"/>
              </a:rPr>
              <a:t>迭代器模式(Iterator)</a:t>
            </a:r>
          </a:p>
          <a:p>
            <a:pPr lvl="1" eaLnBrk="1" hangingPunct="1">
              <a:spcBef>
                <a:spcPct val="20000"/>
              </a:spcBef>
              <a:buClr>
                <a:srgbClr val="0000FF"/>
              </a:buClr>
              <a:buFont typeface="Wingdings" pitchFamily="2" charset="2"/>
              <a:buChar char="ü"/>
            </a:pPr>
            <a:r>
              <a:rPr lang="zh-CN" altLang="zh-CN" b="1">
                <a:solidFill>
                  <a:srgbClr val="333333"/>
                </a:solidFill>
                <a:latin typeface="Tahoma" pitchFamily="34" charset="0"/>
                <a:ea typeface="楷体_GB2312" pitchFamily="49" charset="-122"/>
              </a:rPr>
              <a:t>中介者模式(Mediator)</a:t>
            </a:r>
          </a:p>
          <a:p>
            <a:pPr lvl="1" eaLnBrk="1" hangingPunct="1">
              <a:spcBef>
                <a:spcPct val="20000"/>
              </a:spcBef>
              <a:buClr>
                <a:srgbClr val="0000FF"/>
              </a:buClr>
              <a:buFont typeface="Wingdings" pitchFamily="2" charset="2"/>
              <a:buChar char="ü"/>
            </a:pPr>
            <a:r>
              <a:rPr lang="zh-CN" altLang="zh-CN" b="1">
                <a:solidFill>
                  <a:srgbClr val="333333"/>
                </a:solidFill>
                <a:latin typeface="Tahoma" pitchFamily="34" charset="0"/>
                <a:ea typeface="楷体_GB2312" pitchFamily="49" charset="-122"/>
              </a:rPr>
              <a:t>备忘录模式(Memento)</a:t>
            </a:r>
          </a:p>
          <a:p>
            <a:pPr lvl="1" eaLnBrk="1" hangingPunct="1">
              <a:spcBef>
                <a:spcPct val="20000"/>
              </a:spcBef>
              <a:buClr>
                <a:srgbClr val="0000FF"/>
              </a:buClr>
              <a:buFont typeface="Wingdings" pitchFamily="2" charset="2"/>
              <a:buChar char="ü"/>
            </a:pPr>
            <a:r>
              <a:rPr lang="zh-CN" altLang="zh-CN" b="1">
                <a:solidFill>
                  <a:srgbClr val="333333"/>
                </a:solidFill>
                <a:latin typeface="Tahoma" pitchFamily="34" charset="0"/>
                <a:ea typeface="楷体_GB2312" pitchFamily="49" charset="-122"/>
              </a:rPr>
              <a:t>观察者模式(Observer)</a:t>
            </a:r>
          </a:p>
          <a:p>
            <a:pPr lvl="1" eaLnBrk="1" hangingPunct="1">
              <a:spcBef>
                <a:spcPct val="20000"/>
              </a:spcBef>
              <a:buClr>
                <a:srgbClr val="0000FF"/>
              </a:buClr>
              <a:buFont typeface="Wingdings" pitchFamily="2" charset="2"/>
              <a:buChar char="ü"/>
            </a:pPr>
            <a:r>
              <a:rPr lang="zh-CN" altLang="zh-CN" b="1">
                <a:solidFill>
                  <a:srgbClr val="333333"/>
                </a:solidFill>
                <a:latin typeface="Tahoma" pitchFamily="34" charset="0"/>
                <a:ea typeface="楷体_GB2312" pitchFamily="49" charset="-122"/>
              </a:rPr>
              <a:t>状态模式(State)</a:t>
            </a:r>
          </a:p>
          <a:p>
            <a:pPr lvl="1" eaLnBrk="1" hangingPunct="1">
              <a:spcBef>
                <a:spcPct val="20000"/>
              </a:spcBef>
              <a:buClr>
                <a:srgbClr val="0000FF"/>
              </a:buClr>
              <a:buFont typeface="Wingdings" pitchFamily="2" charset="2"/>
              <a:buChar char="ü"/>
            </a:pPr>
            <a:r>
              <a:rPr lang="zh-CN" altLang="zh-CN" b="1">
                <a:solidFill>
                  <a:srgbClr val="333333"/>
                </a:solidFill>
                <a:latin typeface="Tahoma" pitchFamily="34" charset="0"/>
                <a:ea typeface="楷体_GB2312" pitchFamily="49" charset="-122"/>
              </a:rPr>
              <a:t>策略模式(Strategy)</a:t>
            </a:r>
          </a:p>
          <a:p>
            <a:pPr lvl="1" eaLnBrk="1" hangingPunct="1">
              <a:spcBef>
                <a:spcPct val="20000"/>
              </a:spcBef>
              <a:buClr>
                <a:srgbClr val="0000FF"/>
              </a:buClr>
              <a:buFont typeface="Wingdings" pitchFamily="2" charset="2"/>
              <a:buChar char="ü"/>
            </a:pPr>
            <a:r>
              <a:rPr lang="zh-CN" altLang="zh-CN" b="1">
                <a:solidFill>
                  <a:srgbClr val="333333"/>
                </a:solidFill>
                <a:latin typeface="Tahoma" pitchFamily="34" charset="0"/>
                <a:ea typeface="楷体_GB2312" pitchFamily="49" charset="-122"/>
              </a:rPr>
              <a:t>模板方法模式(Template Method)</a:t>
            </a:r>
          </a:p>
          <a:p>
            <a:pPr lvl="1" eaLnBrk="1" hangingPunct="1">
              <a:spcBef>
                <a:spcPct val="20000"/>
              </a:spcBef>
              <a:buClr>
                <a:srgbClr val="0000FF"/>
              </a:buClr>
              <a:buFont typeface="Wingdings" pitchFamily="2" charset="2"/>
              <a:buChar char="ü"/>
            </a:pPr>
            <a:r>
              <a:rPr lang="zh-CN" altLang="zh-CN" b="1">
                <a:solidFill>
                  <a:srgbClr val="333333"/>
                </a:solidFill>
                <a:latin typeface="Tahoma" pitchFamily="34" charset="0"/>
                <a:ea typeface="楷体_GB2312" pitchFamily="49" charset="-122"/>
              </a:rPr>
              <a:t>访问者模式(Visitor)</a:t>
            </a:r>
            <a:endParaRPr lang="en-US" altLang="zh-CN" b="1">
              <a:solidFill>
                <a:srgbClr val="333333"/>
              </a:solidFill>
              <a:latin typeface="Tahoma" pitchFamily="34" charset="0"/>
              <a:ea typeface="楷体_GB2312" pitchFamily="49"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设计模式的优点 </a:t>
            </a:r>
          </a:p>
        </p:txBody>
      </p:sp>
      <p:sp>
        <p:nvSpPr>
          <p:cNvPr id="25603" name="Rectangle 3"/>
          <p:cNvSpPr>
            <a:spLocks noGrp="1" noChangeArrowheads="1"/>
          </p:cNvSpPr>
          <p:nvPr>
            <p:ph type="body" idx="1"/>
          </p:nvPr>
        </p:nvSpPr>
        <p:spPr/>
        <p:txBody>
          <a:bodyPr/>
          <a:lstStyle/>
          <a:p>
            <a:pPr algn="just" eaLnBrk="1" hangingPunct="1">
              <a:lnSpc>
                <a:spcPct val="100000"/>
              </a:lnSpc>
            </a:pPr>
            <a:r>
              <a:rPr lang="en-US" altLang="zh-CN" sz="2600" smtClean="0"/>
              <a:t> </a:t>
            </a:r>
            <a:r>
              <a:rPr lang="zh-CN" altLang="en-US" sz="2600" smtClean="0"/>
              <a:t>设计模式是从许多优秀的软件系统中总结出的</a:t>
            </a:r>
            <a:r>
              <a:rPr lang="zh-CN" altLang="en-US" sz="2600" smtClean="0">
                <a:solidFill>
                  <a:srgbClr val="FF3300"/>
                </a:solidFill>
              </a:rPr>
              <a:t>成功的、能够实现可维护性复用的设计方案</a:t>
            </a:r>
            <a:r>
              <a:rPr lang="zh-CN" altLang="en-US" sz="2600" smtClean="0"/>
              <a:t>，使用这些方案将避免我们做一些重复性的工作，而且可以设计出高质量的软件系统。</a:t>
            </a:r>
            <a:endParaRPr lang="en-US" altLang="zh-CN" sz="2600" smtClean="0"/>
          </a:p>
          <a:p>
            <a:pPr algn="just" eaLnBrk="1" hangingPunct="1">
              <a:lnSpc>
                <a:spcPct val="100000"/>
              </a:lnSpc>
            </a:pPr>
            <a:r>
              <a:rPr lang="zh-CN" altLang="en-US" sz="2600" smtClean="0"/>
              <a:t>设计模式的主要优点如下：</a:t>
            </a:r>
          </a:p>
          <a:p>
            <a:pPr lvl="1" algn="just" eaLnBrk="1" hangingPunct="1">
              <a:lnSpc>
                <a:spcPct val="100000"/>
              </a:lnSpc>
            </a:pPr>
            <a:r>
              <a:rPr lang="zh-CN" altLang="en-US" sz="2000" smtClean="0"/>
              <a:t>设计模式</a:t>
            </a:r>
            <a:r>
              <a:rPr lang="zh-CN" altLang="en-US" sz="2000" smtClean="0">
                <a:solidFill>
                  <a:srgbClr val="FF3300"/>
                </a:solidFill>
              </a:rPr>
              <a:t>融合了众多专家的经验</a:t>
            </a:r>
            <a:r>
              <a:rPr lang="zh-CN" altLang="en-US" sz="2000" smtClean="0"/>
              <a:t>，并以一种</a:t>
            </a:r>
            <a:r>
              <a:rPr lang="zh-CN" altLang="en-US" sz="2000" smtClean="0">
                <a:solidFill>
                  <a:srgbClr val="FF3300"/>
                </a:solidFill>
              </a:rPr>
              <a:t>标准的形式</a:t>
            </a:r>
            <a:r>
              <a:rPr lang="zh-CN" altLang="en-US" sz="2000" smtClean="0"/>
              <a:t>供广大开发人员所用，它提供了</a:t>
            </a:r>
            <a:r>
              <a:rPr lang="zh-CN" altLang="en-US" sz="2000" smtClean="0">
                <a:solidFill>
                  <a:srgbClr val="FF3300"/>
                </a:solidFill>
              </a:rPr>
              <a:t>一套通用的设计词汇和一种通用的语言</a:t>
            </a:r>
            <a:r>
              <a:rPr lang="zh-CN" altLang="en-US" sz="2000" smtClean="0"/>
              <a:t>以方便开发人员之间沟通和交流，使得设计方案更加通俗易懂。对于使用不同编程语言的开发和设计人员可以通过设计模式来交流系统设计方案，每一个模式都对应一个标准的解决方案，设计模式</a:t>
            </a:r>
            <a:r>
              <a:rPr lang="zh-CN" altLang="en-US" sz="2000" smtClean="0">
                <a:solidFill>
                  <a:srgbClr val="FF3300"/>
                </a:solidFill>
              </a:rPr>
              <a:t>可以降低开发人员理解系统的复杂度</a:t>
            </a:r>
            <a:r>
              <a:rPr lang="zh-CN" altLang="en-US" sz="2000" smtClean="0"/>
              <a:t>。</a:t>
            </a:r>
          </a:p>
          <a:p>
            <a:pPr algn="just" eaLnBrk="1" hangingPunct="1">
              <a:lnSpc>
                <a:spcPct val="100000"/>
              </a:lnSpc>
            </a:pPr>
            <a:endParaRPr lang="en-US" altLang="zh-CN" sz="20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mtClean="0"/>
              <a:t>设计模式的优点 </a:t>
            </a:r>
          </a:p>
        </p:txBody>
      </p:sp>
      <p:sp>
        <p:nvSpPr>
          <p:cNvPr id="26627" name="Rectangle 3"/>
          <p:cNvSpPr>
            <a:spLocks noGrp="1" noChangeArrowheads="1"/>
          </p:cNvSpPr>
          <p:nvPr>
            <p:ph type="body" idx="1"/>
          </p:nvPr>
        </p:nvSpPr>
        <p:spPr/>
        <p:txBody>
          <a:bodyPr/>
          <a:lstStyle/>
          <a:p>
            <a:pPr lvl="1" algn="just" eaLnBrk="1" hangingPunct="1">
              <a:lnSpc>
                <a:spcPct val="110000"/>
              </a:lnSpc>
            </a:pPr>
            <a:r>
              <a:rPr lang="zh-CN" altLang="en-US" sz="2000" smtClean="0"/>
              <a:t>设计模式使人们可以更加</a:t>
            </a:r>
            <a:r>
              <a:rPr lang="zh-CN" altLang="en-US" sz="2000" smtClean="0">
                <a:solidFill>
                  <a:srgbClr val="FF3300"/>
                </a:solidFill>
              </a:rPr>
              <a:t>简单方便地复用成功的设计和体系结构</a:t>
            </a:r>
            <a:r>
              <a:rPr lang="zh-CN" altLang="en-US" sz="2000" smtClean="0"/>
              <a:t>，将已证实的技术表述成设计模式也会使新系统开发者更加容易理解其设计思路。设计模式使得重用成功的设计更加容易，并避免那些导致不可重用的设计方案。</a:t>
            </a:r>
          </a:p>
          <a:p>
            <a:pPr lvl="1" algn="just" eaLnBrk="1" hangingPunct="1">
              <a:lnSpc>
                <a:spcPct val="110000"/>
              </a:lnSpc>
            </a:pPr>
            <a:r>
              <a:rPr lang="zh-CN" altLang="en-US" sz="2000" smtClean="0"/>
              <a:t>设计模式</a:t>
            </a:r>
            <a:r>
              <a:rPr lang="zh-CN" altLang="en-US" sz="2000" smtClean="0">
                <a:solidFill>
                  <a:srgbClr val="FF3300"/>
                </a:solidFill>
              </a:rPr>
              <a:t>使得设计方案更加灵活，且易于修改</a:t>
            </a:r>
            <a:r>
              <a:rPr lang="zh-CN" altLang="en-US" sz="2000" smtClean="0"/>
              <a:t>。 </a:t>
            </a:r>
          </a:p>
          <a:p>
            <a:pPr lvl="1" algn="just" eaLnBrk="1" hangingPunct="1">
              <a:lnSpc>
                <a:spcPct val="110000"/>
              </a:lnSpc>
            </a:pPr>
            <a:r>
              <a:rPr lang="zh-CN" altLang="en-US" sz="2000" smtClean="0"/>
              <a:t>设计模式的使用将</a:t>
            </a:r>
            <a:r>
              <a:rPr lang="zh-CN" altLang="en-US" sz="2000" smtClean="0">
                <a:solidFill>
                  <a:srgbClr val="FF3300"/>
                </a:solidFill>
              </a:rPr>
              <a:t>提高软件系统的开发效率和软件质量</a:t>
            </a:r>
            <a:r>
              <a:rPr lang="zh-CN" altLang="en-US" sz="2000" smtClean="0"/>
              <a:t>，且在一定程度上</a:t>
            </a:r>
            <a:r>
              <a:rPr lang="zh-CN" altLang="en-US" sz="2000" smtClean="0">
                <a:solidFill>
                  <a:srgbClr val="FF3300"/>
                </a:solidFill>
              </a:rPr>
              <a:t>节约设计成本</a:t>
            </a:r>
            <a:r>
              <a:rPr lang="zh-CN" altLang="en-US" sz="2000" smtClean="0"/>
              <a:t>。 </a:t>
            </a:r>
          </a:p>
          <a:p>
            <a:pPr lvl="1" algn="just" eaLnBrk="1" hangingPunct="1">
              <a:lnSpc>
                <a:spcPct val="110000"/>
              </a:lnSpc>
            </a:pPr>
            <a:r>
              <a:rPr lang="zh-CN" altLang="en-US" sz="2000" smtClean="0"/>
              <a:t>设计模式</a:t>
            </a:r>
            <a:r>
              <a:rPr lang="zh-CN" altLang="en-US" sz="2000" smtClean="0">
                <a:solidFill>
                  <a:srgbClr val="FF3300"/>
                </a:solidFill>
              </a:rPr>
              <a:t>有助于初学者更深入地理解面向对象思想</a:t>
            </a:r>
            <a:r>
              <a:rPr lang="zh-CN" altLang="en-US" sz="2000" smtClean="0"/>
              <a:t>，一方面可以帮助初学者更加方便地阅读和学习现有类库与其他系统中的源代码，另一方面还可以提高软件的设计水平和代码质量。</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本章小结</a:t>
            </a:r>
          </a:p>
        </p:txBody>
      </p:sp>
      <p:sp>
        <p:nvSpPr>
          <p:cNvPr id="27651" name="Rectangle 3"/>
          <p:cNvSpPr>
            <a:spLocks noGrp="1" noChangeArrowheads="1"/>
          </p:cNvSpPr>
          <p:nvPr>
            <p:ph type="body" idx="1"/>
          </p:nvPr>
        </p:nvSpPr>
        <p:spPr/>
        <p:txBody>
          <a:bodyPr/>
          <a:lstStyle/>
          <a:p>
            <a:pPr eaLnBrk="1" hangingPunct="1">
              <a:lnSpc>
                <a:spcPct val="100000"/>
              </a:lnSpc>
            </a:pPr>
            <a:r>
              <a:rPr lang="zh-CN" altLang="en-US" sz="2400" smtClean="0"/>
              <a:t>模式是在特定环境中解决问题的一种方案。</a:t>
            </a:r>
          </a:p>
          <a:p>
            <a:pPr eaLnBrk="1" hangingPunct="1">
              <a:lnSpc>
                <a:spcPct val="100000"/>
              </a:lnSpc>
            </a:pPr>
            <a:r>
              <a:rPr lang="en-US" altLang="zh-CN" sz="2400" smtClean="0"/>
              <a:t>GoF (Erich Gamma, Richard Helm, Ralph Johnson</a:t>
            </a:r>
            <a:r>
              <a:rPr lang="zh-CN" altLang="en-US" sz="2400" smtClean="0"/>
              <a:t>和</a:t>
            </a:r>
            <a:r>
              <a:rPr lang="en-US" altLang="zh-CN" sz="2400" smtClean="0"/>
              <a:t>John Vlissides)</a:t>
            </a:r>
            <a:r>
              <a:rPr lang="zh-CN" altLang="en-US" sz="2400" smtClean="0"/>
              <a:t>最先将模式的概念引入软件工程领域，他们归纳发表了</a:t>
            </a:r>
            <a:r>
              <a:rPr lang="en-US" altLang="zh-CN" sz="2400" smtClean="0"/>
              <a:t>23</a:t>
            </a:r>
            <a:r>
              <a:rPr lang="zh-CN" altLang="en-US" sz="2400" smtClean="0"/>
              <a:t>种在软件开发中使用频率较高的设计模式，旨在用模式来统一沟通面向对象方法在分析、设计和实现间的鸿沟。</a:t>
            </a:r>
          </a:p>
          <a:p>
            <a:pPr eaLnBrk="1" hangingPunct="1">
              <a:lnSpc>
                <a:spcPct val="100000"/>
              </a:lnSpc>
            </a:pPr>
            <a:r>
              <a:rPr lang="zh-CN" altLang="en-US" sz="2400" smtClean="0"/>
              <a:t>软件模式是将模式的一般概念应用于软件开发领域，即软件开发的总体指导思路或参照样板。软件模式可以认为是对软件开发这一特定“问题”的“解法”的某种统一表示，即软件模式等于一定条件下的出现的问题以及解法。</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t>本章小结</a:t>
            </a:r>
          </a:p>
        </p:txBody>
      </p:sp>
      <p:sp>
        <p:nvSpPr>
          <p:cNvPr id="28675" name="Rectangle 3"/>
          <p:cNvSpPr>
            <a:spLocks noGrp="1" noChangeArrowheads="1"/>
          </p:cNvSpPr>
          <p:nvPr>
            <p:ph type="body" idx="1"/>
          </p:nvPr>
        </p:nvSpPr>
        <p:spPr>
          <a:xfrm>
            <a:off x="381000" y="1752600"/>
            <a:ext cx="8382000" cy="4419600"/>
          </a:xfrm>
        </p:spPr>
        <p:txBody>
          <a:bodyPr/>
          <a:lstStyle/>
          <a:p>
            <a:pPr eaLnBrk="1" hangingPunct="1">
              <a:lnSpc>
                <a:spcPct val="100000"/>
              </a:lnSpc>
            </a:pPr>
            <a:r>
              <a:rPr lang="zh-CN" altLang="en-US" sz="2200" smtClean="0"/>
              <a:t>设计模式是一套被反复使用、多数人知晓的、经过分类编目的、代码设计经验的总结，使用设计模式是为了可重用代码、让代码更容易被他人理解、保证代码可靠性。</a:t>
            </a:r>
          </a:p>
          <a:p>
            <a:pPr eaLnBrk="1" hangingPunct="1">
              <a:lnSpc>
                <a:spcPct val="100000"/>
              </a:lnSpc>
            </a:pPr>
            <a:r>
              <a:rPr lang="zh-CN" altLang="en-US" sz="2200" smtClean="0"/>
              <a:t>设计模式一般有如下几个基本要素：模式名称、问题、目的、解决方案、效果、实例代码和相关设计模式，其中的关键元素包括模式名称、问题、解决方案和效果。</a:t>
            </a:r>
          </a:p>
          <a:p>
            <a:pPr eaLnBrk="1" hangingPunct="1">
              <a:lnSpc>
                <a:spcPct val="100000"/>
              </a:lnSpc>
            </a:pPr>
            <a:r>
              <a:rPr lang="zh-CN" altLang="en-US" sz="2200" smtClean="0"/>
              <a:t>设计模式根据其目的可分为创建型，结构型和行为型三种；根据范围可分为类模式和对象模式两种。</a:t>
            </a:r>
          </a:p>
          <a:p>
            <a:pPr eaLnBrk="1" hangingPunct="1">
              <a:lnSpc>
                <a:spcPct val="100000"/>
              </a:lnSpc>
            </a:pPr>
            <a:r>
              <a:rPr lang="zh-CN" altLang="en-US" sz="2200" smtClean="0"/>
              <a:t>设计模式是从许多优秀的软件系统中总结出的成功的、能够实现可维护性复用的设计方案，使用这些方案将避免我们做一些重复性的工作，而且可以设计出高质量的软件系统。</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defRPr/>
            </a:pPr>
            <a:r>
              <a:rPr lang="en-US" altLang="zh-CN" b="1" smtClean="0">
                <a:effectLst>
                  <a:outerShdw blurRad="38100" dist="38100" dir="2700000" algn="tl">
                    <a:srgbClr val="C0C0C0"/>
                  </a:outerShdw>
                </a:effectLst>
                <a:latin typeface="MS UI Gothic" pitchFamily="34" charset="-128"/>
                <a:ea typeface="MS UI Gothic" pitchFamily="34" charset="-128"/>
              </a:rPr>
              <a:t>END</a:t>
            </a:r>
          </a:p>
        </p:txBody>
      </p:sp>
      <p:sp>
        <p:nvSpPr>
          <p:cNvPr id="29699" name="Rectangle 3"/>
          <p:cNvSpPr>
            <a:spLocks noGrp="1" noChangeArrowheads="1"/>
          </p:cNvSpPr>
          <p:nvPr>
            <p:ph type="body" idx="1"/>
          </p:nvPr>
        </p:nvSpPr>
        <p:spPr/>
        <p:txBody>
          <a:bodyPr/>
          <a:lstStyle/>
          <a:p>
            <a:pPr eaLnBrk="1" hangingPunct="1"/>
            <a:endParaRPr lang="zh-CN" altLang="zh-CN" smtClean="0"/>
          </a:p>
        </p:txBody>
      </p:sp>
      <p:sp>
        <p:nvSpPr>
          <p:cNvPr id="29700" name="WordArt 4"/>
          <p:cNvSpPr>
            <a:spLocks noChangeArrowheads="1" noChangeShapeType="1" noTextEdit="1"/>
          </p:cNvSpPr>
          <p:nvPr/>
        </p:nvSpPr>
        <p:spPr bwMode="auto">
          <a:xfrm>
            <a:off x="1981200" y="2852738"/>
            <a:ext cx="5334000" cy="133826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a:rPr>
              <a:t>Thanks!</a:t>
            </a:r>
            <a:endParaRPr lang="zh-CN" altLang="en-US" sz="3600" kern="1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38200" y="914400"/>
            <a:ext cx="5334000" cy="685800"/>
          </a:xfrm>
        </p:spPr>
        <p:txBody>
          <a:bodyPr/>
          <a:lstStyle/>
          <a:p>
            <a:pPr eaLnBrk="1" hangingPunct="1"/>
            <a:r>
              <a:rPr lang="zh-CN" altLang="en-US" smtClean="0"/>
              <a:t>设计模式的诞生与发展</a:t>
            </a:r>
          </a:p>
        </p:txBody>
      </p:sp>
      <p:sp>
        <p:nvSpPr>
          <p:cNvPr id="6147" name="Rectangle 3"/>
          <p:cNvSpPr>
            <a:spLocks noGrp="1" noChangeArrowheads="1"/>
          </p:cNvSpPr>
          <p:nvPr>
            <p:ph type="body" idx="1"/>
          </p:nvPr>
        </p:nvSpPr>
        <p:spPr/>
        <p:txBody>
          <a:bodyPr/>
          <a:lstStyle/>
          <a:p>
            <a:pPr eaLnBrk="1" hangingPunct="1"/>
            <a:endParaRPr kumimoji="1" lang="zh-CN" altLang="zh-CN" smtClean="0">
              <a:solidFill>
                <a:schemeClr val="tx1"/>
              </a:solidFill>
            </a:endParaRPr>
          </a:p>
        </p:txBody>
      </p:sp>
      <p:sp>
        <p:nvSpPr>
          <p:cNvPr id="6148" name="Text Box 7"/>
          <p:cNvSpPr txBox="1">
            <a:spLocks noChangeArrowheads="1"/>
          </p:cNvSpPr>
          <p:nvPr/>
        </p:nvSpPr>
        <p:spPr bwMode="auto">
          <a:xfrm>
            <a:off x="5810250" y="5715000"/>
            <a:ext cx="2647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a:solidFill>
                  <a:srgbClr val="FF3300"/>
                </a:solidFill>
              </a:rPr>
              <a:t>Christopher Alexander</a:t>
            </a:r>
          </a:p>
        </p:txBody>
      </p:sp>
      <p:pic>
        <p:nvPicPr>
          <p:cNvPr id="614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762000"/>
            <a:ext cx="2482850" cy="174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988" y="2914650"/>
            <a:ext cx="2360612"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9" descr="8890396-1_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4488" y="2895600"/>
            <a:ext cx="2678112"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2"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676400"/>
            <a:ext cx="2736850"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38200" y="914400"/>
            <a:ext cx="6019800" cy="685800"/>
          </a:xfrm>
        </p:spPr>
        <p:txBody>
          <a:bodyPr/>
          <a:lstStyle/>
          <a:p>
            <a:pPr eaLnBrk="1" hangingPunct="1"/>
            <a:r>
              <a:rPr lang="zh-CN" altLang="en-US" smtClean="0"/>
              <a:t>设计模式的诞生与发展</a:t>
            </a:r>
          </a:p>
        </p:txBody>
      </p:sp>
      <p:sp>
        <p:nvSpPr>
          <p:cNvPr id="7171" name="Rectangle 3"/>
          <p:cNvSpPr>
            <a:spLocks noGrp="1" noChangeArrowheads="1"/>
          </p:cNvSpPr>
          <p:nvPr>
            <p:ph type="body" idx="1"/>
          </p:nvPr>
        </p:nvSpPr>
        <p:spPr/>
        <p:txBody>
          <a:bodyPr/>
          <a:lstStyle/>
          <a:p>
            <a:pPr algn="just">
              <a:lnSpc>
                <a:spcPts val="4000"/>
              </a:lnSpc>
              <a:buClr>
                <a:srgbClr val="0000FF"/>
              </a:buClr>
              <a:buSzPct val="90000"/>
              <a:buFont typeface="Wingdings" pitchFamily="2" charset="2"/>
              <a:buNone/>
            </a:pPr>
            <a:endParaRPr kumimoji="1" lang="en-US" altLang="zh-CN" smtClean="0">
              <a:solidFill>
                <a:schemeClr val="tx1"/>
              </a:solidFill>
            </a:endParaRPr>
          </a:p>
          <a:p>
            <a:pPr eaLnBrk="1" hangingPunct="1"/>
            <a:endParaRPr kumimoji="1" lang="en-US" altLang="zh-CN" smtClean="0">
              <a:solidFill>
                <a:schemeClr val="tx1"/>
              </a:solidFill>
            </a:endParaRPr>
          </a:p>
        </p:txBody>
      </p:sp>
      <p:sp>
        <p:nvSpPr>
          <p:cNvPr id="7172" name="Rectangle 8"/>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spcBef>
                <a:spcPct val="20000"/>
              </a:spcBef>
              <a:buClr>
                <a:srgbClr val="FF3300"/>
              </a:buClr>
              <a:buFont typeface="Wingdings" pitchFamily="2" charset="2"/>
              <a:buChar char="w"/>
            </a:pPr>
            <a:r>
              <a:rPr kumimoji="1" lang="zh-CN" altLang="en-US" sz="2800">
                <a:solidFill>
                  <a:srgbClr val="080808"/>
                </a:solidFill>
                <a:latin typeface="Tahoma" pitchFamily="34" charset="0"/>
                <a:ea typeface="隶书" pitchFamily="49" charset="-122"/>
              </a:rPr>
              <a:t>模式的诞生与定义 </a:t>
            </a:r>
          </a:p>
          <a:p>
            <a:pPr lvl="1" eaLnBrk="1" hangingPunct="1">
              <a:lnSpc>
                <a:spcPct val="110000"/>
              </a:lnSpc>
              <a:spcBef>
                <a:spcPct val="20000"/>
              </a:spcBef>
              <a:buClr>
                <a:srgbClr val="0000FF"/>
              </a:buClr>
              <a:buFont typeface="Wingdings" pitchFamily="2" charset="2"/>
              <a:buChar char="ü"/>
            </a:pPr>
            <a:r>
              <a:rPr kumimoji="1" lang="en-US" altLang="zh-CN" sz="2400" b="1">
                <a:solidFill>
                  <a:srgbClr val="333333"/>
                </a:solidFill>
                <a:latin typeface="Tahoma" pitchFamily="34" charset="0"/>
                <a:ea typeface="楷体_GB2312" pitchFamily="49" charset="-122"/>
              </a:rPr>
              <a:t>Alexander</a:t>
            </a:r>
            <a:r>
              <a:rPr kumimoji="1" lang="zh-CN" altLang="en-US" sz="2400" b="1">
                <a:solidFill>
                  <a:srgbClr val="333333"/>
                </a:solidFill>
                <a:latin typeface="Tahoma" pitchFamily="34" charset="0"/>
                <a:ea typeface="楷体_GB2312" pitchFamily="49" charset="-122"/>
              </a:rPr>
              <a:t>给出了关于模式的经典定义：每个模式都描述了一个</a:t>
            </a:r>
            <a:r>
              <a:rPr kumimoji="1" lang="zh-CN" altLang="en-US" sz="2400" b="1">
                <a:solidFill>
                  <a:srgbClr val="FF3300"/>
                </a:solidFill>
                <a:latin typeface="Tahoma" pitchFamily="34" charset="0"/>
                <a:ea typeface="楷体_GB2312" pitchFamily="49" charset="-122"/>
              </a:rPr>
              <a:t>在我们的环境中不断出现的问题</a:t>
            </a:r>
            <a:r>
              <a:rPr kumimoji="1" lang="zh-CN" altLang="en-US" sz="2400" b="1">
                <a:solidFill>
                  <a:srgbClr val="333333"/>
                </a:solidFill>
                <a:latin typeface="Tahoma" pitchFamily="34" charset="0"/>
                <a:ea typeface="楷体_GB2312" pitchFamily="49" charset="-122"/>
              </a:rPr>
              <a:t>，然后描述了该问题的</a:t>
            </a:r>
            <a:r>
              <a:rPr kumimoji="1" lang="zh-CN" altLang="en-US" sz="2400" b="1">
                <a:solidFill>
                  <a:srgbClr val="FF3300"/>
                </a:solidFill>
                <a:latin typeface="Tahoma" pitchFamily="34" charset="0"/>
                <a:ea typeface="楷体_GB2312" pitchFamily="49" charset="-122"/>
              </a:rPr>
              <a:t>解决方案</a:t>
            </a:r>
            <a:r>
              <a:rPr kumimoji="1" lang="zh-CN" altLang="en-US" sz="2400" b="1">
                <a:solidFill>
                  <a:srgbClr val="333333"/>
                </a:solidFill>
                <a:latin typeface="Tahoma" pitchFamily="34" charset="0"/>
                <a:ea typeface="楷体_GB2312" pitchFamily="49" charset="-122"/>
              </a:rPr>
              <a:t>的核心，通过这种方式，我们可以无数次地重用那些已有的解决方案，无需再重复相同的工作。 </a:t>
            </a:r>
          </a:p>
          <a:p>
            <a:pPr lvl="1" eaLnBrk="1" hangingPunct="1">
              <a:lnSpc>
                <a:spcPct val="110000"/>
              </a:lnSpc>
              <a:spcBef>
                <a:spcPct val="20000"/>
              </a:spcBef>
              <a:buClr>
                <a:srgbClr val="0000FF"/>
              </a:buClr>
              <a:buFont typeface="Wingdings" pitchFamily="2" charset="2"/>
              <a:buChar char="ü"/>
            </a:pPr>
            <a:r>
              <a:rPr kumimoji="1" lang="en-US" altLang="zh-CN" sz="2400" b="1">
                <a:solidFill>
                  <a:srgbClr val="333333"/>
                </a:solidFill>
                <a:latin typeface="Tahoma" pitchFamily="34" charset="0"/>
                <a:ea typeface="楷体_GB2312" pitchFamily="49" charset="-122"/>
              </a:rPr>
              <a:t>A pattern is a </a:t>
            </a:r>
            <a:r>
              <a:rPr kumimoji="1" lang="en-US" altLang="zh-CN" sz="2400" b="1">
                <a:solidFill>
                  <a:srgbClr val="FF3300"/>
                </a:solidFill>
                <a:latin typeface="Tahoma" pitchFamily="34" charset="0"/>
                <a:ea typeface="楷体_GB2312" pitchFamily="49" charset="-122"/>
              </a:rPr>
              <a:t>solution</a:t>
            </a:r>
            <a:r>
              <a:rPr kumimoji="1" lang="en-US" altLang="zh-CN" sz="2400" b="1">
                <a:solidFill>
                  <a:srgbClr val="333333"/>
                </a:solidFill>
                <a:latin typeface="Tahoma" pitchFamily="34" charset="0"/>
                <a:ea typeface="楷体_GB2312" pitchFamily="49" charset="-122"/>
              </a:rPr>
              <a:t> to a </a:t>
            </a:r>
            <a:r>
              <a:rPr kumimoji="1" lang="en-US" altLang="zh-CN" sz="2400" b="1">
                <a:solidFill>
                  <a:srgbClr val="FF3300"/>
                </a:solidFill>
                <a:latin typeface="Tahoma" pitchFamily="34" charset="0"/>
                <a:ea typeface="楷体_GB2312" pitchFamily="49" charset="-122"/>
              </a:rPr>
              <a:t>problem</a:t>
            </a:r>
            <a:r>
              <a:rPr kumimoji="1" lang="en-US" altLang="zh-CN" sz="2400" b="1">
                <a:solidFill>
                  <a:srgbClr val="333333"/>
                </a:solidFill>
                <a:latin typeface="Tahoma" pitchFamily="34" charset="0"/>
                <a:ea typeface="楷体_GB2312" pitchFamily="49" charset="-122"/>
              </a:rPr>
              <a:t> in a </a:t>
            </a:r>
            <a:r>
              <a:rPr kumimoji="1" lang="en-US" altLang="zh-CN" sz="2400" b="1">
                <a:solidFill>
                  <a:srgbClr val="FF3300"/>
                </a:solidFill>
                <a:latin typeface="Tahoma" pitchFamily="34" charset="0"/>
                <a:ea typeface="楷体_GB2312" pitchFamily="49" charset="-122"/>
              </a:rPr>
              <a:t>context</a:t>
            </a:r>
            <a:r>
              <a:rPr kumimoji="1" lang="en-US" altLang="zh-CN" sz="2400" b="1">
                <a:solidFill>
                  <a:srgbClr val="333333"/>
                </a:solidFill>
                <a:latin typeface="Tahoma" pitchFamily="34" charset="0"/>
                <a:ea typeface="楷体_GB2312" pitchFamily="49" charset="-122"/>
              </a:rPr>
              <a:t> </a:t>
            </a:r>
          </a:p>
          <a:p>
            <a:pPr lvl="1" eaLnBrk="1" hangingPunct="1">
              <a:lnSpc>
                <a:spcPct val="110000"/>
              </a:lnSpc>
              <a:spcBef>
                <a:spcPct val="20000"/>
              </a:spcBef>
              <a:buClr>
                <a:srgbClr val="0000FF"/>
              </a:buClr>
              <a:buFont typeface="Wingdings" pitchFamily="2" charset="2"/>
              <a:buChar char="ü"/>
            </a:pPr>
            <a:r>
              <a:rPr kumimoji="1" lang="zh-CN" altLang="en-US" sz="2400" b="1">
                <a:solidFill>
                  <a:srgbClr val="333333"/>
                </a:solidFill>
                <a:latin typeface="Tahoma" pitchFamily="34" charset="0"/>
                <a:ea typeface="楷体_GB2312" pitchFamily="49" charset="-122"/>
              </a:rPr>
              <a:t>模式是在</a:t>
            </a:r>
            <a:r>
              <a:rPr kumimoji="1" lang="zh-CN" altLang="en-US" sz="2400" b="1">
                <a:solidFill>
                  <a:srgbClr val="FF3300"/>
                </a:solidFill>
                <a:latin typeface="Tahoma" pitchFamily="34" charset="0"/>
                <a:ea typeface="楷体_GB2312" pitchFamily="49" charset="-122"/>
              </a:rPr>
              <a:t>特定环境</a:t>
            </a:r>
            <a:r>
              <a:rPr kumimoji="1" lang="zh-CN" altLang="en-US" sz="2400" b="1">
                <a:solidFill>
                  <a:srgbClr val="333333"/>
                </a:solidFill>
                <a:latin typeface="Tahoma" pitchFamily="34" charset="0"/>
                <a:ea typeface="楷体_GB2312" pitchFamily="49" charset="-122"/>
              </a:rPr>
              <a:t>中</a:t>
            </a:r>
            <a:r>
              <a:rPr kumimoji="1" lang="zh-CN" altLang="en-US" sz="2400" b="1">
                <a:solidFill>
                  <a:srgbClr val="FF3300"/>
                </a:solidFill>
                <a:latin typeface="Tahoma" pitchFamily="34" charset="0"/>
                <a:ea typeface="楷体_GB2312" pitchFamily="49" charset="-122"/>
              </a:rPr>
              <a:t>解决问题</a:t>
            </a:r>
            <a:r>
              <a:rPr kumimoji="1" lang="zh-CN" altLang="en-US" sz="2400" b="1">
                <a:solidFill>
                  <a:srgbClr val="333333"/>
                </a:solidFill>
                <a:latin typeface="Tahoma" pitchFamily="34" charset="0"/>
                <a:ea typeface="楷体_GB2312" pitchFamily="49" charset="-122"/>
              </a:rPr>
              <a:t>的一种</a:t>
            </a:r>
            <a:r>
              <a:rPr kumimoji="1" lang="zh-CN" altLang="en-US" sz="2400" b="1">
                <a:solidFill>
                  <a:srgbClr val="FF3300"/>
                </a:solidFill>
                <a:latin typeface="Tahoma" pitchFamily="34" charset="0"/>
                <a:ea typeface="楷体_GB2312" pitchFamily="49" charset="-122"/>
              </a:rPr>
              <a:t>方案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38200" y="914400"/>
            <a:ext cx="6096000" cy="685800"/>
          </a:xfrm>
        </p:spPr>
        <p:txBody>
          <a:bodyPr/>
          <a:lstStyle/>
          <a:p>
            <a:pPr eaLnBrk="1" hangingPunct="1"/>
            <a:r>
              <a:rPr lang="zh-CN" altLang="en-US" smtClean="0"/>
              <a:t>设计模式的诞生与发展</a:t>
            </a:r>
          </a:p>
        </p:txBody>
      </p:sp>
      <p:sp>
        <p:nvSpPr>
          <p:cNvPr id="8195" name="Rectangle 3"/>
          <p:cNvSpPr>
            <a:spLocks noGrp="1" noChangeArrowheads="1"/>
          </p:cNvSpPr>
          <p:nvPr>
            <p:ph type="body" idx="1"/>
          </p:nvPr>
        </p:nvSpPr>
        <p:spPr/>
        <p:txBody>
          <a:bodyPr/>
          <a:lstStyle/>
          <a:p>
            <a:pPr algn="just">
              <a:lnSpc>
                <a:spcPts val="4000"/>
              </a:lnSpc>
              <a:buClr>
                <a:srgbClr val="0000FF"/>
              </a:buClr>
              <a:buSzPct val="90000"/>
              <a:buFont typeface="Wingdings" pitchFamily="2" charset="2"/>
              <a:buNone/>
            </a:pPr>
            <a:endParaRPr kumimoji="1" lang="en-US" altLang="zh-CN" smtClean="0">
              <a:solidFill>
                <a:schemeClr val="tx1"/>
              </a:solidFill>
            </a:endParaRPr>
          </a:p>
          <a:p>
            <a:pPr eaLnBrk="1" hangingPunct="1"/>
            <a:endParaRPr kumimoji="1" lang="en-US" altLang="zh-CN" smtClean="0">
              <a:solidFill>
                <a:schemeClr val="tx1"/>
              </a:solidFill>
            </a:endParaRPr>
          </a:p>
        </p:txBody>
      </p:sp>
      <p:sp>
        <p:nvSpPr>
          <p:cNvPr id="8196" name="Rectangle 4"/>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spcBef>
                <a:spcPct val="20000"/>
              </a:spcBef>
              <a:buClr>
                <a:srgbClr val="FF3300"/>
              </a:buClr>
              <a:buFont typeface="Wingdings" pitchFamily="2" charset="2"/>
              <a:buChar char="w"/>
            </a:pPr>
            <a:r>
              <a:rPr kumimoji="1" lang="zh-CN" altLang="en-US" sz="2800">
                <a:solidFill>
                  <a:srgbClr val="080808"/>
                </a:solidFill>
                <a:latin typeface="Tahoma" pitchFamily="34" charset="0"/>
                <a:ea typeface="隶书" pitchFamily="49" charset="-122"/>
              </a:rPr>
              <a:t>软件模式 </a:t>
            </a:r>
          </a:p>
          <a:p>
            <a:pPr lvl="1" eaLnBrk="1" hangingPunct="1">
              <a:lnSpc>
                <a:spcPct val="110000"/>
              </a:lnSpc>
              <a:spcBef>
                <a:spcPct val="20000"/>
              </a:spcBef>
              <a:buClr>
                <a:srgbClr val="0000FF"/>
              </a:buClr>
              <a:buFont typeface="Wingdings" pitchFamily="2" charset="2"/>
              <a:buChar char="ü"/>
            </a:pPr>
            <a:r>
              <a:rPr kumimoji="1" lang="en-US" altLang="zh-CN" sz="2200" b="1">
                <a:solidFill>
                  <a:srgbClr val="333333"/>
                </a:solidFill>
                <a:latin typeface="Tahoma" pitchFamily="34" charset="0"/>
                <a:ea typeface="楷体_GB2312" pitchFamily="49" charset="-122"/>
              </a:rPr>
              <a:t>1990</a:t>
            </a:r>
            <a:r>
              <a:rPr kumimoji="1" lang="zh-CN" altLang="en-US" sz="2200" b="1">
                <a:solidFill>
                  <a:srgbClr val="333333"/>
                </a:solidFill>
                <a:latin typeface="Tahoma" pitchFamily="34" charset="0"/>
                <a:ea typeface="楷体_GB2312" pitchFamily="49" charset="-122"/>
              </a:rPr>
              <a:t>年，软件工程界开始关注</a:t>
            </a:r>
            <a:r>
              <a:rPr kumimoji="1" lang="en-US" altLang="zh-CN" sz="2200" b="1">
                <a:solidFill>
                  <a:srgbClr val="333333"/>
                </a:solidFill>
                <a:latin typeface="Tahoma" pitchFamily="34" charset="0"/>
                <a:ea typeface="楷体_GB2312" pitchFamily="49" charset="-122"/>
              </a:rPr>
              <a:t>Christopher Alexander</a:t>
            </a:r>
            <a:r>
              <a:rPr kumimoji="1" lang="zh-CN" altLang="en-US" sz="2200" b="1">
                <a:solidFill>
                  <a:srgbClr val="333333"/>
                </a:solidFill>
                <a:latin typeface="Tahoma" pitchFamily="34" charset="0"/>
                <a:ea typeface="楷体_GB2312" pitchFamily="49" charset="-122"/>
              </a:rPr>
              <a:t>等在这一住宅、公共建筑与城市规划领域的重大突破，最早将该模式的思想引入软件工程方法学的是</a:t>
            </a:r>
            <a:r>
              <a:rPr kumimoji="1" lang="en-US" altLang="zh-CN" sz="2200" b="1">
                <a:solidFill>
                  <a:srgbClr val="333333"/>
                </a:solidFill>
                <a:latin typeface="Tahoma" pitchFamily="34" charset="0"/>
                <a:ea typeface="楷体_GB2312" pitchFamily="49" charset="-122"/>
              </a:rPr>
              <a:t>1991-1992</a:t>
            </a:r>
            <a:r>
              <a:rPr kumimoji="1" lang="zh-CN" altLang="en-US" sz="2200" b="1">
                <a:solidFill>
                  <a:srgbClr val="333333"/>
                </a:solidFill>
                <a:latin typeface="Tahoma" pitchFamily="34" charset="0"/>
                <a:ea typeface="楷体_GB2312" pitchFamily="49" charset="-122"/>
              </a:rPr>
              <a:t>年以“四人组</a:t>
            </a:r>
            <a:r>
              <a:rPr kumimoji="1" lang="en-US" altLang="zh-CN" sz="2200" b="1">
                <a:solidFill>
                  <a:srgbClr val="333333"/>
                </a:solidFill>
                <a:latin typeface="Tahoma" pitchFamily="34" charset="0"/>
                <a:ea typeface="楷体_GB2312" pitchFamily="49" charset="-122"/>
              </a:rPr>
              <a:t>(</a:t>
            </a:r>
            <a:r>
              <a:rPr kumimoji="1" lang="en-US" altLang="zh-CN" sz="2200" b="1">
                <a:solidFill>
                  <a:srgbClr val="FF3300"/>
                </a:solidFill>
                <a:latin typeface="Tahoma" pitchFamily="34" charset="0"/>
                <a:ea typeface="楷体_GB2312" pitchFamily="49" charset="-122"/>
              </a:rPr>
              <a:t>Gang of Four</a:t>
            </a:r>
            <a:r>
              <a:rPr kumimoji="1" lang="zh-CN" altLang="en-US" sz="2200" b="1">
                <a:solidFill>
                  <a:srgbClr val="FF3300"/>
                </a:solidFill>
                <a:latin typeface="Tahoma" pitchFamily="34" charset="0"/>
                <a:ea typeface="楷体_GB2312" pitchFamily="49" charset="-122"/>
              </a:rPr>
              <a:t>，</a:t>
            </a:r>
            <a:r>
              <a:rPr kumimoji="1" lang="en-US" altLang="zh-CN" sz="2200" b="1">
                <a:solidFill>
                  <a:srgbClr val="FF3300"/>
                </a:solidFill>
                <a:latin typeface="Tahoma" pitchFamily="34" charset="0"/>
                <a:ea typeface="楷体_GB2312" pitchFamily="49" charset="-122"/>
              </a:rPr>
              <a:t>GoF</a:t>
            </a:r>
            <a:r>
              <a:rPr kumimoji="1" lang="zh-CN" altLang="en-US" sz="2200" b="1">
                <a:solidFill>
                  <a:srgbClr val="FF3300"/>
                </a:solidFill>
                <a:latin typeface="Tahoma" pitchFamily="34" charset="0"/>
                <a:ea typeface="楷体_GB2312" pitchFamily="49" charset="-122"/>
              </a:rPr>
              <a:t>，分别是</a:t>
            </a:r>
            <a:r>
              <a:rPr kumimoji="1" lang="en-US" altLang="zh-CN" sz="2200" b="1">
                <a:solidFill>
                  <a:srgbClr val="FF3300"/>
                </a:solidFill>
                <a:latin typeface="Tahoma" pitchFamily="34" charset="0"/>
                <a:ea typeface="楷体_GB2312" pitchFamily="49" charset="-122"/>
              </a:rPr>
              <a:t>Erich Gamma, Richard Helm, Ralph Johnson</a:t>
            </a:r>
            <a:r>
              <a:rPr kumimoji="1" lang="zh-CN" altLang="en-US" sz="2200" b="1">
                <a:solidFill>
                  <a:srgbClr val="FF3300"/>
                </a:solidFill>
                <a:latin typeface="Tahoma" pitchFamily="34" charset="0"/>
                <a:ea typeface="楷体_GB2312" pitchFamily="49" charset="-122"/>
              </a:rPr>
              <a:t>和</a:t>
            </a:r>
            <a:r>
              <a:rPr kumimoji="1" lang="en-US" altLang="zh-CN" sz="2200" b="1">
                <a:solidFill>
                  <a:srgbClr val="FF3300"/>
                </a:solidFill>
                <a:latin typeface="Tahoma" pitchFamily="34" charset="0"/>
                <a:ea typeface="楷体_GB2312" pitchFamily="49" charset="-122"/>
              </a:rPr>
              <a:t>John Vlissides</a:t>
            </a:r>
            <a:r>
              <a:rPr kumimoji="1" lang="en-US" altLang="zh-CN" sz="2200" b="1">
                <a:solidFill>
                  <a:srgbClr val="333333"/>
                </a:solidFill>
                <a:latin typeface="Tahoma" pitchFamily="34" charset="0"/>
                <a:ea typeface="楷体_GB2312" pitchFamily="49" charset="-122"/>
              </a:rPr>
              <a:t>)”</a:t>
            </a:r>
            <a:r>
              <a:rPr kumimoji="1" lang="zh-CN" altLang="en-US" sz="2200" b="1">
                <a:solidFill>
                  <a:srgbClr val="333333"/>
                </a:solidFill>
                <a:latin typeface="Tahoma" pitchFamily="34" charset="0"/>
                <a:ea typeface="楷体_GB2312" pitchFamily="49" charset="-122"/>
              </a:rPr>
              <a:t>自称的四位著名软件工程学者，他们在</a:t>
            </a:r>
            <a:r>
              <a:rPr kumimoji="1" lang="en-US" altLang="zh-CN" sz="2200" b="1">
                <a:solidFill>
                  <a:srgbClr val="333333"/>
                </a:solidFill>
                <a:latin typeface="Tahoma" pitchFamily="34" charset="0"/>
                <a:ea typeface="楷体_GB2312" pitchFamily="49" charset="-122"/>
              </a:rPr>
              <a:t>1994</a:t>
            </a:r>
            <a:r>
              <a:rPr kumimoji="1" lang="zh-CN" altLang="en-US" sz="2200" b="1">
                <a:solidFill>
                  <a:srgbClr val="333333"/>
                </a:solidFill>
                <a:latin typeface="Tahoma" pitchFamily="34" charset="0"/>
                <a:ea typeface="楷体_GB2312" pitchFamily="49" charset="-122"/>
              </a:rPr>
              <a:t>年归纳发表了</a:t>
            </a:r>
            <a:r>
              <a:rPr kumimoji="1" lang="en-US" altLang="zh-CN" sz="2200" b="1">
                <a:solidFill>
                  <a:srgbClr val="333333"/>
                </a:solidFill>
                <a:latin typeface="Tahoma" pitchFamily="34" charset="0"/>
                <a:ea typeface="楷体_GB2312" pitchFamily="49" charset="-122"/>
              </a:rPr>
              <a:t>23</a:t>
            </a:r>
            <a:r>
              <a:rPr kumimoji="1" lang="zh-CN" altLang="en-US" sz="2200" b="1">
                <a:solidFill>
                  <a:srgbClr val="333333"/>
                </a:solidFill>
                <a:latin typeface="Tahoma" pitchFamily="34" charset="0"/>
                <a:ea typeface="楷体_GB2312" pitchFamily="49" charset="-122"/>
              </a:rPr>
              <a:t>种在软件开发中使用频率较高的设计模式，旨在</a:t>
            </a:r>
            <a:r>
              <a:rPr kumimoji="1" lang="zh-CN" altLang="en-US" sz="2200" b="1">
                <a:solidFill>
                  <a:srgbClr val="FF3300"/>
                </a:solidFill>
                <a:latin typeface="Tahoma" pitchFamily="34" charset="0"/>
                <a:ea typeface="楷体_GB2312" pitchFamily="49" charset="-122"/>
              </a:rPr>
              <a:t>用模式来统一沟通面向对象方法在分析、设计和实现间的鸿沟</a:t>
            </a:r>
            <a:r>
              <a:rPr kumimoji="1" lang="zh-CN" altLang="en-US" sz="2200" b="1">
                <a:solidFill>
                  <a:srgbClr val="333333"/>
                </a:solidFill>
                <a:latin typeface="Tahoma" pitchFamily="34" charset="0"/>
                <a:ea typeface="楷体_GB2312" pitchFamily="49" charset="-122"/>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38200" y="914400"/>
            <a:ext cx="5943600" cy="685800"/>
          </a:xfrm>
        </p:spPr>
        <p:txBody>
          <a:bodyPr/>
          <a:lstStyle/>
          <a:p>
            <a:pPr eaLnBrk="1" hangingPunct="1"/>
            <a:r>
              <a:rPr lang="zh-CN" altLang="en-US" smtClean="0"/>
              <a:t>设计模式的诞生与发展</a:t>
            </a:r>
          </a:p>
        </p:txBody>
      </p:sp>
      <p:sp>
        <p:nvSpPr>
          <p:cNvPr id="9219" name="Rectangle 3"/>
          <p:cNvSpPr>
            <a:spLocks noGrp="1" noChangeArrowheads="1"/>
          </p:cNvSpPr>
          <p:nvPr>
            <p:ph type="body" idx="1"/>
          </p:nvPr>
        </p:nvSpPr>
        <p:spPr/>
        <p:txBody>
          <a:bodyPr/>
          <a:lstStyle/>
          <a:p>
            <a:pPr algn="just">
              <a:lnSpc>
                <a:spcPts val="4000"/>
              </a:lnSpc>
              <a:buClr>
                <a:srgbClr val="0000FF"/>
              </a:buClr>
              <a:buSzPct val="90000"/>
              <a:buFont typeface="Wingdings" pitchFamily="2" charset="2"/>
              <a:buNone/>
            </a:pPr>
            <a:endParaRPr kumimoji="1" lang="en-US" altLang="zh-CN" smtClean="0">
              <a:solidFill>
                <a:schemeClr val="tx1"/>
              </a:solidFill>
            </a:endParaRPr>
          </a:p>
          <a:p>
            <a:pPr eaLnBrk="1" hangingPunct="1"/>
            <a:endParaRPr kumimoji="1" lang="en-US" altLang="zh-CN" smtClean="0">
              <a:solidFill>
                <a:schemeClr val="tx1"/>
              </a:solidFill>
            </a:endParaRPr>
          </a:p>
        </p:txBody>
      </p:sp>
      <p:sp>
        <p:nvSpPr>
          <p:cNvPr id="9220" name="Rectangle 4"/>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10000"/>
              </a:lnSpc>
              <a:spcBef>
                <a:spcPct val="20000"/>
              </a:spcBef>
              <a:buClr>
                <a:srgbClr val="FF3300"/>
              </a:buClr>
              <a:buFont typeface="Wingdings" pitchFamily="2" charset="2"/>
              <a:buChar char="w"/>
            </a:pPr>
            <a:endParaRPr kumimoji="1" lang="zh-CN" altLang="zh-CN" sz="2400">
              <a:solidFill>
                <a:srgbClr val="080808"/>
              </a:solidFill>
              <a:latin typeface="Tahoma" pitchFamily="34" charset="0"/>
              <a:ea typeface="隶书" pitchFamily="49" charset="-122"/>
            </a:endParaRPr>
          </a:p>
        </p:txBody>
      </p:sp>
      <p:pic>
        <p:nvPicPr>
          <p:cNvPr id="922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55775"/>
            <a:ext cx="5094288"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52" name="Text Box 8"/>
          <p:cNvSpPr txBox="1">
            <a:spLocks noChangeArrowheads="1"/>
          </p:cNvSpPr>
          <p:nvPr/>
        </p:nvSpPr>
        <p:spPr bwMode="auto">
          <a:xfrm>
            <a:off x="6400800" y="3200400"/>
            <a:ext cx="1716088" cy="1066800"/>
          </a:xfrm>
          <a:prstGeom prst="rect">
            <a:avLst/>
          </a:prstGeom>
          <a:noFill/>
          <a:ln w="9525">
            <a:noFill/>
            <a:miter lim="800000"/>
            <a:headEnd/>
            <a:tailEnd/>
          </a:ln>
          <a:effectLst/>
        </p:spPr>
        <p:txBody>
          <a:bodyPr wrap="none">
            <a:spAutoFit/>
          </a:bodyPr>
          <a:lstStyle/>
          <a:p>
            <a:pPr>
              <a:defRPr/>
            </a:pPr>
            <a:r>
              <a:rPr lang="en-US" altLang="zh-CN" sz="3200" b="1">
                <a:solidFill>
                  <a:srgbClr val="FF3300"/>
                </a:solidFill>
                <a:effectLst>
                  <a:outerShdw blurRad="38100" dist="38100" dir="2700000" algn="tl">
                    <a:srgbClr val="C0C0C0"/>
                  </a:outerShdw>
                </a:effectLst>
              </a:rPr>
              <a:t>Gang of</a:t>
            </a:r>
          </a:p>
          <a:p>
            <a:pPr>
              <a:defRPr/>
            </a:pPr>
            <a:r>
              <a:rPr lang="en-US" altLang="zh-CN" sz="3200" b="1">
                <a:solidFill>
                  <a:srgbClr val="FF3300"/>
                </a:solidFill>
                <a:effectLst>
                  <a:outerShdw blurRad="38100" dist="38100" dir="2700000" algn="tl">
                    <a:srgbClr val="C0C0C0"/>
                  </a:outerShdw>
                </a:effectLst>
              </a:rPr>
              <a:t>Four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38200" y="914400"/>
            <a:ext cx="6172200" cy="685800"/>
          </a:xfrm>
        </p:spPr>
        <p:txBody>
          <a:bodyPr/>
          <a:lstStyle/>
          <a:p>
            <a:pPr eaLnBrk="1" hangingPunct="1"/>
            <a:r>
              <a:rPr lang="zh-CN" altLang="en-US" smtClean="0"/>
              <a:t>设计模式的诞生与发展</a:t>
            </a:r>
          </a:p>
        </p:txBody>
      </p:sp>
      <p:pic>
        <p:nvPicPr>
          <p:cNvPr id="1024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00200"/>
            <a:ext cx="10874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Rectangle 6"/>
          <p:cNvSpPr>
            <a:spLocks noChangeArrowheads="1"/>
          </p:cNvSpPr>
          <p:nvPr/>
        </p:nvSpPr>
        <p:spPr bwMode="auto">
          <a:xfrm>
            <a:off x="2133600" y="2333625"/>
            <a:ext cx="1819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b="1">
                <a:solidFill>
                  <a:srgbClr val="FF3300"/>
                </a:solidFill>
              </a:rPr>
              <a:t>Erich Gamma</a:t>
            </a:r>
          </a:p>
        </p:txBody>
      </p:sp>
      <p:sp>
        <p:nvSpPr>
          <p:cNvPr id="10245" name="Rectangle 8"/>
          <p:cNvSpPr>
            <a:spLocks noChangeArrowheads="1"/>
          </p:cNvSpPr>
          <p:nvPr/>
        </p:nvSpPr>
        <p:spPr bwMode="auto">
          <a:xfrm>
            <a:off x="4343400" y="2082800"/>
            <a:ext cx="449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solidFill>
                  <a:srgbClr val="080808"/>
                </a:solidFill>
              </a:rPr>
              <a:t>苏黎世大学计算机科学博士，是</a:t>
            </a:r>
            <a:r>
              <a:rPr lang="en-US" altLang="zh-CN">
                <a:solidFill>
                  <a:srgbClr val="080808"/>
                </a:solidFill>
              </a:rPr>
              <a:t>Eclipse</a:t>
            </a:r>
            <a:r>
              <a:rPr lang="zh-CN" altLang="en-US">
                <a:solidFill>
                  <a:srgbClr val="080808"/>
                </a:solidFill>
              </a:rPr>
              <a:t>、 </a:t>
            </a:r>
            <a:r>
              <a:rPr lang="en-US" altLang="zh-CN">
                <a:solidFill>
                  <a:srgbClr val="080808"/>
                </a:solidFill>
              </a:rPr>
              <a:t>JUnit </a:t>
            </a:r>
            <a:r>
              <a:rPr lang="zh-CN" altLang="en-US">
                <a:solidFill>
                  <a:srgbClr val="080808"/>
                </a:solidFill>
              </a:rPr>
              <a:t>等项目主要技术负责人之一。</a:t>
            </a:r>
          </a:p>
        </p:txBody>
      </p:sp>
      <p:pic>
        <p:nvPicPr>
          <p:cNvPr id="1024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5245100"/>
            <a:ext cx="1066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83" name="Rectangle 11"/>
          <p:cNvSpPr>
            <a:spLocks noChangeArrowheads="1"/>
          </p:cNvSpPr>
          <p:nvPr/>
        </p:nvSpPr>
        <p:spPr bwMode="auto">
          <a:xfrm>
            <a:off x="2101850" y="5424488"/>
            <a:ext cx="1784350" cy="366712"/>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altLang="zh-CN" b="1" dirty="0">
                <a:solidFill>
                  <a:srgbClr val="FF3300"/>
                </a:solidFill>
              </a:rPr>
              <a:t>John </a:t>
            </a:r>
            <a:r>
              <a:rPr lang="en-US" altLang="zh-CN" b="1" dirty="0" err="1">
                <a:solidFill>
                  <a:srgbClr val="FF3300"/>
                </a:solidFill>
              </a:rPr>
              <a:t>Vlissides</a:t>
            </a:r>
            <a:endParaRPr lang="en-US" altLang="zh-CN" b="1" dirty="0">
              <a:solidFill>
                <a:srgbClr val="FF3300"/>
              </a:solidFill>
            </a:endParaRPr>
          </a:p>
        </p:txBody>
      </p:sp>
      <p:sp>
        <p:nvSpPr>
          <p:cNvPr id="10248" name="Rectangle 12"/>
          <p:cNvSpPr>
            <a:spLocks noChangeArrowheads="1"/>
          </p:cNvSpPr>
          <p:nvPr/>
        </p:nvSpPr>
        <p:spPr bwMode="auto">
          <a:xfrm>
            <a:off x="4286250" y="5105400"/>
            <a:ext cx="44767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solidFill>
                  <a:srgbClr val="080808"/>
                </a:solidFill>
              </a:rPr>
              <a:t>斯坦福大学计算机科学博士，</a:t>
            </a:r>
          </a:p>
          <a:p>
            <a:pPr eaLnBrk="1" hangingPunct="1"/>
            <a:r>
              <a:rPr lang="zh-CN" altLang="en-US">
                <a:solidFill>
                  <a:srgbClr val="080808"/>
                </a:solidFill>
              </a:rPr>
              <a:t>原</a:t>
            </a:r>
            <a:r>
              <a:rPr lang="en-US" altLang="zh-CN">
                <a:solidFill>
                  <a:srgbClr val="080808"/>
                </a:solidFill>
              </a:rPr>
              <a:t>IBM</a:t>
            </a:r>
            <a:r>
              <a:rPr lang="zh-CN" altLang="en-US">
                <a:solidFill>
                  <a:srgbClr val="080808"/>
                </a:solidFill>
              </a:rPr>
              <a:t>研究员，</a:t>
            </a:r>
            <a:r>
              <a:rPr lang="zh-CN" altLang="en-US"/>
              <a:t>于</a:t>
            </a:r>
            <a:r>
              <a:rPr lang="en-US" altLang="zh-CN"/>
              <a:t>2005</a:t>
            </a:r>
            <a:r>
              <a:rPr lang="zh-CN" altLang="en-US"/>
              <a:t>年</a:t>
            </a:r>
            <a:r>
              <a:rPr lang="en-US" altLang="zh-CN"/>
              <a:t>11</a:t>
            </a:r>
            <a:r>
              <a:rPr lang="zh-CN" altLang="en-US"/>
              <a:t>月</a:t>
            </a:r>
            <a:r>
              <a:rPr lang="en-US" altLang="zh-CN"/>
              <a:t>24</a:t>
            </a:r>
            <a:r>
              <a:rPr lang="zh-CN" altLang="en-US"/>
              <a:t>日因脑瘤去世，享年</a:t>
            </a:r>
            <a:r>
              <a:rPr lang="en-US" altLang="zh-CN"/>
              <a:t>44</a:t>
            </a:r>
            <a:r>
              <a:rPr lang="zh-CN" altLang="en-US"/>
              <a:t>岁。</a:t>
            </a:r>
          </a:p>
        </p:txBody>
      </p:sp>
      <p:pic>
        <p:nvPicPr>
          <p:cNvPr id="10249"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 y="3124200"/>
            <a:ext cx="10287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0" name="Rectangle 14"/>
          <p:cNvSpPr>
            <a:spLocks noChangeArrowheads="1"/>
          </p:cNvSpPr>
          <p:nvPr/>
        </p:nvSpPr>
        <p:spPr bwMode="auto">
          <a:xfrm>
            <a:off x="2152650" y="4510088"/>
            <a:ext cx="1898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a:solidFill>
                  <a:srgbClr val="FF3300"/>
                </a:solidFill>
              </a:rPr>
              <a:t>Ralph Johnson</a:t>
            </a:r>
            <a:r>
              <a:rPr lang="en-US" altLang="zh-CN">
                <a:solidFill>
                  <a:srgbClr val="FF3300"/>
                </a:solidFill>
              </a:rPr>
              <a:t> </a:t>
            </a:r>
          </a:p>
        </p:txBody>
      </p:sp>
      <p:sp>
        <p:nvSpPr>
          <p:cNvPr id="10251" name="Rectangle 15"/>
          <p:cNvSpPr>
            <a:spLocks noChangeArrowheads="1"/>
          </p:cNvSpPr>
          <p:nvPr/>
        </p:nvSpPr>
        <p:spPr bwMode="auto">
          <a:xfrm>
            <a:off x="4343400" y="3163888"/>
            <a:ext cx="441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墨尔本大学计算机科学博士，原</a:t>
            </a:r>
            <a:r>
              <a:rPr lang="en-US" altLang="zh-CN"/>
              <a:t>IBM </a:t>
            </a:r>
            <a:r>
              <a:rPr lang="zh-CN" altLang="en-US"/>
              <a:t>研究员，现在波士顿顾问集团供职。</a:t>
            </a:r>
          </a:p>
        </p:txBody>
      </p:sp>
      <p:pic>
        <p:nvPicPr>
          <p:cNvPr id="10252"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5500" y="4152900"/>
            <a:ext cx="10795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3" name="Rectangle 17"/>
          <p:cNvSpPr>
            <a:spLocks noChangeArrowheads="1"/>
          </p:cNvSpPr>
          <p:nvPr/>
        </p:nvSpPr>
        <p:spPr bwMode="auto">
          <a:xfrm>
            <a:off x="2133600" y="3352800"/>
            <a:ext cx="165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a:solidFill>
                  <a:srgbClr val="FF3300"/>
                </a:solidFill>
              </a:rPr>
              <a:t>Richard Helm</a:t>
            </a:r>
          </a:p>
        </p:txBody>
      </p:sp>
      <p:sp>
        <p:nvSpPr>
          <p:cNvPr id="10254" name="Rectangle 18"/>
          <p:cNvSpPr>
            <a:spLocks noChangeArrowheads="1"/>
          </p:cNvSpPr>
          <p:nvPr/>
        </p:nvSpPr>
        <p:spPr bwMode="auto">
          <a:xfrm>
            <a:off x="4343400" y="4114800"/>
            <a:ext cx="3155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康奈尔大学计算机科学博士，</a:t>
            </a:r>
          </a:p>
          <a:p>
            <a:pPr eaLnBrk="1" hangingPunct="1"/>
            <a:r>
              <a:rPr lang="zh-CN" altLang="en-US"/>
              <a:t>伊利诺伊大学教授。</a:t>
            </a:r>
          </a:p>
        </p:txBody>
      </p:sp>
      <p:sp>
        <p:nvSpPr>
          <p:cNvPr id="131091" name="Text Box 19"/>
          <p:cNvSpPr txBox="1">
            <a:spLocks noChangeArrowheads="1"/>
          </p:cNvSpPr>
          <p:nvPr/>
        </p:nvSpPr>
        <p:spPr bwMode="auto">
          <a:xfrm>
            <a:off x="6096000" y="1401763"/>
            <a:ext cx="2971800" cy="579437"/>
          </a:xfrm>
          <a:prstGeom prst="rect">
            <a:avLst/>
          </a:prstGeom>
          <a:noFill/>
          <a:ln w="9525">
            <a:noFill/>
            <a:miter lim="800000"/>
            <a:headEnd/>
            <a:tailEnd/>
          </a:ln>
          <a:effectLst/>
        </p:spPr>
        <p:txBody>
          <a:bodyPr>
            <a:spAutoFit/>
          </a:bodyPr>
          <a:lstStyle/>
          <a:p>
            <a:pPr>
              <a:defRPr/>
            </a:pPr>
            <a:r>
              <a:rPr lang="en-US" altLang="zh-CN" sz="3200" b="1">
                <a:solidFill>
                  <a:srgbClr val="FF3300"/>
                </a:solidFill>
                <a:effectLst>
                  <a:outerShdw blurRad="38100" dist="38100" dir="2700000" algn="tl">
                    <a:srgbClr val="C0C0C0"/>
                  </a:outerShdw>
                </a:effectLst>
              </a:rPr>
              <a:t>Gang of Four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38200" y="914400"/>
            <a:ext cx="5943600" cy="685800"/>
          </a:xfrm>
        </p:spPr>
        <p:txBody>
          <a:bodyPr/>
          <a:lstStyle/>
          <a:p>
            <a:pPr eaLnBrk="1" hangingPunct="1"/>
            <a:r>
              <a:rPr lang="zh-CN" altLang="en-US" smtClean="0"/>
              <a:t>设计模式的诞生与发展</a:t>
            </a:r>
          </a:p>
        </p:txBody>
      </p:sp>
      <p:sp>
        <p:nvSpPr>
          <p:cNvPr id="11267" name="Rectangle 3"/>
          <p:cNvSpPr>
            <a:spLocks noGrp="1" noChangeArrowheads="1"/>
          </p:cNvSpPr>
          <p:nvPr>
            <p:ph type="body" idx="1"/>
          </p:nvPr>
        </p:nvSpPr>
        <p:spPr/>
        <p:txBody>
          <a:bodyPr/>
          <a:lstStyle/>
          <a:p>
            <a:pPr eaLnBrk="1" hangingPunct="1"/>
            <a:r>
              <a:rPr kumimoji="1" lang="zh-CN" altLang="en-US" sz="2800" smtClean="0"/>
              <a:t>软件模式 </a:t>
            </a:r>
            <a:endParaRPr lang="zh-CN" altLang="en-US" sz="2800" smtClean="0"/>
          </a:p>
          <a:p>
            <a:pPr lvl="1" eaLnBrk="1" hangingPunct="1"/>
            <a:r>
              <a:rPr lang="zh-CN" altLang="en-US" sz="2000" smtClean="0"/>
              <a:t>软件模式是将模式的一般概念应用于软件开发领域，即</a:t>
            </a:r>
            <a:r>
              <a:rPr lang="zh-CN" altLang="en-US" sz="2000" smtClean="0">
                <a:solidFill>
                  <a:srgbClr val="FF3300"/>
                </a:solidFill>
              </a:rPr>
              <a:t>软件开发的总体指导思路或参照样板</a:t>
            </a:r>
            <a:r>
              <a:rPr lang="zh-CN" altLang="en-US" sz="2000" smtClean="0"/>
              <a:t>。软件模式并非仅限于设计模式，还包括架构模式、分析模式和过程模式等，实际上，</a:t>
            </a:r>
            <a:r>
              <a:rPr lang="zh-CN" altLang="en-US" sz="2000" smtClean="0">
                <a:solidFill>
                  <a:srgbClr val="FF3300"/>
                </a:solidFill>
              </a:rPr>
              <a:t>在软件生存期的每一个阶段都存在着一些被认同的模式</a:t>
            </a:r>
            <a:r>
              <a:rPr lang="zh-CN" altLang="en-US" sz="2000" smtClean="0"/>
              <a:t>。 </a:t>
            </a:r>
          </a:p>
          <a:p>
            <a:pPr lvl="1" eaLnBrk="1" hangingPunct="1"/>
            <a:r>
              <a:rPr lang="zh-CN" altLang="en-US" sz="2000" smtClean="0"/>
              <a:t>软件模式可以认为是</a:t>
            </a:r>
            <a:r>
              <a:rPr lang="zh-CN" altLang="en-US" sz="2000" smtClean="0">
                <a:solidFill>
                  <a:srgbClr val="FF3300"/>
                </a:solidFill>
              </a:rPr>
              <a:t>对软件开发这一特定“问题”的“解法”的某种统一表示</a:t>
            </a:r>
            <a:r>
              <a:rPr lang="zh-CN" altLang="en-US" sz="2000" smtClean="0"/>
              <a:t>，它和</a:t>
            </a:r>
            <a:r>
              <a:rPr lang="en-US" altLang="zh-CN" sz="2000" smtClean="0"/>
              <a:t>Alexander</a:t>
            </a:r>
            <a:r>
              <a:rPr lang="zh-CN" altLang="en-US" sz="2000" smtClean="0"/>
              <a:t>所描述的模式定义完全相同，即</a:t>
            </a:r>
            <a:r>
              <a:rPr lang="zh-CN" altLang="en-US" sz="2000" smtClean="0">
                <a:solidFill>
                  <a:srgbClr val="FF3300"/>
                </a:solidFill>
              </a:rPr>
              <a:t>软件模式等于一定条件下的出现的问题以及解法</a:t>
            </a:r>
            <a:r>
              <a:rPr lang="zh-CN" altLang="en-US" sz="2000" smtClean="0"/>
              <a:t>。软件模式的基础结构由</a:t>
            </a:r>
            <a:r>
              <a:rPr lang="en-US" altLang="zh-CN" sz="2000" smtClean="0"/>
              <a:t>4</a:t>
            </a:r>
            <a:r>
              <a:rPr lang="zh-CN" altLang="en-US" sz="2000" smtClean="0"/>
              <a:t>个部分构成：</a:t>
            </a:r>
            <a:r>
              <a:rPr lang="zh-CN" altLang="en-US" sz="2000" smtClean="0">
                <a:solidFill>
                  <a:srgbClr val="FF3300"/>
                </a:solidFill>
              </a:rPr>
              <a:t>问题描述</a:t>
            </a:r>
            <a:r>
              <a:rPr lang="zh-CN" altLang="en-US" sz="2000" smtClean="0"/>
              <a:t>、</a:t>
            </a:r>
            <a:r>
              <a:rPr lang="zh-CN" altLang="en-US" sz="2000" smtClean="0">
                <a:solidFill>
                  <a:srgbClr val="FF3300"/>
                </a:solidFill>
              </a:rPr>
              <a:t>前提条件（环境或约束条件）、解法</a:t>
            </a:r>
            <a:r>
              <a:rPr lang="zh-CN" altLang="en-US" sz="2000" smtClean="0"/>
              <a:t>和</a:t>
            </a:r>
            <a:r>
              <a:rPr lang="zh-CN" altLang="en-US" sz="2000" smtClean="0">
                <a:solidFill>
                  <a:srgbClr val="FF3300"/>
                </a:solidFill>
              </a:rPr>
              <a:t>效果</a:t>
            </a:r>
            <a:r>
              <a:rPr lang="zh-CN" altLang="en-US" sz="2000" smtClean="0"/>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838200" y="914400"/>
            <a:ext cx="5562600" cy="685800"/>
          </a:xfrm>
        </p:spPr>
        <p:txBody>
          <a:bodyPr/>
          <a:lstStyle/>
          <a:p>
            <a:pPr eaLnBrk="1" hangingPunct="1"/>
            <a:r>
              <a:rPr lang="zh-CN" altLang="en-US" smtClean="0"/>
              <a:t>设计模式的诞生与发展</a:t>
            </a:r>
          </a:p>
        </p:txBody>
      </p:sp>
      <p:sp>
        <p:nvSpPr>
          <p:cNvPr id="1028" name="Rectangle 20"/>
          <p:cNvSpPr>
            <a:spLocks noGrp="1" noChangeArrowheads="1"/>
          </p:cNvSpPr>
          <p:nvPr>
            <p:ph type="body" idx="1"/>
          </p:nvPr>
        </p:nvSpPr>
        <p:spPr/>
        <p:txBody>
          <a:bodyPr/>
          <a:lstStyle/>
          <a:p>
            <a:pPr eaLnBrk="1" hangingPunct="1"/>
            <a:r>
              <a:rPr kumimoji="1" lang="zh-CN" altLang="en-US" smtClean="0"/>
              <a:t>软件模式</a:t>
            </a:r>
          </a:p>
        </p:txBody>
      </p:sp>
      <p:sp>
        <p:nvSpPr>
          <p:cNvPr id="1029" name="Rectangle 22"/>
          <p:cNvSpPr>
            <a:spLocks noChangeArrowheads="1"/>
          </p:cNvSpPr>
          <p:nvPr/>
        </p:nvSpPr>
        <p:spPr bwMode="auto">
          <a:xfrm>
            <a:off x="0" y="1957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aphicFrame>
        <p:nvGraphicFramePr>
          <p:cNvPr id="1026" name="Object 21"/>
          <p:cNvGraphicFramePr>
            <a:graphicFrameLocks noChangeAspect="1"/>
          </p:cNvGraphicFramePr>
          <p:nvPr/>
        </p:nvGraphicFramePr>
        <p:xfrm>
          <a:off x="914400" y="1828800"/>
          <a:ext cx="7353300" cy="4772025"/>
        </p:xfrm>
        <a:graphic>
          <a:graphicData uri="http://schemas.openxmlformats.org/presentationml/2006/ole">
            <mc:AlternateContent xmlns:mc="http://schemas.openxmlformats.org/markup-compatibility/2006">
              <mc:Choice xmlns:v="urn:schemas-microsoft-com:vml" Requires="v">
                <p:oleObj spid="_x0000_s1031" name="Visio" r:id="rId3" imgW="6958965" imgH="4514469" progId="Visio.Drawing.11">
                  <p:embed/>
                </p:oleObj>
              </mc:Choice>
              <mc:Fallback>
                <p:oleObj name="Visio" r:id="rId3" imgW="6958965" imgH="4514469" progId="Visio.Drawing.11">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828800"/>
                        <a:ext cx="7353300" cy="477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725</TotalTime>
  <Words>2148</Words>
  <Application>Microsoft Office PowerPoint</Application>
  <PresentationFormat>全屏显示(4:3)</PresentationFormat>
  <Paragraphs>169</Paragraphs>
  <Slides>27</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29" baseType="lpstr">
      <vt:lpstr>默认设计模板</vt:lpstr>
      <vt:lpstr>Visio</vt:lpstr>
      <vt:lpstr>PowerPoint 演示文稿</vt:lpstr>
      <vt:lpstr>设计模式的诞生与发展</vt:lpstr>
      <vt:lpstr>设计模式的诞生与发展</vt:lpstr>
      <vt:lpstr>设计模式的诞生与发展</vt:lpstr>
      <vt:lpstr>设计模式的诞生与发展</vt:lpstr>
      <vt:lpstr>设计模式的诞生与发展</vt:lpstr>
      <vt:lpstr>设计模式的诞生与发展</vt:lpstr>
      <vt:lpstr>设计模式的诞生与发展</vt:lpstr>
      <vt:lpstr>设计模式的诞生与发展</vt:lpstr>
      <vt:lpstr>设计模式的诞生与发展</vt:lpstr>
      <vt:lpstr>设计模式的诞生与发展</vt:lpstr>
      <vt:lpstr>设计模式的诞生与发展</vt:lpstr>
      <vt:lpstr>设计模式的诞生与发展</vt:lpstr>
      <vt:lpstr>设计模式的定义与分类 </vt:lpstr>
      <vt:lpstr>设计模式的定义与分类</vt:lpstr>
      <vt:lpstr>设计模式的定义与分类</vt:lpstr>
      <vt:lpstr>设计模式的定义与分类</vt:lpstr>
      <vt:lpstr>设计模式的定义与分类</vt:lpstr>
      <vt:lpstr>GoF设计模式简介 </vt:lpstr>
      <vt:lpstr>GoF设计模式简介 </vt:lpstr>
      <vt:lpstr>GoF设计模式简介 </vt:lpstr>
      <vt:lpstr>GoF设计模式简介 </vt:lpstr>
      <vt:lpstr>设计模式的优点 </vt:lpstr>
      <vt:lpstr>设计模式的优点 </vt:lpstr>
      <vt:lpstr>本章小结</vt:lpstr>
      <vt:lpstr>本章小结</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jiangcongfeng</dc:creator>
  <cp:lastModifiedBy>jiangcongfeng</cp:lastModifiedBy>
  <cp:revision>429</cp:revision>
  <cp:lastPrinted>1601-01-01T00:00:00Z</cp:lastPrinted>
  <dcterms:created xsi:type="dcterms:W3CDTF">1601-01-01T00:00:00Z</dcterms:created>
  <dcterms:modified xsi:type="dcterms:W3CDTF">2019-09-17T05:18:55Z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