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87" r:id="rId5"/>
    <p:sldId id="266" r:id="rId6"/>
    <p:sldId id="267" r:id="rId7"/>
    <p:sldId id="265" r:id="rId8"/>
    <p:sldId id="268" r:id="rId9"/>
    <p:sldId id="279" r:id="rId10"/>
    <p:sldId id="269" r:id="rId11"/>
    <p:sldId id="293" r:id="rId12"/>
    <p:sldId id="270" r:id="rId13"/>
    <p:sldId id="271" r:id="rId14"/>
    <p:sldId id="288" r:id="rId15"/>
    <p:sldId id="289" r:id="rId16"/>
    <p:sldId id="290" r:id="rId17"/>
    <p:sldId id="294" r:id="rId18"/>
    <p:sldId id="291" r:id="rId19"/>
    <p:sldId id="272" r:id="rId20"/>
    <p:sldId id="280" r:id="rId21"/>
    <p:sldId id="277" r:id="rId22"/>
    <p:sldId id="281" r:id="rId23"/>
    <p:sldId id="282" r:id="rId24"/>
    <p:sldId id="283" r:id="rId25"/>
    <p:sldId id="273" r:id="rId26"/>
    <p:sldId id="274" r:id="rId27"/>
    <p:sldId id="275" r:id="rId28"/>
    <p:sldId id="276" r:id="rId29"/>
    <p:sldId id="284" r:id="rId30"/>
    <p:sldId id="292" r:id="rId31"/>
    <p:sldId id="285" r:id="rId32"/>
    <p:sldId id="278" r:id="rId33"/>
    <p:sldId id="286" r:id="rId34"/>
    <p:sldId id="261" r:id="rId35"/>
  </p:sldIdLst>
  <p:sldSz cx="9144000" cy="6858000" type="screen4x3"/>
  <p:notesSz cx="6858000" cy="9144000"/>
  <p:defaultTextStyle>
    <a:defPPr>
      <a:defRPr lang="zh-CN"/>
    </a:defPPr>
    <a:lvl1pPr algn="l" rtl="0" fontAlgn="base">
      <a:spcBef>
        <a:spcPct val="0"/>
      </a:spcBef>
      <a:spcAft>
        <a:spcPct val="0"/>
      </a:spcAft>
      <a:defRPr sz="2000" kern="1200">
        <a:solidFill>
          <a:srgbClr val="333333"/>
        </a:solidFill>
        <a:latin typeface="Tahoma" pitchFamily="34" charset="0"/>
        <a:ea typeface="黑体" pitchFamily="49" charset="-122"/>
        <a:cs typeface="+mn-cs"/>
      </a:defRPr>
    </a:lvl1pPr>
    <a:lvl2pPr marL="457200" algn="l" rtl="0" fontAlgn="base">
      <a:spcBef>
        <a:spcPct val="0"/>
      </a:spcBef>
      <a:spcAft>
        <a:spcPct val="0"/>
      </a:spcAft>
      <a:defRPr sz="2000" kern="1200">
        <a:solidFill>
          <a:srgbClr val="333333"/>
        </a:solidFill>
        <a:latin typeface="Tahoma" pitchFamily="34" charset="0"/>
        <a:ea typeface="黑体" pitchFamily="49" charset="-122"/>
        <a:cs typeface="+mn-cs"/>
      </a:defRPr>
    </a:lvl2pPr>
    <a:lvl3pPr marL="914400" algn="l" rtl="0" fontAlgn="base">
      <a:spcBef>
        <a:spcPct val="0"/>
      </a:spcBef>
      <a:spcAft>
        <a:spcPct val="0"/>
      </a:spcAft>
      <a:defRPr sz="2000" kern="1200">
        <a:solidFill>
          <a:srgbClr val="333333"/>
        </a:solidFill>
        <a:latin typeface="Tahoma" pitchFamily="34" charset="0"/>
        <a:ea typeface="黑体" pitchFamily="49" charset="-122"/>
        <a:cs typeface="+mn-cs"/>
      </a:defRPr>
    </a:lvl3pPr>
    <a:lvl4pPr marL="1371600" algn="l" rtl="0" fontAlgn="base">
      <a:spcBef>
        <a:spcPct val="0"/>
      </a:spcBef>
      <a:spcAft>
        <a:spcPct val="0"/>
      </a:spcAft>
      <a:defRPr sz="2000" kern="1200">
        <a:solidFill>
          <a:srgbClr val="333333"/>
        </a:solidFill>
        <a:latin typeface="Tahoma" pitchFamily="34" charset="0"/>
        <a:ea typeface="黑体" pitchFamily="49" charset="-122"/>
        <a:cs typeface="+mn-cs"/>
      </a:defRPr>
    </a:lvl4pPr>
    <a:lvl5pPr marL="1828800" algn="l" rtl="0" fontAlgn="base">
      <a:spcBef>
        <a:spcPct val="0"/>
      </a:spcBef>
      <a:spcAft>
        <a:spcPct val="0"/>
      </a:spcAft>
      <a:defRPr sz="2000" kern="1200">
        <a:solidFill>
          <a:srgbClr val="333333"/>
        </a:solidFill>
        <a:latin typeface="Tahoma" pitchFamily="34" charset="0"/>
        <a:ea typeface="黑体" pitchFamily="49" charset="-122"/>
        <a:cs typeface="+mn-cs"/>
      </a:defRPr>
    </a:lvl5pPr>
    <a:lvl6pPr marL="2286000" algn="l" defTabSz="914400" rtl="0" eaLnBrk="1" latinLnBrk="0" hangingPunct="1">
      <a:defRPr sz="2000" kern="1200">
        <a:solidFill>
          <a:srgbClr val="333333"/>
        </a:solidFill>
        <a:latin typeface="Tahoma" pitchFamily="34" charset="0"/>
        <a:ea typeface="黑体" pitchFamily="49" charset="-122"/>
        <a:cs typeface="+mn-cs"/>
      </a:defRPr>
    </a:lvl6pPr>
    <a:lvl7pPr marL="2743200" algn="l" defTabSz="914400" rtl="0" eaLnBrk="1" latinLnBrk="0" hangingPunct="1">
      <a:defRPr sz="2000" kern="1200">
        <a:solidFill>
          <a:srgbClr val="333333"/>
        </a:solidFill>
        <a:latin typeface="Tahoma" pitchFamily="34" charset="0"/>
        <a:ea typeface="黑体" pitchFamily="49" charset="-122"/>
        <a:cs typeface="+mn-cs"/>
      </a:defRPr>
    </a:lvl7pPr>
    <a:lvl8pPr marL="3200400" algn="l" defTabSz="914400" rtl="0" eaLnBrk="1" latinLnBrk="0" hangingPunct="1">
      <a:defRPr sz="2000" kern="1200">
        <a:solidFill>
          <a:srgbClr val="333333"/>
        </a:solidFill>
        <a:latin typeface="Tahoma" pitchFamily="34" charset="0"/>
        <a:ea typeface="黑体" pitchFamily="49" charset="-122"/>
        <a:cs typeface="+mn-cs"/>
      </a:defRPr>
    </a:lvl8pPr>
    <a:lvl9pPr marL="3657600" algn="l" defTabSz="914400" rtl="0" eaLnBrk="1" latinLnBrk="0" hangingPunct="1">
      <a:defRPr sz="2000" kern="1200">
        <a:solidFill>
          <a:srgbClr val="333333"/>
        </a:solidFill>
        <a:latin typeface="Tahoma"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4F3F4"/>
    <a:srgbClr val="0000FF"/>
    <a:srgbClr val="FF6600"/>
    <a:srgbClr val="004AB8"/>
    <a:srgbClr val="009900"/>
    <a:srgbClr val="008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84"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ea typeface="黑体" pitchFamily="2" charset="-122"/>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340804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7372F5D-06FC-44E6-AF30-FF1035FD2D6B}" type="slidenum">
              <a:rPr lang="en-US" altLang="zh-CN"/>
              <a:pPr>
                <a:defRPr/>
              </a:pPr>
              <a:t>‹#›</a:t>
            </a:fld>
            <a:endParaRPr lang="en-US" altLang="zh-CN"/>
          </a:p>
        </p:txBody>
      </p:sp>
    </p:spTree>
    <p:extLst>
      <p:ext uri="{BB962C8B-B14F-4D97-AF65-F5344CB8AC3E}">
        <p14:creationId xmlns:p14="http://schemas.microsoft.com/office/powerpoint/2010/main" val="255811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1FDCEA-86B4-4AB2-B46F-41ED0A6A9F18}" type="slidenum">
              <a:rPr lang="en-US" altLang="zh-CN"/>
              <a:pPr>
                <a:defRPr/>
              </a:pPr>
              <a:t>‹#›</a:t>
            </a:fld>
            <a:endParaRPr lang="en-US" altLang="zh-CN"/>
          </a:p>
        </p:txBody>
      </p:sp>
    </p:spTree>
    <p:extLst>
      <p:ext uri="{BB962C8B-B14F-4D97-AF65-F5344CB8AC3E}">
        <p14:creationId xmlns:p14="http://schemas.microsoft.com/office/powerpoint/2010/main" val="3816043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642F67B-F592-4951-A372-F9404C9E14EF}" type="slidenum">
              <a:rPr lang="en-US" altLang="zh-CN"/>
              <a:pPr>
                <a:defRPr/>
              </a:pPr>
              <a:t>‹#›</a:t>
            </a:fld>
            <a:endParaRPr lang="en-US" altLang="zh-CN"/>
          </a:p>
        </p:txBody>
      </p:sp>
    </p:spTree>
    <p:extLst>
      <p:ext uri="{BB962C8B-B14F-4D97-AF65-F5344CB8AC3E}">
        <p14:creationId xmlns:p14="http://schemas.microsoft.com/office/powerpoint/2010/main" val="1718691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52600"/>
            <a:ext cx="41148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886200"/>
            <a:ext cx="41148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6A003727-81C0-4247-A9FF-CEF33BF9FD71}" type="slidenum">
              <a:rPr lang="en-US" altLang="zh-CN"/>
              <a:pPr>
                <a:defRPr/>
              </a:pPr>
              <a:t>‹#›</a:t>
            </a:fld>
            <a:endParaRPr lang="en-US" altLang="zh-CN"/>
          </a:p>
        </p:txBody>
      </p:sp>
    </p:spTree>
    <p:extLst>
      <p:ext uri="{BB962C8B-B14F-4D97-AF65-F5344CB8AC3E}">
        <p14:creationId xmlns:p14="http://schemas.microsoft.com/office/powerpoint/2010/main" val="379959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FC9D3B4-0440-4C1E-B9EE-22D37C823FCD}" type="slidenum">
              <a:rPr lang="en-US" altLang="zh-CN"/>
              <a:pPr>
                <a:defRPr/>
              </a:pPr>
              <a:t>‹#›</a:t>
            </a:fld>
            <a:endParaRPr lang="en-US" altLang="zh-CN"/>
          </a:p>
        </p:txBody>
      </p:sp>
    </p:spTree>
    <p:extLst>
      <p:ext uri="{BB962C8B-B14F-4D97-AF65-F5344CB8AC3E}">
        <p14:creationId xmlns:p14="http://schemas.microsoft.com/office/powerpoint/2010/main" val="426439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FB3AFEE-B02A-4387-80FD-1380CC138F63}" type="slidenum">
              <a:rPr lang="en-US" altLang="zh-CN"/>
              <a:pPr>
                <a:defRPr/>
              </a:pPr>
              <a:t>‹#›</a:t>
            </a:fld>
            <a:endParaRPr lang="en-US" altLang="zh-CN"/>
          </a:p>
        </p:txBody>
      </p:sp>
    </p:spTree>
    <p:extLst>
      <p:ext uri="{BB962C8B-B14F-4D97-AF65-F5344CB8AC3E}">
        <p14:creationId xmlns:p14="http://schemas.microsoft.com/office/powerpoint/2010/main" val="275892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A0AC39-2271-453F-B949-AA75BAC448B3}" type="slidenum">
              <a:rPr lang="en-US" altLang="zh-CN"/>
              <a:pPr>
                <a:defRPr/>
              </a:pPr>
              <a:t>‹#›</a:t>
            </a:fld>
            <a:endParaRPr lang="en-US" altLang="zh-CN"/>
          </a:p>
        </p:txBody>
      </p:sp>
    </p:spTree>
    <p:extLst>
      <p:ext uri="{BB962C8B-B14F-4D97-AF65-F5344CB8AC3E}">
        <p14:creationId xmlns:p14="http://schemas.microsoft.com/office/powerpoint/2010/main" val="168105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1978267-C2D7-4849-890C-5CD6BCC42423}" type="slidenum">
              <a:rPr lang="en-US" altLang="zh-CN"/>
              <a:pPr>
                <a:defRPr/>
              </a:pPr>
              <a:t>‹#›</a:t>
            </a:fld>
            <a:endParaRPr lang="en-US" altLang="zh-CN"/>
          </a:p>
        </p:txBody>
      </p:sp>
    </p:spTree>
    <p:extLst>
      <p:ext uri="{BB962C8B-B14F-4D97-AF65-F5344CB8AC3E}">
        <p14:creationId xmlns:p14="http://schemas.microsoft.com/office/powerpoint/2010/main" val="200528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A2C08D0-4FA5-48D7-8B1A-00A824D23821}" type="slidenum">
              <a:rPr lang="en-US" altLang="zh-CN"/>
              <a:pPr>
                <a:defRPr/>
              </a:pPr>
              <a:t>‹#›</a:t>
            </a:fld>
            <a:endParaRPr lang="en-US" altLang="zh-CN"/>
          </a:p>
        </p:txBody>
      </p:sp>
    </p:spTree>
    <p:extLst>
      <p:ext uri="{BB962C8B-B14F-4D97-AF65-F5344CB8AC3E}">
        <p14:creationId xmlns:p14="http://schemas.microsoft.com/office/powerpoint/2010/main" val="52236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92BA1B6-CCE1-496A-A15D-C6BA37F229F1}" type="slidenum">
              <a:rPr lang="en-US" altLang="zh-CN"/>
              <a:pPr>
                <a:defRPr/>
              </a:pPr>
              <a:t>‹#›</a:t>
            </a:fld>
            <a:endParaRPr lang="en-US" altLang="zh-CN"/>
          </a:p>
        </p:txBody>
      </p:sp>
    </p:spTree>
    <p:extLst>
      <p:ext uri="{BB962C8B-B14F-4D97-AF65-F5344CB8AC3E}">
        <p14:creationId xmlns:p14="http://schemas.microsoft.com/office/powerpoint/2010/main" val="370606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82493CD-532A-46E3-8A4A-788E3D3E9290}" type="slidenum">
              <a:rPr lang="en-US" altLang="zh-CN"/>
              <a:pPr>
                <a:defRPr/>
              </a:pPr>
              <a:t>‹#›</a:t>
            </a:fld>
            <a:endParaRPr lang="en-US" altLang="zh-CN"/>
          </a:p>
        </p:txBody>
      </p:sp>
    </p:spTree>
    <p:extLst>
      <p:ext uri="{BB962C8B-B14F-4D97-AF65-F5344CB8AC3E}">
        <p14:creationId xmlns:p14="http://schemas.microsoft.com/office/powerpoint/2010/main" val="82090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351E06-0F4E-4AF3-BD80-682FD82C5D2B}" type="slidenum">
              <a:rPr lang="en-US" altLang="zh-CN"/>
              <a:pPr>
                <a:defRPr/>
              </a:pPr>
              <a:t>‹#›</a:t>
            </a:fld>
            <a:endParaRPr lang="en-US" altLang="zh-CN"/>
          </a:p>
        </p:txBody>
      </p:sp>
    </p:spTree>
    <p:extLst>
      <p:ext uri="{BB962C8B-B14F-4D97-AF65-F5344CB8AC3E}">
        <p14:creationId xmlns:p14="http://schemas.microsoft.com/office/powerpoint/2010/main" val="365258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1027"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ea typeface="宋体" pitchFamily="2" charset="-122"/>
              </a:defRPr>
            </a:lvl1pPr>
          </a:lstStyle>
          <a:p>
            <a:pPr>
              <a:defRPr/>
            </a:pPr>
            <a:fld id="{43A3B2DA-2598-40E8-8BF5-08A765C043A8}" type="slidenum">
              <a:rPr lang="en-US" altLang="zh-CN"/>
              <a:pPr>
                <a:defRPr/>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ea typeface="黑体" pitchFamily="2" charset="-122"/>
            </a:endParaRPr>
          </a:p>
        </p:txBody>
      </p:sp>
      <p:pic>
        <p:nvPicPr>
          <p:cNvPr id="2"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7"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design_pattern/factory_pattern.htm" TargetMode="External"/><Relationship Id="rId2" Type="http://schemas.openxmlformats.org/officeDocument/2006/relationships/hyperlink" Target="https://alvinalexander.com/java/java-factory-pattern-example"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hyperlink" Target="src/DES.java"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1371600" y="1905000"/>
            <a:ext cx="4419600" cy="685800"/>
          </a:xfrm>
        </p:spPr>
        <p:txBody>
          <a:bodyPr/>
          <a:lstStyle/>
          <a:p>
            <a:pPr eaLnBrk="1" hangingPunct="1">
              <a:defRPr/>
            </a:pPr>
            <a:r>
              <a:rPr lang="zh-CN" altLang="en-US" dirty="0" smtClean="0"/>
              <a:t>简单</a:t>
            </a:r>
            <a:r>
              <a:rPr lang="zh-CN" altLang="en-US" smtClean="0"/>
              <a:t>工厂模式 </a:t>
            </a:r>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7162800" cy="685800"/>
          </a:xfrm>
        </p:spPr>
        <p:txBody>
          <a:bodyPr/>
          <a:lstStyle/>
          <a:p>
            <a:pPr eaLnBrk="1" hangingPunct="1"/>
            <a:r>
              <a:rPr lang="zh-CN" altLang="en-US" smtClean="0"/>
              <a:t>简单工厂模式</a:t>
            </a:r>
          </a:p>
        </p:txBody>
      </p:sp>
      <p:sp>
        <p:nvSpPr>
          <p:cNvPr id="12291" name="Rectangle 3"/>
          <p:cNvSpPr>
            <a:spLocks noGrp="1" noChangeArrowheads="1"/>
          </p:cNvSpPr>
          <p:nvPr>
            <p:ph type="body" idx="1"/>
          </p:nvPr>
        </p:nvSpPr>
        <p:spPr>
          <a:xfrm>
            <a:off x="381000" y="1752600"/>
            <a:ext cx="8153400" cy="4114800"/>
          </a:xfrm>
          <a:noFill/>
        </p:spPr>
        <p:txBody>
          <a:bodyPr/>
          <a:lstStyle/>
          <a:p>
            <a:pPr eaLnBrk="1" hangingPunct="1"/>
            <a:r>
              <a:rPr lang="zh-CN" altLang="en-US" smtClean="0"/>
              <a:t>模式定义</a:t>
            </a:r>
          </a:p>
          <a:p>
            <a:pPr lvl="1" eaLnBrk="1" hangingPunct="1"/>
            <a:r>
              <a:rPr lang="zh-CN" altLang="en-US" smtClean="0"/>
              <a:t>简单工厂模式</a:t>
            </a:r>
            <a:r>
              <a:rPr lang="en-US" altLang="zh-CN" smtClean="0"/>
              <a:t>(Simple Factory Pattern)</a:t>
            </a:r>
            <a:r>
              <a:rPr lang="zh-CN" altLang="en-US" smtClean="0"/>
              <a:t>：又称为</a:t>
            </a:r>
            <a:r>
              <a:rPr lang="zh-CN" altLang="en-US" smtClean="0">
                <a:solidFill>
                  <a:srgbClr val="FF3300"/>
                </a:solidFill>
              </a:rPr>
              <a:t>静态工厂方法</a:t>
            </a:r>
            <a:r>
              <a:rPr lang="en-US" altLang="zh-CN" smtClean="0">
                <a:solidFill>
                  <a:srgbClr val="FF3300"/>
                </a:solidFill>
              </a:rPr>
              <a:t>(Static Factory Method)</a:t>
            </a:r>
            <a:r>
              <a:rPr lang="zh-CN" altLang="en-US" smtClean="0">
                <a:solidFill>
                  <a:srgbClr val="FF3300"/>
                </a:solidFill>
              </a:rPr>
              <a:t>模式</a:t>
            </a:r>
            <a:r>
              <a:rPr lang="zh-CN" altLang="en-US" smtClean="0"/>
              <a:t>，它属于类创建型模式。在简单工厂模式中，可以</a:t>
            </a:r>
            <a:r>
              <a:rPr lang="zh-CN" altLang="en-US" smtClean="0">
                <a:solidFill>
                  <a:srgbClr val="FF3300"/>
                </a:solidFill>
              </a:rPr>
              <a:t>根据参数的不同返回不同类的实例</a:t>
            </a:r>
            <a:r>
              <a:rPr lang="zh-CN" altLang="en-US" smtClean="0"/>
              <a:t>。简单工厂模式</a:t>
            </a:r>
            <a:r>
              <a:rPr lang="zh-CN" altLang="en-US" smtClean="0">
                <a:solidFill>
                  <a:srgbClr val="FF3300"/>
                </a:solidFill>
              </a:rPr>
              <a:t>专门定义一个类来负责创建其他类的实例</a:t>
            </a:r>
            <a:r>
              <a:rPr lang="zh-CN" altLang="en-US" smtClean="0"/>
              <a:t>，</a:t>
            </a:r>
            <a:r>
              <a:rPr lang="zh-CN" altLang="en-US" smtClean="0">
                <a:solidFill>
                  <a:srgbClr val="FF3300"/>
                </a:solidFill>
              </a:rPr>
              <a:t>被创建的实例通常都具有共同的父类</a:t>
            </a:r>
            <a:r>
              <a:rPr lang="zh-CN" altLang="en-US" smtClean="0"/>
              <a:t>。 </a:t>
            </a:r>
          </a:p>
          <a:p>
            <a:pPr eaLnBrk="1" hangingPunct="1"/>
            <a:endParaRPr lang="en-US"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81301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简单工厂模式</a:t>
            </a:r>
          </a:p>
        </p:txBody>
      </p:sp>
      <p:sp>
        <p:nvSpPr>
          <p:cNvPr id="13315" name="Rectangle 3"/>
          <p:cNvSpPr>
            <a:spLocks noGrp="1" noChangeArrowheads="1"/>
          </p:cNvSpPr>
          <p:nvPr>
            <p:ph type="body" idx="1"/>
          </p:nvPr>
        </p:nvSpPr>
        <p:spPr>
          <a:noFill/>
        </p:spPr>
        <p:txBody>
          <a:bodyPr/>
          <a:lstStyle/>
          <a:p>
            <a:pPr eaLnBrk="1" hangingPunct="1"/>
            <a:r>
              <a:rPr lang="zh-CN" altLang="en-US" smtClean="0"/>
              <a:t>模式结构</a:t>
            </a:r>
          </a:p>
          <a:p>
            <a:pPr eaLnBrk="1" hangingPunct="1"/>
            <a:endParaRPr lang="en-US" altLang="zh-CN" smtClean="0"/>
          </a:p>
        </p:txBody>
      </p:sp>
      <p:pic>
        <p:nvPicPr>
          <p:cNvPr id="133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00300"/>
            <a:ext cx="8575675"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简单工厂模式</a:t>
            </a:r>
          </a:p>
        </p:txBody>
      </p:sp>
      <p:sp>
        <p:nvSpPr>
          <p:cNvPr id="14339"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r>
              <a:rPr lang="zh-CN" altLang="en-US" smtClean="0"/>
              <a:t>简单工厂模式包含如下角色：</a:t>
            </a:r>
            <a:endParaRPr lang="zh-CN" altLang="en-US" sz="3200" smtClean="0"/>
          </a:p>
          <a:p>
            <a:pPr lvl="2" eaLnBrk="1" hangingPunct="1">
              <a:buFont typeface="Arial" charset="0"/>
              <a:buChar char="•"/>
            </a:pPr>
            <a:r>
              <a:rPr lang="en-US" altLang="zh-CN" sz="2400" smtClean="0">
                <a:ea typeface="黑体" pitchFamily="49" charset="-122"/>
              </a:rPr>
              <a:t>Factory</a:t>
            </a:r>
            <a:r>
              <a:rPr lang="zh-CN" altLang="en-US" sz="2400" smtClean="0">
                <a:ea typeface="黑体" pitchFamily="49" charset="-122"/>
              </a:rPr>
              <a:t>：工厂角色</a:t>
            </a:r>
          </a:p>
          <a:p>
            <a:pPr lvl="2" eaLnBrk="1" hangingPunct="1">
              <a:buFont typeface="Arial" charset="0"/>
              <a:buChar char="•"/>
            </a:pPr>
            <a:r>
              <a:rPr lang="en-US" altLang="zh-CN" sz="2400" smtClean="0">
                <a:ea typeface="黑体" pitchFamily="49" charset="-122"/>
              </a:rPr>
              <a:t>Product</a:t>
            </a:r>
            <a:r>
              <a:rPr lang="zh-CN" altLang="en-US" sz="2400" smtClean="0">
                <a:ea typeface="黑体" pitchFamily="49" charset="-122"/>
              </a:rPr>
              <a:t>：抽象产品角色</a:t>
            </a:r>
          </a:p>
          <a:p>
            <a:pPr lvl="2" eaLnBrk="1" hangingPunct="1">
              <a:buFont typeface="Arial" charset="0"/>
              <a:buChar char="•"/>
            </a:pPr>
            <a:r>
              <a:rPr lang="en-US" altLang="zh-CN" sz="2400" smtClean="0">
                <a:ea typeface="黑体" pitchFamily="49" charset="-122"/>
              </a:rPr>
              <a:t>ConcreteProduct</a:t>
            </a:r>
            <a:r>
              <a:rPr lang="zh-CN" altLang="en-US" sz="2400" smtClean="0">
                <a:ea typeface="黑体" pitchFamily="49" charset="-122"/>
              </a:rPr>
              <a:t>：具体产品角色</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简单工厂模式</a:t>
            </a:r>
          </a:p>
        </p:txBody>
      </p:sp>
      <p:sp>
        <p:nvSpPr>
          <p:cNvPr id="15363" name="Rectangle 3"/>
          <p:cNvSpPr>
            <a:spLocks noGrp="1" noChangeArrowheads="1"/>
          </p:cNvSpPr>
          <p:nvPr>
            <p:ph type="body" sz="half" idx="1"/>
          </p:nvPr>
        </p:nvSpPr>
        <p:spPr>
          <a:noFill/>
        </p:spPr>
        <p:txBody>
          <a:bodyPr/>
          <a:lstStyle/>
          <a:p>
            <a:pPr eaLnBrk="1" hangingPunct="1"/>
            <a:r>
              <a:rPr lang="zh-CN" altLang="en-US" dirty="0" smtClean="0"/>
              <a:t>模式分析</a:t>
            </a:r>
          </a:p>
          <a:p>
            <a:pPr lvl="1" eaLnBrk="1" hangingPunct="1"/>
            <a:r>
              <a:rPr lang="zh-CN" altLang="en-US" sz="2000" dirty="0" smtClean="0"/>
              <a:t>分析如下</a:t>
            </a:r>
            <a:r>
              <a:rPr lang="zh-CN" altLang="en-US" sz="2000" dirty="0"/>
              <a:t>支付通道的</a:t>
            </a:r>
            <a:r>
              <a:rPr lang="zh-CN" altLang="en-US" sz="2000" dirty="0" smtClean="0"/>
              <a:t>代码：</a:t>
            </a:r>
          </a:p>
        </p:txBody>
      </p:sp>
      <p:graphicFrame>
        <p:nvGraphicFramePr>
          <p:cNvPr id="188441" name="Group 25"/>
          <p:cNvGraphicFramePr>
            <a:graphicFrameLocks noGrp="1"/>
          </p:cNvGraphicFramePr>
          <p:nvPr>
            <p:ph sz="half" idx="2"/>
          </p:nvPr>
        </p:nvGraphicFramePr>
        <p:xfrm>
          <a:off x="914400" y="2917825"/>
          <a:ext cx="7467600" cy="3566144"/>
        </p:xfrm>
        <a:graphic>
          <a:graphicData uri="http://schemas.openxmlformats.org/drawingml/2006/table">
            <a:tbl>
              <a:tblPr/>
              <a:tblGrid>
                <a:gridCol w="7467600"/>
              </a:tblGrid>
              <a:tr h="3565525">
                <a:tc>
                  <a:txBody>
                    <a:bodyPr/>
                    <a:lstStyle/>
                    <a:p>
                      <a:pPr marL="342900" marR="0" lvl="0" indent="-66675"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public void pay(String type)</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if(type.equalsIgnoreCase("cash"))</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r>
                        <a:rPr kumimoji="0" lang="zh-CN" altLang="en-US"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现金支付处理代码</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else if(type.equalsIgnoreCase("creditcard"))</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r>
                        <a:rPr kumimoji="0" lang="zh-CN" altLang="en-US"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信用卡支付处理代码</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else if(type.equalsIgnoreCase("voucher"))</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r>
                        <a:rPr kumimoji="0" lang="zh-CN" altLang="en-US"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代金券支付处理代码</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else</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    }</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80808"/>
                          </a:solidFill>
                          <a:effectLst/>
                          <a:latin typeface="Tahoma" pitchFamily="34" charset="0"/>
                          <a:ea typeface="隶书" pitchFamily="49" charset="-122"/>
                          <a:cs typeface="Times New Roman" pitchFamily="18" charset="0"/>
                        </a:rPr>
                        <a:t>}</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370" name="AutoShape 27"/>
          <p:cNvSpPr>
            <a:spLocks noChangeArrowheads="1"/>
          </p:cNvSpPr>
          <p:nvPr/>
        </p:nvSpPr>
        <p:spPr bwMode="auto">
          <a:xfrm rot="-1513970">
            <a:off x="3810000" y="41148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eaLnBrk="1" hangingPunct="1"/>
            <a:endParaRPr lang="zh-CN" altLang="en-US"/>
          </a:p>
        </p:txBody>
      </p:sp>
      <p:sp>
        <p:nvSpPr>
          <p:cNvPr id="15371" name="Text Box 28"/>
          <p:cNvSpPr txBox="1">
            <a:spLocks noChangeArrowheads="1"/>
          </p:cNvSpPr>
          <p:nvPr/>
        </p:nvSpPr>
        <p:spPr bwMode="auto">
          <a:xfrm>
            <a:off x="5334000" y="3403600"/>
            <a:ext cx="2819400" cy="406400"/>
          </a:xfrm>
          <a:prstGeom prst="rect">
            <a:avLst/>
          </a:prstGeom>
          <a:solidFill>
            <a:srgbClr val="E4F3F4"/>
          </a:solidFill>
          <a:ln w="9525">
            <a:solidFill>
              <a:schemeClr val="tx1"/>
            </a:solidFill>
            <a:miter lim="800000"/>
            <a:headEnd/>
            <a:tailEnd/>
          </a:ln>
        </p:spPr>
        <p:txBody>
          <a:bodyPr>
            <a:spAutoFit/>
          </a:bodyP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algn="ctr" eaLnBrk="1" hangingPunct="1">
              <a:spcBef>
                <a:spcPct val="50000"/>
              </a:spcBef>
            </a:pPr>
            <a:r>
              <a:rPr lang="zh-CN" altLang="en-US" b="1">
                <a:solidFill>
                  <a:srgbClr val="FF3300"/>
                </a:solidFill>
              </a:rPr>
              <a:t>代码复杂，难以维护</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简单工厂模式</a:t>
            </a:r>
          </a:p>
        </p:txBody>
      </p:sp>
      <p:sp>
        <p:nvSpPr>
          <p:cNvPr id="16387" name="Rectangle 3"/>
          <p:cNvSpPr>
            <a:spLocks noGrp="1" noChangeArrowheads="1"/>
          </p:cNvSpPr>
          <p:nvPr>
            <p:ph type="body" sz="half" idx="1"/>
          </p:nvPr>
        </p:nvSpPr>
        <p:spPr>
          <a:noFill/>
        </p:spPr>
        <p:txBody>
          <a:bodyPr/>
          <a:lstStyle/>
          <a:p>
            <a:pPr eaLnBrk="1" hangingPunct="1"/>
            <a:r>
              <a:rPr lang="zh-CN" altLang="en-US" smtClean="0"/>
              <a:t>模式分析</a:t>
            </a:r>
          </a:p>
          <a:p>
            <a:pPr lvl="1" eaLnBrk="1" hangingPunct="1"/>
            <a:r>
              <a:rPr lang="zh-CN" altLang="en-US" sz="2000" smtClean="0"/>
              <a:t>重构后的代码：</a:t>
            </a:r>
          </a:p>
        </p:txBody>
      </p:sp>
      <p:graphicFrame>
        <p:nvGraphicFramePr>
          <p:cNvPr id="191524" name="Group 36"/>
          <p:cNvGraphicFramePr>
            <a:graphicFrameLocks noGrp="1"/>
          </p:cNvGraphicFramePr>
          <p:nvPr>
            <p:ph sz="quarter" idx="2"/>
          </p:nvPr>
        </p:nvGraphicFramePr>
        <p:xfrm>
          <a:off x="533400" y="2895600"/>
          <a:ext cx="8229600" cy="1243542"/>
        </p:xfrm>
        <a:graphic>
          <a:graphicData uri="http://schemas.openxmlformats.org/drawingml/2006/table">
            <a:tbl>
              <a:tblPr/>
              <a:tblGrid>
                <a:gridCol w="8229600"/>
              </a:tblGrid>
              <a:tr h="1243013">
                <a:tc>
                  <a:txBody>
                    <a:bodyPr/>
                    <a:lstStyle/>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public abstract class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AbstractPay</a:t>
                      </a:r>
                      <a:endParaRPr kumimoji="0" lang="en-US" altLang="zh-CN" sz="1400" b="0" i="0" u="none" strike="noStrike" cap="none" normalizeH="0" baseline="0" dirty="0" smtClean="0">
                        <a:ln>
                          <a:noFill/>
                        </a:ln>
                        <a:solidFill>
                          <a:srgbClr val="080808"/>
                        </a:solidFill>
                        <a:effectLst/>
                        <a:latin typeface="Tahoma" pitchFamily="34" charset="0"/>
                        <a:ea typeface="隶书" pitchFamily="49" charset="-122"/>
                      </a:endParaRP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public abstract void pay();</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394" name="AutoShape 11"/>
          <p:cNvSpPr>
            <a:spLocks noChangeArrowheads="1"/>
          </p:cNvSpPr>
          <p:nvPr/>
        </p:nvSpPr>
        <p:spPr bwMode="auto">
          <a:xfrm rot="-1513970">
            <a:off x="4648200" y="28956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eaLnBrk="1" hangingPunct="1"/>
            <a:endParaRPr lang="zh-CN" altLang="en-US"/>
          </a:p>
        </p:txBody>
      </p:sp>
      <p:graphicFrame>
        <p:nvGraphicFramePr>
          <p:cNvPr id="191519" name="Group 31"/>
          <p:cNvGraphicFramePr>
            <a:graphicFrameLocks noGrp="1"/>
          </p:cNvGraphicFramePr>
          <p:nvPr>
            <p:ph sz="quarter" idx="3"/>
          </p:nvPr>
        </p:nvGraphicFramePr>
        <p:xfrm>
          <a:off x="533400" y="4267200"/>
          <a:ext cx="8229600" cy="2139950"/>
        </p:xfrm>
        <a:graphic>
          <a:graphicData uri="http://schemas.openxmlformats.org/drawingml/2006/table">
            <a:tbl>
              <a:tblPr/>
              <a:tblGrid>
                <a:gridCol w="8229600"/>
              </a:tblGrid>
              <a:tr h="2139950">
                <a:tc>
                  <a:txBody>
                    <a:bodyPr/>
                    <a:lstStyle/>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public class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CashPay</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extends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AbstractPay</a:t>
                      </a:r>
                      <a:endParaRPr kumimoji="0" lang="en-US" altLang="zh-CN" sz="1400" b="0" i="0" u="none" strike="noStrike" cap="none" normalizeH="0" baseline="0" dirty="0" smtClean="0">
                        <a:ln>
                          <a:noFill/>
                        </a:ln>
                        <a:solidFill>
                          <a:srgbClr val="080808"/>
                        </a:solidFill>
                        <a:effectLst/>
                        <a:latin typeface="Tahoma" pitchFamily="34" charset="0"/>
                        <a:ea typeface="隶书" pitchFamily="49" charset="-122"/>
                      </a:endParaRP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public void pay()</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现金支付处理代码</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01" name="AutoShape 33"/>
          <p:cNvSpPr>
            <a:spLocks noChangeArrowheads="1"/>
          </p:cNvSpPr>
          <p:nvPr/>
        </p:nvSpPr>
        <p:spPr bwMode="auto">
          <a:xfrm rot="-1513970">
            <a:off x="4800600" y="46482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eaLnBrk="1" hangingPunct="1"/>
            <a:endParaRPr lang="zh-CN" altLang="en-US"/>
          </a:p>
        </p:txBody>
      </p:sp>
      <p:sp>
        <p:nvSpPr>
          <p:cNvPr id="16402" name="Text Box 34"/>
          <p:cNvSpPr txBox="1">
            <a:spLocks noChangeArrowheads="1"/>
          </p:cNvSpPr>
          <p:nvPr/>
        </p:nvSpPr>
        <p:spPr bwMode="auto">
          <a:xfrm>
            <a:off x="5715000" y="2133600"/>
            <a:ext cx="2819400" cy="406400"/>
          </a:xfrm>
          <a:prstGeom prst="rect">
            <a:avLst/>
          </a:prstGeom>
          <a:solidFill>
            <a:srgbClr val="E4F3F4"/>
          </a:solidFill>
          <a:ln w="9525">
            <a:solidFill>
              <a:schemeClr val="tx1"/>
            </a:solidFill>
            <a:miter lim="800000"/>
            <a:headEnd/>
            <a:tailEnd/>
          </a:ln>
        </p:spPr>
        <p:txBody>
          <a:bodyPr>
            <a:spAutoFit/>
          </a:bodyP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algn="ctr" eaLnBrk="1" hangingPunct="1">
              <a:spcBef>
                <a:spcPct val="50000"/>
              </a:spcBef>
            </a:pPr>
            <a:r>
              <a:rPr lang="zh-CN" altLang="en-US" b="1">
                <a:solidFill>
                  <a:srgbClr val="FF3300"/>
                </a:solidFill>
              </a:rPr>
              <a:t>抽象支付类</a:t>
            </a:r>
          </a:p>
        </p:txBody>
      </p:sp>
      <p:sp>
        <p:nvSpPr>
          <p:cNvPr id="16403" name="Text Box 35"/>
          <p:cNvSpPr txBox="1">
            <a:spLocks noChangeArrowheads="1"/>
          </p:cNvSpPr>
          <p:nvPr/>
        </p:nvSpPr>
        <p:spPr bwMode="auto">
          <a:xfrm>
            <a:off x="5715000" y="3937000"/>
            <a:ext cx="2819400" cy="406400"/>
          </a:xfrm>
          <a:prstGeom prst="rect">
            <a:avLst/>
          </a:prstGeom>
          <a:solidFill>
            <a:srgbClr val="E4F3F4"/>
          </a:solidFill>
          <a:ln w="9525">
            <a:solidFill>
              <a:schemeClr val="tx1"/>
            </a:solidFill>
            <a:miter lim="800000"/>
            <a:headEnd/>
            <a:tailEnd/>
          </a:ln>
        </p:spPr>
        <p:txBody>
          <a:bodyPr>
            <a:spAutoFit/>
          </a:bodyP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algn="ctr" eaLnBrk="1" hangingPunct="1">
              <a:spcBef>
                <a:spcPct val="50000"/>
              </a:spcBef>
            </a:pPr>
            <a:r>
              <a:rPr lang="zh-CN" altLang="en-US" b="1">
                <a:solidFill>
                  <a:srgbClr val="FF3300"/>
                </a:solidFill>
              </a:rPr>
              <a:t>具体支付类</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简单工厂模式</a:t>
            </a:r>
          </a:p>
        </p:txBody>
      </p:sp>
      <p:sp>
        <p:nvSpPr>
          <p:cNvPr id="17411" name="Rectangle 3"/>
          <p:cNvSpPr>
            <a:spLocks noGrp="1" noChangeArrowheads="1"/>
          </p:cNvSpPr>
          <p:nvPr>
            <p:ph type="body" sz="half" idx="1"/>
          </p:nvPr>
        </p:nvSpPr>
        <p:spPr>
          <a:noFill/>
        </p:spPr>
        <p:txBody>
          <a:bodyPr/>
          <a:lstStyle/>
          <a:p>
            <a:pPr eaLnBrk="1" hangingPunct="1"/>
            <a:r>
              <a:rPr lang="zh-CN" altLang="en-US" smtClean="0"/>
              <a:t>模式分析</a:t>
            </a:r>
          </a:p>
          <a:p>
            <a:pPr lvl="1" eaLnBrk="1" hangingPunct="1"/>
            <a:r>
              <a:rPr lang="zh-CN" altLang="en-US" sz="2000" smtClean="0"/>
              <a:t>重构后的代码：</a:t>
            </a:r>
          </a:p>
        </p:txBody>
      </p:sp>
      <p:graphicFrame>
        <p:nvGraphicFramePr>
          <p:cNvPr id="194583" name="Group 23"/>
          <p:cNvGraphicFramePr>
            <a:graphicFrameLocks noGrp="1"/>
          </p:cNvGraphicFramePr>
          <p:nvPr>
            <p:ph sz="quarter" idx="2"/>
          </p:nvPr>
        </p:nvGraphicFramePr>
        <p:xfrm>
          <a:off x="533400" y="2873375"/>
          <a:ext cx="8229600" cy="3346698"/>
        </p:xfrm>
        <a:graphic>
          <a:graphicData uri="http://schemas.openxmlformats.org/drawingml/2006/table">
            <a:tbl>
              <a:tblPr/>
              <a:tblGrid>
                <a:gridCol w="8229600"/>
              </a:tblGrid>
              <a:tr h="3346450">
                <a:tc>
                  <a:txBody>
                    <a:bodyPr/>
                    <a:lstStyle/>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public class </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PayMethodFactory</a:t>
                      </a:r>
                      <a:endParaRPr kumimoji="0" lang="en-US" altLang="zh-CN" sz="1200" b="0" i="0" u="none" strike="noStrike" cap="none" normalizeH="0" baseline="0" dirty="0" smtClean="0">
                        <a:ln>
                          <a:noFill/>
                        </a:ln>
                        <a:solidFill>
                          <a:srgbClr val="080808"/>
                        </a:solidFill>
                        <a:effectLst/>
                        <a:latin typeface="Tahoma" pitchFamily="34" charset="0"/>
                        <a:ea typeface="隶书" pitchFamily="49" charset="-122"/>
                      </a:endParaRP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public static </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AbstractPay</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getPayMethod</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(String type)</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if(</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type.equalsIgnoreCase</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("cash"))</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return new </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CashPay</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200" b="0" i="0" u="none" strike="noStrike" cap="none" normalizeH="0" baseline="0" dirty="0" smtClean="0">
                          <a:ln>
                            <a:noFill/>
                          </a:ln>
                          <a:solidFill>
                            <a:srgbClr val="080808"/>
                          </a:solidFill>
                          <a:effectLst/>
                          <a:latin typeface="Tahoma" pitchFamily="34" charset="0"/>
                          <a:ea typeface="隶书" pitchFamily="49" charset="-122"/>
                        </a:rPr>
                        <a:t>根据参数创建具体产品</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else if(</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type.equalsIgnoreCase</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creditcard</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return new </a:t>
                      </a:r>
                      <a:r>
                        <a:rPr kumimoji="0" lang="en-US" altLang="zh-CN" sz="1200" b="0" i="0" u="none" strike="noStrike" cap="none" normalizeH="0" baseline="0" dirty="0" err="1" smtClean="0">
                          <a:ln>
                            <a:noFill/>
                          </a:ln>
                          <a:solidFill>
                            <a:srgbClr val="080808"/>
                          </a:solidFill>
                          <a:effectLst/>
                          <a:latin typeface="Tahoma" pitchFamily="34" charset="0"/>
                          <a:ea typeface="隶书" pitchFamily="49" charset="-122"/>
                        </a:rPr>
                        <a:t>CreditcardPay</a:t>
                      </a: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200" b="0" i="0" u="none" strike="noStrike" cap="none" normalizeH="0" baseline="0" dirty="0" smtClean="0">
                          <a:ln>
                            <a:noFill/>
                          </a:ln>
                          <a:solidFill>
                            <a:srgbClr val="080808"/>
                          </a:solidFill>
                          <a:effectLst/>
                          <a:latin typeface="Tahoma" pitchFamily="34" charset="0"/>
                          <a:ea typeface="隶书" pitchFamily="49" charset="-122"/>
                        </a:rPr>
                        <a:t>根据参数创建具体产品</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p>
                      <a:pPr marL="342900" marR="0" lvl="0" indent="-6667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200" b="0" i="0" u="none" strike="noStrike" cap="none" normalizeH="0" baseline="0" dirty="0" smtClean="0">
                          <a:ln>
                            <a:noFill/>
                          </a:ln>
                          <a:solidFill>
                            <a:srgbClr val="080808"/>
                          </a:solidFill>
                          <a:effectLst/>
                          <a:latin typeface="Tahoma" pitchFamily="34" charset="0"/>
                          <a:ea typeface="隶书" pitchFamily="49" charset="-122"/>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18" name="AutoShape 11"/>
          <p:cNvSpPr>
            <a:spLocks noChangeArrowheads="1"/>
          </p:cNvSpPr>
          <p:nvPr/>
        </p:nvSpPr>
        <p:spPr bwMode="auto">
          <a:xfrm rot="-1513970">
            <a:off x="4648200" y="28956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eaLnBrk="1" hangingPunct="1"/>
            <a:endParaRPr lang="zh-CN" altLang="en-US"/>
          </a:p>
        </p:txBody>
      </p:sp>
      <p:sp>
        <p:nvSpPr>
          <p:cNvPr id="17419" name="Text Box 25"/>
          <p:cNvSpPr txBox="1">
            <a:spLocks noChangeArrowheads="1"/>
          </p:cNvSpPr>
          <p:nvPr/>
        </p:nvSpPr>
        <p:spPr bwMode="auto">
          <a:xfrm>
            <a:off x="5791200" y="2133600"/>
            <a:ext cx="2819400" cy="406400"/>
          </a:xfrm>
          <a:prstGeom prst="rect">
            <a:avLst/>
          </a:prstGeom>
          <a:solidFill>
            <a:srgbClr val="E4F3F4"/>
          </a:solidFill>
          <a:ln w="9525">
            <a:solidFill>
              <a:schemeClr val="tx1"/>
            </a:solidFill>
            <a:miter lim="800000"/>
            <a:headEnd/>
            <a:tailEnd/>
          </a:ln>
        </p:spPr>
        <p:txBody>
          <a:bodyPr>
            <a:spAutoFit/>
          </a:bodyP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algn="ctr" eaLnBrk="1" hangingPunct="1"/>
            <a:r>
              <a:rPr lang="zh-CN" altLang="en-US" b="1">
                <a:solidFill>
                  <a:srgbClr val="FF3300"/>
                </a:solidFill>
              </a:rPr>
              <a:t>支付工厂</a:t>
            </a:r>
          </a:p>
        </p:txBody>
      </p:sp>
      <p:sp>
        <p:nvSpPr>
          <p:cNvPr id="2" name="TextBox 1"/>
          <p:cNvSpPr txBox="1"/>
          <p:nvPr/>
        </p:nvSpPr>
        <p:spPr>
          <a:xfrm>
            <a:off x="5257800" y="3962400"/>
            <a:ext cx="3262432" cy="400110"/>
          </a:xfrm>
          <a:prstGeom prst="rect">
            <a:avLst/>
          </a:prstGeom>
          <a:noFill/>
        </p:spPr>
        <p:txBody>
          <a:bodyPr wrap="none" rtlCol="0">
            <a:spAutoFit/>
          </a:bodyPr>
          <a:lstStyle/>
          <a:p>
            <a:r>
              <a:rPr lang="zh-CN" altLang="en-US" dirty="0" smtClean="0"/>
              <a:t>比如网页中嵌入支付宝支付</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文本占位符 2"/>
          <p:cNvSpPr>
            <a:spLocks noGrp="1"/>
          </p:cNvSpPr>
          <p:nvPr>
            <p:ph type="body" sz="half" idx="1"/>
          </p:nvPr>
        </p:nvSpPr>
        <p:spPr>
          <a:xfrm>
            <a:off x="381000" y="1752600"/>
            <a:ext cx="8077200" cy="4114800"/>
          </a:xfrm>
        </p:spPr>
        <p:txBody>
          <a:bodyPr/>
          <a:lstStyle/>
          <a:p>
            <a:r>
              <a:rPr lang="en-US" altLang="zh-CN" dirty="0">
                <a:hlinkClick r:id="rId2"/>
              </a:rPr>
              <a:t>https://</a:t>
            </a:r>
            <a:r>
              <a:rPr lang="en-US" altLang="zh-CN" dirty="0" smtClean="0">
                <a:hlinkClick r:id="rId2"/>
              </a:rPr>
              <a:t>alvinalexander.com/java/java-factory-pattern-example</a:t>
            </a:r>
            <a:endParaRPr lang="en-US" altLang="zh-CN" dirty="0" smtClean="0"/>
          </a:p>
          <a:p>
            <a:endParaRPr lang="en-US" altLang="zh-CN" dirty="0"/>
          </a:p>
          <a:p>
            <a:r>
              <a:rPr lang="en-US" altLang="zh-CN">
                <a:hlinkClick r:id="rId3"/>
              </a:rPr>
              <a:t>https://www.tutorialspoint.com/design_pattern/factory_pattern.htm</a:t>
            </a:r>
            <a:endParaRPr lang="zh-CN" altLang="en-US" dirty="0"/>
          </a:p>
        </p:txBody>
      </p:sp>
    </p:spTree>
    <p:extLst>
      <p:ext uri="{BB962C8B-B14F-4D97-AF65-F5344CB8AC3E}">
        <p14:creationId xmlns:p14="http://schemas.microsoft.com/office/powerpoint/2010/main" val="220954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简单工厂模式</a:t>
            </a:r>
          </a:p>
        </p:txBody>
      </p:sp>
      <p:sp>
        <p:nvSpPr>
          <p:cNvPr id="18435" name="Rectangle 3"/>
          <p:cNvSpPr>
            <a:spLocks noGrp="1" noChangeArrowheads="1"/>
          </p:cNvSpPr>
          <p:nvPr>
            <p:ph type="body" sz="half" idx="1"/>
          </p:nvPr>
        </p:nvSpPr>
        <p:spPr>
          <a:xfrm>
            <a:off x="381000" y="1752600"/>
            <a:ext cx="8229600" cy="4495800"/>
          </a:xfrm>
          <a:noFill/>
        </p:spPr>
        <p:txBody>
          <a:bodyPr/>
          <a:lstStyle/>
          <a:p>
            <a:pPr eaLnBrk="1" hangingPunct="1">
              <a:lnSpc>
                <a:spcPct val="110000"/>
              </a:lnSpc>
            </a:pPr>
            <a:r>
              <a:rPr lang="zh-CN" altLang="en-US" smtClean="0"/>
              <a:t>模式分析</a:t>
            </a:r>
          </a:p>
          <a:p>
            <a:pPr lvl="1" eaLnBrk="1" hangingPunct="1">
              <a:lnSpc>
                <a:spcPct val="110000"/>
              </a:lnSpc>
            </a:pPr>
            <a:r>
              <a:rPr lang="zh-CN" altLang="en-US" sz="1800" smtClean="0">
                <a:solidFill>
                  <a:srgbClr val="FF3300"/>
                </a:solidFill>
              </a:rPr>
              <a:t>将对象的创建和对象本身业务处理分离</a:t>
            </a:r>
            <a:r>
              <a:rPr lang="zh-CN" altLang="en-US" sz="1800" smtClean="0"/>
              <a:t>可以</a:t>
            </a:r>
            <a:r>
              <a:rPr lang="zh-CN" altLang="en-US" sz="1800" smtClean="0">
                <a:solidFill>
                  <a:srgbClr val="FF3300"/>
                </a:solidFill>
              </a:rPr>
              <a:t>降低系统的耦合度</a:t>
            </a:r>
            <a:r>
              <a:rPr lang="zh-CN" altLang="en-US" sz="1800" smtClean="0"/>
              <a:t>，使得两者修改起来都相对容易。 </a:t>
            </a:r>
          </a:p>
          <a:p>
            <a:pPr lvl="1" eaLnBrk="1" hangingPunct="1">
              <a:lnSpc>
                <a:spcPct val="110000"/>
              </a:lnSpc>
            </a:pPr>
            <a:r>
              <a:rPr lang="zh-CN" altLang="en-US" sz="1800" smtClean="0"/>
              <a:t>在调用工厂类的工厂方法时，由于工厂方法是</a:t>
            </a:r>
            <a:r>
              <a:rPr lang="zh-CN" altLang="en-US" sz="1800" smtClean="0">
                <a:solidFill>
                  <a:srgbClr val="FF3300"/>
                </a:solidFill>
              </a:rPr>
              <a:t>静态方法</a:t>
            </a:r>
            <a:r>
              <a:rPr lang="zh-CN" altLang="en-US" sz="1800" smtClean="0"/>
              <a:t>，使用起来很方便，可通过类名直接调用，而且只需要传入一个简单的参数即可，在实际开发中，还可以在调用时将所传入的参数保存在</a:t>
            </a:r>
            <a:r>
              <a:rPr lang="en-US" altLang="zh-CN" sz="1800" smtClean="0"/>
              <a:t>XML</a:t>
            </a:r>
            <a:r>
              <a:rPr lang="zh-CN" altLang="en-US" sz="1800" smtClean="0"/>
              <a:t>等格式的</a:t>
            </a:r>
            <a:r>
              <a:rPr lang="zh-CN" altLang="en-US" sz="1800" smtClean="0">
                <a:solidFill>
                  <a:srgbClr val="FF3300"/>
                </a:solidFill>
              </a:rPr>
              <a:t>配置文件</a:t>
            </a:r>
            <a:r>
              <a:rPr lang="zh-CN" altLang="en-US" sz="1800" smtClean="0"/>
              <a:t>中，修改参数时无须修改任何</a:t>
            </a:r>
            <a:r>
              <a:rPr lang="en-US" altLang="zh-CN" sz="1800" smtClean="0"/>
              <a:t>Java</a:t>
            </a:r>
            <a:r>
              <a:rPr lang="zh-CN" altLang="en-US" sz="1800" smtClean="0"/>
              <a:t>源代码。</a:t>
            </a:r>
          </a:p>
          <a:p>
            <a:pPr lvl="1" eaLnBrk="1" hangingPunct="1">
              <a:lnSpc>
                <a:spcPct val="110000"/>
              </a:lnSpc>
            </a:pPr>
            <a:r>
              <a:rPr lang="zh-CN" altLang="en-US" sz="1800" smtClean="0"/>
              <a:t>简单工厂模式最大的问题在于</a:t>
            </a:r>
            <a:r>
              <a:rPr lang="zh-CN" altLang="en-US" sz="1800" smtClean="0">
                <a:solidFill>
                  <a:srgbClr val="FF3300"/>
                </a:solidFill>
              </a:rPr>
              <a:t>工厂类的职责相对过重</a:t>
            </a:r>
            <a:r>
              <a:rPr lang="zh-CN" altLang="en-US" sz="1800" smtClean="0"/>
              <a:t>，增加新的产品需要修改工厂类的判断逻辑，这一点与开闭原则是相违背的。</a:t>
            </a:r>
          </a:p>
          <a:p>
            <a:pPr lvl="1" eaLnBrk="1" hangingPunct="1">
              <a:lnSpc>
                <a:spcPct val="110000"/>
              </a:lnSpc>
            </a:pPr>
            <a:r>
              <a:rPr lang="zh-CN" altLang="en-US" sz="1800" smtClean="0"/>
              <a:t>简单工厂模式的要点在于：</a:t>
            </a:r>
            <a:r>
              <a:rPr lang="zh-CN" altLang="en-US" sz="1800" smtClean="0">
                <a:solidFill>
                  <a:srgbClr val="FF3300"/>
                </a:solidFill>
              </a:rPr>
              <a:t>当你需要什么，只需要传入一个正确的参数，就可以获取你所需要的对象，而无须知道其创建细节</a:t>
            </a:r>
            <a:r>
              <a:rPr lang="zh-CN" altLang="en-US" sz="180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简单工厂模式</a:t>
            </a:r>
          </a:p>
        </p:txBody>
      </p:sp>
      <p:sp>
        <p:nvSpPr>
          <p:cNvPr id="19459"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实例一：简单电视机工厂</a:t>
            </a:r>
          </a:p>
          <a:p>
            <a:pPr lvl="2" eaLnBrk="1" hangingPunct="1">
              <a:buFont typeface="Arial" charset="0"/>
              <a:buChar char="•"/>
            </a:pPr>
            <a:r>
              <a:rPr lang="zh-CN" altLang="en-US" smtClean="0">
                <a:ea typeface="黑体" pitchFamily="49" charset="-122"/>
              </a:rPr>
              <a:t>某电视机厂专为各知名电视机品牌代工生产各类电视机，当需要海尔牌电视机时只需要在调用该工厂的工厂方法时传入参数“</a:t>
            </a:r>
            <a:r>
              <a:rPr lang="en-US" altLang="zh-CN" smtClean="0">
                <a:ea typeface="黑体" pitchFamily="49" charset="-122"/>
              </a:rPr>
              <a:t>Haier”</a:t>
            </a:r>
            <a:r>
              <a:rPr lang="zh-CN" altLang="en-US" smtClean="0">
                <a:ea typeface="黑体" pitchFamily="49" charset="-122"/>
              </a:rPr>
              <a:t>，需要海信电视机时只需要传入参数“</a:t>
            </a:r>
            <a:r>
              <a:rPr lang="en-US" altLang="zh-CN" smtClean="0">
                <a:ea typeface="黑体" pitchFamily="49" charset="-122"/>
              </a:rPr>
              <a:t>Hisense”</a:t>
            </a:r>
            <a:r>
              <a:rPr lang="zh-CN" altLang="en-US" smtClean="0">
                <a:ea typeface="黑体" pitchFamily="49" charset="-122"/>
              </a:rPr>
              <a:t>，工厂可以根据传入的不同参数返回不同品牌的电视机。现使用简单工厂模式来模拟该电视机工厂的生产过程。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内容</a:t>
            </a:r>
          </a:p>
        </p:txBody>
      </p:sp>
      <p:sp>
        <p:nvSpPr>
          <p:cNvPr id="4099" name="Rectangle 3"/>
          <p:cNvSpPr>
            <a:spLocks noGrp="1" noChangeArrowheads="1"/>
          </p:cNvSpPr>
          <p:nvPr>
            <p:ph type="body" idx="1"/>
          </p:nvPr>
        </p:nvSpPr>
        <p:spPr/>
        <p:txBody>
          <a:bodyPr/>
          <a:lstStyle/>
          <a:p>
            <a:pPr eaLnBrk="1" hangingPunct="1">
              <a:lnSpc>
                <a:spcPct val="110000"/>
              </a:lnSpc>
            </a:pPr>
            <a:r>
              <a:rPr lang="en-US" altLang="zh-CN" sz="2800" b="1" smtClean="0"/>
              <a:t> </a:t>
            </a:r>
            <a:r>
              <a:rPr lang="zh-CN" altLang="en-US" sz="2800" smtClean="0"/>
              <a:t>创建型模式</a:t>
            </a:r>
          </a:p>
          <a:p>
            <a:pPr lvl="1" eaLnBrk="1" hangingPunct="1">
              <a:lnSpc>
                <a:spcPct val="110000"/>
              </a:lnSpc>
            </a:pPr>
            <a:r>
              <a:rPr lang="zh-CN" altLang="en-US" sz="2000" smtClean="0"/>
              <a:t>创建型模式概述</a:t>
            </a:r>
          </a:p>
          <a:p>
            <a:pPr lvl="1" eaLnBrk="1" hangingPunct="1">
              <a:lnSpc>
                <a:spcPct val="110000"/>
              </a:lnSpc>
            </a:pPr>
            <a:r>
              <a:rPr lang="zh-CN" altLang="en-US" sz="2000" smtClean="0"/>
              <a:t>创建型模式简介</a:t>
            </a:r>
          </a:p>
          <a:p>
            <a:pPr eaLnBrk="1" hangingPunct="1">
              <a:lnSpc>
                <a:spcPct val="110000"/>
              </a:lnSpc>
            </a:pPr>
            <a:r>
              <a:rPr lang="zh-CN" altLang="en-US" sz="2800" smtClean="0"/>
              <a:t> 简单工厂模式</a:t>
            </a:r>
          </a:p>
          <a:p>
            <a:pPr lvl="1" eaLnBrk="1" hangingPunct="1">
              <a:lnSpc>
                <a:spcPct val="110000"/>
              </a:lnSpc>
            </a:pPr>
            <a:r>
              <a:rPr lang="zh-CN" altLang="en-US" sz="2000" smtClean="0"/>
              <a:t> 模式动机与定义</a:t>
            </a:r>
          </a:p>
          <a:p>
            <a:pPr lvl="1" eaLnBrk="1" hangingPunct="1">
              <a:lnSpc>
                <a:spcPct val="110000"/>
              </a:lnSpc>
            </a:pPr>
            <a:r>
              <a:rPr lang="zh-CN" altLang="en-US" sz="2000" smtClean="0"/>
              <a:t> 模式结构与分析</a:t>
            </a:r>
          </a:p>
          <a:p>
            <a:pPr lvl="1" eaLnBrk="1" hangingPunct="1">
              <a:lnSpc>
                <a:spcPct val="110000"/>
              </a:lnSpc>
            </a:pPr>
            <a:r>
              <a:rPr lang="zh-CN" altLang="en-US" sz="2000" smtClean="0"/>
              <a:t> 模式实例与解析</a:t>
            </a:r>
          </a:p>
          <a:p>
            <a:pPr lvl="1" eaLnBrk="1" hangingPunct="1">
              <a:lnSpc>
                <a:spcPct val="110000"/>
              </a:lnSpc>
            </a:pPr>
            <a:r>
              <a:rPr lang="zh-CN" altLang="en-US" sz="2000" smtClean="0"/>
              <a:t> 模式效果与应用</a:t>
            </a:r>
          </a:p>
          <a:p>
            <a:pPr lvl="1" eaLnBrk="1" hangingPunct="1">
              <a:lnSpc>
                <a:spcPct val="110000"/>
              </a:lnSpc>
            </a:pPr>
            <a:r>
              <a:rPr lang="zh-CN" altLang="en-US" sz="2000" smtClean="0"/>
              <a:t> 模式扩展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简单工厂模式</a:t>
            </a:r>
          </a:p>
        </p:txBody>
      </p:sp>
      <p:sp>
        <p:nvSpPr>
          <p:cNvPr id="20483"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实例一：简单电视机工厂</a:t>
            </a:r>
          </a:p>
          <a:p>
            <a:pPr lvl="1" eaLnBrk="1" hangingPunct="1"/>
            <a:endParaRPr lang="en-US" altLang="zh-CN" smtClean="0"/>
          </a:p>
        </p:txBody>
      </p:sp>
      <p:pic>
        <p:nvPicPr>
          <p:cNvPr id="204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3103563"/>
            <a:ext cx="7705725" cy="360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简单工厂模式</a:t>
            </a:r>
          </a:p>
        </p:txBody>
      </p:sp>
      <p:sp>
        <p:nvSpPr>
          <p:cNvPr id="21507"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实例一：简单电视机工厂</a:t>
            </a:r>
          </a:p>
          <a:p>
            <a:pPr lvl="2" eaLnBrk="1" hangingPunct="1">
              <a:buFont typeface="Arial" charset="0"/>
              <a:buChar char="•"/>
            </a:pPr>
            <a:r>
              <a:rPr lang="zh-CN" altLang="en-US" smtClean="0">
                <a:ea typeface="黑体" pitchFamily="49" charset="-122"/>
              </a:rPr>
              <a:t>参考代码</a:t>
            </a:r>
            <a:r>
              <a:rPr lang="en-US" altLang="zh-CN" smtClean="0">
                <a:ea typeface="黑体" pitchFamily="49" charset="-122"/>
              </a:rPr>
              <a:t>(Chapter 04 Simple Factory\sample01)</a:t>
            </a:r>
            <a:endParaRPr lang="zh-CN" altLang="en-US" smtClean="0">
              <a:ea typeface="黑体" pitchFamily="49" charset="-122"/>
            </a:endParaRPr>
          </a:p>
        </p:txBody>
      </p:sp>
      <p:grpSp>
        <p:nvGrpSpPr>
          <p:cNvPr id="21508" name="Group 5"/>
          <p:cNvGrpSpPr>
            <a:grpSpLocks/>
          </p:cNvGrpSpPr>
          <p:nvPr/>
        </p:nvGrpSpPr>
        <p:grpSpPr bwMode="auto">
          <a:xfrm>
            <a:off x="3200400" y="3505200"/>
            <a:ext cx="2160588" cy="809625"/>
            <a:chOff x="2381" y="3283"/>
            <a:chExt cx="1361" cy="510"/>
          </a:xfrm>
        </p:grpSpPr>
        <p:pic>
          <p:nvPicPr>
            <p:cNvPr id="21509"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11" name="Text Box 7"/>
            <p:cNvSpPr txBox="1">
              <a:spLocks noChangeArrowheads="1"/>
            </p:cNvSpPr>
            <p:nvPr/>
          </p:nvSpPr>
          <p:spPr bwMode="auto">
            <a:xfrm>
              <a:off x="2608" y="3505"/>
              <a:ext cx="1134" cy="288"/>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400" b="1">
                  <a:solidFill>
                    <a:srgbClr val="009900"/>
                  </a:solidFill>
                  <a:latin typeface="华文行楷" pitchFamily="2" charset="-122"/>
                  <a:ea typeface="华文行楷" pitchFamily="2" charset="-122"/>
                </a:rPr>
                <a:t>演示</a:t>
              </a:r>
              <a:r>
                <a:rPr lang="en-US" altLang="zh-CN" sz="2400" b="1">
                  <a:solidFill>
                    <a:srgbClr val="009900"/>
                  </a:solidFill>
                  <a:latin typeface="Arial"/>
                  <a:ea typeface="华文行楷" pitchFamily="2" charset="-122"/>
                </a:rPr>
                <a:t>……</a:t>
              </a:r>
              <a:endParaRPr lang="en-US" altLang="zh-CN" sz="2400" b="1">
                <a:solidFill>
                  <a:srgbClr val="009900"/>
                </a:solidFill>
                <a:latin typeface="华文行楷" pitchFamily="2" charset="-122"/>
                <a:ea typeface="华文行楷" pitchFamily="2"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简单工厂模式</a:t>
            </a:r>
          </a:p>
        </p:txBody>
      </p:sp>
      <p:sp>
        <p:nvSpPr>
          <p:cNvPr id="22531"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实例二：权限管理</a:t>
            </a:r>
          </a:p>
          <a:p>
            <a:pPr lvl="2" eaLnBrk="1" hangingPunct="1">
              <a:buFont typeface="Arial" charset="0"/>
              <a:buChar char="•"/>
            </a:pPr>
            <a:r>
              <a:rPr lang="zh-CN" altLang="en-US" smtClean="0">
                <a:ea typeface="黑体" pitchFamily="49" charset="-122"/>
              </a:rPr>
              <a:t>在某</a:t>
            </a:r>
            <a:r>
              <a:rPr lang="en-US" altLang="zh-CN" smtClean="0">
                <a:ea typeface="黑体" pitchFamily="49" charset="-122"/>
              </a:rPr>
              <a:t>OA</a:t>
            </a:r>
            <a:r>
              <a:rPr lang="zh-CN" altLang="en-US" smtClean="0">
                <a:ea typeface="黑体" pitchFamily="49" charset="-122"/>
              </a:rPr>
              <a:t>系统中，系统根据对比用户在登录时输入的账号和密码以及在数据库中存储的账号和密码是否一致来进行身份验证，如果验证通过，则取出存储在数据库中的用户权限等级（以整数形式存储），根据不同的权限等级创建不同等级的用户对象，不同等级的用户对象拥有不同的操作权限。现使用简单工厂模式来设计该权限管理模块。</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简单工厂模式</a:t>
            </a:r>
          </a:p>
        </p:txBody>
      </p:sp>
      <p:sp>
        <p:nvSpPr>
          <p:cNvPr id="23555"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实例二：权限管理</a:t>
            </a:r>
          </a:p>
          <a:p>
            <a:pPr lvl="1" eaLnBrk="1" hangingPunct="1"/>
            <a:endParaRPr lang="en-US" altLang="zh-CN" smtClean="0"/>
          </a:p>
        </p:txBody>
      </p:sp>
      <p:pic>
        <p:nvPicPr>
          <p:cNvPr id="235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33713"/>
            <a:ext cx="8610600"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简单工厂模式</a:t>
            </a:r>
          </a:p>
        </p:txBody>
      </p:sp>
      <p:sp>
        <p:nvSpPr>
          <p:cNvPr id="24579"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实例二：权限管理</a:t>
            </a:r>
          </a:p>
          <a:p>
            <a:pPr lvl="2" eaLnBrk="1" hangingPunct="1">
              <a:buFont typeface="Arial" charset="0"/>
              <a:buChar char="•"/>
            </a:pPr>
            <a:r>
              <a:rPr lang="zh-CN" altLang="en-US" smtClean="0">
                <a:ea typeface="黑体" pitchFamily="49" charset="-122"/>
              </a:rPr>
              <a:t>参考代码</a:t>
            </a:r>
            <a:r>
              <a:rPr lang="en-US" altLang="zh-CN" smtClean="0">
                <a:ea typeface="黑体" pitchFamily="49" charset="-122"/>
              </a:rPr>
              <a:t>(Chapter 04 Simple Factory\sample02)</a:t>
            </a:r>
            <a:endParaRPr lang="zh-CN" altLang="en-US" smtClean="0">
              <a:ea typeface="黑体" pitchFamily="49" charset="-122"/>
            </a:endParaRPr>
          </a:p>
        </p:txBody>
      </p:sp>
      <p:grpSp>
        <p:nvGrpSpPr>
          <p:cNvPr id="24580" name="Group 4"/>
          <p:cNvGrpSpPr>
            <a:grpSpLocks/>
          </p:cNvGrpSpPr>
          <p:nvPr/>
        </p:nvGrpSpPr>
        <p:grpSpPr bwMode="auto">
          <a:xfrm>
            <a:off x="3200400" y="3505200"/>
            <a:ext cx="2160588" cy="809625"/>
            <a:chOff x="2381" y="3283"/>
            <a:chExt cx="1361" cy="510"/>
          </a:xfrm>
        </p:grpSpPr>
        <p:pic>
          <p:nvPicPr>
            <p:cNvPr id="24581" name="Picture 5"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54" name="Text Box 6"/>
            <p:cNvSpPr txBox="1">
              <a:spLocks noChangeArrowheads="1"/>
            </p:cNvSpPr>
            <p:nvPr/>
          </p:nvSpPr>
          <p:spPr bwMode="auto">
            <a:xfrm>
              <a:off x="2608" y="3505"/>
              <a:ext cx="1134" cy="288"/>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400" b="1">
                  <a:solidFill>
                    <a:srgbClr val="009900"/>
                  </a:solidFill>
                  <a:latin typeface="华文行楷" pitchFamily="2" charset="-122"/>
                  <a:ea typeface="华文行楷" pitchFamily="2" charset="-122"/>
                </a:rPr>
                <a:t>演示</a:t>
              </a:r>
              <a:r>
                <a:rPr lang="en-US" altLang="zh-CN" sz="2400" b="1">
                  <a:solidFill>
                    <a:srgbClr val="009900"/>
                  </a:solidFill>
                  <a:latin typeface="Arial"/>
                  <a:ea typeface="华文行楷" pitchFamily="2" charset="-122"/>
                </a:rPr>
                <a:t>……</a:t>
              </a:r>
              <a:endParaRPr lang="en-US" altLang="zh-CN" sz="2400" b="1">
                <a:solidFill>
                  <a:srgbClr val="009900"/>
                </a:solidFill>
                <a:latin typeface="华文行楷" pitchFamily="2" charset="-122"/>
                <a:ea typeface="华文行楷" pitchFamily="2"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简单工厂模式</a:t>
            </a:r>
          </a:p>
        </p:txBody>
      </p:sp>
      <p:sp>
        <p:nvSpPr>
          <p:cNvPr id="25603" name="Rectangle 3"/>
          <p:cNvSpPr>
            <a:spLocks noGrp="1" noChangeArrowheads="1"/>
          </p:cNvSpPr>
          <p:nvPr>
            <p:ph type="body" idx="1"/>
          </p:nvPr>
        </p:nvSpPr>
        <p:spPr>
          <a:noFill/>
        </p:spPr>
        <p:txBody>
          <a:bodyPr/>
          <a:lstStyle/>
          <a:p>
            <a:pPr eaLnBrk="1" hangingPunct="1">
              <a:lnSpc>
                <a:spcPct val="110000"/>
              </a:lnSpc>
            </a:pPr>
            <a:r>
              <a:rPr lang="zh-CN" altLang="en-US" sz="2800" smtClean="0"/>
              <a:t>模式优缺点</a:t>
            </a:r>
            <a:endParaRPr lang="zh-CN" altLang="en-US" sz="3600" smtClean="0"/>
          </a:p>
          <a:p>
            <a:pPr lvl="1" eaLnBrk="1" hangingPunct="1">
              <a:lnSpc>
                <a:spcPct val="110000"/>
              </a:lnSpc>
            </a:pPr>
            <a:r>
              <a:rPr lang="zh-CN" altLang="en-US" sz="2000" smtClean="0"/>
              <a:t>简单工厂模式的优点</a:t>
            </a:r>
          </a:p>
          <a:p>
            <a:pPr lvl="2" eaLnBrk="1" hangingPunct="1">
              <a:lnSpc>
                <a:spcPct val="110000"/>
              </a:lnSpc>
              <a:buFont typeface="Arial" charset="0"/>
              <a:buChar char="•"/>
            </a:pPr>
            <a:r>
              <a:rPr kumimoji="1" lang="zh-CN" altLang="en-US" sz="1800" smtClean="0">
                <a:ea typeface="黑体" pitchFamily="49" charset="-122"/>
              </a:rPr>
              <a:t>工厂类含有必要的判断逻辑，可以决定在什么时候创建哪一个产品类的实例，客户端可以免除直接创建产品对象的责任，而仅仅“消费”产品；简单工厂模式通过这种做法</a:t>
            </a:r>
            <a:r>
              <a:rPr kumimoji="1" lang="zh-CN" altLang="en-US" sz="1800" smtClean="0">
                <a:solidFill>
                  <a:srgbClr val="FF3300"/>
                </a:solidFill>
                <a:ea typeface="黑体" pitchFamily="49" charset="-122"/>
              </a:rPr>
              <a:t>实现了对责任的分割，它提供了专门的工厂类用于创建对象</a:t>
            </a:r>
            <a:r>
              <a:rPr kumimoji="1" lang="zh-CN" altLang="en-US" sz="1800" smtClean="0">
                <a:ea typeface="黑体" pitchFamily="49" charset="-122"/>
              </a:rPr>
              <a:t>。</a:t>
            </a:r>
          </a:p>
          <a:p>
            <a:pPr lvl="2" eaLnBrk="1" hangingPunct="1">
              <a:lnSpc>
                <a:spcPct val="110000"/>
              </a:lnSpc>
              <a:buFont typeface="Arial" charset="0"/>
              <a:buChar char="•"/>
            </a:pPr>
            <a:r>
              <a:rPr kumimoji="1" lang="zh-CN" altLang="en-US" sz="1800" smtClean="0">
                <a:solidFill>
                  <a:srgbClr val="FF3300"/>
                </a:solidFill>
                <a:ea typeface="黑体" pitchFamily="49" charset="-122"/>
              </a:rPr>
              <a:t>客户端无须知道所创建的具体产品类的类名，只需要知道具体产品类所对应的参数即可</a:t>
            </a:r>
            <a:r>
              <a:rPr kumimoji="1" lang="zh-CN" altLang="en-US" sz="1800" smtClean="0">
                <a:ea typeface="黑体" pitchFamily="49" charset="-122"/>
              </a:rPr>
              <a:t>，对于一些复杂的类名，通过简单工厂模式可以减少使用者的记忆量。</a:t>
            </a:r>
          </a:p>
          <a:p>
            <a:pPr lvl="2" eaLnBrk="1" hangingPunct="1">
              <a:lnSpc>
                <a:spcPct val="110000"/>
              </a:lnSpc>
              <a:buFont typeface="Arial" charset="0"/>
              <a:buChar char="•"/>
            </a:pPr>
            <a:r>
              <a:rPr kumimoji="1" lang="zh-CN" altLang="en-US" sz="1800" smtClean="0">
                <a:solidFill>
                  <a:srgbClr val="FF3300"/>
                </a:solidFill>
                <a:ea typeface="黑体" pitchFamily="49" charset="-122"/>
              </a:rPr>
              <a:t>通过引入配置文件，可以在不修改任何客户端代码的情况下更换和增加新的具体产品类</a:t>
            </a:r>
            <a:r>
              <a:rPr kumimoji="1" lang="zh-CN" altLang="en-US" sz="1800" smtClean="0">
                <a:ea typeface="黑体" pitchFamily="49" charset="-122"/>
              </a:rPr>
              <a:t>，在一定程度上提高了系统的灵活性。</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简单工厂模式</a:t>
            </a:r>
          </a:p>
        </p:txBody>
      </p:sp>
      <p:sp>
        <p:nvSpPr>
          <p:cNvPr id="26627" name="Rectangle 3"/>
          <p:cNvSpPr>
            <a:spLocks noGrp="1" noChangeArrowheads="1"/>
          </p:cNvSpPr>
          <p:nvPr>
            <p:ph type="body" idx="1"/>
          </p:nvPr>
        </p:nvSpPr>
        <p:spPr>
          <a:noFill/>
        </p:spPr>
        <p:txBody>
          <a:bodyPr/>
          <a:lstStyle/>
          <a:p>
            <a:pPr eaLnBrk="1" hangingPunct="1"/>
            <a:r>
              <a:rPr lang="zh-CN" altLang="en-US" sz="2800" smtClean="0"/>
              <a:t>模式优缺点</a:t>
            </a:r>
            <a:endParaRPr lang="zh-CN" altLang="en-US" sz="3600" smtClean="0"/>
          </a:p>
          <a:p>
            <a:pPr lvl="1" eaLnBrk="1" hangingPunct="1"/>
            <a:r>
              <a:rPr lang="zh-CN" altLang="en-US" sz="2000" smtClean="0"/>
              <a:t>简单工厂模式的缺点</a:t>
            </a:r>
          </a:p>
          <a:p>
            <a:pPr lvl="2" eaLnBrk="1" hangingPunct="1">
              <a:buFont typeface="Arial" charset="0"/>
              <a:buChar char="•"/>
            </a:pPr>
            <a:r>
              <a:rPr kumimoji="1" lang="zh-CN" altLang="en-US" sz="1800" smtClean="0">
                <a:ea typeface="黑体" pitchFamily="49" charset="-122"/>
              </a:rPr>
              <a:t>由于</a:t>
            </a:r>
            <a:r>
              <a:rPr kumimoji="1" lang="zh-CN" altLang="en-US" sz="1800" smtClean="0">
                <a:solidFill>
                  <a:srgbClr val="FF3300"/>
                </a:solidFill>
                <a:ea typeface="黑体" pitchFamily="49" charset="-122"/>
              </a:rPr>
              <a:t>工厂类集中了所有产品创建逻辑</a:t>
            </a:r>
            <a:r>
              <a:rPr kumimoji="1" lang="zh-CN" altLang="en-US" sz="1800" smtClean="0">
                <a:ea typeface="黑体" pitchFamily="49" charset="-122"/>
              </a:rPr>
              <a:t>，一旦不能正常工作，整个系统都要受到影响。</a:t>
            </a:r>
          </a:p>
          <a:p>
            <a:pPr lvl="2" eaLnBrk="1" hangingPunct="1">
              <a:buFont typeface="Arial" charset="0"/>
              <a:buChar char="•"/>
            </a:pPr>
            <a:r>
              <a:rPr kumimoji="1" lang="zh-CN" altLang="en-US" sz="1800" smtClean="0">
                <a:ea typeface="黑体" pitchFamily="49" charset="-122"/>
              </a:rPr>
              <a:t>使用简单工厂模式将会</a:t>
            </a:r>
            <a:r>
              <a:rPr kumimoji="1" lang="zh-CN" altLang="en-US" sz="1800" smtClean="0">
                <a:solidFill>
                  <a:srgbClr val="FF3300"/>
                </a:solidFill>
                <a:ea typeface="黑体" pitchFamily="49" charset="-122"/>
              </a:rPr>
              <a:t>增加系统中类的个数</a:t>
            </a:r>
            <a:r>
              <a:rPr kumimoji="1" lang="zh-CN" altLang="en-US" sz="1800" smtClean="0">
                <a:ea typeface="黑体" pitchFamily="49" charset="-122"/>
              </a:rPr>
              <a:t>，在一定程序上增加了系统的复杂度和理解难度。</a:t>
            </a:r>
          </a:p>
          <a:p>
            <a:pPr lvl="2" eaLnBrk="1" hangingPunct="1">
              <a:buFont typeface="Arial" charset="0"/>
              <a:buChar char="•"/>
            </a:pPr>
            <a:r>
              <a:rPr kumimoji="1" lang="zh-CN" altLang="en-US" sz="1800" smtClean="0">
                <a:solidFill>
                  <a:srgbClr val="FF3300"/>
                </a:solidFill>
                <a:ea typeface="黑体" pitchFamily="49" charset="-122"/>
              </a:rPr>
              <a:t>系统扩展困难，一旦添加新产品就不得不修改工厂逻辑，在产品类型较多时</a:t>
            </a:r>
            <a:r>
              <a:rPr kumimoji="1" lang="zh-CN" altLang="en-US" sz="1800" smtClean="0">
                <a:ea typeface="黑体" pitchFamily="49" charset="-122"/>
              </a:rPr>
              <a:t>，有可能造成工厂逻辑过于复杂，不利于系统的扩展和维护。</a:t>
            </a:r>
          </a:p>
          <a:p>
            <a:pPr lvl="2" eaLnBrk="1" hangingPunct="1">
              <a:buFont typeface="Arial" charset="0"/>
              <a:buChar char="•"/>
            </a:pPr>
            <a:r>
              <a:rPr kumimoji="1" lang="zh-CN" altLang="en-US" sz="1800" smtClean="0">
                <a:ea typeface="黑体" pitchFamily="49" charset="-122"/>
              </a:rPr>
              <a:t>简单工厂模式由于使用了静态工厂方法，造成</a:t>
            </a:r>
            <a:r>
              <a:rPr kumimoji="1" lang="zh-CN" altLang="en-US" sz="1800" smtClean="0">
                <a:solidFill>
                  <a:srgbClr val="FF3300"/>
                </a:solidFill>
                <a:ea typeface="黑体" pitchFamily="49" charset="-122"/>
              </a:rPr>
              <a:t>工厂角色无法形成基于继承的等级结构</a:t>
            </a:r>
            <a:r>
              <a:rPr kumimoji="1" lang="zh-CN" altLang="en-US" sz="1800" smtClean="0">
                <a:ea typeface="黑体" pitchFamily="49" charset="-122"/>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简单工厂模式</a:t>
            </a:r>
          </a:p>
        </p:txBody>
      </p:sp>
      <p:sp>
        <p:nvSpPr>
          <p:cNvPr id="27651" name="Rectangle 3"/>
          <p:cNvSpPr>
            <a:spLocks noGrp="1" noChangeArrowheads="1"/>
          </p:cNvSpPr>
          <p:nvPr>
            <p:ph type="body" idx="1"/>
          </p:nvPr>
        </p:nvSpPr>
        <p:spPr>
          <a:noFill/>
        </p:spPr>
        <p:txBody>
          <a:bodyPr/>
          <a:lstStyle/>
          <a:p>
            <a:pPr eaLnBrk="1" hangingPunct="1"/>
            <a:r>
              <a:rPr lang="zh-CN" altLang="en-US" smtClean="0"/>
              <a:t>模式适用环境</a:t>
            </a:r>
            <a:endParaRPr lang="zh-CN" altLang="en-US" sz="4000" smtClean="0"/>
          </a:p>
          <a:p>
            <a:pPr lvl="1" eaLnBrk="1" hangingPunct="1"/>
            <a:r>
              <a:rPr lang="zh-CN" altLang="en-US" smtClean="0"/>
              <a:t>在以下情况下可以使用简单工厂模式：</a:t>
            </a:r>
          </a:p>
          <a:p>
            <a:pPr lvl="2" eaLnBrk="1" hangingPunct="1">
              <a:buFont typeface="Arial" charset="0"/>
              <a:buChar char="•"/>
            </a:pPr>
            <a:r>
              <a:rPr kumimoji="1" lang="zh-CN" altLang="en-US" smtClean="0">
                <a:solidFill>
                  <a:srgbClr val="FF3300"/>
                </a:solidFill>
                <a:ea typeface="黑体" pitchFamily="49" charset="-122"/>
              </a:rPr>
              <a:t>工厂类负责创建的对象比较少</a:t>
            </a:r>
            <a:r>
              <a:rPr kumimoji="1" lang="zh-CN" altLang="en-US" smtClean="0">
                <a:ea typeface="黑体" pitchFamily="49" charset="-122"/>
              </a:rPr>
              <a:t>：由于创建的对象较少，不会造成工厂方法中的业务逻辑太过复杂。</a:t>
            </a:r>
          </a:p>
          <a:p>
            <a:pPr lvl="2" eaLnBrk="1" hangingPunct="1">
              <a:buFont typeface="Arial" charset="0"/>
              <a:buChar char="•"/>
            </a:pPr>
            <a:r>
              <a:rPr kumimoji="1" lang="zh-CN" altLang="en-US" smtClean="0">
                <a:solidFill>
                  <a:srgbClr val="FF3300"/>
                </a:solidFill>
                <a:ea typeface="黑体" pitchFamily="49" charset="-122"/>
              </a:rPr>
              <a:t>客户端只知道传入工厂类的参数，对于如何创建对象不关心</a:t>
            </a:r>
            <a:r>
              <a:rPr kumimoji="1" lang="zh-CN" altLang="en-US" smtClean="0">
                <a:ea typeface="黑体" pitchFamily="49" charset="-122"/>
              </a:rPr>
              <a:t>：客户端既不需要关心创建细节，甚至连类名都不需要记住，只需要知道类型所对应的参数。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简单工厂模式</a:t>
            </a:r>
          </a:p>
        </p:txBody>
      </p:sp>
      <p:sp>
        <p:nvSpPr>
          <p:cNvPr id="28675" name="Rectangle 3"/>
          <p:cNvSpPr>
            <a:spLocks noGrp="1" noChangeArrowheads="1"/>
          </p:cNvSpPr>
          <p:nvPr>
            <p:ph type="body" sz="half" idx="1"/>
          </p:nvPr>
        </p:nvSpPr>
        <p:spPr>
          <a:xfrm>
            <a:off x="381000" y="1752600"/>
            <a:ext cx="8305800" cy="4114800"/>
          </a:xfrm>
          <a:noFill/>
        </p:spPr>
        <p:txBody>
          <a:bodyPr/>
          <a:lstStyle/>
          <a:p>
            <a:pPr eaLnBrk="1" hangingPunct="1"/>
            <a:r>
              <a:rPr lang="zh-CN" altLang="en-US" sz="2800" smtClean="0"/>
              <a:t>模式应用</a:t>
            </a:r>
          </a:p>
          <a:p>
            <a:pPr lvl="1" eaLnBrk="1" hangingPunct="1"/>
            <a:r>
              <a:rPr lang="en-US" altLang="zh-CN" sz="2000" smtClean="0"/>
              <a:t>(1) </a:t>
            </a:r>
            <a:r>
              <a:rPr lang="zh-CN" altLang="en-US" sz="2000" smtClean="0"/>
              <a:t>在</a:t>
            </a:r>
            <a:r>
              <a:rPr lang="en-US" altLang="zh-CN" sz="2000" smtClean="0"/>
              <a:t>JDK</a:t>
            </a:r>
            <a:r>
              <a:rPr lang="zh-CN" altLang="en-US" sz="2000" smtClean="0"/>
              <a:t>类库中广泛使用了简单工厂模式，如工具类</a:t>
            </a:r>
            <a:r>
              <a:rPr lang="en-US" altLang="zh-CN" sz="2000" smtClean="0"/>
              <a:t>java.text.DateFormat</a:t>
            </a:r>
            <a:r>
              <a:rPr lang="zh-CN" altLang="en-US" sz="2000" smtClean="0"/>
              <a:t>，它用于格式化一个本地日期或者时间。</a:t>
            </a:r>
          </a:p>
        </p:txBody>
      </p:sp>
      <p:graphicFrame>
        <p:nvGraphicFramePr>
          <p:cNvPr id="174106" name="Group 26"/>
          <p:cNvGraphicFramePr>
            <a:graphicFrameLocks noGrp="1"/>
          </p:cNvGraphicFramePr>
          <p:nvPr>
            <p:ph sz="half" idx="2"/>
          </p:nvPr>
        </p:nvGraphicFramePr>
        <p:xfrm>
          <a:off x="685800" y="3276600"/>
          <a:ext cx="7696200" cy="1311275"/>
        </p:xfrm>
        <a:graphic>
          <a:graphicData uri="http://schemas.openxmlformats.org/drawingml/2006/table">
            <a:tbl>
              <a:tblPr/>
              <a:tblGrid>
                <a:gridCol w="7696200"/>
              </a:tblGrid>
              <a:tr h="13112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rPr>
                        <a:t>public final static DateFormat getDateInstance();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rPr>
                        <a:t>public final static DateFormat getDateInstance(int style);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cs typeface="Times New Roman" pitchFamily="18" charset="0"/>
                        </a:rPr>
                        <a:t>public final static DateFormat getDateInstance(int style,Locale locale);</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简单工厂模式</a:t>
            </a:r>
          </a:p>
        </p:txBody>
      </p:sp>
      <p:sp>
        <p:nvSpPr>
          <p:cNvPr id="29699" name="Rectangle 3"/>
          <p:cNvSpPr>
            <a:spLocks noGrp="1" noChangeArrowheads="1"/>
          </p:cNvSpPr>
          <p:nvPr>
            <p:ph type="body" sz="half" idx="1"/>
          </p:nvPr>
        </p:nvSpPr>
        <p:spPr>
          <a:noFill/>
        </p:spPr>
        <p:txBody>
          <a:bodyPr/>
          <a:lstStyle/>
          <a:p>
            <a:pPr eaLnBrk="1" hangingPunct="1"/>
            <a:r>
              <a:rPr lang="zh-CN" altLang="en-US" sz="2800" dirty="0" smtClean="0"/>
              <a:t>模式应用</a:t>
            </a:r>
          </a:p>
          <a:p>
            <a:pPr lvl="1" eaLnBrk="1" hangingPunct="1"/>
            <a:r>
              <a:rPr lang="zh-CN" altLang="en-US" sz="2000" dirty="0" smtClean="0"/>
              <a:t> </a:t>
            </a:r>
            <a:r>
              <a:rPr lang="en-US" altLang="zh-CN" sz="2000" dirty="0" smtClean="0"/>
              <a:t>(2) Java</a:t>
            </a:r>
            <a:r>
              <a:rPr lang="zh-CN" altLang="en-US" sz="2000" dirty="0" smtClean="0"/>
              <a:t>加密技术</a:t>
            </a:r>
          </a:p>
          <a:p>
            <a:pPr lvl="1" eaLnBrk="1" hangingPunct="1"/>
            <a:endParaRPr lang="zh-CN" altLang="en-US" sz="2000" dirty="0" smtClean="0"/>
          </a:p>
          <a:p>
            <a:pPr lvl="1" eaLnBrk="1" hangingPunct="1"/>
            <a:endParaRPr lang="zh-CN" altLang="en-US" sz="1800" dirty="0" smtClean="0"/>
          </a:p>
          <a:p>
            <a:pPr lvl="1" eaLnBrk="1" hangingPunct="1"/>
            <a:endParaRPr lang="zh-CN" altLang="en-US" sz="1800" dirty="0" smtClean="0"/>
          </a:p>
          <a:p>
            <a:pPr lvl="1" eaLnBrk="1" hangingPunct="1"/>
            <a:endParaRPr lang="zh-CN" altLang="en-US" sz="1800" dirty="0" smtClean="0"/>
          </a:p>
          <a:p>
            <a:pPr lvl="1" eaLnBrk="1" hangingPunct="1"/>
            <a:endParaRPr lang="zh-CN" altLang="en-US" sz="1800" dirty="0" smtClean="0"/>
          </a:p>
          <a:p>
            <a:pPr lvl="2" eaLnBrk="1" hangingPunct="1">
              <a:buFont typeface="Arial" charset="0"/>
              <a:buChar char="•"/>
            </a:pPr>
            <a:r>
              <a:rPr lang="zh-CN" altLang="en-US" sz="1800" dirty="0" smtClean="0">
                <a:ea typeface="黑体" pitchFamily="49" charset="-122"/>
              </a:rPr>
              <a:t>参考代码：</a:t>
            </a:r>
            <a:r>
              <a:rPr lang="en-US" altLang="zh-CN" sz="1800" b="1" dirty="0" smtClean="0">
                <a:ea typeface="黑体" pitchFamily="49" charset="-122"/>
                <a:hlinkClick r:id="rId2" action="ppaction://hlinkfile"/>
              </a:rPr>
              <a:t>DES.java</a:t>
            </a:r>
            <a:endParaRPr lang="en-US" altLang="zh-CN" sz="1800" b="1" dirty="0" smtClean="0">
              <a:ea typeface="黑体" pitchFamily="49" charset="-122"/>
            </a:endParaRPr>
          </a:p>
        </p:txBody>
      </p:sp>
      <p:graphicFrame>
        <p:nvGraphicFramePr>
          <p:cNvPr id="182295" name="Group 23"/>
          <p:cNvGraphicFramePr>
            <a:graphicFrameLocks noGrp="1"/>
          </p:cNvGraphicFramePr>
          <p:nvPr>
            <p:ph sz="quarter" idx="2"/>
          </p:nvPr>
        </p:nvGraphicFramePr>
        <p:xfrm>
          <a:off x="762000" y="2927350"/>
          <a:ext cx="7620000" cy="804863"/>
        </p:xfrm>
        <a:graphic>
          <a:graphicData uri="http://schemas.openxmlformats.org/drawingml/2006/table">
            <a:tbl>
              <a:tblPr/>
              <a:tblGrid>
                <a:gridCol w="7620000"/>
              </a:tblGrid>
              <a:tr h="804863">
                <a:tc>
                  <a:txBody>
                    <a:bodyPr/>
                    <a:lstStyle/>
                    <a:p>
                      <a:pPr marL="1143000" marR="0" lvl="2" indent="-2286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333333"/>
                          </a:solidFill>
                          <a:effectLst/>
                          <a:latin typeface="Tahoma" pitchFamily="34" charset="0"/>
                          <a:ea typeface="黑体" pitchFamily="2" charset="-122"/>
                        </a:rPr>
                        <a:t>//</a:t>
                      </a:r>
                      <a:r>
                        <a:rPr kumimoji="0" lang="zh-CN" altLang="en-US" sz="1800" b="0" i="0" u="none" strike="noStrike" cap="none" normalizeH="0" baseline="0" smtClean="0">
                          <a:ln>
                            <a:noFill/>
                          </a:ln>
                          <a:solidFill>
                            <a:srgbClr val="333333"/>
                          </a:solidFill>
                          <a:effectLst/>
                          <a:latin typeface="Tahoma" pitchFamily="34" charset="0"/>
                          <a:ea typeface="黑体" pitchFamily="2" charset="-122"/>
                        </a:rPr>
                        <a:t>获取不同加密算法的密钥生成器</a:t>
                      </a:r>
                    </a:p>
                    <a:p>
                      <a:pPr marL="1143000" marR="0" lvl="2" indent="-2286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333333"/>
                          </a:solidFill>
                          <a:effectLst/>
                          <a:latin typeface="Tahoma" pitchFamily="34" charset="0"/>
                          <a:ea typeface="黑体" pitchFamily="2" charset="-122"/>
                        </a:rPr>
                        <a:t>KeyGenerator keyGen=KeyGenerator.getInstance("DESede");</a:t>
                      </a: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82294" name="Group 22"/>
          <p:cNvGraphicFramePr>
            <a:graphicFrameLocks noGrp="1"/>
          </p:cNvGraphicFramePr>
          <p:nvPr>
            <p:ph sz="quarter" idx="3"/>
          </p:nvPr>
        </p:nvGraphicFramePr>
        <p:xfrm>
          <a:off x="762000" y="3886200"/>
          <a:ext cx="7620000" cy="838200"/>
        </p:xfrm>
        <a:graphic>
          <a:graphicData uri="http://schemas.openxmlformats.org/drawingml/2006/table">
            <a:tbl>
              <a:tblPr/>
              <a:tblGrid>
                <a:gridCol w="7620000"/>
              </a:tblGrid>
              <a:tr h="838200">
                <a:tc>
                  <a:txBody>
                    <a:bodyPr/>
                    <a:lstStyle/>
                    <a:p>
                      <a:pPr marL="1143000" marR="0" lvl="2" indent="-2286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nb-NO" altLang="zh-CN" sz="1800" b="0" i="0" u="none" strike="noStrike" cap="none" normalizeH="0" baseline="0" smtClean="0">
                          <a:ln>
                            <a:noFill/>
                          </a:ln>
                          <a:solidFill>
                            <a:srgbClr val="333333"/>
                          </a:solidFill>
                          <a:effectLst/>
                          <a:latin typeface="Tahoma" pitchFamily="34" charset="0"/>
                          <a:ea typeface="黑体" pitchFamily="2" charset="-122"/>
                        </a:rPr>
                        <a:t>//</a:t>
                      </a:r>
                      <a:r>
                        <a:rPr kumimoji="0" lang="zh-CN" altLang="nb-NO" sz="1800" b="0" i="0" u="none" strike="noStrike" cap="none" normalizeH="0" baseline="0" smtClean="0">
                          <a:ln>
                            <a:noFill/>
                          </a:ln>
                          <a:solidFill>
                            <a:srgbClr val="333333"/>
                          </a:solidFill>
                          <a:effectLst/>
                          <a:latin typeface="Tahoma" pitchFamily="34" charset="0"/>
                          <a:ea typeface="黑体" pitchFamily="2" charset="-122"/>
                        </a:rPr>
                        <a:t>创建密码器</a:t>
                      </a:r>
                    </a:p>
                    <a:p>
                      <a:pPr marL="1143000" marR="0" lvl="2" indent="-2286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nb-NO" altLang="zh-CN" sz="1800" b="0" i="0" u="none" strike="noStrike" cap="none" normalizeH="0" baseline="0" smtClean="0">
                          <a:ln>
                            <a:noFill/>
                          </a:ln>
                          <a:solidFill>
                            <a:srgbClr val="333333"/>
                          </a:solidFill>
                          <a:effectLst/>
                          <a:latin typeface="Tahoma" pitchFamily="34" charset="0"/>
                          <a:ea typeface="黑体" pitchFamily="2" charset="-122"/>
                        </a:rPr>
                        <a:t>Cipher cp=Cipher.getInstance("DESede");</a:t>
                      </a:r>
                      <a:endParaRPr kumimoji="0" lang="en-US" altLang="zh-CN" sz="1800" b="0" i="0" u="none" strike="noStrike" cap="none" normalizeH="0" baseline="0" smtClean="0">
                        <a:ln>
                          <a:noFill/>
                        </a:ln>
                        <a:solidFill>
                          <a:srgbClr val="333333"/>
                        </a:solidFill>
                        <a:effectLst/>
                        <a:latin typeface="Tahoma" pitchFamily="34" charset="0"/>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创建型模式</a:t>
            </a:r>
          </a:p>
        </p:txBody>
      </p:sp>
      <p:sp>
        <p:nvSpPr>
          <p:cNvPr id="5123" name="Rectangle 4"/>
          <p:cNvSpPr>
            <a:spLocks noGrp="1" noChangeArrowheads="1"/>
          </p:cNvSpPr>
          <p:nvPr>
            <p:ph type="body" idx="1"/>
          </p:nvPr>
        </p:nvSpPr>
        <p:spPr>
          <a:noFill/>
        </p:spPr>
        <p:txBody>
          <a:bodyPr/>
          <a:lstStyle/>
          <a:p>
            <a:pPr eaLnBrk="1" hangingPunct="1"/>
            <a:r>
              <a:rPr lang="zh-CN" altLang="en-US" smtClean="0"/>
              <a:t>创建型模式概述</a:t>
            </a:r>
          </a:p>
          <a:p>
            <a:pPr lvl="1" eaLnBrk="1" hangingPunct="1"/>
            <a:r>
              <a:rPr lang="zh-CN" altLang="en-US" smtClean="0">
                <a:solidFill>
                  <a:srgbClr val="FF3300"/>
                </a:solidFill>
              </a:rPr>
              <a:t>创建型模式</a:t>
            </a:r>
            <a:r>
              <a:rPr lang="en-US" altLang="zh-CN" smtClean="0">
                <a:solidFill>
                  <a:srgbClr val="FF3300"/>
                </a:solidFill>
              </a:rPr>
              <a:t>(Creational Pattern)</a:t>
            </a:r>
            <a:r>
              <a:rPr lang="zh-CN" altLang="en-US" smtClean="0"/>
              <a:t>对类的实例化过程进行了抽象，能够</a:t>
            </a:r>
            <a:r>
              <a:rPr lang="zh-CN" altLang="en-US" smtClean="0">
                <a:solidFill>
                  <a:srgbClr val="FF0000"/>
                </a:solidFill>
              </a:rPr>
              <a:t>将软件模块中对象的创建和对象的使用分离</a:t>
            </a:r>
            <a:r>
              <a:rPr lang="zh-CN" altLang="en-US" smtClean="0"/>
              <a:t>。为了使软件的结构更加清晰，外界对于这些对象只需要知道它们共同的接口，而不清楚其具体的实现细节，使整个系统的设计更加符合单一职责原则。</a:t>
            </a:r>
          </a:p>
          <a:p>
            <a:pPr eaLnBrk="1" hangingPunct="1"/>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sp>
        <p:nvSpPr>
          <p:cNvPr id="6" name="文本占位符 5"/>
          <p:cNvSpPr>
            <a:spLocks noGrp="1"/>
          </p:cNvSpPr>
          <p:nvPr>
            <p:ph type="body" sz="half" idx="1"/>
          </p:nvPr>
        </p:nvSpPr>
        <p:spPr/>
        <p:txBody>
          <a:bodyPr/>
          <a:lstStyle/>
          <a:p>
            <a:endParaRPr lang="zh-CN" altLang="en-US"/>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5543550" cy="692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52400"/>
            <a:ext cx="5123787"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5290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简单工厂模式</a:t>
            </a:r>
          </a:p>
        </p:txBody>
      </p:sp>
      <p:sp>
        <p:nvSpPr>
          <p:cNvPr id="30723"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简单工厂模式的简化：</a:t>
            </a:r>
          </a:p>
          <a:p>
            <a:pPr lvl="2" eaLnBrk="1" hangingPunct="1">
              <a:buFont typeface="Arial" charset="0"/>
              <a:buChar char="•"/>
            </a:pPr>
            <a:r>
              <a:rPr lang="zh-CN" altLang="en-US" smtClean="0">
                <a:ea typeface="黑体" pitchFamily="49" charset="-122"/>
              </a:rPr>
              <a:t>在有些情况下工厂类可以由抽象产品角色扮演，一个抽象产品类同时也是子类的工厂，也就是说把静态工厂方法写到抽象产品类中。</a:t>
            </a:r>
          </a:p>
        </p:txBody>
      </p:sp>
      <p:pic>
        <p:nvPicPr>
          <p:cNvPr id="307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06863"/>
            <a:ext cx="5056188" cy="267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本章小结</a:t>
            </a:r>
          </a:p>
        </p:txBody>
      </p:sp>
      <p:sp>
        <p:nvSpPr>
          <p:cNvPr id="31747" name="Rectangle 3"/>
          <p:cNvSpPr>
            <a:spLocks noGrp="1" noChangeArrowheads="1"/>
          </p:cNvSpPr>
          <p:nvPr>
            <p:ph type="body" idx="1"/>
          </p:nvPr>
        </p:nvSpPr>
        <p:spPr/>
        <p:txBody>
          <a:bodyPr/>
          <a:lstStyle/>
          <a:p>
            <a:pPr eaLnBrk="1" hangingPunct="1">
              <a:lnSpc>
                <a:spcPct val="100000"/>
              </a:lnSpc>
            </a:pPr>
            <a:r>
              <a:rPr lang="zh-CN" altLang="en-US" sz="2400" smtClean="0"/>
              <a:t>创建型模式对类的实例化过程进行了抽象，能够将对象的创建与对象的使用过程分离。</a:t>
            </a:r>
          </a:p>
          <a:p>
            <a:pPr eaLnBrk="1" hangingPunct="1">
              <a:lnSpc>
                <a:spcPct val="100000"/>
              </a:lnSpc>
            </a:pPr>
            <a:r>
              <a:rPr lang="zh-CN" altLang="en-US" sz="2400" smtClean="0"/>
              <a:t>简单工厂模式又称为静态工厂方法模式，它属于类创建型模式。在简单工厂模式中，可以根据参数的不同返回不同类的实例。简单工厂模式专门定义一个类来负责创建其他类的实例，被创建的实例通常都具有共同的父类。</a:t>
            </a:r>
          </a:p>
          <a:p>
            <a:pPr eaLnBrk="1" hangingPunct="1">
              <a:lnSpc>
                <a:spcPct val="100000"/>
              </a:lnSpc>
            </a:pPr>
            <a:r>
              <a:rPr lang="zh-CN" altLang="en-US" sz="2400" smtClean="0"/>
              <a:t>简单工厂模式包含三个角色：工厂角色负责实现创建所有实例的内部逻辑；抽象产品角色是所创建的所有对象的父类，负责描述所有实例所共有的公共接口；具体产品角色是创建目标，所有创建的对象都充当这个角色的某个具体类的实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小结</a:t>
            </a:r>
          </a:p>
        </p:txBody>
      </p:sp>
      <p:sp>
        <p:nvSpPr>
          <p:cNvPr id="32771" name="Rectangle 3"/>
          <p:cNvSpPr>
            <a:spLocks noGrp="1" noChangeArrowheads="1"/>
          </p:cNvSpPr>
          <p:nvPr>
            <p:ph type="body" idx="1"/>
          </p:nvPr>
        </p:nvSpPr>
        <p:spPr/>
        <p:txBody>
          <a:bodyPr/>
          <a:lstStyle/>
          <a:p>
            <a:pPr eaLnBrk="1" hangingPunct="1">
              <a:lnSpc>
                <a:spcPct val="100000"/>
              </a:lnSpc>
            </a:pPr>
            <a:r>
              <a:rPr lang="zh-CN" altLang="en-US" sz="2400" smtClean="0"/>
              <a:t>简单工厂模式的要点在于：当你需要什么，只需要传入一个正确的参数，就可以获取你所需要的对象，而无须知道其创建细节。</a:t>
            </a:r>
          </a:p>
          <a:p>
            <a:pPr eaLnBrk="1" hangingPunct="1">
              <a:lnSpc>
                <a:spcPct val="100000"/>
              </a:lnSpc>
            </a:pPr>
            <a:r>
              <a:rPr lang="zh-CN" altLang="en-US" sz="2400" smtClean="0"/>
              <a:t>简单工厂模式最大的优点在于实现对象的创建和对象的使用分离，将对象的创建交给专门的工厂类负责，但是其最大的缺点在于工厂类不够灵活，增加新的具体产品需要修改工厂类的判断逻辑代码，而且产品较多时，工厂方法代码将会非常复杂。</a:t>
            </a:r>
          </a:p>
          <a:p>
            <a:pPr eaLnBrk="1" hangingPunct="1">
              <a:lnSpc>
                <a:spcPct val="100000"/>
              </a:lnSpc>
            </a:pPr>
            <a:r>
              <a:rPr lang="zh-CN" altLang="en-US" sz="2400" smtClean="0"/>
              <a:t>简单工厂模式适用情况包括：工厂类负责创建的对象比较少；客户端只知道传入工厂类的参数，对于如何创建对象不关心。</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3795" name="Rectangle 3"/>
          <p:cNvSpPr>
            <a:spLocks noGrp="1" noChangeArrowheads="1"/>
          </p:cNvSpPr>
          <p:nvPr>
            <p:ph type="body" idx="1"/>
          </p:nvPr>
        </p:nvSpPr>
        <p:spPr/>
        <p:txBody>
          <a:bodyPr/>
          <a:lstStyle/>
          <a:p>
            <a:pPr eaLnBrk="1" hangingPunct="1"/>
            <a:endParaRPr lang="zh-CN" altLang="zh-CN" smtClean="0"/>
          </a:p>
        </p:txBody>
      </p:sp>
      <p:sp>
        <p:nvSpPr>
          <p:cNvPr id="33796" name="WordArt 4"/>
          <p:cNvSpPr>
            <a:spLocks noChangeArrowheads="1" noChangeShapeType="1" noTextEdit="1"/>
          </p:cNvSpPr>
          <p:nvPr/>
        </p:nvSpPr>
        <p:spPr bwMode="auto">
          <a:xfrm>
            <a:off x="1981200" y="2852738"/>
            <a:ext cx="5334000" cy="13382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rPr>
              <a:t>Thanks!</a:t>
            </a:r>
            <a:endParaRPr lang="zh-CN" altLang="en-US"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创建型模式</a:t>
            </a:r>
          </a:p>
        </p:txBody>
      </p:sp>
      <p:sp>
        <p:nvSpPr>
          <p:cNvPr id="6147" name="Rectangle 3"/>
          <p:cNvSpPr>
            <a:spLocks noGrp="1" noChangeArrowheads="1"/>
          </p:cNvSpPr>
          <p:nvPr>
            <p:ph type="body" idx="1"/>
          </p:nvPr>
        </p:nvSpPr>
        <p:spPr>
          <a:noFill/>
        </p:spPr>
        <p:txBody>
          <a:bodyPr/>
          <a:lstStyle/>
          <a:p>
            <a:pPr eaLnBrk="1" hangingPunct="1"/>
            <a:r>
              <a:rPr lang="zh-CN" altLang="en-US" smtClean="0"/>
              <a:t>创建型模式概述</a:t>
            </a:r>
          </a:p>
          <a:p>
            <a:pPr lvl="1" eaLnBrk="1" hangingPunct="1"/>
            <a:r>
              <a:rPr lang="zh-CN" altLang="en-US" smtClean="0"/>
              <a:t>创建型模式在</a:t>
            </a:r>
            <a:r>
              <a:rPr lang="zh-CN" altLang="en-US" smtClean="0">
                <a:solidFill>
                  <a:srgbClr val="FF3300"/>
                </a:solidFill>
              </a:rPr>
              <a:t>创建什么</a:t>
            </a:r>
            <a:r>
              <a:rPr lang="en-US" altLang="zh-CN" smtClean="0">
                <a:solidFill>
                  <a:srgbClr val="FF3300"/>
                </a:solidFill>
              </a:rPr>
              <a:t>(What)</a:t>
            </a:r>
            <a:r>
              <a:rPr lang="zh-CN" altLang="en-US" smtClean="0"/>
              <a:t>，</a:t>
            </a:r>
            <a:r>
              <a:rPr lang="zh-CN" altLang="en-US" smtClean="0">
                <a:solidFill>
                  <a:srgbClr val="FF3300"/>
                </a:solidFill>
              </a:rPr>
              <a:t>由谁创建</a:t>
            </a:r>
            <a:r>
              <a:rPr lang="en-US" altLang="zh-CN" smtClean="0">
                <a:solidFill>
                  <a:srgbClr val="FF3300"/>
                </a:solidFill>
              </a:rPr>
              <a:t>(Who)</a:t>
            </a:r>
            <a:r>
              <a:rPr lang="zh-CN" altLang="en-US" smtClean="0"/>
              <a:t>，</a:t>
            </a:r>
            <a:r>
              <a:rPr lang="zh-CN" altLang="en-US" smtClean="0">
                <a:solidFill>
                  <a:srgbClr val="FF3300"/>
                </a:solidFill>
              </a:rPr>
              <a:t>何时创建</a:t>
            </a:r>
            <a:r>
              <a:rPr lang="en-US" altLang="zh-CN" smtClean="0">
                <a:solidFill>
                  <a:srgbClr val="FF3300"/>
                </a:solidFill>
              </a:rPr>
              <a:t>(When)</a:t>
            </a:r>
            <a:r>
              <a:rPr lang="zh-CN" altLang="en-US" smtClean="0"/>
              <a:t>等方面都为软件设计者提供了尽可能大的灵活性。创建型模式</a:t>
            </a:r>
            <a:r>
              <a:rPr lang="zh-CN" altLang="en-US" smtClean="0">
                <a:solidFill>
                  <a:srgbClr val="FF0000"/>
                </a:solidFill>
              </a:rPr>
              <a:t>隐藏了类的实例的创建细节，通过隐藏对象如何被创建和组合在一起达到使整个系统独立的目的</a:t>
            </a:r>
            <a:r>
              <a:rPr lang="zh-CN" altLang="en-US" smtClean="0"/>
              <a:t>。 </a:t>
            </a:r>
          </a:p>
          <a:p>
            <a:pPr eaLnBrk="1" hangingPunct="1"/>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创建型模式</a:t>
            </a: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38400"/>
            <a:ext cx="271303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5181600" y="3556000"/>
            <a:ext cx="3200400" cy="711200"/>
          </a:xfrm>
          <a:prstGeom prst="rect">
            <a:avLst/>
          </a:prstGeom>
          <a:solidFill>
            <a:srgbClr val="008000"/>
          </a:solidFill>
          <a:ln w="9525">
            <a:solidFill>
              <a:schemeClr val="tx1"/>
            </a:solidFill>
            <a:miter lim="800000"/>
            <a:headEnd/>
            <a:tailEnd/>
          </a:ln>
        </p:spPr>
        <p:txBody>
          <a:bodyPr>
            <a:spAutoFit/>
          </a:bodyP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eaLnBrk="1" hangingPunct="1">
              <a:spcBef>
                <a:spcPct val="50000"/>
              </a:spcBef>
            </a:pPr>
            <a:r>
              <a:rPr lang="zh-CN" altLang="en-US" sz="4000" b="1">
                <a:solidFill>
                  <a:schemeClr val="bg1"/>
                </a:solidFill>
                <a:latin typeface="Arial" charset="0"/>
                <a:ea typeface="宋体" pitchFamily="2" charset="-122"/>
              </a:rPr>
              <a:t>想吃苹果</a:t>
            </a:r>
            <a:r>
              <a:rPr lang="en-US" altLang="zh-CN" sz="4000" b="1">
                <a:solidFill>
                  <a:schemeClr val="bg1"/>
                </a:solidFill>
                <a:latin typeface="Arial" charset="0"/>
                <a:ea typeface="宋体" pitchFamily="2" charset="-122"/>
              </a:rPr>
              <a:t>!?</a:t>
            </a:r>
          </a:p>
        </p:txBody>
      </p:sp>
      <p:sp>
        <p:nvSpPr>
          <p:cNvPr id="7173" name="Rectangle 6"/>
          <p:cNvSpPr>
            <a:spLocks noGrp="1" noChangeArrowheads="1"/>
          </p:cNvSpPr>
          <p:nvPr>
            <p:ph type="body" idx="1"/>
          </p:nvPr>
        </p:nvSpPr>
        <p:spPr>
          <a:noFill/>
        </p:spPr>
        <p:txBody>
          <a:bodyPr/>
          <a:lstStyle/>
          <a:p>
            <a:pPr eaLnBrk="1" hangingPunct="1"/>
            <a:r>
              <a:rPr lang="zh-CN" altLang="en-US" smtClean="0"/>
              <a:t>创建型模式概述</a:t>
            </a:r>
          </a:p>
          <a:p>
            <a:pPr lvl="1" eaLnBrk="1" hangingPunct="1"/>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5"/>
          <p:cNvSpPr>
            <a:spLocks noGrp="1" noChangeArrowheads="1"/>
          </p:cNvSpPr>
          <p:nvPr>
            <p:ph type="body" idx="1"/>
          </p:nvPr>
        </p:nvSpPr>
        <p:spPr>
          <a:noFill/>
        </p:spPr>
        <p:txBody>
          <a:bodyPr/>
          <a:lstStyle/>
          <a:p>
            <a:pPr eaLnBrk="1" hangingPunct="1"/>
            <a:r>
              <a:rPr lang="zh-CN" altLang="en-US" smtClean="0"/>
              <a:t>创建型模式概述</a:t>
            </a:r>
          </a:p>
          <a:p>
            <a:pPr lvl="1" eaLnBrk="1" hangingPunct="1">
              <a:buFont typeface="Wingdings" pitchFamily="2" charset="2"/>
              <a:buNone/>
            </a:pPr>
            <a:endParaRPr lang="zh-CN" altLang="en-US" smtClean="0"/>
          </a:p>
          <a:p>
            <a:pPr eaLnBrk="1" hangingPunct="1"/>
            <a:endParaRPr lang="en-US" altLang="zh-CN" smtClean="0"/>
          </a:p>
        </p:txBody>
      </p:sp>
      <p:sp>
        <p:nvSpPr>
          <p:cNvPr id="8195" name="Rectangle 2"/>
          <p:cNvSpPr>
            <a:spLocks noGrp="1" noChangeArrowheads="1"/>
          </p:cNvSpPr>
          <p:nvPr>
            <p:ph type="title"/>
          </p:nvPr>
        </p:nvSpPr>
        <p:spPr/>
        <p:txBody>
          <a:bodyPr/>
          <a:lstStyle/>
          <a:p>
            <a:pPr eaLnBrk="1" hangingPunct="1"/>
            <a:r>
              <a:rPr lang="zh-CN" altLang="en-US" smtClean="0"/>
              <a:t>创建型模式</a:t>
            </a:r>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87750"/>
            <a:ext cx="3657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p:cNvSpPr txBox="1">
            <a:spLocks noChangeArrowheads="1"/>
          </p:cNvSpPr>
          <p:nvPr/>
        </p:nvSpPr>
        <p:spPr bwMode="auto">
          <a:xfrm>
            <a:off x="609600" y="2505075"/>
            <a:ext cx="3200400" cy="466725"/>
          </a:xfrm>
          <a:prstGeom prst="rect">
            <a:avLst/>
          </a:prstGeom>
          <a:solidFill>
            <a:srgbClr val="008000"/>
          </a:solidFill>
          <a:ln w="9525">
            <a:solidFill>
              <a:schemeClr val="tx1"/>
            </a:solidFill>
            <a:miter lim="800000"/>
            <a:headEnd/>
            <a:tailEnd/>
          </a:ln>
        </p:spPr>
        <p:txBody>
          <a:bodyPr>
            <a:spAutoFit/>
          </a:bodyP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eaLnBrk="1" hangingPunct="1">
              <a:spcBef>
                <a:spcPct val="50000"/>
              </a:spcBef>
            </a:pPr>
            <a:r>
              <a:rPr lang="zh-CN" altLang="en-US" sz="2400" b="1">
                <a:solidFill>
                  <a:schemeClr val="bg1"/>
                </a:solidFill>
                <a:latin typeface="Arial" charset="0"/>
                <a:ea typeface="宋体" pitchFamily="2" charset="-122"/>
              </a:rPr>
              <a:t>获取苹果的两种方式</a:t>
            </a:r>
          </a:p>
        </p:txBody>
      </p:sp>
      <p:sp>
        <p:nvSpPr>
          <p:cNvPr id="8198" name="Text Box 7"/>
          <p:cNvSpPr txBox="1">
            <a:spLocks noChangeArrowheads="1"/>
          </p:cNvSpPr>
          <p:nvPr/>
        </p:nvSpPr>
        <p:spPr bwMode="auto">
          <a:xfrm>
            <a:off x="1143000" y="3048000"/>
            <a:ext cx="2362200" cy="466725"/>
          </a:xfrm>
          <a:prstGeom prst="rect">
            <a:avLst/>
          </a:prstGeom>
          <a:solidFill>
            <a:srgbClr val="FF3300"/>
          </a:solidFill>
          <a:ln w="9525">
            <a:solidFill>
              <a:schemeClr val="tx1"/>
            </a:solidFill>
            <a:miter lim="800000"/>
            <a:headEnd/>
            <a:tailEnd/>
          </a:ln>
        </p:spPr>
        <p:txBody>
          <a:bodyPr>
            <a:spAutoFit/>
          </a:bodyP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algn="ctr" eaLnBrk="1" hangingPunct="1">
              <a:spcBef>
                <a:spcPct val="50000"/>
              </a:spcBef>
            </a:pPr>
            <a:r>
              <a:rPr lang="zh-CN" altLang="en-US" sz="2400" b="1">
                <a:solidFill>
                  <a:schemeClr val="bg1"/>
                </a:solidFill>
                <a:latin typeface="Arial" charset="0"/>
                <a:ea typeface="宋体" pitchFamily="2" charset="-122"/>
              </a:rPr>
              <a:t>自己种苹果树</a:t>
            </a:r>
          </a:p>
        </p:txBody>
      </p:sp>
      <p:sp>
        <p:nvSpPr>
          <p:cNvPr id="8199" name="Text Box 9"/>
          <p:cNvSpPr txBox="1">
            <a:spLocks noChangeArrowheads="1"/>
          </p:cNvSpPr>
          <p:nvPr/>
        </p:nvSpPr>
        <p:spPr bwMode="auto">
          <a:xfrm>
            <a:off x="5257800" y="3048000"/>
            <a:ext cx="2362200" cy="466725"/>
          </a:xfrm>
          <a:prstGeom prst="rect">
            <a:avLst/>
          </a:prstGeom>
          <a:solidFill>
            <a:srgbClr val="FF3300"/>
          </a:solidFill>
          <a:ln w="9525">
            <a:solidFill>
              <a:schemeClr val="tx1"/>
            </a:solidFill>
            <a:miter lim="800000"/>
            <a:headEnd/>
            <a:tailEnd/>
          </a:ln>
        </p:spPr>
        <p:txBody>
          <a:bodyPr>
            <a:spAutoFit/>
          </a:bodyPr>
          <a:lstStyle>
            <a:lvl1pPr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algn="ctr" eaLnBrk="1" hangingPunct="1">
              <a:spcBef>
                <a:spcPct val="50000"/>
              </a:spcBef>
            </a:pPr>
            <a:r>
              <a:rPr lang="zh-CN" altLang="en-US" sz="2400" b="1">
                <a:solidFill>
                  <a:schemeClr val="bg1"/>
                </a:solidFill>
                <a:latin typeface="Arial" charset="0"/>
                <a:ea typeface="宋体" pitchFamily="2" charset="-122"/>
              </a:rPr>
              <a:t>去超市买</a:t>
            </a:r>
          </a:p>
        </p:txBody>
      </p:sp>
      <p:pic>
        <p:nvPicPr>
          <p:cNvPr id="820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175" y="3657600"/>
            <a:ext cx="22828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创建型模式</a:t>
            </a:r>
          </a:p>
        </p:txBody>
      </p:sp>
      <p:sp>
        <p:nvSpPr>
          <p:cNvPr id="9219" name="Rectangle 3"/>
          <p:cNvSpPr>
            <a:spLocks noGrp="1" noChangeArrowheads="1"/>
          </p:cNvSpPr>
          <p:nvPr>
            <p:ph type="body" idx="1"/>
          </p:nvPr>
        </p:nvSpPr>
        <p:spPr>
          <a:xfrm>
            <a:off x="381000" y="2590800"/>
            <a:ext cx="8382000" cy="4114800"/>
          </a:xfrm>
          <a:noFill/>
        </p:spPr>
        <p:txBody>
          <a:bodyPr/>
          <a:lstStyle/>
          <a:p>
            <a:pPr lvl="1" eaLnBrk="1" hangingPunct="1"/>
            <a:r>
              <a:rPr lang="zh-CN" altLang="en-US" smtClean="0">
                <a:solidFill>
                  <a:srgbClr val="FF3300"/>
                </a:solidFill>
              </a:rPr>
              <a:t>简单工厂模式（</a:t>
            </a:r>
            <a:r>
              <a:rPr lang="en-US" altLang="zh-CN" smtClean="0">
                <a:solidFill>
                  <a:srgbClr val="FF3300"/>
                </a:solidFill>
              </a:rPr>
              <a:t>Simple Factory</a:t>
            </a:r>
            <a:r>
              <a:rPr lang="zh-CN" altLang="en-US" smtClean="0">
                <a:solidFill>
                  <a:srgbClr val="FF3300"/>
                </a:solidFill>
              </a:rPr>
              <a:t>）</a:t>
            </a:r>
            <a:r>
              <a:rPr lang="zh-CN" altLang="en-US" smtClean="0"/>
              <a:t> </a:t>
            </a:r>
          </a:p>
          <a:p>
            <a:pPr lvl="1" eaLnBrk="1" hangingPunct="1"/>
            <a:r>
              <a:rPr lang="zh-CN" altLang="en-US" smtClean="0"/>
              <a:t>工厂方法模式（</a:t>
            </a:r>
            <a:r>
              <a:rPr lang="en-US" altLang="zh-CN" smtClean="0"/>
              <a:t>Factory Method</a:t>
            </a:r>
            <a:r>
              <a:rPr lang="zh-CN" altLang="en-US" smtClean="0"/>
              <a:t>） </a:t>
            </a:r>
          </a:p>
          <a:p>
            <a:pPr lvl="1" eaLnBrk="1" hangingPunct="1"/>
            <a:r>
              <a:rPr lang="zh-CN" altLang="en-US" smtClean="0"/>
              <a:t>抽象工厂模式（</a:t>
            </a:r>
            <a:r>
              <a:rPr lang="en-US" altLang="zh-CN" smtClean="0"/>
              <a:t>Abstract Factory</a:t>
            </a:r>
            <a:r>
              <a:rPr lang="zh-CN" altLang="en-US" smtClean="0"/>
              <a:t>） </a:t>
            </a:r>
          </a:p>
          <a:p>
            <a:pPr lvl="1" eaLnBrk="1" hangingPunct="1"/>
            <a:r>
              <a:rPr lang="zh-CN" altLang="en-US" smtClean="0"/>
              <a:t>建造者模式（</a:t>
            </a:r>
            <a:r>
              <a:rPr lang="en-US" altLang="zh-CN" smtClean="0"/>
              <a:t>Builder</a:t>
            </a:r>
            <a:r>
              <a:rPr lang="zh-CN" altLang="en-US" smtClean="0"/>
              <a:t>）</a:t>
            </a:r>
            <a:endParaRPr lang="en-US" altLang="zh-CN" smtClean="0"/>
          </a:p>
          <a:p>
            <a:pPr lvl="1" eaLnBrk="1" hangingPunct="1"/>
            <a:r>
              <a:rPr lang="zh-CN" altLang="en-US" smtClean="0"/>
              <a:t>原型模式（</a:t>
            </a:r>
            <a:r>
              <a:rPr lang="en-US" altLang="zh-CN" smtClean="0"/>
              <a:t>Prototype</a:t>
            </a:r>
            <a:r>
              <a:rPr lang="zh-CN" altLang="en-US" smtClean="0"/>
              <a:t>） </a:t>
            </a:r>
          </a:p>
          <a:p>
            <a:pPr lvl="1" eaLnBrk="1" hangingPunct="1"/>
            <a:r>
              <a:rPr lang="zh-CN" altLang="en-US" smtClean="0"/>
              <a:t>单例模式（</a:t>
            </a:r>
            <a:r>
              <a:rPr lang="en-US" altLang="zh-CN" smtClean="0"/>
              <a:t>Singleton</a:t>
            </a:r>
            <a:r>
              <a:rPr lang="zh-CN" altLang="en-US" smtClean="0"/>
              <a:t>） </a:t>
            </a:r>
          </a:p>
          <a:p>
            <a:pPr lvl="1" eaLnBrk="1" hangingPunct="1">
              <a:buFont typeface="Wingdings" pitchFamily="2" charset="2"/>
              <a:buNone/>
            </a:pPr>
            <a:endParaRPr lang="zh-CN" altLang="en-US" smtClean="0"/>
          </a:p>
        </p:txBody>
      </p:sp>
      <p:pic>
        <p:nvPicPr>
          <p:cNvPr id="9220" name="Picture 4" descr="use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766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use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8100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use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006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descr="use_medium_hig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52959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8" descr="use_medium_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2672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Rectangle 9"/>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rgbClr val="333333"/>
                </a:solidFill>
                <a:latin typeface="Tahoma" pitchFamily="34" charset="0"/>
                <a:ea typeface="黑体" pitchFamily="49" charset="-122"/>
              </a:defRPr>
            </a:lvl1pPr>
            <a:lvl2pPr marL="742950" indent="-285750" eaLnBrk="0" hangingPunct="0">
              <a:defRPr sz="2000">
                <a:solidFill>
                  <a:srgbClr val="333333"/>
                </a:solidFill>
                <a:latin typeface="Tahoma" pitchFamily="34" charset="0"/>
                <a:ea typeface="黑体" pitchFamily="49" charset="-122"/>
              </a:defRPr>
            </a:lvl2pPr>
            <a:lvl3pPr marL="1143000" indent="-228600" eaLnBrk="0" hangingPunct="0">
              <a:defRPr sz="2000">
                <a:solidFill>
                  <a:srgbClr val="333333"/>
                </a:solidFill>
                <a:latin typeface="Tahoma" pitchFamily="34" charset="0"/>
                <a:ea typeface="黑体" pitchFamily="49" charset="-122"/>
              </a:defRPr>
            </a:lvl3pPr>
            <a:lvl4pPr marL="1600200" indent="-228600" eaLnBrk="0" hangingPunct="0">
              <a:defRPr sz="2000">
                <a:solidFill>
                  <a:srgbClr val="333333"/>
                </a:solidFill>
                <a:latin typeface="Tahoma" pitchFamily="34" charset="0"/>
                <a:ea typeface="黑体" pitchFamily="49" charset="-122"/>
              </a:defRPr>
            </a:lvl4pPr>
            <a:lvl5pPr marL="2057400" indent="-228600" eaLnBrk="0" hangingPunct="0">
              <a:defRPr sz="2000">
                <a:solidFill>
                  <a:srgbClr val="333333"/>
                </a:solidFill>
                <a:latin typeface="Tahoma" pitchFamily="34" charset="0"/>
                <a:ea typeface="黑体" pitchFamily="49" charset="-122"/>
              </a:defRPr>
            </a:lvl5pPr>
            <a:lvl6pPr marL="2514600" indent="-228600" eaLnBrk="0" fontAlgn="base" hangingPunct="0">
              <a:spcBef>
                <a:spcPct val="0"/>
              </a:spcBef>
              <a:spcAft>
                <a:spcPct val="0"/>
              </a:spcAft>
              <a:defRPr sz="2000">
                <a:solidFill>
                  <a:srgbClr val="333333"/>
                </a:solidFill>
                <a:latin typeface="Tahoma" pitchFamily="34" charset="0"/>
                <a:ea typeface="黑体" pitchFamily="49" charset="-122"/>
              </a:defRPr>
            </a:lvl6pPr>
            <a:lvl7pPr marL="2971800" indent="-228600" eaLnBrk="0" fontAlgn="base" hangingPunct="0">
              <a:spcBef>
                <a:spcPct val="0"/>
              </a:spcBef>
              <a:spcAft>
                <a:spcPct val="0"/>
              </a:spcAft>
              <a:defRPr sz="2000">
                <a:solidFill>
                  <a:srgbClr val="333333"/>
                </a:solidFill>
                <a:latin typeface="Tahoma" pitchFamily="34" charset="0"/>
                <a:ea typeface="黑体" pitchFamily="49" charset="-122"/>
              </a:defRPr>
            </a:lvl7pPr>
            <a:lvl8pPr marL="3429000" indent="-228600" eaLnBrk="0" fontAlgn="base" hangingPunct="0">
              <a:spcBef>
                <a:spcPct val="0"/>
              </a:spcBef>
              <a:spcAft>
                <a:spcPct val="0"/>
              </a:spcAft>
              <a:defRPr sz="2000">
                <a:solidFill>
                  <a:srgbClr val="333333"/>
                </a:solidFill>
                <a:latin typeface="Tahoma" pitchFamily="34" charset="0"/>
                <a:ea typeface="黑体" pitchFamily="49" charset="-122"/>
              </a:defRPr>
            </a:lvl8pPr>
            <a:lvl9pPr marL="3886200" indent="-228600" eaLnBrk="0" fontAlgn="base" hangingPunct="0">
              <a:spcBef>
                <a:spcPct val="0"/>
              </a:spcBef>
              <a:spcAft>
                <a:spcPct val="0"/>
              </a:spcAft>
              <a:defRPr sz="2000">
                <a:solidFill>
                  <a:srgbClr val="333333"/>
                </a:solidFill>
                <a:latin typeface="Tahoma" pitchFamily="34" charset="0"/>
                <a:ea typeface="黑体" pitchFamily="49" charset="-122"/>
              </a:defRPr>
            </a:lvl9pPr>
          </a:lstStyle>
          <a:p>
            <a:pPr eaLnBrk="1" hangingPunct="1">
              <a:lnSpc>
                <a:spcPct val="120000"/>
              </a:lnSpc>
              <a:spcBef>
                <a:spcPct val="20000"/>
              </a:spcBef>
              <a:buClr>
                <a:srgbClr val="FF3300"/>
              </a:buClr>
              <a:buFont typeface="Wingdings" pitchFamily="2" charset="2"/>
              <a:buChar char="w"/>
            </a:pPr>
            <a:r>
              <a:rPr lang="zh-CN" altLang="en-US" sz="3200">
                <a:solidFill>
                  <a:srgbClr val="080808"/>
                </a:solidFill>
                <a:ea typeface="隶书" pitchFamily="49" charset="-122"/>
              </a:rPr>
              <a:t>创建型模式简介</a:t>
            </a:r>
          </a:p>
          <a:p>
            <a:pPr lvl="1" eaLnBrk="1" hangingPunct="1">
              <a:lnSpc>
                <a:spcPct val="120000"/>
              </a:lnSpc>
              <a:spcBef>
                <a:spcPct val="20000"/>
              </a:spcBef>
              <a:buClr>
                <a:srgbClr val="0000FF"/>
              </a:buClr>
              <a:buFont typeface="Wingdings" pitchFamily="2" charset="2"/>
              <a:buChar char="ü"/>
            </a:pPr>
            <a:endParaRPr lang="zh-CN" altLang="en-US" sz="2400" b="1">
              <a:ea typeface="楷体_GB2312" pitchFamily="49" charset="-122"/>
            </a:endParaRPr>
          </a:p>
          <a:p>
            <a:pPr eaLnBrk="1" hangingPunct="1">
              <a:lnSpc>
                <a:spcPct val="120000"/>
              </a:lnSpc>
              <a:spcBef>
                <a:spcPct val="20000"/>
              </a:spcBef>
              <a:buClr>
                <a:srgbClr val="FF3300"/>
              </a:buClr>
              <a:buFont typeface="Wingdings" pitchFamily="2" charset="2"/>
              <a:buChar char="w"/>
            </a:pPr>
            <a:endParaRPr lang="en-US" altLang="zh-CN" sz="3200">
              <a:solidFill>
                <a:srgbClr val="080808"/>
              </a:solidFill>
              <a:ea typeface="隶书" pitchFamily="49" charset="-122"/>
            </a:endParaRPr>
          </a:p>
        </p:txBody>
      </p:sp>
      <p:pic>
        <p:nvPicPr>
          <p:cNvPr id="9226" name="Picture 10" descr="use_medium_hig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5975" y="27813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914400"/>
            <a:ext cx="6477000" cy="685800"/>
          </a:xfrm>
        </p:spPr>
        <p:txBody>
          <a:bodyPr/>
          <a:lstStyle/>
          <a:p>
            <a:pPr eaLnBrk="1" hangingPunct="1"/>
            <a:r>
              <a:rPr lang="zh-CN" altLang="en-US" smtClean="0"/>
              <a:t>简单工厂模式</a:t>
            </a:r>
          </a:p>
        </p:txBody>
      </p:sp>
      <p:sp>
        <p:nvSpPr>
          <p:cNvPr id="10243" name="Rectangle 3"/>
          <p:cNvSpPr>
            <a:spLocks noGrp="1" noChangeArrowheads="1"/>
          </p:cNvSpPr>
          <p:nvPr>
            <p:ph type="body" idx="1"/>
          </p:nvPr>
        </p:nvSpPr>
        <p:spPr>
          <a:noFill/>
        </p:spPr>
        <p:txBody>
          <a:bodyPr/>
          <a:lstStyle/>
          <a:p>
            <a:pPr eaLnBrk="1" hangingPunct="1"/>
            <a:r>
              <a:rPr lang="zh-CN" altLang="en-US" smtClean="0"/>
              <a:t>模式动机</a:t>
            </a:r>
          </a:p>
          <a:p>
            <a:pPr lvl="1" eaLnBrk="1" hangingPunct="1"/>
            <a:r>
              <a:rPr lang="zh-CN" altLang="en-US" smtClean="0"/>
              <a:t>只需要知道水果的名字则可得到相应的水果</a:t>
            </a:r>
          </a:p>
          <a:p>
            <a:pPr lvl="1" eaLnBrk="1" hangingPunct="1">
              <a:buFont typeface="Wingdings" pitchFamily="2" charset="2"/>
              <a:buNone/>
            </a:pPr>
            <a:endParaRPr lang="zh-CN" altLang="en-US" smtClean="0"/>
          </a:p>
          <a:p>
            <a:pPr lvl="1" eaLnBrk="1" hangingPunct="1">
              <a:buFont typeface="Wingdings" pitchFamily="2" charset="2"/>
              <a:buNone/>
            </a:pPr>
            <a:endParaRPr lang="zh-CN" altLang="en-US" smtClean="0"/>
          </a:p>
          <a:p>
            <a:pPr lvl="1" eaLnBrk="1" hangingPunct="1"/>
            <a:endParaRPr lang="zh-CN" altLang="en-US" smtClean="0"/>
          </a:p>
          <a:p>
            <a:pPr eaLnBrk="1" hangingPunct="1"/>
            <a:endParaRPr lang="en-US" altLang="zh-CN" smtClean="0"/>
          </a:p>
        </p:txBody>
      </p:sp>
      <p:pic>
        <p:nvPicPr>
          <p:cNvPr id="10244"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76200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914400"/>
            <a:ext cx="7391400" cy="685800"/>
          </a:xfrm>
        </p:spPr>
        <p:txBody>
          <a:bodyPr/>
          <a:lstStyle/>
          <a:p>
            <a:pPr eaLnBrk="1" hangingPunct="1"/>
            <a:r>
              <a:rPr lang="zh-CN" altLang="en-US" smtClean="0"/>
              <a:t>简单工厂模式</a:t>
            </a:r>
          </a:p>
        </p:txBody>
      </p:sp>
      <p:sp>
        <p:nvSpPr>
          <p:cNvPr id="11267" name="Rectangle 3"/>
          <p:cNvSpPr>
            <a:spLocks noGrp="1" noChangeArrowheads="1"/>
          </p:cNvSpPr>
          <p:nvPr>
            <p:ph type="body" idx="1"/>
          </p:nvPr>
        </p:nvSpPr>
        <p:spPr>
          <a:noFill/>
        </p:spPr>
        <p:txBody>
          <a:bodyPr/>
          <a:lstStyle/>
          <a:p>
            <a:pPr eaLnBrk="1" hangingPunct="1"/>
            <a:r>
              <a:rPr lang="zh-CN" altLang="en-US" sz="2800" smtClean="0"/>
              <a:t>模式动机</a:t>
            </a:r>
          </a:p>
          <a:p>
            <a:pPr lvl="1" eaLnBrk="1" hangingPunct="1"/>
            <a:r>
              <a:rPr lang="zh-CN" altLang="en-US" sz="2200" smtClean="0"/>
              <a:t>考虑一个简单的软件应用场景，一个软件系统可以提供多个外观不同的按钮（如圆形按钮、矩形按钮、菱形按钮等），</a:t>
            </a:r>
            <a:r>
              <a:rPr lang="zh-CN" altLang="en-US" sz="2200" smtClean="0">
                <a:solidFill>
                  <a:srgbClr val="FF0000"/>
                </a:solidFill>
              </a:rPr>
              <a:t>这些按钮都源自同一个基类</a:t>
            </a:r>
            <a:r>
              <a:rPr lang="zh-CN" altLang="en-US" sz="2200" smtClean="0"/>
              <a:t>，不过在继承基类后不同的子类修改了部分属性从而使得它们可以呈现不同的外观，如果我们希望在使用这些按钮时，</a:t>
            </a:r>
            <a:r>
              <a:rPr lang="zh-CN" altLang="en-US" sz="2200" smtClean="0">
                <a:solidFill>
                  <a:srgbClr val="FF0000"/>
                </a:solidFill>
              </a:rPr>
              <a:t>不需要知道这些具体按钮类的名字，只需要知道表示该按钮类的一个参数，并提供一个调用方便的方法，把该参数传入方法即可返回一个相应的按钮对象</a:t>
            </a:r>
            <a:r>
              <a:rPr lang="zh-CN" altLang="en-US" sz="2200" smtClean="0"/>
              <a:t>，此时，就可以使用简单工厂模式。</a:t>
            </a:r>
          </a:p>
          <a:p>
            <a:pPr lvl="1" eaLnBrk="1" hangingPunct="1">
              <a:buFont typeface="Wingdings" pitchFamily="2" charset="2"/>
              <a:buNone/>
            </a:pPr>
            <a:endParaRPr lang="en-US" altLang="zh-CN" sz="22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rgbClr val="333333"/>
            </a:solidFill>
            <a:effectLst/>
            <a:latin typeface="Tahoma"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rgbClr val="333333"/>
            </a:solidFill>
            <a:effectLst/>
            <a:latin typeface="Tahoma" pitchFamily="34" charset="0"/>
            <a:ea typeface="黑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1166</TotalTime>
  <Words>1944</Words>
  <Application>Microsoft Office PowerPoint</Application>
  <PresentationFormat>全屏显示(4:3)</PresentationFormat>
  <Paragraphs>196</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默认设计模板</vt:lpstr>
      <vt:lpstr>PowerPoint 演示文稿</vt:lpstr>
      <vt:lpstr>内容</vt:lpstr>
      <vt:lpstr>创建型模式</vt:lpstr>
      <vt:lpstr>创建型模式</vt:lpstr>
      <vt:lpstr>创建型模式</vt:lpstr>
      <vt:lpstr>创建型模式</vt:lpstr>
      <vt:lpstr>创建型模式</vt:lpstr>
      <vt:lpstr>简单工厂模式</vt:lpstr>
      <vt:lpstr>简单工厂模式</vt:lpstr>
      <vt:lpstr>简单工厂模式</vt:lpstr>
      <vt:lpstr>PowerPoint 演示文稿</vt:lpstr>
      <vt:lpstr>简单工厂模式</vt:lpstr>
      <vt:lpstr>简单工厂模式</vt:lpstr>
      <vt:lpstr>简单工厂模式</vt:lpstr>
      <vt:lpstr>简单工厂模式</vt:lpstr>
      <vt:lpstr>简单工厂模式</vt:lpstr>
      <vt:lpstr>示例</vt:lpstr>
      <vt:lpstr>简单工厂模式</vt:lpstr>
      <vt:lpstr>简单工厂模式</vt:lpstr>
      <vt:lpstr>简单工厂模式</vt:lpstr>
      <vt:lpstr>简单工厂模式</vt:lpstr>
      <vt:lpstr>简单工厂模式</vt:lpstr>
      <vt:lpstr>简单工厂模式</vt:lpstr>
      <vt:lpstr>简单工厂模式</vt:lpstr>
      <vt:lpstr>简单工厂模式</vt:lpstr>
      <vt:lpstr>简单工厂模式</vt:lpstr>
      <vt:lpstr>简单工厂模式</vt:lpstr>
      <vt:lpstr>简单工厂模式</vt:lpstr>
      <vt:lpstr>简单工厂模式</vt:lpstr>
      <vt:lpstr>PowerPoint 演示文稿</vt:lpstr>
      <vt:lpstr>简单工厂模式</vt:lpstr>
      <vt:lpstr>本章小结</vt:lpstr>
      <vt:lpstr>小结</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jiangcongfeng</dc:creator>
  <cp:lastModifiedBy>jiangcongfeng</cp:lastModifiedBy>
  <cp:revision>516</cp:revision>
  <cp:lastPrinted>1601-01-01T00:00:00Z</cp:lastPrinted>
  <dcterms:created xsi:type="dcterms:W3CDTF">1601-01-01T00:00:00Z</dcterms:created>
  <dcterms:modified xsi:type="dcterms:W3CDTF">2019-09-24T07:09:14Z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