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86" r:id="rId5"/>
    <p:sldId id="269" r:id="rId6"/>
    <p:sldId id="287" r:id="rId7"/>
    <p:sldId id="288" r:id="rId8"/>
    <p:sldId id="279" r:id="rId9"/>
    <p:sldId id="280" r:id="rId10"/>
    <p:sldId id="270" r:id="rId11"/>
    <p:sldId id="271" r:id="rId12"/>
    <p:sldId id="281" r:id="rId13"/>
    <p:sldId id="282" r:id="rId14"/>
    <p:sldId id="283" r:id="rId15"/>
    <p:sldId id="296" r:id="rId16"/>
    <p:sldId id="297" r:id="rId17"/>
    <p:sldId id="272" r:id="rId18"/>
    <p:sldId id="289" r:id="rId19"/>
    <p:sldId id="277" r:id="rId20"/>
    <p:sldId id="290" r:id="rId21"/>
    <p:sldId id="291" r:id="rId22"/>
    <p:sldId id="273" r:id="rId23"/>
    <p:sldId id="274" r:id="rId24"/>
    <p:sldId id="275" r:id="rId25"/>
    <p:sldId id="276" r:id="rId26"/>
    <p:sldId id="292" r:id="rId27"/>
    <p:sldId id="293" r:id="rId28"/>
    <p:sldId id="294" r:id="rId29"/>
    <p:sldId id="278" r:id="rId30"/>
    <p:sldId id="295" r:id="rId31"/>
    <p:sldId id="261"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FF6600"/>
    <a:srgbClr val="004AB8"/>
    <a:srgbClr val="009900"/>
    <a:srgbClr val="008000"/>
    <a:srgbClr val="333333"/>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084"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9600" y="874713"/>
            <a:ext cx="60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 name="Rectangle 2"/>
          <p:cNvSpPr>
            <a:spLocks noGrp="1" noChangeArrowheads="1"/>
          </p:cNvSpPr>
          <p:nvPr>
            <p:ph type="ctrTitle"/>
          </p:nvPr>
        </p:nvSpPr>
        <p:spPr>
          <a:xfrm>
            <a:off x="1371600" y="533400"/>
            <a:ext cx="2895600" cy="1219200"/>
          </a:xfrm>
          <a:effectLst>
            <a:outerShdw dist="35921" dir="2700000" algn="ctr" rotWithShape="0">
              <a:schemeClr val="bg2">
                <a:alpha val="50000"/>
              </a:schemeClr>
            </a:outerShdw>
          </a:effectLst>
        </p:spPr>
        <p:txBody>
          <a:bodyPr/>
          <a:lstStyle>
            <a:lvl1pPr>
              <a:defRPr>
                <a:solidFill>
                  <a:srgbClr val="009900"/>
                </a:solidFill>
              </a:defRPr>
            </a:lvl1pPr>
          </a:lstStyle>
          <a:p>
            <a:r>
              <a:rPr lang="zh-CN" altLang="en-US"/>
              <a:t>第几章</a:t>
            </a:r>
          </a:p>
        </p:txBody>
      </p:sp>
      <p:sp>
        <p:nvSpPr>
          <p:cNvPr id="5123" name="Rectangle 3"/>
          <p:cNvSpPr>
            <a:spLocks noGrp="1" noChangeArrowheads="1"/>
          </p:cNvSpPr>
          <p:nvPr>
            <p:ph type="subTitle" idx="1"/>
          </p:nvPr>
        </p:nvSpPr>
        <p:spPr>
          <a:xfrm>
            <a:off x="1371600" y="2209800"/>
            <a:ext cx="5638800" cy="685800"/>
          </a:xfrm>
          <a:effectLst>
            <a:outerShdw dist="35921" dir="2700000" algn="ctr" rotWithShape="0">
              <a:schemeClr val="bg2"/>
            </a:outerShdw>
          </a:effectLst>
        </p:spPr>
        <p:txBody>
          <a:bodyPr/>
          <a:lstStyle>
            <a:lvl1pPr marL="0" indent="0">
              <a:buFont typeface="Wingdings" pitchFamily="2" charset="2"/>
              <a:buNone/>
              <a:defRPr sz="4000">
                <a:ea typeface="黑体" pitchFamily="2" charset="-122"/>
              </a:defRPr>
            </a:lvl1pPr>
          </a:lstStyle>
          <a:p>
            <a:r>
              <a:rPr lang="zh-CN" altLang="en-US"/>
              <a:t>章标题章标题章标题</a:t>
            </a:r>
          </a:p>
        </p:txBody>
      </p:sp>
    </p:spTree>
    <p:extLst>
      <p:ext uri="{BB962C8B-B14F-4D97-AF65-F5344CB8AC3E}">
        <p14:creationId xmlns:p14="http://schemas.microsoft.com/office/powerpoint/2010/main" val="3597643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E4FEC1D-4315-47F7-A9FB-8D86E6016709}" type="slidenum">
              <a:rPr lang="en-US" altLang="zh-CN"/>
              <a:pPr>
                <a:defRPr/>
              </a:pPr>
              <a:t>‹#›</a:t>
            </a:fld>
            <a:endParaRPr lang="en-US" altLang="zh-CN"/>
          </a:p>
        </p:txBody>
      </p:sp>
    </p:spTree>
    <p:extLst>
      <p:ext uri="{BB962C8B-B14F-4D97-AF65-F5344CB8AC3E}">
        <p14:creationId xmlns:p14="http://schemas.microsoft.com/office/powerpoint/2010/main" val="188426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914400"/>
            <a:ext cx="2095500" cy="4953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914400"/>
            <a:ext cx="6134100" cy="4953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572CF88-3457-428E-A5B9-3D0CE2157C22}" type="slidenum">
              <a:rPr lang="en-US" altLang="zh-CN"/>
              <a:pPr>
                <a:defRPr/>
              </a:pPr>
              <a:t>‹#›</a:t>
            </a:fld>
            <a:endParaRPr lang="en-US" altLang="zh-CN"/>
          </a:p>
        </p:txBody>
      </p:sp>
    </p:spTree>
    <p:extLst>
      <p:ext uri="{BB962C8B-B14F-4D97-AF65-F5344CB8AC3E}">
        <p14:creationId xmlns:p14="http://schemas.microsoft.com/office/powerpoint/2010/main" val="936272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914400"/>
            <a:ext cx="4572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810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82D8522-2E06-47EF-B55E-DFA5550696EF}" type="slidenum">
              <a:rPr lang="en-US" altLang="zh-CN"/>
              <a:pPr>
                <a:defRPr/>
              </a:pPr>
              <a:t>‹#›</a:t>
            </a:fld>
            <a:endParaRPr lang="en-US" altLang="zh-CN"/>
          </a:p>
        </p:txBody>
      </p:sp>
    </p:spTree>
    <p:extLst>
      <p:ext uri="{BB962C8B-B14F-4D97-AF65-F5344CB8AC3E}">
        <p14:creationId xmlns:p14="http://schemas.microsoft.com/office/powerpoint/2010/main" val="2386904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C066D5-929B-4E3B-A5BB-9F1D78969F2E}" type="slidenum">
              <a:rPr lang="en-US" altLang="zh-CN"/>
              <a:pPr>
                <a:defRPr/>
              </a:pPr>
              <a:t>‹#›</a:t>
            </a:fld>
            <a:endParaRPr lang="en-US" altLang="zh-CN"/>
          </a:p>
        </p:txBody>
      </p:sp>
    </p:spTree>
    <p:extLst>
      <p:ext uri="{BB962C8B-B14F-4D97-AF65-F5344CB8AC3E}">
        <p14:creationId xmlns:p14="http://schemas.microsoft.com/office/powerpoint/2010/main" val="9039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CCCAACD-71E8-4CF1-8782-07408622DCFD}" type="slidenum">
              <a:rPr lang="en-US" altLang="zh-CN"/>
              <a:pPr>
                <a:defRPr/>
              </a:pPr>
              <a:t>‹#›</a:t>
            </a:fld>
            <a:endParaRPr lang="en-US" altLang="zh-CN"/>
          </a:p>
        </p:txBody>
      </p:sp>
    </p:spTree>
    <p:extLst>
      <p:ext uri="{BB962C8B-B14F-4D97-AF65-F5344CB8AC3E}">
        <p14:creationId xmlns:p14="http://schemas.microsoft.com/office/powerpoint/2010/main" val="289418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52600"/>
            <a:ext cx="411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ECF9069-69BA-4909-B4B9-573F3424F3E1}" type="slidenum">
              <a:rPr lang="en-US" altLang="zh-CN"/>
              <a:pPr>
                <a:defRPr/>
              </a:pPr>
              <a:t>‹#›</a:t>
            </a:fld>
            <a:endParaRPr lang="en-US" altLang="zh-CN"/>
          </a:p>
        </p:txBody>
      </p:sp>
    </p:spTree>
    <p:extLst>
      <p:ext uri="{BB962C8B-B14F-4D97-AF65-F5344CB8AC3E}">
        <p14:creationId xmlns:p14="http://schemas.microsoft.com/office/powerpoint/2010/main" val="87131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F578A3C-EC9E-4E20-99F3-11F9ECE69FB0}" type="slidenum">
              <a:rPr lang="en-US" altLang="zh-CN"/>
              <a:pPr>
                <a:defRPr/>
              </a:pPr>
              <a:t>‹#›</a:t>
            </a:fld>
            <a:endParaRPr lang="en-US" altLang="zh-CN"/>
          </a:p>
        </p:txBody>
      </p:sp>
    </p:spTree>
    <p:extLst>
      <p:ext uri="{BB962C8B-B14F-4D97-AF65-F5344CB8AC3E}">
        <p14:creationId xmlns:p14="http://schemas.microsoft.com/office/powerpoint/2010/main" val="4290095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847F174-0360-498F-A196-73C90BDEE8C0}" type="slidenum">
              <a:rPr lang="en-US" altLang="zh-CN"/>
              <a:pPr>
                <a:defRPr/>
              </a:pPr>
              <a:t>‹#›</a:t>
            </a:fld>
            <a:endParaRPr lang="en-US" altLang="zh-CN"/>
          </a:p>
        </p:txBody>
      </p:sp>
    </p:spTree>
    <p:extLst>
      <p:ext uri="{BB962C8B-B14F-4D97-AF65-F5344CB8AC3E}">
        <p14:creationId xmlns:p14="http://schemas.microsoft.com/office/powerpoint/2010/main" val="3394720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3CB99E8-4373-4C4C-B133-09F0A41BB1E3}" type="slidenum">
              <a:rPr lang="en-US" altLang="zh-CN"/>
              <a:pPr>
                <a:defRPr/>
              </a:pPr>
              <a:t>‹#›</a:t>
            </a:fld>
            <a:endParaRPr lang="en-US" altLang="zh-CN"/>
          </a:p>
        </p:txBody>
      </p:sp>
    </p:spTree>
    <p:extLst>
      <p:ext uri="{BB962C8B-B14F-4D97-AF65-F5344CB8AC3E}">
        <p14:creationId xmlns:p14="http://schemas.microsoft.com/office/powerpoint/2010/main" val="1391070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100C4B1-C2C5-4976-A071-11BD0636013D}" type="slidenum">
              <a:rPr lang="en-US" altLang="zh-CN"/>
              <a:pPr>
                <a:defRPr/>
              </a:pPr>
              <a:t>‹#›</a:t>
            </a:fld>
            <a:endParaRPr lang="en-US" altLang="zh-CN"/>
          </a:p>
        </p:txBody>
      </p:sp>
    </p:spTree>
    <p:extLst>
      <p:ext uri="{BB962C8B-B14F-4D97-AF65-F5344CB8AC3E}">
        <p14:creationId xmlns:p14="http://schemas.microsoft.com/office/powerpoint/2010/main" val="396075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16B045-1ADB-435C-BEA6-C36074283EFF}" type="slidenum">
              <a:rPr lang="en-US" altLang="zh-CN"/>
              <a:pPr>
                <a:defRPr/>
              </a:pPr>
              <a:t>‹#›</a:t>
            </a:fld>
            <a:endParaRPr lang="en-US" altLang="zh-CN"/>
          </a:p>
        </p:txBody>
      </p:sp>
    </p:spTree>
    <p:extLst>
      <p:ext uri="{BB962C8B-B14F-4D97-AF65-F5344CB8AC3E}">
        <p14:creationId xmlns:p14="http://schemas.microsoft.com/office/powerpoint/2010/main" val="424186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838200" y="914400"/>
            <a:ext cx="457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标题标题标题</a:t>
            </a:r>
          </a:p>
        </p:txBody>
      </p:sp>
      <p:sp>
        <p:nvSpPr>
          <p:cNvPr id="1027" name="Rectangle 3"/>
          <p:cNvSpPr>
            <a:spLocks noGrp="1" noChangeArrowheads="1"/>
          </p:cNvSpPr>
          <p:nvPr>
            <p:ph type="body" idx="1"/>
          </p:nvPr>
        </p:nvSpPr>
        <p:spPr bwMode="auto">
          <a:xfrm>
            <a:off x="381000" y="1752600"/>
            <a:ext cx="8382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 </a:t>
            </a:r>
            <a:r>
              <a:rPr lang="zh-CN" altLang="en-US" smtClean="0"/>
              <a:t>第一级</a:t>
            </a:r>
          </a:p>
          <a:p>
            <a:pPr lvl="1"/>
            <a:r>
              <a:rPr lang="zh-CN" altLang="en-US" smtClean="0"/>
              <a:t> 第二级</a:t>
            </a:r>
          </a:p>
          <a:p>
            <a:pPr lvl="2"/>
            <a:r>
              <a:rPr lang="zh-CN" altLang="en-US" smtClean="0"/>
              <a:t> 第三级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DE5A449B-566E-412C-B10E-CB6015BD8CA1}" type="slidenum">
              <a:rPr lang="en-US" altLang="zh-CN"/>
              <a:pPr>
                <a:defRPr/>
              </a:pPr>
              <a:t>‹#›</a:t>
            </a:fld>
            <a:endParaRPr lang="en-US" altLang="zh-CN"/>
          </a:p>
        </p:txBody>
      </p:sp>
      <p:sp>
        <p:nvSpPr>
          <p:cNvPr id="1031" name="Line 8"/>
          <p:cNvSpPr>
            <a:spLocks noChangeShapeType="1"/>
          </p:cNvSpPr>
          <p:nvPr userDrawn="1"/>
        </p:nvSpPr>
        <p:spPr bwMode="auto">
          <a:xfrm>
            <a:off x="228600" y="1676400"/>
            <a:ext cx="4648200"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32" name="Picture 9"/>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04800" y="1022350"/>
            <a:ext cx="533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9"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0" fontAlgn="base" hangingPunct="0">
        <a:spcBef>
          <a:spcPct val="0"/>
        </a:spcBef>
        <a:spcAft>
          <a:spcPct val="0"/>
        </a:spcAft>
        <a:defRPr sz="4000">
          <a:solidFill>
            <a:srgbClr val="008000"/>
          </a:solidFill>
          <a:latin typeface="+mj-lt"/>
          <a:ea typeface="+mj-ea"/>
          <a:cs typeface="+mj-cs"/>
        </a:defRPr>
      </a:lvl1pPr>
      <a:lvl2pPr algn="l" rtl="0" eaLnBrk="0" fontAlgn="base" hangingPunct="0">
        <a:spcBef>
          <a:spcPct val="0"/>
        </a:spcBef>
        <a:spcAft>
          <a:spcPct val="0"/>
        </a:spcAft>
        <a:defRPr sz="4000">
          <a:solidFill>
            <a:srgbClr val="008000"/>
          </a:solidFill>
          <a:latin typeface="Tahoma" pitchFamily="34" charset="0"/>
          <a:ea typeface="隶书" pitchFamily="49" charset="-122"/>
        </a:defRPr>
      </a:lvl2pPr>
      <a:lvl3pPr algn="l" rtl="0" eaLnBrk="0" fontAlgn="base" hangingPunct="0">
        <a:spcBef>
          <a:spcPct val="0"/>
        </a:spcBef>
        <a:spcAft>
          <a:spcPct val="0"/>
        </a:spcAft>
        <a:defRPr sz="4000">
          <a:solidFill>
            <a:srgbClr val="008000"/>
          </a:solidFill>
          <a:latin typeface="Tahoma" pitchFamily="34" charset="0"/>
          <a:ea typeface="隶书" pitchFamily="49" charset="-122"/>
        </a:defRPr>
      </a:lvl3pPr>
      <a:lvl4pPr algn="l" rtl="0" eaLnBrk="0" fontAlgn="base" hangingPunct="0">
        <a:spcBef>
          <a:spcPct val="0"/>
        </a:spcBef>
        <a:spcAft>
          <a:spcPct val="0"/>
        </a:spcAft>
        <a:defRPr sz="4000">
          <a:solidFill>
            <a:srgbClr val="008000"/>
          </a:solidFill>
          <a:latin typeface="Tahoma" pitchFamily="34" charset="0"/>
          <a:ea typeface="隶书" pitchFamily="49" charset="-122"/>
        </a:defRPr>
      </a:lvl4pPr>
      <a:lvl5pPr algn="l" rtl="0" eaLnBrk="0" fontAlgn="base" hangingPunct="0">
        <a:spcBef>
          <a:spcPct val="0"/>
        </a:spcBef>
        <a:spcAft>
          <a:spcPct val="0"/>
        </a:spcAft>
        <a:defRPr sz="4000">
          <a:solidFill>
            <a:srgbClr val="008000"/>
          </a:solidFill>
          <a:latin typeface="Tahoma" pitchFamily="34" charset="0"/>
          <a:ea typeface="隶书" pitchFamily="49" charset="-122"/>
        </a:defRPr>
      </a:lvl5pPr>
      <a:lvl6pPr marL="457200" algn="l" rtl="0" fontAlgn="base">
        <a:spcBef>
          <a:spcPct val="0"/>
        </a:spcBef>
        <a:spcAft>
          <a:spcPct val="0"/>
        </a:spcAft>
        <a:defRPr sz="4000">
          <a:solidFill>
            <a:srgbClr val="008000"/>
          </a:solidFill>
          <a:latin typeface="Tahoma" pitchFamily="34" charset="0"/>
          <a:ea typeface="隶书" pitchFamily="49" charset="-122"/>
        </a:defRPr>
      </a:lvl6pPr>
      <a:lvl7pPr marL="914400" algn="l" rtl="0" fontAlgn="base">
        <a:spcBef>
          <a:spcPct val="0"/>
        </a:spcBef>
        <a:spcAft>
          <a:spcPct val="0"/>
        </a:spcAft>
        <a:defRPr sz="4000">
          <a:solidFill>
            <a:srgbClr val="008000"/>
          </a:solidFill>
          <a:latin typeface="Tahoma" pitchFamily="34" charset="0"/>
          <a:ea typeface="隶书" pitchFamily="49" charset="-122"/>
        </a:defRPr>
      </a:lvl7pPr>
      <a:lvl8pPr marL="1371600" algn="l" rtl="0" fontAlgn="base">
        <a:spcBef>
          <a:spcPct val="0"/>
        </a:spcBef>
        <a:spcAft>
          <a:spcPct val="0"/>
        </a:spcAft>
        <a:defRPr sz="4000">
          <a:solidFill>
            <a:srgbClr val="008000"/>
          </a:solidFill>
          <a:latin typeface="Tahoma" pitchFamily="34" charset="0"/>
          <a:ea typeface="隶书" pitchFamily="49" charset="-122"/>
        </a:defRPr>
      </a:lvl8pPr>
      <a:lvl9pPr marL="1828800" algn="l" rtl="0" fontAlgn="base">
        <a:spcBef>
          <a:spcPct val="0"/>
        </a:spcBef>
        <a:spcAft>
          <a:spcPct val="0"/>
        </a:spcAft>
        <a:defRPr sz="4000">
          <a:solidFill>
            <a:srgbClr val="008000"/>
          </a:solidFill>
          <a:latin typeface="Tahoma" pitchFamily="34" charset="0"/>
          <a:ea typeface="隶书" pitchFamily="49" charset="-122"/>
        </a:defRPr>
      </a:lvl9pPr>
    </p:titleStyle>
    <p:bodyStyle>
      <a:lvl1pPr marL="342900" indent="-342900" algn="l" rtl="0" eaLnBrk="0" fontAlgn="base" hangingPunct="0">
        <a:lnSpc>
          <a:spcPct val="120000"/>
        </a:lnSpc>
        <a:spcBef>
          <a:spcPct val="20000"/>
        </a:spcBef>
        <a:spcAft>
          <a:spcPct val="0"/>
        </a:spcAft>
        <a:buClr>
          <a:srgbClr val="FF3300"/>
        </a:buClr>
        <a:buFont typeface="Wingdings"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0000FF"/>
        </a:buClr>
        <a:buFont typeface="Wingdings"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itchFamily="2" charset="2"/>
        <a:buChar char=""/>
        <a:defRPr sz="2000">
          <a:solidFill>
            <a:srgbClr val="333333"/>
          </a:solidFill>
          <a:latin typeface="+mn-lt"/>
          <a:ea typeface="黑体" pitchFamily="2" charset="-122"/>
        </a:defRPr>
      </a:lvl3pPr>
      <a:lvl4pPr marL="1600200" indent="-228600" algn="l" rtl="0" eaLnBrk="0" fontAlgn="base" hangingPunct="0">
        <a:spcBef>
          <a:spcPct val="20000"/>
        </a:spcBef>
        <a:spcAft>
          <a:spcPct val="0"/>
        </a:spcAft>
        <a:buChar char="–"/>
        <a:defRPr sz="2000">
          <a:solidFill>
            <a:srgbClr val="4D4D4D"/>
          </a:solidFill>
          <a:latin typeface="Arial" charset="0"/>
          <a:ea typeface="宋体" pitchFamily="2" charset="-122"/>
        </a:defRPr>
      </a:lvl4pPr>
      <a:lvl5pPr marL="2057400" indent="-228600" algn="l" rtl="0" eaLnBrk="0" fontAlgn="base" hangingPunct="0">
        <a:spcBef>
          <a:spcPct val="20000"/>
        </a:spcBef>
        <a:spcAft>
          <a:spcPct val="0"/>
        </a:spcAft>
        <a:buChar char="»"/>
        <a:defRPr sz="2000">
          <a:solidFill>
            <a:srgbClr val="4D4D4D"/>
          </a:solidFill>
          <a:latin typeface="Arial" charset="0"/>
          <a:ea typeface="宋体" pitchFamily="2" charset="-122"/>
        </a:defRPr>
      </a:lvl5pPr>
      <a:lvl6pPr marL="2514600" indent="-228600" algn="l" rtl="0" fontAlgn="base">
        <a:spcBef>
          <a:spcPct val="20000"/>
        </a:spcBef>
        <a:spcAft>
          <a:spcPct val="0"/>
        </a:spcAft>
        <a:buChar char="»"/>
        <a:defRPr sz="2000">
          <a:solidFill>
            <a:srgbClr val="4D4D4D"/>
          </a:solidFill>
          <a:latin typeface="Arial" charset="0"/>
          <a:ea typeface="宋体" pitchFamily="2" charset="-122"/>
        </a:defRPr>
      </a:lvl6pPr>
      <a:lvl7pPr marL="2971800" indent="-228600" algn="l" rtl="0" fontAlgn="base">
        <a:spcBef>
          <a:spcPct val="20000"/>
        </a:spcBef>
        <a:spcAft>
          <a:spcPct val="0"/>
        </a:spcAft>
        <a:buChar char="»"/>
        <a:defRPr sz="2000">
          <a:solidFill>
            <a:srgbClr val="4D4D4D"/>
          </a:solidFill>
          <a:latin typeface="Arial" charset="0"/>
          <a:ea typeface="宋体" pitchFamily="2" charset="-122"/>
        </a:defRPr>
      </a:lvl7pPr>
      <a:lvl8pPr marL="3429000" indent="-228600" algn="l" rtl="0" fontAlgn="base">
        <a:spcBef>
          <a:spcPct val="20000"/>
        </a:spcBef>
        <a:spcAft>
          <a:spcPct val="0"/>
        </a:spcAft>
        <a:buChar char="»"/>
        <a:defRPr sz="2000">
          <a:solidFill>
            <a:srgbClr val="4D4D4D"/>
          </a:solidFill>
          <a:latin typeface="Arial" charset="0"/>
          <a:ea typeface="宋体" pitchFamily="2" charset="-122"/>
        </a:defRPr>
      </a:lvl8pPr>
      <a:lvl9pPr marL="3886200" indent="-228600" algn="l" rtl="0" fontAlgn="base">
        <a:spcBef>
          <a:spcPct val="20000"/>
        </a:spcBef>
        <a:spcAft>
          <a:spcPct val="0"/>
        </a:spcAft>
        <a:buChar char="»"/>
        <a:defRPr sz="2000">
          <a:solidFill>
            <a:srgbClr val="4D4D4D"/>
          </a:solidFill>
          <a:latin typeface="Arial"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Microsoft_Visio_2003-2010___2.vsd"/><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mtClean="0"/>
              <a:t>第</a:t>
            </a:r>
            <a:r>
              <a:rPr lang="en-US" altLang="zh-CN" smtClean="0"/>
              <a:t>6</a:t>
            </a:r>
            <a:r>
              <a:rPr lang="zh-CN" altLang="en-US" smtClean="0"/>
              <a:t>章</a:t>
            </a:r>
          </a:p>
        </p:txBody>
      </p:sp>
      <p:sp>
        <p:nvSpPr>
          <p:cNvPr id="3075" name="Rectangle 3"/>
          <p:cNvSpPr>
            <a:spLocks noGrp="1" noChangeArrowheads="1"/>
          </p:cNvSpPr>
          <p:nvPr>
            <p:ph type="subTitle" idx="1"/>
          </p:nvPr>
        </p:nvSpPr>
        <p:spPr>
          <a:xfrm>
            <a:off x="1371600" y="1905000"/>
            <a:ext cx="4419600" cy="685800"/>
          </a:xfrm>
        </p:spPr>
        <p:txBody>
          <a:bodyPr/>
          <a:lstStyle/>
          <a:p>
            <a:pPr eaLnBrk="1" hangingPunct="1"/>
            <a:r>
              <a:rPr lang="zh-CN" altLang="en-US" dirty="0" smtClean="0">
                <a:ea typeface="黑体" pitchFamily="49" charset="-122"/>
              </a:rPr>
              <a:t>抽象工厂</a:t>
            </a:r>
            <a:r>
              <a:rPr lang="zh-CN" altLang="en-US" dirty="0" smtClean="0">
                <a:ea typeface="黑体" pitchFamily="49" charset="-122"/>
              </a:rPr>
              <a:t>模式  </a:t>
            </a:r>
            <a:endParaRPr lang="zh-CN" altLang="en-US" dirty="0" smtClean="0">
              <a:ea typeface="黑体"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抽象工厂模式</a:t>
            </a:r>
          </a:p>
        </p:txBody>
      </p:sp>
      <p:sp>
        <p:nvSpPr>
          <p:cNvPr id="12291" name="Rectangle 3"/>
          <p:cNvSpPr>
            <a:spLocks noGrp="1" noChangeArrowheads="1"/>
          </p:cNvSpPr>
          <p:nvPr>
            <p:ph type="body" idx="1"/>
          </p:nvPr>
        </p:nvSpPr>
        <p:spPr>
          <a:noFill/>
        </p:spPr>
        <p:txBody>
          <a:bodyPr/>
          <a:lstStyle/>
          <a:p>
            <a:pPr eaLnBrk="1" hangingPunct="1"/>
            <a:r>
              <a:rPr lang="zh-CN" altLang="en-US" smtClean="0"/>
              <a:t>模式结构</a:t>
            </a:r>
          </a:p>
          <a:p>
            <a:pPr eaLnBrk="1" hangingPunct="1"/>
            <a:endParaRPr lang="en-US" altLang="zh-CN" smtClean="0"/>
          </a:p>
        </p:txBody>
      </p:sp>
      <p:pic>
        <p:nvPicPr>
          <p:cNvPr id="153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782955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ox(in)">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抽象工厂模式</a:t>
            </a:r>
          </a:p>
        </p:txBody>
      </p:sp>
      <p:sp>
        <p:nvSpPr>
          <p:cNvPr id="13315" name="Rectangle 3"/>
          <p:cNvSpPr>
            <a:spLocks noGrp="1" noChangeArrowheads="1"/>
          </p:cNvSpPr>
          <p:nvPr>
            <p:ph type="body" idx="1"/>
          </p:nvPr>
        </p:nvSpPr>
        <p:spPr>
          <a:noFill/>
        </p:spPr>
        <p:txBody>
          <a:bodyPr/>
          <a:lstStyle/>
          <a:p>
            <a:pPr eaLnBrk="1" hangingPunct="1"/>
            <a:r>
              <a:rPr lang="zh-CN" altLang="en-US" dirty="0" smtClean="0"/>
              <a:t>模式结构</a:t>
            </a:r>
          </a:p>
          <a:p>
            <a:pPr lvl="1" eaLnBrk="1" hangingPunct="1"/>
            <a:r>
              <a:rPr lang="zh-CN" altLang="en-US" dirty="0" smtClean="0"/>
              <a:t>抽象工厂模式包含如下角色：</a:t>
            </a:r>
            <a:endParaRPr lang="zh-CN" altLang="en-US" sz="3200" dirty="0" smtClean="0"/>
          </a:p>
          <a:p>
            <a:pPr lvl="2" eaLnBrk="1" hangingPunct="1">
              <a:buFont typeface="Arial" charset="0"/>
              <a:buChar char="•"/>
            </a:pPr>
            <a:r>
              <a:rPr lang="en-US" altLang="en-US" dirty="0" err="1" smtClean="0">
                <a:ea typeface="黑体" pitchFamily="49" charset="-122"/>
              </a:rPr>
              <a:t>AbstractFactory：抽象工厂</a:t>
            </a:r>
            <a:endParaRPr lang="en-US" altLang="en-US" dirty="0" smtClean="0">
              <a:ea typeface="黑体" pitchFamily="49" charset="-122"/>
            </a:endParaRPr>
          </a:p>
          <a:p>
            <a:pPr lvl="2" eaLnBrk="1" hangingPunct="1">
              <a:buFont typeface="Arial" charset="0"/>
              <a:buChar char="•"/>
            </a:pPr>
            <a:r>
              <a:rPr lang="en-US" altLang="en-US" dirty="0" err="1" smtClean="0">
                <a:ea typeface="黑体" pitchFamily="49" charset="-122"/>
              </a:rPr>
              <a:t>ConcreteFactory：具体工厂</a:t>
            </a:r>
            <a:endParaRPr lang="en-US" altLang="en-US" dirty="0" smtClean="0">
              <a:ea typeface="黑体" pitchFamily="49" charset="-122"/>
            </a:endParaRPr>
          </a:p>
          <a:p>
            <a:pPr lvl="2" eaLnBrk="1" hangingPunct="1">
              <a:buFont typeface="Arial" charset="0"/>
              <a:buChar char="•"/>
            </a:pPr>
            <a:r>
              <a:rPr lang="en-US" altLang="en-US" dirty="0" err="1" smtClean="0">
                <a:ea typeface="黑体" pitchFamily="49" charset="-122"/>
              </a:rPr>
              <a:t>AbstractProduct：抽象产品</a:t>
            </a:r>
            <a:endParaRPr lang="en-US" altLang="en-US" dirty="0" smtClean="0">
              <a:ea typeface="黑体" pitchFamily="49" charset="-122"/>
            </a:endParaRPr>
          </a:p>
          <a:p>
            <a:pPr lvl="2" eaLnBrk="1" hangingPunct="1">
              <a:buFont typeface="Arial" charset="0"/>
              <a:buChar char="•"/>
            </a:pPr>
            <a:r>
              <a:rPr lang="en-US" altLang="en-US" dirty="0" err="1">
                <a:ea typeface="黑体" pitchFamily="49" charset="-122"/>
              </a:rPr>
              <a:t>ConcreteProduct</a:t>
            </a:r>
            <a:r>
              <a:rPr lang="en-US" altLang="en-US" dirty="0" err="1" smtClean="0">
                <a:ea typeface="黑体" pitchFamily="49" charset="-122"/>
              </a:rPr>
              <a:t>：具体产品</a:t>
            </a:r>
            <a:endParaRPr lang="en-US" altLang="en-US" dirty="0" smtClean="0">
              <a:ea typeface="黑体" pitchFamily="49" charset="-122"/>
            </a:endParaRPr>
          </a:p>
          <a:p>
            <a:pPr lvl="1" eaLnBrk="1" hangingPunct="1"/>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抽象工厂模式</a:t>
            </a:r>
          </a:p>
        </p:txBody>
      </p:sp>
      <p:sp>
        <p:nvSpPr>
          <p:cNvPr id="14339" name="Rectangle 3"/>
          <p:cNvSpPr>
            <a:spLocks noGrp="1" noChangeArrowheads="1"/>
          </p:cNvSpPr>
          <p:nvPr>
            <p:ph type="body" idx="1"/>
          </p:nvPr>
        </p:nvSpPr>
        <p:spPr>
          <a:noFill/>
        </p:spPr>
        <p:txBody>
          <a:bodyPr/>
          <a:lstStyle/>
          <a:p>
            <a:pPr eaLnBrk="1" hangingPunct="1"/>
            <a:r>
              <a:rPr lang="zh-CN" altLang="en-US" smtClean="0"/>
              <a:t>模式分析</a:t>
            </a:r>
            <a:endParaRPr lang="zh-CN" altLang="en-US" sz="4000" smtClean="0"/>
          </a:p>
          <a:p>
            <a:pPr lvl="1" eaLnBrk="1" hangingPunct="1"/>
            <a:endParaRPr lang="en-US" altLang="en-US" smtClean="0"/>
          </a:p>
          <a:p>
            <a:pPr lvl="1" eaLnBrk="1" hangingPunct="1"/>
            <a:endParaRPr lang="en-US" altLang="zh-CN" smtClean="0"/>
          </a:p>
        </p:txBody>
      </p:sp>
      <p:pic>
        <p:nvPicPr>
          <p:cNvPr id="1434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701925"/>
            <a:ext cx="808037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抽象工厂模式</a:t>
            </a:r>
          </a:p>
        </p:txBody>
      </p:sp>
      <p:sp>
        <p:nvSpPr>
          <p:cNvPr id="15363" name="Rectangle 3"/>
          <p:cNvSpPr>
            <a:spLocks noGrp="1" noChangeArrowheads="1"/>
          </p:cNvSpPr>
          <p:nvPr>
            <p:ph type="body" idx="1"/>
          </p:nvPr>
        </p:nvSpPr>
        <p:spPr>
          <a:noFill/>
        </p:spPr>
        <p:txBody>
          <a:bodyPr/>
          <a:lstStyle/>
          <a:p>
            <a:pPr eaLnBrk="1" hangingPunct="1"/>
            <a:r>
              <a:rPr lang="zh-CN" altLang="en-US" smtClean="0"/>
              <a:t>模式分析</a:t>
            </a:r>
            <a:endParaRPr lang="zh-CN" altLang="en-US" sz="4000" smtClean="0"/>
          </a:p>
          <a:p>
            <a:pPr lvl="1" eaLnBrk="1" hangingPunct="1"/>
            <a:endParaRPr lang="en-US" altLang="en-US" smtClean="0"/>
          </a:p>
          <a:p>
            <a:pPr lvl="1" eaLnBrk="1" hangingPunct="1"/>
            <a:endParaRPr lang="en-US" altLang="zh-CN" smtClean="0"/>
          </a:p>
        </p:txBody>
      </p:sp>
      <p:sp>
        <p:nvSpPr>
          <p:cNvPr id="15364" name="Rectangle 7"/>
          <p:cNvSpPr>
            <a:spLocks noChangeArrowheads="1"/>
          </p:cNvSpPr>
          <p:nvPr/>
        </p:nvSpPr>
        <p:spPr bwMode="auto">
          <a:xfrm>
            <a:off x="0"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49"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graphicFrame>
        <p:nvGraphicFramePr>
          <p:cNvPr id="15365" name="Object 6"/>
          <p:cNvGraphicFramePr>
            <a:graphicFrameLocks noChangeAspect="1"/>
          </p:cNvGraphicFramePr>
          <p:nvPr>
            <p:extLst>
              <p:ext uri="{D42A27DB-BD31-4B8C-83A1-F6EECF244321}">
                <p14:modId xmlns:p14="http://schemas.microsoft.com/office/powerpoint/2010/main" val="1616583980"/>
              </p:ext>
            </p:extLst>
          </p:nvPr>
        </p:nvGraphicFramePr>
        <p:xfrm>
          <a:off x="990600" y="2514600"/>
          <a:ext cx="7010400" cy="3365500"/>
        </p:xfrm>
        <a:graphic>
          <a:graphicData uri="http://schemas.openxmlformats.org/presentationml/2006/ole">
            <mc:AlternateContent xmlns:mc="http://schemas.openxmlformats.org/markup-compatibility/2006">
              <mc:Choice xmlns:v="urn:schemas-microsoft-com:vml" Requires="v">
                <p:oleObj spid="_x0000_s15374" name="Visio" r:id="rId3" imgW="6635796" imgH="3181305" progId="Visio.Drawing.11">
                  <p:embed/>
                </p:oleObj>
              </mc:Choice>
              <mc:Fallback>
                <p:oleObj name="Visio" r:id="rId3" imgW="6635796" imgH="3181305" progId="Visio.Drawing.11">
                  <p:embed/>
                  <p:pic>
                    <p:nvPicPr>
                      <p:cNvPr id="0" name="Object 6"/>
                      <p:cNvPicPr>
                        <a:picLocks noChangeAspect="1" noChangeArrowheads="1"/>
                      </p:cNvPicPr>
                      <p:nvPr/>
                    </p:nvPicPr>
                    <p:blipFill>
                      <a:blip r:embed="rId4"/>
                      <a:srcRect/>
                      <a:stretch>
                        <a:fillRect/>
                      </a:stretch>
                    </p:blipFill>
                    <p:spPr bwMode="auto">
                      <a:xfrm>
                        <a:off x="990600" y="2514600"/>
                        <a:ext cx="70104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抽象工厂模式</a:t>
            </a:r>
          </a:p>
        </p:txBody>
      </p:sp>
      <p:sp>
        <p:nvSpPr>
          <p:cNvPr id="16387" name="Rectangle 3"/>
          <p:cNvSpPr>
            <a:spLocks noGrp="1" noChangeArrowheads="1"/>
          </p:cNvSpPr>
          <p:nvPr>
            <p:ph type="body" idx="1"/>
          </p:nvPr>
        </p:nvSpPr>
        <p:spPr>
          <a:noFill/>
        </p:spPr>
        <p:txBody>
          <a:bodyPr/>
          <a:lstStyle/>
          <a:p>
            <a:pPr eaLnBrk="1" hangingPunct="1"/>
            <a:r>
              <a:rPr lang="zh-CN" altLang="en-US" smtClean="0"/>
              <a:t>模式分析</a:t>
            </a:r>
            <a:endParaRPr lang="zh-CN" altLang="en-US" sz="4000" smtClean="0"/>
          </a:p>
          <a:p>
            <a:pPr lvl="1" eaLnBrk="1" hangingPunct="1"/>
            <a:endParaRPr lang="en-US" altLang="en-US" smtClean="0"/>
          </a:p>
          <a:p>
            <a:pPr lvl="1" eaLnBrk="1" hangingPunct="1"/>
            <a:endParaRPr lang="en-US" altLang="zh-CN" smtClean="0"/>
          </a:p>
        </p:txBody>
      </p:sp>
      <p:pic>
        <p:nvPicPr>
          <p:cNvPr id="18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95400"/>
            <a:ext cx="676275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18437"/>
                                        </p:tgtEl>
                                        <p:attrNameLst>
                                          <p:attrName>style.visibility</p:attrName>
                                        </p:attrNameLst>
                                      </p:cBhvr>
                                      <p:to>
                                        <p:strVal val="visible"/>
                                      </p:to>
                                    </p:set>
                                    <p:anim calcmode="lin" valueType="num">
                                      <p:cBhvr>
                                        <p:cTn id="7" dur="500" fill="hold"/>
                                        <p:tgtEl>
                                          <p:spTgt spid="18437"/>
                                        </p:tgtEl>
                                        <p:attrNameLst>
                                          <p:attrName>ppt_w</p:attrName>
                                        </p:attrNameLst>
                                      </p:cBhvr>
                                      <p:tavLst>
                                        <p:tav tm="0">
                                          <p:val>
                                            <p:strVal val="#ppt_w*0.05"/>
                                          </p:val>
                                        </p:tav>
                                        <p:tav tm="100000">
                                          <p:val>
                                            <p:strVal val="#ppt_w"/>
                                          </p:val>
                                        </p:tav>
                                      </p:tavLst>
                                    </p:anim>
                                    <p:anim calcmode="lin" valueType="num">
                                      <p:cBhvr>
                                        <p:cTn id="8" dur="500" fill="hold"/>
                                        <p:tgtEl>
                                          <p:spTgt spid="18437"/>
                                        </p:tgtEl>
                                        <p:attrNameLst>
                                          <p:attrName>ppt_h</p:attrName>
                                        </p:attrNameLst>
                                      </p:cBhvr>
                                      <p:tavLst>
                                        <p:tav tm="0">
                                          <p:val>
                                            <p:strVal val="#ppt_h"/>
                                          </p:val>
                                        </p:tav>
                                        <p:tav tm="100000">
                                          <p:val>
                                            <p:strVal val="#ppt_h"/>
                                          </p:val>
                                        </p:tav>
                                      </p:tavLst>
                                    </p:anim>
                                    <p:anim calcmode="lin" valueType="num">
                                      <p:cBhvr>
                                        <p:cTn id="9" dur="500" fill="hold"/>
                                        <p:tgtEl>
                                          <p:spTgt spid="18437"/>
                                        </p:tgtEl>
                                        <p:attrNameLst>
                                          <p:attrName>ppt_x</p:attrName>
                                        </p:attrNameLst>
                                      </p:cBhvr>
                                      <p:tavLst>
                                        <p:tav tm="0">
                                          <p:val>
                                            <p:strVal val="#ppt_x-.2"/>
                                          </p:val>
                                        </p:tav>
                                        <p:tav tm="100000">
                                          <p:val>
                                            <p:strVal val="#ppt_x"/>
                                          </p:val>
                                        </p:tav>
                                      </p:tavLst>
                                    </p:anim>
                                    <p:anim calcmode="lin" valueType="num">
                                      <p:cBhvr>
                                        <p:cTn id="10" dur="500" fill="hold"/>
                                        <p:tgtEl>
                                          <p:spTgt spid="18437"/>
                                        </p:tgtEl>
                                        <p:attrNameLst>
                                          <p:attrName>ppt_y</p:attrName>
                                        </p:attrNameLst>
                                      </p:cBhvr>
                                      <p:tavLst>
                                        <p:tav tm="0">
                                          <p:val>
                                            <p:strVal val="#ppt_y"/>
                                          </p:val>
                                        </p:tav>
                                        <p:tav tm="100000">
                                          <p:val>
                                            <p:strVal val="#ppt_y"/>
                                          </p:val>
                                        </p:tav>
                                      </p:tavLst>
                                    </p:anim>
                                    <p:animEffect transition="in" filter="fade">
                                      <p:cBhvr>
                                        <p:cTn id="11"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抽象工厂模式</a:t>
            </a:r>
          </a:p>
        </p:txBody>
      </p:sp>
      <p:sp>
        <p:nvSpPr>
          <p:cNvPr id="17411" name="Rectangle 3"/>
          <p:cNvSpPr>
            <a:spLocks noGrp="1" noChangeArrowheads="1"/>
          </p:cNvSpPr>
          <p:nvPr>
            <p:ph type="body" sz="half" idx="1"/>
          </p:nvPr>
        </p:nvSpPr>
        <p:spPr>
          <a:xfrm>
            <a:off x="381000" y="1752600"/>
            <a:ext cx="8001000" cy="4114800"/>
          </a:xfrm>
          <a:noFill/>
        </p:spPr>
        <p:txBody>
          <a:bodyPr/>
          <a:lstStyle/>
          <a:p>
            <a:pPr eaLnBrk="1" hangingPunct="1"/>
            <a:r>
              <a:rPr lang="zh-CN" altLang="en-US" smtClean="0"/>
              <a:t>模式分析</a:t>
            </a:r>
          </a:p>
          <a:p>
            <a:pPr lvl="1" eaLnBrk="1" hangingPunct="1"/>
            <a:r>
              <a:rPr lang="zh-CN" altLang="en-US" smtClean="0"/>
              <a:t>抽象工厂类的典型代码如下：</a:t>
            </a:r>
          </a:p>
          <a:p>
            <a:pPr lvl="1" eaLnBrk="1" hangingPunct="1"/>
            <a:endParaRPr lang="en-US" altLang="zh-CN" sz="2000" smtClean="0"/>
          </a:p>
        </p:txBody>
      </p:sp>
      <p:sp>
        <p:nvSpPr>
          <p:cNvPr id="17412" name="Rectangle 4"/>
          <p:cNvSpPr>
            <a:spLocks noChangeArrowheads="1"/>
          </p:cNvSpPr>
          <p:nvPr/>
        </p:nvSpPr>
        <p:spPr bwMode="auto">
          <a:xfrm>
            <a:off x="0"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49"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graphicFrame>
        <p:nvGraphicFramePr>
          <p:cNvPr id="197650" name="Group 18"/>
          <p:cNvGraphicFramePr>
            <a:graphicFrameLocks noGrp="1"/>
          </p:cNvGraphicFramePr>
          <p:nvPr>
            <p:ph sz="half" idx="2"/>
          </p:nvPr>
        </p:nvGraphicFramePr>
        <p:xfrm>
          <a:off x="685800" y="3124200"/>
          <a:ext cx="7696200" cy="1616075"/>
        </p:xfrm>
        <a:graphic>
          <a:graphicData uri="http://schemas.openxmlformats.org/drawingml/2006/table">
            <a:tbl>
              <a:tblPr/>
              <a:tblGrid>
                <a:gridCol w="7696200"/>
              </a:tblGrid>
              <a:tr h="1616075">
                <a:tc>
                  <a:txBody>
                    <a:bodyPr/>
                    <a:lstStyle/>
                    <a:p>
                      <a:pPr marL="342900" marR="0" lvl="0" indent="-66675"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public abstract class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AbstractFactory</a:t>
                      </a:r>
                      <a:endPar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abstract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AbstractProductA</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createProductA</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public abstract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AbstractProductB</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createProductB</a:t>
                      </a: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p>
                    <a:p>
                      <a:pPr marL="342900" marR="0" lvl="0" indent="-66675"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endParaRPr kumimoji="0" lang="en-US" altLang="zh-CN" sz="20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marT="45738" marB="4573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抽象工厂模式</a:t>
            </a:r>
          </a:p>
        </p:txBody>
      </p:sp>
      <p:sp>
        <p:nvSpPr>
          <p:cNvPr id="18435" name="Rectangle 3"/>
          <p:cNvSpPr>
            <a:spLocks noGrp="1" noChangeArrowheads="1"/>
          </p:cNvSpPr>
          <p:nvPr>
            <p:ph type="body" sz="half" idx="1"/>
          </p:nvPr>
        </p:nvSpPr>
        <p:spPr>
          <a:xfrm>
            <a:off x="381000" y="1752600"/>
            <a:ext cx="8001000" cy="4114800"/>
          </a:xfrm>
          <a:noFill/>
        </p:spPr>
        <p:txBody>
          <a:bodyPr/>
          <a:lstStyle/>
          <a:p>
            <a:pPr eaLnBrk="1" hangingPunct="1"/>
            <a:r>
              <a:rPr lang="zh-CN" altLang="en-US" smtClean="0"/>
              <a:t>模式分析</a:t>
            </a:r>
          </a:p>
          <a:p>
            <a:pPr lvl="1" eaLnBrk="1" hangingPunct="1"/>
            <a:r>
              <a:rPr lang="zh-CN" altLang="en-US" smtClean="0"/>
              <a:t>具体工厂类的典型代码如下：</a:t>
            </a:r>
          </a:p>
          <a:p>
            <a:pPr lvl="1" eaLnBrk="1" hangingPunct="1"/>
            <a:endParaRPr lang="en-US" altLang="zh-CN" sz="2000" smtClean="0"/>
          </a:p>
        </p:txBody>
      </p:sp>
      <p:sp>
        <p:nvSpPr>
          <p:cNvPr id="18436" name="Rectangle 4"/>
          <p:cNvSpPr>
            <a:spLocks noChangeArrowheads="1"/>
          </p:cNvSpPr>
          <p:nvPr/>
        </p:nvSpPr>
        <p:spPr bwMode="auto">
          <a:xfrm>
            <a:off x="0"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49"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graphicFrame>
        <p:nvGraphicFramePr>
          <p:cNvPr id="199695" name="Group 15"/>
          <p:cNvGraphicFramePr>
            <a:graphicFrameLocks noGrp="1"/>
          </p:cNvGraphicFramePr>
          <p:nvPr>
            <p:ph sz="half" idx="2"/>
          </p:nvPr>
        </p:nvGraphicFramePr>
        <p:xfrm>
          <a:off x="762000" y="2895600"/>
          <a:ext cx="7696200" cy="3657600"/>
        </p:xfrm>
        <a:graphic>
          <a:graphicData uri="http://schemas.openxmlformats.org/drawingml/2006/table">
            <a:tbl>
              <a:tblPr/>
              <a:tblGrid>
                <a:gridCol w="7696200"/>
              </a:tblGrid>
              <a:tr h="1357313">
                <a:tc>
                  <a:txBody>
                    <a:bodyPr/>
                    <a:lstStyle/>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public class ConcreteFactory1 extends AbstractFactory</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public AbstractProductA createProductA()</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return new ConcreteProductA1();</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public AbstractProductB createProductB()</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return new ConcreteProductB1();</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 </a:t>
                      </a:r>
                    </a:p>
                    <a:p>
                      <a:pPr marL="0" marR="0" lvl="0" indent="276225" algn="l" defTabSz="914400" rtl="0" eaLnBrk="1" fontAlgn="base" latinLnBrk="0" hangingPunct="1">
                        <a:lnSpc>
                          <a:spcPct val="100000"/>
                        </a:lnSpc>
                        <a:spcBef>
                          <a:spcPct val="20000"/>
                        </a:spcBef>
                        <a:spcAft>
                          <a:spcPct val="0"/>
                        </a:spcAft>
                        <a:buClr>
                          <a:srgbClr val="FF3300"/>
                        </a:buClr>
                        <a:buSzTx/>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抽象工厂模式</a:t>
            </a:r>
          </a:p>
        </p:txBody>
      </p:sp>
      <p:sp>
        <p:nvSpPr>
          <p:cNvPr id="19459"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实例一：电器工厂</a:t>
            </a:r>
          </a:p>
          <a:p>
            <a:pPr lvl="2" eaLnBrk="1" hangingPunct="1">
              <a:buFont typeface="Arial" charset="0"/>
              <a:buChar char="•"/>
            </a:pPr>
            <a:r>
              <a:rPr lang="zh-CN" altLang="en-US" smtClean="0">
                <a:ea typeface="黑体" pitchFamily="49" charset="-122"/>
              </a:rPr>
              <a:t>一个电器工厂可以产生多种类型的电器，如海尔工厂可以生产海尔电视机、海尔空调等，</a:t>
            </a:r>
            <a:r>
              <a:rPr lang="en-US" altLang="zh-CN" smtClean="0">
                <a:ea typeface="黑体" pitchFamily="49" charset="-122"/>
              </a:rPr>
              <a:t>TCL</a:t>
            </a:r>
            <a:r>
              <a:rPr lang="zh-CN" altLang="en-US" smtClean="0">
                <a:ea typeface="黑体" pitchFamily="49" charset="-122"/>
              </a:rPr>
              <a:t>工厂可以生产</a:t>
            </a:r>
            <a:r>
              <a:rPr lang="en-US" altLang="zh-CN" smtClean="0">
                <a:ea typeface="黑体" pitchFamily="49" charset="-122"/>
              </a:rPr>
              <a:t>TCL</a:t>
            </a:r>
            <a:r>
              <a:rPr lang="zh-CN" altLang="en-US" smtClean="0">
                <a:ea typeface="黑体" pitchFamily="49" charset="-122"/>
              </a:rPr>
              <a:t>电视机、</a:t>
            </a:r>
            <a:r>
              <a:rPr lang="en-US" altLang="zh-CN" smtClean="0">
                <a:ea typeface="黑体" pitchFamily="49" charset="-122"/>
              </a:rPr>
              <a:t>TCL</a:t>
            </a:r>
            <a:r>
              <a:rPr lang="zh-CN" altLang="en-US" smtClean="0">
                <a:ea typeface="黑体" pitchFamily="49" charset="-122"/>
              </a:rPr>
              <a:t>空调等，相同品牌的电器构成一个产品族，而相同类型的电器构成了一个产品等级结构，现使用抽象工厂模式模拟该场景。</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抽象工厂模式</a:t>
            </a:r>
          </a:p>
        </p:txBody>
      </p:sp>
      <p:sp>
        <p:nvSpPr>
          <p:cNvPr id="20483"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实例一：电器工厂</a:t>
            </a: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103313"/>
            <a:ext cx="8569325" cy="554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ox(in)">
                                      <p:cBhvr>
                                        <p:cTn id="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抽象工厂模式</a:t>
            </a:r>
          </a:p>
        </p:txBody>
      </p:sp>
      <p:sp>
        <p:nvSpPr>
          <p:cNvPr id="21507" name="Rectangle 3"/>
          <p:cNvSpPr>
            <a:spLocks noGrp="1" noChangeArrowheads="1"/>
          </p:cNvSpPr>
          <p:nvPr>
            <p:ph type="body" idx="1"/>
          </p:nvPr>
        </p:nvSpPr>
        <p:spPr>
          <a:noFill/>
        </p:spPr>
        <p:txBody>
          <a:bodyPr/>
          <a:lstStyle/>
          <a:p>
            <a:pPr eaLnBrk="1" hangingPunct="1"/>
            <a:r>
              <a:rPr lang="zh-CN" altLang="en-US" dirty="0" smtClean="0"/>
              <a:t>模式实例与解析</a:t>
            </a:r>
            <a:endParaRPr lang="zh-CN" altLang="en-US" sz="4000" dirty="0" smtClean="0"/>
          </a:p>
          <a:p>
            <a:pPr lvl="1" eaLnBrk="1" hangingPunct="1"/>
            <a:r>
              <a:rPr lang="zh-CN" altLang="en-US" dirty="0" smtClean="0"/>
              <a:t>实例一：电器</a:t>
            </a:r>
            <a:r>
              <a:rPr lang="zh-CN" altLang="en-US" dirty="0" smtClean="0"/>
              <a:t>工厂</a:t>
            </a:r>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本章教学内容</a:t>
            </a:r>
          </a:p>
        </p:txBody>
      </p:sp>
      <p:sp>
        <p:nvSpPr>
          <p:cNvPr id="4099" name="Rectangle 3"/>
          <p:cNvSpPr>
            <a:spLocks noGrp="1" noChangeArrowheads="1"/>
          </p:cNvSpPr>
          <p:nvPr>
            <p:ph type="body" idx="1"/>
          </p:nvPr>
        </p:nvSpPr>
        <p:spPr/>
        <p:txBody>
          <a:bodyPr/>
          <a:lstStyle/>
          <a:p>
            <a:pPr eaLnBrk="1" hangingPunct="1"/>
            <a:r>
              <a:rPr lang="zh-CN" altLang="en-US" smtClean="0"/>
              <a:t>抽象工厂模式</a:t>
            </a:r>
          </a:p>
          <a:p>
            <a:pPr lvl="1" eaLnBrk="1" hangingPunct="1"/>
            <a:r>
              <a:rPr lang="zh-CN" altLang="en-US" smtClean="0"/>
              <a:t> 模式动机与定义</a:t>
            </a:r>
          </a:p>
          <a:p>
            <a:pPr lvl="1" eaLnBrk="1" hangingPunct="1"/>
            <a:r>
              <a:rPr lang="zh-CN" altLang="en-US" smtClean="0"/>
              <a:t> 模式结构与分析</a:t>
            </a:r>
          </a:p>
          <a:p>
            <a:pPr lvl="1" eaLnBrk="1" hangingPunct="1"/>
            <a:r>
              <a:rPr lang="zh-CN" altLang="en-US" smtClean="0"/>
              <a:t> 模式实例与解析</a:t>
            </a:r>
          </a:p>
          <a:p>
            <a:pPr lvl="1" eaLnBrk="1" hangingPunct="1"/>
            <a:r>
              <a:rPr lang="zh-CN" altLang="en-US" smtClean="0"/>
              <a:t> 模式效果与应用</a:t>
            </a:r>
          </a:p>
          <a:p>
            <a:pPr lvl="1" eaLnBrk="1" hangingPunct="1"/>
            <a:r>
              <a:rPr lang="zh-CN" altLang="en-US" smtClean="0"/>
              <a:t> 模式扩展</a:t>
            </a:r>
          </a:p>
          <a:p>
            <a:pPr eaLnBrk="1" hangingPunct="1"/>
            <a:endParaRPr lang="en-US" altLang="zh-CN"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抽象工厂模式</a:t>
            </a:r>
          </a:p>
        </p:txBody>
      </p:sp>
      <p:sp>
        <p:nvSpPr>
          <p:cNvPr id="22531"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实例二：数据库操作工厂 </a:t>
            </a:r>
          </a:p>
          <a:p>
            <a:pPr lvl="2" eaLnBrk="1" hangingPunct="1">
              <a:buFont typeface="Arial" charset="0"/>
              <a:buChar char="•"/>
            </a:pPr>
            <a:r>
              <a:rPr lang="zh-CN" altLang="zh-CN" smtClean="0">
                <a:ea typeface="黑体" pitchFamily="49" charset="-122"/>
              </a:rPr>
              <a:t>某系统为了改进数据库操作的性能，自定义数据库连接对象</a:t>
            </a:r>
            <a:r>
              <a:rPr lang="en-US" altLang="zh-CN" smtClean="0">
                <a:ea typeface="黑体" pitchFamily="49" charset="-122"/>
              </a:rPr>
              <a:t>Connection</a:t>
            </a:r>
            <a:r>
              <a:rPr lang="zh-CN" altLang="en-US" smtClean="0">
                <a:ea typeface="黑体" pitchFamily="49" charset="-122"/>
              </a:rPr>
              <a:t>和语句对象</a:t>
            </a:r>
            <a:r>
              <a:rPr lang="en-US" altLang="zh-CN" smtClean="0">
                <a:ea typeface="黑体" pitchFamily="49" charset="-122"/>
              </a:rPr>
              <a:t>Statement</a:t>
            </a:r>
            <a:r>
              <a:rPr lang="zh-CN" altLang="en-US" smtClean="0">
                <a:ea typeface="黑体" pitchFamily="49" charset="-122"/>
              </a:rPr>
              <a:t>，可针对不同类型的数据库提供不同的连接对象和语句对象，如提供</a:t>
            </a:r>
            <a:r>
              <a:rPr lang="en-US" altLang="zh-CN" smtClean="0">
                <a:ea typeface="黑体" pitchFamily="49" charset="-122"/>
              </a:rPr>
              <a:t>Oracle</a:t>
            </a:r>
            <a:r>
              <a:rPr lang="zh-CN" altLang="en-US" smtClean="0">
                <a:ea typeface="黑体" pitchFamily="49" charset="-122"/>
              </a:rPr>
              <a:t>或</a:t>
            </a:r>
            <a:r>
              <a:rPr lang="en-US" altLang="zh-CN" smtClean="0">
                <a:ea typeface="黑体" pitchFamily="49" charset="-122"/>
              </a:rPr>
              <a:t>SQL Server</a:t>
            </a:r>
            <a:r>
              <a:rPr lang="zh-CN" altLang="en-US" smtClean="0">
                <a:ea typeface="黑体" pitchFamily="49" charset="-122"/>
              </a:rPr>
              <a:t>专用连接类和语句类，而且用户可以通过配置文件等方式根据实际需要动态更换系统数据库。使用抽象工厂模式设计该系统。</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抽象工厂模式</a:t>
            </a:r>
          </a:p>
        </p:txBody>
      </p:sp>
      <p:sp>
        <p:nvSpPr>
          <p:cNvPr id="23555" name="Rectangle 3"/>
          <p:cNvSpPr>
            <a:spLocks noGrp="1" noChangeArrowheads="1"/>
          </p:cNvSpPr>
          <p:nvPr>
            <p:ph type="body" idx="1"/>
          </p:nvPr>
        </p:nvSpPr>
        <p:spPr>
          <a:noFill/>
        </p:spPr>
        <p:txBody>
          <a:bodyPr/>
          <a:lstStyle/>
          <a:p>
            <a:pPr eaLnBrk="1" hangingPunct="1"/>
            <a:r>
              <a:rPr lang="zh-CN" altLang="en-US" smtClean="0"/>
              <a:t>模式实例与解析</a:t>
            </a:r>
            <a:endParaRPr lang="zh-CN" altLang="en-US" sz="4000" smtClean="0"/>
          </a:p>
          <a:p>
            <a:pPr lvl="1" eaLnBrk="1" hangingPunct="1"/>
            <a:r>
              <a:rPr lang="zh-CN" altLang="en-US" smtClean="0"/>
              <a:t>实例二：数据库操作工厂 </a:t>
            </a:r>
          </a:p>
          <a:p>
            <a:pPr lvl="2" eaLnBrk="1" hangingPunct="1"/>
            <a:endParaRPr lang="en-US" altLang="zh-CN" smtClean="0">
              <a:ea typeface="黑体" pitchFamily="49" charset="-122"/>
            </a:endParaRPr>
          </a:p>
        </p:txBody>
      </p:sp>
      <p:pic>
        <p:nvPicPr>
          <p:cNvPr id="25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049338"/>
            <a:ext cx="8010525" cy="558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box(in)">
                                      <p:cBhvr>
                                        <p:cTn id="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抽象工厂模式</a:t>
            </a:r>
          </a:p>
        </p:txBody>
      </p:sp>
      <p:sp>
        <p:nvSpPr>
          <p:cNvPr id="24579" name="Rectangle 3"/>
          <p:cNvSpPr>
            <a:spLocks noGrp="1" noChangeArrowheads="1"/>
          </p:cNvSpPr>
          <p:nvPr>
            <p:ph type="body" idx="1"/>
          </p:nvPr>
        </p:nvSpPr>
        <p:spPr>
          <a:xfrm>
            <a:off x="381000" y="1752600"/>
            <a:ext cx="8382000" cy="4648200"/>
          </a:xfrm>
          <a:noFill/>
        </p:spPr>
        <p:txBody>
          <a:bodyPr/>
          <a:lstStyle/>
          <a:p>
            <a:pPr eaLnBrk="1" hangingPunct="1">
              <a:lnSpc>
                <a:spcPct val="110000"/>
              </a:lnSpc>
            </a:pPr>
            <a:r>
              <a:rPr lang="zh-CN" altLang="en-US" sz="2800" smtClean="0"/>
              <a:t>模式优缺点</a:t>
            </a:r>
          </a:p>
          <a:p>
            <a:pPr lvl="1" eaLnBrk="1" hangingPunct="1">
              <a:lnSpc>
                <a:spcPct val="110000"/>
              </a:lnSpc>
            </a:pPr>
            <a:r>
              <a:rPr lang="zh-CN" altLang="en-US" sz="2000" smtClean="0"/>
              <a:t>抽象工厂模式的优点</a:t>
            </a:r>
          </a:p>
          <a:p>
            <a:pPr lvl="2" eaLnBrk="1" hangingPunct="1">
              <a:lnSpc>
                <a:spcPct val="110000"/>
              </a:lnSpc>
              <a:buFont typeface="Arial" charset="0"/>
              <a:buChar char="•"/>
            </a:pPr>
            <a:r>
              <a:rPr lang="zh-CN" altLang="en-US" sz="1800" smtClean="0">
                <a:ea typeface="黑体" pitchFamily="49" charset="-122"/>
              </a:rPr>
              <a:t>抽象工厂模式</a:t>
            </a:r>
            <a:r>
              <a:rPr lang="zh-CN" altLang="en-US" sz="1800" smtClean="0">
                <a:solidFill>
                  <a:srgbClr val="FF3300"/>
                </a:solidFill>
                <a:ea typeface="黑体" pitchFamily="49" charset="-122"/>
              </a:rPr>
              <a:t>隔离了具体类的生成</a:t>
            </a:r>
            <a:r>
              <a:rPr lang="zh-CN" altLang="en-US" sz="1800" smtClean="0">
                <a:ea typeface="黑体" pitchFamily="49" charset="-122"/>
              </a:rPr>
              <a:t>，使得客户并不需要知道什么被创建。由于这种隔离，更换一个具体工厂就变得相对容易。所有的具体工厂都实现了抽象工厂中定义的那些公共接口，因此</a:t>
            </a:r>
            <a:r>
              <a:rPr lang="zh-CN" altLang="en-US" sz="1800" smtClean="0">
                <a:solidFill>
                  <a:srgbClr val="FF3300"/>
                </a:solidFill>
                <a:ea typeface="黑体" pitchFamily="49" charset="-122"/>
              </a:rPr>
              <a:t>只需改变具体工厂的实例，就可以在某种程度上改变整个软件系统的行为</a:t>
            </a:r>
            <a:r>
              <a:rPr lang="zh-CN" altLang="en-US" sz="1800" smtClean="0">
                <a:ea typeface="黑体" pitchFamily="49" charset="-122"/>
              </a:rPr>
              <a:t>。另外，应用抽象工厂模式</a:t>
            </a:r>
            <a:r>
              <a:rPr lang="zh-CN" altLang="en-US" sz="1800" smtClean="0">
                <a:solidFill>
                  <a:srgbClr val="FF3300"/>
                </a:solidFill>
                <a:ea typeface="黑体" pitchFamily="49" charset="-122"/>
              </a:rPr>
              <a:t>可以实现高内聚低耦合的设计目的</a:t>
            </a:r>
            <a:r>
              <a:rPr lang="zh-CN" altLang="en-US" sz="1800" smtClean="0">
                <a:ea typeface="黑体" pitchFamily="49" charset="-122"/>
              </a:rPr>
              <a:t>，因此抽象工厂模式得到了广泛的应用。</a:t>
            </a:r>
          </a:p>
          <a:p>
            <a:pPr lvl="2" eaLnBrk="1" hangingPunct="1">
              <a:lnSpc>
                <a:spcPct val="110000"/>
              </a:lnSpc>
              <a:buFont typeface="Arial" charset="0"/>
              <a:buChar char="•"/>
            </a:pPr>
            <a:r>
              <a:rPr lang="zh-CN" altLang="en-US" sz="1800" smtClean="0">
                <a:ea typeface="黑体" pitchFamily="49" charset="-122"/>
              </a:rPr>
              <a:t>当一个产品族中的多个对象被设计成一起工作时，它</a:t>
            </a:r>
            <a:r>
              <a:rPr lang="zh-CN" altLang="en-US" sz="1800" smtClean="0">
                <a:solidFill>
                  <a:srgbClr val="FF3300"/>
                </a:solidFill>
                <a:ea typeface="黑体" pitchFamily="49" charset="-122"/>
              </a:rPr>
              <a:t>能够保证客户端始终只使用同一个产品族中的对象</a:t>
            </a:r>
            <a:r>
              <a:rPr lang="zh-CN" altLang="en-US" sz="1800" smtClean="0">
                <a:ea typeface="黑体" pitchFamily="49" charset="-122"/>
              </a:rPr>
              <a:t>。这对一些需要根据当前环境来决定其行为的软件系统来说，是一种非常实用的设计模式。</a:t>
            </a:r>
          </a:p>
          <a:p>
            <a:pPr lvl="2" eaLnBrk="1" hangingPunct="1">
              <a:lnSpc>
                <a:spcPct val="110000"/>
              </a:lnSpc>
              <a:buFont typeface="Arial" charset="0"/>
              <a:buChar char="•"/>
            </a:pPr>
            <a:r>
              <a:rPr lang="zh-CN" altLang="en-US" sz="1800" smtClean="0">
                <a:solidFill>
                  <a:srgbClr val="FF3300"/>
                </a:solidFill>
                <a:ea typeface="黑体" pitchFamily="49" charset="-122"/>
              </a:rPr>
              <a:t>增加新的具体工厂和产品族很方便，无须修改已有系统，符合“开闭原则”</a:t>
            </a:r>
            <a:r>
              <a:rPr lang="zh-CN" altLang="en-US" sz="1800" smtClean="0">
                <a:ea typeface="黑体" pitchFamily="49" charset="-122"/>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抽象工厂模式</a:t>
            </a:r>
          </a:p>
        </p:txBody>
      </p:sp>
      <p:sp>
        <p:nvSpPr>
          <p:cNvPr id="25603" name="Rectangle 3"/>
          <p:cNvSpPr>
            <a:spLocks noGrp="1" noChangeArrowheads="1"/>
          </p:cNvSpPr>
          <p:nvPr>
            <p:ph type="body" idx="1"/>
          </p:nvPr>
        </p:nvSpPr>
        <p:spPr>
          <a:noFill/>
        </p:spPr>
        <p:txBody>
          <a:bodyPr/>
          <a:lstStyle/>
          <a:p>
            <a:pPr eaLnBrk="1" hangingPunct="1"/>
            <a:r>
              <a:rPr lang="zh-CN" altLang="en-US" smtClean="0"/>
              <a:t>模式优缺点</a:t>
            </a:r>
            <a:endParaRPr lang="zh-CN" altLang="en-US" sz="4000" smtClean="0"/>
          </a:p>
          <a:p>
            <a:pPr lvl="1" eaLnBrk="1" hangingPunct="1"/>
            <a:r>
              <a:rPr lang="zh-CN" altLang="en-US" smtClean="0"/>
              <a:t>抽象工厂模式的缺点</a:t>
            </a:r>
          </a:p>
          <a:p>
            <a:pPr lvl="2" eaLnBrk="1" hangingPunct="1">
              <a:buFont typeface="Arial" charset="0"/>
              <a:buChar char="•"/>
            </a:pPr>
            <a:r>
              <a:rPr lang="zh-CN" altLang="en-US" smtClean="0">
                <a:ea typeface="黑体" pitchFamily="49" charset="-122"/>
              </a:rPr>
              <a:t>在添加新的产品对象时，</a:t>
            </a:r>
            <a:r>
              <a:rPr lang="zh-CN" altLang="en-US" smtClean="0">
                <a:solidFill>
                  <a:srgbClr val="FF3300"/>
                </a:solidFill>
                <a:ea typeface="黑体" pitchFamily="49" charset="-122"/>
              </a:rPr>
              <a:t>难以扩展抽象工厂来生产新种类的产品</a:t>
            </a:r>
            <a:r>
              <a:rPr lang="zh-CN" altLang="en-US" smtClean="0">
                <a:ea typeface="黑体" pitchFamily="49" charset="-122"/>
              </a:rPr>
              <a:t>，这是因为在抽象工厂角色中规定了所有可能被创建的产品集合，要支持新种类的产品就意味着要对该接口进行扩展，而这将涉及到对抽象工厂角色及其所有子类的修改，显然会带来较大的不便。</a:t>
            </a:r>
          </a:p>
          <a:p>
            <a:pPr lvl="2" eaLnBrk="1" hangingPunct="1">
              <a:buFont typeface="Arial" charset="0"/>
              <a:buChar char="•"/>
            </a:pPr>
            <a:r>
              <a:rPr lang="zh-CN" altLang="en-US" smtClean="0">
                <a:ea typeface="黑体" pitchFamily="49" charset="-122"/>
              </a:rPr>
              <a:t>开闭原则的倾斜性</a:t>
            </a:r>
            <a:r>
              <a:rPr lang="zh-CN" altLang="en-US" smtClean="0">
                <a:solidFill>
                  <a:srgbClr val="FF3300"/>
                </a:solidFill>
                <a:ea typeface="黑体" pitchFamily="49" charset="-122"/>
              </a:rPr>
              <a:t>（增加新的工厂和产品族容易，增加新的产品等级结构麻烦）</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抽象工厂模式</a:t>
            </a:r>
          </a:p>
        </p:txBody>
      </p:sp>
      <p:sp>
        <p:nvSpPr>
          <p:cNvPr id="26627" name="Rectangle 3"/>
          <p:cNvSpPr>
            <a:spLocks noGrp="1" noChangeArrowheads="1"/>
          </p:cNvSpPr>
          <p:nvPr>
            <p:ph type="body" idx="1"/>
          </p:nvPr>
        </p:nvSpPr>
        <p:spPr>
          <a:noFill/>
        </p:spPr>
        <p:txBody>
          <a:bodyPr/>
          <a:lstStyle/>
          <a:p>
            <a:pPr eaLnBrk="1" hangingPunct="1"/>
            <a:r>
              <a:rPr lang="zh-CN" altLang="en-US" smtClean="0"/>
              <a:t>模式适用环境</a:t>
            </a:r>
            <a:endParaRPr lang="zh-CN" altLang="en-US" sz="4000" smtClean="0"/>
          </a:p>
          <a:p>
            <a:pPr lvl="1" eaLnBrk="1" hangingPunct="1"/>
            <a:r>
              <a:rPr lang="zh-CN" altLang="en-US" smtClean="0"/>
              <a:t>在以下情况下可以使用抽象工厂模式：</a:t>
            </a:r>
          </a:p>
          <a:p>
            <a:pPr lvl="2" eaLnBrk="1" hangingPunct="1">
              <a:buFont typeface="Arial" charset="0"/>
              <a:buChar char="•"/>
            </a:pPr>
            <a:r>
              <a:rPr kumimoji="1" lang="zh-CN" altLang="en-US" smtClean="0">
                <a:ea typeface="黑体" pitchFamily="49" charset="-122"/>
              </a:rPr>
              <a:t>一个系统</a:t>
            </a:r>
            <a:r>
              <a:rPr kumimoji="1" lang="zh-CN" altLang="en-US" smtClean="0">
                <a:solidFill>
                  <a:srgbClr val="FF3300"/>
                </a:solidFill>
                <a:ea typeface="黑体" pitchFamily="49" charset="-122"/>
              </a:rPr>
              <a:t>不应当依赖于产品类实例如何被创建、组合和表达的细节</a:t>
            </a:r>
            <a:r>
              <a:rPr kumimoji="1" lang="zh-CN" altLang="en-US" smtClean="0">
                <a:ea typeface="黑体" pitchFamily="49" charset="-122"/>
              </a:rPr>
              <a:t>，这对于所有类型的工厂模式都是重要的。 </a:t>
            </a:r>
          </a:p>
          <a:p>
            <a:pPr lvl="2" eaLnBrk="1" hangingPunct="1">
              <a:buFont typeface="Arial" charset="0"/>
              <a:buChar char="•"/>
            </a:pPr>
            <a:r>
              <a:rPr kumimoji="1" lang="zh-CN" altLang="en-US" smtClean="0">
                <a:ea typeface="黑体" pitchFamily="49" charset="-122"/>
              </a:rPr>
              <a:t>系统中</a:t>
            </a:r>
            <a:r>
              <a:rPr kumimoji="1" lang="zh-CN" altLang="en-US" smtClean="0">
                <a:solidFill>
                  <a:srgbClr val="FF3300"/>
                </a:solidFill>
                <a:ea typeface="黑体" pitchFamily="49" charset="-122"/>
              </a:rPr>
              <a:t>有多于一个的产品族</a:t>
            </a:r>
            <a:r>
              <a:rPr kumimoji="1" lang="zh-CN" altLang="en-US" smtClean="0">
                <a:ea typeface="黑体" pitchFamily="49" charset="-122"/>
              </a:rPr>
              <a:t>，而每次只使用其中某一产品族。</a:t>
            </a:r>
          </a:p>
          <a:p>
            <a:pPr lvl="2" eaLnBrk="1" hangingPunct="1">
              <a:buFont typeface="Arial" charset="0"/>
              <a:buChar char="•"/>
            </a:pPr>
            <a:r>
              <a:rPr kumimoji="1" lang="zh-CN" altLang="en-US" smtClean="0">
                <a:solidFill>
                  <a:srgbClr val="FF3300"/>
                </a:solidFill>
                <a:ea typeface="黑体" pitchFamily="49" charset="-122"/>
              </a:rPr>
              <a:t>属于同一个产品族的产品将在一起使用</a:t>
            </a:r>
            <a:r>
              <a:rPr kumimoji="1" lang="zh-CN" altLang="en-US" smtClean="0">
                <a:ea typeface="黑体" pitchFamily="49" charset="-122"/>
              </a:rPr>
              <a:t>，这一约束必须在系统的设计中体现出来。</a:t>
            </a:r>
          </a:p>
          <a:p>
            <a:pPr lvl="2" eaLnBrk="1" hangingPunct="1">
              <a:buFont typeface="Arial" charset="0"/>
              <a:buChar char="•"/>
            </a:pPr>
            <a:r>
              <a:rPr kumimoji="1" lang="zh-CN" altLang="en-US" smtClean="0">
                <a:ea typeface="黑体" pitchFamily="49" charset="-122"/>
              </a:rPr>
              <a:t>系统提供一个产品类的库，</a:t>
            </a:r>
            <a:r>
              <a:rPr kumimoji="1" lang="zh-CN" altLang="en-US" smtClean="0">
                <a:solidFill>
                  <a:srgbClr val="FF3300"/>
                </a:solidFill>
                <a:ea typeface="黑体" pitchFamily="49" charset="-122"/>
              </a:rPr>
              <a:t>所有的产品以同样的接口出现</a:t>
            </a:r>
            <a:r>
              <a:rPr kumimoji="1" lang="zh-CN" altLang="en-US" smtClean="0">
                <a:ea typeface="黑体" pitchFamily="49" charset="-122"/>
              </a:rPr>
              <a:t>，从而使</a:t>
            </a:r>
            <a:r>
              <a:rPr kumimoji="1" lang="zh-CN" altLang="en-US" smtClean="0">
                <a:solidFill>
                  <a:srgbClr val="FF3300"/>
                </a:solidFill>
                <a:ea typeface="黑体" pitchFamily="49" charset="-122"/>
              </a:rPr>
              <a:t>客户端不依赖于具体实现</a:t>
            </a:r>
            <a:r>
              <a:rPr kumimoji="1" lang="zh-CN" altLang="en-US" smtClean="0">
                <a:ea typeface="黑体" pitchFamily="49" charset="-12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抽象工厂模式</a:t>
            </a:r>
          </a:p>
        </p:txBody>
      </p:sp>
      <p:sp>
        <p:nvSpPr>
          <p:cNvPr id="27651" name="Rectangle 3"/>
          <p:cNvSpPr>
            <a:spLocks noGrp="1" noChangeArrowheads="1"/>
          </p:cNvSpPr>
          <p:nvPr>
            <p:ph type="body" idx="1"/>
          </p:nvPr>
        </p:nvSpPr>
        <p:spPr>
          <a:noFill/>
        </p:spPr>
        <p:txBody>
          <a:bodyPr/>
          <a:lstStyle/>
          <a:p>
            <a:pPr eaLnBrk="1" hangingPunct="1"/>
            <a:r>
              <a:rPr lang="zh-CN" altLang="en-US" smtClean="0"/>
              <a:t>模式应用</a:t>
            </a:r>
          </a:p>
          <a:p>
            <a:pPr lvl="1" eaLnBrk="1" hangingPunct="1"/>
            <a:r>
              <a:rPr lang="en-US" altLang="zh-CN" smtClean="0"/>
              <a:t>(1) Java SE AWT</a:t>
            </a:r>
            <a:r>
              <a:rPr lang="zh-CN" altLang="en-US" smtClean="0"/>
              <a:t>（抽象窗口工具包）</a:t>
            </a:r>
          </a:p>
          <a:p>
            <a:pPr lvl="2" eaLnBrk="1" hangingPunct="1">
              <a:buFont typeface="Arial" charset="0"/>
              <a:buChar char="•"/>
            </a:pPr>
            <a:r>
              <a:rPr lang="zh-CN" altLang="en-US" smtClean="0">
                <a:ea typeface="黑体" pitchFamily="49" charset="-122"/>
              </a:rPr>
              <a:t>在</a:t>
            </a:r>
            <a:r>
              <a:rPr lang="en-US" altLang="zh-CN" smtClean="0">
                <a:ea typeface="黑体" pitchFamily="49" charset="-122"/>
              </a:rPr>
              <a:t>Java</a:t>
            </a:r>
            <a:r>
              <a:rPr lang="zh-CN" altLang="en-US" smtClean="0">
                <a:ea typeface="黑体" pitchFamily="49" charset="-122"/>
              </a:rPr>
              <a:t>语言的</a:t>
            </a:r>
            <a:r>
              <a:rPr lang="en-US" altLang="zh-CN" smtClean="0">
                <a:solidFill>
                  <a:srgbClr val="FF3300"/>
                </a:solidFill>
                <a:ea typeface="黑体" pitchFamily="49" charset="-122"/>
              </a:rPr>
              <a:t>AWT</a:t>
            </a:r>
            <a:r>
              <a:rPr lang="zh-CN" altLang="en-US" smtClean="0">
                <a:solidFill>
                  <a:srgbClr val="FF3300"/>
                </a:solidFill>
                <a:ea typeface="黑体" pitchFamily="49" charset="-122"/>
              </a:rPr>
              <a:t>（抽象窗口工具包）</a:t>
            </a:r>
            <a:r>
              <a:rPr lang="zh-CN" altLang="en-US" smtClean="0">
                <a:ea typeface="黑体" pitchFamily="49" charset="-122"/>
              </a:rPr>
              <a:t>中就使用了抽象工厂模式，它使用抽象工厂模式来实现在不同的操作系统中应用程序呈现与所在操作系统一致的外观界面。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抽象工厂模式</a:t>
            </a:r>
          </a:p>
        </p:txBody>
      </p:sp>
      <p:sp>
        <p:nvSpPr>
          <p:cNvPr id="28675" name="Rectangle 3"/>
          <p:cNvSpPr>
            <a:spLocks noGrp="1" noChangeArrowheads="1"/>
          </p:cNvSpPr>
          <p:nvPr>
            <p:ph type="body" idx="1"/>
          </p:nvPr>
        </p:nvSpPr>
        <p:spPr>
          <a:noFill/>
        </p:spPr>
        <p:txBody>
          <a:bodyPr/>
          <a:lstStyle/>
          <a:p>
            <a:pPr eaLnBrk="1" hangingPunct="1"/>
            <a:r>
              <a:rPr lang="zh-CN" altLang="en-US" smtClean="0"/>
              <a:t>模式应用</a:t>
            </a:r>
          </a:p>
          <a:p>
            <a:pPr lvl="1" eaLnBrk="1" hangingPunct="1"/>
            <a:r>
              <a:rPr lang="en-US" altLang="zh-CN" smtClean="0"/>
              <a:t>(2) </a:t>
            </a:r>
            <a:r>
              <a:rPr lang="zh-CN" altLang="en-US" smtClean="0"/>
              <a:t>在很多软件系统中需要更换界面主题，要求界面中的按钮、文本框、背景色等一起发生改变时，可以使用抽象工厂模式进行设计。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抽象工厂模式</a:t>
            </a:r>
          </a:p>
        </p:txBody>
      </p:sp>
      <p:sp>
        <p:nvSpPr>
          <p:cNvPr id="29699" name="Rectangle 3"/>
          <p:cNvSpPr>
            <a:spLocks noGrp="1" noChangeArrowheads="1"/>
          </p:cNvSpPr>
          <p:nvPr>
            <p:ph type="body" sz="half" idx="1"/>
          </p:nvPr>
        </p:nvSpPr>
        <p:spPr>
          <a:xfrm>
            <a:off x="381000" y="1752600"/>
            <a:ext cx="8001000" cy="4114800"/>
          </a:xfrm>
          <a:noFill/>
        </p:spPr>
        <p:txBody>
          <a:bodyPr/>
          <a:lstStyle/>
          <a:p>
            <a:pPr eaLnBrk="1" hangingPunct="1">
              <a:lnSpc>
                <a:spcPct val="100000"/>
              </a:lnSpc>
            </a:pPr>
            <a:r>
              <a:rPr lang="zh-CN" altLang="en-US" sz="2400" smtClean="0"/>
              <a:t>模式扩展</a:t>
            </a:r>
          </a:p>
          <a:p>
            <a:pPr lvl="1" eaLnBrk="1" hangingPunct="1">
              <a:lnSpc>
                <a:spcPct val="100000"/>
              </a:lnSpc>
            </a:pPr>
            <a:r>
              <a:rPr lang="zh-CN" altLang="en-US" sz="1800" smtClean="0"/>
              <a:t>“开闭原则”的倾斜性</a:t>
            </a:r>
          </a:p>
          <a:p>
            <a:pPr lvl="2" eaLnBrk="1" hangingPunct="1">
              <a:lnSpc>
                <a:spcPct val="100000"/>
              </a:lnSpc>
              <a:buFont typeface="Arial" charset="0"/>
              <a:buChar char="•"/>
            </a:pPr>
            <a:r>
              <a:rPr lang="zh-CN" altLang="en-US" sz="1600" smtClean="0">
                <a:ea typeface="黑体" pitchFamily="49" charset="-122"/>
              </a:rPr>
              <a:t>“开闭原则”要求系统对扩展开放，对修改封闭，通过扩展达到增强其功能的目的。对于涉及到多个产品族与多个产品等级结构的系统，其功能增强包括两方面：</a:t>
            </a:r>
          </a:p>
          <a:p>
            <a:pPr lvl="2" eaLnBrk="1" hangingPunct="1">
              <a:lnSpc>
                <a:spcPct val="100000"/>
              </a:lnSpc>
              <a:buFont typeface="Arial" charset="0"/>
              <a:buChar char="•"/>
            </a:pPr>
            <a:r>
              <a:rPr lang="en-US" altLang="zh-CN" sz="1600" smtClean="0">
                <a:ea typeface="黑体" pitchFamily="49" charset="-122"/>
              </a:rPr>
              <a:t>(1) </a:t>
            </a:r>
            <a:r>
              <a:rPr lang="zh-CN" altLang="en-US" sz="1600" smtClean="0">
                <a:ea typeface="黑体" pitchFamily="49" charset="-122"/>
              </a:rPr>
              <a:t>增加产品族：</a:t>
            </a:r>
            <a:r>
              <a:rPr lang="zh-CN" altLang="en-US" sz="1600" smtClean="0">
                <a:solidFill>
                  <a:srgbClr val="FF3300"/>
                </a:solidFill>
                <a:ea typeface="黑体" pitchFamily="49" charset="-122"/>
              </a:rPr>
              <a:t>对于增加新的产品族，工厂方法模式很好的支持了“开闭原则”，对于新增加的产品族，只需要对应增加一个新的具体工厂即可，对已有代码无须做任何修改。</a:t>
            </a:r>
          </a:p>
          <a:p>
            <a:pPr lvl="2" eaLnBrk="1" hangingPunct="1">
              <a:lnSpc>
                <a:spcPct val="100000"/>
              </a:lnSpc>
              <a:buFont typeface="Arial" charset="0"/>
              <a:buChar char="•"/>
            </a:pPr>
            <a:r>
              <a:rPr lang="en-US" altLang="zh-CN" sz="1600" smtClean="0">
                <a:ea typeface="黑体" pitchFamily="49" charset="-122"/>
              </a:rPr>
              <a:t>(2) </a:t>
            </a:r>
            <a:r>
              <a:rPr lang="zh-CN" altLang="en-US" sz="1600" smtClean="0">
                <a:ea typeface="黑体" pitchFamily="49" charset="-122"/>
              </a:rPr>
              <a:t>增加新的产品等级结构：</a:t>
            </a:r>
            <a:r>
              <a:rPr lang="zh-CN" altLang="en-US" sz="1600" smtClean="0">
                <a:solidFill>
                  <a:srgbClr val="FF3300"/>
                </a:solidFill>
                <a:ea typeface="黑体" pitchFamily="49" charset="-122"/>
              </a:rPr>
              <a:t>对于增加新的产品等级结构，需要修改所有的工厂角色，包括抽象工厂类，在所有的工厂类中都需要增加生产新产品的方法，不能很好地支持“开闭原则”。</a:t>
            </a:r>
          </a:p>
          <a:p>
            <a:pPr lvl="2" eaLnBrk="1" hangingPunct="1">
              <a:lnSpc>
                <a:spcPct val="100000"/>
              </a:lnSpc>
              <a:buFont typeface="Arial" charset="0"/>
              <a:buChar char="•"/>
            </a:pPr>
            <a:r>
              <a:rPr lang="zh-CN" altLang="en-US" sz="1600" smtClean="0">
                <a:ea typeface="黑体" pitchFamily="49" charset="-122"/>
              </a:rPr>
              <a:t>抽象工厂模式的这种性质称为</a:t>
            </a:r>
            <a:r>
              <a:rPr lang="zh-CN" altLang="en-US" sz="1600" smtClean="0">
                <a:solidFill>
                  <a:srgbClr val="FF3300"/>
                </a:solidFill>
                <a:ea typeface="黑体" pitchFamily="49" charset="-122"/>
              </a:rPr>
              <a:t>“开闭原则”的倾斜性</a:t>
            </a:r>
            <a:r>
              <a:rPr lang="zh-CN" altLang="en-US" sz="1600" smtClean="0">
                <a:ea typeface="黑体" pitchFamily="49" charset="-122"/>
              </a:rPr>
              <a:t>，抽象工厂模式以一种倾斜的方式支持增加新的产品，它为新产品族的增加提供方便，但不能为新的产品等级结构的增加提供这样的方便。</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mtClean="0"/>
              <a:t>抽象工厂模式</a:t>
            </a:r>
          </a:p>
        </p:txBody>
      </p:sp>
      <p:sp>
        <p:nvSpPr>
          <p:cNvPr id="30723" name="Rectangle 3"/>
          <p:cNvSpPr>
            <a:spLocks noGrp="1" noChangeArrowheads="1"/>
          </p:cNvSpPr>
          <p:nvPr>
            <p:ph type="body" sz="half" idx="1"/>
          </p:nvPr>
        </p:nvSpPr>
        <p:spPr>
          <a:xfrm>
            <a:off x="381000" y="1752600"/>
            <a:ext cx="8001000" cy="4114800"/>
          </a:xfrm>
          <a:noFill/>
        </p:spPr>
        <p:txBody>
          <a:bodyPr/>
          <a:lstStyle/>
          <a:p>
            <a:pPr eaLnBrk="1" hangingPunct="1"/>
            <a:r>
              <a:rPr lang="zh-CN" altLang="en-US" sz="2800" smtClean="0"/>
              <a:t>模式扩展</a:t>
            </a:r>
          </a:p>
          <a:p>
            <a:pPr lvl="1" eaLnBrk="1" hangingPunct="1"/>
            <a:r>
              <a:rPr lang="zh-CN" altLang="en-US" sz="2000" smtClean="0"/>
              <a:t>工厂模式的退化 </a:t>
            </a:r>
          </a:p>
          <a:p>
            <a:pPr lvl="2" eaLnBrk="1" hangingPunct="1">
              <a:buFont typeface="Arial" charset="0"/>
              <a:buChar char="•"/>
            </a:pPr>
            <a:r>
              <a:rPr lang="zh-CN" altLang="en-US" sz="1800" smtClean="0">
                <a:ea typeface="黑体" pitchFamily="49" charset="-122"/>
              </a:rPr>
              <a:t>当抽象工厂模式中每一个具体工厂类只创建一个产品对象，也就是</a:t>
            </a:r>
            <a:r>
              <a:rPr lang="zh-CN" altLang="en-US" sz="1800" smtClean="0">
                <a:solidFill>
                  <a:srgbClr val="FF3300"/>
                </a:solidFill>
                <a:ea typeface="黑体" pitchFamily="49" charset="-122"/>
              </a:rPr>
              <a:t>只存在一个产品等级结构时，抽象工厂模式退化成工厂方法模式</a:t>
            </a:r>
            <a:r>
              <a:rPr lang="zh-CN" altLang="en-US" sz="1800" smtClean="0">
                <a:ea typeface="黑体" pitchFamily="49" charset="-122"/>
              </a:rPr>
              <a:t>；当</a:t>
            </a:r>
            <a:r>
              <a:rPr lang="zh-CN" altLang="en-US" sz="1800" smtClean="0">
                <a:solidFill>
                  <a:srgbClr val="FF3300"/>
                </a:solidFill>
                <a:ea typeface="黑体" pitchFamily="49" charset="-122"/>
              </a:rPr>
              <a:t>工厂方法模式中抽象工厂与具体工厂合并，提供一个统一的工厂来创建产品对象，并将创建对象的工厂方法设计为静态方法时，工厂方法模式退化成简单工厂模式</a:t>
            </a:r>
            <a:r>
              <a:rPr lang="zh-CN" altLang="en-US" sz="1800" smtClean="0">
                <a:ea typeface="黑体" pitchFamily="49" charset="-122"/>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本章小结</a:t>
            </a:r>
          </a:p>
        </p:txBody>
      </p:sp>
      <p:sp>
        <p:nvSpPr>
          <p:cNvPr id="31747" name="Rectangle 3"/>
          <p:cNvSpPr>
            <a:spLocks noGrp="1" noChangeArrowheads="1"/>
          </p:cNvSpPr>
          <p:nvPr>
            <p:ph type="body" idx="1"/>
          </p:nvPr>
        </p:nvSpPr>
        <p:spPr>
          <a:xfrm>
            <a:off x="381000" y="1752600"/>
            <a:ext cx="8382000" cy="4648200"/>
          </a:xfrm>
        </p:spPr>
        <p:txBody>
          <a:bodyPr/>
          <a:lstStyle/>
          <a:p>
            <a:pPr eaLnBrk="1" hangingPunct="1">
              <a:lnSpc>
                <a:spcPct val="100000"/>
              </a:lnSpc>
            </a:pPr>
            <a:r>
              <a:rPr lang="zh-CN" altLang="en-US" sz="2000" smtClean="0"/>
              <a:t>抽象工厂模式提供一个创建一系列相关或相互依赖对象的接口，而无须指定它们具体的类。抽象工厂模式又称为</a:t>
            </a:r>
            <a:r>
              <a:rPr lang="en-US" altLang="zh-CN" sz="2000" smtClean="0"/>
              <a:t>Kit</a:t>
            </a:r>
            <a:r>
              <a:rPr lang="zh-CN" altLang="en-US" sz="2000" smtClean="0"/>
              <a:t>模式，属于对象创建型模式。</a:t>
            </a:r>
          </a:p>
          <a:p>
            <a:pPr eaLnBrk="1" hangingPunct="1">
              <a:lnSpc>
                <a:spcPct val="100000"/>
              </a:lnSpc>
            </a:pPr>
            <a:r>
              <a:rPr lang="zh-CN" altLang="en-US" sz="2000" smtClean="0"/>
              <a:t>抽象工厂模式包含四个角色：抽象工厂用于声明生成抽象产品的方法；具体工厂实现了抽象工厂声明的生成抽象产品的方法，生成一组具体产品，这些产品构成了一个产品族，每一个产品都位于某个产品等级结构中；抽象产品为每种产品声明接口，在抽象产品中定义了产品的抽象业务方法；具体产品定义具体工厂生产的具体产品对象，实现抽象产品接口中定义的业务方法。</a:t>
            </a:r>
          </a:p>
          <a:p>
            <a:pPr eaLnBrk="1" hangingPunct="1">
              <a:lnSpc>
                <a:spcPct val="100000"/>
              </a:lnSpc>
            </a:pPr>
            <a:r>
              <a:rPr lang="zh-CN" altLang="en-US" sz="2000" smtClean="0"/>
              <a:t>抽象工厂模式是所有形式的工厂模式中最为抽象和最具一般性的一种形态。抽象工厂模式与工厂方法模式最大的区别在于，工厂方法模式针对的是一个产品等级结构，而抽象工厂模式则需要面对多个产品等级结构。</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抽象工厂模式</a:t>
            </a:r>
          </a:p>
        </p:txBody>
      </p:sp>
      <p:sp>
        <p:nvSpPr>
          <p:cNvPr id="5123" name="Rectangle 3"/>
          <p:cNvSpPr>
            <a:spLocks noGrp="1" noChangeArrowheads="1"/>
          </p:cNvSpPr>
          <p:nvPr>
            <p:ph type="body" idx="1"/>
          </p:nvPr>
        </p:nvSpPr>
        <p:spPr>
          <a:noFill/>
        </p:spPr>
        <p:txBody>
          <a:bodyPr/>
          <a:lstStyle/>
          <a:p>
            <a:pPr eaLnBrk="1" hangingPunct="1"/>
            <a:r>
              <a:rPr lang="zh-CN" altLang="en-US" smtClean="0"/>
              <a:t>模式动机</a:t>
            </a:r>
          </a:p>
          <a:p>
            <a:pPr lvl="1" eaLnBrk="1" hangingPunct="1"/>
            <a:r>
              <a:rPr lang="zh-CN" altLang="en-US" smtClean="0"/>
              <a:t>在工厂方法模式中具体工厂负责生产具体的产品，每一个具体工厂对应一种具体产品，工厂方法也具有唯一性，一般情况下，一个具体工厂中只有一个工厂方法或者一组重载的工厂方法。但是有时候</a:t>
            </a:r>
            <a:r>
              <a:rPr lang="zh-CN" altLang="en-US" smtClean="0">
                <a:solidFill>
                  <a:srgbClr val="FF3300"/>
                </a:solidFill>
              </a:rPr>
              <a:t>我们需要一个工厂可以提供多个产品对象，而不是单一的产品对象。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本章小结</a:t>
            </a:r>
          </a:p>
        </p:txBody>
      </p:sp>
      <p:sp>
        <p:nvSpPr>
          <p:cNvPr id="32771" name="Rectangle 3"/>
          <p:cNvSpPr>
            <a:spLocks noGrp="1" noChangeArrowheads="1"/>
          </p:cNvSpPr>
          <p:nvPr>
            <p:ph type="body" idx="1"/>
          </p:nvPr>
        </p:nvSpPr>
        <p:spPr>
          <a:xfrm>
            <a:off x="381000" y="1752600"/>
            <a:ext cx="8382000" cy="3810000"/>
          </a:xfrm>
        </p:spPr>
        <p:txBody>
          <a:bodyPr/>
          <a:lstStyle/>
          <a:p>
            <a:pPr eaLnBrk="1" hangingPunct="1">
              <a:lnSpc>
                <a:spcPct val="110000"/>
              </a:lnSpc>
            </a:pPr>
            <a:r>
              <a:rPr lang="zh-CN" altLang="en-US" sz="2000" smtClean="0"/>
              <a:t>抽象工厂模式的主要优点是隔离了具体类的生成，使得客户并不需要知道什么被创建，而且每次可以通过具体工厂类创建一个产品族中的多个对象，增加或者替换产品族比较方便，增加新的具体工厂和产品族很方便；主要缺点在于增加新的产品等级结构很复杂，需要修改抽象工厂和所有的具体工厂类，对“开闭原则”的支持呈现倾斜性。 </a:t>
            </a:r>
          </a:p>
          <a:p>
            <a:pPr eaLnBrk="1" hangingPunct="1">
              <a:lnSpc>
                <a:spcPct val="110000"/>
              </a:lnSpc>
            </a:pPr>
            <a:r>
              <a:rPr lang="zh-CN" altLang="en-US" sz="2000" smtClean="0"/>
              <a:t>抽象工厂模式适用情况包括：一个系统不应当依赖于产品类实例如何被创建、组合和表达的细节；系统中有多于一个的产品族，而每次只使用其中某一产品族；属于同一个产品族的产品将在一起使用；系统提供一个产品类的库，所有的产品以同样的接口出现，从而使客户端不依赖于具体实现。</a:t>
            </a:r>
            <a:r>
              <a:rPr lang="zh-CN" altLang="en-US" sz="2400" smtClean="0"/>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en-US" altLang="zh-CN" b="1" smtClean="0">
                <a:effectLst>
                  <a:outerShdw blurRad="38100" dist="38100" dir="2700000" algn="tl">
                    <a:srgbClr val="C0C0C0"/>
                  </a:outerShdw>
                </a:effectLst>
                <a:latin typeface="MS UI Gothic" pitchFamily="34" charset="-128"/>
                <a:ea typeface="MS UI Gothic" pitchFamily="34" charset="-128"/>
              </a:rPr>
              <a:t>END</a:t>
            </a:r>
          </a:p>
        </p:txBody>
      </p:sp>
      <p:sp>
        <p:nvSpPr>
          <p:cNvPr id="33795" name="Rectangle 3"/>
          <p:cNvSpPr>
            <a:spLocks noGrp="1" noChangeArrowheads="1"/>
          </p:cNvSpPr>
          <p:nvPr>
            <p:ph type="body" idx="1"/>
          </p:nvPr>
        </p:nvSpPr>
        <p:spPr/>
        <p:txBody>
          <a:bodyPr/>
          <a:lstStyle/>
          <a:p>
            <a:pPr eaLnBrk="1" hangingPunct="1"/>
            <a:endParaRPr lang="zh-CN" altLang="zh-CN" smtClean="0"/>
          </a:p>
        </p:txBody>
      </p:sp>
      <p:sp>
        <p:nvSpPr>
          <p:cNvPr id="33796" name="WordArt 4"/>
          <p:cNvSpPr>
            <a:spLocks noChangeArrowheads="1" noChangeShapeType="1" noTextEdit="1"/>
          </p:cNvSpPr>
          <p:nvPr/>
        </p:nvSpPr>
        <p:spPr bwMode="auto">
          <a:xfrm>
            <a:off x="1981200" y="2852738"/>
            <a:ext cx="5334000" cy="1338262"/>
          </a:xfrm>
          <a:prstGeom prst="rect">
            <a:avLst/>
          </a:prstGeom>
        </p:spPr>
        <p:txBody>
          <a:bodyPr wrap="none" fromWordArt="1">
            <a:prstTxWarp prst="textPlain">
              <a:avLst>
                <a:gd name="adj" fmla="val 50000"/>
              </a:avLst>
            </a:prstTxWarp>
          </a:bodyPr>
          <a:lstStyle/>
          <a:p>
            <a:pPr algn="ctr"/>
            <a:r>
              <a:rPr lang="en-US" altLang="zh-CN"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rPr>
              <a:t>Thanks!</a:t>
            </a:r>
            <a:endParaRPr lang="zh-CN" altLang="en-US" sz="3600" kern="10">
              <a:ln w="9525">
                <a:solidFill>
                  <a:schemeClr val="tx1"/>
                </a:solid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Arial Black"/>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抽象工厂模式</a:t>
            </a:r>
          </a:p>
        </p:txBody>
      </p:sp>
      <p:sp>
        <p:nvSpPr>
          <p:cNvPr id="6147" name="Rectangle 3"/>
          <p:cNvSpPr>
            <a:spLocks noGrp="1" noChangeArrowheads="1"/>
          </p:cNvSpPr>
          <p:nvPr>
            <p:ph type="body" idx="1"/>
          </p:nvPr>
        </p:nvSpPr>
        <p:spPr>
          <a:noFill/>
        </p:spPr>
        <p:txBody>
          <a:bodyPr/>
          <a:lstStyle/>
          <a:p>
            <a:pPr eaLnBrk="1" hangingPunct="1"/>
            <a:r>
              <a:rPr lang="zh-CN" altLang="en-US" smtClean="0"/>
              <a:t>模式动机</a:t>
            </a:r>
          </a:p>
          <a:p>
            <a:pPr lvl="1" eaLnBrk="1" hangingPunct="1"/>
            <a:r>
              <a:rPr lang="zh-CN" altLang="en-US" sz="2000" smtClean="0"/>
              <a:t>为了更清晰地理解工厂方法模式，需要先引入两个概念：</a:t>
            </a:r>
          </a:p>
          <a:p>
            <a:pPr lvl="2" eaLnBrk="1" hangingPunct="1">
              <a:buFont typeface="Arial" charset="0"/>
              <a:buChar char="•"/>
            </a:pPr>
            <a:r>
              <a:rPr lang="zh-CN" altLang="en-US" smtClean="0">
                <a:solidFill>
                  <a:srgbClr val="FF3300"/>
                </a:solidFill>
                <a:ea typeface="黑体" pitchFamily="49" charset="-122"/>
              </a:rPr>
              <a:t>产品等级结构</a:t>
            </a:r>
            <a:r>
              <a:rPr lang="zh-CN" altLang="en-US" smtClean="0">
                <a:ea typeface="黑体" pitchFamily="49" charset="-122"/>
              </a:rPr>
              <a:t>：</a:t>
            </a:r>
            <a:r>
              <a:rPr lang="zh-CN" altLang="en-US" smtClean="0">
                <a:solidFill>
                  <a:srgbClr val="FF3300"/>
                </a:solidFill>
                <a:ea typeface="黑体" pitchFamily="49" charset="-122"/>
              </a:rPr>
              <a:t>产品等级结构即产品的继承结构</a:t>
            </a:r>
            <a:r>
              <a:rPr lang="zh-CN" altLang="en-US" smtClean="0">
                <a:ea typeface="黑体" pitchFamily="49" charset="-122"/>
              </a:rPr>
              <a:t>，如一个抽象类是电视机，其子类有海尔电视机、海信电视机、</a:t>
            </a:r>
            <a:r>
              <a:rPr lang="en-US" altLang="zh-CN" smtClean="0">
                <a:ea typeface="黑体" pitchFamily="49" charset="-122"/>
              </a:rPr>
              <a:t>TCL</a:t>
            </a:r>
            <a:r>
              <a:rPr lang="zh-CN" altLang="en-US" smtClean="0">
                <a:ea typeface="黑体" pitchFamily="49" charset="-122"/>
              </a:rPr>
              <a:t>电视机，则抽象电视机与具体品牌的电视机之间构成了一个产品等级结构，抽象电视机是父类，而具体品牌的电视机是其子类。</a:t>
            </a:r>
          </a:p>
          <a:p>
            <a:pPr lvl="2" eaLnBrk="1" hangingPunct="1">
              <a:buFont typeface="Arial" charset="0"/>
              <a:buChar char="•"/>
            </a:pPr>
            <a:r>
              <a:rPr lang="zh-CN" altLang="en-US" smtClean="0">
                <a:solidFill>
                  <a:srgbClr val="FF3300"/>
                </a:solidFill>
                <a:ea typeface="黑体" pitchFamily="49" charset="-122"/>
              </a:rPr>
              <a:t>产品族</a:t>
            </a:r>
            <a:r>
              <a:rPr lang="zh-CN" altLang="en-US" smtClean="0">
                <a:ea typeface="黑体" pitchFamily="49" charset="-122"/>
              </a:rPr>
              <a:t>：在抽象工厂模式中，</a:t>
            </a:r>
            <a:r>
              <a:rPr lang="zh-CN" altLang="en-US" smtClean="0">
                <a:solidFill>
                  <a:srgbClr val="FF3300"/>
                </a:solidFill>
                <a:ea typeface="黑体" pitchFamily="49" charset="-122"/>
              </a:rPr>
              <a:t>产品族是指由同一个工厂生产的，位于不同产品等级结构中的一组产品</a:t>
            </a:r>
            <a:r>
              <a:rPr lang="zh-CN" altLang="en-US" smtClean="0">
                <a:ea typeface="黑体" pitchFamily="49" charset="-122"/>
              </a:rPr>
              <a:t>，如海尔电器工厂生产的海尔电视机、海尔电冰箱，海尔电视机位于电视机产品等级结构中，海尔电冰箱位于电冰箱产品等级结构中。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抽象工厂模式</a:t>
            </a:r>
          </a:p>
        </p:txBody>
      </p:sp>
      <p:sp>
        <p:nvSpPr>
          <p:cNvPr id="7171" name="Rectangle 3"/>
          <p:cNvSpPr>
            <a:spLocks noGrp="1" noChangeArrowheads="1"/>
          </p:cNvSpPr>
          <p:nvPr>
            <p:ph type="body" idx="1"/>
          </p:nvPr>
        </p:nvSpPr>
        <p:spPr>
          <a:noFill/>
        </p:spPr>
        <p:txBody>
          <a:bodyPr/>
          <a:lstStyle/>
          <a:p>
            <a:pPr eaLnBrk="1" hangingPunct="1"/>
            <a:r>
              <a:rPr lang="zh-CN" altLang="en-US" dirty="0" smtClean="0"/>
              <a:t>模式动机</a:t>
            </a:r>
          </a:p>
          <a:p>
            <a:pPr lvl="1" eaLnBrk="1" hangingPunct="1"/>
            <a:r>
              <a:rPr lang="zh-CN" altLang="en-US" sz="2000" dirty="0" smtClean="0"/>
              <a:t>产品族与产品等级结构示意图</a:t>
            </a:r>
            <a:r>
              <a:rPr lang="zh-CN" altLang="en-US" dirty="0" smtClean="0"/>
              <a:t> </a:t>
            </a:r>
          </a:p>
        </p:txBody>
      </p:sp>
      <p:sp>
        <p:nvSpPr>
          <p:cNvPr id="7172" name="Rectangle 6"/>
          <p:cNvSpPr>
            <a:spLocks noChangeArrowheads="1"/>
          </p:cNvSpPr>
          <p:nvPr/>
        </p:nvSpPr>
        <p:spPr bwMode="auto">
          <a:xfrm>
            <a:off x="0" y="1938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49"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graphicFrame>
        <p:nvGraphicFramePr>
          <p:cNvPr id="7173" name="Object 5"/>
          <p:cNvGraphicFramePr>
            <a:graphicFrameLocks noChangeAspect="1"/>
          </p:cNvGraphicFramePr>
          <p:nvPr/>
        </p:nvGraphicFramePr>
        <p:xfrm>
          <a:off x="1371600" y="2743200"/>
          <a:ext cx="5943600" cy="3414713"/>
        </p:xfrm>
        <a:graphic>
          <a:graphicData uri="http://schemas.openxmlformats.org/presentationml/2006/ole">
            <mc:AlternateContent xmlns:mc="http://schemas.openxmlformats.org/markup-compatibility/2006">
              <mc:Choice xmlns:v="urn:schemas-microsoft-com:vml" Requires="v">
                <p:oleObj spid="_x0000_s7182" name="Visio" r:id="rId3" imgW="7144893" imgH="4093845" progId="Visio.Drawing.11">
                  <p:embed/>
                </p:oleObj>
              </mc:Choice>
              <mc:Fallback>
                <p:oleObj name="Visio" r:id="rId3" imgW="7144893" imgH="4093845"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743200"/>
                        <a:ext cx="5943600"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2743200" y="3048000"/>
            <a:ext cx="723275" cy="307777"/>
          </a:xfrm>
          <a:prstGeom prst="rect">
            <a:avLst/>
          </a:prstGeom>
          <a:noFill/>
        </p:spPr>
        <p:txBody>
          <a:bodyPr wrap="none" rtlCol="0">
            <a:spAutoFit/>
          </a:bodyPr>
          <a:lstStyle/>
          <a:p>
            <a:r>
              <a:rPr lang="zh-CN" altLang="en-US" sz="1400" dirty="0" smtClean="0"/>
              <a:t>电视机</a:t>
            </a:r>
            <a:endParaRPr lang="zh-CN" altLang="en-US" sz="1400" dirty="0"/>
          </a:p>
        </p:txBody>
      </p:sp>
      <p:sp>
        <p:nvSpPr>
          <p:cNvPr id="7" name="TextBox 6"/>
          <p:cNvSpPr txBox="1"/>
          <p:nvPr/>
        </p:nvSpPr>
        <p:spPr>
          <a:xfrm>
            <a:off x="3618875" y="3066327"/>
            <a:ext cx="543739" cy="307777"/>
          </a:xfrm>
          <a:prstGeom prst="rect">
            <a:avLst/>
          </a:prstGeom>
          <a:noFill/>
        </p:spPr>
        <p:txBody>
          <a:bodyPr wrap="none" rtlCol="0">
            <a:spAutoFit/>
          </a:bodyPr>
          <a:lstStyle/>
          <a:p>
            <a:r>
              <a:rPr lang="zh-CN" altLang="en-US" sz="1400" dirty="0"/>
              <a:t>冰箱</a:t>
            </a:r>
          </a:p>
        </p:txBody>
      </p:sp>
      <p:sp>
        <p:nvSpPr>
          <p:cNvPr id="8" name="TextBox 7"/>
          <p:cNvSpPr txBox="1"/>
          <p:nvPr/>
        </p:nvSpPr>
        <p:spPr>
          <a:xfrm>
            <a:off x="4724400" y="3035984"/>
            <a:ext cx="723275" cy="307777"/>
          </a:xfrm>
          <a:prstGeom prst="rect">
            <a:avLst/>
          </a:prstGeom>
          <a:noFill/>
        </p:spPr>
        <p:txBody>
          <a:bodyPr wrap="none" rtlCol="0">
            <a:spAutoFit/>
          </a:bodyPr>
          <a:lstStyle/>
          <a:p>
            <a:r>
              <a:rPr lang="zh-CN" altLang="en-US" sz="1400" dirty="0" smtClean="0"/>
              <a:t>洗衣机</a:t>
            </a:r>
            <a:endParaRPr lang="zh-CN" altLang="en-US" sz="1400" dirty="0"/>
          </a:p>
        </p:txBody>
      </p:sp>
      <p:sp>
        <p:nvSpPr>
          <p:cNvPr id="3" name="TextBox 2"/>
          <p:cNvSpPr txBox="1"/>
          <p:nvPr/>
        </p:nvSpPr>
        <p:spPr>
          <a:xfrm>
            <a:off x="1752600" y="5355749"/>
            <a:ext cx="543739" cy="307777"/>
          </a:xfrm>
          <a:prstGeom prst="rect">
            <a:avLst/>
          </a:prstGeom>
          <a:noFill/>
        </p:spPr>
        <p:txBody>
          <a:bodyPr wrap="none" rtlCol="0">
            <a:spAutoFit/>
          </a:bodyPr>
          <a:lstStyle/>
          <a:p>
            <a:r>
              <a:rPr lang="zh-CN" altLang="en-US" sz="1400" dirty="0" smtClean="0"/>
              <a:t>海尔</a:t>
            </a:r>
            <a:endParaRPr lang="zh-CN" altLang="en-US" sz="1400" dirty="0"/>
          </a:p>
        </p:txBody>
      </p:sp>
      <p:sp>
        <p:nvSpPr>
          <p:cNvPr id="10" name="TextBox 9"/>
          <p:cNvSpPr txBox="1"/>
          <p:nvPr/>
        </p:nvSpPr>
        <p:spPr>
          <a:xfrm>
            <a:off x="1752600" y="4876800"/>
            <a:ext cx="543739" cy="307777"/>
          </a:xfrm>
          <a:prstGeom prst="rect">
            <a:avLst/>
          </a:prstGeom>
          <a:noFill/>
        </p:spPr>
        <p:txBody>
          <a:bodyPr wrap="none" rtlCol="0">
            <a:spAutoFit/>
          </a:bodyPr>
          <a:lstStyle/>
          <a:p>
            <a:r>
              <a:rPr lang="zh-CN" altLang="en-US" sz="1400" dirty="0" smtClean="0"/>
              <a:t>海信</a:t>
            </a:r>
            <a:endParaRPr lang="zh-CN" altLang="en-US" sz="1400" dirty="0"/>
          </a:p>
        </p:txBody>
      </p:sp>
      <p:sp>
        <p:nvSpPr>
          <p:cNvPr id="11" name="TextBox 10"/>
          <p:cNvSpPr txBox="1"/>
          <p:nvPr/>
        </p:nvSpPr>
        <p:spPr>
          <a:xfrm>
            <a:off x="1762939" y="4419600"/>
            <a:ext cx="543739" cy="307777"/>
          </a:xfrm>
          <a:prstGeom prst="rect">
            <a:avLst/>
          </a:prstGeom>
          <a:noFill/>
        </p:spPr>
        <p:txBody>
          <a:bodyPr wrap="none" rtlCol="0">
            <a:spAutoFit/>
          </a:bodyPr>
          <a:lstStyle/>
          <a:p>
            <a:r>
              <a:rPr lang="zh-CN" altLang="en-US" sz="1400" dirty="0" smtClean="0"/>
              <a:t>格力</a:t>
            </a:r>
            <a:endParaRPr lang="zh-CN" altLang="en-US" sz="1400" dirty="0"/>
          </a:p>
        </p:txBody>
      </p:sp>
      <p:sp>
        <p:nvSpPr>
          <p:cNvPr id="12" name="TextBox 11"/>
          <p:cNvSpPr txBox="1"/>
          <p:nvPr/>
        </p:nvSpPr>
        <p:spPr>
          <a:xfrm>
            <a:off x="1779065" y="3962400"/>
            <a:ext cx="543739" cy="307777"/>
          </a:xfrm>
          <a:prstGeom prst="rect">
            <a:avLst/>
          </a:prstGeom>
          <a:noFill/>
        </p:spPr>
        <p:txBody>
          <a:bodyPr wrap="none" rtlCol="0">
            <a:spAutoFit/>
          </a:bodyPr>
          <a:lstStyle/>
          <a:p>
            <a:r>
              <a:rPr lang="zh-CN" altLang="en-US" sz="1400" dirty="0"/>
              <a:t>美的</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抽象工厂模式</a:t>
            </a:r>
          </a:p>
        </p:txBody>
      </p:sp>
      <p:sp>
        <p:nvSpPr>
          <p:cNvPr id="8195" name="Rectangle 3"/>
          <p:cNvSpPr>
            <a:spLocks noGrp="1" noChangeArrowheads="1"/>
          </p:cNvSpPr>
          <p:nvPr>
            <p:ph type="body" idx="1"/>
          </p:nvPr>
        </p:nvSpPr>
        <p:spPr>
          <a:xfrm>
            <a:off x="381000" y="1752600"/>
            <a:ext cx="8382000" cy="4495800"/>
          </a:xfrm>
          <a:noFill/>
        </p:spPr>
        <p:txBody>
          <a:bodyPr/>
          <a:lstStyle/>
          <a:p>
            <a:pPr eaLnBrk="1" hangingPunct="1">
              <a:lnSpc>
                <a:spcPct val="110000"/>
              </a:lnSpc>
            </a:pPr>
            <a:r>
              <a:rPr lang="zh-CN" altLang="en-US" sz="2400" smtClean="0"/>
              <a:t>模式动机</a:t>
            </a:r>
          </a:p>
          <a:p>
            <a:pPr lvl="1" eaLnBrk="1" hangingPunct="1">
              <a:lnSpc>
                <a:spcPct val="110000"/>
              </a:lnSpc>
            </a:pPr>
            <a:r>
              <a:rPr lang="zh-CN" altLang="en-US" sz="2000" smtClean="0"/>
              <a:t>当系统所提供的工厂所需生产的具体产品并不是一个简单的对象，而是</a:t>
            </a:r>
            <a:r>
              <a:rPr lang="zh-CN" altLang="en-US" sz="2000" smtClean="0">
                <a:solidFill>
                  <a:srgbClr val="FF3300"/>
                </a:solidFill>
              </a:rPr>
              <a:t>多个位于不同产品等级结构中属于不同类型的具体产品时</a:t>
            </a:r>
            <a:r>
              <a:rPr lang="zh-CN" altLang="en-US" sz="2000" smtClean="0"/>
              <a:t>需要使用抽象工厂模式。</a:t>
            </a:r>
          </a:p>
          <a:p>
            <a:pPr lvl="1" eaLnBrk="1" hangingPunct="1">
              <a:lnSpc>
                <a:spcPct val="110000"/>
              </a:lnSpc>
            </a:pPr>
            <a:r>
              <a:rPr lang="zh-CN" altLang="en-US" sz="2000" smtClean="0"/>
              <a:t>抽象工厂模式是所有形式的工厂模式中</a:t>
            </a:r>
            <a:r>
              <a:rPr lang="zh-CN" altLang="en-US" sz="2000" smtClean="0">
                <a:solidFill>
                  <a:srgbClr val="FF3300"/>
                </a:solidFill>
              </a:rPr>
              <a:t>最为抽象和最具一般性的一种形态</a:t>
            </a:r>
            <a:r>
              <a:rPr lang="zh-CN" altLang="en-US" sz="2000" smtClean="0"/>
              <a:t>。</a:t>
            </a:r>
          </a:p>
          <a:p>
            <a:pPr lvl="1" eaLnBrk="1" hangingPunct="1">
              <a:lnSpc>
                <a:spcPct val="110000"/>
              </a:lnSpc>
            </a:pPr>
            <a:r>
              <a:rPr lang="zh-CN" altLang="en-US" sz="2000" smtClean="0"/>
              <a:t>抽象工厂模式与工厂方法模式最大的区别在于，</a:t>
            </a:r>
            <a:r>
              <a:rPr lang="zh-CN" altLang="en-US" sz="2000" smtClean="0">
                <a:solidFill>
                  <a:srgbClr val="FF3300"/>
                </a:solidFill>
              </a:rPr>
              <a:t>工厂方法模式针对的是一个产品等级结构，而抽象工厂模式则需要面对多个产品等级结构，</a:t>
            </a:r>
            <a:r>
              <a:rPr lang="zh-CN" altLang="en-US" sz="2000" smtClean="0"/>
              <a:t>一个工厂等级结构可以负责多个不同产品等级结构中的产品对象的创建 。当一个工厂等级结构可以创建出分属于不同产品等级结构的一个产品族中的所有对象时，抽象工厂模式比工厂方法模式更为简单、有效率。 </a:t>
            </a:r>
          </a:p>
        </p:txBody>
      </p:sp>
      <p:sp>
        <p:nvSpPr>
          <p:cNvPr id="8196" name="Rectangle 4"/>
          <p:cNvSpPr>
            <a:spLocks noChangeArrowheads="1"/>
          </p:cNvSpPr>
          <p:nvPr/>
        </p:nvSpPr>
        <p:spPr bwMode="auto">
          <a:xfrm>
            <a:off x="0" y="1938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49"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抽象工厂模式</a:t>
            </a:r>
          </a:p>
        </p:txBody>
      </p:sp>
      <p:sp>
        <p:nvSpPr>
          <p:cNvPr id="9219" name="Rectangle 3"/>
          <p:cNvSpPr>
            <a:spLocks noGrp="1" noChangeArrowheads="1"/>
          </p:cNvSpPr>
          <p:nvPr>
            <p:ph type="body" idx="1"/>
          </p:nvPr>
        </p:nvSpPr>
        <p:spPr>
          <a:xfrm>
            <a:off x="381000" y="1752600"/>
            <a:ext cx="8382000" cy="4495800"/>
          </a:xfrm>
          <a:noFill/>
        </p:spPr>
        <p:txBody>
          <a:bodyPr/>
          <a:lstStyle/>
          <a:p>
            <a:pPr eaLnBrk="1" hangingPunct="1"/>
            <a:r>
              <a:rPr lang="zh-CN" altLang="en-US" smtClean="0"/>
              <a:t>模式动机</a:t>
            </a:r>
          </a:p>
          <a:p>
            <a:pPr lvl="1" eaLnBrk="1" hangingPunct="1"/>
            <a:r>
              <a:rPr lang="zh-CN" altLang="en-US" sz="2000" smtClean="0"/>
              <a:t>抽象工厂模式示意图</a:t>
            </a:r>
          </a:p>
        </p:txBody>
      </p:sp>
      <p:sp>
        <p:nvSpPr>
          <p:cNvPr id="9220" name="Rectangle 4"/>
          <p:cNvSpPr>
            <a:spLocks noChangeArrowheads="1"/>
          </p:cNvSpPr>
          <p:nvPr/>
        </p:nvSpPr>
        <p:spPr bwMode="auto">
          <a:xfrm>
            <a:off x="0" y="1938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49"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sp>
        <p:nvSpPr>
          <p:cNvPr id="9221" name="Rectangle 6"/>
          <p:cNvSpPr>
            <a:spLocks noChangeArrowheads="1"/>
          </p:cNvSpPr>
          <p:nvPr/>
        </p:nvSpPr>
        <p:spPr bwMode="auto">
          <a:xfrm>
            <a:off x="0" y="2176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Clr>
                <a:srgbClr val="FF3300"/>
              </a:buClr>
              <a:buFont typeface="Wingdings" pitchFamily="2" charset="2"/>
              <a:buChar char="w"/>
              <a:defRPr sz="3200">
                <a:solidFill>
                  <a:srgbClr val="080808"/>
                </a:solidFill>
                <a:latin typeface="Tahoma" pitchFamily="34" charset="0"/>
                <a:ea typeface="隶书" pitchFamily="49" charset="-122"/>
              </a:defRPr>
            </a:lvl1pPr>
            <a:lvl2pPr marL="742950" indent="-285750" eaLnBrk="0" hangingPunct="0">
              <a:lnSpc>
                <a:spcPct val="120000"/>
              </a:lnSpc>
              <a:spcBef>
                <a:spcPct val="20000"/>
              </a:spcBef>
              <a:buClr>
                <a:srgbClr val="0000FF"/>
              </a:buClr>
              <a:buFont typeface="Wingdings" pitchFamily="2" charset="2"/>
              <a:buChar char="ü"/>
              <a:defRPr sz="2400" b="1">
                <a:solidFill>
                  <a:srgbClr val="333333"/>
                </a:solidFill>
                <a:latin typeface="Tahoma" pitchFamily="34" charset="0"/>
                <a:ea typeface="楷体_GB2312" pitchFamily="49" charset="-122"/>
              </a:defRPr>
            </a:lvl2pPr>
            <a:lvl3pPr marL="1143000" indent="-228600" eaLnBrk="0" hangingPunct="0">
              <a:lnSpc>
                <a:spcPct val="120000"/>
              </a:lnSpc>
              <a:spcBef>
                <a:spcPct val="20000"/>
              </a:spcBef>
              <a:buClr>
                <a:srgbClr val="FF3300"/>
              </a:buClr>
              <a:buFont typeface="Wingdings" pitchFamily="2" charset="2"/>
              <a:buChar char=""/>
              <a:defRPr sz="2000">
                <a:solidFill>
                  <a:srgbClr val="333333"/>
                </a:solidFill>
                <a:latin typeface="Tahoma" pitchFamily="34" charset="0"/>
                <a:ea typeface="黑体" pitchFamily="49" charset="-122"/>
              </a:defRPr>
            </a:lvl3pPr>
            <a:lvl4pPr marL="1600200" indent="-228600" eaLnBrk="0" hangingPunct="0">
              <a:spcBef>
                <a:spcPct val="20000"/>
              </a:spcBef>
              <a:buChar char="–"/>
              <a:defRPr sz="2000">
                <a:solidFill>
                  <a:srgbClr val="4D4D4D"/>
                </a:solidFill>
                <a:latin typeface="Arial" charset="0"/>
                <a:ea typeface="宋体" pitchFamily="2" charset="-122"/>
              </a:defRPr>
            </a:lvl4pPr>
            <a:lvl5pPr marL="2057400" indent="-228600" eaLnBrk="0" hangingPunct="0">
              <a:spcBef>
                <a:spcPct val="20000"/>
              </a:spcBef>
              <a:buChar char="»"/>
              <a:defRPr sz="2000">
                <a:solidFill>
                  <a:srgbClr val="4D4D4D"/>
                </a:solidFill>
                <a:latin typeface="Arial" charset="0"/>
                <a:ea typeface="宋体" pitchFamily="2" charset="-122"/>
              </a:defRPr>
            </a:lvl5pPr>
            <a:lvl6pPr marL="2514600" indent="-228600" eaLnBrk="0" fontAlgn="base" hangingPunct="0">
              <a:spcBef>
                <a:spcPct val="20000"/>
              </a:spcBef>
              <a:spcAft>
                <a:spcPct val="0"/>
              </a:spcAft>
              <a:buChar char="»"/>
              <a:defRPr sz="2000">
                <a:solidFill>
                  <a:srgbClr val="4D4D4D"/>
                </a:solidFill>
                <a:latin typeface="Arial" charset="0"/>
                <a:ea typeface="宋体" pitchFamily="2" charset="-122"/>
              </a:defRPr>
            </a:lvl6pPr>
            <a:lvl7pPr marL="2971800" indent="-228600" eaLnBrk="0" fontAlgn="base" hangingPunct="0">
              <a:spcBef>
                <a:spcPct val="20000"/>
              </a:spcBef>
              <a:spcAft>
                <a:spcPct val="0"/>
              </a:spcAft>
              <a:buChar char="»"/>
              <a:defRPr sz="2000">
                <a:solidFill>
                  <a:srgbClr val="4D4D4D"/>
                </a:solidFill>
                <a:latin typeface="Arial" charset="0"/>
                <a:ea typeface="宋体" pitchFamily="2" charset="-122"/>
              </a:defRPr>
            </a:lvl7pPr>
            <a:lvl8pPr marL="3429000" indent="-228600" eaLnBrk="0" fontAlgn="base" hangingPunct="0">
              <a:spcBef>
                <a:spcPct val="20000"/>
              </a:spcBef>
              <a:spcAft>
                <a:spcPct val="0"/>
              </a:spcAft>
              <a:buChar char="»"/>
              <a:defRPr sz="2000">
                <a:solidFill>
                  <a:srgbClr val="4D4D4D"/>
                </a:solidFill>
                <a:latin typeface="Arial" charset="0"/>
                <a:ea typeface="宋体" pitchFamily="2" charset="-122"/>
              </a:defRPr>
            </a:lvl8pPr>
            <a:lvl9pPr marL="3886200" indent="-228600" eaLnBrk="0" fontAlgn="base" hangingPunct="0">
              <a:spcBef>
                <a:spcPct val="20000"/>
              </a:spcBef>
              <a:spcAft>
                <a:spcPct val="0"/>
              </a:spcAft>
              <a:buChar char="»"/>
              <a:defRPr sz="2000">
                <a:solidFill>
                  <a:srgbClr val="4D4D4D"/>
                </a:solidFill>
                <a:latin typeface="Arial" charset="0"/>
                <a:ea typeface="宋体" pitchFamily="2" charset="-122"/>
              </a:defRPr>
            </a:lvl9pPr>
          </a:lstStyle>
          <a:p>
            <a:pPr eaLnBrk="1" hangingPunct="1">
              <a:lnSpc>
                <a:spcPct val="100000"/>
              </a:lnSpc>
              <a:spcBef>
                <a:spcPct val="0"/>
              </a:spcBef>
              <a:buClrTx/>
              <a:buFontTx/>
              <a:buNone/>
            </a:pPr>
            <a:endParaRPr lang="zh-CN" altLang="en-US" sz="1800">
              <a:solidFill>
                <a:schemeClr val="tx1"/>
              </a:solidFill>
              <a:latin typeface="Arial" charset="0"/>
              <a:ea typeface="宋体" pitchFamily="2" charset="-122"/>
            </a:endParaRPr>
          </a:p>
        </p:txBody>
      </p:sp>
      <p:graphicFrame>
        <p:nvGraphicFramePr>
          <p:cNvPr id="9222" name="Object 5"/>
          <p:cNvGraphicFramePr>
            <a:graphicFrameLocks noChangeAspect="1"/>
          </p:cNvGraphicFramePr>
          <p:nvPr>
            <p:extLst>
              <p:ext uri="{D42A27DB-BD31-4B8C-83A1-F6EECF244321}">
                <p14:modId xmlns:p14="http://schemas.microsoft.com/office/powerpoint/2010/main" val="2809593225"/>
              </p:ext>
            </p:extLst>
          </p:nvPr>
        </p:nvGraphicFramePr>
        <p:xfrm>
          <a:off x="1066800" y="2819400"/>
          <a:ext cx="7629525" cy="3629025"/>
        </p:xfrm>
        <a:graphic>
          <a:graphicData uri="http://schemas.openxmlformats.org/presentationml/2006/ole">
            <mc:AlternateContent xmlns:mc="http://schemas.openxmlformats.org/markup-compatibility/2006">
              <mc:Choice xmlns:v="urn:schemas-microsoft-com:vml" Requires="v">
                <p:oleObj spid="_x0000_s9231" name="Visio" r:id="rId3" imgW="7581813" imgH="3600495" progId="Visio.Drawing.11">
                  <p:embed/>
                </p:oleObj>
              </mc:Choice>
              <mc:Fallback>
                <p:oleObj name="Visio" r:id="rId3" imgW="7581813" imgH="3600495" progId="Visio.Drawing.11">
                  <p:embed/>
                  <p:pic>
                    <p:nvPicPr>
                      <p:cNvPr id="0" name="Object 5"/>
                      <p:cNvPicPr>
                        <a:picLocks noChangeAspect="1" noChangeArrowheads="1"/>
                      </p:cNvPicPr>
                      <p:nvPr/>
                    </p:nvPicPr>
                    <p:blipFill>
                      <a:blip r:embed="rId4"/>
                      <a:srcRect/>
                      <a:stretch>
                        <a:fillRect/>
                      </a:stretch>
                    </p:blipFill>
                    <p:spPr bwMode="auto">
                      <a:xfrm>
                        <a:off x="1066800" y="2819400"/>
                        <a:ext cx="762952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抽象工厂模式</a:t>
            </a:r>
          </a:p>
        </p:txBody>
      </p:sp>
      <p:sp>
        <p:nvSpPr>
          <p:cNvPr id="10243"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zh-CN" altLang="en-US" smtClean="0"/>
              <a:t> </a:t>
            </a:r>
            <a:r>
              <a:rPr lang="en-US" altLang="en-US" smtClean="0"/>
              <a:t>抽象工厂模式(Abstract Factory Pattern)：</a:t>
            </a:r>
            <a:r>
              <a:rPr lang="zh-CN" altLang="en-US" smtClean="0"/>
              <a:t>提供一个</a:t>
            </a:r>
            <a:r>
              <a:rPr lang="zh-CN" altLang="en-US" smtClean="0">
                <a:solidFill>
                  <a:srgbClr val="FF3300"/>
                </a:solidFill>
              </a:rPr>
              <a:t>创建一系列相关或相互依赖对象的接口</a:t>
            </a:r>
            <a:r>
              <a:rPr lang="zh-CN" altLang="en-US" smtClean="0"/>
              <a:t>，而</a:t>
            </a:r>
            <a:r>
              <a:rPr lang="zh-CN" altLang="en-US" smtClean="0">
                <a:solidFill>
                  <a:srgbClr val="FF3300"/>
                </a:solidFill>
              </a:rPr>
              <a:t>无须指定它们具体的类</a:t>
            </a:r>
            <a:r>
              <a:rPr lang="zh-CN" altLang="en-US" smtClean="0"/>
              <a:t>。抽象工厂模式又称为</a:t>
            </a:r>
            <a:r>
              <a:rPr lang="en-US" altLang="zh-CN" smtClean="0">
                <a:solidFill>
                  <a:srgbClr val="FF3300"/>
                </a:solidFill>
              </a:rPr>
              <a:t>Kit</a:t>
            </a:r>
            <a:r>
              <a:rPr lang="zh-CN" altLang="en-US" smtClean="0">
                <a:solidFill>
                  <a:srgbClr val="FF3300"/>
                </a:solidFill>
              </a:rPr>
              <a:t>模式</a:t>
            </a:r>
            <a:r>
              <a:rPr lang="zh-CN" altLang="en-US" smtClean="0"/>
              <a:t>，属于</a:t>
            </a:r>
            <a:r>
              <a:rPr lang="zh-CN" altLang="en-US" smtClean="0">
                <a:solidFill>
                  <a:srgbClr val="FF3300"/>
                </a:solidFill>
              </a:rPr>
              <a:t>对象创建型模式</a:t>
            </a:r>
            <a:r>
              <a:rPr lang="zh-CN" altLang="en-US" smtClean="0"/>
              <a:t>。</a:t>
            </a:r>
            <a:endParaRPr lang="en-US" altLang="en-US" smtClean="0"/>
          </a:p>
          <a:p>
            <a:pPr lvl="1" eaLnBrk="1" hangingPunct="1"/>
            <a:endParaRPr lang="en-US" altLang="zh-C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抽象工厂模式</a:t>
            </a:r>
          </a:p>
        </p:txBody>
      </p:sp>
      <p:sp>
        <p:nvSpPr>
          <p:cNvPr id="11267" name="Rectangle 3"/>
          <p:cNvSpPr>
            <a:spLocks noGrp="1" noChangeArrowheads="1"/>
          </p:cNvSpPr>
          <p:nvPr>
            <p:ph type="body" idx="1"/>
          </p:nvPr>
        </p:nvSpPr>
        <p:spPr>
          <a:noFill/>
        </p:spPr>
        <p:txBody>
          <a:bodyPr/>
          <a:lstStyle/>
          <a:p>
            <a:pPr eaLnBrk="1" hangingPunct="1"/>
            <a:r>
              <a:rPr lang="zh-CN" altLang="en-US" smtClean="0"/>
              <a:t>模式定义</a:t>
            </a:r>
          </a:p>
          <a:p>
            <a:pPr lvl="1" eaLnBrk="1" hangingPunct="1"/>
            <a:r>
              <a:rPr lang="en-US" altLang="zh-CN" smtClean="0">
                <a:solidFill>
                  <a:srgbClr val="0000FF"/>
                </a:solidFill>
              </a:rPr>
              <a:t>Abstract Factory Pattern</a:t>
            </a:r>
            <a:r>
              <a:rPr lang="en-US" altLang="zh-CN" smtClean="0"/>
              <a:t>: Provide an interface for creating </a:t>
            </a:r>
            <a:r>
              <a:rPr lang="en-US" altLang="zh-CN" smtClean="0">
                <a:solidFill>
                  <a:srgbClr val="FF3300"/>
                </a:solidFill>
              </a:rPr>
              <a:t>families of related or dependent objects</a:t>
            </a:r>
            <a:r>
              <a:rPr lang="en-US" altLang="zh-CN" smtClean="0"/>
              <a:t> without specifying their concrete classes. </a:t>
            </a:r>
          </a:p>
          <a:p>
            <a:pPr lvl="1" eaLnBrk="1" hangingPunct="1"/>
            <a:r>
              <a:rPr lang="en-US" altLang="zh-CN" smtClean="0"/>
              <a:t> Frequency of use: </a:t>
            </a:r>
            <a:r>
              <a:rPr lang="en-US" altLang="zh-CN" smtClean="0">
                <a:solidFill>
                  <a:srgbClr val="FF3300"/>
                </a:solidFill>
              </a:rPr>
              <a:t>high</a:t>
            </a:r>
            <a:r>
              <a:rPr lang="en-US" altLang="zh-CN" smtClean="0"/>
              <a:t> </a:t>
            </a:r>
          </a:p>
          <a:p>
            <a:pPr eaLnBrk="1" hangingPunct="1"/>
            <a:endParaRPr lang="en-US" altLang="zh-CN" smtClean="0"/>
          </a:p>
        </p:txBody>
      </p:sp>
      <p:pic>
        <p:nvPicPr>
          <p:cNvPr id="11268" name="Picture 4" descr="use_hig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3886200"/>
            <a:ext cx="1447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1133</TotalTime>
  <Words>2011</Words>
  <Application>Microsoft Office PowerPoint</Application>
  <PresentationFormat>全屏显示(4:3)</PresentationFormat>
  <Paragraphs>141</Paragraphs>
  <Slides>31</Slides>
  <Notes>0</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34" baseType="lpstr">
      <vt:lpstr>默认设计模板</vt:lpstr>
      <vt:lpstr>Visio</vt:lpstr>
      <vt:lpstr>Microsoft Visio 2003-2010 绘图</vt:lpstr>
      <vt:lpstr>第6章</vt:lpstr>
      <vt:lpstr>本章教学内容</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抽象工厂模式</vt:lpstr>
      <vt:lpstr>本章小结</vt:lpstr>
      <vt:lpstr>本章小结</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jiangcongfeng</dc:creator>
  <cp:lastModifiedBy>jiangcongfeng</cp:lastModifiedBy>
  <cp:revision>563</cp:revision>
  <cp:lastPrinted>1601-01-01T00:00:00Z</cp:lastPrinted>
  <dcterms:created xsi:type="dcterms:W3CDTF">1601-01-01T00:00:00Z</dcterms:created>
  <dcterms:modified xsi:type="dcterms:W3CDTF">2019-10-22T07:04:56Z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