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63" r:id="rId4"/>
    <p:sldId id="264" r:id="rId5"/>
    <p:sldId id="266" r:id="rId6"/>
    <p:sldId id="269" r:id="rId7"/>
    <p:sldId id="267" r:id="rId8"/>
    <p:sldId id="270" r:id="rId9"/>
    <p:sldId id="271" r:id="rId10"/>
    <p:sldId id="272" r:id="rId11"/>
    <p:sldId id="265"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F91"/>
    <a:srgbClr val="003B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6369" autoAdjust="0"/>
  </p:normalViewPr>
  <p:slideViewPr>
    <p:cSldViewPr snapToGrid="0">
      <p:cViewPr varScale="1">
        <p:scale>
          <a:sx n="99" d="100"/>
          <a:sy n="99" d="100"/>
        </p:scale>
        <p:origin x="102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8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6A89CC9-24F6-4387-9775-E81FFC4B19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EE7EF35-0E82-46D4-9C7A-EFE8497401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7FA16E-1E08-4B3D-9DB1-E8EB07ECBA63}" type="datetimeFigureOut">
              <a:rPr lang="zh-CN" altLang="en-US" smtClean="0"/>
              <a:t>2019/10/14</a:t>
            </a:fld>
            <a:endParaRPr lang="zh-CN" altLang="en-US"/>
          </a:p>
        </p:txBody>
      </p:sp>
      <p:sp>
        <p:nvSpPr>
          <p:cNvPr id="4" name="页脚占位符 3">
            <a:extLst>
              <a:ext uri="{FF2B5EF4-FFF2-40B4-BE49-F238E27FC236}">
                <a16:creationId xmlns:a16="http://schemas.microsoft.com/office/drawing/2014/main" id="{1313F1EC-EB81-4325-890E-96BBB1FFE0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860FDC5-3649-4167-9605-A542209F3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C4F5D9-DF4D-4D68-BCCE-5ED036526E9D}" type="slidenum">
              <a:rPr lang="zh-CN" altLang="en-US" smtClean="0"/>
              <a:t>‹#›</a:t>
            </a:fld>
            <a:endParaRPr lang="zh-CN" altLang="en-US"/>
          </a:p>
        </p:txBody>
      </p:sp>
    </p:spTree>
    <p:extLst>
      <p:ext uri="{BB962C8B-B14F-4D97-AF65-F5344CB8AC3E}">
        <p14:creationId xmlns:p14="http://schemas.microsoft.com/office/powerpoint/2010/main" val="238837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EC652-DC11-49FA-9F6D-DCDFEFC55BD9}"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40E9A-0383-431C-A767-D5DC3FCB84BC}" type="slidenum">
              <a:rPr lang="zh-CN" altLang="en-US" smtClean="0"/>
              <a:t>‹#›</a:t>
            </a:fld>
            <a:endParaRPr lang="zh-CN" altLang="en-US"/>
          </a:p>
        </p:txBody>
      </p:sp>
    </p:spTree>
    <p:extLst>
      <p:ext uri="{BB962C8B-B14F-4D97-AF65-F5344CB8AC3E}">
        <p14:creationId xmlns:p14="http://schemas.microsoft.com/office/powerpoint/2010/main" val="124093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1</a:t>
            </a:fld>
            <a:endParaRPr lang="zh-CN" altLang="en-US"/>
          </a:p>
        </p:txBody>
      </p:sp>
    </p:spTree>
    <p:extLst>
      <p:ext uri="{BB962C8B-B14F-4D97-AF65-F5344CB8AC3E}">
        <p14:creationId xmlns:p14="http://schemas.microsoft.com/office/powerpoint/2010/main" val="3274543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这就是代码运行的结果：</a:t>
            </a:r>
            <a:endParaRPr lang="en-US" altLang="zh-CN" dirty="0"/>
          </a:p>
          <a:p>
            <a:r>
              <a:rPr lang="zh-CN" altLang="en-US" dirty="0"/>
              <a:t>第</a:t>
            </a:r>
            <a:r>
              <a:rPr lang="en-US" altLang="zh-CN" dirty="0"/>
              <a:t>1-2</a:t>
            </a:r>
            <a:r>
              <a:rPr lang="zh-CN" altLang="en-US" dirty="0"/>
              <a:t>行是一个普通</a:t>
            </a:r>
            <a:r>
              <a:rPr lang="en-US" altLang="zh-CN" dirty="0"/>
              <a:t>Circle</a:t>
            </a:r>
            <a:r>
              <a:rPr lang="zh-CN" altLang="en-US" dirty="0"/>
              <a:t>类的对象的输出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3-5</a:t>
            </a:r>
            <a:r>
              <a:rPr lang="zh-CN" altLang="en-US" dirty="0"/>
              <a:t>行是一个</a:t>
            </a:r>
            <a:r>
              <a:rPr lang="zh-CN" altLang="en-US" sz="1200" b="0" i="0" kern="1200" dirty="0">
                <a:solidFill>
                  <a:schemeClr val="tx1"/>
                </a:solidFill>
                <a:effectLst/>
                <a:latin typeface="+mn-lt"/>
                <a:ea typeface="+mn-ea"/>
                <a:cs typeface="+mn-cs"/>
              </a:rPr>
              <a:t>使用 </a:t>
            </a:r>
            <a:r>
              <a:rPr lang="en-US" altLang="zh-CN" sz="1200" b="0" i="1" kern="1200" dirty="0" err="1">
                <a:solidFill>
                  <a:schemeClr val="tx1"/>
                </a:solidFill>
                <a:effectLst/>
                <a:latin typeface="+mn-lt"/>
                <a:ea typeface="+mn-ea"/>
                <a:cs typeface="+mn-cs"/>
              </a:rPr>
              <a:t>RedShapeDecorator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来装饰 </a:t>
            </a:r>
            <a:r>
              <a:rPr lang="en-US" altLang="zh-CN" dirty="0"/>
              <a:t>Circle</a:t>
            </a:r>
            <a:r>
              <a:rPr lang="zh-CN" altLang="en-US" dirty="0"/>
              <a:t>类的</a:t>
            </a:r>
            <a:r>
              <a:rPr lang="zh-CN" altLang="en-US" sz="1200" b="0" i="0" kern="1200" dirty="0">
                <a:solidFill>
                  <a:schemeClr val="tx1"/>
                </a:solidFill>
                <a:effectLst/>
                <a:latin typeface="+mn-lt"/>
                <a:ea typeface="+mn-ea"/>
                <a:cs typeface="+mn-cs"/>
              </a:rPr>
              <a:t>对象</a:t>
            </a:r>
            <a:r>
              <a:rPr lang="zh-CN" altLang="en-US" dirty="0"/>
              <a:t>的输出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6-8</a:t>
            </a:r>
            <a:r>
              <a:rPr lang="zh-CN" altLang="en-US" dirty="0"/>
              <a:t>行是一个</a:t>
            </a:r>
            <a:r>
              <a:rPr lang="zh-CN" altLang="en-US" sz="1200" b="0" i="0" kern="1200" dirty="0">
                <a:solidFill>
                  <a:schemeClr val="tx1"/>
                </a:solidFill>
                <a:effectLst/>
                <a:latin typeface="+mn-lt"/>
                <a:ea typeface="+mn-ea"/>
                <a:cs typeface="+mn-cs"/>
              </a:rPr>
              <a:t>使用 </a:t>
            </a:r>
            <a:r>
              <a:rPr lang="en-US" altLang="zh-CN" sz="1200" b="0" i="1" kern="1200" dirty="0" err="1">
                <a:solidFill>
                  <a:schemeClr val="tx1"/>
                </a:solidFill>
                <a:effectLst/>
                <a:latin typeface="+mn-lt"/>
                <a:ea typeface="+mn-ea"/>
                <a:cs typeface="+mn-cs"/>
              </a:rPr>
              <a:t>RedShapeDecorator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来装饰 </a:t>
            </a:r>
            <a:r>
              <a:rPr lang="en-US" altLang="zh-CN" sz="1200" b="0" i="0" kern="1200" dirty="0">
                <a:solidFill>
                  <a:schemeClr val="tx1"/>
                </a:solidFill>
                <a:effectLst/>
                <a:latin typeface="+mn-lt"/>
                <a:ea typeface="+mn-ea"/>
                <a:cs typeface="+mn-cs"/>
              </a:rPr>
              <a:t>Rectangle</a:t>
            </a:r>
            <a:r>
              <a:rPr lang="zh-CN" altLang="en-US" dirty="0"/>
              <a:t>类的</a:t>
            </a:r>
            <a:r>
              <a:rPr lang="zh-CN" altLang="en-US" sz="1200" b="0" i="0" kern="1200" dirty="0">
                <a:solidFill>
                  <a:schemeClr val="tx1"/>
                </a:solidFill>
                <a:effectLst/>
                <a:latin typeface="+mn-lt"/>
                <a:ea typeface="+mn-ea"/>
                <a:cs typeface="+mn-cs"/>
              </a:rPr>
              <a:t>对象</a:t>
            </a:r>
            <a:r>
              <a:rPr lang="zh-CN" altLang="en-US" dirty="0"/>
              <a:t>的输出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可以看到</a:t>
            </a:r>
            <a:r>
              <a:rPr lang="en-US" altLang="zh-CN" sz="1200" b="0" i="1" kern="1200" dirty="0" err="1">
                <a:solidFill>
                  <a:schemeClr val="tx1"/>
                </a:solidFill>
                <a:effectLst/>
                <a:latin typeface="+mn-lt"/>
                <a:ea typeface="+mn-ea"/>
                <a:cs typeface="+mn-cs"/>
              </a:rPr>
              <a:t>RedShapeDecorator</a:t>
            </a:r>
            <a:r>
              <a:rPr lang="zh-CN" altLang="en-US" sz="1200" b="0" i="1" kern="1200" dirty="0">
                <a:solidFill>
                  <a:schemeClr val="tx1"/>
                </a:solidFill>
                <a:effectLst/>
                <a:latin typeface="+mn-lt"/>
                <a:ea typeface="+mn-ea"/>
                <a:cs typeface="+mn-cs"/>
              </a:rPr>
              <a:t>增加了普通</a:t>
            </a:r>
            <a:r>
              <a:rPr lang="en-US" altLang="zh-CN" dirty="0"/>
              <a:t>Circle</a:t>
            </a:r>
            <a:r>
              <a:rPr lang="zh-CN" altLang="en-US" dirty="0"/>
              <a:t>类和</a:t>
            </a:r>
            <a:r>
              <a:rPr lang="en-US" altLang="zh-CN" sz="1200" b="0" i="0" kern="1200" dirty="0">
                <a:solidFill>
                  <a:schemeClr val="tx1"/>
                </a:solidFill>
                <a:effectLst/>
                <a:latin typeface="+mn-lt"/>
                <a:ea typeface="+mn-ea"/>
                <a:cs typeface="+mn-cs"/>
              </a:rPr>
              <a:t>Rectangle</a:t>
            </a:r>
            <a:r>
              <a:rPr lang="zh-CN" altLang="en-US" dirty="0"/>
              <a:t>类的方法</a:t>
            </a:r>
            <a:r>
              <a:rPr lang="en-US" altLang="zh-CN" dirty="0"/>
              <a:t>:</a:t>
            </a:r>
            <a:r>
              <a:rPr lang="en-US" altLang="zh-CN" sz="1200" b="0" i="0" kern="1200" dirty="0" err="1">
                <a:solidFill>
                  <a:schemeClr val="tx1"/>
                </a:solidFill>
                <a:effectLst/>
                <a:latin typeface="+mn-lt"/>
                <a:ea typeface="+mn-ea"/>
                <a:cs typeface="+mn-cs"/>
              </a:rPr>
              <a:t>setRedBorder</a:t>
            </a:r>
            <a:r>
              <a:rPr lang="zh-CN" altLang="en-US" sz="1200" b="0" i="0" kern="1200" dirty="0">
                <a:solidFill>
                  <a:schemeClr val="tx1"/>
                </a:solidFill>
                <a:effectLst/>
                <a:latin typeface="+mn-lt"/>
                <a:ea typeface="+mn-ea"/>
                <a:cs typeface="+mn-cs"/>
              </a:rPr>
              <a:t>方法，具体在结果上的体现就是多了一行输出</a:t>
            </a:r>
            <a:r>
              <a:rPr lang="en-US" altLang="zh-CN" sz="1200" b="0" i="0" kern="1200" dirty="0">
                <a:solidFill>
                  <a:schemeClr val="tx1"/>
                </a:solidFill>
                <a:effectLst/>
                <a:latin typeface="+mn-lt"/>
                <a:ea typeface="+mn-ea"/>
                <a:cs typeface="+mn-cs"/>
              </a:rPr>
              <a:t>:Border Color: Red</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10</a:t>
            </a:fld>
            <a:endParaRPr lang="zh-CN" altLang="en-US"/>
          </a:p>
        </p:txBody>
      </p:sp>
    </p:spTree>
    <p:extLst>
      <p:ext uri="{BB962C8B-B14F-4D97-AF65-F5344CB8AC3E}">
        <p14:creationId xmlns:p14="http://schemas.microsoft.com/office/powerpoint/2010/main" val="23993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讲讲</a:t>
            </a:r>
            <a:r>
              <a:rPr lang="en-US" altLang="zh-CN" dirty="0"/>
              <a:t>Decorator Pattern</a:t>
            </a:r>
            <a:r>
              <a:rPr lang="zh-CN" altLang="en-US" dirty="0"/>
              <a:t>有什么优点和缺点？照着读就行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11</a:t>
            </a:fld>
            <a:endParaRPr lang="zh-CN" altLang="en-US"/>
          </a:p>
        </p:txBody>
      </p:sp>
    </p:spTree>
    <p:extLst>
      <p:ext uri="{BB962C8B-B14F-4D97-AF65-F5344CB8AC3E}">
        <p14:creationId xmlns:p14="http://schemas.microsoft.com/office/powerpoint/2010/main" val="3191997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可能会问到这个跟子类继承有啥区别？</a:t>
            </a:r>
            <a:endParaRPr lang="en-US" altLang="zh-CN" dirty="0"/>
          </a:p>
          <a:p>
            <a:r>
              <a:rPr lang="zh-CN" altLang="en-US" dirty="0"/>
              <a:t>答</a:t>
            </a:r>
            <a:r>
              <a:rPr lang="en-US" altLang="zh-CN" dirty="0"/>
              <a:t>:</a:t>
            </a:r>
            <a:r>
              <a:rPr lang="zh-CN" altLang="en-US" dirty="0"/>
              <a:t>更为灵活</a:t>
            </a:r>
          </a:p>
        </p:txBody>
      </p:sp>
      <p:sp>
        <p:nvSpPr>
          <p:cNvPr id="4" name="灯片编号占位符 3"/>
          <p:cNvSpPr>
            <a:spLocks noGrp="1"/>
          </p:cNvSpPr>
          <p:nvPr>
            <p:ph type="sldNum" sz="quarter" idx="5"/>
          </p:nvPr>
        </p:nvSpPr>
        <p:spPr/>
        <p:txBody>
          <a:bodyPr/>
          <a:lstStyle/>
          <a:p>
            <a:fld id="{ADE40E9A-0383-431C-A767-D5DC3FCB84BC}" type="slidenum">
              <a:rPr lang="zh-CN" altLang="en-US" smtClean="0"/>
              <a:t>12</a:t>
            </a:fld>
            <a:endParaRPr lang="zh-CN" altLang="en-US"/>
          </a:p>
        </p:txBody>
      </p:sp>
    </p:spTree>
    <p:extLst>
      <p:ext uri="{BB962C8B-B14F-4D97-AF65-F5344CB8AC3E}">
        <p14:creationId xmlns:p14="http://schemas.microsoft.com/office/powerpoint/2010/main" val="142317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分三个部分介绍</a:t>
            </a:r>
            <a:r>
              <a:rPr lang="en-US" altLang="zh-CN" dirty="0"/>
              <a:t>Decorator Pattern</a:t>
            </a:r>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2</a:t>
            </a:fld>
            <a:endParaRPr lang="zh-CN" altLang="en-US"/>
          </a:p>
        </p:txBody>
      </p:sp>
    </p:spTree>
    <p:extLst>
      <p:ext uri="{BB962C8B-B14F-4D97-AF65-F5344CB8AC3E}">
        <p14:creationId xmlns:p14="http://schemas.microsoft.com/office/powerpoint/2010/main" val="169732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介绍一下什么是</a:t>
            </a:r>
            <a:r>
              <a:rPr lang="en-US" altLang="zh-CN" dirty="0"/>
              <a:t>Decorator Pattern</a:t>
            </a:r>
            <a:r>
              <a:rPr lang="zh-CN" altLang="en-US" dirty="0"/>
              <a:t>？它有什么样的作用？照着读就可以</a:t>
            </a:r>
          </a:p>
        </p:txBody>
      </p:sp>
      <p:sp>
        <p:nvSpPr>
          <p:cNvPr id="4" name="灯片编号占位符 3"/>
          <p:cNvSpPr>
            <a:spLocks noGrp="1"/>
          </p:cNvSpPr>
          <p:nvPr>
            <p:ph type="sldNum" sz="quarter" idx="5"/>
          </p:nvPr>
        </p:nvSpPr>
        <p:spPr/>
        <p:txBody>
          <a:bodyPr/>
          <a:lstStyle/>
          <a:p>
            <a:fld id="{ADE40E9A-0383-431C-A767-D5DC3FCB84BC}" type="slidenum">
              <a:rPr lang="zh-CN" altLang="en-US" smtClean="0"/>
              <a:t>3</a:t>
            </a:fld>
            <a:endParaRPr lang="zh-CN" altLang="en-US"/>
          </a:p>
        </p:txBody>
      </p:sp>
    </p:spTree>
    <p:extLst>
      <p:ext uri="{BB962C8B-B14F-4D97-AF65-F5344CB8AC3E}">
        <p14:creationId xmlns:p14="http://schemas.microsoft.com/office/powerpoint/2010/main" val="249553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为了更形象的说明说明是</a:t>
            </a:r>
            <a:r>
              <a:rPr lang="en-US" altLang="zh-CN" dirty="0"/>
              <a:t>Decorator Pattern</a:t>
            </a:r>
            <a:r>
              <a:rPr lang="zh-CN" altLang="en-US" dirty="0"/>
              <a:t>？举个例子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Shape</a:t>
            </a:r>
            <a:r>
              <a:rPr lang="zh-CN" altLang="en-US" dirty="0"/>
              <a:t>是一个接口，</a:t>
            </a:r>
            <a:r>
              <a:rPr lang="en-US" altLang="zh-CN" dirty="0"/>
              <a:t>Circle</a:t>
            </a:r>
            <a:r>
              <a:rPr lang="zh-CN" altLang="en-US" dirty="0"/>
              <a:t>、</a:t>
            </a:r>
            <a:r>
              <a:rPr lang="en-US" altLang="zh-CN" dirty="0"/>
              <a:t>Rectangle</a:t>
            </a:r>
            <a:r>
              <a:rPr lang="zh-CN" altLang="en-US" dirty="0"/>
              <a:t>是</a:t>
            </a:r>
            <a:r>
              <a:rPr lang="zh-CN" altLang="en-US" sz="1200" b="0" i="0" kern="1200" dirty="0">
                <a:solidFill>
                  <a:schemeClr val="tx1"/>
                </a:solidFill>
                <a:effectLst/>
                <a:latin typeface="+mn-lt"/>
                <a:ea typeface="+mn-ea"/>
                <a:cs typeface="+mn-cs"/>
              </a:rPr>
              <a:t>实现</a:t>
            </a:r>
            <a:r>
              <a:rPr lang="en-US" altLang="zh-CN" sz="1200" b="0" i="0" kern="1200" dirty="0">
                <a:solidFill>
                  <a:schemeClr val="tx1"/>
                </a:solidFill>
                <a:effectLst/>
                <a:latin typeface="+mn-lt"/>
                <a:ea typeface="+mn-ea"/>
                <a:cs typeface="+mn-cs"/>
              </a:rPr>
              <a:t>Shape</a:t>
            </a:r>
            <a:r>
              <a:rPr lang="zh-CN" altLang="en-US" sz="1200" b="0" i="0" kern="1200" dirty="0">
                <a:solidFill>
                  <a:schemeClr val="tx1"/>
                </a:solidFill>
                <a:effectLst/>
                <a:latin typeface="+mn-lt"/>
                <a:ea typeface="+mn-ea"/>
                <a:cs typeface="+mn-cs"/>
              </a:rPr>
              <a:t>接口的类，</a:t>
            </a:r>
            <a:r>
              <a:rPr lang="en-US" altLang="zh-CN" sz="1200" b="0" i="0" kern="1200" dirty="0" err="1">
                <a:solidFill>
                  <a:schemeClr val="tx1"/>
                </a:solidFill>
                <a:effectLst/>
                <a:latin typeface="+mn-lt"/>
                <a:ea typeface="+mn-ea"/>
                <a:cs typeface="+mn-cs"/>
              </a:rPr>
              <a:t>ShapeDecorator</a:t>
            </a:r>
            <a:r>
              <a:rPr lang="zh-CN" altLang="en-US" sz="1200" b="0" i="0" kern="1200" dirty="0">
                <a:solidFill>
                  <a:schemeClr val="tx1"/>
                </a:solidFill>
                <a:effectLst/>
                <a:latin typeface="+mn-lt"/>
                <a:ea typeface="+mn-ea"/>
                <a:cs typeface="+mn-cs"/>
              </a:rPr>
              <a:t>是实现了 </a:t>
            </a:r>
            <a:r>
              <a:rPr lang="en-US" altLang="zh-CN" sz="1200" b="0" i="1" kern="1200" dirty="0">
                <a:solidFill>
                  <a:schemeClr val="tx1"/>
                </a:solidFill>
                <a:effectLst/>
                <a:latin typeface="+mn-lt"/>
                <a:ea typeface="+mn-ea"/>
                <a:cs typeface="+mn-cs"/>
              </a:rPr>
              <a:t>Shape</a:t>
            </a:r>
            <a:r>
              <a:rPr lang="zh-CN" altLang="en-US" sz="1200" b="0" i="0" kern="1200" dirty="0">
                <a:solidFill>
                  <a:schemeClr val="tx1"/>
                </a:solidFill>
                <a:effectLst/>
                <a:latin typeface="+mn-lt"/>
                <a:ea typeface="+mn-ea"/>
                <a:cs typeface="+mn-cs"/>
              </a:rPr>
              <a:t> 接口的抽象装饰类</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RedShapeDecorator</a:t>
            </a:r>
            <a:r>
              <a:rPr lang="zh-CN" altLang="en-US" sz="1200" b="0" i="0" kern="1200" dirty="0">
                <a:solidFill>
                  <a:schemeClr val="tx1"/>
                </a:solidFill>
                <a:effectLst/>
                <a:latin typeface="+mn-lt"/>
                <a:ea typeface="+mn-ea"/>
                <a:cs typeface="+mn-cs"/>
              </a:rPr>
              <a:t>是继承了 </a:t>
            </a:r>
            <a:r>
              <a:rPr lang="en-US" altLang="zh-CN" sz="1200" b="0" i="1" kern="1200" dirty="0" err="1">
                <a:solidFill>
                  <a:schemeClr val="tx1"/>
                </a:solidFill>
                <a:effectLst/>
                <a:latin typeface="+mn-lt"/>
                <a:ea typeface="+mn-ea"/>
                <a:cs typeface="+mn-cs"/>
              </a:rPr>
              <a:t>ShapeDecorator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类的装饰类</a:t>
            </a: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代码就是</a:t>
            </a:r>
            <a:r>
              <a:rPr lang="en-US" altLang="zh-CN" sz="1200" b="0" i="0" kern="1200" dirty="0">
                <a:solidFill>
                  <a:schemeClr val="tx1"/>
                </a:solidFill>
                <a:effectLst/>
                <a:latin typeface="+mn-lt"/>
                <a:ea typeface="+mn-ea"/>
                <a:cs typeface="+mn-cs"/>
              </a:rPr>
              <a:t>main</a:t>
            </a:r>
            <a:r>
              <a:rPr lang="zh-CN" altLang="en-US" sz="1200" b="0" i="0" kern="1200" dirty="0">
                <a:solidFill>
                  <a:schemeClr val="tx1"/>
                </a:solidFill>
                <a:effectLst/>
                <a:latin typeface="+mn-lt"/>
                <a:ea typeface="+mn-ea"/>
                <a:cs typeface="+mn-cs"/>
              </a:rPr>
              <a:t>函数</a:t>
            </a:r>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4</a:t>
            </a:fld>
            <a:endParaRPr lang="zh-CN" altLang="en-US"/>
          </a:p>
        </p:txBody>
      </p:sp>
    </p:spTree>
    <p:extLst>
      <p:ext uri="{BB962C8B-B14F-4D97-AF65-F5344CB8AC3E}">
        <p14:creationId xmlns:p14="http://schemas.microsoft.com/office/powerpoint/2010/main" val="153332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现在来看看具体的代码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5</a:t>
            </a:fld>
            <a:endParaRPr lang="zh-CN" altLang="en-US"/>
          </a:p>
        </p:txBody>
      </p:sp>
    </p:spTree>
    <p:extLst>
      <p:ext uri="{BB962C8B-B14F-4D97-AF65-F5344CB8AC3E}">
        <p14:creationId xmlns:p14="http://schemas.microsoft.com/office/powerpoint/2010/main" val="81253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6</a:t>
            </a:fld>
            <a:endParaRPr lang="zh-CN" altLang="en-US"/>
          </a:p>
        </p:txBody>
      </p:sp>
    </p:spTree>
    <p:extLst>
      <p:ext uri="{BB962C8B-B14F-4D97-AF65-F5344CB8AC3E}">
        <p14:creationId xmlns:p14="http://schemas.microsoft.com/office/powerpoint/2010/main" val="71013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7</a:t>
            </a:fld>
            <a:endParaRPr lang="zh-CN" altLang="en-US"/>
          </a:p>
        </p:txBody>
      </p:sp>
    </p:spTree>
    <p:extLst>
      <p:ext uri="{BB962C8B-B14F-4D97-AF65-F5344CB8AC3E}">
        <p14:creationId xmlns:p14="http://schemas.microsoft.com/office/powerpoint/2010/main" val="346189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8</a:t>
            </a:fld>
            <a:endParaRPr lang="zh-CN" altLang="en-US"/>
          </a:p>
        </p:txBody>
      </p:sp>
    </p:spTree>
    <p:extLst>
      <p:ext uri="{BB962C8B-B14F-4D97-AF65-F5344CB8AC3E}">
        <p14:creationId xmlns:p14="http://schemas.microsoft.com/office/powerpoint/2010/main" val="236172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E40E9A-0383-431C-A767-D5DC3FCB84BC}" type="slidenum">
              <a:rPr lang="zh-CN" altLang="en-US" smtClean="0"/>
              <a:t>9</a:t>
            </a:fld>
            <a:endParaRPr lang="zh-CN" altLang="en-US"/>
          </a:p>
        </p:txBody>
      </p:sp>
    </p:spTree>
    <p:extLst>
      <p:ext uri="{BB962C8B-B14F-4D97-AF65-F5344CB8AC3E}">
        <p14:creationId xmlns:p14="http://schemas.microsoft.com/office/powerpoint/2010/main" val="107944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F0981-00C5-4BD7-8B62-AE27C4953A66}"/>
              </a:ext>
            </a:extLst>
          </p:cNvPr>
          <p:cNvSpPr>
            <a:spLocks noGrp="1"/>
          </p:cNvSpPr>
          <p:nvPr>
            <p:ph type="ctrTitle"/>
          </p:nvPr>
        </p:nvSpPr>
        <p:spPr>
          <a:xfrm>
            <a:off x="1524000" y="1996242"/>
            <a:ext cx="9144000" cy="1401761"/>
          </a:xfrm>
          <a:prstGeom prst="rect">
            <a:avLst/>
          </a:prstGeom>
        </p:spPr>
        <p:txBody>
          <a:bodyPr anchor="b"/>
          <a:lstStyle>
            <a:lvl1pPr algn="ctr">
              <a:defRPr sz="6000"/>
            </a:lvl1pPr>
          </a:lstStyle>
          <a:p>
            <a:r>
              <a:rPr lang="zh-CN" altLang="en-US" dirty="0"/>
              <a:t>单击此处编辑母版标题</a:t>
            </a:r>
          </a:p>
        </p:txBody>
      </p:sp>
      <p:sp>
        <p:nvSpPr>
          <p:cNvPr id="3" name="副标题 2">
            <a:extLst>
              <a:ext uri="{FF2B5EF4-FFF2-40B4-BE49-F238E27FC236}">
                <a16:creationId xmlns:a16="http://schemas.microsoft.com/office/drawing/2014/main" id="{5E2BFC4F-4F23-4402-AB48-977F1768BB1A}"/>
              </a:ext>
            </a:extLst>
          </p:cNvPr>
          <p:cNvSpPr>
            <a:spLocks noGrp="1"/>
          </p:cNvSpPr>
          <p:nvPr>
            <p:ph type="subTitle" idx="1"/>
          </p:nvPr>
        </p:nvSpPr>
        <p:spPr>
          <a:xfrm>
            <a:off x="1524000" y="3483118"/>
            <a:ext cx="9144000" cy="191672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DC384953-1A6E-4422-A539-8119E66FA59C}"/>
              </a:ext>
            </a:extLst>
          </p:cNvPr>
          <p:cNvSpPr>
            <a:spLocks noGrp="1"/>
          </p:cNvSpPr>
          <p:nvPr>
            <p:ph type="dt" sz="half" idx="10"/>
          </p:nvPr>
        </p:nvSpPr>
        <p:spPr/>
        <p:txBody>
          <a:bodyPr/>
          <a:lstStyle/>
          <a:p>
            <a:fld id="{B7B7435F-488D-4469-B8EC-34F8F0FC100A}"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EE856F3B-CDBE-4DB2-9048-D29706D420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067380-1108-41D7-AB21-20A07EE928A8}"/>
              </a:ext>
            </a:extLst>
          </p:cNvPr>
          <p:cNvSpPr>
            <a:spLocks noGrp="1"/>
          </p:cNvSpPr>
          <p:nvPr>
            <p:ph type="sldNum" sz="quarter" idx="12"/>
          </p:nvPr>
        </p:nvSpPr>
        <p:spPr/>
        <p:txBody>
          <a:bodyPr/>
          <a:lstStyle/>
          <a:p>
            <a:fld id="{E05A4498-A0B2-47A5-996C-23C274A8CBA1}" type="slidenum">
              <a:rPr lang="zh-CN" altLang="en-US" smtClean="0"/>
              <a:t>‹#›</a:t>
            </a:fld>
            <a:endParaRPr lang="zh-CN" altLang="en-US"/>
          </a:p>
        </p:txBody>
      </p:sp>
    </p:spTree>
    <p:extLst>
      <p:ext uri="{BB962C8B-B14F-4D97-AF65-F5344CB8AC3E}">
        <p14:creationId xmlns:p14="http://schemas.microsoft.com/office/powerpoint/2010/main" val="47542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准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56607-A204-4208-8633-229E24CF11F1}"/>
              </a:ext>
            </a:extLst>
          </p:cNvPr>
          <p:cNvSpPr>
            <a:spLocks noGrp="1"/>
          </p:cNvSpPr>
          <p:nvPr>
            <p:ph type="title"/>
          </p:nvPr>
        </p:nvSpPr>
        <p:spPr>
          <a:xfrm>
            <a:off x="2923712" y="691003"/>
            <a:ext cx="6344575" cy="505314"/>
          </a:xfrm>
          <a:prstGeom prst="rect">
            <a:avLst/>
          </a:prstGeom>
        </p:spPr>
        <p:txBody>
          <a:bodyPr/>
          <a:lstStyle>
            <a:lvl1pPr algn="ctr">
              <a:defRPr sz="3600"/>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7FDA9B20-879A-419E-978F-8F0B5585EDF5}"/>
              </a:ext>
            </a:extLst>
          </p:cNvPr>
          <p:cNvSpPr>
            <a:spLocks noGrp="1"/>
          </p:cNvSpPr>
          <p:nvPr>
            <p:ph type="dt" sz="half" idx="10"/>
          </p:nvPr>
        </p:nvSpPr>
        <p:spPr/>
        <p:txBody>
          <a:bodyPr/>
          <a:lstStyle/>
          <a:p>
            <a:fld id="{B7B7435F-488D-4469-B8EC-34F8F0FC100A}" type="datetimeFigureOut">
              <a:rPr lang="zh-CN" altLang="en-US" smtClean="0"/>
              <a:t>2019/10/14</a:t>
            </a:fld>
            <a:endParaRPr lang="zh-CN" altLang="en-US"/>
          </a:p>
        </p:txBody>
      </p:sp>
      <p:sp>
        <p:nvSpPr>
          <p:cNvPr id="4" name="页脚占位符 3">
            <a:extLst>
              <a:ext uri="{FF2B5EF4-FFF2-40B4-BE49-F238E27FC236}">
                <a16:creationId xmlns:a16="http://schemas.microsoft.com/office/drawing/2014/main" id="{DB46ECA0-5A74-467B-A4E3-A9AA4E14AD6F}"/>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7412BA4D-52F0-4F23-B4B2-8F0A821E9404}"/>
              </a:ext>
            </a:extLst>
          </p:cNvPr>
          <p:cNvSpPr>
            <a:spLocks noGrp="1"/>
          </p:cNvSpPr>
          <p:nvPr>
            <p:ph type="sldNum" sz="quarter" idx="12"/>
          </p:nvPr>
        </p:nvSpPr>
        <p:spPr/>
        <p:txBody>
          <a:bodyPr/>
          <a:lstStyle/>
          <a:p>
            <a:fld id="{E05A4498-A0B2-47A5-996C-23C274A8CBA1}" type="slidenum">
              <a:rPr lang="zh-CN" altLang="en-US" smtClean="0"/>
              <a:t>‹#›</a:t>
            </a:fld>
            <a:endParaRPr lang="zh-CN" altLang="en-US"/>
          </a:p>
        </p:txBody>
      </p:sp>
      <p:cxnSp>
        <p:nvCxnSpPr>
          <p:cNvPr id="7" name="直接连接符 6">
            <a:extLst>
              <a:ext uri="{FF2B5EF4-FFF2-40B4-BE49-F238E27FC236}">
                <a16:creationId xmlns:a16="http://schemas.microsoft.com/office/drawing/2014/main" id="{B6437AC0-FAFE-4956-865A-9B95DF1C5638}"/>
              </a:ext>
            </a:extLst>
          </p:cNvPr>
          <p:cNvCxnSpPr>
            <a:cxnSpLocks/>
          </p:cNvCxnSpPr>
          <p:nvPr userDrawn="1"/>
        </p:nvCxnSpPr>
        <p:spPr>
          <a:xfrm>
            <a:off x="838200" y="1277816"/>
            <a:ext cx="10515600" cy="0"/>
          </a:xfrm>
          <a:prstGeom prst="line">
            <a:avLst/>
          </a:prstGeom>
          <a:ln w="57150">
            <a:solidFill>
              <a:srgbClr val="053F91"/>
            </a:solidFill>
          </a:ln>
        </p:spPr>
        <p:style>
          <a:lnRef idx="1">
            <a:schemeClr val="accent1"/>
          </a:lnRef>
          <a:fillRef idx="0">
            <a:schemeClr val="accent1"/>
          </a:fillRef>
          <a:effectRef idx="0">
            <a:schemeClr val="accent1"/>
          </a:effectRef>
          <a:fontRef idx="minor">
            <a:schemeClr val="tx1"/>
          </a:fontRef>
        </p:style>
      </p:cxnSp>
      <p:sp>
        <p:nvSpPr>
          <p:cNvPr id="11" name="内容占位符 10">
            <a:extLst>
              <a:ext uri="{FF2B5EF4-FFF2-40B4-BE49-F238E27FC236}">
                <a16:creationId xmlns:a16="http://schemas.microsoft.com/office/drawing/2014/main" id="{39D8ACD3-9757-41AA-8DCD-9BBF9005B338}"/>
              </a:ext>
            </a:extLst>
          </p:cNvPr>
          <p:cNvSpPr>
            <a:spLocks noGrp="1"/>
          </p:cNvSpPr>
          <p:nvPr>
            <p:ph sz="quarter" idx="13"/>
          </p:nvPr>
        </p:nvSpPr>
        <p:spPr>
          <a:xfrm>
            <a:off x="838200" y="1476375"/>
            <a:ext cx="10515600" cy="45021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5512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DA0CF51-6304-4EA1-B81B-86D0A8896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7435F-488D-4469-B8EC-34F8F0FC100A}"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E9CEFB00-96F7-4844-AE69-D86857C4A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4B87B475-5E72-4291-ACE5-D42A07A32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A4498-A0B2-47A5-996C-23C274A8CBA1}" type="slidenum">
              <a:rPr lang="zh-CN" altLang="en-US" smtClean="0"/>
              <a:t>‹#›</a:t>
            </a:fld>
            <a:endParaRPr lang="zh-CN" altLang="en-US"/>
          </a:p>
        </p:txBody>
      </p:sp>
      <p:sp>
        <p:nvSpPr>
          <p:cNvPr id="7" name="矩形 6">
            <a:extLst>
              <a:ext uri="{FF2B5EF4-FFF2-40B4-BE49-F238E27FC236}">
                <a16:creationId xmlns:a16="http://schemas.microsoft.com/office/drawing/2014/main" id="{9BDF5407-E8E0-4341-BA38-02E97A3642C8}"/>
              </a:ext>
            </a:extLst>
          </p:cNvPr>
          <p:cNvSpPr/>
          <p:nvPr userDrawn="1"/>
        </p:nvSpPr>
        <p:spPr>
          <a:xfrm>
            <a:off x="0" y="379141"/>
            <a:ext cx="9298004" cy="265752"/>
          </a:xfrm>
          <a:prstGeom prst="rect">
            <a:avLst/>
          </a:prstGeom>
          <a:gradFill flip="none" rotWithShape="1">
            <a:gsLst>
              <a:gs pos="100000">
                <a:srgbClr val="003B8F"/>
              </a:gs>
              <a:gs pos="0">
                <a:schemeClr val="accent1">
                  <a:lumMod val="5000"/>
                  <a:lumOff val="9500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466A0322-3CE4-43A3-8106-BC3C222421D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401869" y="200394"/>
            <a:ext cx="2417954" cy="570987"/>
          </a:xfrm>
          <a:prstGeom prst="rect">
            <a:avLst/>
          </a:prstGeom>
        </p:spPr>
      </p:pic>
    </p:spTree>
    <p:extLst>
      <p:ext uri="{BB962C8B-B14F-4D97-AF65-F5344CB8AC3E}">
        <p14:creationId xmlns:p14="http://schemas.microsoft.com/office/powerpoint/2010/main" val="10903880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B17F4-029C-4329-AC36-BC6027D0BBAB}"/>
              </a:ext>
            </a:extLst>
          </p:cNvPr>
          <p:cNvSpPr>
            <a:spLocks noGrp="1"/>
          </p:cNvSpPr>
          <p:nvPr>
            <p:ph type="ctrTitle"/>
          </p:nvPr>
        </p:nvSpPr>
        <p:spPr/>
        <p:txBody>
          <a:bodyPr/>
          <a:lstStyle/>
          <a:p>
            <a:r>
              <a:rPr lang="en-US" altLang="zh-CN" dirty="0"/>
              <a:t>Decorator Pattern</a:t>
            </a:r>
            <a:endParaRPr lang="zh-CN" altLang="en-US" dirty="0"/>
          </a:p>
        </p:txBody>
      </p:sp>
      <p:sp>
        <p:nvSpPr>
          <p:cNvPr id="3" name="副标题 2">
            <a:extLst>
              <a:ext uri="{FF2B5EF4-FFF2-40B4-BE49-F238E27FC236}">
                <a16:creationId xmlns:a16="http://schemas.microsoft.com/office/drawing/2014/main" id="{9EA7BA11-0B8F-421F-9B96-9AE4D1066F6B}"/>
              </a:ext>
            </a:extLst>
          </p:cNvPr>
          <p:cNvSpPr>
            <a:spLocks noGrp="1"/>
          </p:cNvSpPr>
          <p:nvPr>
            <p:ph type="subTitle" idx="1"/>
          </p:nvPr>
        </p:nvSpPr>
        <p:spPr>
          <a:xfrm>
            <a:off x="1524000" y="4671838"/>
            <a:ext cx="9144000" cy="1916723"/>
          </a:xfrm>
        </p:spPr>
        <p:txBody>
          <a:bodyPr/>
          <a:lstStyle/>
          <a:p>
            <a:r>
              <a:rPr lang="en-US" altLang="zh-CN" dirty="0"/>
              <a:t>28th </a:t>
            </a:r>
            <a:r>
              <a:rPr lang="en-US" altLang="zh-CN" dirty="0" err="1"/>
              <a:t>group:Jie</a:t>
            </a:r>
            <a:r>
              <a:rPr lang="en-US" altLang="zh-CN" dirty="0"/>
              <a:t> </a:t>
            </a:r>
            <a:r>
              <a:rPr lang="en-US" altLang="zh-CN" dirty="0" err="1"/>
              <a:t>Ruan,Yong</a:t>
            </a:r>
            <a:r>
              <a:rPr lang="en-US" altLang="zh-CN" dirty="0"/>
              <a:t> </a:t>
            </a:r>
            <a:r>
              <a:rPr lang="en-US" altLang="zh-CN" dirty="0" err="1"/>
              <a:t>Ding,Danhui</a:t>
            </a:r>
            <a:r>
              <a:rPr lang="en-US" altLang="zh-CN" dirty="0"/>
              <a:t> </a:t>
            </a:r>
            <a:r>
              <a:rPr lang="en-US" altLang="zh-CN" dirty="0" err="1"/>
              <a:t>Ye,and</a:t>
            </a:r>
            <a:r>
              <a:rPr lang="en-US" altLang="zh-CN" dirty="0"/>
              <a:t> </a:t>
            </a:r>
            <a:r>
              <a:rPr lang="en-US" altLang="zh-CN" dirty="0" err="1"/>
              <a:t>Junjie</a:t>
            </a:r>
            <a:r>
              <a:rPr lang="en-US" altLang="zh-CN" dirty="0"/>
              <a:t> Zhu</a:t>
            </a:r>
          </a:p>
          <a:p>
            <a:r>
              <a:rPr lang="en-US" altLang="zh-CN" dirty="0"/>
              <a:t>2019.10.15</a:t>
            </a:r>
            <a:endParaRPr lang="zh-CN" altLang="en-US" dirty="0"/>
          </a:p>
        </p:txBody>
      </p:sp>
    </p:spTree>
    <p:extLst>
      <p:ext uri="{BB962C8B-B14F-4D97-AF65-F5344CB8AC3E}">
        <p14:creationId xmlns:p14="http://schemas.microsoft.com/office/powerpoint/2010/main" val="249228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r>
              <a:rPr lang="en-US" altLang="zh-CN" b="1" dirty="0"/>
              <a:t>Results</a:t>
            </a:r>
          </a:p>
          <a:p>
            <a:endParaRPr lang="en-US" altLang="zh-CN" b="1" dirty="0"/>
          </a:p>
          <a:p>
            <a:endParaRPr lang="en-US" altLang="zh-CN" b="1" dirty="0"/>
          </a:p>
          <a:p>
            <a:endParaRPr lang="en-US" altLang="zh-CN" b="1" dirty="0"/>
          </a:p>
          <a:p>
            <a:pPr marL="0" indent="0">
              <a:buNone/>
            </a:pPr>
            <a:r>
              <a:rPr lang="en-US" altLang="zh-CN" b="1" dirty="0"/>
              <a:t>                                                                               </a:t>
            </a:r>
          </a:p>
        </p:txBody>
      </p:sp>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58045488-59D8-481B-BA93-1220A701883E}"/>
              </a:ext>
            </a:extLst>
          </p:cNvPr>
          <p:cNvPicPr>
            <a:picLocks noChangeAspect="1"/>
          </p:cNvPicPr>
          <p:nvPr/>
        </p:nvPicPr>
        <p:blipFill>
          <a:blip r:embed="rId3"/>
          <a:stretch>
            <a:fillRect/>
          </a:stretch>
        </p:blipFill>
        <p:spPr>
          <a:xfrm>
            <a:off x="1146408" y="2039842"/>
            <a:ext cx="3200000" cy="3028571"/>
          </a:xfrm>
          <a:prstGeom prst="rect">
            <a:avLst/>
          </a:prstGeom>
        </p:spPr>
      </p:pic>
    </p:spTree>
    <p:extLst>
      <p:ext uri="{BB962C8B-B14F-4D97-AF65-F5344CB8AC3E}">
        <p14:creationId xmlns:p14="http://schemas.microsoft.com/office/powerpoint/2010/main" val="383100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Comment</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r>
              <a:rPr lang="en-US" altLang="zh-CN" b="1" dirty="0"/>
              <a:t>Advantages</a:t>
            </a:r>
          </a:p>
          <a:p>
            <a:pPr lvl="1"/>
            <a:r>
              <a:rPr lang="en-US" altLang="zh-CN" dirty="0"/>
              <a:t>Decoration class and decorated class can develop independently without coupling with each other. Decoration pattern is an extension alternative pattern, and decoration pattern can dynamically extend the functions of an implementation class.</a:t>
            </a:r>
            <a:endParaRPr lang="en-US" altLang="zh-CN" b="1" dirty="0"/>
          </a:p>
          <a:p>
            <a:r>
              <a:rPr lang="en-US" altLang="zh-CN" b="1" dirty="0"/>
              <a:t>Disadvantages</a:t>
            </a:r>
          </a:p>
          <a:p>
            <a:pPr lvl="1"/>
            <a:r>
              <a:rPr lang="en-US" altLang="zh-CN" dirty="0"/>
              <a:t>Multilayer decoration is more complicated.</a:t>
            </a:r>
          </a:p>
          <a:p>
            <a:pPr lvl="1"/>
            <a:endParaRPr lang="en-US" altLang="zh-CN" dirty="0"/>
          </a:p>
        </p:txBody>
      </p:sp>
    </p:spTree>
    <p:extLst>
      <p:ext uri="{BB962C8B-B14F-4D97-AF65-F5344CB8AC3E}">
        <p14:creationId xmlns:p14="http://schemas.microsoft.com/office/powerpoint/2010/main" val="172393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B17F4-029C-4329-AC36-BC6027D0BBAB}"/>
              </a:ext>
            </a:extLst>
          </p:cNvPr>
          <p:cNvSpPr>
            <a:spLocks noGrp="1"/>
          </p:cNvSpPr>
          <p:nvPr>
            <p:ph type="ctrTitle"/>
          </p:nvPr>
        </p:nvSpPr>
        <p:spPr/>
        <p:txBody>
          <a:bodyPr/>
          <a:lstStyle/>
          <a:p>
            <a:r>
              <a:rPr lang="en-US" altLang="zh-CN" dirty="0"/>
              <a:t>Thanks for watching</a:t>
            </a:r>
            <a:endParaRPr lang="zh-CN" altLang="en-US" dirty="0"/>
          </a:p>
        </p:txBody>
      </p:sp>
      <p:sp>
        <p:nvSpPr>
          <p:cNvPr id="3" name="副标题 2">
            <a:extLst>
              <a:ext uri="{FF2B5EF4-FFF2-40B4-BE49-F238E27FC236}">
                <a16:creationId xmlns:a16="http://schemas.microsoft.com/office/drawing/2014/main" id="{9EA7BA11-0B8F-421F-9B96-9AE4D1066F6B}"/>
              </a:ext>
            </a:extLst>
          </p:cNvPr>
          <p:cNvSpPr>
            <a:spLocks noGrp="1"/>
          </p:cNvSpPr>
          <p:nvPr>
            <p:ph type="subTitle" idx="1"/>
          </p:nvPr>
        </p:nvSpPr>
        <p:spPr>
          <a:xfrm>
            <a:off x="1524000" y="4671838"/>
            <a:ext cx="9144000" cy="1916723"/>
          </a:xfrm>
        </p:spPr>
        <p:txBody>
          <a:bodyPr/>
          <a:lstStyle/>
          <a:p>
            <a:r>
              <a:rPr lang="en-US" altLang="zh-CN" dirty="0"/>
              <a:t>28th </a:t>
            </a:r>
            <a:r>
              <a:rPr lang="en-US" altLang="zh-CN" dirty="0" err="1"/>
              <a:t>group:Jie</a:t>
            </a:r>
            <a:r>
              <a:rPr lang="en-US" altLang="zh-CN" dirty="0"/>
              <a:t> </a:t>
            </a:r>
            <a:r>
              <a:rPr lang="en-US" altLang="zh-CN" dirty="0" err="1"/>
              <a:t>Ruan,Yong</a:t>
            </a:r>
            <a:r>
              <a:rPr lang="en-US" altLang="zh-CN" dirty="0"/>
              <a:t> </a:t>
            </a:r>
            <a:r>
              <a:rPr lang="en-US" altLang="zh-CN" dirty="0" err="1"/>
              <a:t>Ding,Danhui</a:t>
            </a:r>
            <a:r>
              <a:rPr lang="en-US" altLang="zh-CN" dirty="0"/>
              <a:t> </a:t>
            </a:r>
            <a:r>
              <a:rPr lang="en-US" altLang="zh-CN" dirty="0" err="1"/>
              <a:t>Ye,and</a:t>
            </a:r>
            <a:r>
              <a:rPr lang="en-US" altLang="zh-CN" dirty="0"/>
              <a:t> </a:t>
            </a:r>
            <a:r>
              <a:rPr lang="en-US" altLang="zh-CN" dirty="0" err="1"/>
              <a:t>Junjie</a:t>
            </a:r>
            <a:r>
              <a:rPr lang="en-US" altLang="zh-CN" dirty="0"/>
              <a:t> Zhu</a:t>
            </a:r>
          </a:p>
          <a:p>
            <a:r>
              <a:rPr lang="en-US" altLang="zh-CN" dirty="0"/>
              <a:t>2019.10.15</a:t>
            </a:r>
            <a:endParaRPr lang="zh-CN" altLang="en-US" dirty="0"/>
          </a:p>
        </p:txBody>
      </p:sp>
    </p:spTree>
    <p:extLst>
      <p:ext uri="{BB962C8B-B14F-4D97-AF65-F5344CB8AC3E}">
        <p14:creationId xmlns:p14="http://schemas.microsoft.com/office/powerpoint/2010/main" val="249254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b="1" dirty="0"/>
              <a:t>Catalogue</a:t>
            </a:r>
            <a:br>
              <a:rPr lang="zh-CN" altLang="en-US" dirty="0"/>
            </a:br>
            <a:endParaRPr lang="en-US" altLang="zh-CN" dirty="0"/>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r>
              <a:rPr lang="en-US" altLang="zh-CN" dirty="0" err="1"/>
              <a:t>Backgroud</a:t>
            </a:r>
            <a:endParaRPr lang="en-US" altLang="zh-CN" dirty="0"/>
          </a:p>
          <a:p>
            <a:r>
              <a:rPr lang="en-US" altLang="zh-CN" dirty="0"/>
              <a:t>Instance</a:t>
            </a:r>
          </a:p>
          <a:p>
            <a:r>
              <a:rPr lang="en-US" altLang="zh-CN" dirty="0"/>
              <a:t>Comment</a:t>
            </a:r>
          </a:p>
          <a:p>
            <a:endParaRPr lang="zh-CN" altLang="en-US" dirty="0"/>
          </a:p>
        </p:txBody>
      </p:sp>
    </p:spTree>
    <p:extLst>
      <p:ext uri="{BB962C8B-B14F-4D97-AF65-F5344CB8AC3E}">
        <p14:creationId xmlns:p14="http://schemas.microsoft.com/office/powerpoint/2010/main" val="148255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err="1"/>
              <a:t>Backgroud</a:t>
            </a:r>
            <a:endParaRPr lang="en-US" altLang="zh-CN" dirty="0"/>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r>
              <a:rPr lang="en-US" altLang="zh-CN" dirty="0"/>
              <a:t>Induction</a:t>
            </a:r>
          </a:p>
          <a:p>
            <a:pPr lvl="1"/>
            <a:r>
              <a:rPr lang="en-US" altLang="zh-CN" dirty="0"/>
              <a:t>The decorator design pattern is used to modify the functionality of an object at runtime. At the same time, other instances of the same class will not be affected by this, so individual object gets the modified behavior. The decorator design pattern is one of the structural design pattern (such as Adapter Pattern, Bridge Pattern, Composite Pattern) and uses abstract classes or interface with the composition to implement.</a:t>
            </a:r>
          </a:p>
          <a:p>
            <a:pPr lvl="1"/>
            <a:r>
              <a:rPr lang="en-US" altLang="zh-CN" dirty="0"/>
              <a:t>In decorator pattern, there are 4 roles: </a:t>
            </a:r>
            <a:r>
              <a:rPr lang="en-US" altLang="zh-CN" b="1" dirty="0"/>
              <a:t>component</a:t>
            </a:r>
            <a:r>
              <a:rPr lang="zh-CN" altLang="en-US" b="1" dirty="0"/>
              <a:t>、</a:t>
            </a:r>
            <a:r>
              <a:rPr lang="en-US" altLang="zh-CN" b="1" dirty="0"/>
              <a:t> Concrete Component</a:t>
            </a:r>
            <a:r>
              <a:rPr lang="zh-CN" altLang="en-US" b="1" dirty="0"/>
              <a:t>、</a:t>
            </a:r>
            <a:r>
              <a:rPr lang="en-US" altLang="zh-CN" b="1" dirty="0"/>
              <a:t> Decorator</a:t>
            </a:r>
            <a:r>
              <a:rPr lang="zh-CN" altLang="en-US" b="1" dirty="0"/>
              <a:t>、</a:t>
            </a:r>
            <a:r>
              <a:rPr lang="en-US" altLang="zh-CN" b="1" dirty="0"/>
              <a:t> Concrete Decorator</a:t>
            </a:r>
          </a:p>
          <a:p>
            <a:r>
              <a:rPr lang="en-US" altLang="zh-CN" dirty="0"/>
              <a:t>Effect</a:t>
            </a:r>
          </a:p>
          <a:p>
            <a:pPr lvl="1"/>
            <a:r>
              <a:rPr lang="en-US" altLang="zh-CN" dirty="0"/>
              <a:t>Dynamically add additional responsibilities to an </a:t>
            </a:r>
            <a:r>
              <a:rPr lang="en-US" altLang="zh-CN" dirty="0" err="1"/>
              <a:t>object.In</a:t>
            </a:r>
            <a:r>
              <a:rPr lang="en-US" altLang="zh-CN" dirty="0"/>
              <a:t> terms of adding functionality, the decorator pattern is more flexible than </a:t>
            </a:r>
            <a:r>
              <a:rPr lang="en-US" altLang="zh-CN" dirty="0" err="1"/>
              <a:t>subclassing</a:t>
            </a:r>
            <a:r>
              <a:rPr lang="en-US" altLang="zh-CN" dirty="0"/>
              <a:t>.</a:t>
            </a:r>
          </a:p>
          <a:p>
            <a:pPr lvl="1"/>
            <a:endParaRPr lang="en-US" altLang="zh-CN" dirty="0"/>
          </a:p>
        </p:txBody>
      </p:sp>
    </p:spTree>
    <p:extLst>
      <p:ext uri="{BB962C8B-B14F-4D97-AF65-F5344CB8AC3E}">
        <p14:creationId xmlns:p14="http://schemas.microsoft.com/office/powerpoint/2010/main" val="59636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r>
              <a:rPr lang="en-US" altLang="zh-CN" dirty="0"/>
              <a:t>For instance</a:t>
            </a:r>
          </a:p>
        </p:txBody>
      </p:sp>
      <p:pic>
        <p:nvPicPr>
          <p:cNvPr id="7" name="图片 6">
            <a:extLst>
              <a:ext uri="{FF2B5EF4-FFF2-40B4-BE49-F238E27FC236}">
                <a16:creationId xmlns:a16="http://schemas.microsoft.com/office/drawing/2014/main" id="{9EF9E281-F2EC-4BDE-AD10-E986886F25F0}"/>
              </a:ext>
            </a:extLst>
          </p:cNvPr>
          <p:cNvPicPr>
            <a:picLocks noChangeAspect="1"/>
          </p:cNvPicPr>
          <p:nvPr/>
        </p:nvPicPr>
        <p:blipFill>
          <a:blip r:embed="rId3"/>
          <a:stretch>
            <a:fillRect/>
          </a:stretch>
        </p:blipFill>
        <p:spPr>
          <a:xfrm>
            <a:off x="1973178" y="1994677"/>
            <a:ext cx="8633861" cy="4619115"/>
          </a:xfrm>
          <a:prstGeom prst="rect">
            <a:avLst/>
          </a:prstGeom>
        </p:spPr>
      </p:pic>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42100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pPr marL="0" indent="0">
              <a:buNone/>
            </a:pPr>
            <a:r>
              <a:rPr lang="en-US" altLang="zh-CN" dirty="0"/>
              <a:t>Create an interface</a:t>
            </a:r>
          </a:p>
          <a:p>
            <a:pPr lvl="1"/>
            <a:r>
              <a:rPr lang="en-US" altLang="zh-CN" b="1" dirty="0"/>
              <a:t>Shape.java</a:t>
            </a:r>
          </a:p>
          <a:p>
            <a:endParaRPr lang="en-US" altLang="zh-CN" b="1" dirty="0"/>
          </a:p>
          <a:p>
            <a:endParaRPr lang="en-US" altLang="zh-CN" b="1" dirty="0"/>
          </a:p>
          <a:p>
            <a:endParaRPr lang="en-US" altLang="zh-CN" b="1" dirty="0"/>
          </a:p>
          <a:p>
            <a:pPr marL="0" indent="0">
              <a:buNone/>
            </a:pPr>
            <a:r>
              <a:rPr lang="en-US" altLang="zh-CN" b="1" dirty="0"/>
              <a:t>                                                                              </a:t>
            </a:r>
          </a:p>
          <a:p>
            <a:endParaRPr lang="en-US" altLang="zh-CN" b="1" dirty="0"/>
          </a:p>
          <a:p>
            <a:endParaRPr lang="en-US" altLang="zh-CN" b="1" dirty="0"/>
          </a:p>
        </p:txBody>
      </p:sp>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75E48FBA-0DBD-4A99-BF9F-3B11E2D5B86B}"/>
              </a:ext>
            </a:extLst>
          </p:cNvPr>
          <p:cNvPicPr>
            <a:picLocks noChangeAspect="1"/>
          </p:cNvPicPr>
          <p:nvPr/>
        </p:nvPicPr>
        <p:blipFill>
          <a:blip r:embed="rId3"/>
          <a:stretch>
            <a:fillRect/>
          </a:stretch>
        </p:blipFill>
        <p:spPr>
          <a:xfrm>
            <a:off x="1557352" y="2295124"/>
            <a:ext cx="3881858" cy="1133876"/>
          </a:xfrm>
          <a:prstGeom prst="rect">
            <a:avLst/>
          </a:prstGeom>
        </p:spPr>
      </p:pic>
    </p:spTree>
    <p:extLst>
      <p:ext uri="{BB962C8B-B14F-4D97-AF65-F5344CB8AC3E}">
        <p14:creationId xmlns:p14="http://schemas.microsoft.com/office/powerpoint/2010/main" val="199009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pPr marL="0" indent="0">
              <a:buNone/>
            </a:pPr>
            <a:r>
              <a:rPr lang="en-US" altLang="zh-CN" dirty="0"/>
              <a:t>Create an class that implements the interface</a:t>
            </a:r>
            <a:endParaRPr lang="en-US" altLang="zh-CN" b="1" dirty="0"/>
          </a:p>
          <a:p>
            <a:pPr lvl="1"/>
            <a:r>
              <a:rPr lang="en-US" altLang="zh-CN" b="1" dirty="0"/>
              <a:t>Rectangle.java</a:t>
            </a:r>
          </a:p>
          <a:p>
            <a:endParaRPr lang="en-US" altLang="zh-CN" b="1" dirty="0"/>
          </a:p>
          <a:p>
            <a:endParaRPr lang="en-US" altLang="zh-CN" b="1" dirty="0"/>
          </a:p>
          <a:p>
            <a:endParaRPr lang="en-US" altLang="zh-CN" b="1" dirty="0"/>
          </a:p>
          <a:p>
            <a:pPr lvl="1"/>
            <a:endParaRPr lang="en-US" altLang="zh-CN" b="1" dirty="0"/>
          </a:p>
          <a:p>
            <a:pPr lvl="1"/>
            <a:r>
              <a:rPr lang="en-US" altLang="zh-CN" b="1" dirty="0"/>
              <a:t>Circle.java</a:t>
            </a:r>
          </a:p>
          <a:p>
            <a:pPr marL="0" indent="0">
              <a:buNone/>
            </a:pPr>
            <a:r>
              <a:rPr lang="en-US" altLang="zh-CN" b="1" dirty="0"/>
              <a:t>                                                                               </a:t>
            </a:r>
          </a:p>
        </p:txBody>
      </p:sp>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pic>
        <p:nvPicPr>
          <p:cNvPr id="8" name="图片 7">
            <a:extLst>
              <a:ext uri="{FF2B5EF4-FFF2-40B4-BE49-F238E27FC236}">
                <a16:creationId xmlns:a16="http://schemas.microsoft.com/office/drawing/2014/main" id="{6F7335B5-8424-4B4B-86B5-2E5B10715E2F}"/>
              </a:ext>
            </a:extLst>
          </p:cNvPr>
          <p:cNvPicPr>
            <a:picLocks noChangeAspect="1"/>
          </p:cNvPicPr>
          <p:nvPr/>
        </p:nvPicPr>
        <p:blipFill>
          <a:blip r:embed="rId3"/>
          <a:stretch>
            <a:fillRect/>
          </a:stretch>
        </p:blipFill>
        <p:spPr>
          <a:xfrm>
            <a:off x="1618364" y="2353348"/>
            <a:ext cx="4814572" cy="1730237"/>
          </a:xfrm>
          <a:prstGeom prst="rect">
            <a:avLst/>
          </a:prstGeom>
        </p:spPr>
      </p:pic>
      <p:pic>
        <p:nvPicPr>
          <p:cNvPr id="3" name="图片 2">
            <a:extLst>
              <a:ext uri="{FF2B5EF4-FFF2-40B4-BE49-F238E27FC236}">
                <a16:creationId xmlns:a16="http://schemas.microsoft.com/office/drawing/2014/main" id="{73D92B51-B12E-4EB2-A2DD-4CE343282769}"/>
              </a:ext>
            </a:extLst>
          </p:cNvPr>
          <p:cNvPicPr>
            <a:picLocks noChangeAspect="1"/>
          </p:cNvPicPr>
          <p:nvPr/>
        </p:nvPicPr>
        <p:blipFill>
          <a:blip r:embed="rId4"/>
          <a:stretch>
            <a:fillRect/>
          </a:stretch>
        </p:blipFill>
        <p:spPr>
          <a:xfrm>
            <a:off x="1618364" y="4742944"/>
            <a:ext cx="4876190" cy="1723810"/>
          </a:xfrm>
          <a:prstGeom prst="rect">
            <a:avLst/>
          </a:prstGeom>
        </p:spPr>
      </p:pic>
    </p:spTree>
    <p:extLst>
      <p:ext uri="{BB962C8B-B14F-4D97-AF65-F5344CB8AC3E}">
        <p14:creationId xmlns:p14="http://schemas.microsoft.com/office/powerpoint/2010/main" val="111476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pPr marL="0" indent="0">
              <a:buNone/>
            </a:pPr>
            <a:r>
              <a:rPr lang="en-US" altLang="zh-CN" b="1" dirty="0"/>
              <a:t>Create an decorator class that implements the Shape interface</a:t>
            </a:r>
          </a:p>
          <a:p>
            <a:pPr lvl="1"/>
            <a:r>
              <a:rPr lang="en-US" altLang="zh-CN" b="1" dirty="0"/>
              <a:t>ShapeDecorator.java</a:t>
            </a:r>
          </a:p>
          <a:p>
            <a:endParaRPr lang="en-US" altLang="zh-CN" b="1" dirty="0"/>
          </a:p>
          <a:p>
            <a:endParaRPr lang="en-US" altLang="zh-CN" b="1" dirty="0"/>
          </a:p>
          <a:p>
            <a:endParaRPr lang="en-US" altLang="zh-CN" b="1" dirty="0"/>
          </a:p>
          <a:p>
            <a:pPr marL="0" indent="0">
              <a:buNone/>
            </a:pPr>
            <a:r>
              <a:rPr lang="en-US" altLang="zh-CN" b="1" dirty="0"/>
              <a:t>                                                                               </a:t>
            </a:r>
          </a:p>
        </p:txBody>
      </p:sp>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C2545118-02ED-4897-9256-2DB3F47F708C}"/>
              </a:ext>
            </a:extLst>
          </p:cNvPr>
          <p:cNvPicPr>
            <a:picLocks noChangeAspect="1"/>
          </p:cNvPicPr>
          <p:nvPr/>
        </p:nvPicPr>
        <p:blipFill>
          <a:blip r:embed="rId3"/>
          <a:stretch>
            <a:fillRect/>
          </a:stretch>
        </p:blipFill>
        <p:spPr>
          <a:xfrm>
            <a:off x="1589291" y="2365545"/>
            <a:ext cx="5933333" cy="2723809"/>
          </a:xfrm>
          <a:prstGeom prst="rect">
            <a:avLst/>
          </a:prstGeom>
        </p:spPr>
      </p:pic>
    </p:spTree>
    <p:extLst>
      <p:ext uri="{BB962C8B-B14F-4D97-AF65-F5344CB8AC3E}">
        <p14:creationId xmlns:p14="http://schemas.microsoft.com/office/powerpoint/2010/main" val="298360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pPr marL="0" indent="0">
              <a:buNone/>
            </a:pPr>
            <a:r>
              <a:rPr lang="en-US" altLang="zh-CN" b="1" dirty="0"/>
              <a:t>Create an decorator class that extends the </a:t>
            </a:r>
            <a:r>
              <a:rPr lang="en-US" altLang="zh-CN" b="1" dirty="0" err="1"/>
              <a:t>ShapeDecorator</a:t>
            </a:r>
            <a:r>
              <a:rPr lang="en-US" altLang="zh-CN" b="1" dirty="0"/>
              <a:t> class</a:t>
            </a:r>
          </a:p>
          <a:p>
            <a:pPr lvl="1"/>
            <a:r>
              <a:rPr lang="en-US" altLang="zh-CN" b="1" dirty="0"/>
              <a:t>RedShapeDecorator.java</a:t>
            </a:r>
          </a:p>
          <a:p>
            <a:endParaRPr lang="en-US" altLang="zh-CN" b="1" dirty="0"/>
          </a:p>
          <a:p>
            <a:endParaRPr lang="en-US" altLang="zh-CN" b="1" dirty="0"/>
          </a:p>
          <a:p>
            <a:endParaRPr lang="en-US" altLang="zh-CN" b="1" dirty="0"/>
          </a:p>
          <a:p>
            <a:endParaRPr lang="en-US" altLang="zh-CN" b="1" dirty="0"/>
          </a:p>
          <a:p>
            <a:pPr marL="0" indent="0">
              <a:buNone/>
            </a:pPr>
            <a:endParaRPr lang="en-US" altLang="zh-CN" b="1" dirty="0"/>
          </a:p>
          <a:p>
            <a:pPr marL="0" indent="0">
              <a:buNone/>
            </a:pPr>
            <a:r>
              <a:rPr lang="en-US" altLang="zh-CN" b="1" dirty="0"/>
              <a:t>                                                                               </a:t>
            </a:r>
          </a:p>
        </p:txBody>
      </p:sp>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AC6E90F2-4FE0-41CD-88D8-3C4151C0C9E7}"/>
              </a:ext>
            </a:extLst>
          </p:cNvPr>
          <p:cNvPicPr>
            <a:picLocks noChangeAspect="1"/>
          </p:cNvPicPr>
          <p:nvPr/>
        </p:nvPicPr>
        <p:blipFill>
          <a:blip r:embed="rId3"/>
          <a:stretch>
            <a:fillRect/>
          </a:stretch>
        </p:blipFill>
        <p:spPr>
          <a:xfrm>
            <a:off x="1575614" y="2396186"/>
            <a:ext cx="6076190" cy="3971429"/>
          </a:xfrm>
          <a:prstGeom prst="rect">
            <a:avLst/>
          </a:prstGeom>
        </p:spPr>
      </p:pic>
    </p:spTree>
    <p:extLst>
      <p:ext uri="{BB962C8B-B14F-4D97-AF65-F5344CB8AC3E}">
        <p14:creationId xmlns:p14="http://schemas.microsoft.com/office/powerpoint/2010/main" val="208967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5484-CD0C-489C-B147-86D7BEE2D411}"/>
              </a:ext>
            </a:extLst>
          </p:cNvPr>
          <p:cNvSpPr>
            <a:spLocks noGrp="1"/>
          </p:cNvSpPr>
          <p:nvPr>
            <p:ph type="title"/>
          </p:nvPr>
        </p:nvSpPr>
        <p:spPr>
          <a:xfrm>
            <a:off x="2538806" y="691003"/>
            <a:ext cx="6729482" cy="505314"/>
          </a:xfrm>
        </p:spPr>
        <p:txBody>
          <a:bodyPr/>
          <a:lstStyle/>
          <a:p>
            <a:r>
              <a:rPr lang="en-US" altLang="zh-CN" dirty="0"/>
              <a:t>Instance</a:t>
            </a:r>
          </a:p>
        </p:txBody>
      </p:sp>
      <p:sp>
        <p:nvSpPr>
          <p:cNvPr id="6" name="内容占位符 5">
            <a:extLst>
              <a:ext uri="{FF2B5EF4-FFF2-40B4-BE49-F238E27FC236}">
                <a16:creationId xmlns:a16="http://schemas.microsoft.com/office/drawing/2014/main" id="{A972F75A-C9F3-4360-A8B7-8B7C1732EBC8}"/>
              </a:ext>
            </a:extLst>
          </p:cNvPr>
          <p:cNvSpPr>
            <a:spLocks noGrp="1"/>
          </p:cNvSpPr>
          <p:nvPr>
            <p:ph sz="quarter" idx="13"/>
          </p:nvPr>
        </p:nvSpPr>
        <p:spPr/>
        <p:txBody>
          <a:bodyPr/>
          <a:lstStyle/>
          <a:p>
            <a:pPr marL="0" indent="0">
              <a:buNone/>
            </a:pPr>
            <a:r>
              <a:rPr lang="en-US" altLang="zh-CN" b="1" dirty="0"/>
              <a:t>Use </a:t>
            </a:r>
            <a:r>
              <a:rPr lang="en-US" altLang="zh-CN" b="1" dirty="0" err="1"/>
              <a:t>RedShapeDecorator</a:t>
            </a:r>
            <a:r>
              <a:rPr lang="en-US" altLang="zh-CN" b="1" dirty="0"/>
              <a:t> to decorate the Shape object</a:t>
            </a:r>
          </a:p>
          <a:p>
            <a:pPr lvl="1"/>
            <a:r>
              <a:rPr lang="en-US" altLang="zh-CN" b="1" dirty="0"/>
              <a:t>DecoratorPatternDemo.java</a:t>
            </a:r>
          </a:p>
          <a:p>
            <a:endParaRPr lang="en-US" altLang="zh-CN" b="1" dirty="0"/>
          </a:p>
          <a:p>
            <a:endParaRPr lang="en-US" altLang="zh-CN" b="1" dirty="0"/>
          </a:p>
          <a:p>
            <a:endParaRPr lang="en-US" altLang="zh-CN" b="1" dirty="0"/>
          </a:p>
          <a:p>
            <a:pPr marL="0" indent="0">
              <a:buNone/>
            </a:pPr>
            <a:r>
              <a:rPr lang="en-US" altLang="zh-CN" b="1" dirty="0"/>
              <a:t>                                                                               </a:t>
            </a:r>
          </a:p>
        </p:txBody>
      </p:sp>
      <p:sp>
        <p:nvSpPr>
          <p:cNvPr id="18" name="文本框 17">
            <a:extLst>
              <a:ext uri="{FF2B5EF4-FFF2-40B4-BE49-F238E27FC236}">
                <a16:creationId xmlns:a16="http://schemas.microsoft.com/office/drawing/2014/main" id="{D39D88A2-9CA9-433E-855C-DC41B1D4BE43}"/>
              </a:ext>
            </a:extLst>
          </p:cNvPr>
          <p:cNvSpPr txBox="1"/>
          <p:nvPr/>
        </p:nvSpPr>
        <p:spPr>
          <a:xfrm>
            <a:off x="5640404" y="3012707"/>
            <a:ext cx="914400" cy="914400"/>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9A680045-0CFC-47B8-8611-8BAD863A7A99}"/>
              </a:ext>
            </a:extLst>
          </p:cNvPr>
          <p:cNvPicPr>
            <a:picLocks noChangeAspect="1"/>
          </p:cNvPicPr>
          <p:nvPr/>
        </p:nvPicPr>
        <p:blipFill>
          <a:blip r:embed="rId3"/>
          <a:stretch>
            <a:fillRect/>
          </a:stretch>
        </p:blipFill>
        <p:spPr>
          <a:xfrm>
            <a:off x="1590318" y="2362762"/>
            <a:ext cx="7933333" cy="4495238"/>
          </a:xfrm>
          <a:prstGeom prst="rect">
            <a:avLst/>
          </a:prstGeom>
        </p:spPr>
      </p:pic>
    </p:spTree>
    <p:extLst>
      <p:ext uri="{BB962C8B-B14F-4D97-AF65-F5344CB8AC3E}">
        <p14:creationId xmlns:p14="http://schemas.microsoft.com/office/powerpoint/2010/main" val="1300112700"/>
      </p:ext>
    </p:extLst>
  </p:cSld>
  <p:clrMapOvr>
    <a:masterClrMapping/>
  </p:clrMapOvr>
</p:sld>
</file>

<file path=ppt/theme/theme1.xml><?xml version="1.0" encoding="utf-8"?>
<a:theme xmlns:a="http://schemas.openxmlformats.org/drawingml/2006/main" name="柴犬杭电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406</Words>
  <Application>Microsoft Office PowerPoint</Application>
  <PresentationFormat>宽屏</PresentationFormat>
  <Paragraphs>94</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Constantia</vt:lpstr>
      <vt:lpstr>Franklin Gothic Book</vt:lpstr>
      <vt:lpstr>柴犬杭电主题​​</vt:lpstr>
      <vt:lpstr>Decorator Pattern</vt:lpstr>
      <vt:lpstr>Catalogue </vt:lpstr>
      <vt:lpstr>Backgroud</vt:lpstr>
      <vt:lpstr>Instance</vt:lpstr>
      <vt:lpstr>Instance</vt:lpstr>
      <vt:lpstr>Instance</vt:lpstr>
      <vt:lpstr>Instance</vt:lpstr>
      <vt:lpstr>Instance</vt:lpstr>
      <vt:lpstr>Instance</vt:lpstr>
      <vt:lpstr>Instance</vt:lpstr>
      <vt:lpstr>Comment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Xiaowei Cao</dc:creator>
  <cp:lastModifiedBy>jj Zhu</cp:lastModifiedBy>
  <cp:revision>64</cp:revision>
  <dcterms:created xsi:type="dcterms:W3CDTF">2019-03-05T16:19:08Z</dcterms:created>
  <dcterms:modified xsi:type="dcterms:W3CDTF">2019-10-14T12:42:56Z</dcterms:modified>
</cp:coreProperties>
</file>