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6" r:id="rId2"/>
  </p:sldMasterIdLst>
  <p:notesMasterIdLst>
    <p:notesMasterId r:id="rId119"/>
  </p:notesMasterIdLst>
  <p:sldIdLst>
    <p:sldId id="298" r:id="rId3"/>
    <p:sldId id="299" r:id="rId4"/>
    <p:sldId id="300" r:id="rId5"/>
    <p:sldId id="303" r:id="rId6"/>
    <p:sldId id="304" r:id="rId7"/>
    <p:sldId id="305" r:id="rId8"/>
    <p:sldId id="306" r:id="rId9"/>
    <p:sldId id="302" r:id="rId10"/>
    <p:sldId id="368" r:id="rId11"/>
    <p:sldId id="366" r:id="rId12"/>
    <p:sldId id="367" r:id="rId13"/>
    <p:sldId id="324" r:id="rId14"/>
    <p:sldId id="325" r:id="rId15"/>
    <p:sldId id="257" r:id="rId16"/>
    <p:sldId id="307" r:id="rId17"/>
    <p:sldId id="258" r:id="rId18"/>
    <p:sldId id="416" r:id="rId19"/>
    <p:sldId id="371" r:id="rId20"/>
    <p:sldId id="370" r:id="rId21"/>
    <p:sldId id="350" r:id="rId22"/>
    <p:sldId id="351" r:id="rId23"/>
    <p:sldId id="352" r:id="rId24"/>
    <p:sldId id="417" r:id="rId25"/>
    <p:sldId id="418" r:id="rId26"/>
    <p:sldId id="419" r:id="rId27"/>
    <p:sldId id="420" r:id="rId28"/>
    <p:sldId id="421" r:id="rId29"/>
    <p:sldId id="422" r:id="rId30"/>
    <p:sldId id="423" r:id="rId31"/>
    <p:sldId id="424" r:id="rId32"/>
    <p:sldId id="425" r:id="rId33"/>
    <p:sldId id="426" r:id="rId34"/>
    <p:sldId id="427" r:id="rId35"/>
    <p:sldId id="428" r:id="rId36"/>
    <p:sldId id="429" r:id="rId37"/>
    <p:sldId id="430" r:id="rId38"/>
    <p:sldId id="431" r:id="rId39"/>
    <p:sldId id="432" r:id="rId40"/>
    <p:sldId id="380" r:id="rId41"/>
    <p:sldId id="378" r:id="rId42"/>
    <p:sldId id="387" r:id="rId43"/>
    <p:sldId id="395" r:id="rId44"/>
    <p:sldId id="405" r:id="rId45"/>
    <p:sldId id="396" r:id="rId46"/>
    <p:sldId id="388" r:id="rId47"/>
    <p:sldId id="391" r:id="rId48"/>
    <p:sldId id="392" r:id="rId49"/>
    <p:sldId id="393" r:id="rId50"/>
    <p:sldId id="394" r:id="rId51"/>
    <p:sldId id="406" r:id="rId52"/>
    <p:sldId id="407" r:id="rId53"/>
    <p:sldId id="408" r:id="rId54"/>
    <p:sldId id="409" r:id="rId55"/>
    <p:sldId id="410" r:id="rId56"/>
    <p:sldId id="411" r:id="rId57"/>
    <p:sldId id="389" r:id="rId58"/>
    <p:sldId id="404" r:id="rId59"/>
    <p:sldId id="397" r:id="rId60"/>
    <p:sldId id="398" r:id="rId61"/>
    <p:sldId id="401" r:id="rId62"/>
    <p:sldId id="400" r:id="rId63"/>
    <p:sldId id="390" r:id="rId64"/>
    <p:sldId id="403" r:id="rId65"/>
    <p:sldId id="384" r:id="rId66"/>
    <p:sldId id="272" r:id="rId67"/>
    <p:sldId id="273" r:id="rId68"/>
    <p:sldId id="274" r:id="rId69"/>
    <p:sldId id="275" r:id="rId70"/>
    <p:sldId id="279" r:id="rId71"/>
    <p:sldId id="280" r:id="rId72"/>
    <p:sldId id="446" r:id="rId73"/>
    <p:sldId id="447" r:id="rId74"/>
    <p:sldId id="448" r:id="rId75"/>
    <p:sldId id="449" r:id="rId76"/>
    <p:sldId id="450" r:id="rId77"/>
    <p:sldId id="451" r:id="rId78"/>
    <p:sldId id="452" r:id="rId79"/>
    <p:sldId id="453" r:id="rId80"/>
    <p:sldId id="454" r:id="rId81"/>
    <p:sldId id="455" r:id="rId82"/>
    <p:sldId id="456" r:id="rId83"/>
    <p:sldId id="457" r:id="rId84"/>
    <p:sldId id="445" r:id="rId85"/>
    <p:sldId id="385" r:id="rId86"/>
    <p:sldId id="386" r:id="rId87"/>
    <p:sldId id="383" r:id="rId88"/>
    <p:sldId id="458" r:id="rId89"/>
    <p:sldId id="459" r:id="rId90"/>
    <p:sldId id="460" r:id="rId91"/>
    <p:sldId id="461" r:id="rId92"/>
    <p:sldId id="462" r:id="rId93"/>
    <p:sldId id="463" r:id="rId94"/>
    <p:sldId id="464" r:id="rId95"/>
    <p:sldId id="465" r:id="rId96"/>
    <p:sldId id="466" r:id="rId97"/>
    <p:sldId id="467" r:id="rId98"/>
    <p:sldId id="468" r:id="rId99"/>
    <p:sldId id="336" r:id="rId100"/>
    <p:sldId id="337" r:id="rId101"/>
    <p:sldId id="338" r:id="rId102"/>
    <p:sldId id="339" r:id="rId103"/>
    <p:sldId id="340" r:id="rId104"/>
    <p:sldId id="341" r:id="rId105"/>
    <p:sldId id="342" r:id="rId106"/>
    <p:sldId id="343" r:id="rId107"/>
    <p:sldId id="344" r:id="rId108"/>
    <p:sldId id="345" r:id="rId109"/>
    <p:sldId id="346" r:id="rId110"/>
    <p:sldId id="347" r:id="rId111"/>
    <p:sldId id="348" r:id="rId112"/>
    <p:sldId id="349" r:id="rId113"/>
    <p:sldId id="320" r:id="rId114"/>
    <p:sldId id="321" r:id="rId115"/>
    <p:sldId id="322" r:id="rId116"/>
    <p:sldId id="318" r:id="rId117"/>
    <p:sldId id="469" r:id="rId1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62" autoAdjust="0"/>
  </p:normalViewPr>
  <p:slideViewPr>
    <p:cSldViewPr>
      <p:cViewPr varScale="1">
        <p:scale>
          <a:sx n="76" d="100"/>
          <a:sy n="76" d="100"/>
        </p:scale>
        <p:origin x="1642"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notesMaster" Target="notesMasters/notesMaster1.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8D76F-6466-4BA7-A34A-2ABB4A8CCC37}" type="datetimeFigureOut">
              <a:rPr lang="zh-CN" altLang="en-US"/>
              <a:pPr>
                <a:defRPr/>
              </a:pPr>
              <a:t>2020/2/26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04D4D10-7EF0-4B9C-8C5D-4C3C82B84F2F}" type="slidenum">
              <a:rPr lang="zh-CN" altLang="en-US"/>
              <a:pPr>
                <a:defRPr/>
              </a:pPr>
              <a:t>‹#›</a:t>
            </a:fld>
            <a:endParaRPr lang="zh-CN" altLang="en-US"/>
          </a:p>
        </p:txBody>
      </p:sp>
    </p:spTree>
    <p:extLst>
      <p:ext uri="{BB962C8B-B14F-4D97-AF65-F5344CB8AC3E}">
        <p14:creationId xmlns:p14="http://schemas.microsoft.com/office/powerpoint/2010/main" val="34426021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NumPy（Numeric</a:t>
            </a:r>
            <a:r>
              <a:rPr lang="en-US" sz="1200" b="0" i="0" kern="1200" dirty="0" smtClean="0">
                <a:solidFill>
                  <a:schemeClr val="tx1"/>
                </a:solidFill>
                <a:latin typeface="+mn-lt"/>
                <a:ea typeface="+mn-ea"/>
                <a:cs typeface="+mn-cs"/>
              </a:rPr>
              <a:t> Python）</a:t>
            </a:r>
            <a:r>
              <a:rPr lang="zh-CN" altLang="en-US" sz="1200" b="0" i="0" kern="1200" dirty="0" smtClean="0">
                <a:solidFill>
                  <a:schemeClr val="tx1"/>
                </a:solidFill>
                <a:latin typeface="+mn-lt"/>
                <a:ea typeface="+mn-ea"/>
                <a:cs typeface="+mn-cs"/>
              </a:rPr>
              <a:t>系统是</a:t>
            </a:r>
            <a:r>
              <a:rPr lang="en-US" sz="1200" b="0" i="0" kern="1200" dirty="0" smtClean="0">
                <a:solidFill>
                  <a:schemeClr val="tx1"/>
                </a:solidFill>
                <a:latin typeface="+mn-lt"/>
                <a:ea typeface="+mn-ea"/>
                <a:cs typeface="+mn-cs"/>
              </a:rPr>
              <a:t>Python</a:t>
            </a:r>
            <a:r>
              <a:rPr lang="zh-CN" altLang="en-US" sz="1200" b="0" i="0" kern="1200" dirty="0" smtClean="0">
                <a:solidFill>
                  <a:schemeClr val="tx1"/>
                </a:solidFill>
                <a:latin typeface="+mn-lt"/>
                <a:ea typeface="+mn-ea"/>
                <a:cs typeface="+mn-cs"/>
              </a:rPr>
              <a:t>的一种开源的数值计算扩展。这种工具可用来存储和处理大型矩阵，比</a:t>
            </a:r>
            <a:r>
              <a:rPr lang="en-US" sz="1200" b="0" i="0" kern="1200" dirty="0" smtClean="0">
                <a:solidFill>
                  <a:schemeClr val="tx1"/>
                </a:solidFill>
                <a:latin typeface="+mn-lt"/>
                <a:ea typeface="+mn-ea"/>
                <a:cs typeface="+mn-cs"/>
              </a:rPr>
              <a:t>Python</a:t>
            </a:r>
            <a:r>
              <a:rPr lang="zh-CN" altLang="en-US" sz="1200" b="0" i="0" kern="1200" dirty="0" smtClean="0">
                <a:solidFill>
                  <a:schemeClr val="tx1"/>
                </a:solidFill>
                <a:latin typeface="+mn-lt"/>
                <a:ea typeface="+mn-ea"/>
                <a:cs typeface="+mn-cs"/>
              </a:rPr>
              <a:t>自身的嵌套列表（</a:t>
            </a:r>
            <a:r>
              <a:rPr lang="en-US" sz="1200" b="0" i="0" kern="1200" dirty="0" smtClean="0">
                <a:solidFill>
                  <a:schemeClr val="tx1"/>
                </a:solidFill>
                <a:latin typeface="+mn-lt"/>
                <a:ea typeface="+mn-ea"/>
                <a:cs typeface="+mn-cs"/>
              </a:rPr>
              <a:t>nested list structure)</a:t>
            </a:r>
            <a:r>
              <a:rPr lang="zh-CN" altLang="en-US" sz="1200" b="0" i="0" kern="1200" dirty="0" smtClean="0">
                <a:solidFill>
                  <a:schemeClr val="tx1"/>
                </a:solidFill>
                <a:latin typeface="+mn-lt"/>
                <a:ea typeface="+mn-ea"/>
                <a:cs typeface="+mn-cs"/>
              </a:rPr>
              <a:t>结构要高效的多（该结构也可以用来表示矩阵（</a:t>
            </a:r>
            <a:r>
              <a:rPr lang="en-US" sz="1200" b="0" i="0" kern="1200" dirty="0" smtClean="0">
                <a:solidFill>
                  <a:schemeClr val="tx1"/>
                </a:solidFill>
                <a:latin typeface="+mn-lt"/>
                <a:ea typeface="+mn-ea"/>
                <a:cs typeface="+mn-cs"/>
              </a:rPr>
              <a:t>matrix））</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5</a:t>
            </a:fld>
            <a:endParaRPr lang="zh-CN" altLang="en-US"/>
          </a:p>
        </p:txBody>
      </p:sp>
    </p:spTree>
    <p:extLst>
      <p:ext uri="{BB962C8B-B14F-4D97-AF65-F5344CB8AC3E}">
        <p14:creationId xmlns:p14="http://schemas.microsoft.com/office/powerpoint/2010/main" val="2179818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47BA035-D01A-48BF-8519-9DCFB6FD431D}" type="slidenum">
              <a:rPr lang="en-US" altLang="zh-CN" smtClean="0"/>
              <a:pPr/>
              <a:t>21</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8122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AFCD987-F550-4881-B50F-AF39DE4AB46D}" type="slidenum">
              <a:rPr lang="en-US" altLang="zh-CN" smtClean="0"/>
              <a:pPr/>
              <a:t>22</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z="1200" b="0" i="0" kern="1200" dirty="0" err="1" smtClean="0">
                <a:solidFill>
                  <a:schemeClr val="tx1"/>
                </a:solidFill>
                <a:latin typeface="+mn-lt"/>
                <a:ea typeface="+mn-ea"/>
                <a:cs typeface="+mn-cs"/>
              </a:rPr>
              <a:t>DBLP（DataBase</a:t>
            </a:r>
            <a:r>
              <a:rPr lang="en-US" sz="1200" b="0" i="0" kern="1200" dirty="0" smtClean="0">
                <a:solidFill>
                  <a:schemeClr val="tx1"/>
                </a:solidFill>
                <a:latin typeface="+mn-lt"/>
                <a:ea typeface="+mn-ea"/>
                <a:cs typeface="+mn-cs"/>
              </a:rPr>
              <a:t> systems and Logic Programming）</a:t>
            </a:r>
            <a:r>
              <a:rPr lang="zh-CN" altLang="en-US" sz="1200" b="0" i="0" kern="1200" dirty="0" smtClean="0">
                <a:solidFill>
                  <a:schemeClr val="tx1"/>
                </a:solidFill>
                <a:latin typeface="+mn-lt"/>
                <a:ea typeface="+mn-ea"/>
                <a:cs typeface="+mn-cs"/>
              </a:rPr>
              <a:t>是计算机领域内对研究的成果以作者为核心的一个计算机类英文文献的集成数据库系统。</a:t>
            </a:r>
            <a:endParaRPr lang="en-US" altLang="zh-CN" sz="1200" b="0" i="0" kern="1200" dirty="0" smtClean="0">
              <a:solidFill>
                <a:schemeClr val="tx1"/>
              </a:solidFill>
              <a:latin typeface="+mn-lt"/>
              <a:ea typeface="+mn-ea"/>
              <a:cs typeface="+mn-cs"/>
            </a:endParaRPr>
          </a:p>
          <a:p>
            <a:pPr eaLnBrk="1" hangingPunct="1"/>
            <a:r>
              <a:rPr lang="en-US" altLang="zh-CN" sz="1200" b="0" i="0" kern="1200" dirty="0" err="1" smtClean="0">
                <a:solidFill>
                  <a:schemeClr val="tx1"/>
                </a:solidFill>
                <a:latin typeface="+mn-lt"/>
                <a:ea typeface="+mn-ea"/>
                <a:cs typeface="+mn-cs"/>
              </a:rPr>
              <a:t>CiteSeer</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又名</a:t>
            </a:r>
            <a:r>
              <a:rPr lang="en-US" altLang="zh-CN" sz="1200" b="0" i="0" kern="1200" dirty="0" err="1" smtClean="0">
                <a:solidFill>
                  <a:schemeClr val="tx1"/>
                </a:solidFill>
                <a:latin typeface="+mn-lt"/>
                <a:ea typeface="+mn-ea"/>
                <a:cs typeface="+mn-cs"/>
              </a:rPr>
              <a:t>ResearchIndex</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NEC</a:t>
            </a:r>
            <a:r>
              <a:rPr lang="zh-CN" altLang="en-US" sz="1200" b="0" i="0" kern="1200" dirty="0" smtClean="0">
                <a:solidFill>
                  <a:schemeClr val="tx1"/>
                </a:solidFill>
                <a:latin typeface="+mn-lt"/>
                <a:ea typeface="+mn-ea"/>
                <a:cs typeface="+mn-cs"/>
              </a:rPr>
              <a:t>研究院在自动引文索引</a:t>
            </a:r>
            <a:r>
              <a:rPr lang="en-US" altLang="zh-CN" sz="1200" b="0" i="0" kern="1200" dirty="0" smtClean="0">
                <a:solidFill>
                  <a:schemeClr val="tx1"/>
                </a:solidFill>
                <a:latin typeface="+mn-lt"/>
                <a:ea typeface="+mn-ea"/>
                <a:cs typeface="+mn-cs"/>
              </a:rPr>
              <a:t>(Autonomous Citation Indexing, ACI)</a:t>
            </a:r>
            <a:r>
              <a:rPr lang="zh-CN" altLang="en-US" sz="1200" b="0" i="0" kern="1200" dirty="0" smtClean="0">
                <a:solidFill>
                  <a:schemeClr val="tx1"/>
                </a:solidFill>
                <a:latin typeface="+mn-lt"/>
                <a:ea typeface="+mn-ea"/>
                <a:cs typeface="+mn-cs"/>
              </a:rPr>
              <a:t>机制的基础上建设的一个学术论文数字图书馆。这个引文索引系统提供了一种通过引文链接的检索文献的方式，目标是从多个方面促进学术文献的传播和反馈。</a:t>
            </a:r>
            <a:endParaRPr lang="zh-CN" altLang="zh-CN" dirty="0" smtClean="0"/>
          </a:p>
        </p:txBody>
      </p:sp>
    </p:spTree>
    <p:extLst>
      <p:ext uri="{BB962C8B-B14F-4D97-AF65-F5344CB8AC3E}">
        <p14:creationId xmlns:p14="http://schemas.microsoft.com/office/powerpoint/2010/main" val="287867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100" dirty="0" smtClean="0"/>
              <a:t>据此</a:t>
            </a:r>
            <a:r>
              <a:rPr lang="zh-CN" altLang="zh-CN" sz="3100" dirty="0" smtClean="0"/>
              <a:t>可以提出针对性的建议，以推动更多人考大学：</a:t>
            </a:r>
          </a:p>
          <a:p>
            <a:pPr marL="914400" lvl="1" indent="-514350">
              <a:buSzPct val="100000"/>
              <a:buFont typeface="+mj-lt"/>
              <a:buAutoNum type="arabicPeriod"/>
            </a:pPr>
            <a:r>
              <a:rPr lang="zh-CN" altLang="en-US" sz="3100" dirty="0" smtClean="0"/>
              <a:t>大</a:t>
            </a:r>
            <a:r>
              <a:rPr lang="zh-CN" altLang="zh-CN" sz="3100" dirty="0" smtClean="0"/>
              <a:t>学学位有限，目前重点应该是鼓励更多的聪明的学生考大学。</a:t>
            </a:r>
          </a:p>
          <a:p>
            <a:pPr marL="914400" lvl="1" indent="-514350">
              <a:buSzPct val="100000"/>
              <a:buFont typeface="+mj-lt"/>
              <a:buAutoNum type="arabicPeriod"/>
            </a:pPr>
            <a:r>
              <a:rPr lang="zh-CN" altLang="zh-CN" sz="3100" b="1" dirty="0" smtClean="0"/>
              <a:t>聪明的学生不计划上大学，主要原因是家庭收入低、兄弟姐妹多，针对这样的情况，政府可考虑降低大学学费，或对低收入、多子女的家庭进行资助。</a:t>
            </a:r>
            <a:endParaRPr lang="zh-CN" altLang="zh-CN" sz="3100" dirty="0" smtClean="0"/>
          </a:p>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28</a:t>
            </a:fld>
            <a:endParaRPr lang="zh-CN" altLang="en-US"/>
          </a:p>
        </p:txBody>
      </p:sp>
    </p:spTree>
    <p:extLst>
      <p:ext uri="{BB962C8B-B14F-4D97-AF65-F5344CB8AC3E}">
        <p14:creationId xmlns:p14="http://schemas.microsoft.com/office/powerpoint/2010/main" val="128144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29</a:t>
            </a:fld>
            <a:endParaRPr lang="zh-CN" altLang="en-US"/>
          </a:p>
        </p:txBody>
      </p:sp>
    </p:spTree>
    <p:extLst>
      <p:ext uri="{BB962C8B-B14F-4D97-AF65-F5344CB8AC3E}">
        <p14:creationId xmlns:p14="http://schemas.microsoft.com/office/powerpoint/2010/main" val="3472067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CC3300"/>
                </a:solidFill>
              </a:rPr>
              <a:t>数据挖掘（</a:t>
            </a:r>
            <a:r>
              <a:rPr lang="en-US" altLang="zh-CN" sz="1200" dirty="0" smtClean="0">
                <a:solidFill>
                  <a:srgbClr val="CC3300"/>
                </a:solidFill>
              </a:rPr>
              <a:t>Data Mining</a:t>
            </a:r>
            <a:r>
              <a:rPr lang="zh-CN" altLang="en-US" sz="1200" dirty="0" smtClean="0">
                <a:solidFill>
                  <a:srgbClr val="CC3300"/>
                </a:solidFill>
              </a:rPr>
              <a:t>）</a:t>
            </a:r>
            <a:r>
              <a:rPr lang="zh-CN" altLang="en-US" sz="1200" dirty="0" smtClean="0"/>
              <a:t>从</a:t>
            </a:r>
            <a:r>
              <a:rPr lang="zh-CN" altLang="en-US" sz="1200" i="1" dirty="0" smtClean="0"/>
              <a:t>大量的、不完全的、有噪声的、模糊的、随机的</a:t>
            </a:r>
            <a:r>
              <a:rPr lang="zh-CN" altLang="en-US" sz="1200" dirty="0" smtClean="0"/>
              <a:t>实际应用数据中，提取隐含在其中的、人们事先不知道的、但又是潜在有用的信息和知识的过程。与之相似的概念称为知识发现。</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solidFill>
                <a:srgbClr val="CC33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CC3300"/>
                </a:solidFill>
              </a:rPr>
              <a:t>知识发现（</a:t>
            </a:r>
            <a:r>
              <a:rPr lang="en-US" altLang="zh-CN" sz="1200" dirty="0" smtClean="0">
                <a:solidFill>
                  <a:srgbClr val="CC3300"/>
                </a:solidFill>
              </a:rPr>
              <a:t>Knowledge Discovery in Databases</a:t>
            </a:r>
            <a:r>
              <a:rPr lang="zh-CN" altLang="en-US" sz="1200" dirty="0" smtClean="0">
                <a:solidFill>
                  <a:srgbClr val="CC3300"/>
                </a:solidFill>
              </a:rPr>
              <a:t>）</a:t>
            </a:r>
            <a:r>
              <a:rPr lang="zh-CN" altLang="en-US" sz="1200" dirty="0" smtClean="0"/>
              <a:t>是用数据库管理系统来存储数据，用机器学习的方法来分析数据，挖掘大量数据背后隐藏的知识，称为数据库中的知识发现。</a:t>
            </a:r>
          </a:p>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30</a:t>
            </a:fld>
            <a:endParaRPr lang="zh-CN" altLang="en-US"/>
          </a:p>
        </p:txBody>
      </p:sp>
    </p:spTree>
    <p:extLst>
      <p:ext uri="{BB962C8B-B14F-4D97-AF65-F5344CB8AC3E}">
        <p14:creationId xmlns:p14="http://schemas.microsoft.com/office/powerpoint/2010/main" val="2371337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E36E304-6F97-44AA-9EE6-FE379EF6C519}" type="slidenum">
              <a:rPr lang="en-US" altLang="zh-CN" sz="1200"/>
              <a:pPr eaLnBrk="1" hangingPunct="1"/>
              <a:t>33</a:t>
            </a:fld>
            <a:endParaRPr lang="en-US" altLang="zh-CN" sz="1200"/>
          </a:p>
        </p:txBody>
      </p:sp>
      <p:sp>
        <p:nvSpPr>
          <p:cNvPr id="8294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10F3B3B-6B43-476F-B664-E5C6953ABDC8}" type="slidenum">
              <a:rPr kumimoji="0" lang="en-US" altLang="zh-CN" sz="1200"/>
              <a:pPr eaLnBrk="1" hangingPunct="1"/>
              <a:t>33</a:t>
            </a:fld>
            <a:endParaRPr kumimoji="0" lang="en-US" altLang="zh-CN" sz="1200"/>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endParaRPr lang="zh-CN" altLang="zh-CN" smtClean="0"/>
          </a:p>
        </p:txBody>
      </p:sp>
    </p:spTree>
    <p:extLst>
      <p:ext uri="{BB962C8B-B14F-4D97-AF65-F5344CB8AC3E}">
        <p14:creationId xmlns:p14="http://schemas.microsoft.com/office/powerpoint/2010/main" val="2504357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然而在产业界、媒体和研究界，“数据挖掘”通常用来表示整个知识发现的过程。</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因此，我们采用广义的数据挖掘功能的观点：数据挖掘是从大量数据中挖掘有趣模式和知识的过程。</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34</a:t>
            </a:fld>
            <a:endParaRPr lang="zh-CN" altLang="en-US"/>
          </a:p>
        </p:txBody>
      </p:sp>
    </p:spTree>
    <p:extLst>
      <p:ext uri="{BB962C8B-B14F-4D97-AF65-F5344CB8AC3E}">
        <p14:creationId xmlns:p14="http://schemas.microsoft.com/office/powerpoint/2010/main" val="2254965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然而在产业界、媒体和研究界，“数据挖掘”通常用来表示整个知识发现的过程。</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因此，我们采用广义的数据挖掘功能的观点：数据挖掘是从大量数据中挖掘有趣模式和知识的过程。</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35</a:t>
            </a:fld>
            <a:endParaRPr lang="zh-CN" altLang="en-US"/>
          </a:p>
        </p:txBody>
      </p:sp>
    </p:spTree>
    <p:extLst>
      <p:ext uri="{BB962C8B-B14F-4D97-AF65-F5344CB8AC3E}">
        <p14:creationId xmlns:p14="http://schemas.microsoft.com/office/powerpoint/2010/main" val="16432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分类模型可以用不同形式表示：</a:t>
            </a:r>
            <a:r>
              <a:rPr lang="en-US" altLang="zh-CN" dirty="0" smtClean="0"/>
              <a:t>a)IF-THEN</a:t>
            </a:r>
            <a:r>
              <a:rPr lang="zh-CN" altLang="en-US" dirty="0" smtClean="0"/>
              <a:t>规则 </a:t>
            </a:r>
            <a:r>
              <a:rPr lang="en-US" altLang="zh-CN" dirty="0" smtClean="0"/>
              <a:t>b)</a:t>
            </a:r>
            <a:r>
              <a:rPr lang="zh-CN" altLang="en-US" dirty="0" smtClean="0"/>
              <a:t>决策树 </a:t>
            </a:r>
            <a:r>
              <a:rPr lang="en-US" altLang="zh-CN" dirty="0" smtClean="0"/>
              <a:t>c)</a:t>
            </a:r>
            <a:r>
              <a:rPr lang="zh-CN" altLang="en-US" dirty="0" smtClean="0"/>
              <a:t>神经网络</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45</a:t>
            </a:fld>
            <a:endParaRPr lang="zh-CN" altLang="en-US"/>
          </a:p>
        </p:txBody>
      </p:sp>
    </p:spTree>
    <p:extLst>
      <p:ext uri="{BB962C8B-B14F-4D97-AF65-F5344CB8AC3E}">
        <p14:creationId xmlns:p14="http://schemas.microsoft.com/office/powerpoint/2010/main" val="3023257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山鸢尾</a:t>
            </a:r>
            <a:r>
              <a:rPr lang="en-US" altLang="zh-CN" sz="1200" b="0" i="0" kern="1200" dirty="0" smtClean="0">
                <a:solidFill>
                  <a:schemeClr val="tx1"/>
                </a:solidFill>
                <a:effectLst/>
                <a:latin typeface="+mn-lt"/>
                <a:ea typeface="+mn-ea"/>
                <a:cs typeface="+mn-cs"/>
              </a:rPr>
              <a:t>(iris </a:t>
            </a:r>
            <a:r>
              <a:rPr lang="en-US" altLang="zh-CN" sz="1200" b="0" i="0" kern="1200" dirty="0" err="1" smtClean="0">
                <a:solidFill>
                  <a:schemeClr val="tx1"/>
                </a:solidFill>
                <a:effectLst/>
                <a:latin typeface="+mn-lt"/>
                <a:ea typeface="+mn-ea"/>
                <a:cs typeface="+mn-cs"/>
              </a:rPr>
              <a:t>setosa</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杂色鸢尾</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iri</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Versicolour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维吉尼亚鸢尾</a:t>
            </a:r>
            <a:r>
              <a:rPr lang="en-US" altLang="zh-CN" sz="1200" b="0" i="0" kern="1200" dirty="0" smtClean="0">
                <a:solidFill>
                  <a:schemeClr val="tx1"/>
                </a:solidFill>
                <a:effectLst/>
                <a:latin typeface="+mn-lt"/>
                <a:ea typeface="+mn-ea"/>
                <a:cs typeface="+mn-cs"/>
              </a:rPr>
              <a:t>(iris </a:t>
            </a:r>
            <a:r>
              <a:rPr lang="en-US" altLang="zh-CN" sz="1200" b="0" i="0" kern="1200" dirty="0" err="1" smtClean="0">
                <a:solidFill>
                  <a:schemeClr val="tx1"/>
                </a:solidFill>
                <a:effectLst/>
                <a:latin typeface="+mn-lt"/>
                <a:ea typeface="+mn-ea"/>
                <a:cs typeface="+mn-cs"/>
              </a:rPr>
              <a:t>virginica</a:t>
            </a:r>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51</a:t>
            </a:fld>
            <a:endParaRPr lang="zh-CN" altLang="en-US"/>
          </a:p>
        </p:txBody>
      </p:sp>
    </p:spTree>
    <p:extLst>
      <p:ext uri="{BB962C8B-B14F-4D97-AF65-F5344CB8AC3E}">
        <p14:creationId xmlns:p14="http://schemas.microsoft.com/office/powerpoint/2010/main" val="103746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smtClean="0">
                <a:solidFill>
                  <a:schemeClr val="tx1"/>
                </a:solidFill>
                <a:latin typeface="+mn-lt"/>
                <a:ea typeface="+mn-ea"/>
                <a:cs typeface="+mn-cs"/>
              </a:rPr>
              <a:t>Matplotlib</a:t>
            </a:r>
            <a:r>
              <a:rPr lang="zh-CN" altLang="en-US" sz="1200" b="0" i="0" kern="1200" dirty="0" smtClean="0">
                <a:solidFill>
                  <a:schemeClr val="tx1"/>
                </a:solidFill>
                <a:latin typeface="+mn-lt"/>
                <a:ea typeface="+mn-ea"/>
                <a:cs typeface="+mn-cs"/>
              </a:rPr>
              <a:t> 是一个 </a:t>
            </a:r>
            <a:r>
              <a:rPr lang="en-US" altLang="zh-CN" sz="1200" b="0" i="0" kern="1200" dirty="0" smtClean="0">
                <a:solidFill>
                  <a:schemeClr val="tx1"/>
                </a:solidFill>
                <a:latin typeface="+mn-lt"/>
                <a:ea typeface="+mn-ea"/>
                <a:cs typeface="+mn-cs"/>
              </a:rPr>
              <a:t>Python </a:t>
            </a:r>
            <a:r>
              <a:rPr lang="zh-CN" altLang="en-US" sz="1200" b="0" i="0" kern="1200" dirty="0" smtClean="0">
                <a:solidFill>
                  <a:schemeClr val="tx1"/>
                </a:solidFill>
                <a:latin typeface="+mn-lt"/>
                <a:ea typeface="+mn-ea"/>
                <a:cs typeface="+mn-cs"/>
              </a:rPr>
              <a:t>的 </a:t>
            </a:r>
            <a:r>
              <a:rPr lang="en-US" altLang="zh-CN" sz="1200" b="0" i="0" kern="1200" dirty="0" smtClean="0">
                <a:solidFill>
                  <a:schemeClr val="tx1"/>
                </a:solidFill>
                <a:latin typeface="+mn-lt"/>
                <a:ea typeface="+mn-ea"/>
                <a:cs typeface="+mn-cs"/>
              </a:rPr>
              <a:t>2D</a:t>
            </a:r>
            <a:r>
              <a:rPr lang="zh-CN" altLang="en-US" sz="1200" b="0" i="0" kern="1200" dirty="0" smtClean="0">
                <a:solidFill>
                  <a:schemeClr val="tx1"/>
                </a:solidFill>
                <a:latin typeface="+mn-lt"/>
                <a:ea typeface="+mn-ea"/>
                <a:cs typeface="+mn-cs"/>
              </a:rPr>
              <a:t>绘图库</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6</a:t>
            </a:fld>
            <a:endParaRPr lang="zh-CN" altLang="en-US"/>
          </a:p>
        </p:txBody>
      </p:sp>
    </p:spTree>
    <p:extLst>
      <p:ext uri="{BB962C8B-B14F-4D97-AF65-F5344CB8AC3E}">
        <p14:creationId xmlns:p14="http://schemas.microsoft.com/office/powerpoint/2010/main" val="639105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Petal</a:t>
            </a:r>
            <a:r>
              <a:rPr lang="zh-CN" altLang="en-US" sz="1200" b="0" i="0" kern="1200" dirty="0" smtClean="0">
                <a:solidFill>
                  <a:schemeClr val="tx1"/>
                </a:solidFill>
                <a:effectLst/>
                <a:latin typeface="+mn-lt"/>
                <a:ea typeface="+mn-ea"/>
                <a:cs typeface="+mn-cs"/>
              </a:rPr>
              <a:t>花瓣  </a:t>
            </a:r>
            <a:r>
              <a:rPr lang="en-US" altLang="zh-CN" sz="1200" b="0" i="0" kern="1200" dirty="0" smtClean="0">
                <a:solidFill>
                  <a:schemeClr val="tx1"/>
                </a:solidFill>
                <a:effectLst/>
                <a:latin typeface="+mn-lt"/>
                <a:ea typeface="+mn-ea"/>
                <a:cs typeface="+mn-cs"/>
              </a:rPr>
              <a:t>sepal</a:t>
            </a:r>
            <a:r>
              <a:rPr lang="zh-CN" altLang="en-US" sz="1200" b="0" i="0" kern="1200" dirty="0" smtClean="0">
                <a:solidFill>
                  <a:schemeClr val="tx1"/>
                </a:solidFill>
                <a:effectLst/>
                <a:latin typeface="+mn-lt"/>
                <a:ea typeface="+mn-ea"/>
                <a:cs typeface="+mn-cs"/>
              </a:rPr>
              <a:t>萼片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根据花瓣宽度和花瓣长度，</a:t>
            </a:r>
            <a:r>
              <a:rPr lang="en-US" altLang="zh-CN" sz="1200" b="0" i="0" kern="1200" dirty="0" err="1" smtClean="0">
                <a:solidFill>
                  <a:schemeClr val="tx1"/>
                </a:solidFill>
                <a:effectLst/>
                <a:latin typeface="+mn-lt"/>
                <a:ea typeface="+mn-ea"/>
                <a:cs typeface="+mn-cs"/>
              </a:rPr>
              <a:t>Setosa</a:t>
            </a:r>
            <a:r>
              <a:rPr lang="zh-CN" altLang="en-US" sz="1200" b="0" i="0" kern="1200" dirty="0" smtClean="0">
                <a:solidFill>
                  <a:schemeClr val="tx1"/>
                </a:solidFill>
                <a:effectLst/>
                <a:latin typeface="+mn-lt"/>
                <a:ea typeface="+mn-ea"/>
                <a:cs typeface="+mn-cs"/>
              </a:rPr>
              <a:t>种类的花可以与</a:t>
            </a:r>
            <a:r>
              <a:rPr lang="en-US" altLang="zh-CN" sz="1200" b="0" i="0" kern="1200" dirty="0" err="1" smtClean="0">
                <a:solidFill>
                  <a:schemeClr val="tx1"/>
                </a:solidFill>
                <a:effectLst/>
                <a:latin typeface="+mn-lt"/>
                <a:ea typeface="+mn-ea"/>
                <a:cs typeface="+mn-cs"/>
              </a:rPr>
              <a:t>Versicolour</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Virginica</a:t>
            </a:r>
            <a:r>
              <a:rPr lang="zh-CN" altLang="en-US" sz="1200" b="0" i="0" kern="1200" dirty="0" smtClean="0">
                <a:solidFill>
                  <a:schemeClr val="tx1"/>
                </a:solidFill>
                <a:effectLst/>
                <a:latin typeface="+mn-lt"/>
                <a:ea typeface="+mn-ea"/>
                <a:cs typeface="+mn-cs"/>
              </a:rPr>
              <a:t>种类的花分开，但是后两类花在这些属性上有一些重叠</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55</a:t>
            </a:fld>
            <a:endParaRPr lang="zh-CN" altLang="en-US"/>
          </a:p>
        </p:txBody>
      </p:sp>
    </p:spTree>
    <p:extLst>
      <p:ext uri="{BB962C8B-B14F-4D97-AF65-F5344CB8AC3E}">
        <p14:creationId xmlns:p14="http://schemas.microsoft.com/office/powerpoint/2010/main" val="924900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lnSpc>
                <a:spcPct val="130000"/>
              </a:lnSpc>
            </a:pPr>
            <a:r>
              <a:rPr lang="zh-CN" altLang="en-US" sz="2000" dirty="0" smtClean="0">
                <a:latin typeface="Times New Roman" pitchFamily="18" charset="0"/>
              </a:rPr>
              <a:t>孤立点</a:t>
            </a:r>
            <a:r>
              <a:rPr lang="en-US" altLang="zh-CN" sz="2000" dirty="0" smtClean="0">
                <a:latin typeface="Times New Roman" pitchFamily="18" charset="0"/>
              </a:rPr>
              <a:t>: </a:t>
            </a:r>
            <a:r>
              <a:rPr lang="zh-CN" altLang="en-US" sz="2000" dirty="0" smtClean="0">
                <a:latin typeface="Times New Roman" pitchFamily="18" charset="0"/>
              </a:rPr>
              <a:t>一个数据对象</a:t>
            </a:r>
            <a:r>
              <a:rPr lang="en-US" altLang="zh-CN" sz="2000" dirty="0" smtClean="0">
                <a:latin typeface="Times New Roman" pitchFamily="18" charset="0"/>
              </a:rPr>
              <a:t>, </a:t>
            </a:r>
            <a:r>
              <a:rPr lang="zh-CN" altLang="en-US" sz="2000" dirty="0" smtClean="0">
                <a:latin typeface="Times New Roman" pitchFamily="18" charset="0"/>
              </a:rPr>
              <a:t>它 与数据的一般行为不一致</a:t>
            </a:r>
          </a:p>
          <a:p>
            <a:pPr lvl="1" eaLnBrk="1" hangingPunct="1">
              <a:lnSpc>
                <a:spcPct val="130000"/>
              </a:lnSpc>
            </a:pPr>
            <a:r>
              <a:rPr lang="zh-CN" altLang="en-US" sz="2000" dirty="0" smtClean="0">
                <a:latin typeface="Times New Roman" pitchFamily="18" charset="0"/>
              </a:rPr>
              <a:t>孤立点可以被视为例外</a:t>
            </a:r>
            <a:r>
              <a:rPr lang="en-US" altLang="zh-CN" sz="2000" dirty="0" smtClean="0">
                <a:latin typeface="Times New Roman" pitchFamily="18" charset="0"/>
              </a:rPr>
              <a:t>, </a:t>
            </a:r>
            <a:r>
              <a:rPr lang="zh-CN" altLang="en-US" sz="2000" dirty="0" smtClean="0">
                <a:latin typeface="Times New Roman" pitchFamily="18" charset="0"/>
              </a:rPr>
              <a:t>但对于欺骗检测和罕见事件分析</a:t>
            </a:r>
            <a:r>
              <a:rPr lang="en-US" altLang="zh-CN" sz="2000" dirty="0" smtClean="0">
                <a:latin typeface="Times New Roman" pitchFamily="18" charset="0"/>
              </a:rPr>
              <a:t>, </a:t>
            </a:r>
            <a:r>
              <a:rPr lang="zh-CN" altLang="en-US" sz="2000" dirty="0" smtClean="0">
                <a:latin typeface="Times New Roman" pitchFamily="18" charset="0"/>
              </a:rPr>
              <a:t>它是相当有用的</a:t>
            </a:r>
          </a:p>
          <a:p>
            <a:pPr marL="742950" lvl="1" indent="-285750"/>
            <a:endParaRPr lang="en-US" altLang="zh-CN" sz="2000" dirty="0" smtClean="0">
              <a:latin typeface="宋体" pitchFamily="2" charset="-122"/>
            </a:endParaRPr>
          </a:p>
          <a:p>
            <a:pPr marL="742950" lvl="1" indent="-285750"/>
            <a:r>
              <a:rPr lang="zh-CN" altLang="en-US" sz="2000" dirty="0" smtClean="0">
                <a:latin typeface="宋体" pitchFamily="2" charset="-122"/>
              </a:rPr>
              <a:t>电信和信用卡欺骗</a:t>
            </a:r>
          </a:p>
          <a:p>
            <a:pPr marL="742950" lvl="1" indent="-285750"/>
            <a:r>
              <a:rPr lang="zh-CN" altLang="en-US" sz="2000" dirty="0" smtClean="0">
                <a:latin typeface="宋体" pitchFamily="2" charset="-122"/>
              </a:rPr>
              <a:t>贷款审批</a:t>
            </a:r>
          </a:p>
          <a:p>
            <a:pPr marL="742950" lvl="1" indent="-285750"/>
            <a:r>
              <a:rPr lang="zh-CN" altLang="en-US" sz="2000" dirty="0" smtClean="0">
                <a:latin typeface="宋体" pitchFamily="2" charset="-122"/>
              </a:rPr>
              <a:t>药物研究</a:t>
            </a:r>
          </a:p>
          <a:p>
            <a:pPr marL="742950" lvl="1" indent="-285750"/>
            <a:r>
              <a:rPr lang="zh-CN" altLang="en-US" sz="2000" dirty="0" smtClean="0">
                <a:latin typeface="宋体" pitchFamily="2" charset="-122"/>
              </a:rPr>
              <a:t>气象预报</a:t>
            </a:r>
          </a:p>
          <a:p>
            <a:pPr marL="742950" lvl="1" indent="-285750"/>
            <a:r>
              <a:rPr lang="zh-CN" altLang="en-US" sz="2000" dirty="0" smtClean="0">
                <a:latin typeface="宋体" pitchFamily="2" charset="-122"/>
              </a:rPr>
              <a:t>金融领域</a:t>
            </a:r>
          </a:p>
          <a:p>
            <a:pPr marL="742950" lvl="1" indent="-285750"/>
            <a:r>
              <a:rPr lang="zh-CN" altLang="en-US" sz="2000" dirty="0" smtClean="0">
                <a:latin typeface="宋体" pitchFamily="2" charset="-122"/>
              </a:rPr>
              <a:t>客户分类</a:t>
            </a:r>
          </a:p>
          <a:p>
            <a:pPr marL="742950" lvl="1" indent="-285750"/>
            <a:r>
              <a:rPr lang="zh-CN" altLang="en-US" sz="2000" dirty="0" smtClean="0">
                <a:latin typeface="宋体" pitchFamily="2" charset="-122"/>
              </a:rPr>
              <a:t>网络入侵检测</a:t>
            </a:r>
          </a:p>
          <a:p>
            <a:pPr marL="742950" lvl="1" indent="-285750"/>
            <a:r>
              <a:rPr lang="zh-CN" altLang="en-US" sz="2000" dirty="0" smtClean="0">
                <a:latin typeface="宋体" pitchFamily="2" charset="-122"/>
              </a:rPr>
              <a:t>故障检测与诊断等</a:t>
            </a:r>
            <a:r>
              <a:rPr lang="zh-CN" altLang="en-US" sz="2000" dirty="0" smtClean="0"/>
              <a:t> </a:t>
            </a:r>
          </a:p>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62</a:t>
            </a:fld>
            <a:endParaRPr lang="zh-CN" altLang="en-US"/>
          </a:p>
        </p:txBody>
      </p:sp>
    </p:spTree>
    <p:extLst>
      <p:ext uri="{BB962C8B-B14F-4D97-AF65-F5344CB8AC3E}">
        <p14:creationId xmlns:p14="http://schemas.microsoft.com/office/powerpoint/2010/main" val="124590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统计学研究数据的收集、分析、解释和表示</a:t>
            </a:r>
          </a:p>
          <a:p>
            <a:r>
              <a:rPr lang="zh-CN" altLang="zh-CN" sz="1200" kern="1200" dirty="0" smtClean="0">
                <a:solidFill>
                  <a:schemeClr val="tx1"/>
                </a:solidFill>
                <a:effectLst/>
                <a:latin typeface="+mn-lt"/>
                <a:ea typeface="+mn-ea"/>
                <a:cs typeface="+mn-cs"/>
              </a:rPr>
              <a:t>机器学习考察计算机如何基于数据学习（或提高它们的性能）</a:t>
            </a:r>
          </a:p>
          <a:p>
            <a:r>
              <a:rPr lang="zh-CN" altLang="zh-CN" sz="1200" kern="1200" dirty="0" smtClean="0">
                <a:solidFill>
                  <a:schemeClr val="tx1"/>
                </a:solidFill>
                <a:effectLst/>
                <a:latin typeface="+mn-lt"/>
                <a:ea typeface="+mn-ea"/>
                <a:cs typeface="+mn-cs"/>
              </a:rPr>
              <a:t>数据库系统研究关注为单位和最终用户创建、维护和使用数据库</a:t>
            </a:r>
          </a:p>
          <a:p>
            <a:r>
              <a:rPr lang="zh-CN" altLang="zh-CN" sz="1200" kern="1200" dirty="0" smtClean="0">
                <a:solidFill>
                  <a:schemeClr val="tx1"/>
                </a:solidFill>
                <a:effectLst/>
                <a:latin typeface="+mn-lt"/>
                <a:ea typeface="+mn-ea"/>
                <a:cs typeface="+mn-cs"/>
              </a:rPr>
              <a:t>信息检索是搜索文档和文档中信息的科学</a:t>
            </a:r>
          </a:p>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64</a:t>
            </a:fld>
            <a:endParaRPr lang="zh-CN" altLang="en-US"/>
          </a:p>
        </p:txBody>
      </p:sp>
    </p:spTree>
    <p:extLst>
      <p:ext uri="{BB962C8B-B14F-4D97-AF65-F5344CB8AC3E}">
        <p14:creationId xmlns:p14="http://schemas.microsoft.com/office/powerpoint/2010/main" val="2356868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从最简单的水平来看</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可伸缩性就是做更多的事情。</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凡是硬盘上有对应的数据，占用的内存，就是非计算内存，非计算内存需要被别的进程用到时，其中的数据无需</a:t>
            </a:r>
            <a:r>
              <a:rPr lang="en-US" altLang="zh-CN" sz="1200" b="0" i="0" kern="1200" dirty="0" smtClean="0">
                <a:solidFill>
                  <a:schemeClr val="tx1"/>
                </a:solidFill>
                <a:latin typeface="+mn-lt"/>
                <a:ea typeface="+mn-ea"/>
                <a:cs typeface="+mn-cs"/>
              </a:rPr>
              <a:t>page out</a:t>
            </a:r>
            <a:r>
              <a:rPr lang="zh-CN" altLang="en-US" sz="1200" b="0" i="0" kern="1200" dirty="0" smtClean="0">
                <a:solidFill>
                  <a:schemeClr val="tx1"/>
                </a:solidFill>
                <a:latin typeface="+mn-lt"/>
                <a:ea typeface="+mn-ea"/>
                <a:cs typeface="+mn-cs"/>
              </a:rPr>
              <a:t>，因为再次需要读取的时候从硬盘文件中拿出来即可。</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65</a:t>
            </a:fld>
            <a:endParaRPr lang="zh-CN" altLang="en-US"/>
          </a:p>
        </p:txBody>
      </p:sp>
    </p:spTree>
    <p:extLst>
      <p:ext uri="{BB962C8B-B14F-4D97-AF65-F5344CB8AC3E}">
        <p14:creationId xmlns:p14="http://schemas.microsoft.com/office/powerpoint/2010/main" val="130002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outerShdw blurRad="38100" dist="38100" dir="2700000" algn="tl">
                    <a:srgbClr val="000000">
                      <a:alpha val="43137"/>
                    </a:srgbClr>
                  </a:outerShdw>
                </a:effectLst>
              </a:rPr>
              <a:t>(</a:t>
            </a:r>
            <a:r>
              <a:rPr lang="zh-CN" altLang="en-US" sz="1200" b="1" dirty="0" smtClean="0">
                <a:effectLst>
                  <a:outerShdw blurRad="38100" dist="38100" dir="2700000" algn="tl">
                    <a:srgbClr val="000000">
                      <a:alpha val="43137"/>
                    </a:srgbClr>
                  </a:outerShdw>
                </a:effectLst>
              </a:rPr>
              <a:t>例如：含有半结构化文本和超链接的</a:t>
            </a:r>
            <a:r>
              <a:rPr lang="en-US" altLang="zh-CN" sz="1200" b="1" dirty="0" smtClean="0">
                <a:effectLst>
                  <a:outerShdw blurRad="38100" dist="38100" dir="2700000" algn="tl">
                    <a:srgbClr val="000000">
                      <a:alpha val="43137"/>
                    </a:srgbClr>
                  </a:outerShdw>
                </a:effectLst>
              </a:rPr>
              <a:t>Web</a:t>
            </a:r>
            <a:r>
              <a:rPr lang="zh-CN" altLang="en-US" sz="1200" b="1" dirty="0" smtClean="0">
                <a:effectLst>
                  <a:outerShdw blurRad="38100" dist="38100" dir="2700000" algn="tl">
                    <a:srgbClr val="000000">
                      <a:alpha val="43137"/>
                    </a:srgbClr>
                  </a:outerShdw>
                </a:effectLst>
              </a:rPr>
              <a:t>页面集、具有序列和三维结构的</a:t>
            </a:r>
            <a:r>
              <a:rPr lang="en-US" altLang="zh-CN" sz="1200" b="1" dirty="0" smtClean="0">
                <a:effectLst>
                  <a:outerShdw blurRad="38100" dist="38100" dir="2700000" algn="tl">
                    <a:srgbClr val="000000">
                      <a:alpha val="43137"/>
                    </a:srgbClr>
                  </a:outerShdw>
                </a:effectLst>
              </a:rPr>
              <a:t>DNA</a:t>
            </a:r>
            <a:r>
              <a:rPr lang="zh-CN" altLang="en-US" sz="1200" b="1" dirty="0" smtClean="0">
                <a:effectLst>
                  <a:outerShdw blurRad="38100" dist="38100" dir="2700000" algn="tl">
                    <a:srgbClr val="000000">
                      <a:alpha val="43137"/>
                    </a:srgbClr>
                  </a:outerShdw>
                </a:effectLst>
              </a:rPr>
              <a:t>数据、包含地球表面不同位置上的时间序列测量值</a:t>
            </a:r>
            <a:r>
              <a:rPr lang="en-US" altLang="zh-CN" sz="1200" b="1" dirty="0" smtClean="0">
                <a:effectLst>
                  <a:outerShdw blurRad="38100" dist="38100" dir="2700000" algn="tl">
                    <a:srgbClr val="000000">
                      <a:alpha val="43137"/>
                    </a:srgbClr>
                  </a:outerShdw>
                </a:effectLst>
              </a:rPr>
              <a:t>(</a:t>
            </a:r>
            <a:r>
              <a:rPr lang="zh-CN" altLang="en-US" sz="1200" b="1" dirty="0" smtClean="0">
                <a:effectLst>
                  <a:outerShdw blurRad="38100" dist="38100" dir="2700000" algn="tl">
                    <a:srgbClr val="000000">
                      <a:alpha val="43137"/>
                    </a:srgbClr>
                  </a:outerShdw>
                </a:effectLst>
              </a:rPr>
              <a:t>温度、气压等</a:t>
            </a:r>
            <a:r>
              <a:rPr lang="en-US" altLang="zh-CN" sz="1200" b="1" dirty="0" smtClean="0">
                <a:effectLst>
                  <a:outerShdw blurRad="38100" dist="38100" dir="2700000" algn="tl">
                    <a:srgbClr val="000000">
                      <a:alpha val="43137"/>
                    </a:srgbClr>
                  </a:outerShdw>
                </a:effectLst>
              </a:rPr>
              <a:t>)</a:t>
            </a:r>
            <a:r>
              <a:rPr lang="zh-CN" altLang="en-US" sz="1200" b="1" dirty="0" smtClean="0">
                <a:effectLst>
                  <a:outerShdw blurRad="38100" dist="38100" dir="2700000" algn="tl">
                    <a:srgbClr val="000000">
                      <a:alpha val="43137"/>
                    </a:srgbClr>
                  </a:outerShdw>
                </a:effectLst>
              </a:rPr>
              <a:t>的气象数据</a:t>
            </a:r>
            <a:r>
              <a:rPr lang="en-US" altLang="zh-CN" b="1" dirty="0" smtClean="0">
                <a:effectLst>
                  <a:outerShdw blurRad="38100" dist="38100" dir="2700000" algn="tl">
                    <a:srgbClr val="000000">
                      <a:alpha val="43137"/>
                    </a:srgbClr>
                  </a:outerShdw>
                </a:effectLst>
              </a:rPr>
              <a:t>)</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67</a:t>
            </a:fld>
            <a:endParaRPr lang="zh-CN" altLang="en-US"/>
          </a:p>
        </p:txBody>
      </p:sp>
    </p:spTree>
    <p:extLst>
      <p:ext uri="{BB962C8B-B14F-4D97-AF65-F5344CB8AC3E}">
        <p14:creationId xmlns:p14="http://schemas.microsoft.com/office/powerpoint/2010/main" val="3276517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1" i="0" kern="1200" dirty="0" smtClean="0">
                <a:solidFill>
                  <a:schemeClr val="tx1"/>
                </a:solidFill>
                <a:latin typeface="+mn-lt"/>
                <a:ea typeface="+mn-ea"/>
                <a:cs typeface="+mn-cs"/>
              </a:rPr>
              <a:t>半结构化数据</a:t>
            </a:r>
            <a:r>
              <a:rPr lang="zh-CN" altLang="en-US" sz="1200" b="0" i="0" kern="1200" baseline="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是结构化的数据，但是结构变化很大。由于结构变化很大也不能够简单的建立一个表和他对应</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effectLst>
                  <a:outerShdw blurRad="38100" dist="38100" dir="2700000" algn="tl">
                    <a:srgbClr val="000000">
                      <a:alpha val="43137"/>
                    </a:srgbClr>
                  </a:outerShdw>
                </a:effectLst>
              </a:rPr>
              <a:t>空间自相关</a:t>
            </a:r>
            <a:r>
              <a:rPr lang="en-US" altLang="zh-CN" b="1" dirty="0" smtClean="0">
                <a:effectLst>
                  <a:outerShdw blurRad="38100" dist="38100" dir="2700000" algn="tl">
                    <a:srgbClr val="000000">
                      <a:alpha val="43137"/>
                    </a:srgbClr>
                  </a:outerShdw>
                </a:effectLst>
              </a:rPr>
              <a:t>(spatial autocorrelation)</a:t>
            </a:r>
            <a:r>
              <a:rPr lang="zh-CN" altLang="en-US" b="1" dirty="0" smtClean="0">
                <a:effectLst>
                  <a:outerShdw blurRad="38100" dist="38100" dir="2700000" algn="tl">
                    <a:srgbClr val="000000">
                      <a:alpha val="43137"/>
                    </a:srgbClr>
                  </a:outerShdw>
                </a:effectLst>
              </a:rPr>
              <a:t>是指一些变量在同一个分布区内的观测数据之间潜在的相互依赖性。</a:t>
            </a:r>
            <a:endParaRPr lang="en-US" altLang="zh-CN" b="1" dirty="0" smtClean="0">
              <a:effectLst>
                <a:outerShdw blurRad="38100" dist="38100" dir="2700000" algn="tl">
                  <a:srgbClr val="000000">
                    <a:alpha val="43137"/>
                  </a:srgbClr>
                </a:outerShdw>
              </a:effectLst>
            </a:endParaRPr>
          </a:p>
          <a:p>
            <a:endParaRPr lang="zh-CN" altLang="en-US" sz="1200" b="0" i="0" kern="1200" dirty="0" smtClean="0">
              <a:solidFill>
                <a:schemeClr val="tx1"/>
              </a:solidFill>
              <a:latin typeface="+mn-lt"/>
              <a:ea typeface="+mn-ea"/>
              <a:cs typeface="+mn-cs"/>
            </a:endParaRPr>
          </a:p>
          <a:p>
            <a:pPr eaLnBrk="1" hangingPunct="1">
              <a:spcBef>
                <a:spcPct val="0"/>
              </a:spcBef>
            </a:pPr>
            <a:endParaRPr lang="zh-CN" altLang="en-US" dirty="0" smtClean="0"/>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B747982-A3D0-4C89-B4DE-40467C214EB0}" type="slidenum">
              <a:rPr lang="zh-CN" altLang="en-US" smtClean="0"/>
              <a:pPr eaLnBrk="1" hangingPunct="1"/>
              <a:t>68</a:t>
            </a:fld>
            <a:endParaRPr lang="zh-CN" altLang="en-US" smtClean="0"/>
          </a:p>
        </p:txBody>
      </p:sp>
    </p:spTree>
    <p:extLst>
      <p:ext uri="{BB962C8B-B14F-4D97-AF65-F5344CB8AC3E}">
        <p14:creationId xmlns:p14="http://schemas.microsoft.com/office/powerpoint/2010/main" val="866932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Internet Web Surf-Aid </a:t>
            </a:r>
          </a:p>
          <a:p>
            <a:r>
              <a:rPr lang="zh-CN" altLang="en-US" sz="1200" b="0" i="0" kern="1200" dirty="0" smtClean="0">
                <a:solidFill>
                  <a:schemeClr val="tx1"/>
                </a:solidFill>
                <a:effectLst/>
                <a:latin typeface="+mn-lt"/>
                <a:ea typeface="+mn-ea"/>
                <a:cs typeface="+mn-cs"/>
              </a:rPr>
              <a:t>互联网上网辅助</a:t>
            </a:r>
          </a:p>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82</a:t>
            </a:fld>
            <a:endParaRPr lang="zh-CN" altLang="en-US"/>
          </a:p>
        </p:txBody>
      </p:sp>
    </p:spTree>
    <p:extLst>
      <p:ext uri="{BB962C8B-B14F-4D97-AF65-F5344CB8AC3E}">
        <p14:creationId xmlns:p14="http://schemas.microsoft.com/office/powerpoint/2010/main" val="3937920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88</a:t>
            </a:fld>
            <a:endParaRPr lang="zh-CN" altLang="en-US"/>
          </a:p>
        </p:txBody>
      </p:sp>
    </p:spTree>
    <p:extLst>
      <p:ext uri="{BB962C8B-B14F-4D97-AF65-F5344CB8AC3E}">
        <p14:creationId xmlns:p14="http://schemas.microsoft.com/office/powerpoint/2010/main" val="751264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89</a:t>
            </a:fld>
            <a:endParaRPr lang="zh-CN" altLang="en-US"/>
          </a:p>
        </p:txBody>
      </p:sp>
    </p:spTree>
    <p:extLst>
      <p:ext uri="{BB962C8B-B14F-4D97-AF65-F5344CB8AC3E}">
        <p14:creationId xmlns:p14="http://schemas.microsoft.com/office/powerpoint/2010/main" val="3369482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90</a:t>
            </a:fld>
            <a:endParaRPr lang="zh-CN" altLang="en-US"/>
          </a:p>
        </p:txBody>
      </p:sp>
    </p:spTree>
    <p:extLst>
      <p:ext uri="{BB962C8B-B14F-4D97-AF65-F5344CB8AC3E}">
        <p14:creationId xmlns:p14="http://schemas.microsoft.com/office/powerpoint/2010/main" val="1325602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scikit</a:t>
            </a:r>
            <a:r>
              <a:rPr lang="en-US" sz="1200" b="0" i="0" kern="1200" dirty="0" smtClean="0">
                <a:solidFill>
                  <a:schemeClr val="tx1"/>
                </a:solidFill>
                <a:latin typeface="+mn-lt"/>
                <a:ea typeface="+mn-ea"/>
                <a:cs typeface="+mn-cs"/>
              </a:rPr>
              <a:t>-learn</a:t>
            </a:r>
            <a:r>
              <a:rPr lang="zh-CN" altLang="en-US" sz="1200" b="0" i="0" kern="1200" dirty="0" smtClean="0">
                <a:solidFill>
                  <a:schemeClr val="tx1"/>
                </a:solidFill>
                <a:latin typeface="+mn-lt"/>
                <a:ea typeface="+mn-ea"/>
                <a:cs typeface="+mn-cs"/>
              </a:rPr>
              <a:t>是一个功能强大的</a:t>
            </a:r>
            <a:r>
              <a:rPr lang="en-US" sz="1200" b="0" i="0" kern="1200" dirty="0" smtClean="0">
                <a:solidFill>
                  <a:schemeClr val="tx1"/>
                </a:solidFill>
                <a:latin typeface="+mn-lt"/>
                <a:ea typeface="+mn-ea"/>
                <a:cs typeface="+mn-cs"/>
              </a:rPr>
              <a:t>python</a:t>
            </a:r>
            <a:r>
              <a:rPr lang="zh-CN" altLang="en-US" sz="1200" b="0" i="0" kern="1200" dirty="0" smtClean="0">
                <a:solidFill>
                  <a:schemeClr val="tx1"/>
                </a:solidFill>
                <a:latin typeface="+mn-lt"/>
                <a:ea typeface="+mn-ea"/>
                <a:cs typeface="+mn-cs"/>
              </a:rPr>
              <a:t>包 </a:t>
            </a:r>
            <a:endParaRPr lang="en-US" altLang="zh-CN"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Scikit</a:t>
            </a:r>
            <a:r>
              <a:rPr lang="en-US" altLang="zh-CN" sz="1200" b="0" i="0" kern="1200" dirty="0" smtClean="0">
                <a:solidFill>
                  <a:schemeClr val="tx1"/>
                </a:solidFill>
                <a:latin typeface="+mn-lt"/>
                <a:ea typeface="+mn-ea"/>
                <a:cs typeface="+mn-cs"/>
              </a:rPr>
              <a:t>-Learn</a:t>
            </a:r>
            <a:r>
              <a:rPr lang="zh-CN" altLang="en-US" sz="1200" b="0" i="0" kern="1200" dirty="0" smtClean="0">
                <a:solidFill>
                  <a:schemeClr val="tx1"/>
                </a:solidFill>
                <a:latin typeface="+mn-lt"/>
                <a:ea typeface="+mn-ea"/>
                <a:cs typeface="+mn-cs"/>
              </a:rPr>
              <a:t>是用</a:t>
            </a:r>
            <a:r>
              <a:rPr lang="en-US" altLang="zh-CN" sz="1200" b="0" i="0" kern="1200" dirty="0" smtClean="0">
                <a:solidFill>
                  <a:schemeClr val="tx1"/>
                </a:solidFill>
                <a:latin typeface="+mn-lt"/>
                <a:ea typeface="+mn-ea"/>
                <a:cs typeface="+mn-cs"/>
              </a:rPr>
              <a:t>Python</a:t>
            </a:r>
            <a:r>
              <a:rPr lang="zh-CN" altLang="en-US" sz="1200" b="0" i="0" kern="1200" dirty="0" smtClean="0">
                <a:solidFill>
                  <a:schemeClr val="tx1"/>
                </a:solidFill>
                <a:latin typeface="+mn-lt"/>
                <a:ea typeface="+mn-ea"/>
                <a:cs typeface="+mn-cs"/>
              </a:rPr>
              <a:t>开发的机器学习库</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其中包含大量机器学习算法、数据集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是数据挖掘方便的工具。</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7</a:t>
            </a:fld>
            <a:endParaRPr lang="zh-CN" altLang="en-US"/>
          </a:p>
        </p:txBody>
      </p:sp>
    </p:spTree>
    <p:extLst>
      <p:ext uri="{BB962C8B-B14F-4D97-AF65-F5344CB8AC3E}">
        <p14:creationId xmlns:p14="http://schemas.microsoft.com/office/powerpoint/2010/main" val="4187932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91</a:t>
            </a:fld>
            <a:endParaRPr lang="zh-CN" altLang="en-US"/>
          </a:p>
        </p:txBody>
      </p:sp>
    </p:spTree>
    <p:extLst>
      <p:ext uri="{BB962C8B-B14F-4D97-AF65-F5344CB8AC3E}">
        <p14:creationId xmlns:p14="http://schemas.microsoft.com/office/powerpoint/2010/main" val="2590200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92</a:t>
            </a:fld>
            <a:endParaRPr lang="zh-CN" altLang="en-US"/>
          </a:p>
        </p:txBody>
      </p:sp>
    </p:spTree>
    <p:extLst>
      <p:ext uri="{BB962C8B-B14F-4D97-AF65-F5344CB8AC3E}">
        <p14:creationId xmlns:p14="http://schemas.microsoft.com/office/powerpoint/2010/main" val="3748905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93</a:t>
            </a:fld>
            <a:endParaRPr lang="zh-CN" altLang="en-US"/>
          </a:p>
        </p:txBody>
      </p:sp>
    </p:spTree>
    <p:extLst>
      <p:ext uri="{BB962C8B-B14F-4D97-AF65-F5344CB8AC3E}">
        <p14:creationId xmlns:p14="http://schemas.microsoft.com/office/powerpoint/2010/main" val="2268603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94</a:t>
            </a:fld>
            <a:endParaRPr lang="zh-CN" altLang="en-US"/>
          </a:p>
        </p:txBody>
      </p:sp>
    </p:spTree>
    <p:extLst>
      <p:ext uri="{BB962C8B-B14F-4D97-AF65-F5344CB8AC3E}">
        <p14:creationId xmlns:p14="http://schemas.microsoft.com/office/powerpoint/2010/main" val="2108126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95</a:t>
            </a:fld>
            <a:endParaRPr lang="zh-CN" altLang="en-US"/>
          </a:p>
        </p:txBody>
      </p:sp>
    </p:spTree>
    <p:extLst>
      <p:ext uri="{BB962C8B-B14F-4D97-AF65-F5344CB8AC3E}">
        <p14:creationId xmlns:p14="http://schemas.microsoft.com/office/powerpoint/2010/main" val="3782194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96</a:t>
            </a:fld>
            <a:endParaRPr lang="zh-CN" altLang="en-US"/>
          </a:p>
        </p:txBody>
      </p:sp>
    </p:spTree>
    <p:extLst>
      <p:ext uri="{BB962C8B-B14F-4D97-AF65-F5344CB8AC3E}">
        <p14:creationId xmlns:p14="http://schemas.microsoft.com/office/powerpoint/2010/main" val="366374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97</a:t>
            </a:fld>
            <a:endParaRPr lang="zh-CN" altLang="en-US"/>
          </a:p>
        </p:txBody>
      </p:sp>
    </p:spTree>
    <p:extLst>
      <p:ext uri="{BB962C8B-B14F-4D97-AF65-F5344CB8AC3E}">
        <p14:creationId xmlns:p14="http://schemas.microsoft.com/office/powerpoint/2010/main" val="2948238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4F9F7D4-CDA8-422E-B203-ABEFD1176E24}" type="slidenum">
              <a:rPr lang="en-US" altLang="zh-CN" sz="1200"/>
              <a:pPr eaLnBrk="1" hangingPunct="1"/>
              <a:t>112</a:t>
            </a:fld>
            <a:endParaRPr lang="en-US" altLang="zh-CN" sz="1200"/>
          </a:p>
        </p:txBody>
      </p:sp>
      <p:sp>
        <p:nvSpPr>
          <p:cNvPr id="84995" name="Rectangle 2"/>
          <p:cNvSpPr>
            <a:spLocks noGrp="1" noRot="1" noChangeAspect="1" noChangeArrowheads="1" noTextEdit="1"/>
          </p:cNvSpPr>
          <p:nvPr>
            <p:ph type="sldImg"/>
          </p:nvPr>
        </p:nvSpPr>
        <p:spPr>
          <a:xfrm>
            <a:off x="1144588" y="685800"/>
            <a:ext cx="4572000" cy="3429000"/>
          </a:xfrm>
          <a:ln/>
        </p:spPr>
      </p:sp>
      <p:sp>
        <p:nvSpPr>
          <p:cNvPr id="8499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69469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6161D06-10BA-4A0A-8534-9F78CE85900E}" type="slidenum">
              <a:rPr lang="en-US" altLang="zh-CN" sz="1200"/>
              <a:pPr eaLnBrk="1" hangingPunct="1"/>
              <a:t>113</a:t>
            </a:fld>
            <a:endParaRPr lang="en-US" altLang="zh-CN" sz="1200"/>
          </a:p>
        </p:txBody>
      </p:sp>
      <p:sp>
        <p:nvSpPr>
          <p:cNvPr id="86019" name="Rectangle 2"/>
          <p:cNvSpPr>
            <a:spLocks noGrp="1" noRot="1" noChangeAspect="1" noChangeArrowheads="1" noTextEdit="1"/>
          </p:cNvSpPr>
          <p:nvPr>
            <p:ph type="sldImg"/>
          </p:nvPr>
        </p:nvSpPr>
        <p:spPr>
          <a:xfrm>
            <a:off x="1144588" y="685800"/>
            <a:ext cx="4572000" cy="3429000"/>
          </a:xfrm>
          <a:ln/>
        </p:spPr>
      </p:sp>
      <p:sp>
        <p:nvSpPr>
          <p:cNvPr id="8602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53830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86484E8-DD49-4352-8A83-E7124E0B4545}" type="slidenum">
              <a:rPr lang="en-US" altLang="zh-CN" sz="1200"/>
              <a:pPr eaLnBrk="1" hangingPunct="1"/>
              <a:t>114</a:t>
            </a:fld>
            <a:endParaRPr lang="en-US" altLang="zh-CN" sz="1200"/>
          </a:p>
        </p:txBody>
      </p:sp>
      <p:sp>
        <p:nvSpPr>
          <p:cNvPr id="87043" name="Rectangle 2"/>
          <p:cNvSpPr>
            <a:spLocks noGrp="1" noRot="1" noChangeAspect="1" noChangeArrowheads="1" noTextEdit="1"/>
          </p:cNvSpPr>
          <p:nvPr>
            <p:ph type="sldImg"/>
          </p:nvPr>
        </p:nvSpPr>
        <p:spPr>
          <a:xfrm>
            <a:off x="1144588" y="685800"/>
            <a:ext cx="4572000" cy="3429000"/>
          </a:xfrm>
          <a:ln/>
        </p:spPr>
      </p:sp>
      <p:sp>
        <p:nvSpPr>
          <p:cNvPr id="8704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9063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你可能会考虑用</a:t>
            </a:r>
            <a:r>
              <a:rPr lang="en-US" altLang="zh-CN" sz="1200" kern="1200" dirty="0" smtClean="0">
                <a:solidFill>
                  <a:schemeClr val="tx1"/>
                </a:solidFill>
                <a:effectLst/>
                <a:latin typeface="+mn-lt"/>
                <a:ea typeface="+mn-ea"/>
                <a:cs typeface="+mn-cs"/>
              </a:rPr>
              <a:t>SQL</a:t>
            </a:r>
            <a:r>
              <a:rPr lang="zh-CN" altLang="zh-CN" sz="1200" kern="1200" dirty="0" smtClean="0">
                <a:solidFill>
                  <a:schemeClr val="tx1"/>
                </a:solidFill>
                <a:effectLst/>
                <a:latin typeface="+mn-lt"/>
                <a:ea typeface="+mn-ea"/>
                <a:cs typeface="+mn-cs"/>
              </a:rPr>
              <a:t>语句进行查询分析。但问题是：</a:t>
            </a:r>
          </a:p>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用什么语句查呢？要组合什么条件呢？</a:t>
            </a: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你想查到怎样的结果呢？这个结果对决策有帮助吗？</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10</a:t>
            </a:fld>
            <a:endParaRPr lang="zh-CN" altLang="en-US"/>
          </a:p>
        </p:txBody>
      </p:sp>
    </p:spTree>
    <p:extLst>
      <p:ext uri="{BB962C8B-B14F-4D97-AF65-F5344CB8AC3E}">
        <p14:creationId xmlns:p14="http://schemas.microsoft.com/office/powerpoint/2010/main" val="2485233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销售终端</a:t>
            </a:r>
            <a:r>
              <a:rPr lang="en-US" altLang="zh-CN" sz="1200" b="0" i="0" kern="1200" dirty="0" smtClean="0">
                <a:solidFill>
                  <a:schemeClr val="tx1"/>
                </a:solidFill>
                <a:effectLst/>
                <a:latin typeface="+mn-lt"/>
                <a:ea typeface="+mn-ea"/>
                <a:cs typeface="+mn-cs"/>
              </a:rPr>
              <a:t>——POS</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13</a:t>
            </a:fld>
            <a:endParaRPr lang="zh-CN" altLang="en-US"/>
          </a:p>
        </p:txBody>
      </p:sp>
    </p:spTree>
    <p:extLst>
      <p:ext uri="{BB962C8B-B14F-4D97-AF65-F5344CB8AC3E}">
        <p14:creationId xmlns:p14="http://schemas.microsoft.com/office/powerpoint/2010/main" val="3421401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35CCB2C-011A-4880-931A-41A1C547FAF6}" type="slidenum">
              <a:rPr lang="zh-CN" altLang="en-US" smtClean="0"/>
              <a:pPr eaLnBrk="1" hangingPunct="1"/>
              <a:t>14</a:t>
            </a:fld>
            <a:endParaRPr lang="zh-CN" altLang="en-US" smtClean="0"/>
          </a:p>
        </p:txBody>
      </p:sp>
    </p:spTree>
    <p:extLst>
      <p:ext uri="{BB962C8B-B14F-4D97-AF65-F5344CB8AC3E}">
        <p14:creationId xmlns:p14="http://schemas.microsoft.com/office/powerpoint/2010/main" val="1250953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B5E5937-DCBB-4413-9EEB-DD99567960CE}" type="slidenum">
              <a:rPr lang="zh-CN" altLang="en-US" smtClean="0"/>
              <a:pPr eaLnBrk="1" hangingPunct="1"/>
              <a:t>15</a:t>
            </a:fld>
            <a:endParaRPr lang="zh-CN" altLang="en-US" smtClean="0"/>
          </a:p>
        </p:txBody>
      </p:sp>
    </p:spTree>
    <p:extLst>
      <p:ext uri="{BB962C8B-B14F-4D97-AF65-F5344CB8AC3E}">
        <p14:creationId xmlns:p14="http://schemas.microsoft.com/office/powerpoint/2010/main" val="3161430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t>19</a:t>
            </a:fld>
            <a:endParaRPr lang="zh-CN" altLang="en-US"/>
          </a:p>
        </p:txBody>
      </p:sp>
    </p:spTree>
    <p:extLst>
      <p:ext uri="{BB962C8B-B14F-4D97-AF65-F5344CB8AC3E}">
        <p14:creationId xmlns:p14="http://schemas.microsoft.com/office/powerpoint/2010/main" val="646889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b="0" dirty="0" smtClean="0"/>
              <a:t>1989</a:t>
            </a:r>
            <a:r>
              <a:rPr lang="zh-CN" altLang="en-US" sz="1200" b="0" dirty="0" smtClean="0"/>
              <a:t>年</a:t>
            </a:r>
            <a:r>
              <a:rPr lang="en-US" altLang="zh-CN" sz="1200" b="0" dirty="0" smtClean="0"/>
              <a:t>8</a:t>
            </a:r>
            <a:r>
              <a:rPr lang="zh-CN" altLang="en-US" sz="1200" b="0" dirty="0" smtClean="0"/>
              <a:t>月于美国底特律市召开的第十一届国际联合人工智能学术会议上首次提到</a:t>
            </a:r>
            <a:r>
              <a:rPr lang="en-US" altLang="zh-CN" sz="1200" b="0" dirty="0" smtClean="0"/>
              <a:t>“</a:t>
            </a:r>
            <a:r>
              <a:rPr lang="zh-CN" altLang="en-US" sz="1200" b="0" dirty="0" smtClean="0"/>
              <a:t>知识发现</a:t>
            </a:r>
            <a:r>
              <a:rPr lang="en-US" altLang="zh-CN" sz="1200" b="0" dirty="0" smtClean="0"/>
              <a:t>”</a:t>
            </a:r>
            <a:r>
              <a:rPr lang="zh-CN" altLang="en-US" sz="1200" b="0" dirty="0" smtClean="0"/>
              <a:t>这一概念；</a:t>
            </a:r>
            <a:endParaRPr lang="en-US" altLang="zh-CN" sz="1200" b="0" dirty="0" smtClean="0"/>
          </a:p>
          <a:p>
            <a:pPr lvl="0"/>
            <a:r>
              <a:rPr lang="zh-CN" altLang="en-US" sz="1200" b="0" dirty="0" smtClean="0"/>
              <a:t>到</a:t>
            </a:r>
            <a:r>
              <a:rPr lang="en-US" altLang="zh-CN" sz="1200" b="0" dirty="0" smtClean="0"/>
              <a:t>1993</a:t>
            </a:r>
            <a:r>
              <a:rPr lang="zh-CN" altLang="en-US" sz="1200" b="0" dirty="0" smtClean="0"/>
              <a:t>年，美国电气电子工程师学会</a:t>
            </a:r>
            <a:r>
              <a:rPr lang="en-US" altLang="zh-CN" sz="1200" b="0" dirty="0" smtClean="0"/>
              <a:t>( IEEE) </a:t>
            </a:r>
            <a:r>
              <a:rPr lang="zh-CN" altLang="en-US" sz="1200" b="0" dirty="0" smtClean="0"/>
              <a:t>的知识与数据工程</a:t>
            </a:r>
            <a:r>
              <a:rPr lang="en-US" altLang="zh-CN" sz="1200" b="0" dirty="0" smtClean="0"/>
              <a:t>( Knowledge and Data Engineering) </a:t>
            </a:r>
            <a:r>
              <a:rPr lang="zh-CN" altLang="en-US" sz="1200" b="0" dirty="0" smtClean="0"/>
              <a:t>会刊出版了</a:t>
            </a:r>
            <a:r>
              <a:rPr lang="en-US" altLang="zh-CN" sz="1200" b="0" dirty="0" smtClean="0"/>
              <a:t>KDD</a:t>
            </a:r>
            <a:r>
              <a:rPr lang="zh-CN" altLang="en-US" sz="1200" b="0" dirty="0" smtClean="0"/>
              <a:t>技术专刊，发表的论文和摘要体现了当时</a:t>
            </a:r>
            <a:r>
              <a:rPr lang="en-US" altLang="zh-CN" sz="1200" b="0" dirty="0" smtClean="0"/>
              <a:t>KDD</a:t>
            </a:r>
            <a:r>
              <a:rPr lang="zh-CN" altLang="en-US" sz="1200" b="0" dirty="0" smtClean="0"/>
              <a:t>的最新研究成果和动态。</a:t>
            </a:r>
            <a:endParaRPr lang="en-US" altLang="zh-CN" sz="1200" b="0" dirty="0" smtClean="0"/>
          </a:p>
          <a:p>
            <a:pPr lvl="0"/>
            <a:r>
              <a:rPr lang="en-US" altLang="zh-CN" sz="1200" b="0" dirty="0" smtClean="0"/>
              <a:t>1995</a:t>
            </a:r>
            <a:r>
              <a:rPr lang="zh-CN" altLang="en-US" sz="1200" b="0" dirty="0" smtClean="0"/>
              <a:t>年在加拿大蒙特利尔召开的首届</a:t>
            </a:r>
            <a:r>
              <a:rPr lang="en-US" altLang="zh-CN" sz="1200" b="0" dirty="0" smtClean="0"/>
              <a:t>“</a:t>
            </a:r>
            <a:r>
              <a:rPr lang="zh-CN" altLang="en-US" sz="1200" b="0" dirty="0" smtClean="0"/>
              <a:t>知识发现和数据挖掘</a:t>
            </a:r>
            <a:r>
              <a:rPr lang="en-US" altLang="zh-CN" sz="1200" b="0" dirty="0" smtClean="0"/>
              <a:t>”</a:t>
            </a:r>
            <a:r>
              <a:rPr lang="zh-CN" altLang="en-US" sz="1200" b="0" dirty="0" smtClean="0"/>
              <a:t>国际学术会议上，首次提出了</a:t>
            </a:r>
            <a:r>
              <a:rPr lang="en-US" altLang="zh-CN" sz="1200" b="0" dirty="0" smtClean="0"/>
              <a:t>“</a:t>
            </a:r>
            <a:r>
              <a:rPr lang="zh-CN" altLang="en-US" sz="1200" b="0" dirty="0" smtClean="0"/>
              <a:t>数据挖掘</a:t>
            </a:r>
            <a:r>
              <a:rPr lang="en-US" altLang="zh-CN" sz="1200" b="0" dirty="0" smtClean="0"/>
              <a:t>”</a:t>
            </a:r>
            <a:r>
              <a:rPr lang="zh-CN" altLang="en-US" sz="1200" b="0" dirty="0" smtClean="0"/>
              <a:t>这一学科的名称，并把数据挖掘技术分为科研领域的知识发现与工程领域的数据挖掘。</a:t>
            </a:r>
            <a:endParaRPr lang="en-US" altLang="zh-CN" sz="1200"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之后每年召开一次这样的会议，经过十几年的努力，数据挖掘技术的研究已经取得了丰硕的成果。美国麻省理工学院在</a:t>
            </a:r>
            <a:r>
              <a:rPr lang="en-US" altLang="zh-CN" sz="1200" kern="1200" dirty="0" smtClean="0">
                <a:solidFill>
                  <a:schemeClr val="tx1"/>
                </a:solidFill>
                <a:effectLst/>
                <a:latin typeface="+mn-lt"/>
                <a:ea typeface="+mn-ea"/>
                <a:cs typeface="+mn-cs"/>
              </a:rPr>
              <a:t>2001</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月份的《科技评论》提出数据挖掘将是未来</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年对人类产生重大影响的</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大新兴技术之一。</a:t>
            </a:r>
          </a:p>
          <a:p>
            <a:pPr lvl="0"/>
            <a:endParaRPr lang="en-US" altLang="zh-CN" sz="1200" b="0" dirty="0" smtClean="0"/>
          </a:p>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20</a:t>
            </a:fld>
            <a:endParaRPr lang="zh-CN" altLang="en-US"/>
          </a:p>
        </p:txBody>
      </p:sp>
    </p:spTree>
    <p:extLst>
      <p:ext uri="{BB962C8B-B14F-4D97-AF65-F5344CB8AC3E}">
        <p14:creationId xmlns:p14="http://schemas.microsoft.com/office/powerpoint/2010/main" val="83150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325432E9-50D6-4703-908E-512DC312BDDD}" type="slidenum">
              <a:rPr lang="zh-CN" altLang="zh-CN"/>
              <a:pPr>
                <a:defRPr/>
              </a:pPr>
              <a:t>‹#›</a:t>
            </a:fld>
            <a:endParaRPr lang="zh-CN" altLang="zh-CN"/>
          </a:p>
        </p:txBody>
      </p:sp>
    </p:spTree>
    <p:extLst>
      <p:ext uri="{BB962C8B-B14F-4D97-AF65-F5344CB8AC3E}">
        <p14:creationId xmlns:p14="http://schemas.microsoft.com/office/powerpoint/2010/main" val="17216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471753DA-ABD3-4485-9A40-C741F6E4EA28}" type="slidenum">
              <a:rPr lang="zh-CN" altLang="zh-CN"/>
              <a:pPr>
                <a:defRPr/>
              </a:pPr>
              <a:t>‹#›</a:t>
            </a:fld>
            <a:endParaRPr lang="zh-CN" altLang="zh-CN"/>
          </a:p>
        </p:txBody>
      </p:sp>
    </p:spTree>
    <p:extLst>
      <p:ext uri="{BB962C8B-B14F-4D97-AF65-F5344CB8AC3E}">
        <p14:creationId xmlns:p14="http://schemas.microsoft.com/office/powerpoint/2010/main" val="172911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314F0F7-9BA4-466A-9D9C-305106F0AE69}" type="slidenum">
              <a:rPr lang="zh-CN" altLang="zh-CN"/>
              <a:pPr>
                <a:defRPr/>
              </a:pPr>
              <a:t>‹#›</a:t>
            </a:fld>
            <a:endParaRPr lang="zh-CN" altLang="zh-CN"/>
          </a:p>
        </p:txBody>
      </p:sp>
    </p:spTree>
    <p:extLst>
      <p:ext uri="{BB962C8B-B14F-4D97-AF65-F5344CB8AC3E}">
        <p14:creationId xmlns:p14="http://schemas.microsoft.com/office/powerpoint/2010/main" val="72000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92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74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318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7470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1825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388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859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14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defRPr/>
            </a:lvl1pPr>
          </a:lstStyle>
          <a:p>
            <a:pPr>
              <a:defRPr/>
            </a:pPr>
            <a:endParaRPr lang="zh-CN" altLang="zh-CN"/>
          </a:p>
        </p:txBody>
      </p:sp>
      <p:sp>
        <p:nvSpPr>
          <p:cNvPr id="6" name="页脚占位符 4"/>
          <p:cNvSpPr>
            <a:spLocks noGrp="1"/>
          </p:cNvSpPr>
          <p:nvPr>
            <p:ph type="ftr" sz="quarter" idx="11"/>
          </p:nvPr>
        </p:nvSpPr>
        <p:spPr>
          <a:xfrm>
            <a:off x="5330825" y="6400800"/>
            <a:ext cx="3733800" cy="284163"/>
          </a:xfrm>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64DB5BE0-B235-44F1-B52F-92B56B68AAB8}" type="slidenum">
              <a:rPr lang="zh-CN" altLang="zh-CN"/>
              <a:pPr>
                <a:defRPr/>
              </a:pPr>
              <a:t>‹#›</a:t>
            </a:fld>
            <a:endParaRPr lang="zh-CN" altLang="zh-CN"/>
          </a:p>
        </p:txBody>
      </p:sp>
    </p:spTree>
    <p:extLst>
      <p:ext uri="{BB962C8B-B14F-4D97-AF65-F5344CB8AC3E}">
        <p14:creationId xmlns:p14="http://schemas.microsoft.com/office/powerpoint/2010/main" val="1929663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9884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822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3053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354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BD641DB0-6BE5-4F15-A91D-E138AA4000C4}" type="slidenum">
              <a:rPr lang="zh-CN" altLang="zh-CN"/>
              <a:pPr>
                <a:defRPr/>
              </a:pPr>
              <a:t>‹#›</a:t>
            </a:fld>
            <a:endParaRPr lang="zh-CN" altLang="zh-CN"/>
          </a:p>
        </p:txBody>
      </p:sp>
    </p:spTree>
    <p:extLst>
      <p:ext uri="{BB962C8B-B14F-4D97-AF65-F5344CB8AC3E}">
        <p14:creationId xmlns:p14="http://schemas.microsoft.com/office/powerpoint/2010/main" val="8058571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defRPr/>
            </a:lvl1pPr>
          </a:lstStyle>
          <a:p>
            <a:pPr>
              <a:defRPr/>
            </a:pPr>
            <a:endParaRPr lang="zh-CN" altLang="zh-CN"/>
          </a:p>
        </p:txBody>
      </p:sp>
      <p:sp>
        <p:nvSpPr>
          <p:cNvPr id="6" name="页脚占位符 4"/>
          <p:cNvSpPr>
            <a:spLocks noGrp="1"/>
          </p:cNvSpPr>
          <p:nvPr>
            <p:ph type="ftr" sz="quarter" idx="11"/>
          </p:nvPr>
        </p:nvSpPr>
        <p:spPr>
          <a:xfrm>
            <a:off x="5330825" y="6400800"/>
            <a:ext cx="3733800" cy="284163"/>
          </a:xfrm>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3B4D7ACD-217C-4C8B-B533-4D0BF194C2CF}" type="slidenum">
              <a:rPr lang="zh-CN" altLang="zh-CN"/>
              <a:pPr>
                <a:defRPr/>
              </a:pPr>
              <a:t>‹#›</a:t>
            </a:fld>
            <a:endParaRPr lang="zh-CN" altLang="zh-CN"/>
          </a:p>
        </p:txBody>
      </p:sp>
    </p:spTree>
    <p:extLst>
      <p:ext uri="{BB962C8B-B14F-4D97-AF65-F5344CB8AC3E}">
        <p14:creationId xmlns:p14="http://schemas.microsoft.com/office/powerpoint/2010/main" val="24588202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DEF28260-2B0C-4417-848A-2D75FE933FDA}" type="slidenum">
              <a:rPr lang="zh-CN" altLang="zh-CN"/>
              <a:pPr>
                <a:defRPr/>
              </a:pPr>
              <a:t>‹#›</a:t>
            </a:fld>
            <a:endParaRPr lang="zh-CN" altLang="zh-CN"/>
          </a:p>
        </p:txBody>
      </p:sp>
    </p:spTree>
    <p:extLst>
      <p:ext uri="{BB962C8B-B14F-4D97-AF65-F5344CB8AC3E}">
        <p14:creationId xmlns:p14="http://schemas.microsoft.com/office/powerpoint/2010/main" val="15639475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zh-CN" altLang="zh-CN"/>
          </a:p>
        </p:txBody>
      </p:sp>
      <p:sp>
        <p:nvSpPr>
          <p:cNvPr id="7" name="页脚占位符 5"/>
          <p:cNvSpPr>
            <a:spLocks noGrp="1"/>
          </p:cNvSpPr>
          <p:nvPr>
            <p:ph type="ftr" sz="quarter" idx="11"/>
          </p:nvPr>
        </p:nvSpPr>
        <p:spPr/>
        <p:txBody>
          <a:bodyPr/>
          <a:lstStyle>
            <a:lvl1pPr>
              <a:defRPr/>
            </a:lvl1pPr>
          </a:lstStyle>
          <a:p>
            <a:pPr>
              <a:defRPr/>
            </a:pPr>
            <a:endParaRPr lang="zh-CN" altLang="zh-CN"/>
          </a:p>
        </p:txBody>
      </p:sp>
      <p:sp>
        <p:nvSpPr>
          <p:cNvPr id="8" name="灯片编号占位符 6"/>
          <p:cNvSpPr>
            <a:spLocks noGrp="1"/>
          </p:cNvSpPr>
          <p:nvPr>
            <p:ph type="sldNum" sz="quarter" idx="12"/>
          </p:nvPr>
        </p:nvSpPr>
        <p:spPr/>
        <p:txBody>
          <a:bodyPr/>
          <a:lstStyle>
            <a:lvl1pPr>
              <a:defRPr/>
            </a:lvl1pPr>
          </a:lstStyle>
          <a:p>
            <a:pPr>
              <a:defRPr/>
            </a:pPr>
            <a:fld id="{3B77C002-D9D3-4EED-BAFE-E865D6CEB27A}" type="slidenum">
              <a:rPr lang="zh-CN" altLang="zh-CN"/>
              <a:pPr>
                <a:defRPr/>
              </a:pPr>
              <a:t>‹#›</a:t>
            </a:fld>
            <a:endParaRPr lang="zh-CN" altLang="zh-CN"/>
          </a:p>
        </p:txBody>
      </p:sp>
    </p:spTree>
    <p:extLst>
      <p:ext uri="{BB962C8B-B14F-4D97-AF65-F5344CB8AC3E}">
        <p14:creationId xmlns:p14="http://schemas.microsoft.com/office/powerpoint/2010/main" val="3305616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zh-CN" altLang="zh-CN"/>
          </a:p>
        </p:txBody>
      </p:sp>
      <p:sp>
        <p:nvSpPr>
          <p:cNvPr id="9" name="页脚占位符 7"/>
          <p:cNvSpPr>
            <a:spLocks noGrp="1"/>
          </p:cNvSpPr>
          <p:nvPr>
            <p:ph type="ftr" sz="quarter" idx="11"/>
          </p:nvPr>
        </p:nvSpPr>
        <p:spPr/>
        <p:txBody>
          <a:bodyPr/>
          <a:lstStyle>
            <a:lvl1pPr>
              <a:defRPr/>
            </a:lvl1pPr>
          </a:lstStyle>
          <a:p>
            <a:pPr>
              <a:defRPr/>
            </a:pPr>
            <a:endParaRPr lang="zh-CN" altLang="zh-CN"/>
          </a:p>
        </p:txBody>
      </p:sp>
      <p:sp>
        <p:nvSpPr>
          <p:cNvPr id="10" name="灯片编号占位符 8"/>
          <p:cNvSpPr>
            <a:spLocks noGrp="1"/>
          </p:cNvSpPr>
          <p:nvPr>
            <p:ph type="sldNum" sz="quarter" idx="12"/>
          </p:nvPr>
        </p:nvSpPr>
        <p:spPr/>
        <p:txBody>
          <a:bodyPr/>
          <a:lstStyle>
            <a:lvl1pPr>
              <a:defRPr/>
            </a:lvl1pPr>
          </a:lstStyle>
          <a:p>
            <a:pPr>
              <a:defRPr/>
            </a:pPr>
            <a:fld id="{40D4A1A5-DE3B-46D3-89E6-93C72339DF05}" type="slidenum">
              <a:rPr lang="zh-CN" altLang="zh-CN"/>
              <a:pPr>
                <a:defRPr/>
              </a:pPr>
              <a:t>‹#›</a:t>
            </a:fld>
            <a:endParaRPr lang="zh-CN" altLang="zh-CN"/>
          </a:p>
        </p:txBody>
      </p:sp>
    </p:spTree>
    <p:extLst>
      <p:ext uri="{BB962C8B-B14F-4D97-AF65-F5344CB8AC3E}">
        <p14:creationId xmlns:p14="http://schemas.microsoft.com/office/powerpoint/2010/main" val="1722315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zh-CN" altLang="zh-CN"/>
          </a:p>
        </p:txBody>
      </p:sp>
      <p:sp>
        <p:nvSpPr>
          <p:cNvPr id="5" name="页脚占位符 3"/>
          <p:cNvSpPr>
            <a:spLocks noGrp="1"/>
          </p:cNvSpPr>
          <p:nvPr>
            <p:ph type="ftr" sz="quarter" idx="11"/>
          </p:nvPr>
        </p:nvSpPr>
        <p:spPr/>
        <p:txBody>
          <a:bodyPr/>
          <a:lstStyle>
            <a:lvl1pPr>
              <a:defRPr/>
            </a:lvl1pPr>
          </a:lstStyle>
          <a:p>
            <a:pPr>
              <a:defRPr/>
            </a:pPr>
            <a:endParaRPr lang="zh-CN" altLang="zh-CN"/>
          </a:p>
        </p:txBody>
      </p:sp>
      <p:sp>
        <p:nvSpPr>
          <p:cNvPr id="6" name="灯片编号占位符 4"/>
          <p:cNvSpPr>
            <a:spLocks noGrp="1"/>
          </p:cNvSpPr>
          <p:nvPr>
            <p:ph type="sldNum" sz="quarter" idx="12"/>
          </p:nvPr>
        </p:nvSpPr>
        <p:spPr/>
        <p:txBody>
          <a:bodyPr/>
          <a:lstStyle>
            <a:lvl1pPr>
              <a:defRPr/>
            </a:lvl1pPr>
          </a:lstStyle>
          <a:p>
            <a:pPr>
              <a:defRPr/>
            </a:pPr>
            <a:fld id="{EC736A2B-7726-47EF-A8EF-9F7EDEF64745}" type="slidenum">
              <a:rPr lang="zh-CN" altLang="zh-CN"/>
              <a:pPr>
                <a:defRPr/>
              </a:pPr>
              <a:t>‹#›</a:t>
            </a:fld>
            <a:endParaRPr lang="zh-CN" altLang="zh-CN"/>
          </a:p>
        </p:txBody>
      </p:sp>
    </p:spTree>
    <p:extLst>
      <p:ext uri="{BB962C8B-B14F-4D97-AF65-F5344CB8AC3E}">
        <p14:creationId xmlns:p14="http://schemas.microsoft.com/office/powerpoint/2010/main" val="190098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14A6E3D6-E930-46BE-9BCB-5648C66C567F}" type="slidenum">
              <a:rPr lang="zh-CN" altLang="zh-CN"/>
              <a:pPr>
                <a:defRPr/>
              </a:pPr>
              <a:t>‹#›</a:t>
            </a:fld>
            <a:endParaRPr lang="zh-CN" altLang="zh-CN"/>
          </a:p>
        </p:txBody>
      </p:sp>
    </p:spTree>
    <p:extLst>
      <p:ext uri="{BB962C8B-B14F-4D97-AF65-F5344CB8AC3E}">
        <p14:creationId xmlns:p14="http://schemas.microsoft.com/office/powerpoint/2010/main" val="2890118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zh-CN"/>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DC508156-F524-4FDC-951D-380EB68BCB35}" type="slidenum">
              <a:rPr lang="zh-CN" altLang="zh-CN"/>
              <a:pPr>
                <a:defRPr/>
              </a:pPr>
              <a:t>‹#›</a:t>
            </a:fld>
            <a:endParaRPr lang="zh-CN" altLang="zh-CN"/>
          </a:p>
        </p:txBody>
      </p:sp>
    </p:spTree>
    <p:extLst>
      <p:ext uri="{BB962C8B-B14F-4D97-AF65-F5344CB8AC3E}">
        <p14:creationId xmlns:p14="http://schemas.microsoft.com/office/powerpoint/2010/main" val="323846808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zh-CN" altLang="zh-CN"/>
          </a:p>
        </p:txBody>
      </p:sp>
      <p:sp>
        <p:nvSpPr>
          <p:cNvPr id="7" name="页脚占位符 5"/>
          <p:cNvSpPr>
            <a:spLocks noGrp="1"/>
          </p:cNvSpPr>
          <p:nvPr>
            <p:ph type="ftr" sz="quarter" idx="11"/>
          </p:nvPr>
        </p:nvSpPr>
        <p:spPr/>
        <p:txBody>
          <a:bodyPr/>
          <a:lstStyle>
            <a:lvl1pPr>
              <a:defRPr/>
            </a:lvl1pPr>
          </a:lstStyle>
          <a:p>
            <a:pPr>
              <a:defRPr/>
            </a:pPr>
            <a:endParaRPr lang="zh-CN" altLang="zh-CN"/>
          </a:p>
        </p:txBody>
      </p:sp>
      <p:sp>
        <p:nvSpPr>
          <p:cNvPr id="8" name="灯片编号占位符 6"/>
          <p:cNvSpPr>
            <a:spLocks noGrp="1"/>
          </p:cNvSpPr>
          <p:nvPr>
            <p:ph type="sldNum" sz="quarter" idx="12"/>
          </p:nvPr>
        </p:nvSpPr>
        <p:spPr/>
        <p:txBody>
          <a:bodyPr/>
          <a:lstStyle>
            <a:lvl1pPr>
              <a:defRPr/>
            </a:lvl1pPr>
          </a:lstStyle>
          <a:p>
            <a:pPr>
              <a:defRPr/>
            </a:pPr>
            <a:fld id="{B072114B-B1B3-40B6-9A12-B05487533C8A}" type="slidenum">
              <a:rPr lang="zh-CN" altLang="zh-CN"/>
              <a:pPr>
                <a:defRPr/>
              </a:pPr>
              <a:t>‹#›</a:t>
            </a:fld>
            <a:endParaRPr lang="zh-CN" altLang="zh-CN"/>
          </a:p>
        </p:txBody>
      </p:sp>
    </p:spTree>
    <p:extLst>
      <p:ext uri="{BB962C8B-B14F-4D97-AF65-F5344CB8AC3E}">
        <p14:creationId xmlns:p14="http://schemas.microsoft.com/office/powerpoint/2010/main" val="3447192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zh-CN" altLang="zh-CN"/>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2DF2A799-4D38-4584-AE06-7D4D311E2005}" type="slidenum">
              <a:rPr lang="zh-CN" altLang="zh-CN"/>
              <a:pPr>
                <a:defRPr/>
              </a:pPr>
              <a:t>‹#›</a:t>
            </a:fld>
            <a:endParaRPr lang="zh-CN" altLang="zh-CN"/>
          </a:p>
        </p:txBody>
      </p:sp>
    </p:spTree>
    <p:extLst>
      <p:ext uri="{BB962C8B-B14F-4D97-AF65-F5344CB8AC3E}">
        <p14:creationId xmlns:p14="http://schemas.microsoft.com/office/powerpoint/2010/main" val="2100906458"/>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1723FF0A-1144-4876-B8CD-83275FB34DBC}" type="slidenum">
              <a:rPr lang="zh-CN" altLang="zh-CN"/>
              <a:pPr>
                <a:defRPr/>
              </a:pPr>
              <a:t>‹#›</a:t>
            </a:fld>
            <a:endParaRPr lang="zh-CN" altLang="zh-CN"/>
          </a:p>
        </p:txBody>
      </p:sp>
    </p:spTree>
    <p:extLst>
      <p:ext uri="{BB962C8B-B14F-4D97-AF65-F5344CB8AC3E}">
        <p14:creationId xmlns:p14="http://schemas.microsoft.com/office/powerpoint/2010/main" val="2876874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B35F1CD-B4AB-4A61-97ED-A540184A5432}" type="slidenum">
              <a:rPr lang="zh-CN" altLang="zh-CN"/>
              <a:pPr>
                <a:defRPr/>
              </a:pPr>
              <a:t>‹#›</a:t>
            </a:fld>
            <a:endParaRPr lang="zh-CN" altLang="zh-CN"/>
          </a:p>
        </p:txBody>
      </p:sp>
    </p:spTree>
    <p:extLst>
      <p:ext uri="{BB962C8B-B14F-4D97-AF65-F5344CB8AC3E}">
        <p14:creationId xmlns:p14="http://schemas.microsoft.com/office/powerpoint/2010/main" val="46132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zh-CN" altLang="zh-CN"/>
          </a:p>
        </p:txBody>
      </p:sp>
      <p:sp>
        <p:nvSpPr>
          <p:cNvPr id="7" name="页脚占位符 5"/>
          <p:cNvSpPr>
            <a:spLocks noGrp="1"/>
          </p:cNvSpPr>
          <p:nvPr>
            <p:ph type="ftr" sz="quarter" idx="11"/>
          </p:nvPr>
        </p:nvSpPr>
        <p:spPr/>
        <p:txBody>
          <a:bodyPr/>
          <a:lstStyle>
            <a:lvl1pPr>
              <a:defRPr/>
            </a:lvl1pPr>
          </a:lstStyle>
          <a:p>
            <a:pPr>
              <a:defRPr/>
            </a:pPr>
            <a:endParaRPr lang="zh-CN" altLang="zh-CN"/>
          </a:p>
        </p:txBody>
      </p:sp>
      <p:sp>
        <p:nvSpPr>
          <p:cNvPr id="8" name="灯片编号占位符 6"/>
          <p:cNvSpPr>
            <a:spLocks noGrp="1"/>
          </p:cNvSpPr>
          <p:nvPr>
            <p:ph type="sldNum" sz="quarter" idx="12"/>
          </p:nvPr>
        </p:nvSpPr>
        <p:spPr/>
        <p:txBody>
          <a:bodyPr/>
          <a:lstStyle>
            <a:lvl1pPr>
              <a:defRPr/>
            </a:lvl1pPr>
          </a:lstStyle>
          <a:p>
            <a:pPr>
              <a:defRPr/>
            </a:pPr>
            <a:fld id="{FCDEF6A2-0A81-48CB-917F-FB784E282FA6}" type="slidenum">
              <a:rPr lang="zh-CN" altLang="zh-CN"/>
              <a:pPr>
                <a:defRPr/>
              </a:pPr>
              <a:t>‹#›</a:t>
            </a:fld>
            <a:endParaRPr lang="zh-CN" altLang="zh-CN"/>
          </a:p>
        </p:txBody>
      </p:sp>
    </p:spTree>
    <p:extLst>
      <p:ext uri="{BB962C8B-B14F-4D97-AF65-F5344CB8AC3E}">
        <p14:creationId xmlns:p14="http://schemas.microsoft.com/office/powerpoint/2010/main" val="263179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zh-CN" altLang="zh-CN"/>
          </a:p>
        </p:txBody>
      </p:sp>
      <p:sp>
        <p:nvSpPr>
          <p:cNvPr id="9" name="页脚占位符 7"/>
          <p:cNvSpPr>
            <a:spLocks noGrp="1"/>
          </p:cNvSpPr>
          <p:nvPr>
            <p:ph type="ftr" sz="quarter" idx="11"/>
          </p:nvPr>
        </p:nvSpPr>
        <p:spPr/>
        <p:txBody>
          <a:bodyPr/>
          <a:lstStyle>
            <a:lvl1pPr>
              <a:defRPr/>
            </a:lvl1pPr>
          </a:lstStyle>
          <a:p>
            <a:pPr>
              <a:defRPr/>
            </a:pPr>
            <a:endParaRPr lang="zh-CN" altLang="zh-CN"/>
          </a:p>
        </p:txBody>
      </p:sp>
      <p:sp>
        <p:nvSpPr>
          <p:cNvPr id="10" name="灯片编号占位符 8"/>
          <p:cNvSpPr>
            <a:spLocks noGrp="1"/>
          </p:cNvSpPr>
          <p:nvPr>
            <p:ph type="sldNum" sz="quarter" idx="12"/>
          </p:nvPr>
        </p:nvSpPr>
        <p:spPr/>
        <p:txBody>
          <a:bodyPr/>
          <a:lstStyle>
            <a:lvl1pPr>
              <a:defRPr/>
            </a:lvl1pPr>
          </a:lstStyle>
          <a:p>
            <a:pPr>
              <a:defRPr/>
            </a:pPr>
            <a:fld id="{176E97D4-FE90-4BB3-B1D7-3B2D3BD613C2}" type="slidenum">
              <a:rPr lang="zh-CN" altLang="zh-CN"/>
              <a:pPr>
                <a:defRPr/>
              </a:pPr>
              <a:t>‹#›</a:t>
            </a:fld>
            <a:endParaRPr lang="zh-CN" altLang="zh-CN"/>
          </a:p>
        </p:txBody>
      </p:sp>
    </p:spTree>
    <p:extLst>
      <p:ext uri="{BB962C8B-B14F-4D97-AF65-F5344CB8AC3E}">
        <p14:creationId xmlns:p14="http://schemas.microsoft.com/office/powerpoint/2010/main" val="147607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zh-CN" altLang="zh-CN"/>
          </a:p>
        </p:txBody>
      </p:sp>
      <p:sp>
        <p:nvSpPr>
          <p:cNvPr id="5" name="页脚占位符 3"/>
          <p:cNvSpPr>
            <a:spLocks noGrp="1"/>
          </p:cNvSpPr>
          <p:nvPr>
            <p:ph type="ftr" sz="quarter" idx="11"/>
          </p:nvPr>
        </p:nvSpPr>
        <p:spPr/>
        <p:txBody>
          <a:bodyPr/>
          <a:lstStyle>
            <a:lvl1pPr>
              <a:defRPr/>
            </a:lvl1pPr>
          </a:lstStyle>
          <a:p>
            <a:pPr>
              <a:defRPr/>
            </a:pPr>
            <a:endParaRPr lang="zh-CN" altLang="zh-CN"/>
          </a:p>
        </p:txBody>
      </p:sp>
      <p:sp>
        <p:nvSpPr>
          <p:cNvPr id="6" name="灯片编号占位符 4"/>
          <p:cNvSpPr>
            <a:spLocks noGrp="1"/>
          </p:cNvSpPr>
          <p:nvPr>
            <p:ph type="sldNum" sz="quarter" idx="12"/>
          </p:nvPr>
        </p:nvSpPr>
        <p:spPr/>
        <p:txBody>
          <a:bodyPr/>
          <a:lstStyle>
            <a:lvl1pPr>
              <a:defRPr/>
            </a:lvl1pPr>
          </a:lstStyle>
          <a:p>
            <a:pPr>
              <a:defRPr/>
            </a:pPr>
            <a:fld id="{0E57FADA-C45C-482D-BE77-4E6DAAA59379}" type="slidenum">
              <a:rPr lang="zh-CN" altLang="zh-CN"/>
              <a:pPr>
                <a:defRPr/>
              </a:pPr>
              <a:t>‹#›</a:t>
            </a:fld>
            <a:endParaRPr lang="zh-CN" altLang="zh-CN"/>
          </a:p>
        </p:txBody>
      </p:sp>
    </p:spTree>
    <p:extLst>
      <p:ext uri="{BB962C8B-B14F-4D97-AF65-F5344CB8AC3E}">
        <p14:creationId xmlns:p14="http://schemas.microsoft.com/office/powerpoint/2010/main" val="247882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zh-CN"/>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F76FAAF5-5F92-45BF-AB72-297A6BBF48B5}" type="slidenum">
              <a:rPr lang="zh-CN" altLang="zh-CN"/>
              <a:pPr>
                <a:defRPr/>
              </a:pPr>
              <a:t>‹#›</a:t>
            </a:fld>
            <a:endParaRPr lang="zh-CN" altLang="zh-CN"/>
          </a:p>
        </p:txBody>
      </p:sp>
    </p:spTree>
    <p:extLst>
      <p:ext uri="{BB962C8B-B14F-4D97-AF65-F5344CB8AC3E}">
        <p14:creationId xmlns:p14="http://schemas.microsoft.com/office/powerpoint/2010/main" val="198479695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zh-CN" altLang="zh-CN"/>
          </a:p>
        </p:txBody>
      </p:sp>
      <p:sp>
        <p:nvSpPr>
          <p:cNvPr id="7" name="页脚占位符 5"/>
          <p:cNvSpPr>
            <a:spLocks noGrp="1"/>
          </p:cNvSpPr>
          <p:nvPr>
            <p:ph type="ftr" sz="quarter" idx="11"/>
          </p:nvPr>
        </p:nvSpPr>
        <p:spPr/>
        <p:txBody>
          <a:bodyPr/>
          <a:lstStyle>
            <a:lvl1pPr>
              <a:defRPr/>
            </a:lvl1pPr>
          </a:lstStyle>
          <a:p>
            <a:pPr>
              <a:defRPr/>
            </a:pPr>
            <a:endParaRPr lang="zh-CN" altLang="zh-CN"/>
          </a:p>
        </p:txBody>
      </p:sp>
      <p:sp>
        <p:nvSpPr>
          <p:cNvPr id="8" name="灯片编号占位符 6"/>
          <p:cNvSpPr>
            <a:spLocks noGrp="1"/>
          </p:cNvSpPr>
          <p:nvPr>
            <p:ph type="sldNum" sz="quarter" idx="12"/>
          </p:nvPr>
        </p:nvSpPr>
        <p:spPr/>
        <p:txBody>
          <a:bodyPr/>
          <a:lstStyle>
            <a:lvl1pPr>
              <a:defRPr/>
            </a:lvl1pPr>
          </a:lstStyle>
          <a:p>
            <a:pPr>
              <a:defRPr/>
            </a:pPr>
            <a:fld id="{EA73E4BE-D7EE-485B-9A21-A1ABA10F7857}" type="slidenum">
              <a:rPr lang="zh-CN" altLang="zh-CN"/>
              <a:pPr>
                <a:defRPr/>
              </a:pPr>
              <a:t>‹#›</a:t>
            </a:fld>
            <a:endParaRPr lang="zh-CN" altLang="zh-CN"/>
          </a:p>
        </p:txBody>
      </p:sp>
    </p:spTree>
    <p:extLst>
      <p:ext uri="{BB962C8B-B14F-4D97-AF65-F5344CB8AC3E}">
        <p14:creationId xmlns:p14="http://schemas.microsoft.com/office/powerpoint/2010/main" val="13363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zh-CN" altLang="zh-CN"/>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96F3C48C-8264-43CD-9B3A-6D3BC08F1085}" type="slidenum">
              <a:rPr lang="zh-CN" altLang="zh-CN"/>
              <a:pPr>
                <a:defRPr/>
              </a:pPr>
              <a:t>‹#›</a:t>
            </a:fld>
            <a:endParaRPr lang="zh-CN" altLang="zh-CN"/>
          </a:p>
        </p:txBody>
      </p:sp>
    </p:spTree>
    <p:extLst>
      <p:ext uri="{BB962C8B-B14F-4D97-AF65-F5344CB8AC3E}">
        <p14:creationId xmlns:p14="http://schemas.microsoft.com/office/powerpoint/2010/main" val="15831070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8" name="文本占位符 2"/>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endParaRPr lang="zh-CN"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zh-CN"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defRPr/>
            </a:pPr>
            <a:fld id="{64F4C49D-FDBB-4054-BB5B-474C3EC02CAE}" type="slidenum">
              <a:rPr lang="zh-CN" altLang="zh-CN"/>
              <a:pPr>
                <a:defRPr/>
              </a:pPr>
              <a:t>‹#›</a:t>
            </a:fld>
            <a:endParaRPr lang="zh-CN" altLang="zh-CN"/>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788"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1"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2052" name="文本占位符 2"/>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endParaRPr lang="zh-CN"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zh-CN"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latinLnBrk="0" hangingPunct="1">
              <a:defRPr kumimoji="0" sz="1100" b="0" smtClean="0">
                <a:solidFill>
                  <a:schemeClr val="tx2">
                    <a:lumMod val="75000"/>
                    <a:lumOff val="25000"/>
                  </a:schemeClr>
                </a:solidFill>
              </a:defRPr>
            </a:lvl1pPr>
          </a:lstStyle>
          <a:p>
            <a:pPr>
              <a:defRPr/>
            </a:pPr>
            <a:fld id="{2F53DE77-1EC9-4055-B753-203197E2A774}" type="slidenum">
              <a:rPr lang="zh-CN" altLang="zh-CN"/>
              <a:pPr>
                <a:defRPr/>
              </a:pPr>
              <a:t>‹#›</a:t>
            </a:fld>
            <a:endParaRPr lang="zh-CN" altLang="zh-CN"/>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789"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Franklin Gothic Medium" pitchFamily="34" charset="0"/>
          <a:ea typeface="微软雅黑" pitchFamily="34" charset="-122"/>
        </a:defRPr>
      </a:lvl2pPr>
      <a:lvl3pPr algn="ctr" rtl="0" fontAlgn="base">
        <a:spcBef>
          <a:spcPct val="0"/>
        </a:spcBef>
        <a:spcAft>
          <a:spcPct val="0"/>
        </a:spcAft>
        <a:defRPr sz="4400">
          <a:solidFill>
            <a:schemeClr val="tx2"/>
          </a:solidFill>
          <a:latin typeface="Franklin Gothic Medium" pitchFamily="34" charset="0"/>
          <a:ea typeface="微软雅黑" pitchFamily="34" charset="-122"/>
        </a:defRPr>
      </a:lvl3pPr>
      <a:lvl4pPr algn="ctr" rtl="0" fontAlgn="base">
        <a:spcBef>
          <a:spcPct val="0"/>
        </a:spcBef>
        <a:spcAft>
          <a:spcPct val="0"/>
        </a:spcAft>
        <a:defRPr sz="4400">
          <a:solidFill>
            <a:schemeClr val="tx2"/>
          </a:solidFill>
          <a:latin typeface="Franklin Gothic Medium" pitchFamily="34" charset="0"/>
          <a:ea typeface="微软雅黑" pitchFamily="34" charset="-122"/>
        </a:defRPr>
      </a:lvl4pPr>
      <a:lvl5pPr algn="ctr" rtl="0" fontAlgn="base">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fontAlgn="base">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3.wmf"/><Relationship Id="rId9"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5.xml"/><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2.xml"/><Relationship Id="rId1" Type="http://schemas.openxmlformats.org/officeDocument/2006/relationships/slideLayout" Target="../slideLayouts/slideLayout19.xml"/><Relationship Id="rId5" Type="http://schemas.microsoft.com/office/2007/relationships/hdphoto" Target="../media/hdphoto1.wdp"/><Relationship Id="rId4" Type="http://schemas.openxmlformats.org/officeDocument/2006/relationships/image" Target="../media/image43.png"/></Relationships>
</file>

<file path=ppt/slides/_rels/slide9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21.xml"/><Relationship Id="rId4" Type="http://schemas.microsoft.com/office/2007/relationships/hdphoto" Target="../media/hdphoto2.wdp"/></Relationships>
</file>

<file path=ppt/slides/_rels/slide9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microsoft.com/office/2007/relationships/hdphoto" Target="../media/hdphoto3.wdp"/></Relationships>
</file>

<file path=ppt/slides/_rels/slide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9786" y="1484784"/>
            <a:ext cx="6048672" cy="34163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Data Mining</a:t>
            </a:r>
          </a:p>
          <a:p>
            <a:pPr algn="ctr">
              <a:defRPr/>
            </a:pP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AI</a:t>
            </a:r>
          </a:p>
          <a:p>
            <a:pPr algn="ctr">
              <a:defRPr/>
            </a:pP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Big DATA</a:t>
            </a:r>
          </a:p>
          <a:p>
            <a:pPr algn="ctr">
              <a:defRPr/>
            </a:pP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endParaRPr lang="zh-CN" alt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灯片编号占位符 2"/>
          <p:cNvSpPr>
            <a:spLocks noGrp="1"/>
          </p:cNvSpPr>
          <p:nvPr>
            <p:ph type="sldNum" sz="quarter" idx="12"/>
          </p:nvPr>
        </p:nvSpPr>
        <p:spPr/>
        <p:txBody>
          <a:bodyPr/>
          <a:lstStyle/>
          <a:p>
            <a:pPr>
              <a:defRPr/>
            </a:pPr>
            <a:fld id="{DC508156-F524-4FDC-951D-380EB68BCB35}" type="slidenum">
              <a:rPr lang="zh-CN" altLang="zh-CN" smtClean="0"/>
              <a:pPr>
                <a:defRPr/>
              </a:pPr>
              <a:t>1</a:t>
            </a:fld>
            <a:endParaRPr lang="zh-CN"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01136F-460C-4819-846B-01B89E5CEE59}"/>
              </a:ext>
            </a:extLst>
          </p:cNvPr>
          <p:cNvSpPr>
            <a:spLocks noGrp="1"/>
          </p:cNvSpPr>
          <p:nvPr>
            <p:ph type="title"/>
          </p:nvPr>
        </p:nvSpPr>
        <p:spPr/>
        <p:txBody>
          <a:bodyPr/>
          <a:lstStyle/>
          <a:p>
            <a:r>
              <a:rPr lang="zh-CN" altLang="en-US" dirty="0"/>
              <a:t>思考题</a:t>
            </a:r>
          </a:p>
        </p:txBody>
      </p:sp>
      <p:sp>
        <p:nvSpPr>
          <p:cNvPr id="3" name="内容占位符 2">
            <a:extLst>
              <a:ext uri="{FF2B5EF4-FFF2-40B4-BE49-F238E27FC236}">
                <a16:creationId xmlns="" xmlns:a16="http://schemas.microsoft.com/office/drawing/2014/main" id="{9C11AE4B-4D49-47EF-A60F-F07612571762}"/>
              </a:ext>
            </a:extLst>
          </p:cNvPr>
          <p:cNvSpPr>
            <a:spLocks noGrp="1"/>
          </p:cNvSpPr>
          <p:nvPr>
            <p:ph idx="1"/>
          </p:nvPr>
        </p:nvSpPr>
        <p:spPr/>
        <p:txBody>
          <a:bodyPr/>
          <a:lstStyle/>
          <a:p>
            <a:r>
              <a:rPr lang="zh-CN" altLang="en-US" dirty="0"/>
              <a:t>某机构收集了大量的学生考大学的数据，委托你来做分析工作，给出具体的可以推动更多学生考大学的建议。</a:t>
            </a:r>
          </a:p>
        </p:txBody>
      </p:sp>
      <p:grpSp>
        <p:nvGrpSpPr>
          <p:cNvPr id="6" name="组合 5"/>
          <p:cNvGrpSpPr/>
          <p:nvPr/>
        </p:nvGrpSpPr>
        <p:grpSpPr>
          <a:xfrm>
            <a:off x="552450" y="3429000"/>
            <a:ext cx="8039100" cy="3176736"/>
            <a:chOff x="552450" y="3429000"/>
            <a:chExt cx="8039100" cy="3176736"/>
          </a:xfrm>
        </p:grpSpPr>
        <p:pic>
          <p:nvPicPr>
            <p:cNvPr id="4" name="图片 3">
              <a:extLst>
                <a:ext uri="{FF2B5EF4-FFF2-40B4-BE49-F238E27FC236}">
                  <a16:creationId xmlns="" xmlns:a16="http://schemas.microsoft.com/office/drawing/2014/main" id="{07BF15AB-CA65-49A8-AFAB-286A9597BD94}"/>
                </a:ext>
              </a:extLst>
            </p:cNvPr>
            <p:cNvPicPr>
              <a:picLocks noChangeAspect="1"/>
            </p:cNvPicPr>
            <p:nvPr/>
          </p:nvPicPr>
          <p:blipFill rotWithShape="1">
            <a:blip r:embed="rId3"/>
            <a:srcRect b="11299"/>
            <a:stretch/>
          </p:blipFill>
          <p:spPr>
            <a:xfrm>
              <a:off x="552450" y="3429000"/>
              <a:ext cx="8039100" cy="3176736"/>
            </a:xfrm>
            <a:prstGeom prst="rect">
              <a:avLst/>
            </a:prstGeom>
          </p:spPr>
        </p:pic>
        <p:sp>
          <p:nvSpPr>
            <p:cNvPr id="5" name="文本框 4"/>
            <p:cNvSpPr txBox="1"/>
            <p:nvPr/>
          </p:nvSpPr>
          <p:spPr>
            <a:xfrm>
              <a:off x="3913880" y="5168912"/>
              <a:ext cx="1378200" cy="156714"/>
            </a:xfrm>
            <a:prstGeom prst="rect">
              <a:avLst/>
            </a:prstGeom>
            <a:solidFill>
              <a:schemeClr val="accent5">
                <a:lumMod val="20000"/>
                <a:lumOff val="80000"/>
              </a:schemeClr>
            </a:solidFill>
          </p:spPr>
          <p:txBody>
            <a:bodyPr vert="eaVert" wrap="square" rtlCol="0">
              <a:spAutoFit/>
            </a:bodyPr>
            <a:lstStyle/>
            <a:p>
              <a:endParaRPr lang="zh-CN" altLang="en-US" dirty="0"/>
            </a:p>
          </p:txBody>
        </p:sp>
      </p:grpSp>
    </p:spTree>
    <p:extLst>
      <p:ext uri="{BB962C8B-B14F-4D97-AF65-F5344CB8AC3E}">
        <p14:creationId xmlns:p14="http://schemas.microsoft.com/office/powerpoint/2010/main" val="6038735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100</a:t>
            </a:fld>
            <a:endParaRPr lang="zh-CN" altLang="zh-CN"/>
          </a:p>
        </p:txBody>
      </p:sp>
      <p:sp>
        <p:nvSpPr>
          <p:cNvPr id="5" name="矩形 4"/>
          <p:cNvSpPr/>
          <p:nvPr/>
        </p:nvSpPr>
        <p:spPr>
          <a:xfrm>
            <a:off x="642910" y="1428736"/>
            <a:ext cx="2276585" cy="369332"/>
          </a:xfrm>
          <a:prstGeom prst="rect">
            <a:avLst/>
          </a:prstGeom>
        </p:spPr>
        <p:txBody>
          <a:bodyPr wrap="none">
            <a:spAutoFit/>
          </a:bodyPr>
          <a:lstStyle/>
          <a:p>
            <a:pPr latinLnBrk="1"/>
            <a:r>
              <a:rPr lang="zh-CN" altLang="en-US" b="1" dirty="0" smtClean="0">
                <a:solidFill>
                  <a:srgbClr val="FF0000"/>
                </a:solidFill>
              </a:rPr>
              <a:t>基于分类模型的案例</a:t>
            </a:r>
            <a:endParaRPr lang="zh-CN" altLang="en-US" b="1" dirty="0">
              <a:solidFill>
                <a:srgbClr val="FF0000"/>
              </a:solidFill>
            </a:endParaRPr>
          </a:p>
        </p:txBody>
      </p:sp>
      <p:sp>
        <p:nvSpPr>
          <p:cNvPr id="6" name="矩形 5"/>
          <p:cNvSpPr/>
          <p:nvPr/>
        </p:nvSpPr>
        <p:spPr>
          <a:xfrm>
            <a:off x="785786" y="1785926"/>
            <a:ext cx="8072494" cy="4662815"/>
          </a:xfrm>
          <a:prstGeom prst="rect">
            <a:avLst/>
          </a:prstGeom>
        </p:spPr>
        <p:txBody>
          <a:bodyPr wrap="square">
            <a:spAutoFit/>
          </a:bodyPr>
          <a:lstStyle/>
          <a:p>
            <a:pPr latinLnBrk="1">
              <a:lnSpc>
                <a:spcPct val="150000"/>
              </a:lnSpc>
            </a:pPr>
            <a:r>
              <a:rPr lang="zh-CN" altLang="en-US" b="1" dirty="0" smtClean="0">
                <a:solidFill>
                  <a:srgbClr val="7030A0"/>
                </a:solidFill>
              </a:rPr>
              <a:t>垃圾邮件的判别</a:t>
            </a:r>
          </a:p>
          <a:p>
            <a:pPr latinLnBrk="1">
              <a:lnSpc>
                <a:spcPct val="150000"/>
              </a:lnSpc>
            </a:pPr>
            <a:r>
              <a:rPr lang="zh-CN" altLang="en-US" dirty="0" smtClean="0"/>
              <a:t>邮箱系统如何分辨一封</a:t>
            </a:r>
            <a:r>
              <a:rPr lang="en-US" altLang="zh-CN" dirty="0" smtClean="0"/>
              <a:t>Email</a:t>
            </a:r>
            <a:r>
              <a:rPr lang="zh-CN" altLang="en-US" dirty="0" smtClean="0"/>
              <a:t>是否属于垃圾邮件？这应该属于文本挖掘的范畴，通常会采用朴素贝叶斯的方法进行判别。它的主要原理是，根据邮件正文中的单词，是否经常出现在垃圾邮件中，进行判断。例如，如果一份邮件的正文中包含“报销”、“发票”、“促销”等词汇时，该邮件被判定为垃圾邮件的概率将会比较大。</a:t>
            </a:r>
          </a:p>
          <a:p>
            <a:pPr latinLnBrk="1">
              <a:lnSpc>
                <a:spcPct val="150000"/>
              </a:lnSpc>
            </a:pPr>
            <a:r>
              <a:rPr lang="zh-CN" altLang="en-US" dirty="0" smtClean="0"/>
              <a:t>一般来说，判断邮件是否属于垃圾邮件，应该包含以下几个步骤。</a:t>
            </a:r>
          </a:p>
          <a:p>
            <a:pPr latinLnBrk="1">
              <a:lnSpc>
                <a:spcPct val="150000"/>
              </a:lnSpc>
            </a:pPr>
            <a:r>
              <a:rPr lang="zh-CN" altLang="en-US" b="1" dirty="0" smtClean="0">
                <a:solidFill>
                  <a:srgbClr val="002060"/>
                </a:solidFill>
              </a:rPr>
              <a:t>第一，把邮件正文拆解成单词组合，假设某篇邮件包含</a:t>
            </a:r>
            <a:r>
              <a:rPr lang="en-US" altLang="zh-CN" b="1" dirty="0" smtClean="0">
                <a:solidFill>
                  <a:srgbClr val="002060"/>
                </a:solidFill>
              </a:rPr>
              <a:t>100</a:t>
            </a:r>
            <a:r>
              <a:rPr lang="zh-CN" altLang="en-US" b="1" dirty="0" smtClean="0">
                <a:solidFill>
                  <a:srgbClr val="002060"/>
                </a:solidFill>
              </a:rPr>
              <a:t>个单词。</a:t>
            </a:r>
          </a:p>
          <a:p>
            <a:pPr latinLnBrk="1">
              <a:lnSpc>
                <a:spcPct val="150000"/>
              </a:lnSpc>
            </a:pPr>
            <a:r>
              <a:rPr lang="zh-CN" altLang="en-US" b="1" dirty="0" smtClean="0">
                <a:solidFill>
                  <a:srgbClr val="002060"/>
                </a:solidFill>
              </a:rPr>
              <a:t>第二，根据贝叶斯条件概率，计算一封已经出现了这</a:t>
            </a:r>
            <a:r>
              <a:rPr lang="en-US" altLang="zh-CN" b="1" dirty="0" smtClean="0">
                <a:solidFill>
                  <a:srgbClr val="002060"/>
                </a:solidFill>
              </a:rPr>
              <a:t>100</a:t>
            </a:r>
            <a:r>
              <a:rPr lang="zh-CN" altLang="en-US" b="1" dirty="0" smtClean="0">
                <a:solidFill>
                  <a:srgbClr val="002060"/>
                </a:solidFill>
              </a:rPr>
              <a:t>个单词的邮件，属于垃圾邮件的概率和正常邮件的概率。如果结果表明，属于垃圾邮件的概率大于正常邮件的概率。那么该邮件就会被划为垃圾邮件。</a:t>
            </a:r>
            <a:endParaRPr lang="zh-CN" altLang="en-US" b="1" dirty="0">
              <a:solidFill>
                <a:srgbClr val="002060"/>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101</a:t>
            </a:fld>
            <a:endParaRPr lang="zh-CN" altLang="zh-CN"/>
          </a:p>
        </p:txBody>
      </p:sp>
      <p:sp>
        <p:nvSpPr>
          <p:cNvPr id="5" name="矩形 4"/>
          <p:cNvSpPr/>
          <p:nvPr/>
        </p:nvSpPr>
        <p:spPr>
          <a:xfrm>
            <a:off x="642910" y="1428736"/>
            <a:ext cx="2276585" cy="369332"/>
          </a:xfrm>
          <a:prstGeom prst="rect">
            <a:avLst/>
          </a:prstGeom>
        </p:spPr>
        <p:txBody>
          <a:bodyPr wrap="none">
            <a:spAutoFit/>
          </a:bodyPr>
          <a:lstStyle/>
          <a:p>
            <a:pPr latinLnBrk="1"/>
            <a:r>
              <a:rPr lang="zh-CN" altLang="en-US" b="1" dirty="0" smtClean="0">
                <a:solidFill>
                  <a:srgbClr val="FF0000"/>
                </a:solidFill>
              </a:rPr>
              <a:t>基于分类模型的案例</a:t>
            </a:r>
            <a:endParaRPr lang="zh-CN" altLang="en-US" b="1" dirty="0">
              <a:solidFill>
                <a:srgbClr val="FF0000"/>
              </a:solidFill>
            </a:endParaRPr>
          </a:p>
        </p:txBody>
      </p:sp>
      <p:sp>
        <p:nvSpPr>
          <p:cNvPr id="6" name="矩形 5"/>
          <p:cNvSpPr/>
          <p:nvPr/>
        </p:nvSpPr>
        <p:spPr>
          <a:xfrm>
            <a:off x="785786" y="1857364"/>
            <a:ext cx="8072494" cy="4247317"/>
          </a:xfrm>
          <a:prstGeom prst="rect">
            <a:avLst/>
          </a:prstGeom>
        </p:spPr>
        <p:txBody>
          <a:bodyPr wrap="square">
            <a:spAutoFit/>
          </a:bodyPr>
          <a:lstStyle/>
          <a:p>
            <a:pPr latinLnBrk="1">
              <a:lnSpc>
                <a:spcPct val="150000"/>
              </a:lnSpc>
            </a:pPr>
            <a:r>
              <a:rPr lang="zh-CN" altLang="en-US" b="1" dirty="0" smtClean="0">
                <a:solidFill>
                  <a:srgbClr val="7030A0"/>
                </a:solidFill>
              </a:rPr>
              <a:t>医学上的肿瘤判断</a:t>
            </a:r>
          </a:p>
          <a:p>
            <a:pPr latinLnBrk="1">
              <a:lnSpc>
                <a:spcPct val="150000"/>
              </a:lnSpc>
            </a:pPr>
            <a:r>
              <a:rPr lang="zh-CN" altLang="en-US" dirty="0" smtClean="0"/>
              <a:t>如何判断细胞是否属于肿瘤细胞呢？肿瘤细胞和普通细胞，有差别。但是，需要非常有经验的医生，通过病理切片才能判断。如果通过机器学习的方式，使得系统自动识别出肿瘤细胞。此时的效率，将会得到飞速的提升。并且，通过主观（医生）</a:t>
            </a:r>
            <a:r>
              <a:rPr lang="en-US" altLang="zh-CN" dirty="0" smtClean="0"/>
              <a:t>+</a:t>
            </a:r>
            <a:r>
              <a:rPr lang="zh-CN" altLang="en-US" dirty="0" smtClean="0"/>
              <a:t>客观（模型）的方式识别肿瘤细胞，结果交叉验证，结论可能更加靠谱。</a:t>
            </a:r>
          </a:p>
          <a:p>
            <a:pPr latinLnBrk="1">
              <a:lnSpc>
                <a:spcPct val="150000"/>
              </a:lnSpc>
            </a:pPr>
            <a:r>
              <a:rPr lang="zh-CN" altLang="en-US" dirty="0" smtClean="0"/>
              <a:t>如何操作？通过分类模型识别。简言之，包含两个步骤。</a:t>
            </a:r>
            <a:r>
              <a:rPr lang="zh-CN" altLang="en-US" b="1" dirty="0" smtClean="0">
                <a:solidFill>
                  <a:srgbClr val="002060"/>
                </a:solidFill>
              </a:rPr>
              <a:t>首先，通过一系列指标刻画细胞特征，例如细胞的半径、质地、周长、面积、光滑度、对称性、凹凸性等等，构成细胞特征的数据。其次，在细胞特征宽表的基础上，通过搭建分类模型进行肿瘤细胞的判断。</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102</a:t>
            </a:fld>
            <a:endParaRPr lang="zh-CN" altLang="zh-CN"/>
          </a:p>
        </p:txBody>
      </p:sp>
      <p:sp>
        <p:nvSpPr>
          <p:cNvPr id="5" name="矩形 4"/>
          <p:cNvSpPr/>
          <p:nvPr/>
        </p:nvSpPr>
        <p:spPr>
          <a:xfrm>
            <a:off x="642910" y="1428736"/>
            <a:ext cx="2276585" cy="369332"/>
          </a:xfrm>
          <a:prstGeom prst="rect">
            <a:avLst/>
          </a:prstGeom>
        </p:spPr>
        <p:txBody>
          <a:bodyPr wrap="none">
            <a:spAutoFit/>
          </a:bodyPr>
          <a:lstStyle/>
          <a:p>
            <a:pPr latinLnBrk="1"/>
            <a:r>
              <a:rPr lang="zh-CN" altLang="en-US" b="1" dirty="0" smtClean="0">
                <a:solidFill>
                  <a:srgbClr val="FF0000"/>
                </a:solidFill>
              </a:rPr>
              <a:t>基于预测模型的案例</a:t>
            </a:r>
          </a:p>
        </p:txBody>
      </p:sp>
      <p:sp>
        <p:nvSpPr>
          <p:cNvPr id="6" name="矩形 5"/>
          <p:cNvSpPr/>
          <p:nvPr/>
        </p:nvSpPr>
        <p:spPr>
          <a:xfrm>
            <a:off x="785786" y="1857364"/>
            <a:ext cx="8072494" cy="4247317"/>
          </a:xfrm>
          <a:prstGeom prst="rect">
            <a:avLst/>
          </a:prstGeom>
        </p:spPr>
        <p:txBody>
          <a:bodyPr wrap="square">
            <a:spAutoFit/>
          </a:bodyPr>
          <a:lstStyle/>
          <a:p>
            <a:pPr latinLnBrk="1">
              <a:lnSpc>
                <a:spcPct val="150000"/>
              </a:lnSpc>
            </a:pPr>
            <a:r>
              <a:rPr lang="zh-CN" altLang="en-US" b="1" dirty="0" smtClean="0">
                <a:solidFill>
                  <a:srgbClr val="7030A0"/>
                </a:solidFill>
              </a:rPr>
              <a:t>红酒品质的判断</a:t>
            </a:r>
          </a:p>
          <a:p>
            <a:pPr latinLnBrk="1">
              <a:lnSpc>
                <a:spcPct val="150000"/>
              </a:lnSpc>
            </a:pPr>
            <a:r>
              <a:rPr lang="zh-CN" altLang="en-US" dirty="0" smtClean="0"/>
              <a:t>如何评鉴红酒？有经验的人会说，红酒最重要的是口感。而口感的好坏，受很多因素的影响，例如年份、产地、气候、酿造的工艺等等。但是，统计学家并没有时间去品尝各种各样的红酒，他们觉得通过一些化学属性特征就能够很好地判断红酒的品质了。并且，现在很多酿酒企业其实也都这么干了，通过监测红酒中化学成分的含量，从而控制红酒的品质和口感。</a:t>
            </a:r>
          </a:p>
          <a:p>
            <a:pPr latinLnBrk="1">
              <a:lnSpc>
                <a:spcPct val="150000"/>
              </a:lnSpc>
            </a:pPr>
            <a:r>
              <a:rPr lang="zh-CN" altLang="en-US" dirty="0" smtClean="0"/>
              <a:t>那么，如何判断鉴红酒的品质呢？</a:t>
            </a:r>
          </a:p>
          <a:p>
            <a:pPr latinLnBrk="1">
              <a:lnSpc>
                <a:spcPct val="150000"/>
              </a:lnSpc>
            </a:pPr>
            <a:r>
              <a:rPr lang="zh-CN" altLang="en-US" b="1" dirty="0" smtClean="0">
                <a:solidFill>
                  <a:srgbClr val="002060"/>
                </a:solidFill>
              </a:rPr>
              <a:t>第一步，收集很多红酒样本，整理检测他们的化学特性，例如酸性、含糖量、氯化物含量、硫含量、酒精度、</a:t>
            </a:r>
            <a:r>
              <a:rPr lang="en-US" altLang="zh-CN" b="1" dirty="0" smtClean="0">
                <a:solidFill>
                  <a:srgbClr val="002060"/>
                </a:solidFill>
              </a:rPr>
              <a:t>PH</a:t>
            </a:r>
            <a:r>
              <a:rPr lang="zh-CN" altLang="en-US" b="1" dirty="0" smtClean="0">
                <a:solidFill>
                  <a:srgbClr val="002060"/>
                </a:solidFill>
              </a:rPr>
              <a:t>值、密度等等。</a:t>
            </a:r>
          </a:p>
          <a:p>
            <a:pPr latinLnBrk="1">
              <a:lnSpc>
                <a:spcPct val="150000"/>
              </a:lnSpc>
            </a:pPr>
            <a:r>
              <a:rPr lang="zh-CN" altLang="en-US" b="1" dirty="0" smtClean="0">
                <a:solidFill>
                  <a:srgbClr val="002060"/>
                </a:solidFill>
              </a:rPr>
              <a:t>第二步，通过分类回归树模型进行预测和判断红酒的品质和等级。</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103</a:t>
            </a:fld>
            <a:endParaRPr lang="zh-CN" altLang="zh-CN"/>
          </a:p>
        </p:txBody>
      </p:sp>
      <p:sp>
        <p:nvSpPr>
          <p:cNvPr id="5" name="矩形 4"/>
          <p:cNvSpPr/>
          <p:nvPr/>
        </p:nvSpPr>
        <p:spPr>
          <a:xfrm>
            <a:off x="642910" y="1428736"/>
            <a:ext cx="2276585" cy="369332"/>
          </a:xfrm>
          <a:prstGeom prst="rect">
            <a:avLst/>
          </a:prstGeom>
        </p:spPr>
        <p:txBody>
          <a:bodyPr wrap="none">
            <a:spAutoFit/>
          </a:bodyPr>
          <a:lstStyle/>
          <a:p>
            <a:pPr latinLnBrk="1"/>
            <a:r>
              <a:rPr lang="zh-CN" altLang="en-US" b="1" dirty="0" smtClean="0">
                <a:solidFill>
                  <a:srgbClr val="FF0000"/>
                </a:solidFill>
              </a:rPr>
              <a:t>基于预测模型的案例</a:t>
            </a:r>
          </a:p>
        </p:txBody>
      </p:sp>
      <p:sp>
        <p:nvSpPr>
          <p:cNvPr id="6" name="矩形 5"/>
          <p:cNvSpPr/>
          <p:nvPr/>
        </p:nvSpPr>
        <p:spPr>
          <a:xfrm>
            <a:off x="714348" y="1833483"/>
            <a:ext cx="8215370" cy="4662815"/>
          </a:xfrm>
          <a:prstGeom prst="rect">
            <a:avLst/>
          </a:prstGeom>
        </p:spPr>
        <p:txBody>
          <a:bodyPr wrap="square">
            <a:spAutoFit/>
          </a:bodyPr>
          <a:lstStyle/>
          <a:p>
            <a:pPr latinLnBrk="1">
              <a:lnSpc>
                <a:spcPct val="150000"/>
              </a:lnSpc>
            </a:pPr>
            <a:r>
              <a:rPr lang="zh-CN" altLang="en-US" b="1" dirty="0" smtClean="0">
                <a:solidFill>
                  <a:srgbClr val="7030A0"/>
                </a:solidFill>
              </a:rPr>
              <a:t>搜索引擎的搜索量和股价波动</a:t>
            </a:r>
          </a:p>
          <a:p>
            <a:pPr latinLnBrk="1">
              <a:lnSpc>
                <a:spcPct val="150000"/>
              </a:lnSpc>
            </a:pPr>
            <a:r>
              <a:rPr lang="zh-CN" altLang="en-US" dirty="0" smtClean="0"/>
              <a:t>一只南美洲热带雨林中的蝴蝶，偶尔扇动了几下翅膀，可以在两周以后，引起美国德克萨斯州的一场龙卷风。你在互联网上的搜索是否会影响公司股价的波动？</a:t>
            </a:r>
          </a:p>
          <a:p>
            <a:pPr latinLnBrk="1">
              <a:lnSpc>
                <a:spcPct val="150000"/>
              </a:lnSpc>
            </a:pPr>
            <a:r>
              <a:rPr lang="zh-CN" altLang="en-US" dirty="0" smtClean="0"/>
              <a:t>很早之前，就已经有文献证明，互联网关键词的搜索量（例如流感）会比疾控中心提前</a:t>
            </a:r>
            <a:r>
              <a:rPr lang="en-US" altLang="zh-CN" dirty="0" smtClean="0"/>
              <a:t>1</a:t>
            </a:r>
            <a:r>
              <a:rPr lang="zh-CN" altLang="en-US" dirty="0" smtClean="0"/>
              <a:t>到</a:t>
            </a:r>
            <a:r>
              <a:rPr lang="en-US" altLang="zh-CN" dirty="0" smtClean="0"/>
              <a:t>2</a:t>
            </a:r>
            <a:r>
              <a:rPr lang="zh-CN" altLang="en-US" dirty="0" smtClean="0"/>
              <a:t>周预测出某地区流感的爆发。</a:t>
            </a:r>
          </a:p>
          <a:p>
            <a:pPr latinLnBrk="1">
              <a:lnSpc>
                <a:spcPct val="150000"/>
              </a:lnSpc>
            </a:pPr>
            <a:r>
              <a:rPr lang="zh-CN" altLang="en-US" dirty="0" smtClean="0"/>
              <a:t>同样，现在也有些学者发现了这样一种现象，即公司在互联网中搜索量的变化，会显著影响公司股价的波动和趋势，即所谓的投资者注意力理论。该理论认为，公司在搜索引擎中的搜索量，代表了该股票被投资者关注的程度。因此，</a:t>
            </a:r>
            <a:r>
              <a:rPr lang="zh-CN" altLang="en-US" b="1" dirty="0" smtClean="0">
                <a:solidFill>
                  <a:srgbClr val="002060"/>
                </a:solidFill>
              </a:rPr>
              <a:t>当一只股票的搜索频数增加时，说明投资者对该股票的关注度提升，从而使得该股票更容易被个人投资者购买，进一步地导致股票价格上升，带来正向的股票收益</a:t>
            </a:r>
            <a:r>
              <a:rPr lang="zh-CN" altLang="en-US" dirty="0" smtClean="0">
                <a:solidFill>
                  <a:srgbClr val="002060"/>
                </a:solidFill>
              </a:rPr>
              <a:t>。</a:t>
            </a:r>
            <a:r>
              <a:rPr lang="zh-CN" altLang="en-US" dirty="0" smtClean="0"/>
              <a:t>这是已经得到无数论文验证了的。</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104</a:t>
            </a:fld>
            <a:endParaRPr lang="zh-CN" altLang="zh-CN"/>
          </a:p>
        </p:txBody>
      </p:sp>
      <p:sp>
        <p:nvSpPr>
          <p:cNvPr id="5" name="矩形 4"/>
          <p:cNvSpPr/>
          <p:nvPr/>
        </p:nvSpPr>
        <p:spPr>
          <a:xfrm>
            <a:off x="642910" y="1428736"/>
            <a:ext cx="4368504" cy="369332"/>
          </a:xfrm>
          <a:prstGeom prst="rect">
            <a:avLst/>
          </a:prstGeom>
        </p:spPr>
        <p:txBody>
          <a:bodyPr wrap="none">
            <a:spAutoFit/>
          </a:bodyPr>
          <a:lstStyle/>
          <a:p>
            <a:pPr latinLnBrk="1"/>
            <a:r>
              <a:rPr lang="zh-CN" altLang="en-US" b="1" dirty="0" smtClean="0">
                <a:solidFill>
                  <a:srgbClr val="FF0000"/>
                </a:solidFill>
              </a:rPr>
              <a:t>基于关联分析的案例：</a:t>
            </a:r>
            <a:r>
              <a:rPr lang="zh-CN" altLang="en-US" b="1" dirty="0" smtClean="0">
                <a:solidFill>
                  <a:srgbClr val="7030A0"/>
                </a:solidFill>
              </a:rPr>
              <a:t>沃尔玛的啤酒尿布</a:t>
            </a:r>
          </a:p>
        </p:txBody>
      </p:sp>
      <p:sp>
        <p:nvSpPr>
          <p:cNvPr id="6" name="矩形 5"/>
          <p:cNvSpPr/>
          <p:nvPr/>
        </p:nvSpPr>
        <p:spPr>
          <a:xfrm>
            <a:off x="714348" y="1833483"/>
            <a:ext cx="8215370" cy="3778022"/>
          </a:xfrm>
          <a:prstGeom prst="rect">
            <a:avLst/>
          </a:prstGeom>
        </p:spPr>
        <p:txBody>
          <a:bodyPr wrap="square">
            <a:spAutoFit/>
          </a:bodyPr>
          <a:lstStyle/>
          <a:p>
            <a:pPr latinLnBrk="1">
              <a:lnSpc>
                <a:spcPct val="150000"/>
              </a:lnSpc>
            </a:pPr>
            <a:r>
              <a:rPr lang="zh-CN" altLang="en-US" dirty="0" smtClean="0"/>
              <a:t>啤酒尿布是一个非常非常古老陈旧的故事。故事是这样的，沃尔玛发现一个非常有趣的现象，即把尿布与啤酒这两种风马牛不相及的商品摆在一起，能够大幅增加两者的销量。原因在于，美国的妇女通常在家照顾孩子，所以，她们常常会嘱咐丈夫在下班回家的路上为孩子买尿布，而丈夫在买尿布的同时又会顺手购买自己爱喝的啤酒。沃尔玛从数据中发现了这种关联性，因此，将这两种商品并置，从而大大提高了关联销售。</a:t>
            </a:r>
          </a:p>
          <a:p>
            <a:pPr latinLnBrk="1">
              <a:lnSpc>
                <a:spcPct val="150000"/>
              </a:lnSpc>
            </a:pPr>
            <a:r>
              <a:rPr lang="zh-CN" altLang="en-US" b="1" dirty="0" smtClean="0"/>
              <a:t>啤酒尿布主要讲的是产品之间的关联性，如果大量的数据表明，消费者购买</a:t>
            </a:r>
            <a:r>
              <a:rPr lang="en-US" altLang="zh-CN" b="1" dirty="0" smtClean="0"/>
              <a:t>A</a:t>
            </a:r>
            <a:r>
              <a:rPr lang="zh-CN" altLang="en-US" b="1" dirty="0" smtClean="0"/>
              <a:t>商品的同时，也会顺带着购买</a:t>
            </a:r>
            <a:r>
              <a:rPr lang="en-US" altLang="zh-CN" b="1" dirty="0" smtClean="0"/>
              <a:t>B</a:t>
            </a:r>
            <a:r>
              <a:rPr lang="zh-CN" altLang="en-US" b="1" dirty="0" smtClean="0"/>
              <a:t>产品。那么</a:t>
            </a:r>
            <a:r>
              <a:rPr lang="en-US" altLang="zh-CN" b="1" dirty="0" smtClean="0"/>
              <a:t>A</a:t>
            </a:r>
            <a:r>
              <a:rPr lang="zh-CN" altLang="en-US" b="1" dirty="0" smtClean="0"/>
              <a:t>和</a:t>
            </a:r>
            <a:r>
              <a:rPr lang="en-US" altLang="zh-CN" b="1" dirty="0" smtClean="0"/>
              <a:t>B</a:t>
            </a:r>
            <a:r>
              <a:rPr lang="zh-CN" altLang="en-US" b="1" dirty="0" smtClean="0"/>
              <a:t>之间存在关联性。在超市中，常常会看到两个商品的捆绑销售，很有可能就是关联分析的结果。</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105</a:t>
            </a:fld>
            <a:endParaRPr lang="zh-CN" altLang="zh-CN"/>
          </a:p>
        </p:txBody>
      </p:sp>
      <p:sp>
        <p:nvSpPr>
          <p:cNvPr id="5" name="矩形 4"/>
          <p:cNvSpPr/>
          <p:nvPr/>
        </p:nvSpPr>
        <p:spPr>
          <a:xfrm>
            <a:off x="642910" y="1428736"/>
            <a:ext cx="3903633" cy="369332"/>
          </a:xfrm>
          <a:prstGeom prst="rect">
            <a:avLst/>
          </a:prstGeom>
        </p:spPr>
        <p:txBody>
          <a:bodyPr wrap="none">
            <a:spAutoFit/>
          </a:bodyPr>
          <a:lstStyle/>
          <a:p>
            <a:pPr latinLnBrk="1"/>
            <a:r>
              <a:rPr lang="zh-CN" altLang="en-US" b="1" dirty="0" smtClean="0">
                <a:solidFill>
                  <a:srgbClr val="FF0000"/>
                </a:solidFill>
              </a:rPr>
              <a:t>基于聚类分析的案例：</a:t>
            </a:r>
            <a:r>
              <a:rPr lang="zh-CN" altLang="en-US" b="1" dirty="0" smtClean="0">
                <a:solidFill>
                  <a:srgbClr val="7030A0"/>
                </a:solidFill>
              </a:rPr>
              <a:t>零售客户细分</a:t>
            </a:r>
          </a:p>
        </p:txBody>
      </p:sp>
      <p:sp>
        <p:nvSpPr>
          <p:cNvPr id="6" name="矩形 5"/>
          <p:cNvSpPr/>
          <p:nvPr/>
        </p:nvSpPr>
        <p:spPr>
          <a:xfrm>
            <a:off x="714348" y="1833483"/>
            <a:ext cx="8215370" cy="3831818"/>
          </a:xfrm>
          <a:prstGeom prst="rect">
            <a:avLst/>
          </a:prstGeom>
        </p:spPr>
        <p:txBody>
          <a:bodyPr wrap="square">
            <a:spAutoFit/>
          </a:bodyPr>
          <a:lstStyle/>
          <a:p>
            <a:pPr latinLnBrk="1">
              <a:lnSpc>
                <a:spcPct val="150000"/>
              </a:lnSpc>
            </a:pPr>
            <a:r>
              <a:rPr lang="zh-CN" altLang="en-US" dirty="0" smtClean="0"/>
              <a:t>对客户的细分，还是比较常见的。细分的功能，在于能够有效的划分出客户群体，使得群体内部成员具有相似性，但是群体之间存在差异性。其目的在于识别不同的客户群体，然后针对不同的客户群体，精准地进行产品设计和推送，从而节约营销成本，提高营销效率。</a:t>
            </a:r>
          </a:p>
          <a:p>
            <a:pPr latinLnBrk="1">
              <a:lnSpc>
                <a:spcPct val="150000"/>
              </a:lnSpc>
            </a:pPr>
            <a:r>
              <a:rPr lang="zh-CN" altLang="en-US" dirty="0" smtClean="0"/>
              <a:t>例如，针对商业银行中的零售客户进行细分，基于零售客户的特征变量（人口特征、资产特征、负债特征、结算特征），计算客户之间的距离。然后，按照距离的远近，</a:t>
            </a:r>
            <a:r>
              <a:rPr lang="zh-CN" altLang="en-US" b="1" dirty="0" smtClean="0"/>
              <a:t>把相似的客户聚集为一类，从而有效的细分客户</a:t>
            </a:r>
            <a:r>
              <a:rPr lang="zh-CN" altLang="en-US" dirty="0" smtClean="0"/>
              <a:t>。将全体客户划分为诸如，</a:t>
            </a:r>
            <a:r>
              <a:rPr lang="zh-CN" altLang="en-US" b="1" dirty="0" smtClean="0"/>
              <a:t>理财偏好者、基金偏好者、活期偏好者、国债偏好者、风险均衡者、渠道偏好者</a:t>
            </a:r>
            <a:r>
              <a:rPr lang="zh-CN" altLang="en-US" dirty="0" smtClean="0"/>
              <a:t>等。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106</a:t>
            </a:fld>
            <a:endParaRPr lang="zh-CN" altLang="zh-CN"/>
          </a:p>
        </p:txBody>
      </p:sp>
      <p:sp>
        <p:nvSpPr>
          <p:cNvPr id="5" name="矩形 4"/>
          <p:cNvSpPr/>
          <p:nvPr/>
        </p:nvSpPr>
        <p:spPr>
          <a:xfrm>
            <a:off x="642910" y="1428736"/>
            <a:ext cx="3903633" cy="369332"/>
          </a:xfrm>
          <a:prstGeom prst="rect">
            <a:avLst/>
          </a:prstGeom>
        </p:spPr>
        <p:txBody>
          <a:bodyPr wrap="none">
            <a:spAutoFit/>
          </a:bodyPr>
          <a:lstStyle/>
          <a:p>
            <a:pPr latinLnBrk="1"/>
            <a:r>
              <a:rPr lang="zh-CN" altLang="en-US" b="1" dirty="0" smtClean="0">
                <a:solidFill>
                  <a:srgbClr val="FF0000"/>
                </a:solidFill>
              </a:rPr>
              <a:t>基于聚类分析的案例：</a:t>
            </a:r>
            <a:r>
              <a:rPr lang="zh-CN" altLang="en-US" b="1" dirty="0" smtClean="0">
                <a:solidFill>
                  <a:srgbClr val="7030A0"/>
                </a:solidFill>
              </a:rPr>
              <a:t>零售客户细分</a:t>
            </a:r>
          </a:p>
        </p:txBody>
      </p:sp>
      <p:pic>
        <p:nvPicPr>
          <p:cNvPr id="122882" name="Picture 2" descr="http://7xiur2.com1.z0.glb.clouddn.com/0375.png"/>
          <p:cNvPicPr>
            <a:picLocks noChangeAspect="1" noChangeArrowheads="1"/>
          </p:cNvPicPr>
          <p:nvPr/>
        </p:nvPicPr>
        <p:blipFill>
          <a:blip r:embed="rId2"/>
          <a:srcRect/>
          <a:stretch>
            <a:fillRect/>
          </a:stretch>
        </p:blipFill>
        <p:spPr bwMode="auto">
          <a:xfrm>
            <a:off x="1142976" y="1928802"/>
            <a:ext cx="6838239" cy="3929090"/>
          </a:xfrm>
          <a:prstGeom prst="rect">
            <a:avLst/>
          </a:prstGeom>
          <a:noFill/>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107</a:t>
            </a:fld>
            <a:endParaRPr lang="zh-CN" altLang="zh-CN"/>
          </a:p>
        </p:txBody>
      </p:sp>
      <p:sp>
        <p:nvSpPr>
          <p:cNvPr id="5" name="矩形 4"/>
          <p:cNvSpPr/>
          <p:nvPr/>
        </p:nvSpPr>
        <p:spPr>
          <a:xfrm>
            <a:off x="642910" y="1428736"/>
            <a:ext cx="5065810" cy="369332"/>
          </a:xfrm>
          <a:prstGeom prst="rect">
            <a:avLst/>
          </a:prstGeom>
        </p:spPr>
        <p:txBody>
          <a:bodyPr wrap="none">
            <a:spAutoFit/>
          </a:bodyPr>
          <a:lstStyle/>
          <a:p>
            <a:pPr latinLnBrk="1"/>
            <a:r>
              <a:rPr lang="zh-CN" altLang="en-US" b="1" dirty="0" smtClean="0">
                <a:solidFill>
                  <a:srgbClr val="FF0000"/>
                </a:solidFill>
              </a:rPr>
              <a:t>基于异常值分析的案例：</a:t>
            </a:r>
            <a:r>
              <a:rPr lang="zh-CN" altLang="en-US" b="1" dirty="0" smtClean="0">
                <a:solidFill>
                  <a:srgbClr val="7030A0"/>
                </a:solidFill>
              </a:rPr>
              <a:t>支付中的交易欺诈侦测</a:t>
            </a:r>
          </a:p>
        </p:txBody>
      </p:sp>
      <p:sp>
        <p:nvSpPr>
          <p:cNvPr id="6" name="矩形 5"/>
          <p:cNvSpPr/>
          <p:nvPr/>
        </p:nvSpPr>
        <p:spPr>
          <a:xfrm>
            <a:off x="785786" y="1928802"/>
            <a:ext cx="7572428" cy="4662815"/>
          </a:xfrm>
          <a:prstGeom prst="rect">
            <a:avLst/>
          </a:prstGeom>
        </p:spPr>
        <p:txBody>
          <a:bodyPr wrap="square">
            <a:spAutoFit/>
          </a:bodyPr>
          <a:lstStyle/>
          <a:p>
            <a:pPr latinLnBrk="1">
              <a:lnSpc>
                <a:spcPct val="150000"/>
              </a:lnSpc>
            </a:pPr>
            <a:r>
              <a:rPr lang="zh-CN" altLang="en-US" dirty="0" smtClean="0"/>
              <a:t>采用支付宝支付时，或者刷信用卡支付时，系统会实时判断这笔刷卡行为是否属于盗刷。通过判断刷卡的时间、地点、商户名称、金额、频率等要素进行判断。这里面基本的原理就是寻找</a:t>
            </a:r>
            <a:r>
              <a:rPr lang="zh-CN" altLang="en-US" b="1" dirty="0" smtClean="0"/>
              <a:t>异常值</a:t>
            </a:r>
            <a:r>
              <a:rPr lang="zh-CN" altLang="en-US" dirty="0" smtClean="0"/>
              <a:t>。如果您的刷卡被判定为异常，这笔交易可能会被终止。</a:t>
            </a:r>
          </a:p>
          <a:p>
            <a:pPr latinLnBrk="1">
              <a:lnSpc>
                <a:spcPct val="150000"/>
              </a:lnSpc>
            </a:pPr>
            <a:r>
              <a:rPr lang="zh-CN" altLang="en-US" dirty="0" smtClean="0"/>
              <a:t>异常值的判断，应该是基于一个欺诈规则库的。可能包含两类规则，即事件类规则和模型类规则。</a:t>
            </a:r>
            <a:r>
              <a:rPr lang="zh-CN" altLang="en-US" b="1" dirty="0" smtClean="0"/>
              <a:t>第一，事件类规则</a:t>
            </a:r>
            <a:r>
              <a:rPr lang="zh-CN" altLang="en-US" dirty="0" smtClean="0"/>
              <a:t>，例如刷卡的时间是否异常（凌晨刷卡）、刷卡的地点是否异常（非经常所在地刷卡）、刷卡的商户是否异常（被列入黑名单的套现商户）、刷卡金额是否异常（是否偏离正常均值的三倍标准差）、刷卡频次是否异常（高频密集刷卡）。</a:t>
            </a:r>
            <a:r>
              <a:rPr lang="zh-CN" altLang="en-US" b="1" dirty="0" smtClean="0"/>
              <a:t>第二，模型类规则</a:t>
            </a:r>
            <a:r>
              <a:rPr lang="zh-CN" altLang="en-US" dirty="0" smtClean="0"/>
              <a:t>，则是通过算法判定交易是否属于欺诈。一般通过支付数据、卖家数据、结算数据，构建模型进行分类问题的判断。</a:t>
            </a:r>
            <a:endParaRPr lang="zh-CN" alt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108</a:t>
            </a:fld>
            <a:endParaRPr lang="zh-CN" altLang="zh-CN"/>
          </a:p>
        </p:txBody>
      </p:sp>
      <p:sp>
        <p:nvSpPr>
          <p:cNvPr id="5" name="矩形 4"/>
          <p:cNvSpPr/>
          <p:nvPr/>
        </p:nvSpPr>
        <p:spPr>
          <a:xfrm>
            <a:off x="642910" y="1428736"/>
            <a:ext cx="5065810" cy="369332"/>
          </a:xfrm>
          <a:prstGeom prst="rect">
            <a:avLst/>
          </a:prstGeom>
        </p:spPr>
        <p:txBody>
          <a:bodyPr wrap="none">
            <a:spAutoFit/>
          </a:bodyPr>
          <a:lstStyle/>
          <a:p>
            <a:pPr latinLnBrk="1"/>
            <a:r>
              <a:rPr lang="zh-CN" altLang="en-US" b="1" dirty="0" smtClean="0">
                <a:solidFill>
                  <a:srgbClr val="FF0000"/>
                </a:solidFill>
              </a:rPr>
              <a:t>基于协同过滤的案例：</a:t>
            </a:r>
            <a:r>
              <a:rPr lang="zh-CN" altLang="en-US" b="1" dirty="0" smtClean="0">
                <a:solidFill>
                  <a:srgbClr val="7030A0"/>
                </a:solidFill>
              </a:rPr>
              <a:t>电商猜你喜欢和推荐引擎</a:t>
            </a:r>
          </a:p>
        </p:txBody>
      </p:sp>
      <p:sp>
        <p:nvSpPr>
          <p:cNvPr id="6" name="矩形 5"/>
          <p:cNvSpPr/>
          <p:nvPr/>
        </p:nvSpPr>
        <p:spPr>
          <a:xfrm>
            <a:off x="785786" y="1928802"/>
            <a:ext cx="7572428" cy="4662815"/>
          </a:xfrm>
          <a:prstGeom prst="rect">
            <a:avLst/>
          </a:prstGeom>
        </p:spPr>
        <p:txBody>
          <a:bodyPr wrap="square">
            <a:spAutoFit/>
          </a:bodyPr>
          <a:lstStyle/>
          <a:p>
            <a:pPr latinLnBrk="1">
              <a:lnSpc>
                <a:spcPct val="150000"/>
              </a:lnSpc>
            </a:pPr>
            <a:r>
              <a:rPr lang="zh-CN" altLang="en-US" dirty="0" smtClean="0"/>
              <a:t>电商中的猜你喜欢，应该是大家最为熟悉的。在京东商城或者亚马逊购物，总会有“猜你喜欢”、“根据您的浏览历史记录精心为您推荐”、“购买此商品的顾客同时也购买了商品”、“浏览了该商品的顾客最终购买了商品”，这些都是推荐引擎运算的结果。</a:t>
            </a:r>
          </a:p>
          <a:p>
            <a:pPr latinLnBrk="1">
              <a:lnSpc>
                <a:spcPct val="150000"/>
              </a:lnSpc>
            </a:pPr>
            <a:r>
              <a:rPr lang="zh-CN" altLang="en-US" dirty="0" smtClean="0"/>
              <a:t>这里面，确实很喜欢亚马逊的推荐，通过“</a:t>
            </a:r>
            <a:r>
              <a:rPr lang="zh-CN" altLang="en-US" b="1" dirty="0" smtClean="0"/>
              <a:t>购买该商品的人同时购买了**商品</a:t>
            </a:r>
            <a:r>
              <a:rPr lang="zh-CN" altLang="en-US" dirty="0" smtClean="0"/>
              <a:t>”，常常会发现一些质量比较高、较为受认可的书。 </a:t>
            </a:r>
            <a:br>
              <a:rPr lang="zh-CN" altLang="en-US" dirty="0" smtClean="0"/>
            </a:br>
            <a:r>
              <a:rPr lang="zh-CN" altLang="en-US" dirty="0" smtClean="0"/>
              <a:t>一般来说，电商的“猜你喜欢”（即</a:t>
            </a:r>
            <a:r>
              <a:rPr lang="zh-CN" altLang="en-US" b="1" dirty="0" smtClean="0"/>
              <a:t>推荐引擎</a:t>
            </a:r>
            <a:r>
              <a:rPr lang="zh-CN" altLang="en-US" dirty="0" smtClean="0"/>
              <a:t>）都是在</a:t>
            </a:r>
            <a:r>
              <a:rPr lang="zh-CN" altLang="en-US" b="1" dirty="0" smtClean="0"/>
              <a:t>协同过滤算法</a:t>
            </a:r>
            <a:r>
              <a:rPr lang="zh-CN" altLang="en-US" dirty="0" smtClean="0"/>
              <a:t>（</a:t>
            </a:r>
            <a:r>
              <a:rPr lang="en-US" altLang="zh-CN" dirty="0" smtClean="0"/>
              <a:t>Collaborative Filter</a:t>
            </a:r>
            <a:r>
              <a:rPr lang="zh-CN" altLang="en-US" dirty="0" smtClean="0"/>
              <a:t>）的基础上，搭建一套符合自身特点的规则库。即该算法会同时考虑其他顾客的选择和行为，在此基础上搭建</a:t>
            </a:r>
            <a:r>
              <a:rPr lang="zh-CN" altLang="en-US" b="1" dirty="0" smtClean="0"/>
              <a:t>产品相似性</a:t>
            </a:r>
            <a:r>
              <a:rPr lang="zh-CN" altLang="en-US" dirty="0" smtClean="0"/>
              <a:t>矩阵和</a:t>
            </a:r>
            <a:r>
              <a:rPr lang="zh-CN" altLang="en-US" b="1" dirty="0" smtClean="0"/>
              <a:t>用户相似性</a:t>
            </a:r>
            <a:r>
              <a:rPr lang="zh-CN" altLang="en-US" dirty="0" smtClean="0"/>
              <a:t>矩阵。基于此，找出最相似的顾客或最关联的产品，从而完成产品的推荐。</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109</a:t>
            </a:fld>
            <a:endParaRPr lang="zh-CN" altLang="zh-CN"/>
          </a:p>
        </p:txBody>
      </p:sp>
      <p:sp>
        <p:nvSpPr>
          <p:cNvPr id="5" name="矩形 4"/>
          <p:cNvSpPr/>
          <p:nvPr/>
        </p:nvSpPr>
        <p:spPr>
          <a:xfrm>
            <a:off x="642910" y="1428736"/>
            <a:ext cx="4833374" cy="369332"/>
          </a:xfrm>
          <a:prstGeom prst="rect">
            <a:avLst/>
          </a:prstGeom>
        </p:spPr>
        <p:txBody>
          <a:bodyPr wrap="none">
            <a:spAutoFit/>
          </a:bodyPr>
          <a:lstStyle/>
          <a:p>
            <a:pPr latinLnBrk="1"/>
            <a:r>
              <a:rPr lang="zh-CN" altLang="en-US" b="1" dirty="0" smtClean="0">
                <a:solidFill>
                  <a:srgbClr val="FF0000"/>
                </a:solidFill>
              </a:rPr>
              <a:t>基于社会网络分析的案例：</a:t>
            </a:r>
            <a:r>
              <a:rPr lang="zh-CN" altLang="en-US" b="1" dirty="0" smtClean="0">
                <a:solidFill>
                  <a:srgbClr val="7030A0"/>
                </a:solidFill>
              </a:rPr>
              <a:t>电信中的种子客户</a:t>
            </a:r>
          </a:p>
        </p:txBody>
      </p:sp>
      <p:sp>
        <p:nvSpPr>
          <p:cNvPr id="6" name="矩形 5"/>
          <p:cNvSpPr/>
          <p:nvPr/>
        </p:nvSpPr>
        <p:spPr>
          <a:xfrm>
            <a:off x="785786" y="1928802"/>
            <a:ext cx="7572428" cy="4247317"/>
          </a:xfrm>
          <a:prstGeom prst="rect">
            <a:avLst/>
          </a:prstGeom>
        </p:spPr>
        <p:txBody>
          <a:bodyPr wrap="square">
            <a:spAutoFit/>
          </a:bodyPr>
          <a:lstStyle/>
          <a:p>
            <a:pPr latinLnBrk="1">
              <a:lnSpc>
                <a:spcPct val="150000"/>
              </a:lnSpc>
            </a:pPr>
            <a:r>
              <a:rPr lang="zh-CN" altLang="en-US" dirty="0" smtClean="0"/>
              <a:t>种子客户和社会网络，最早出现在电信领域的研究。即，通过人们的通话记录，就可以勾勒出人们的关系网络。电信领域的网络，一般会分析客户的影响力和客户流失、产品扩散的关系。</a:t>
            </a:r>
          </a:p>
          <a:p>
            <a:pPr latinLnBrk="1">
              <a:lnSpc>
                <a:spcPct val="150000"/>
              </a:lnSpc>
            </a:pPr>
            <a:r>
              <a:rPr lang="zh-CN" altLang="en-US" dirty="0" smtClean="0"/>
              <a:t>基于</a:t>
            </a:r>
            <a:r>
              <a:rPr lang="zh-CN" altLang="en-US" b="1" dirty="0" smtClean="0"/>
              <a:t>通话记录</a:t>
            </a:r>
            <a:r>
              <a:rPr lang="zh-CN" altLang="en-US" dirty="0" smtClean="0"/>
              <a:t>，可以构建</a:t>
            </a:r>
            <a:r>
              <a:rPr lang="zh-CN" altLang="en-US" b="1" dirty="0" smtClean="0"/>
              <a:t>客户影响力</a:t>
            </a:r>
            <a:r>
              <a:rPr lang="zh-CN" altLang="en-US" dirty="0" smtClean="0"/>
              <a:t>指标体系。采用的指标，大概包括如下，一度</a:t>
            </a:r>
            <a:r>
              <a:rPr lang="zh-CN" altLang="en-US" b="1" dirty="0" smtClean="0"/>
              <a:t>人脉</a:t>
            </a:r>
            <a:r>
              <a:rPr lang="zh-CN" altLang="en-US" dirty="0" smtClean="0"/>
              <a:t>、二度人脉、三度人脉、</a:t>
            </a:r>
            <a:r>
              <a:rPr lang="zh-CN" altLang="en-US" b="1" dirty="0" smtClean="0"/>
              <a:t>平均通话频次</a:t>
            </a:r>
            <a:r>
              <a:rPr lang="zh-CN" altLang="en-US" dirty="0" smtClean="0"/>
              <a:t>、</a:t>
            </a:r>
            <a:r>
              <a:rPr lang="zh-CN" altLang="en-US" b="1" dirty="0" smtClean="0"/>
              <a:t>平均通话量</a:t>
            </a:r>
            <a:r>
              <a:rPr lang="zh-CN" altLang="en-US" dirty="0" smtClean="0"/>
              <a:t>等。基于社会影响力，分析的结果表明，</a:t>
            </a:r>
            <a:r>
              <a:rPr lang="zh-CN" altLang="en-US" b="1" dirty="0" smtClean="0"/>
              <a:t>高影响力客户的流失会导致关联客户的流失</a:t>
            </a:r>
            <a:r>
              <a:rPr lang="zh-CN" altLang="en-US" dirty="0" smtClean="0"/>
              <a:t>。其次，在</a:t>
            </a:r>
            <a:r>
              <a:rPr lang="zh-CN" altLang="en-US" b="1" dirty="0" smtClean="0"/>
              <a:t>产品的扩散</a:t>
            </a:r>
            <a:r>
              <a:rPr lang="zh-CN" altLang="en-US" dirty="0" smtClean="0"/>
              <a:t>上，选择高影响力客户作为传播的起点，很容易</a:t>
            </a:r>
            <a:r>
              <a:rPr lang="zh-CN" altLang="en-US" b="1" dirty="0" smtClean="0"/>
              <a:t>推动新套餐</a:t>
            </a:r>
            <a:r>
              <a:rPr lang="zh-CN" altLang="en-US" dirty="0" smtClean="0"/>
              <a:t>的扩散和渗透。</a:t>
            </a:r>
          </a:p>
          <a:p>
            <a:pPr latinLnBrk="1">
              <a:lnSpc>
                <a:spcPct val="150000"/>
              </a:lnSpc>
            </a:pPr>
            <a:r>
              <a:rPr lang="zh-CN" altLang="en-US" dirty="0" smtClean="0"/>
              <a:t>此外，社会网络在银行（担保网络）、保险（团伙欺诈）、互联网（社交互动）中也都有很多的应用和案例。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195B5E-EF7C-47DB-9F01-F4F797581041}"/>
              </a:ext>
            </a:extLst>
          </p:cNvPr>
          <p:cNvSpPr>
            <a:spLocks noGrp="1"/>
          </p:cNvSpPr>
          <p:nvPr>
            <p:ph type="title"/>
          </p:nvPr>
        </p:nvSpPr>
        <p:spPr/>
        <p:txBody>
          <a:bodyPr/>
          <a:lstStyle/>
          <a:p>
            <a:r>
              <a:rPr lang="zh-CN" altLang="en-US" dirty="0"/>
              <a:t>思考题</a:t>
            </a:r>
          </a:p>
        </p:txBody>
      </p:sp>
      <p:sp>
        <p:nvSpPr>
          <p:cNvPr id="3" name="内容占位符 2">
            <a:extLst>
              <a:ext uri="{FF2B5EF4-FFF2-40B4-BE49-F238E27FC236}">
                <a16:creationId xmlns="" xmlns:a16="http://schemas.microsoft.com/office/drawing/2014/main" id="{DBC331CD-72BF-43ED-A28F-7698812F2077}"/>
              </a:ext>
            </a:extLst>
          </p:cNvPr>
          <p:cNvSpPr>
            <a:spLocks noGrp="1"/>
          </p:cNvSpPr>
          <p:nvPr>
            <p:ph idx="1"/>
          </p:nvPr>
        </p:nvSpPr>
        <p:spPr>
          <a:xfrm>
            <a:off x="457200" y="1484784"/>
            <a:ext cx="8435280" cy="4686300"/>
          </a:xfrm>
        </p:spPr>
        <p:txBody>
          <a:bodyPr/>
          <a:lstStyle/>
          <a:p>
            <a:r>
              <a:rPr lang="en-US" altLang="zh-CN" sz="2800" dirty="0"/>
              <a:t>A</a:t>
            </a:r>
            <a:r>
              <a:rPr lang="zh-CN" altLang="en-US" sz="2800" dirty="0"/>
              <a:t>公司是一家汽车</a:t>
            </a:r>
            <a:r>
              <a:rPr lang="en-US" altLang="zh-CN" sz="2800" dirty="0"/>
              <a:t>4S</a:t>
            </a:r>
            <a:r>
              <a:rPr lang="zh-CN" altLang="en-US" sz="2800" dirty="0"/>
              <a:t>店，公司拥有完备的客户历史消费数据库，现公司准备举办一次高端品牌汽车的促销活动，为配合这次促销活动，公司计划为</a:t>
            </a:r>
            <a:r>
              <a:rPr lang="en-US" altLang="zh-CN" sz="2800" dirty="0"/>
              <a:t>1000</a:t>
            </a:r>
            <a:r>
              <a:rPr lang="zh-CN" altLang="en-US" sz="2800" dirty="0"/>
              <a:t>位潜在新客户寄去一份精美的汽车销售材料并附带一份小礼品。</a:t>
            </a:r>
            <a:endParaRPr lang="en-US" altLang="zh-CN" sz="2800" dirty="0"/>
          </a:p>
          <a:p>
            <a:pPr>
              <a:spcBef>
                <a:spcPts val="1000"/>
              </a:spcBef>
            </a:pPr>
            <a:r>
              <a:rPr lang="zh-CN" altLang="en-US" sz="2800" dirty="0"/>
              <a:t>新客户是指在店中留下过详细资料但又没有消费记录的客户。如何使收到这</a:t>
            </a:r>
            <a:r>
              <a:rPr lang="en-US" altLang="zh-CN" sz="2800" dirty="0"/>
              <a:t>1000</a:t>
            </a:r>
            <a:r>
              <a:rPr lang="zh-CN" altLang="en-US" sz="2800" dirty="0"/>
              <a:t>份材料和礼品的新客户，尽量多成为</a:t>
            </a:r>
            <a:r>
              <a:rPr lang="en-US" altLang="zh-CN" sz="2800" dirty="0"/>
              <a:t>4S</a:t>
            </a:r>
            <a:r>
              <a:rPr lang="zh-CN" altLang="en-US" sz="2800" dirty="0"/>
              <a:t>店的消费客户？</a:t>
            </a:r>
          </a:p>
        </p:txBody>
      </p:sp>
    </p:spTree>
    <p:extLst>
      <p:ext uri="{BB962C8B-B14F-4D97-AF65-F5344CB8AC3E}">
        <p14:creationId xmlns:p14="http://schemas.microsoft.com/office/powerpoint/2010/main" val="326027903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110</a:t>
            </a:fld>
            <a:endParaRPr lang="zh-CN" altLang="zh-CN"/>
          </a:p>
        </p:txBody>
      </p:sp>
      <p:sp>
        <p:nvSpPr>
          <p:cNvPr id="5" name="矩形 4"/>
          <p:cNvSpPr/>
          <p:nvPr/>
        </p:nvSpPr>
        <p:spPr>
          <a:xfrm>
            <a:off x="642910" y="1428736"/>
            <a:ext cx="2276585" cy="369332"/>
          </a:xfrm>
          <a:prstGeom prst="rect">
            <a:avLst/>
          </a:prstGeom>
        </p:spPr>
        <p:txBody>
          <a:bodyPr wrap="none">
            <a:spAutoFit/>
          </a:bodyPr>
          <a:lstStyle/>
          <a:p>
            <a:pPr latinLnBrk="1"/>
            <a:r>
              <a:rPr lang="zh-CN" altLang="en-US" b="1" dirty="0" smtClean="0">
                <a:solidFill>
                  <a:srgbClr val="FF0000"/>
                </a:solidFill>
              </a:rPr>
              <a:t>基于文本分析的案例</a:t>
            </a:r>
          </a:p>
        </p:txBody>
      </p:sp>
      <p:sp>
        <p:nvSpPr>
          <p:cNvPr id="6" name="矩形 5"/>
          <p:cNvSpPr/>
          <p:nvPr/>
        </p:nvSpPr>
        <p:spPr>
          <a:xfrm>
            <a:off x="785786" y="1785926"/>
            <a:ext cx="8143932" cy="4893647"/>
          </a:xfrm>
          <a:prstGeom prst="rect">
            <a:avLst/>
          </a:prstGeom>
        </p:spPr>
        <p:txBody>
          <a:bodyPr wrap="square">
            <a:spAutoFit/>
          </a:bodyPr>
          <a:lstStyle/>
          <a:p>
            <a:pPr latinLnBrk="1">
              <a:lnSpc>
                <a:spcPct val="150000"/>
              </a:lnSpc>
            </a:pPr>
            <a:r>
              <a:rPr lang="zh-CN" altLang="en-US" b="1" dirty="0" smtClean="0">
                <a:solidFill>
                  <a:srgbClr val="7030A0"/>
                </a:solidFill>
              </a:rPr>
              <a:t>字符识别：扫描王</a:t>
            </a:r>
            <a:r>
              <a:rPr lang="en-US" altLang="zh-CN" b="1" dirty="0" smtClean="0">
                <a:solidFill>
                  <a:srgbClr val="7030A0"/>
                </a:solidFill>
              </a:rPr>
              <a:t>APP</a:t>
            </a:r>
          </a:p>
          <a:p>
            <a:pPr latinLnBrk="1">
              <a:lnSpc>
                <a:spcPct val="150000"/>
              </a:lnSpc>
            </a:pPr>
            <a:r>
              <a:rPr lang="zh-CN" altLang="en-US" sz="1600" dirty="0" smtClean="0"/>
              <a:t>手机拍照时会自动识别人脸，还有一些</a:t>
            </a:r>
            <a:r>
              <a:rPr lang="en-US" altLang="zh-CN" sz="1600" dirty="0" smtClean="0"/>
              <a:t>APP</a:t>
            </a:r>
            <a:r>
              <a:rPr lang="zh-CN" altLang="en-US" sz="1600" dirty="0" smtClean="0"/>
              <a:t>，例如扫描王，可以扫描书本，然后把扫描的内容自动转化为</a:t>
            </a:r>
            <a:r>
              <a:rPr lang="en-US" altLang="zh-CN" sz="1600" dirty="0" smtClean="0"/>
              <a:t>word</a:t>
            </a:r>
            <a:r>
              <a:rPr lang="zh-CN" altLang="en-US" sz="1600" dirty="0" smtClean="0"/>
              <a:t>。这些属于</a:t>
            </a:r>
            <a:r>
              <a:rPr lang="zh-CN" altLang="en-US" sz="1600" b="1" dirty="0" smtClean="0"/>
              <a:t>图像识别</a:t>
            </a:r>
            <a:r>
              <a:rPr lang="zh-CN" altLang="en-US" sz="1600" dirty="0" smtClean="0"/>
              <a:t>和</a:t>
            </a:r>
            <a:r>
              <a:rPr lang="zh-CN" altLang="en-US" sz="1600" b="1" dirty="0" smtClean="0"/>
              <a:t>字符识别</a:t>
            </a:r>
            <a:r>
              <a:rPr lang="zh-CN" altLang="en-US" sz="1600" dirty="0" smtClean="0"/>
              <a:t>（</a:t>
            </a:r>
            <a:r>
              <a:rPr lang="en-US" altLang="zh-CN" sz="1600" dirty="0" smtClean="0"/>
              <a:t>Optical Character Recognition</a:t>
            </a:r>
            <a:r>
              <a:rPr lang="zh-CN" altLang="en-US" sz="1600" dirty="0" smtClean="0"/>
              <a:t>）。图像识别比较复杂，字符识别理解起来比较容易些。</a:t>
            </a:r>
          </a:p>
          <a:p>
            <a:pPr latinLnBrk="1">
              <a:lnSpc>
                <a:spcPct val="150000"/>
              </a:lnSpc>
            </a:pPr>
            <a:r>
              <a:rPr lang="zh-CN" altLang="en-US" sz="1600" dirty="0" smtClean="0"/>
              <a:t>查找了一些资料，字符识别的大概原理如下，以字符</a:t>
            </a:r>
            <a:r>
              <a:rPr lang="en-US" altLang="zh-CN" sz="1600" dirty="0" smtClean="0"/>
              <a:t>S</a:t>
            </a:r>
            <a:r>
              <a:rPr lang="zh-CN" altLang="en-US" sz="1600" dirty="0" smtClean="0"/>
              <a:t>为例。</a:t>
            </a:r>
          </a:p>
          <a:p>
            <a:pPr latinLnBrk="1">
              <a:lnSpc>
                <a:spcPct val="150000"/>
              </a:lnSpc>
            </a:pPr>
            <a:r>
              <a:rPr lang="zh-CN" altLang="en-US" sz="1600" dirty="0" smtClean="0"/>
              <a:t>第一，</a:t>
            </a:r>
            <a:r>
              <a:rPr lang="zh-CN" altLang="en-US" sz="1600" b="1" dirty="0" smtClean="0"/>
              <a:t>把字符图像缩小到标准像素尺寸</a:t>
            </a:r>
            <a:r>
              <a:rPr lang="zh-CN" altLang="en-US" sz="1600" dirty="0" smtClean="0"/>
              <a:t>，例如</a:t>
            </a:r>
            <a:r>
              <a:rPr lang="en-US" altLang="zh-CN" sz="1600" dirty="0" smtClean="0"/>
              <a:t>12*16</a:t>
            </a:r>
            <a:r>
              <a:rPr lang="zh-CN" altLang="en-US" sz="1600" dirty="0" smtClean="0"/>
              <a:t>。注意，图像是由像素构成，字符图像主要包括黑、白两种像素。</a:t>
            </a:r>
          </a:p>
          <a:p>
            <a:pPr latinLnBrk="1">
              <a:lnSpc>
                <a:spcPct val="150000"/>
              </a:lnSpc>
            </a:pPr>
            <a:r>
              <a:rPr lang="zh-CN" altLang="en-US" sz="1600" dirty="0" smtClean="0"/>
              <a:t>第二，</a:t>
            </a:r>
            <a:r>
              <a:rPr lang="zh-CN" altLang="en-US" sz="1600" b="1" dirty="0" smtClean="0"/>
              <a:t>提取字符的特征向量</a:t>
            </a:r>
            <a:r>
              <a:rPr lang="zh-CN" altLang="en-US" sz="1600" dirty="0" smtClean="0"/>
              <a:t>。如何提取字符的特征，采用二维直方图投影。就是把字符（</a:t>
            </a:r>
            <a:r>
              <a:rPr lang="en-US" altLang="zh-CN" sz="1600" dirty="0" smtClean="0"/>
              <a:t>12*16</a:t>
            </a:r>
            <a:r>
              <a:rPr lang="zh-CN" altLang="en-US" sz="1600" dirty="0" smtClean="0"/>
              <a:t>的像素图）往水平方向和垂直方向上投影。水平方向有</a:t>
            </a:r>
            <a:r>
              <a:rPr lang="en-US" altLang="zh-CN" sz="1600" dirty="0" smtClean="0"/>
              <a:t>12</a:t>
            </a:r>
            <a:r>
              <a:rPr lang="zh-CN" altLang="en-US" sz="1600" dirty="0" smtClean="0"/>
              <a:t>个维度，垂直方向有</a:t>
            </a:r>
            <a:r>
              <a:rPr lang="en-US" altLang="zh-CN" sz="1600" dirty="0" smtClean="0"/>
              <a:t>16</a:t>
            </a:r>
            <a:r>
              <a:rPr lang="zh-CN" altLang="en-US" sz="1600" dirty="0" smtClean="0"/>
              <a:t>个维度。这样分别计算水平方向上各个像素行中黑色像素的累计数量、垂直方向各个像素列上的黑色像素的累计数量。从而得到水平方向</a:t>
            </a:r>
            <a:r>
              <a:rPr lang="en-US" altLang="zh-CN" sz="1600" dirty="0" smtClean="0"/>
              <a:t>12</a:t>
            </a:r>
            <a:r>
              <a:rPr lang="zh-CN" altLang="en-US" sz="1600" dirty="0" smtClean="0"/>
              <a:t>个维度的特征向量取值，垂直方向上</a:t>
            </a:r>
            <a:r>
              <a:rPr lang="en-US" altLang="zh-CN" sz="1600" dirty="0" smtClean="0"/>
              <a:t>16</a:t>
            </a:r>
            <a:r>
              <a:rPr lang="zh-CN" altLang="en-US" sz="1600" dirty="0" smtClean="0"/>
              <a:t>个维度的特征向量取值。这样就构成了包含</a:t>
            </a:r>
            <a:r>
              <a:rPr lang="en-US" altLang="zh-CN" sz="1600" dirty="0" smtClean="0"/>
              <a:t>28</a:t>
            </a:r>
            <a:r>
              <a:rPr lang="zh-CN" altLang="en-US" sz="1600" dirty="0" smtClean="0"/>
              <a:t>个维度的字符特征向量。</a:t>
            </a:r>
          </a:p>
          <a:p>
            <a:pPr latinLnBrk="1">
              <a:lnSpc>
                <a:spcPct val="150000"/>
              </a:lnSpc>
            </a:pPr>
            <a:r>
              <a:rPr lang="zh-CN" altLang="en-US" sz="1600" dirty="0" smtClean="0"/>
              <a:t>第三，基于前面的字符特征向量，通过</a:t>
            </a:r>
            <a:r>
              <a:rPr lang="zh-CN" altLang="en-US" sz="1600" b="1" dirty="0" smtClean="0"/>
              <a:t>神经网络学习</a:t>
            </a:r>
            <a:r>
              <a:rPr lang="zh-CN" altLang="en-US" sz="1600" dirty="0" smtClean="0"/>
              <a:t>，从而识别字符和有效</a:t>
            </a:r>
            <a:r>
              <a:rPr lang="zh-CN" altLang="en-US" sz="1600" b="1" dirty="0" smtClean="0"/>
              <a:t>分类</a:t>
            </a:r>
            <a:r>
              <a:rPr lang="zh-CN" altLang="en-US" sz="1600" dirty="0" smtClean="0"/>
              <a:t>。</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111</a:t>
            </a:fld>
            <a:endParaRPr lang="zh-CN" altLang="zh-CN" dirty="0"/>
          </a:p>
        </p:txBody>
      </p:sp>
      <p:sp>
        <p:nvSpPr>
          <p:cNvPr id="5" name="矩形 4"/>
          <p:cNvSpPr/>
          <p:nvPr/>
        </p:nvSpPr>
        <p:spPr>
          <a:xfrm>
            <a:off x="642910" y="1428736"/>
            <a:ext cx="2276585" cy="369332"/>
          </a:xfrm>
          <a:prstGeom prst="rect">
            <a:avLst/>
          </a:prstGeom>
        </p:spPr>
        <p:txBody>
          <a:bodyPr wrap="none">
            <a:spAutoFit/>
          </a:bodyPr>
          <a:lstStyle/>
          <a:p>
            <a:pPr latinLnBrk="1"/>
            <a:r>
              <a:rPr lang="zh-CN" altLang="en-US" b="1" dirty="0" smtClean="0">
                <a:solidFill>
                  <a:srgbClr val="FF0000"/>
                </a:solidFill>
              </a:rPr>
              <a:t>基于文本分析的案例</a:t>
            </a:r>
          </a:p>
        </p:txBody>
      </p:sp>
      <p:sp>
        <p:nvSpPr>
          <p:cNvPr id="6" name="矩形 5"/>
          <p:cNvSpPr/>
          <p:nvPr/>
        </p:nvSpPr>
        <p:spPr>
          <a:xfrm>
            <a:off x="785786" y="1785926"/>
            <a:ext cx="8143932" cy="4247317"/>
          </a:xfrm>
          <a:prstGeom prst="rect">
            <a:avLst/>
          </a:prstGeom>
        </p:spPr>
        <p:txBody>
          <a:bodyPr wrap="square">
            <a:spAutoFit/>
          </a:bodyPr>
          <a:lstStyle/>
          <a:p>
            <a:pPr latinLnBrk="1">
              <a:lnSpc>
                <a:spcPct val="150000"/>
              </a:lnSpc>
            </a:pPr>
            <a:r>
              <a:rPr lang="zh-CN" altLang="en-US" b="1" dirty="0" smtClean="0">
                <a:solidFill>
                  <a:srgbClr val="7030A0"/>
                </a:solidFill>
              </a:rPr>
              <a:t>文学著作与统计：红楼梦归属</a:t>
            </a:r>
          </a:p>
          <a:p>
            <a:pPr latinLnBrk="1">
              <a:lnSpc>
                <a:spcPct val="150000"/>
              </a:lnSpc>
            </a:pPr>
            <a:r>
              <a:rPr lang="zh-CN" altLang="en-US" dirty="0" smtClean="0"/>
              <a:t>这是非常著名的一个争论，悬而未决。对于红楼梦的作者，通常认为前</a:t>
            </a:r>
            <a:r>
              <a:rPr lang="en-US" altLang="zh-CN" dirty="0" smtClean="0"/>
              <a:t>80</a:t>
            </a:r>
            <a:r>
              <a:rPr lang="zh-CN" altLang="en-US" dirty="0" smtClean="0"/>
              <a:t>回合是曹雪芹所著，后四十回合为高鹗所写。其实主要问题，就是想确定，前</a:t>
            </a:r>
            <a:r>
              <a:rPr lang="en-US" altLang="zh-CN" dirty="0" smtClean="0"/>
              <a:t>80</a:t>
            </a:r>
            <a:r>
              <a:rPr lang="zh-CN" altLang="en-US" dirty="0" smtClean="0"/>
              <a:t>回合和后</a:t>
            </a:r>
            <a:r>
              <a:rPr lang="en-US" altLang="zh-CN" dirty="0" smtClean="0"/>
              <a:t>40</a:t>
            </a:r>
            <a:r>
              <a:rPr lang="zh-CN" altLang="en-US" dirty="0" smtClean="0"/>
              <a:t>回合是否在遣词造句方面存在显著差异。</a:t>
            </a:r>
          </a:p>
          <a:p>
            <a:pPr latinLnBrk="1">
              <a:lnSpc>
                <a:spcPct val="150000"/>
              </a:lnSpc>
            </a:pPr>
            <a:r>
              <a:rPr lang="zh-CN" altLang="en-US" dirty="0" smtClean="0"/>
              <a:t>这事让一群统计学家比较兴奋了。有些学者通过统计名词、动词、形容词、副词、虚词出现的</a:t>
            </a:r>
            <a:r>
              <a:rPr lang="zh-CN" altLang="en-US" b="1" dirty="0" smtClean="0"/>
              <a:t>频次</a:t>
            </a:r>
            <a:r>
              <a:rPr lang="zh-CN" altLang="en-US" dirty="0" smtClean="0"/>
              <a:t>，以及不同词性之间的</a:t>
            </a:r>
            <a:r>
              <a:rPr lang="zh-CN" altLang="en-US" b="1" dirty="0" smtClean="0"/>
              <a:t>相关</a:t>
            </a:r>
            <a:r>
              <a:rPr lang="zh-CN" altLang="en-US" dirty="0" smtClean="0"/>
              <a:t>系做判断。有些学者通过虚词（例如之、其、或、亦、了、的、不、把、别、好），判断</a:t>
            </a:r>
            <a:r>
              <a:rPr lang="zh-CN" altLang="en-US" b="1" dirty="0" smtClean="0"/>
              <a:t>前后文风</a:t>
            </a:r>
            <a:r>
              <a:rPr lang="zh-CN" altLang="en-US" dirty="0" smtClean="0"/>
              <a:t>的差异。有些学者通过场景（花卉、树木、饮食、医药与诗词）频次的差异，来做统计判断。总而言之，主要通过一些指标量化，然后比较指标之间是否存在显著差异，藉此进行</a:t>
            </a:r>
            <a:r>
              <a:rPr lang="zh-CN" altLang="en-US" b="1" dirty="0" smtClean="0"/>
              <a:t>写作风格</a:t>
            </a:r>
            <a:r>
              <a:rPr lang="zh-CN" altLang="en-US" dirty="0" smtClean="0"/>
              <a:t>的判断。</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008A36-78C9-4955-B958-C60371386A74}" type="slidenum">
              <a:rPr kumimoji="0" lang="en-US" altLang="zh-CN" sz="1400"/>
              <a:pPr eaLnBrk="1" hangingPunct="1"/>
              <a:t>112</a:t>
            </a:fld>
            <a:endParaRPr kumimoji="0" lang="en-US" altLang="zh-CN" sz="1400"/>
          </a:p>
        </p:txBody>
      </p:sp>
      <p:sp>
        <p:nvSpPr>
          <p:cNvPr id="52227" name="Rectangle 2"/>
          <p:cNvSpPr>
            <a:spLocks noGrp="1" noChangeArrowheads="1"/>
          </p:cNvSpPr>
          <p:nvPr>
            <p:ph type="title"/>
          </p:nvPr>
        </p:nvSpPr>
        <p:spPr>
          <a:xfrm>
            <a:off x="0" y="170979"/>
            <a:ext cx="9144000" cy="593725"/>
          </a:xfrm>
        </p:spPr>
        <p:txBody>
          <a:bodyPr/>
          <a:lstStyle/>
          <a:p>
            <a:pPr eaLnBrk="1" hangingPunct="1"/>
            <a:r>
              <a:rPr lang="en-US" altLang="zh-CN" sz="2400" dirty="0" smtClean="0"/>
              <a:t>Top-10 Most Popular DM Algorithms:18 Identified Candidates (I)</a:t>
            </a:r>
          </a:p>
        </p:txBody>
      </p:sp>
      <p:sp>
        <p:nvSpPr>
          <p:cNvPr id="52228" name="Rectangle 3"/>
          <p:cNvSpPr>
            <a:spLocks noGrp="1" noChangeArrowheads="1"/>
          </p:cNvSpPr>
          <p:nvPr>
            <p:ph type="body" idx="1"/>
          </p:nvPr>
        </p:nvSpPr>
        <p:spPr>
          <a:xfrm>
            <a:off x="0" y="764704"/>
            <a:ext cx="9144000" cy="5661025"/>
          </a:xfrm>
        </p:spPr>
        <p:txBody>
          <a:bodyPr/>
          <a:lstStyle/>
          <a:p>
            <a:pPr eaLnBrk="1" hangingPunct="1">
              <a:lnSpc>
                <a:spcPct val="90000"/>
              </a:lnSpc>
            </a:pPr>
            <a:r>
              <a:rPr lang="en-US" altLang="zh-CN" sz="2000" b="0" dirty="0" smtClean="0"/>
              <a:t> </a:t>
            </a:r>
            <a:r>
              <a:rPr lang="en-US" altLang="zh-CN" sz="2000" b="1" dirty="0" smtClean="0"/>
              <a:t>Classification</a:t>
            </a:r>
          </a:p>
          <a:p>
            <a:pPr lvl="1" eaLnBrk="1" hangingPunct="1">
              <a:lnSpc>
                <a:spcPct val="90000"/>
              </a:lnSpc>
            </a:pPr>
            <a:r>
              <a:rPr lang="en-US" altLang="zh-CN" sz="2000" b="0" dirty="0" smtClean="0"/>
              <a:t>#1. </a:t>
            </a:r>
            <a:r>
              <a:rPr lang="en-US" altLang="zh-CN" sz="2000" b="1" dirty="0" smtClean="0"/>
              <a:t>C4.5</a:t>
            </a:r>
            <a:r>
              <a:rPr lang="en-US" altLang="zh-CN" sz="2000" b="0" dirty="0" smtClean="0"/>
              <a:t>: Quinlan, J. R. C4.5: Programs for Machine Learning. Morgan Kaufmann., 1993.</a:t>
            </a:r>
          </a:p>
          <a:p>
            <a:pPr lvl="1" eaLnBrk="1" hangingPunct="1">
              <a:lnSpc>
                <a:spcPct val="90000"/>
              </a:lnSpc>
            </a:pPr>
            <a:r>
              <a:rPr lang="en-US" altLang="zh-CN" sz="2000" b="0" dirty="0" smtClean="0"/>
              <a:t>#2. </a:t>
            </a:r>
            <a:r>
              <a:rPr lang="en-US" altLang="zh-CN" sz="2000" b="1" dirty="0" smtClean="0"/>
              <a:t>CART</a:t>
            </a:r>
            <a:r>
              <a:rPr lang="en-US" altLang="zh-CN" sz="2000" b="0" dirty="0" smtClean="0"/>
              <a:t>: L. </a:t>
            </a:r>
            <a:r>
              <a:rPr lang="en-US" altLang="zh-CN" sz="2000" b="0" dirty="0" err="1" smtClean="0"/>
              <a:t>Breiman</a:t>
            </a:r>
            <a:r>
              <a:rPr lang="en-US" altLang="zh-CN" sz="2000" b="0" dirty="0" smtClean="0"/>
              <a:t>, J. Friedman, R. </a:t>
            </a:r>
            <a:r>
              <a:rPr lang="en-US" altLang="zh-CN" sz="2000" b="0" dirty="0" err="1" smtClean="0"/>
              <a:t>Olshen</a:t>
            </a:r>
            <a:r>
              <a:rPr lang="en-US" altLang="zh-CN" sz="2000" b="0" dirty="0" smtClean="0"/>
              <a:t>, and C. Stone. Classification and Regression Trees. Wadsworth, 1984.</a:t>
            </a:r>
          </a:p>
          <a:p>
            <a:pPr lvl="1" eaLnBrk="1" hangingPunct="1">
              <a:lnSpc>
                <a:spcPct val="90000"/>
              </a:lnSpc>
            </a:pPr>
            <a:r>
              <a:rPr lang="en-US" altLang="zh-CN" sz="2000" b="0" dirty="0" smtClean="0"/>
              <a:t>#3. </a:t>
            </a:r>
            <a:r>
              <a:rPr lang="en-US" altLang="zh-CN" sz="2000" b="1" dirty="0" smtClean="0"/>
              <a:t>K Nearest </a:t>
            </a:r>
            <a:r>
              <a:rPr lang="en-US" altLang="zh-CN" sz="2000" b="1" dirty="0" err="1" smtClean="0"/>
              <a:t>Neighbours</a:t>
            </a:r>
            <a:r>
              <a:rPr lang="en-US" altLang="zh-CN" sz="2000" b="1" dirty="0" smtClean="0"/>
              <a:t> (</a:t>
            </a:r>
            <a:r>
              <a:rPr lang="en-US" altLang="zh-CN" sz="2000" b="1" dirty="0" err="1" smtClean="0"/>
              <a:t>kNN</a:t>
            </a:r>
            <a:r>
              <a:rPr lang="en-US" altLang="zh-CN" sz="2000" b="1" dirty="0" smtClean="0"/>
              <a:t>): </a:t>
            </a:r>
            <a:r>
              <a:rPr lang="en-US" altLang="zh-CN" sz="2000" b="0" dirty="0" smtClean="0"/>
              <a:t>Hastie, T. and </a:t>
            </a:r>
            <a:r>
              <a:rPr lang="en-US" altLang="zh-CN" sz="2000" b="0" dirty="0" err="1" smtClean="0"/>
              <a:t>Tibshirani</a:t>
            </a:r>
            <a:r>
              <a:rPr lang="en-US" altLang="zh-CN" sz="2000" b="0" dirty="0" smtClean="0"/>
              <a:t>, R. 1996. Discriminant Adaptive Nearest Neighbor Classification. TPAMI. 18(6)</a:t>
            </a:r>
          </a:p>
          <a:p>
            <a:pPr lvl="1" eaLnBrk="1" hangingPunct="1">
              <a:lnSpc>
                <a:spcPct val="90000"/>
              </a:lnSpc>
            </a:pPr>
            <a:r>
              <a:rPr lang="en-US" altLang="zh-CN" sz="2000" b="0" dirty="0" smtClean="0"/>
              <a:t>#4. </a:t>
            </a:r>
            <a:r>
              <a:rPr lang="en-US" altLang="zh-CN" sz="2000" b="1" dirty="0" smtClean="0"/>
              <a:t>Naive Bayes </a:t>
            </a:r>
            <a:r>
              <a:rPr lang="en-US" altLang="zh-CN" sz="2000" b="0" dirty="0" smtClean="0"/>
              <a:t>Hand, D.J., Yu, K., 2001. Idiot's Bayes: Not So Stupid After All? </a:t>
            </a:r>
            <a:r>
              <a:rPr lang="en-US" altLang="zh-CN" sz="2000" b="0" dirty="0" err="1" smtClean="0"/>
              <a:t>Internat.</a:t>
            </a:r>
            <a:r>
              <a:rPr lang="en-US" altLang="zh-CN" sz="2000" b="0" dirty="0" smtClean="0"/>
              <a:t> Statist. Rev. 69, 385-398.</a:t>
            </a:r>
          </a:p>
          <a:p>
            <a:pPr eaLnBrk="1" hangingPunct="1">
              <a:lnSpc>
                <a:spcPct val="90000"/>
              </a:lnSpc>
            </a:pPr>
            <a:r>
              <a:rPr lang="en-US" altLang="zh-CN" sz="2000" b="1" dirty="0" smtClean="0"/>
              <a:t>Statistical Learning</a:t>
            </a:r>
          </a:p>
          <a:p>
            <a:pPr lvl="1" eaLnBrk="1" hangingPunct="1">
              <a:lnSpc>
                <a:spcPct val="90000"/>
              </a:lnSpc>
            </a:pPr>
            <a:r>
              <a:rPr lang="en-US" altLang="zh-CN" sz="2000" b="0" dirty="0" smtClean="0"/>
              <a:t>#5. </a:t>
            </a:r>
            <a:r>
              <a:rPr lang="en-US" altLang="zh-CN" sz="2000" b="1" dirty="0" smtClean="0"/>
              <a:t>SVM</a:t>
            </a:r>
            <a:r>
              <a:rPr lang="en-US" altLang="zh-CN" sz="2000" b="0" dirty="0" smtClean="0"/>
              <a:t>: </a:t>
            </a:r>
            <a:r>
              <a:rPr lang="en-US" altLang="zh-CN" sz="2000" b="0" dirty="0" err="1" smtClean="0"/>
              <a:t>Vapnik</a:t>
            </a:r>
            <a:r>
              <a:rPr lang="en-US" altLang="zh-CN" sz="2000" b="0" dirty="0" smtClean="0"/>
              <a:t>, V. N. 1995. The Nature of Statistical Learning Theory. Springer-</a:t>
            </a:r>
            <a:r>
              <a:rPr lang="en-US" altLang="zh-CN" sz="2000" b="0" dirty="0" err="1" smtClean="0"/>
              <a:t>Verlag</a:t>
            </a:r>
            <a:r>
              <a:rPr lang="en-US" altLang="zh-CN" sz="2000" b="0" dirty="0" smtClean="0"/>
              <a:t>.</a:t>
            </a:r>
          </a:p>
          <a:p>
            <a:pPr lvl="1" eaLnBrk="1" hangingPunct="1">
              <a:lnSpc>
                <a:spcPct val="90000"/>
              </a:lnSpc>
            </a:pPr>
            <a:r>
              <a:rPr lang="en-US" altLang="zh-CN" sz="2000" b="0" dirty="0" smtClean="0"/>
              <a:t> #6. </a:t>
            </a:r>
            <a:r>
              <a:rPr lang="en-US" altLang="zh-CN" sz="2000" b="1" dirty="0" smtClean="0"/>
              <a:t>EM</a:t>
            </a:r>
            <a:r>
              <a:rPr lang="en-US" altLang="zh-CN" sz="2000" b="0" dirty="0" smtClean="0"/>
              <a:t>: McLachlan, G. and Peel, D. (2000). Finite Mixture Models. J. Wiley, New York. Association Analysis</a:t>
            </a:r>
          </a:p>
          <a:p>
            <a:pPr lvl="1" eaLnBrk="1" hangingPunct="1">
              <a:lnSpc>
                <a:spcPct val="90000"/>
              </a:lnSpc>
            </a:pPr>
            <a:r>
              <a:rPr lang="en-US" altLang="zh-CN" sz="2000" b="0" dirty="0" smtClean="0"/>
              <a:t>#7. </a:t>
            </a:r>
            <a:r>
              <a:rPr lang="en-US" altLang="zh-CN" sz="2000" b="1" dirty="0" err="1" smtClean="0"/>
              <a:t>Apriori</a:t>
            </a:r>
            <a:r>
              <a:rPr lang="en-US" altLang="zh-CN" sz="2000" b="0" dirty="0" smtClean="0"/>
              <a:t>: Rakesh Agrawal and Ramakrishnan </a:t>
            </a:r>
            <a:r>
              <a:rPr lang="en-US" altLang="zh-CN" sz="2000" b="0" dirty="0" err="1" smtClean="0"/>
              <a:t>Srikant</a:t>
            </a:r>
            <a:r>
              <a:rPr lang="en-US" altLang="zh-CN" sz="2000" b="0" dirty="0" smtClean="0"/>
              <a:t>. Fast Algorithms for Mining Association Rules. In VLDB '94.</a:t>
            </a:r>
          </a:p>
          <a:p>
            <a:pPr lvl="1" eaLnBrk="1" hangingPunct="1">
              <a:lnSpc>
                <a:spcPct val="90000"/>
              </a:lnSpc>
            </a:pPr>
            <a:r>
              <a:rPr lang="en-US" altLang="zh-CN" sz="2000" b="0" dirty="0" smtClean="0"/>
              <a:t>#8. </a:t>
            </a:r>
            <a:r>
              <a:rPr lang="en-US" altLang="zh-CN" sz="2000" b="1" dirty="0" smtClean="0"/>
              <a:t>FP-Tree</a:t>
            </a:r>
            <a:r>
              <a:rPr lang="en-US" altLang="zh-CN" sz="2000" b="0" dirty="0" smtClean="0"/>
              <a:t>: Han, J., Pei, J., and Yin, Y. 2000. Mining frequent patterns without candidate generation. In SIGMOD '00.</a:t>
            </a:r>
          </a:p>
        </p:txBody>
      </p:sp>
    </p:spTree>
    <p:extLst>
      <p:ext uri="{BB962C8B-B14F-4D97-AF65-F5344CB8AC3E}">
        <p14:creationId xmlns:p14="http://schemas.microsoft.com/office/powerpoint/2010/main" val="837283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B5FF820-2C17-4623-A998-4DD19D4E14F7}" type="slidenum">
              <a:rPr kumimoji="0" lang="en-US" altLang="zh-CN" sz="1400"/>
              <a:pPr eaLnBrk="1" hangingPunct="1"/>
              <a:t>113</a:t>
            </a:fld>
            <a:endParaRPr kumimoji="0" lang="en-US" altLang="zh-CN" sz="1400"/>
          </a:p>
        </p:txBody>
      </p:sp>
      <p:sp>
        <p:nvSpPr>
          <p:cNvPr id="53251" name="Rectangle 2"/>
          <p:cNvSpPr>
            <a:spLocks noGrp="1" noChangeArrowheads="1"/>
          </p:cNvSpPr>
          <p:nvPr>
            <p:ph type="title"/>
          </p:nvPr>
        </p:nvSpPr>
        <p:spPr>
          <a:xfrm>
            <a:off x="900113" y="116632"/>
            <a:ext cx="7732712" cy="514350"/>
          </a:xfrm>
        </p:spPr>
        <p:txBody>
          <a:bodyPr/>
          <a:lstStyle/>
          <a:p>
            <a:pPr eaLnBrk="1" hangingPunct="1"/>
            <a:r>
              <a:rPr lang="en-US" altLang="zh-CN" sz="2400" dirty="0" smtClean="0"/>
              <a:t>The 18 Identified Candidates (II)</a:t>
            </a:r>
          </a:p>
        </p:txBody>
      </p:sp>
      <p:sp>
        <p:nvSpPr>
          <p:cNvPr id="53252" name="Rectangle 3"/>
          <p:cNvSpPr>
            <a:spLocks noGrp="1" noChangeArrowheads="1"/>
          </p:cNvSpPr>
          <p:nvPr>
            <p:ph type="body" idx="1"/>
          </p:nvPr>
        </p:nvSpPr>
        <p:spPr>
          <a:xfrm>
            <a:off x="174204" y="404664"/>
            <a:ext cx="8964612" cy="5532612"/>
          </a:xfrm>
        </p:spPr>
        <p:txBody>
          <a:bodyPr/>
          <a:lstStyle/>
          <a:p>
            <a:pPr eaLnBrk="1" hangingPunct="1">
              <a:lnSpc>
                <a:spcPct val="90000"/>
              </a:lnSpc>
            </a:pPr>
            <a:r>
              <a:rPr lang="en-US" altLang="zh-CN" sz="2400" b="1" dirty="0" smtClean="0"/>
              <a:t>Link Mining</a:t>
            </a:r>
          </a:p>
          <a:p>
            <a:pPr lvl="1" eaLnBrk="1" hangingPunct="1">
              <a:lnSpc>
                <a:spcPct val="90000"/>
              </a:lnSpc>
            </a:pPr>
            <a:r>
              <a:rPr lang="en-US" altLang="zh-CN" sz="2400" dirty="0" smtClean="0"/>
              <a:t>#9. </a:t>
            </a:r>
            <a:r>
              <a:rPr lang="en-US" altLang="zh-CN" sz="2400" b="1" dirty="0" smtClean="0"/>
              <a:t>PageRank</a:t>
            </a:r>
            <a:r>
              <a:rPr lang="en-US" altLang="zh-CN" sz="2400" dirty="0" smtClean="0"/>
              <a:t>: </a:t>
            </a:r>
            <a:r>
              <a:rPr lang="en-US" altLang="zh-CN" sz="2400" dirty="0" err="1" smtClean="0"/>
              <a:t>Brin</a:t>
            </a:r>
            <a:r>
              <a:rPr lang="en-US" altLang="zh-CN" sz="2400" dirty="0" smtClean="0"/>
              <a:t>, S. and Page, L. 1998. The anatomy of a large-scale </a:t>
            </a:r>
            <a:r>
              <a:rPr lang="en-US" altLang="zh-CN" sz="2400" dirty="0" err="1" smtClean="0"/>
              <a:t>hypertextual</a:t>
            </a:r>
            <a:r>
              <a:rPr lang="en-US" altLang="zh-CN" sz="2400" dirty="0" smtClean="0"/>
              <a:t> Web search engine. In WWW-7, 1998.</a:t>
            </a:r>
          </a:p>
          <a:p>
            <a:pPr lvl="1" eaLnBrk="1" hangingPunct="1">
              <a:lnSpc>
                <a:spcPct val="90000"/>
              </a:lnSpc>
            </a:pPr>
            <a:r>
              <a:rPr lang="en-US" altLang="zh-CN" sz="2400" dirty="0" smtClean="0"/>
              <a:t>#10. </a:t>
            </a:r>
            <a:r>
              <a:rPr lang="en-US" altLang="zh-CN" sz="2400" b="1" dirty="0" smtClean="0"/>
              <a:t>HITS</a:t>
            </a:r>
            <a:r>
              <a:rPr lang="en-US" altLang="zh-CN" sz="2400" dirty="0" smtClean="0"/>
              <a:t>: Kleinberg, J. M. 1998. Authoritative sources in a hyperlinked environment. SODA, 1998.</a:t>
            </a:r>
          </a:p>
          <a:p>
            <a:pPr eaLnBrk="1" hangingPunct="1">
              <a:lnSpc>
                <a:spcPct val="90000"/>
              </a:lnSpc>
            </a:pPr>
            <a:r>
              <a:rPr lang="en-US" altLang="zh-CN" sz="2400" b="1" dirty="0" smtClean="0"/>
              <a:t>Clustering</a:t>
            </a:r>
          </a:p>
          <a:p>
            <a:pPr lvl="1" eaLnBrk="1" hangingPunct="1">
              <a:lnSpc>
                <a:spcPct val="90000"/>
              </a:lnSpc>
            </a:pPr>
            <a:r>
              <a:rPr lang="en-US" altLang="zh-CN" sz="2400" dirty="0" smtClean="0"/>
              <a:t>#11. </a:t>
            </a:r>
            <a:r>
              <a:rPr lang="en-US" altLang="zh-CN" sz="2400" b="1" dirty="0" smtClean="0"/>
              <a:t>K-Means</a:t>
            </a:r>
            <a:r>
              <a:rPr lang="en-US" altLang="zh-CN" sz="2400" dirty="0" smtClean="0"/>
              <a:t>: </a:t>
            </a:r>
            <a:r>
              <a:rPr lang="en-US" altLang="zh-CN" sz="2400" dirty="0" err="1" smtClean="0"/>
              <a:t>MacQueen</a:t>
            </a:r>
            <a:r>
              <a:rPr lang="en-US" altLang="zh-CN" sz="2400" dirty="0" smtClean="0"/>
              <a:t>, J. B., Some methods for classification and analysis of multivariate observations, in Proc. 5th Berkeley </a:t>
            </a:r>
            <a:r>
              <a:rPr lang="en-US" altLang="zh-CN" sz="2400" dirty="0" err="1" smtClean="0"/>
              <a:t>Symp</a:t>
            </a:r>
            <a:r>
              <a:rPr lang="en-US" altLang="zh-CN" sz="2400" dirty="0" smtClean="0"/>
              <a:t>. Mathematical Statistics and Probability, 1967.</a:t>
            </a:r>
          </a:p>
          <a:p>
            <a:pPr lvl="1" eaLnBrk="1" hangingPunct="1">
              <a:lnSpc>
                <a:spcPct val="90000"/>
              </a:lnSpc>
            </a:pPr>
            <a:r>
              <a:rPr lang="en-US" altLang="zh-CN" sz="2400" dirty="0" smtClean="0"/>
              <a:t>#12. </a:t>
            </a:r>
            <a:r>
              <a:rPr lang="en-US" altLang="zh-CN" sz="2400" b="1" dirty="0" smtClean="0"/>
              <a:t>BIRCH</a:t>
            </a:r>
            <a:r>
              <a:rPr lang="en-US" altLang="zh-CN" sz="2400" dirty="0" smtClean="0"/>
              <a:t>: Zhang, T., Ramakrishnan, R., and </a:t>
            </a:r>
            <a:r>
              <a:rPr lang="en-US" altLang="zh-CN" sz="2400" dirty="0" err="1" smtClean="0"/>
              <a:t>Livny</a:t>
            </a:r>
            <a:r>
              <a:rPr lang="en-US" altLang="zh-CN" sz="2400" dirty="0" smtClean="0"/>
              <a:t>, M. 1996. BIRCH: an efficient data clustering method for very large databases. In SIGMOD '96.</a:t>
            </a:r>
          </a:p>
          <a:p>
            <a:pPr eaLnBrk="1" hangingPunct="1">
              <a:lnSpc>
                <a:spcPct val="90000"/>
              </a:lnSpc>
            </a:pPr>
            <a:r>
              <a:rPr lang="en-US" altLang="zh-CN" sz="2400" b="1" dirty="0" smtClean="0"/>
              <a:t>Bagging and Boosting</a:t>
            </a:r>
          </a:p>
          <a:p>
            <a:pPr lvl="1" eaLnBrk="1" hangingPunct="1">
              <a:lnSpc>
                <a:spcPct val="90000"/>
              </a:lnSpc>
            </a:pPr>
            <a:r>
              <a:rPr lang="en-US" altLang="zh-CN" sz="2400" dirty="0" smtClean="0"/>
              <a:t>#13. </a:t>
            </a:r>
            <a:r>
              <a:rPr lang="en-US" altLang="zh-CN" sz="2400" b="1" dirty="0" err="1" smtClean="0"/>
              <a:t>AdaBoost</a:t>
            </a:r>
            <a:r>
              <a:rPr lang="en-US" altLang="zh-CN" sz="2400" dirty="0" smtClean="0"/>
              <a:t>: Freund, Y. and </a:t>
            </a:r>
            <a:r>
              <a:rPr lang="en-US" altLang="zh-CN" sz="2400" dirty="0" err="1" smtClean="0"/>
              <a:t>Schapire</a:t>
            </a:r>
            <a:r>
              <a:rPr lang="en-US" altLang="zh-CN" sz="2400" dirty="0" smtClean="0"/>
              <a:t>, R. E. 1997. A decision-theoretic generalization of on-line learning and an application to boosting. J. </a:t>
            </a:r>
            <a:r>
              <a:rPr lang="en-US" altLang="zh-CN" sz="2400" dirty="0" err="1" smtClean="0"/>
              <a:t>Comput</a:t>
            </a:r>
            <a:r>
              <a:rPr lang="en-US" altLang="zh-CN" sz="2400" dirty="0" smtClean="0"/>
              <a:t>. Syst. Sci. 55, 1 (Aug. 1997), 119-139.</a:t>
            </a:r>
          </a:p>
        </p:txBody>
      </p:sp>
    </p:spTree>
    <p:extLst>
      <p:ext uri="{BB962C8B-B14F-4D97-AF65-F5344CB8AC3E}">
        <p14:creationId xmlns:p14="http://schemas.microsoft.com/office/powerpoint/2010/main" val="13943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7A5060-975C-4EF1-B50C-D264DC43CAC9}" type="slidenum">
              <a:rPr kumimoji="0" lang="en-US" altLang="zh-CN" sz="1400"/>
              <a:pPr eaLnBrk="1" hangingPunct="1"/>
              <a:t>114</a:t>
            </a:fld>
            <a:endParaRPr kumimoji="0" lang="en-US" altLang="zh-CN" sz="1400"/>
          </a:p>
        </p:txBody>
      </p:sp>
      <p:sp>
        <p:nvSpPr>
          <p:cNvPr id="54275" name="Rectangle 2"/>
          <p:cNvSpPr>
            <a:spLocks noGrp="1" noChangeArrowheads="1"/>
          </p:cNvSpPr>
          <p:nvPr>
            <p:ph type="title"/>
          </p:nvPr>
        </p:nvSpPr>
        <p:spPr>
          <a:xfrm>
            <a:off x="768350" y="116632"/>
            <a:ext cx="8375650" cy="441325"/>
          </a:xfrm>
        </p:spPr>
        <p:txBody>
          <a:bodyPr/>
          <a:lstStyle/>
          <a:p>
            <a:pPr eaLnBrk="1" hangingPunct="1"/>
            <a:r>
              <a:rPr lang="en-US" altLang="zh-CN" sz="4000" dirty="0" smtClean="0"/>
              <a:t>The 18 Identified Candidates (III)</a:t>
            </a:r>
          </a:p>
        </p:txBody>
      </p:sp>
      <p:sp>
        <p:nvSpPr>
          <p:cNvPr id="54276" name="Rectangle 3"/>
          <p:cNvSpPr>
            <a:spLocks noGrp="1" noChangeArrowheads="1"/>
          </p:cNvSpPr>
          <p:nvPr>
            <p:ph type="body" idx="1"/>
          </p:nvPr>
        </p:nvSpPr>
        <p:spPr>
          <a:xfrm>
            <a:off x="0" y="475704"/>
            <a:ext cx="8964613" cy="5689600"/>
          </a:xfrm>
        </p:spPr>
        <p:txBody>
          <a:bodyPr/>
          <a:lstStyle/>
          <a:p>
            <a:pPr eaLnBrk="1" hangingPunct="1"/>
            <a:r>
              <a:rPr lang="en-US" altLang="zh-CN" sz="2200" b="1" dirty="0" smtClean="0"/>
              <a:t>Sequential Patterns</a:t>
            </a:r>
          </a:p>
          <a:p>
            <a:pPr lvl="1" eaLnBrk="1" hangingPunct="1"/>
            <a:r>
              <a:rPr lang="en-US" altLang="zh-CN" sz="2200" dirty="0" smtClean="0"/>
              <a:t>#14. </a:t>
            </a:r>
            <a:r>
              <a:rPr lang="en-US" altLang="zh-CN" sz="2200" b="1" dirty="0" smtClean="0"/>
              <a:t>GSP</a:t>
            </a:r>
            <a:r>
              <a:rPr lang="en-US" altLang="zh-CN" sz="2200" dirty="0" smtClean="0"/>
              <a:t>: </a:t>
            </a:r>
            <a:r>
              <a:rPr lang="en-US" altLang="zh-CN" sz="2200" dirty="0" err="1" smtClean="0"/>
              <a:t>Srikant</a:t>
            </a:r>
            <a:r>
              <a:rPr lang="en-US" altLang="zh-CN" sz="2200" dirty="0" smtClean="0"/>
              <a:t>, R. and Agrawal, R. 1996. Mining Sequential Patterns: Generalizations and Performance Improvements. 5th International Conference on Extending Database Technology, 1996.</a:t>
            </a:r>
          </a:p>
          <a:p>
            <a:pPr lvl="1" eaLnBrk="1" hangingPunct="1"/>
            <a:r>
              <a:rPr lang="en-US" altLang="zh-CN" sz="2200" dirty="0" smtClean="0"/>
              <a:t>#15. </a:t>
            </a:r>
            <a:r>
              <a:rPr lang="en-US" altLang="zh-CN" sz="2200" b="1" dirty="0" err="1" smtClean="0"/>
              <a:t>PrefixSpan</a:t>
            </a:r>
            <a:r>
              <a:rPr lang="en-US" altLang="zh-CN" sz="2200" dirty="0" smtClean="0"/>
              <a:t>: J. Pei, J. Han, B. </a:t>
            </a:r>
            <a:r>
              <a:rPr lang="en-US" altLang="zh-CN" sz="2200" dirty="0" err="1" smtClean="0"/>
              <a:t>Mortazavi-Asl</a:t>
            </a:r>
            <a:r>
              <a:rPr lang="en-US" altLang="zh-CN" sz="2200" dirty="0" smtClean="0"/>
              <a:t>, H. Pinto, Q. Chen, U. </a:t>
            </a:r>
            <a:r>
              <a:rPr lang="en-US" altLang="zh-CN" sz="2200" dirty="0" err="1" smtClean="0"/>
              <a:t>Dayal</a:t>
            </a:r>
            <a:r>
              <a:rPr lang="en-US" altLang="zh-CN" sz="2200" dirty="0" smtClean="0"/>
              <a:t> and M-C. Hsu. </a:t>
            </a:r>
            <a:r>
              <a:rPr lang="en-US" altLang="zh-CN" sz="2200" dirty="0" err="1" smtClean="0"/>
              <a:t>PrefixSpan</a:t>
            </a:r>
            <a:r>
              <a:rPr lang="en-US" altLang="zh-CN" sz="2200" dirty="0" smtClean="0"/>
              <a:t>: Mining Sequential Patterns Efficiently by Prefix-Projected Pattern Growth. In ICDE '01.</a:t>
            </a:r>
          </a:p>
          <a:p>
            <a:pPr eaLnBrk="1" hangingPunct="1"/>
            <a:r>
              <a:rPr lang="en-US" altLang="zh-CN" sz="2200" b="1" dirty="0" smtClean="0"/>
              <a:t>Integrated Mining</a:t>
            </a:r>
          </a:p>
          <a:p>
            <a:pPr lvl="1" eaLnBrk="1" hangingPunct="1"/>
            <a:r>
              <a:rPr lang="en-US" altLang="zh-CN" sz="2200" dirty="0" smtClean="0"/>
              <a:t>#16. </a:t>
            </a:r>
            <a:r>
              <a:rPr lang="en-US" altLang="zh-CN" sz="2200" b="1" dirty="0" smtClean="0"/>
              <a:t>CBA</a:t>
            </a:r>
            <a:r>
              <a:rPr lang="en-US" altLang="zh-CN" sz="2200" dirty="0" smtClean="0"/>
              <a:t>: Liu, B., Hsu, W. and Ma, Y. M. Integrating classification and association rule mining. KDD-98. </a:t>
            </a:r>
          </a:p>
          <a:p>
            <a:pPr eaLnBrk="1" hangingPunct="1"/>
            <a:r>
              <a:rPr lang="en-US" altLang="zh-CN" sz="2200" b="1" dirty="0" smtClean="0"/>
              <a:t>Rough Sets</a:t>
            </a:r>
          </a:p>
          <a:p>
            <a:pPr lvl="1" eaLnBrk="1" hangingPunct="1"/>
            <a:r>
              <a:rPr lang="en-US" altLang="zh-CN" sz="2200" dirty="0" smtClean="0"/>
              <a:t>#17</a:t>
            </a:r>
            <a:r>
              <a:rPr lang="en-US" altLang="zh-CN" sz="2200" b="1" dirty="0" smtClean="0"/>
              <a:t>. Finding </a:t>
            </a:r>
            <a:r>
              <a:rPr lang="en-US" altLang="zh-CN" sz="2200" b="1" dirty="0" err="1" smtClean="0"/>
              <a:t>reduct</a:t>
            </a:r>
            <a:r>
              <a:rPr lang="en-US" altLang="zh-CN" sz="2200" dirty="0" smtClean="0"/>
              <a:t>: </a:t>
            </a:r>
            <a:r>
              <a:rPr lang="en-US" altLang="zh-CN" sz="2200" dirty="0" err="1" smtClean="0"/>
              <a:t>Zdzislaw</a:t>
            </a:r>
            <a:r>
              <a:rPr lang="en-US" altLang="zh-CN" sz="2200" dirty="0" smtClean="0"/>
              <a:t> </a:t>
            </a:r>
            <a:r>
              <a:rPr lang="en-US" altLang="zh-CN" sz="2200" dirty="0" err="1" smtClean="0"/>
              <a:t>Pawlak</a:t>
            </a:r>
            <a:r>
              <a:rPr lang="en-US" altLang="zh-CN" sz="2200" dirty="0" smtClean="0"/>
              <a:t>, Rough Sets: Theoretical Aspects of Reasoning about Data, Kluwer Academic Publishers, Norwell, MA, 1992</a:t>
            </a:r>
          </a:p>
          <a:p>
            <a:pPr eaLnBrk="1" hangingPunct="1"/>
            <a:r>
              <a:rPr lang="en-US" altLang="zh-CN" sz="2200" b="1" dirty="0" smtClean="0"/>
              <a:t>Graph Mining</a:t>
            </a:r>
          </a:p>
          <a:p>
            <a:pPr lvl="1" eaLnBrk="1" hangingPunct="1"/>
            <a:r>
              <a:rPr lang="en-US" altLang="zh-CN" sz="2200" dirty="0" smtClean="0"/>
              <a:t>#18. </a:t>
            </a:r>
            <a:r>
              <a:rPr lang="en-US" altLang="zh-CN" sz="2200" b="1" dirty="0" err="1" smtClean="0"/>
              <a:t>gSpan</a:t>
            </a:r>
            <a:r>
              <a:rPr lang="en-US" altLang="zh-CN" sz="2200" dirty="0" smtClean="0"/>
              <a:t>: Yan, X. and Han, J. 2002. </a:t>
            </a:r>
            <a:r>
              <a:rPr lang="en-US" altLang="zh-CN" sz="2200" dirty="0" err="1" smtClean="0"/>
              <a:t>gSpan</a:t>
            </a:r>
            <a:r>
              <a:rPr lang="en-US" altLang="zh-CN" sz="2200" dirty="0" smtClean="0"/>
              <a:t>: Graph-Based Substructure Pattern Mining. In ICDM '02.</a:t>
            </a:r>
          </a:p>
        </p:txBody>
      </p:sp>
    </p:spTree>
    <p:extLst>
      <p:ext uri="{BB962C8B-B14F-4D97-AF65-F5344CB8AC3E}">
        <p14:creationId xmlns:p14="http://schemas.microsoft.com/office/powerpoint/2010/main" val="16941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4DB5BE0-B235-44F1-B52F-92B56B68AAB8}" type="slidenum">
              <a:rPr lang="zh-CN" altLang="zh-CN" smtClean="0"/>
              <a:pPr>
                <a:defRPr/>
              </a:pPr>
              <a:t>115</a:t>
            </a:fld>
            <a:endParaRPr lang="zh-CN" altLang="zh-CN"/>
          </a:p>
        </p:txBody>
      </p:sp>
      <p:sp>
        <p:nvSpPr>
          <p:cNvPr id="5" name="Rectangle 3"/>
          <p:cNvSpPr txBox="1">
            <a:spLocks noChangeArrowheads="1"/>
          </p:cNvSpPr>
          <p:nvPr/>
        </p:nvSpPr>
        <p:spPr bwMode="auto">
          <a:xfrm>
            <a:off x="1043608" y="908720"/>
            <a:ext cx="7776542"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110000"/>
              </a:lnSpc>
            </a:pPr>
            <a:r>
              <a:rPr lang="en-US" altLang="zh-CN" sz="2800" b="1" dirty="0" smtClean="0"/>
              <a:t>1: C4.5 (61 votes)</a:t>
            </a:r>
          </a:p>
          <a:p>
            <a:pPr eaLnBrk="1" hangingPunct="1">
              <a:lnSpc>
                <a:spcPct val="110000"/>
              </a:lnSpc>
            </a:pPr>
            <a:r>
              <a:rPr lang="en-US" altLang="zh-CN" sz="2800" b="1" dirty="0" smtClean="0"/>
              <a:t>2: K-Means (60 votes)</a:t>
            </a:r>
          </a:p>
          <a:p>
            <a:pPr eaLnBrk="1" hangingPunct="1">
              <a:lnSpc>
                <a:spcPct val="110000"/>
              </a:lnSpc>
            </a:pPr>
            <a:r>
              <a:rPr lang="en-US" altLang="zh-CN" sz="2800" b="1" dirty="0" smtClean="0"/>
              <a:t>3: SVM (58 votes)</a:t>
            </a:r>
          </a:p>
          <a:p>
            <a:pPr eaLnBrk="1" hangingPunct="1">
              <a:lnSpc>
                <a:spcPct val="110000"/>
              </a:lnSpc>
            </a:pPr>
            <a:r>
              <a:rPr lang="en-US" altLang="zh-CN" sz="2800" b="1" dirty="0" smtClean="0"/>
              <a:t>4: </a:t>
            </a:r>
            <a:r>
              <a:rPr lang="en-US" altLang="zh-CN" sz="2800" b="1" dirty="0" err="1" smtClean="0"/>
              <a:t>Apriori</a:t>
            </a:r>
            <a:r>
              <a:rPr lang="en-US" altLang="zh-CN" sz="2800" b="1" dirty="0" smtClean="0"/>
              <a:t> (52 votes)</a:t>
            </a:r>
          </a:p>
          <a:p>
            <a:pPr eaLnBrk="1" hangingPunct="1">
              <a:lnSpc>
                <a:spcPct val="110000"/>
              </a:lnSpc>
            </a:pPr>
            <a:r>
              <a:rPr lang="en-US" altLang="zh-CN" sz="2800" b="1" dirty="0" smtClean="0"/>
              <a:t>5: EM (48 votes)</a:t>
            </a:r>
          </a:p>
          <a:p>
            <a:pPr eaLnBrk="1" hangingPunct="1">
              <a:lnSpc>
                <a:spcPct val="110000"/>
              </a:lnSpc>
            </a:pPr>
            <a:r>
              <a:rPr lang="en-US" altLang="zh-CN" sz="2800" b="1" dirty="0" smtClean="0"/>
              <a:t>6: PageRank (46 votes)</a:t>
            </a:r>
          </a:p>
          <a:p>
            <a:pPr eaLnBrk="1" hangingPunct="1">
              <a:lnSpc>
                <a:spcPct val="110000"/>
              </a:lnSpc>
            </a:pPr>
            <a:r>
              <a:rPr lang="en-US" altLang="zh-CN" sz="2800" b="1" dirty="0" smtClean="0"/>
              <a:t>7: </a:t>
            </a:r>
            <a:r>
              <a:rPr lang="en-US" altLang="zh-CN" sz="2800" b="1" dirty="0" err="1" smtClean="0"/>
              <a:t>AdaBoost</a:t>
            </a:r>
            <a:r>
              <a:rPr lang="en-US" altLang="zh-CN" sz="2800" b="1" dirty="0" smtClean="0"/>
              <a:t> (45 votes)</a:t>
            </a:r>
          </a:p>
          <a:p>
            <a:pPr eaLnBrk="1" hangingPunct="1">
              <a:lnSpc>
                <a:spcPct val="110000"/>
              </a:lnSpc>
            </a:pPr>
            <a:r>
              <a:rPr lang="en-US" altLang="zh-CN" sz="2800" b="1" dirty="0" smtClean="0"/>
              <a:t>8: </a:t>
            </a:r>
            <a:r>
              <a:rPr lang="en-US" altLang="zh-CN" sz="2800" b="1" dirty="0" err="1" smtClean="0"/>
              <a:t>kNN</a:t>
            </a:r>
            <a:r>
              <a:rPr lang="en-US" altLang="zh-CN" sz="2800" b="1" dirty="0" smtClean="0"/>
              <a:t> (45 votes)</a:t>
            </a:r>
          </a:p>
          <a:p>
            <a:pPr eaLnBrk="1" hangingPunct="1">
              <a:lnSpc>
                <a:spcPct val="110000"/>
              </a:lnSpc>
            </a:pPr>
            <a:r>
              <a:rPr lang="en-US" altLang="zh-CN" sz="2800" b="1" dirty="0" smtClean="0"/>
              <a:t>9: Naive Bayes (45 votes)</a:t>
            </a:r>
          </a:p>
          <a:p>
            <a:pPr eaLnBrk="1" hangingPunct="1">
              <a:lnSpc>
                <a:spcPct val="110000"/>
              </a:lnSpc>
            </a:pPr>
            <a:r>
              <a:rPr lang="en-US" altLang="zh-CN" sz="2800" b="1" dirty="0" smtClean="0"/>
              <a:t>10: CART (34 votes)</a:t>
            </a:r>
          </a:p>
        </p:txBody>
      </p:sp>
      <p:sp>
        <p:nvSpPr>
          <p:cNvPr id="6" name="Rectangle 2"/>
          <p:cNvSpPr>
            <a:spLocks noGrp="1" noChangeArrowheads="1"/>
          </p:cNvSpPr>
          <p:nvPr>
            <p:ph type="title"/>
          </p:nvPr>
        </p:nvSpPr>
        <p:spPr>
          <a:xfrm>
            <a:off x="323528" y="116632"/>
            <a:ext cx="8496622" cy="792088"/>
          </a:xfrm>
        </p:spPr>
        <p:txBody>
          <a:bodyPr/>
          <a:lstStyle/>
          <a:p>
            <a:pPr eaLnBrk="1" hangingPunct="1"/>
            <a:r>
              <a:rPr lang="en-US" altLang="zh-CN" sz="2800" dirty="0" smtClean="0"/>
              <a:t>Top-10 Algorithm Finally Selected at ICDM</a:t>
            </a:r>
            <a:r>
              <a:rPr lang="en-US" altLang="zh-CN" sz="2800" dirty="0" smtClean="0">
                <a:latin typeface="Tahoma" panose="020B0604030504040204" pitchFamily="34" charset="0"/>
              </a:rPr>
              <a:t>’</a:t>
            </a:r>
            <a:r>
              <a:rPr lang="en-US" altLang="zh-CN" sz="2800" dirty="0" smtClean="0"/>
              <a:t>06</a:t>
            </a:r>
          </a:p>
        </p:txBody>
      </p:sp>
    </p:spTree>
    <p:extLst>
      <p:ext uri="{BB962C8B-B14F-4D97-AF65-F5344CB8AC3E}">
        <p14:creationId xmlns:p14="http://schemas.microsoft.com/office/powerpoint/2010/main" val="62355718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3FFEDE3-88A0-4105-8B3E-0BC0804C859A}" type="slidenum">
              <a:rPr kumimoji="0" lang="en-US" altLang="zh-CN" sz="1400"/>
              <a:pPr eaLnBrk="1" hangingPunct="1"/>
              <a:t>116</a:t>
            </a:fld>
            <a:endParaRPr kumimoji="0" lang="en-US" altLang="zh-CN" sz="1400"/>
          </a:p>
        </p:txBody>
      </p:sp>
      <p:pic>
        <p:nvPicPr>
          <p:cNvPr id="76803" name="Picture 2" descr="th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19400"/>
            <a:ext cx="4038600"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3"/>
          <p:cNvSpPr>
            <a:spLocks noChangeArrowheads="1"/>
          </p:cNvSpPr>
          <p:nvPr/>
        </p:nvSpPr>
        <p:spPr bwMode="auto">
          <a:xfrm>
            <a:off x="609600" y="18288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4800" b="1">
                <a:solidFill>
                  <a:schemeClr val="tx2"/>
                </a:solidFill>
                <a:latin typeface="Times New Roman" panose="02020603050405020304" pitchFamily="18" charset="0"/>
              </a:rPr>
              <a:t>谢谢大家</a:t>
            </a:r>
            <a:r>
              <a:rPr lang="en-US" altLang="zh-CN" sz="4800" b="1">
                <a:solidFill>
                  <a:schemeClr val="tx2"/>
                </a:solidFill>
                <a:latin typeface="Times New Roman" panose="02020603050405020304" pitchFamily="18" charset="0"/>
              </a:rPr>
              <a:t>!</a:t>
            </a:r>
            <a:br>
              <a:rPr lang="en-US" altLang="zh-CN" sz="4800" b="1">
                <a:solidFill>
                  <a:schemeClr val="tx2"/>
                </a:solidFill>
                <a:latin typeface="Times New Roman" panose="02020603050405020304" pitchFamily="18" charset="0"/>
              </a:rPr>
            </a:br>
            <a:r>
              <a:rPr lang="en-US" altLang="zh-CN" sz="4800" b="1">
                <a:solidFill>
                  <a:schemeClr val="tx2"/>
                </a:solidFill>
                <a:latin typeface="Times New Roman" panose="02020603050405020304" pitchFamily="18" charset="0"/>
              </a:rPr>
              <a:t/>
            </a:r>
            <a:br>
              <a:rPr lang="en-US" altLang="zh-CN" sz="4800" b="1">
                <a:solidFill>
                  <a:schemeClr val="tx2"/>
                </a:solidFill>
                <a:latin typeface="Times New Roman" panose="02020603050405020304" pitchFamily="18" charset="0"/>
              </a:rPr>
            </a:br>
            <a:r>
              <a:rPr lang="en-US" altLang="zh-CN" sz="4800" b="1">
                <a:solidFill>
                  <a:schemeClr val="tx2"/>
                </a:solidFill>
                <a:latin typeface="Times New Roman" panose="02020603050405020304" pitchFamily="18" charset="0"/>
              </a:rPr>
              <a:t/>
            </a:r>
            <a:br>
              <a:rPr lang="en-US" altLang="zh-CN" sz="4800" b="1">
                <a:solidFill>
                  <a:schemeClr val="tx2"/>
                </a:solidFill>
                <a:latin typeface="Times New Roman" panose="02020603050405020304" pitchFamily="18" charset="0"/>
              </a:rPr>
            </a:br>
            <a:r>
              <a:rPr lang="en-US" altLang="zh-CN" sz="1800" b="1">
                <a:solidFill>
                  <a:schemeClr val="tx2"/>
                </a:solidFill>
                <a:latin typeface="Times New Roman" panose="02020603050405020304" pitchFamily="18" charset="0"/>
              </a:rPr>
              <a:t/>
            </a:r>
            <a:br>
              <a:rPr lang="en-US" altLang="zh-CN" sz="1800" b="1">
                <a:solidFill>
                  <a:schemeClr val="tx2"/>
                </a:solidFill>
                <a:latin typeface="Times New Roman" panose="02020603050405020304" pitchFamily="18" charset="0"/>
              </a:rPr>
            </a:br>
            <a:endParaRPr lang="en-US" altLang="zh-CN" sz="1800" b="1">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067688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ChangeArrowheads="1"/>
          </p:cNvSpPr>
          <p:nvPr/>
        </p:nvSpPr>
        <p:spPr bwMode="auto">
          <a:xfrm>
            <a:off x="355600" y="228600"/>
            <a:ext cx="8431213" cy="661988"/>
          </a:xfrm>
          <a:prstGeom prst="rect">
            <a:avLst/>
          </a:prstGeom>
          <a:noFill/>
          <a:ln w="9525">
            <a:noFill/>
            <a:miter lim="800000"/>
            <a:headEnd/>
            <a:tailEnd/>
          </a:ln>
          <a:effectLst/>
        </p:spPr>
        <p:txBody>
          <a:bodyPr lIns="182562" tIns="46038" rIns="182562" bIns="46038">
            <a:spAutoFit/>
          </a:bodyPr>
          <a:lstStyle/>
          <a:p>
            <a:pPr algn="ctr">
              <a:lnSpc>
                <a:spcPct val="85000"/>
              </a:lnSpc>
            </a:pPr>
            <a:r>
              <a:rPr kumimoji="1" lang="zh-CN" altLang="en-US" sz="4400" b="1">
                <a:solidFill>
                  <a:schemeClr val="tx2"/>
                </a:solidFill>
                <a:effectLst>
                  <a:outerShdw blurRad="38100" dist="38100" dir="2700000" algn="tl">
                    <a:srgbClr val="C0C0C0"/>
                  </a:outerShdw>
                </a:effectLst>
                <a:latin typeface="Tahoma" pitchFamily="34" charset="0"/>
                <a:ea typeface="隶书" pitchFamily="49" charset="-122"/>
              </a:rPr>
              <a:t>数据挖掘的社会需求</a:t>
            </a:r>
          </a:p>
        </p:txBody>
      </p:sp>
      <p:graphicFrame>
        <p:nvGraphicFramePr>
          <p:cNvPr id="795648" name="Object 1024"/>
          <p:cNvGraphicFramePr>
            <a:graphicFrameLocks noChangeAspect="1"/>
          </p:cNvGraphicFramePr>
          <p:nvPr/>
        </p:nvGraphicFramePr>
        <p:xfrm>
          <a:off x="660400" y="2362200"/>
          <a:ext cx="685800" cy="438150"/>
        </p:xfrm>
        <a:graphic>
          <a:graphicData uri="http://schemas.openxmlformats.org/presentationml/2006/ole">
            <mc:AlternateContent xmlns:mc="http://schemas.openxmlformats.org/markup-compatibility/2006">
              <mc:Choice xmlns:v="urn:schemas-microsoft-com:vml" Requires="v">
                <p:oleObj spid="_x0000_s1354" name="剪辑" r:id="rId3" imgW="2286000" imgH="1463040" progId="">
                  <p:embed/>
                </p:oleObj>
              </mc:Choice>
              <mc:Fallback>
                <p:oleObj name="剪辑" r:id="rId3" imgW="2286000" imgH="1463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2362200"/>
                        <a:ext cx="6858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5649" name="Object 1025"/>
          <p:cNvGraphicFramePr>
            <a:graphicFrameLocks noChangeAspect="1"/>
          </p:cNvGraphicFramePr>
          <p:nvPr/>
        </p:nvGraphicFramePr>
        <p:xfrm>
          <a:off x="5689600" y="1465263"/>
          <a:ext cx="2286000" cy="1462087"/>
        </p:xfrm>
        <a:graphic>
          <a:graphicData uri="http://schemas.openxmlformats.org/presentationml/2006/ole">
            <mc:AlternateContent xmlns:mc="http://schemas.openxmlformats.org/markup-compatibility/2006">
              <mc:Choice xmlns:v="urn:schemas-microsoft-com:vml" Requires="v">
                <p:oleObj spid="_x0000_s1355" name="剪辑" r:id="rId5" imgW="2286000" imgH="1463040" progId="">
                  <p:embed/>
                </p:oleObj>
              </mc:Choice>
              <mc:Fallback>
                <p:oleObj name="剪辑" r:id="rId5" imgW="2286000" imgH="146304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600" y="1465263"/>
                        <a:ext cx="2286000" cy="1462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5689600" y="2895600"/>
            <a:ext cx="2946400" cy="2381250"/>
            <a:chOff x="3396" y="1908"/>
            <a:chExt cx="1856" cy="1500"/>
          </a:xfrm>
        </p:grpSpPr>
        <p:sp>
          <p:nvSpPr>
            <p:cNvPr id="448518" name="Text Box 6"/>
            <p:cNvSpPr txBox="1">
              <a:spLocks noChangeArrowheads="1"/>
            </p:cNvSpPr>
            <p:nvPr/>
          </p:nvSpPr>
          <p:spPr bwMode="auto">
            <a:xfrm>
              <a:off x="3792" y="2112"/>
              <a:ext cx="1344" cy="404"/>
            </a:xfrm>
            <a:prstGeom prst="rect">
              <a:avLst/>
            </a:prstGeom>
            <a:noFill/>
            <a:ln w="12700" cap="sq">
              <a:noFill/>
              <a:miter lim="800000"/>
              <a:headEnd type="none" w="sm" len="sm"/>
              <a:tailEnd type="none" w="sm" len="sm"/>
            </a:ln>
            <a:effectLst/>
          </p:spPr>
          <p:txBody>
            <a:bodyPr>
              <a:spAutoFit/>
            </a:bodyPr>
            <a:lstStyle/>
            <a:p>
              <a:pPr eaLnBrk="0" hangingPunct="0"/>
              <a:r>
                <a:rPr kumimoji="1" lang="zh-CN" altLang="en-GB" sz="3600" b="1">
                  <a:latin typeface="Times New Roman" pitchFamily="18" charset="0"/>
                </a:rPr>
                <a:t>数据挖掘</a:t>
              </a:r>
              <a:endParaRPr kumimoji="1" lang="zh-CN" altLang="en-GB" sz="2400" b="1">
                <a:latin typeface="Times New Roman" pitchFamily="18" charset="0"/>
              </a:endParaRPr>
            </a:p>
          </p:txBody>
        </p:sp>
        <p:graphicFrame>
          <p:nvGraphicFramePr>
            <p:cNvPr id="795651" name="Object 1027"/>
            <p:cNvGraphicFramePr>
              <a:graphicFrameLocks noChangeAspect="1"/>
            </p:cNvGraphicFramePr>
            <p:nvPr/>
          </p:nvGraphicFramePr>
          <p:xfrm>
            <a:off x="4526" y="2676"/>
            <a:ext cx="726" cy="732"/>
          </p:xfrm>
          <a:graphic>
            <a:graphicData uri="http://schemas.openxmlformats.org/presentationml/2006/ole">
              <mc:AlternateContent xmlns:mc="http://schemas.openxmlformats.org/markup-compatibility/2006">
                <mc:Choice xmlns:v="urn:schemas-microsoft-com:vml" Requires="v">
                  <p:oleObj spid="_x0000_s1356" name="剪辑" r:id="rId6" imgW="4582440" imgH="3359160" progId="">
                    <p:embed/>
                  </p:oleObj>
                </mc:Choice>
                <mc:Fallback>
                  <p:oleObj name="剪辑" r:id="rId6" imgW="4582440" imgH="33591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6" y="2676"/>
                          <a:ext cx="726" cy="7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8520" name="Line 8"/>
            <p:cNvSpPr>
              <a:spLocks noChangeShapeType="1"/>
            </p:cNvSpPr>
            <p:nvPr/>
          </p:nvSpPr>
          <p:spPr bwMode="auto">
            <a:xfrm>
              <a:off x="3396" y="1908"/>
              <a:ext cx="1296" cy="1056"/>
            </a:xfrm>
            <a:prstGeom prst="line">
              <a:avLst/>
            </a:prstGeom>
            <a:noFill/>
            <a:ln w="12700">
              <a:solidFill>
                <a:srgbClr val="FF9900"/>
              </a:solidFill>
              <a:prstDash val="sysDot"/>
              <a:round/>
              <a:headEnd type="none" w="sm" len="sm"/>
              <a:tailEnd type="none" w="sm" len="sm"/>
            </a:ln>
            <a:effectLst/>
          </p:spPr>
          <p:txBody>
            <a:bodyPr wrap="none" anchor="ctr"/>
            <a:lstStyle/>
            <a:p>
              <a:endParaRPr lang="zh-CN" altLang="en-US"/>
            </a:p>
          </p:txBody>
        </p:sp>
        <p:sp>
          <p:nvSpPr>
            <p:cNvPr id="448521" name="Line 9"/>
            <p:cNvSpPr>
              <a:spLocks noChangeShapeType="1"/>
            </p:cNvSpPr>
            <p:nvPr/>
          </p:nvSpPr>
          <p:spPr bwMode="auto">
            <a:xfrm>
              <a:off x="4836" y="1908"/>
              <a:ext cx="336" cy="1008"/>
            </a:xfrm>
            <a:prstGeom prst="line">
              <a:avLst/>
            </a:prstGeom>
            <a:noFill/>
            <a:ln w="12700">
              <a:solidFill>
                <a:srgbClr val="FF9900"/>
              </a:solidFill>
              <a:prstDash val="sysDot"/>
              <a:round/>
              <a:headEnd type="none" w="sm" len="sm"/>
              <a:tailEnd type="none" w="sm" len="sm"/>
            </a:ln>
            <a:effectLst/>
          </p:spPr>
          <p:txBody>
            <a:bodyPr wrap="none" anchor="ctr"/>
            <a:lstStyle/>
            <a:p>
              <a:endParaRPr lang="zh-CN" altLang="en-US"/>
            </a:p>
          </p:txBody>
        </p:sp>
      </p:grpSp>
      <p:graphicFrame>
        <p:nvGraphicFramePr>
          <p:cNvPr id="795650" name="Object 1026"/>
          <p:cNvGraphicFramePr>
            <a:graphicFrameLocks noChangeAspect="1"/>
          </p:cNvGraphicFramePr>
          <p:nvPr/>
        </p:nvGraphicFramePr>
        <p:xfrm>
          <a:off x="765175" y="3219450"/>
          <a:ext cx="4714875" cy="2071688"/>
        </p:xfrm>
        <a:graphic>
          <a:graphicData uri="http://schemas.openxmlformats.org/presentationml/2006/ole">
            <mc:AlternateContent xmlns:mc="http://schemas.openxmlformats.org/markup-compatibility/2006">
              <mc:Choice xmlns:v="urn:schemas-microsoft-com:vml" Requires="v">
                <p:oleObj spid="_x0000_s1357" name="剪辑" r:id="rId8" imgW="2286720" imgH="2246040" progId="">
                  <p:embed/>
                </p:oleObj>
              </mc:Choice>
              <mc:Fallback>
                <p:oleObj name="剪辑" r:id="rId8" imgW="2286720" imgH="224604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175" y="3219450"/>
                        <a:ext cx="4714875" cy="207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1270000" y="1465263"/>
            <a:ext cx="4419600" cy="1447800"/>
            <a:chOff x="612" y="1007"/>
            <a:chExt cx="2784" cy="912"/>
          </a:xfrm>
        </p:grpSpPr>
        <p:sp>
          <p:nvSpPr>
            <p:cNvPr id="448524" name="Line 12"/>
            <p:cNvSpPr>
              <a:spLocks noChangeShapeType="1"/>
            </p:cNvSpPr>
            <p:nvPr/>
          </p:nvSpPr>
          <p:spPr bwMode="auto">
            <a:xfrm flipV="1">
              <a:off x="660" y="1007"/>
              <a:ext cx="2736" cy="565"/>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448525" name="Line 13"/>
            <p:cNvSpPr>
              <a:spLocks noChangeShapeType="1"/>
            </p:cNvSpPr>
            <p:nvPr/>
          </p:nvSpPr>
          <p:spPr bwMode="auto">
            <a:xfrm>
              <a:off x="612" y="1860"/>
              <a:ext cx="2784" cy="59"/>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448526" name="Text Box 14"/>
            <p:cNvSpPr txBox="1">
              <a:spLocks noChangeArrowheads="1"/>
            </p:cNvSpPr>
            <p:nvPr/>
          </p:nvSpPr>
          <p:spPr bwMode="auto">
            <a:xfrm>
              <a:off x="1056" y="1440"/>
              <a:ext cx="2304" cy="404"/>
            </a:xfrm>
            <a:prstGeom prst="rect">
              <a:avLst/>
            </a:prstGeom>
            <a:noFill/>
            <a:ln w="12700" cap="sq">
              <a:noFill/>
              <a:miter lim="800000"/>
              <a:headEnd type="none" w="sm" len="sm"/>
              <a:tailEnd type="none" w="sm" len="sm"/>
            </a:ln>
            <a:effectLst/>
          </p:spPr>
          <p:txBody>
            <a:bodyPr>
              <a:spAutoFit/>
            </a:bodyPr>
            <a:lstStyle/>
            <a:p>
              <a:pPr eaLnBrk="0" hangingPunct="0"/>
              <a:r>
                <a:rPr kumimoji="1" lang="zh-CN" altLang="en-GB" sz="3600" b="1">
                  <a:latin typeface="Times New Roman" pitchFamily="18" charset="0"/>
                </a:rPr>
                <a:t>数据库越来越大</a:t>
              </a:r>
              <a:endParaRPr kumimoji="1" lang="zh-CN" altLang="en-GB" sz="2400" b="1">
                <a:latin typeface="Times New Roman" pitchFamily="18" charset="0"/>
              </a:endParaRPr>
            </a:p>
          </p:txBody>
        </p:sp>
      </p:grpSp>
      <p:sp>
        <p:nvSpPr>
          <p:cNvPr id="448527" name="Text Box 15"/>
          <p:cNvSpPr txBox="1">
            <a:spLocks noChangeArrowheads="1"/>
          </p:cNvSpPr>
          <p:nvPr/>
        </p:nvSpPr>
        <p:spPr bwMode="auto">
          <a:xfrm>
            <a:off x="5943600" y="5334000"/>
            <a:ext cx="2971800" cy="641350"/>
          </a:xfrm>
          <a:prstGeom prst="rect">
            <a:avLst/>
          </a:prstGeom>
          <a:noFill/>
          <a:ln w="9525">
            <a:noFill/>
            <a:miter lim="800000"/>
            <a:headEnd/>
            <a:tailEnd/>
          </a:ln>
          <a:effectLst/>
        </p:spPr>
        <p:txBody>
          <a:bodyPr>
            <a:spAutoFit/>
          </a:bodyPr>
          <a:lstStyle/>
          <a:p>
            <a:pPr>
              <a:spcBef>
                <a:spcPct val="50000"/>
              </a:spcBef>
            </a:pPr>
            <a:r>
              <a:rPr kumimoji="1" lang="zh-CN" altLang="en-GB" sz="3600" b="1">
                <a:solidFill>
                  <a:srgbClr val="CC0000"/>
                </a:solidFill>
                <a:latin typeface="Times New Roman" pitchFamily="18" charset="0"/>
              </a:rPr>
              <a:t>有价值的知识</a:t>
            </a:r>
            <a:endParaRPr kumimoji="1" lang="zh-CN" altLang="en-US" sz="3600" b="1">
              <a:solidFill>
                <a:srgbClr val="CC0000"/>
              </a:solidFill>
              <a:latin typeface="Times New Roman" pitchFamily="18" charset="0"/>
            </a:endParaRPr>
          </a:p>
        </p:txBody>
      </p:sp>
      <p:sp>
        <p:nvSpPr>
          <p:cNvPr id="448528" name="Text Box 16"/>
          <p:cNvSpPr txBox="1">
            <a:spLocks noChangeArrowheads="1"/>
          </p:cNvSpPr>
          <p:nvPr/>
        </p:nvSpPr>
        <p:spPr bwMode="auto">
          <a:xfrm>
            <a:off x="685800" y="5410200"/>
            <a:ext cx="2590800" cy="641350"/>
          </a:xfrm>
          <a:prstGeom prst="rect">
            <a:avLst/>
          </a:prstGeom>
          <a:noFill/>
          <a:ln w="9525">
            <a:noFill/>
            <a:miter lim="800000"/>
            <a:headEnd/>
            <a:tailEnd/>
          </a:ln>
          <a:effectLst/>
        </p:spPr>
        <p:txBody>
          <a:bodyPr>
            <a:spAutoFit/>
          </a:bodyPr>
          <a:lstStyle/>
          <a:p>
            <a:pPr>
              <a:spcBef>
                <a:spcPct val="50000"/>
              </a:spcBef>
            </a:pPr>
            <a:r>
              <a:rPr kumimoji="1" lang="zh-CN" altLang="en-GB" sz="3600" b="1">
                <a:solidFill>
                  <a:srgbClr val="CC0000"/>
                </a:solidFill>
                <a:latin typeface="Times New Roman" pitchFamily="18" charset="0"/>
              </a:rPr>
              <a:t>可怕的数据</a:t>
            </a:r>
            <a:endParaRPr kumimoji="1" lang="zh-CN" altLang="en-US" sz="3600" b="1">
              <a:solidFill>
                <a:srgbClr val="CC0000"/>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79564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795650"/>
                                        </p:tgtEl>
                                        <p:attrNameLst>
                                          <p:attrName>style.visibility</p:attrName>
                                        </p:attrNameLst>
                                      </p:cBhvr>
                                      <p:to>
                                        <p:strVal val="visible"/>
                                      </p:to>
                                    </p:set>
                                    <p:animEffect transition="in" filter="box(out)">
                                      <p:cBhvr>
                                        <p:cTn id="16" dur="500"/>
                                        <p:tgtEl>
                                          <p:spTgt spid="79565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48528"/>
                                        </p:tgtEl>
                                        <p:attrNameLst>
                                          <p:attrName>style.visibility</p:attrName>
                                        </p:attrNameLst>
                                      </p:cBhvr>
                                      <p:to>
                                        <p:strVal val="visible"/>
                                      </p:to>
                                    </p:set>
                                    <p:anim calcmode="lin" valueType="num">
                                      <p:cBhvr additive="base">
                                        <p:cTn id="21" dur="500" fill="hold"/>
                                        <p:tgtEl>
                                          <p:spTgt spid="448528"/>
                                        </p:tgtEl>
                                        <p:attrNameLst>
                                          <p:attrName>ppt_x</p:attrName>
                                        </p:attrNameLst>
                                      </p:cBhvr>
                                      <p:tavLst>
                                        <p:tav tm="0">
                                          <p:val>
                                            <p:strVal val="#ppt_x"/>
                                          </p:val>
                                        </p:tav>
                                        <p:tav tm="100000">
                                          <p:val>
                                            <p:strVal val="#ppt_x"/>
                                          </p:val>
                                        </p:tav>
                                      </p:tavLst>
                                    </p:anim>
                                    <p:anim calcmode="lin" valueType="num">
                                      <p:cBhvr additive="base">
                                        <p:cTn id="22" dur="500" fill="hold"/>
                                        <p:tgtEl>
                                          <p:spTgt spid="44852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48527"/>
                                        </p:tgtEl>
                                        <p:attrNameLst>
                                          <p:attrName>style.visibility</p:attrName>
                                        </p:attrNameLst>
                                      </p:cBhvr>
                                      <p:to>
                                        <p:strVal val="visible"/>
                                      </p:to>
                                    </p:set>
                                    <p:anim calcmode="lin" valueType="num">
                                      <p:cBhvr additive="base">
                                        <p:cTn id="32" dur="500" fill="hold"/>
                                        <p:tgtEl>
                                          <p:spTgt spid="448527"/>
                                        </p:tgtEl>
                                        <p:attrNameLst>
                                          <p:attrName>ppt_x</p:attrName>
                                        </p:attrNameLst>
                                      </p:cBhvr>
                                      <p:tavLst>
                                        <p:tav tm="0">
                                          <p:val>
                                            <p:strVal val="#ppt_x"/>
                                          </p:val>
                                        </p:tav>
                                        <p:tav tm="100000">
                                          <p:val>
                                            <p:strVal val="#ppt_x"/>
                                          </p:val>
                                        </p:tav>
                                      </p:tavLst>
                                    </p:anim>
                                    <p:anim calcmode="lin" valueType="num">
                                      <p:cBhvr additive="base">
                                        <p:cTn id="33" dur="500" fill="hold"/>
                                        <p:tgtEl>
                                          <p:spTgt spid="448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7" grpId="0" autoUpdateAnimBg="0"/>
      <p:bldP spid="44852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ChangeArrowheads="1"/>
          </p:cNvSpPr>
          <p:nvPr/>
        </p:nvSpPr>
        <p:spPr bwMode="auto">
          <a:xfrm>
            <a:off x="355600" y="228600"/>
            <a:ext cx="8431213" cy="661988"/>
          </a:xfrm>
          <a:prstGeom prst="rect">
            <a:avLst/>
          </a:prstGeom>
          <a:noFill/>
          <a:ln w="9525">
            <a:noFill/>
            <a:miter lim="800000"/>
            <a:headEnd/>
            <a:tailEnd/>
          </a:ln>
          <a:effectLst/>
        </p:spPr>
        <p:txBody>
          <a:bodyPr lIns="182562" tIns="46038" rIns="182562" bIns="46038">
            <a:spAutoFit/>
          </a:bodyPr>
          <a:lstStyle/>
          <a:p>
            <a:pPr algn="ctr">
              <a:lnSpc>
                <a:spcPct val="85000"/>
              </a:lnSpc>
            </a:pPr>
            <a:r>
              <a:rPr kumimoji="1" lang="zh-CN" altLang="en-US" sz="4400" b="1">
                <a:solidFill>
                  <a:schemeClr val="tx2"/>
                </a:solidFill>
                <a:effectLst>
                  <a:outerShdw blurRad="38100" dist="38100" dir="2700000" algn="tl">
                    <a:srgbClr val="C0C0C0"/>
                  </a:outerShdw>
                </a:effectLst>
                <a:latin typeface="Tahoma" pitchFamily="34" charset="0"/>
                <a:ea typeface="隶书" pitchFamily="49" charset="-122"/>
              </a:rPr>
              <a:t>数据挖掘的社会需求</a:t>
            </a:r>
          </a:p>
        </p:txBody>
      </p:sp>
      <p:sp>
        <p:nvSpPr>
          <p:cNvPr id="449539" name="Rectangle 3"/>
          <p:cNvSpPr>
            <a:spLocks noChangeArrowheads="1"/>
          </p:cNvSpPr>
          <p:nvPr/>
        </p:nvSpPr>
        <p:spPr bwMode="auto">
          <a:xfrm>
            <a:off x="457200" y="5562600"/>
            <a:ext cx="8415338" cy="519113"/>
          </a:xfrm>
          <a:prstGeom prst="rect">
            <a:avLst/>
          </a:prstGeom>
          <a:noFill/>
          <a:ln w="9525">
            <a:noFill/>
            <a:miter lim="800000"/>
            <a:headEnd/>
            <a:tailEnd/>
          </a:ln>
          <a:effectLst/>
        </p:spPr>
        <p:txBody>
          <a:bodyPr lIns="182562" tIns="46038" rIns="182562" bIns="46038">
            <a:spAutoFit/>
          </a:bodyPr>
          <a:lstStyle/>
          <a:p>
            <a:pPr marL="450850" indent="-450850" algn="r">
              <a:spcBef>
                <a:spcPct val="20000"/>
              </a:spcBef>
              <a:buFont typeface="Wingdings" pitchFamily="2" charset="2"/>
              <a:buNone/>
            </a:pPr>
            <a:r>
              <a:rPr lang="zh-CN" altLang="en-US" sz="2800">
                <a:solidFill>
                  <a:srgbClr val="CC0000"/>
                </a:solidFill>
                <a:effectLst>
                  <a:outerShdw blurRad="38100" dist="38100" dir="2700000" algn="tl">
                    <a:srgbClr val="C0C0C0"/>
                  </a:outerShdw>
                </a:effectLst>
                <a:ea typeface="楷体_GB2312" pitchFamily="49" charset="-122"/>
              </a:rPr>
              <a:t>数据爆炸，知识贫乏</a:t>
            </a:r>
            <a:endParaRPr lang="zh-CN" altLang="en-US" sz="2800" b="1">
              <a:effectLst>
                <a:outerShdw blurRad="38100" dist="38100" dir="2700000" algn="tl">
                  <a:srgbClr val="C0C0C0"/>
                </a:outerShdw>
              </a:effectLst>
              <a:ea typeface="楷体_GB2312" pitchFamily="49" charset="-122"/>
            </a:endParaRPr>
          </a:p>
        </p:txBody>
      </p:sp>
      <p:grpSp>
        <p:nvGrpSpPr>
          <p:cNvPr id="2" name="Group 178"/>
          <p:cNvGrpSpPr>
            <a:grpSpLocks/>
          </p:cNvGrpSpPr>
          <p:nvPr/>
        </p:nvGrpSpPr>
        <p:grpSpPr bwMode="auto">
          <a:xfrm>
            <a:off x="0" y="1447800"/>
            <a:ext cx="8801100" cy="4689475"/>
            <a:chOff x="216" y="672"/>
            <a:chExt cx="5544" cy="2954"/>
          </a:xfrm>
        </p:grpSpPr>
        <p:sp>
          <p:nvSpPr>
            <p:cNvPr id="449540" name="Text Box 4"/>
            <p:cNvSpPr txBox="1">
              <a:spLocks noChangeArrowheads="1"/>
            </p:cNvSpPr>
            <p:nvPr/>
          </p:nvSpPr>
          <p:spPr bwMode="auto">
            <a:xfrm>
              <a:off x="432" y="672"/>
              <a:ext cx="5328" cy="516"/>
            </a:xfrm>
            <a:prstGeom prst="rect">
              <a:avLst/>
            </a:prstGeom>
            <a:gradFill rotWithShape="0">
              <a:gsLst>
                <a:gs pos="0">
                  <a:srgbClr val="FF8141"/>
                </a:gs>
                <a:gs pos="50000">
                  <a:srgbClr val="FFFF80"/>
                </a:gs>
                <a:gs pos="100000">
                  <a:srgbClr val="FF8141"/>
                </a:gs>
              </a:gsLst>
              <a:lin ang="0" scaled="1"/>
            </a:gradFill>
            <a:ln w="19050">
              <a:solidFill>
                <a:srgbClr val="000000"/>
              </a:solidFill>
              <a:miter lim="800000"/>
              <a:headEnd/>
              <a:tailEnd/>
            </a:ln>
            <a:effectLst/>
          </p:spPr>
          <p:txBody>
            <a:bodyPr lIns="0" tIns="0" rIns="0" bIns="0" anchor="ctr"/>
            <a:lstStyle/>
            <a:p>
              <a:pPr defTabSz="457200">
                <a:buClr>
                  <a:srgbClr val="000080"/>
                </a:buClr>
                <a:buSzPct val="90000"/>
                <a:buFont typeface="Monotype Sorts" pitchFamily="2" charset="2"/>
                <a:buNone/>
              </a:pPr>
              <a:r>
                <a:rPr kumimoji="1" lang="en-US" altLang="zh-CN" sz="2600">
                  <a:solidFill>
                    <a:srgbClr val="000000"/>
                  </a:solidFill>
                </a:rPr>
                <a:t> </a:t>
              </a:r>
              <a:r>
                <a:rPr kumimoji="1" lang="zh-CN" altLang="en-US" sz="2600">
                  <a:solidFill>
                    <a:srgbClr val="000000"/>
                  </a:solidFill>
                </a:rPr>
                <a:t>苦恼</a:t>
              </a:r>
              <a:r>
                <a:rPr kumimoji="1" lang="en-US" altLang="zh-CN" sz="2600">
                  <a:solidFill>
                    <a:srgbClr val="000000"/>
                  </a:solidFill>
                </a:rPr>
                <a:t>: </a:t>
              </a:r>
              <a:r>
                <a:rPr kumimoji="1" lang="zh-CN" altLang="en-US" sz="2600">
                  <a:solidFill>
                    <a:srgbClr val="000000"/>
                  </a:solidFill>
                </a:rPr>
                <a:t>淹没在数据中 </a:t>
              </a:r>
              <a:r>
                <a:rPr kumimoji="1" lang="en-US" altLang="zh-CN" sz="2600">
                  <a:solidFill>
                    <a:srgbClr val="000000"/>
                  </a:solidFill>
                </a:rPr>
                <a:t>; </a:t>
              </a:r>
              <a:r>
                <a:rPr kumimoji="1" lang="zh-CN" altLang="en-US" sz="2600">
                  <a:solidFill>
                    <a:srgbClr val="000000"/>
                  </a:solidFill>
                </a:rPr>
                <a:t>不能制定合适的决策</a:t>
              </a:r>
              <a:r>
                <a:rPr kumimoji="1" lang="en-US" altLang="zh-CN" sz="2600">
                  <a:solidFill>
                    <a:srgbClr val="000000"/>
                  </a:solidFill>
                </a:rPr>
                <a:t>! </a:t>
              </a:r>
              <a:endParaRPr kumimoji="1" lang="en-US" altLang="zh-CN" sz="2400">
                <a:latin typeface="Times New Roman" pitchFamily="18" charset="0"/>
              </a:endParaRPr>
            </a:p>
          </p:txBody>
        </p:sp>
        <p:sp>
          <p:nvSpPr>
            <p:cNvPr id="449541" name="Rectangle 5"/>
            <p:cNvSpPr>
              <a:spLocks noChangeArrowheads="1"/>
            </p:cNvSpPr>
            <p:nvPr/>
          </p:nvSpPr>
          <p:spPr bwMode="auto">
            <a:xfrm>
              <a:off x="864" y="1248"/>
              <a:ext cx="556" cy="269"/>
            </a:xfrm>
            <a:prstGeom prst="rect">
              <a:avLst/>
            </a:prstGeom>
            <a:noFill/>
            <a:ln w="9525">
              <a:noFill/>
              <a:miter lim="800000"/>
              <a:headEnd/>
              <a:tailEnd/>
            </a:ln>
            <a:effectLst/>
          </p:spPr>
          <p:txBody>
            <a:bodyPr lIns="0" tIns="0" rIns="0" bIns="0"/>
            <a:lstStyle/>
            <a:p>
              <a:pPr algn="ctr" defTabSz="457200" fontAlgn="t">
                <a:buClr>
                  <a:srgbClr val="000080"/>
                </a:buClr>
                <a:buFont typeface="Monotype Sorts" pitchFamily="2" charset="2"/>
                <a:buNone/>
              </a:pPr>
              <a:r>
                <a:rPr lang="zh-CN" altLang="en-US" sz="2000">
                  <a:effectLst>
                    <a:outerShdw blurRad="38100" dist="38100" dir="2700000" algn="tl">
                      <a:srgbClr val="C0C0C0"/>
                    </a:outerShdw>
                  </a:effectLst>
                  <a:latin typeface="Helvetica"/>
                  <a:ea typeface="楷体_GB2312" pitchFamily="49" charset="-122"/>
                </a:rPr>
                <a:t>数据</a:t>
              </a:r>
              <a:endParaRPr lang="zh-CN" altLang="en-US" sz="2800" b="1">
                <a:effectLst>
                  <a:outerShdw blurRad="38100" dist="38100" dir="2700000" algn="tl">
                    <a:srgbClr val="C0C0C0"/>
                  </a:outerShdw>
                </a:effectLst>
                <a:ea typeface="楷体_GB2312" pitchFamily="49" charset="-122"/>
              </a:endParaRPr>
            </a:p>
          </p:txBody>
        </p:sp>
        <p:sp>
          <p:nvSpPr>
            <p:cNvPr id="449542" name="Text Box 6"/>
            <p:cNvSpPr txBox="1">
              <a:spLocks noChangeArrowheads="1"/>
            </p:cNvSpPr>
            <p:nvPr/>
          </p:nvSpPr>
          <p:spPr bwMode="auto">
            <a:xfrm>
              <a:off x="2064" y="1248"/>
              <a:ext cx="1318" cy="269"/>
            </a:xfrm>
            <a:prstGeom prst="rect">
              <a:avLst/>
            </a:prstGeom>
            <a:noFill/>
            <a:ln w="9525">
              <a:noFill/>
              <a:miter lim="800000"/>
              <a:headEnd/>
              <a:tailEnd/>
            </a:ln>
            <a:effectLst/>
          </p:spPr>
          <p:txBody>
            <a:bodyPr lIns="0" tIns="0" rIns="0" bIns="0"/>
            <a:lstStyle/>
            <a:p>
              <a:pPr algn="ctr" defTabSz="457200" eaLnBrk="0" fontAlgn="t" hangingPunct="0">
                <a:lnSpc>
                  <a:spcPct val="90000"/>
                </a:lnSpc>
                <a:buClr>
                  <a:srgbClr val="000080"/>
                </a:buClr>
                <a:buSzPct val="90000"/>
                <a:buFont typeface="Monotype Sorts" pitchFamily="2" charset="2"/>
                <a:buNone/>
              </a:pPr>
              <a:r>
                <a:rPr kumimoji="1" lang="zh-CN" altLang="en-US" sz="2200">
                  <a:effectLst>
                    <a:outerShdw blurRad="38100" dist="38100" dir="2700000" algn="tl">
                      <a:srgbClr val="C0C0C0"/>
                    </a:outerShdw>
                  </a:effectLst>
                  <a:latin typeface="Helvetica"/>
                </a:rPr>
                <a:t>知识</a:t>
              </a:r>
            </a:p>
          </p:txBody>
        </p:sp>
        <p:sp>
          <p:nvSpPr>
            <p:cNvPr id="449543" name="Text Box 7"/>
            <p:cNvSpPr txBox="1">
              <a:spLocks noChangeArrowheads="1"/>
            </p:cNvSpPr>
            <p:nvPr/>
          </p:nvSpPr>
          <p:spPr bwMode="auto">
            <a:xfrm>
              <a:off x="3768" y="1200"/>
              <a:ext cx="1096" cy="269"/>
            </a:xfrm>
            <a:prstGeom prst="rect">
              <a:avLst/>
            </a:prstGeom>
            <a:noFill/>
            <a:ln w="9525">
              <a:noFill/>
              <a:miter lim="800000"/>
              <a:headEnd/>
              <a:tailEnd/>
            </a:ln>
            <a:effectLst/>
          </p:spPr>
          <p:txBody>
            <a:bodyPr lIns="0" tIns="0" rIns="0" bIns="0"/>
            <a:lstStyle/>
            <a:p>
              <a:pPr algn="ctr" defTabSz="457200" fontAlgn="t">
                <a:buClr>
                  <a:srgbClr val="000080"/>
                </a:buClr>
                <a:buSzPct val="90000"/>
                <a:buFont typeface="Monotype Sorts" pitchFamily="2" charset="2"/>
                <a:buNone/>
              </a:pPr>
              <a:r>
                <a:rPr kumimoji="1" lang="zh-CN" altLang="en-US" sz="2200">
                  <a:effectLst>
                    <a:outerShdw blurRad="38100" dist="38100" dir="2700000" algn="tl">
                      <a:srgbClr val="C0C0C0"/>
                    </a:outerShdw>
                  </a:effectLst>
                  <a:latin typeface="Helvetica"/>
                </a:rPr>
                <a:t>决策</a:t>
              </a:r>
            </a:p>
          </p:txBody>
        </p:sp>
        <p:grpSp>
          <p:nvGrpSpPr>
            <p:cNvPr id="3" name="Group 8"/>
            <p:cNvGrpSpPr>
              <a:grpSpLocks/>
            </p:cNvGrpSpPr>
            <p:nvPr/>
          </p:nvGrpSpPr>
          <p:grpSpPr bwMode="auto">
            <a:xfrm>
              <a:off x="216" y="1344"/>
              <a:ext cx="5208" cy="1177"/>
              <a:chOff x="264" y="1716"/>
              <a:chExt cx="5208" cy="1177"/>
            </a:xfrm>
          </p:grpSpPr>
          <p:sp>
            <p:nvSpPr>
              <p:cNvPr id="449545" name="Freeform 9"/>
              <p:cNvSpPr>
                <a:spLocks/>
              </p:cNvSpPr>
              <p:nvPr/>
            </p:nvSpPr>
            <p:spPr bwMode="auto">
              <a:xfrm>
                <a:off x="275" y="2476"/>
                <a:ext cx="3604" cy="209"/>
              </a:xfrm>
              <a:custGeom>
                <a:avLst/>
                <a:gdLst/>
                <a:ahLst/>
                <a:cxnLst>
                  <a:cxn ang="0">
                    <a:pos x="0" y="0"/>
                  </a:cxn>
                  <a:cxn ang="0">
                    <a:pos x="3603" y="0"/>
                  </a:cxn>
                  <a:cxn ang="0">
                    <a:pos x="3603" y="208"/>
                  </a:cxn>
                  <a:cxn ang="0">
                    <a:pos x="0" y="208"/>
                  </a:cxn>
                  <a:cxn ang="0">
                    <a:pos x="0" y="0"/>
                  </a:cxn>
                  <a:cxn ang="0">
                    <a:pos x="0" y="0"/>
                  </a:cxn>
                </a:cxnLst>
                <a:rect l="0" t="0" r="r" b="b"/>
                <a:pathLst>
                  <a:path w="3604" h="209">
                    <a:moveTo>
                      <a:pt x="0" y="0"/>
                    </a:moveTo>
                    <a:lnTo>
                      <a:pt x="3603" y="0"/>
                    </a:lnTo>
                    <a:lnTo>
                      <a:pt x="3603" y="208"/>
                    </a:lnTo>
                    <a:lnTo>
                      <a:pt x="0" y="208"/>
                    </a:lnTo>
                    <a:lnTo>
                      <a:pt x="0" y="0"/>
                    </a:lnTo>
                    <a:lnTo>
                      <a:pt x="0"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546" name="Freeform 10"/>
              <p:cNvSpPr>
                <a:spLocks/>
              </p:cNvSpPr>
              <p:nvPr/>
            </p:nvSpPr>
            <p:spPr bwMode="auto">
              <a:xfrm>
                <a:off x="264" y="2496"/>
                <a:ext cx="3604" cy="218"/>
              </a:xfrm>
              <a:custGeom>
                <a:avLst/>
                <a:gdLst/>
                <a:ahLst/>
                <a:cxnLst>
                  <a:cxn ang="0">
                    <a:pos x="0" y="0"/>
                  </a:cxn>
                  <a:cxn ang="0">
                    <a:pos x="3603" y="0"/>
                  </a:cxn>
                  <a:cxn ang="0">
                    <a:pos x="3603" y="217"/>
                  </a:cxn>
                  <a:cxn ang="0">
                    <a:pos x="0" y="217"/>
                  </a:cxn>
                  <a:cxn ang="0">
                    <a:pos x="0" y="0"/>
                  </a:cxn>
                  <a:cxn ang="0">
                    <a:pos x="0" y="0"/>
                  </a:cxn>
                </a:cxnLst>
                <a:rect l="0" t="0" r="r" b="b"/>
                <a:pathLst>
                  <a:path w="3604" h="218">
                    <a:moveTo>
                      <a:pt x="0" y="0"/>
                    </a:moveTo>
                    <a:lnTo>
                      <a:pt x="3603" y="0"/>
                    </a:lnTo>
                    <a:lnTo>
                      <a:pt x="3603" y="217"/>
                    </a:lnTo>
                    <a:lnTo>
                      <a:pt x="0" y="217"/>
                    </a:lnTo>
                    <a:lnTo>
                      <a:pt x="0" y="0"/>
                    </a:lnTo>
                    <a:lnTo>
                      <a:pt x="0" y="0"/>
                    </a:lnTo>
                  </a:path>
                </a:pathLst>
              </a:custGeom>
              <a:gradFill rotWithShape="0">
                <a:gsLst>
                  <a:gs pos="0">
                    <a:srgbClr val="8F8F8F"/>
                  </a:gs>
                  <a:gs pos="100000">
                    <a:srgbClr val="C0C0C0"/>
                  </a:gs>
                </a:gsLst>
                <a:lin ang="0" scaled="1"/>
              </a:gradFill>
              <a:ln w="9525">
                <a:noFill/>
                <a:round/>
                <a:headEnd type="none" w="med" len="med"/>
                <a:tailEnd type="none" w="med" len="med"/>
              </a:ln>
              <a:effectLst/>
            </p:spPr>
            <p:txBody>
              <a:bodyPr/>
              <a:lstStyle/>
              <a:p>
                <a:endParaRPr lang="zh-CN" altLang="en-US"/>
              </a:p>
            </p:txBody>
          </p:sp>
          <p:sp>
            <p:nvSpPr>
              <p:cNvPr id="449547" name="Freeform 11"/>
              <p:cNvSpPr>
                <a:spLocks/>
              </p:cNvSpPr>
              <p:nvPr/>
            </p:nvSpPr>
            <p:spPr bwMode="auto">
              <a:xfrm>
                <a:off x="3561" y="2198"/>
                <a:ext cx="1908" cy="695"/>
              </a:xfrm>
              <a:custGeom>
                <a:avLst/>
                <a:gdLst/>
                <a:ahLst/>
                <a:cxnLst>
                  <a:cxn ang="0">
                    <a:pos x="0" y="486"/>
                  </a:cxn>
                  <a:cxn ang="0">
                    <a:pos x="1907" y="0"/>
                  </a:cxn>
                  <a:cxn ang="0">
                    <a:pos x="1907" y="208"/>
                  </a:cxn>
                  <a:cxn ang="0">
                    <a:pos x="0" y="694"/>
                  </a:cxn>
                  <a:cxn ang="0">
                    <a:pos x="0" y="486"/>
                  </a:cxn>
                  <a:cxn ang="0">
                    <a:pos x="0" y="486"/>
                  </a:cxn>
                </a:cxnLst>
                <a:rect l="0" t="0" r="r" b="b"/>
                <a:pathLst>
                  <a:path w="1908" h="695">
                    <a:moveTo>
                      <a:pt x="0" y="486"/>
                    </a:moveTo>
                    <a:lnTo>
                      <a:pt x="1907" y="0"/>
                    </a:lnTo>
                    <a:lnTo>
                      <a:pt x="1907" y="208"/>
                    </a:lnTo>
                    <a:lnTo>
                      <a:pt x="0" y="694"/>
                    </a:lnTo>
                    <a:lnTo>
                      <a:pt x="0" y="486"/>
                    </a:lnTo>
                    <a:lnTo>
                      <a:pt x="0" y="486"/>
                    </a:lnTo>
                  </a:path>
                </a:pathLst>
              </a:custGeom>
              <a:gradFill rotWithShape="0">
                <a:gsLst>
                  <a:gs pos="0">
                    <a:srgbClr val="B2B2B2"/>
                  </a:gs>
                  <a:gs pos="100000">
                    <a:srgbClr val="E1E1E1"/>
                  </a:gs>
                </a:gsLst>
                <a:lin ang="18900000" scaled="1"/>
              </a:gradFill>
              <a:ln w="9525">
                <a:noFill/>
                <a:round/>
                <a:headEnd type="none" w="med" len="med"/>
                <a:tailEnd type="none" w="med" len="med"/>
              </a:ln>
              <a:effectLst/>
            </p:spPr>
            <p:txBody>
              <a:bodyPr/>
              <a:lstStyle/>
              <a:p>
                <a:endParaRPr lang="zh-CN" altLang="en-US"/>
              </a:p>
            </p:txBody>
          </p:sp>
          <p:sp>
            <p:nvSpPr>
              <p:cNvPr id="449548" name="Freeform 12"/>
              <p:cNvSpPr>
                <a:spLocks/>
              </p:cNvSpPr>
              <p:nvPr/>
            </p:nvSpPr>
            <p:spPr bwMode="auto">
              <a:xfrm>
                <a:off x="3561" y="2198"/>
                <a:ext cx="1908" cy="695"/>
              </a:xfrm>
              <a:custGeom>
                <a:avLst/>
                <a:gdLst/>
                <a:ahLst/>
                <a:cxnLst>
                  <a:cxn ang="0">
                    <a:pos x="0" y="486"/>
                  </a:cxn>
                  <a:cxn ang="0">
                    <a:pos x="1907" y="0"/>
                  </a:cxn>
                  <a:cxn ang="0">
                    <a:pos x="1907" y="208"/>
                  </a:cxn>
                  <a:cxn ang="0">
                    <a:pos x="0" y="694"/>
                  </a:cxn>
                  <a:cxn ang="0">
                    <a:pos x="0" y="486"/>
                  </a:cxn>
                </a:cxnLst>
                <a:rect l="0" t="0" r="r" b="b"/>
                <a:pathLst>
                  <a:path w="1908" h="695">
                    <a:moveTo>
                      <a:pt x="0" y="486"/>
                    </a:moveTo>
                    <a:lnTo>
                      <a:pt x="1907" y="0"/>
                    </a:lnTo>
                    <a:lnTo>
                      <a:pt x="1907" y="208"/>
                    </a:lnTo>
                    <a:lnTo>
                      <a:pt x="0" y="694"/>
                    </a:lnTo>
                    <a:lnTo>
                      <a:pt x="0" y="486"/>
                    </a:lnTo>
                  </a:path>
                </a:pathLst>
              </a:custGeom>
              <a:noFill/>
              <a:ln w="9525">
                <a:noFill/>
                <a:round/>
                <a:headEnd type="none" w="med" len="med"/>
                <a:tailEnd type="none" w="med" len="med"/>
              </a:ln>
              <a:effectLst/>
            </p:spPr>
            <p:txBody>
              <a:bodyPr/>
              <a:lstStyle/>
              <a:p>
                <a:endParaRPr lang="zh-CN" altLang="en-US"/>
              </a:p>
            </p:txBody>
          </p:sp>
          <p:sp>
            <p:nvSpPr>
              <p:cNvPr id="449549" name="Line 13"/>
              <p:cNvSpPr>
                <a:spLocks noChangeShapeType="1"/>
              </p:cNvSpPr>
              <p:nvPr/>
            </p:nvSpPr>
            <p:spPr bwMode="auto">
              <a:xfrm flipV="1">
                <a:off x="304" y="2475"/>
                <a:ext cx="3496" cy="9"/>
              </a:xfrm>
              <a:prstGeom prst="line">
                <a:avLst/>
              </a:prstGeom>
              <a:noFill/>
              <a:ln w="31710">
                <a:solidFill>
                  <a:srgbClr val="EFEFEF"/>
                </a:solidFill>
                <a:round/>
                <a:headEnd/>
                <a:tailEnd/>
              </a:ln>
              <a:effectLst/>
            </p:spPr>
            <p:txBody>
              <a:bodyPr wrap="none" anchor="ctr"/>
              <a:lstStyle/>
              <a:p>
                <a:endParaRPr lang="zh-CN" altLang="en-US"/>
              </a:p>
            </p:txBody>
          </p:sp>
          <p:sp>
            <p:nvSpPr>
              <p:cNvPr id="449550" name="Line 14"/>
              <p:cNvSpPr>
                <a:spLocks noChangeShapeType="1"/>
              </p:cNvSpPr>
              <p:nvPr/>
            </p:nvSpPr>
            <p:spPr bwMode="auto">
              <a:xfrm flipV="1">
                <a:off x="3555" y="2216"/>
                <a:ext cx="1910" cy="478"/>
              </a:xfrm>
              <a:prstGeom prst="line">
                <a:avLst/>
              </a:prstGeom>
              <a:noFill/>
              <a:ln w="31710">
                <a:solidFill>
                  <a:srgbClr val="FFFFFF"/>
                </a:solidFill>
                <a:round/>
                <a:headEnd/>
                <a:tailEnd/>
              </a:ln>
              <a:effectLst/>
            </p:spPr>
            <p:txBody>
              <a:bodyPr wrap="none" anchor="ctr"/>
              <a:lstStyle/>
              <a:p>
                <a:endParaRPr lang="zh-CN" altLang="en-US"/>
              </a:p>
            </p:txBody>
          </p:sp>
          <p:sp>
            <p:nvSpPr>
              <p:cNvPr id="449551" name="Freeform 15"/>
              <p:cNvSpPr>
                <a:spLocks/>
              </p:cNvSpPr>
              <p:nvPr/>
            </p:nvSpPr>
            <p:spPr bwMode="auto">
              <a:xfrm>
                <a:off x="278" y="1716"/>
                <a:ext cx="5194" cy="972"/>
              </a:xfrm>
              <a:custGeom>
                <a:avLst/>
                <a:gdLst/>
                <a:ahLst/>
                <a:cxnLst>
                  <a:cxn ang="0">
                    <a:pos x="757" y="207"/>
                  </a:cxn>
                  <a:cxn ang="0">
                    <a:pos x="4360" y="207"/>
                  </a:cxn>
                  <a:cxn ang="0">
                    <a:pos x="4643" y="0"/>
                  </a:cxn>
                  <a:cxn ang="0">
                    <a:pos x="5193" y="485"/>
                  </a:cxn>
                  <a:cxn ang="0">
                    <a:pos x="3286" y="971"/>
                  </a:cxn>
                  <a:cxn ang="0">
                    <a:pos x="3603" y="763"/>
                  </a:cxn>
                  <a:cxn ang="0">
                    <a:pos x="0" y="763"/>
                  </a:cxn>
                  <a:cxn ang="0">
                    <a:pos x="757" y="207"/>
                  </a:cxn>
                  <a:cxn ang="0">
                    <a:pos x="757" y="207"/>
                  </a:cxn>
                </a:cxnLst>
                <a:rect l="0" t="0" r="r" b="b"/>
                <a:pathLst>
                  <a:path w="5194" h="972">
                    <a:moveTo>
                      <a:pt x="757" y="207"/>
                    </a:moveTo>
                    <a:lnTo>
                      <a:pt x="4360" y="207"/>
                    </a:lnTo>
                    <a:lnTo>
                      <a:pt x="4643" y="0"/>
                    </a:lnTo>
                    <a:lnTo>
                      <a:pt x="5193" y="485"/>
                    </a:lnTo>
                    <a:lnTo>
                      <a:pt x="3286" y="971"/>
                    </a:lnTo>
                    <a:lnTo>
                      <a:pt x="3603" y="763"/>
                    </a:lnTo>
                    <a:lnTo>
                      <a:pt x="0" y="763"/>
                    </a:lnTo>
                    <a:lnTo>
                      <a:pt x="757" y="207"/>
                    </a:lnTo>
                    <a:lnTo>
                      <a:pt x="757" y="207"/>
                    </a:lnTo>
                  </a:path>
                </a:pathLst>
              </a:custGeom>
              <a:gradFill rotWithShape="0">
                <a:gsLst>
                  <a:gs pos="0">
                    <a:srgbClr val="B2B2B2"/>
                  </a:gs>
                  <a:gs pos="100000">
                    <a:srgbClr val="E1E1E1"/>
                  </a:gs>
                </a:gsLst>
                <a:lin ang="2700000" scaled="1"/>
              </a:gradFill>
              <a:ln w="9525">
                <a:noFill/>
                <a:round/>
                <a:headEnd type="none" w="med" len="med"/>
                <a:tailEnd type="none" w="med" len="med"/>
              </a:ln>
              <a:effectLst/>
            </p:spPr>
            <p:txBody>
              <a:bodyPr/>
              <a:lstStyle/>
              <a:p>
                <a:endParaRPr lang="zh-CN" altLang="en-US"/>
              </a:p>
            </p:txBody>
          </p:sp>
          <p:grpSp>
            <p:nvGrpSpPr>
              <p:cNvPr id="4" name="Group 16"/>
              <p:cNvGrpSpPr>
                <a:grpSpLocks/>
              </p:cNvGrpSpPr>
              <p:nvPr/>
            </p:nvGrpSpPr>
            <p:grpSpPr bwMode="auto">
              <a:xfrm>
                <a:off x="580" y="1745"/>
                <a:ext cx="4052" cy="712"/>
                <a:chOff x="796" y="1505"/>
                <a:chExt cx="4052" cy="712"/>
              </a:xfrm>
            </p:grpSpPr>
            <p:sp>
              <p:nvSpPr>
                <p:cNvPr id="449553" name="Line 17"/>
                <p:cNvSpPr>
                  <a:spLocks noChangeShapeType="1"/>
                </p:cNvSpPr>
                <p:nvPr/>
              </p:nvSpPr>
              <p:spPr bwMode="auto">
                <a:xfrm flipH="1">
                  <a:off x="2999" y="1941"/>
                  <a:ext cx="735" cy="0"/>
                </a:xfrm>
                <a:prstGeom prst="line">
                  <a:avLst/>
                </a:prstGeom>
                <a:noFill/>
                <a:ln w="63460">
                  <a:solidFill>
                    <a:srgbClr val="A2A2A2"/>
                  </a:solidFill>
                  <a:round/>
                  <a:headEnd/>
                  <a:tailEnd/>
                </a:ln>
                <a:effectLst/>
              </p:spPr>
              <p:txBody>
                <a:bodyPr wrap="none" anchor="ctr"/>
                <a:lstStyle/>
                <a:p>
                  <a:endParaRPr lang="zh-CN" altLang="en-US"/>
                </a:p>
              </p:txBody>
            </p:sp>
            <p:sp>
              <p:nvSpPr>
                <p:cNvPr id="449554" name="Freeform 18"/>
                <p:cNvSpPr>
                  <a:spLocks/>
                </p:cNvSpPr>
                <p:nvPr/>
              </p:nvSpPr>
              <p:spPr bwMode="auto">
                <a:xfrm>
                  <a:off x="2073" y="1819"/>
                  <a:ext cx="1508" cy="398"/>
                </a:xfrm>
                <a:custGeom>
                  <a:avLst/>
                  <a:gdLst/>
                  <a:ahLst/>
                  <a:cxnLst>
                    <a:cxn ang="0">
                      <a:pos x="353" y="4"/>
                    </a:cxn>
                    <a:cxn ang="0">
                      <a:pos x="0" y="323"/>
                    </a:cxn>
                    <a:cxn ang="0">
                      <a:pos x="222" y="323"/>
                    </a:cxn>
                    <a:cxn ang="0">
                      <a:pos x="185" y="361"/>
                    </a:cxn>
                    <a:cxn ang="0">
                      <a:pos x="548" y="364"/>
                    </a:cxn>
                    <a:cxn ang="0">
                      <a:pos x="497" y="397"/>
                    </a:cxn>
                    <a:cxn ang="0">
                      <a:pos x="1155" y="391"/>
                    </a:cxn>
                    <a:cxn ang="0">
                      <a:pos x="1481" y="78"/>
                    </a:cxn>
                    <a:cxn ang="0">
                      <a:pos x="1447" y="81"/>
                    </a:cxn>
                    <a:cxn ang="0">
                      <a:pos x="1507" y="4"/>
                    </a:cxn>
                    <a:cxn ang="0">
                      <a:pos x="357" y="0"/>
                    </a:cxn>
                    <a:cxn ang="0">
                      <a:pos x="353" y="4"/>
                    </a:cxn>
                    <a:cxn ang="0">
                      <a:pos x="353" y="4"/>
                    </a:cxn>
                  </a:cxnLst>
                  <a:rect l="0" t="0" r="r" b="b"/>
                  <a:pathLst>
                    <a:path w="1508" h="398">
                      <a:moveTo>
                        <a:pt x="353" y="4"/>
                      </a:moveTo>
                      <a:lnTo>
                        <a:pt x="0" y="323"/>
                      </a:lnTo>
                      <a:lnTo>
                        <a:pt x="222" y="323"/>
                      </a:lnTo>
                      <a:lnTo>
                        <a:pt x="185" y="361"/>
                      </a:lnTo>
                      <a:lnTo>
                        <a:pt x="548" y="364"/>
                      </a:lnTo>
                      <a:lnTo>
                        <a:pt x="497" y="397"/>
                      </a:lnTo>
                      <a:lnTo>
                        <a:pt x="1155" y="391"/>
                      </a:lnTo>
                      <a:lnTo>
                        <a:pt x="1481" y="78"/>
                      </a:lnTo>
                      <a:lnTo>
                        <a:pt x="1447" y="81"/>
                      </a:lnTo>
                      <a:lnTo>
                        <a:pt x="1507" y="4"/>
                      </a:lnTo>
                      <a:lnTo>
                        <a:pt x="357" y="0"/>
                      </a:lnTo>
                      <a:lnTo>
                        <a:pt x="353" y="4"/>
                      </a:lnTo>
                      <a:lnTo>
                        <a:pt x="353" y="4"/>
                      </a:lnTo>
                    </a:path>
                  </a:pathLst>
                </a:custGeom>
                <a:solidFill>
                  <a:srgbClr val="A2A2A2"/>
                </a:solidFill>
                <a:ln w="19050" cap="flat" cmpd="sng">
                  <a:solidFill>
                    <a:srgbClr val="A2A2A2"/>
                  </a:solidFill>
                  <a:prstDash val="solid"/>
                  <a:round/>
                  <a:headEnd type="none" w="med" len="med"/>
                  <a:tailEnd type="none" w="med" len="med"/>
                </a:ln>
                <a:effectLst/>
              </p:spPr>
              <p:txBody>
                <a:bodyPr/>
                <a:lstStyle/>
                <a:p>
                  <a:endParaRPr lang="zh-CN" altLang="en-US"/>
                </a:p>
              </p:txBody>
            </p:sp>
            <p:sp>
              <p:nvSpPr>
                <p:cNvPr id="449555" name="Oval 19"/>
                <p:cNvSpPr>
                  <a:spLocks noChangeArrowheads="1"/>
                </p:cNvSpPr>
                <p:nvPr/>
              </p:nvSpPr>
              <p:spPr bwMode="auto">
                <a:xfrm>
                  <a:off x="4163" y="1598"/>
                  <a:ext cx="685" cy="614"/>
                </a:xfrm>
                <a:prstGeom prst="ellipse">
                  <a:avLst/>
                </a:prstGeom>
                <a:gradFill rotWithShape="0">
                  <a:gsLst>
                    <a:gs pos="0">
                      <a:srgbClr val="F1E0FF"/>
                    </a:gs>
                    <a:gs pos="100000">
                      <a:srgbClr val="FFFFFF"/>
                    </a:gs>
                  </a:gsLst>
                  <a:path path="shape">
                    <a:fillToRect l="50000" t="50000" r="50000" b="50000"/>
                  </a:path>
                </a:gradFill>
                <a:ln w="9525">
                  <a:noFill/>
                  <a:round/>
                  <a:headEnd/>
                  <a:tailEnd/>
                </a:ln>
                <a:effectLst/>
              </p:spPr>
              <p:txBody>
                <a:bodyPr wrap="none" anchor="ctr"/>
                <a:lstStyle/>
                <a:p>
                  <a:endParaRPr lang="zh-CN" altLang="en-US"/>
                </a:p>
              </p:txBody>
            </p:sp>
            <p:grpSp>
              <p:nvGrpSpPr>
                <p:cNvPr id="5" name="Group 20"/>
                <p:cNvGrpSpPr>
                  <a:grpSpLocks/>
                </p:cNvGrpSpPr>
                <p:nvPr/>
              </p:nvGrpSpPr>
              <p:grpSpPr bwMode="auto">
                <a:xfrm>
                  <a:off x="4339" y="1675"/>
                  <a:ext cx="316" cy="443"/>
                  <a:chOff x="4339" y="1675"/>
                  <a:chExt cx="316" cy="443"/>
                </a:xfrm>
              </p:grpSpPr>
              <p:sp>
                <p:nvSpPr>
                  <p:cNvPr id="449557" name="Freeform 21"/>
                  <p:cNvSpPr>
                    <a:spLocks/>
                  </p:cNvSpPr>
                  <p:nvPr/>
                </p:nvSpPr>
                <p:spPr bwMode="auto">
                  <a:xfrm>
                    <a:off x="4343" y="1679"/>
                    <a:ext cx="308" cy="278"/>
                  </a:xfrm>
                  <a:custGeom>
                    <a:avLst/>
                    <a:gdLst/>
                    <a:ahLst/>
                    <a:cxnLst>
                      <a:cxn ang="0">
                        <a:pos x="169" y="277"/>
                      </a:cxn>
                      <a:cxn ang="0">
                        <a:pos x="200" y="271"/>
                      </a:cxn>
                      <a:cxn ang="0">
                        <a:pos x="227" y="260"/>
                      </a:cxn>
                      <a:cxn ang="0">
                        <a:pos x="250" y="245"/>
                      </a:cxn>
                      <a:cxn ang="0">
                        <a:pos x="272" y="227"/>
                      </a:cxn>
                      <a:cxn ang="0">
                        <a:pos x="289" y="205"/>
                      </a:cxn>
                      <a:cxn ang="0">
                        <a:pos x="301" y="180"/>
                      </a:cxn>
                      <a:cxn ang="0">
                        <a:pos x="307" y="153"/>
                      </a:cxn>
                      <a:cxn ang="0">
                        <a:pos x="307" y="125"/>
                      </a:cxn>
                      <a:cxn ang="0">
                        <a:pos x="301" y="98"/>
                      </a:cxn>
                      <a:cxn ang="0">
                        <a:pos x="289" y="73"/>
                      </a:cxn>
                      <a:cxn ang="0">
                        <a:pos x="272" y="51"/>
                      </a:cxn>
                      <a:cxn ang="0">
                        <a:pos x="250" y="31"/>
                      </a:cxn>
                      <a:cxn ang="0">
                        <a:pos x="227" y="16"/>
                      </a:cxn>
                      <a:cxn ang="0">
                        <a:pos x="200" y="7"/>
                      </a:cxn>
                      <a:cxn ang="0">
                        <a:pos x="169" y="1"/>
                      </a:cxn>
                      <a:cxn ang="0">
                        <a:pos x="138" y="1"/>
                      </a:cxn>
                      <a:cxn ang="0">
                        <a:pos x="108" y="7"/>
                      </a:cxn>
                      <a:cxn ang="0">
                        <a:pos x="81" y="16"/>
                      </a:cxn>
                      <a:cxn ang="0">
                        <a:pos x="55" y="31"/>
                      </a:cxn>
                      <a:cxn ang="0">
                        <a:pos x="34" y="51"/>
                      </a:cxn>
                      <a:cxn ang="0">
                        <a:pos x="18" y="73"/>
                      </a:cxn>
                      <a:cxn ang="0">
                        <a:pos x="5" y="98"/>
                      </a:cxn>
                      <a:cxn ang="0">
                        <a:pos x="0" y="125"/>
                      </a:cxn>
                      <a:cxn ang="0">
                        <a:pos x="0" y="153"/>
                      </a:cxn>
                      <a:cxn ang="0">
                        <a:pos x="5" y="180"/>
                      </a:cxn>
                      <a:cxn ang="0">
                        <a:pos x="18" y="205"/>
                      </a:cxn>
                      <a:cxn ang="0">
                        <a:pos x="34" y="227"/>
                      </a:cxn>
                      <a:cxn ang="0">
                        <a:pos x="55" y="245"/>
                      </a:cxn>
                      <a:cxn ang="0">
                        <a:pos x="81" y="260"/>
                      </a:cxn>
                      <a:cxn ang="0">
                        <a:pos x="108" y="271"/>
                      </a:cxn>
                      <a:cxn ang="0">
                        <a:pos x="138" y="277"/>
                      </a:cxn>
                      <a:cxn ang="0">
                        <a:pos x="153" y="277"/>
                      </a:cxn>
                    </a:cxnLst>
                    <a:rect l="0" t="0" r="r" b="b"/>
                    <a:pathLst>
                      <a:path w="308" h="278">
                        <a:moveTo>
                          <a:pt x="153" y="277"/>
                        </a:moveTo>
                        <a:lnTo>
                          <a:pt x="169" y="277"/>
                        </a:lnTo>
                        <a:lnTo>
                          <a:pt x="184" y="274"/>
                        </a:lnTo>
                        <a:lnTo>
                          <a:pt x="200" y="271"/>
                        </a:lnTo>
                        <a:lnTo>
                          <a:pt x="213" y="266"/>
                        </a:lnTo>
                        <a:lnTo>
                          <a:pt x="227" y="260"/>
                        </a:lnTo>
                        <a:lnTo>
                          <a:pt x="239" y="253"/>
                        </a:lnTo>
                        <a:lnTo>
                          <a:pt x="250" y="245"/>
                        </a:lnTo>
                        <a:lnTo>
                          <a:pt x="262" y="236"/>
                        </a:lnTo>
                        <a:lnTo>
                          <a:pt x="272" y="227"/>
                        </a:lnTo>
                        <a:lnTo>
                          <a:pt x="281" y="216"/>
                        </a:lnTo>
                        <a:lnTo>
                          <a:pt x="289" y="205"/>
                        </a:lnTo>
                        <a:lnTo>
                          <a:pt x="296" y="193"/>
                        </a:lnTo>
                        <a:lnTo>
                          <a:pt x="301" y="180"/>
                        </a:lnTo>
                        <a:lnTo>
                          <a:pt x="303" y="167"/>
                        </a:lnTo>
                        <a:lnTo>
                          <a:pt x="307" y="153"/>
                        </a:lnTo>
                        <a:lnTo>
                          <a:pt x="307" y="139"/>
                        </a:lnTo>
                        <a:lnTo>
                          <a:pt x="307" y="125"/>
                        </a:lnTo>
                        <a:lnTo>
                          <a:pt x="303" y="110"/>
                        </a:lnTo>
                        <a:lnTo>
                          <a:pt x="301" y="98"/>
                        </a:lnTo>
                        <a:lnTo>
                          <a:pt x="296" y="85"/>
                        </a:lnTo>
                        <a:lnTo>
                          <a:pt x="289" y="73"/>
                        </a:lnTo>
                        <a:lnTo>
                          <a:pt x="281" y="60"/>
                        </a:lnTo>
                        <a:lnTo>
                          <a:pt x="272" y="51"/>
                        </a:lnTo>
                        <a:lnTo>
                          <a:pt x="262" y="41"/>
                        </a:lnTo>
                        <a:lnTo>
                          <a:pt x="250" y="31"/>
                        </a:lnTo>
                        <a:lnTo>
                          <a:pt x="239" y="23"/>
                        </a:lnTo>
                        <a:lnTo>
                          <a:pt x="227" y="16"/>
                        </a:lnTo>
                        <a:lnTo>
                          <a:pt x="213" y="11"/>
                        </a:lnTo>
                        <a:lnTo>
                          <a:pt x="200" y="7"/>
                        </a:lnTo>
                        <a:lnTo>
                          <a:pt x="184" y="2"/>
                        </a:lnTo>
                        <a:lnTo>
                          <a:pt x="169" y="1"/>
                        </a:lnTo>
                        <a:lnTo>
                          <a:pt x="153" y="0"/>
                        </a:lnTo>
                        <a:lnTo>
                          <a:pt x="138" y="1"/>
                        </a:lnTo>
                        <a:lnTo>
                          <a:pt x="122" y="2"/>
                        </a:lnTo>
                        <a:lnTo>
                          <a:pt x="108" y="7"/>
                        </a:lnTo>
                        <a:lnTo>
                          <a:pt x="94" y="11"/>
                        </a:lnTo>
                        <a:lnTo>
                          <a:pt x="81" y="16"/>
                        </a:lnTo>
                        <a:lnTo>
                          <a:pt x="68" y="23"/>
                        </a:lnTo>
                        <a:lnTo>
                          <a:pt x="55" y="31"/>
                        </a:lnTo>
                        <a:lnTo>
                          <a:pt x="44" y="41"/>
                        </a:lnTo>
                        <a:lnTo>
                          <a:pt x="34" y="51"/>
                        </a:lnTo>
                        <a:lnTo>
                          <a:pt x="26" y="60"/>
                        </a:lnTo>
                        <a:lnTo>
                          <a:pt x="18" y="73"/>
                        </a:lnTo>
                        <a:lnTo>
                          <a:pt x="12" y="85"/>
                        </a:lnTo>
                        <a:lnTo>
                          <a:pt x="5" y="98"/>
                        </a:lnTo>
                        <a:lnTo>
                          <a:pt x="3" y="110"/>
                        </a:lnTo>
                        <a:lnTo>
                          <a:pt x="0" y="125"/>
                        </a:lnTo>
                        <a:lnTo>
                          <a:pt x="0" y="139"/>
                        </a:lnTo>
                        <a:lnTo>
                          <a:pt x="0" y="153"/>
                        </a:lnTo>
                        <a:lnTo>
                          <a:pt x="3" y="167"/>
                        </a:lnTo>
                        <a:lnTo>
                          <a:pt x="5" y="180"/>
                        </a:lnTo>
                        <a:lnTo>
                          <a:pt x="12" y="193"/>
                        </a:lnTo>
                        <a:lnTo>
                          <a:pt x="18" y="205"/>
                        </a:lnTo>
                        <a:lnTo>
                          <a:pt x="26" y="216"/>
                        </a:lnTo>
                        <a:lnTo>
                          <a:pt x="34" y="227"/>
                        </a:lnTo>
                        <a:lnTo>
                          <a:pt x="44" y="236"/>
                        </a:lnTo>
                        <a:lnTo>
                          <a:pt x="55" y="245"/>
                        </a:lnTo>
                        <a:lnTo>
                          <a:pt x="68" y="253"/>
                        </a:lnTo>
                        <a:lnTo>
                          <a:pt x="81" y="260"/>
                        </a:lnTo>
                        <a:lnTo>
                          <a:pt x="94" y="266"/>
                        </a:lnTo>
                        <a:lnTo>
                          <a:pt x="108" y="271"/>
                        </a:lnTo>
                        <a:lnTo>
                          <a:pt x="122" y="274"/>
                        </a:lnTo>
                        <a:lnTo>
                          <a:pt x="138" y="277"/>
                        </a:lnTo>
                        <a:lnTo>
                          <a:pt x="153" y="277"/>
                        </a:lnTo>
                        <a:lnTo>
                          <a:pt x="153" y="27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58" name="Freeform 22"/>
                  <p:cNvSpPr>
                    <a:spLocks/>
                  </p:cNvSpPr>
                  <p:nvPr/>
                </p:nvSpPr>
                <p:spPr bwMode="auto">
                  <a:xfrm>
                    <a:off x="4343" y="1680"/>
                    <a:ext cx="308" cy="352"/>
                  </a:xfrm>
                  <a:custGeom>
                    <a:avLst/>
                    <a:gdLst/>
                    <a:ahLst/>
                    <a:cxnLst>
                      <a:cxn ang="0">
                        <a:pos x="133" y="349"/>
                      </a:cxn>
                      <a:cxn ang="0">
                        <a:pos x="108" y="343"/>
                      </a:cxn>
                      <a:cxn ang="0">
                        <a:pos x="95" y="335"/>
                      </a:cxn>
                      <a:cxn ang="0">
                        <a:pos x="93" y="329"/>
                      </a:cxn>
                      <a:cxn ang="0">
                        <a:pos x="93" y="327"/>
                      </a:cxn>
                      <a:cxn ang="0">
                        <a:pos x="94" y="323"/>
                      </a:cxn>
                      <a:cxn ang="0">
                        <a:pos x="94" y="314"/>
                      </a:cxn>
                      <a:cxn ang="0">
                        <a:pos x="94" y="301"/>
                      </a:cxn>
                      <a:cxn ang="0">
                        <a:pos x="91" y="283"/>
                      </a:cxn>
                      <a:cxn ang="0">
                        <a:pos x="79" y="266"/>
                      </a:cxn>
                      <a:cxn ang="0">
                        <a:pos x="63" y="252"/>
                      </a:cxn>
                      <a:cxn ang="0">
                        <a:pos x="51" y="244"/>
                      </a:cxn>
                      <a:cxn ang="0">
                        <a:pos x="38" y="233"/>
                      </a:cxn>
                      <a:cxn ang="0">
                        <a:pos x="22" y="208"/>
                      </a:cxn>
                      <a:cxn ang="0">
                        <a:pos x="8" y="182"/>
                      </a:cxn>
                      <a:cxn ang="0">
                        <a:pos x="0" y="156"/>
                      </a:cxn>
                      <a:cxn ang="0">
                        <a:pos x="0" y="128"/>
                      </a:cxn>
                      <a:cxn ang="0">
                        <a:pos x="4" y="102"/>
                      </a:cxn>
                      <a:cxn ang="0">
                        <a:pos x="13" y="76"/>
                      </a:cxn>
                      <a:cxn ang="0">
                        <a:pos x="30" y="52"/>
                      </a:cxn>
                      <a:cxn ang="0">
                        <a:pos x="47" y="36"/>
                      </a:cxn>
                      <a:cxn ang="0">
                        <a:pos x="60" y="27"/>
                      </a:cxn>
                      <a:cxn ang="0">
                        <a:pos x="73" y="19"/>
                      </a:cxn>
                      <a:cxn ang="0">
                        <a:pos x="87" y="12"/>
                      </a:cxn>
                      <a:cxn ang="0">
                        <a:pos x="101" y="8"/>
                      </a:cxn>
                      <a:cxn ang="0">
                        <a:pos x="115" y="3"/>
                      </a:cxn>
                      <a:cxn ang="0">
                        <a:pos x="131" y="1"/>
                      </a:cxn>
                      <a:cxn ang="0">
                        <a:pos x="145" y="0"/>
                      </a:cxn>
                      <a:cxn ang="0">
                        <a:pos x="153" y="0"/>
                      </a:cxn>
                      <a:cxn ang="0">
                        <a:pos x="169" y="0"/>
                      </a:cxn>
                      <a:cxn ang="0">
                        <a:pos x="183" y="1"/>
                      </a:cxn>
                      <a:cxn ang="0">
                        <a:pos x="198" y="6"/>
                      </a:cxn>
                      <a:cxn ang="0">
                        <a:pos x="213" y="10"/>
                      </a:cxn>
                      <a:cxn ang="0">
                        <a:pos x="227" y="15"/>
                      </a:cxn>
                      <a:cxn ang="0">
                        <a:pos x="241" y="23"/>
                      </a:cxn>
                      <a:cxn ang="0">
                        <a:pos x="253" y="32"/>
                      </a:cxn>
                      <a:cxn ang="0">
                        <a:pos x="266" y="41"/>
                      </a:cxn>
                      <a:cxn ang="0">
                        <a:pos x="285" y="64"/>
                      </a:cxn>
                      <a:cxn ang="0">
                        <a:pos x="299" y="89"/>
                      </a:cxn>
                      <a:cxn ang="0">
                        <a:pos x="306" y="115"/>
                      </a:cxn>
                      <a:cxn ang="0">
                        <a:pos x="307" y="142"/>
                      </a:cxn>
                      <a:cxn ang="0">
                        <a:pos x="301" y="169"/>
                      </a:cxn>
                      <a:cxn ang="0">
                        <a:pos x="291" y="196"/>
                      </a:cxn>
                      <a:cxn ang="0">
                        <a:pos x="277" y="221"/>
                      </a:cxn>
                      <a:cxn ang="0">
                        <a:pos x="257" y="243"/>
                      </a:cxn>
                      <a:cxn ang="0">
                        <a:pos x="249" y="247"/>
                      </a:cxn>
                      <a:cxn ang="0">
                        <a:pos x="234" y="259"/>
                      </a:cxn>
                      <a:cxn ang="0">
                        <a:pos x="220" y="275"/>
                      </a:cxn>
                      <a:cxn ang="0">
                        <a:pos x="213" y="293"/>
                      </a:cxn>
                      <a:cxn ang="0">
                        <a:pos x="211" y="308"/>
                      </a:cxn>
                      <a:cxn ang="0">
                        <a:pos x="212" y="319"/>
                      </a:cxn>
                      <a:cxn ang="0">
                        <a:pos x="212" y="326"/>
                      </a:cxn>
                      <a:cxn ang="0">
                        <a:pos x="213" y="327"/>
                      </a:cxn>
                      <a:cxn ang="0">
                        <a:pos x="211" y="331"/>
                      </a:cxn>
                      <a:cxn ang="0">
                        <a:pos x="203" y="339"/>
                      </a:cxn>
                      <a:cxn ang="0">
                        <a:pos x="187" y="347"/>
                      </a:cxn>
                      <a:cxn ang="0">
                        <a:pos x="153" y="351"/>
                      </a:cxn>
                    </a:cxnLst>
                    <a:rect l="0" t="0" r="r" b="b"/>
                    <a:pathLst>
                      <a:path w="308" h="352">
                        <a:moveTo>
                          <a:pt x="153" y="351"/>
                        </a:moveTo>
                        <a:lnTo>
                          <a:pt x="133" y="349"/>
                        </a:lnTo>
                        <a:lnTo>
                          <a:pt x="120" y="347"/>
                        </a:lnTo>
                        <a:lnTo>
                          <a:pt x="108" y="343"/>
                        </a:lnTo>
                        <a:lnTo>
                          <a:pt x="100" y="339"/>
                        </a:lnTo>
                        <a:lnTo>
                          <a:pt x="95" y="335"/>
                        </a:lnTo>
                        <a:lnTo>
                          <a:pt x="94" y="331"/>
                        </a:lnTo>
                        <a:lnTo>
                          <a:pt x="93" y="329"/>
                        </a:lnTo>
                        <a:lnTo>
                          <a:pt x="93" y="327"/>
                        </a:lnTo>
                        <a:lnTo>
                          <a:pt x="93" y="327"/>
                        </a:lnTo>
                        <a:lnTo>
                          <a:pt x="93" y="326"/>
                        </a:lnTo>
                        <a:lnTo>
                          <a:pt x="94" y="323"/>
                        </a:lnTo>
                        <a:lnTo>
                          <a:pt x="94" y="319"/>
                        </a:lnTo>
                        <a:lnTo>
                          <a:pt x="94" y="314"/>
                        </a:lnTo>
                        <a:lnTo>
                          <a:pt x="94" y="308"/>
                        </a:lnTo>
                        <a:lnTo>
                          <a:pt x="94" y="301"/>
                        </a:lnTo>
                        <a:lnTo>
                          <a:pt x="93" y="293"/>
                        </a:lnTo>
                        <a:lnTo>
                          <a:pt x="91" y="283"/>
                        </a:lnTo>
                        <a:lnTo>
                          <a:pt x="86" y="275"/>
                        </a:lnTo>
                        <a:lnTo>
                          <a:pt x="79" y="266"/>
                        </a:lnTo>
                        <a:lnTo>
                          <a:pt x="70" y="259"/>
                        </a:lnTo>
                        <a:lnTo>
                          <a:pt x="63" y="252"/>
                        </a:lnTo>
                        <a:lnTo>
                          <a:pt x="56" y="247"/>
                        </a:lnTo>
                        <a:lnTo>
                          <a:pt x="51" y="244"/>
                        </a:lnTo>
                        <a:lnTo>
                          <a:pt x="50" y="243"/>
                        </a:lnTo>
                        <a:lnTo>
                          <a:pt x="38" y="233"/>
                        </a:lnTo>
                        <a:lnTo>
                          <a:pt x="30" y="221"/>
                        </a:lnTo>
                        <a:lnTo>
                          <a:pt x="22" y="208"/>
                        </a:lnTo>
                        <a:lnTo>
                          <a:pt x="13" y="196"/>
                        </a:lnTo>
                        <a:lnTo>
                          <a:pt x="8" y="182"/>
                        </a:lnTo>
                        <a:lnTo>
                          <a:pt x="4" y="169"/>
                        </a:lnTo>
                        <a:lnTo>
                          <a:pt x="0" y="156"/>
                        </a:lnTo>
                        <a:lnTo>
                          <a:pt x="0" y="142"/>
                        </a:lnTo>
                        <a:lnTo>
                          <a:pt x="0" y="128"/>
                        </a:lnTo>
                        <a:lnTo>
                          <a:pt x="0" y="115"/>
                        </a:lnTo>
                        <a:lnTo>
                          <a:pt x="4" y="102"/>
                        </a:lnTo>
                        <a:lnTo>
                          <a:pt x="8" y="89"/>
                        </a:lnTo>
                        <a:lnTo>
                          <a:pt x="13" y="76"/>
                        </a:lnTo>
                        <a:lnTo>
                          <a:pt x="22" y="64"/>
                        </a:lnTo>
                        <a:lnTo>
                          <a:pt x="30" y="52"/>
                        </a:lnTo>
                        <a:lnTo>
                          <a:pt x="42" y="41"/>
                        </a:lnTo>
                        <a:lnTo>
                          <a:pt x="47" y="36"/>
                        </a:lnTo>
                        <a:lnTo>
                          <a:pt x="53" y="32"/>
                        </a:lnTo>
                        <a:lnTo>
                          <a:pt x="60" y="27"/>
                        </a:lnTo>
                        <a:lnTo>
                          <a:pt x="66" y="23"/>
                        </a:lnTo>
                        <a:lnTo>
                          <a:pt x="73" y="19"/>
                        </a:lnTo>
                        <a:lnTo>
                          <a:pt x="80" y="15"/>
                        </a:lnTo>
                        <a:lnTo>
                          <a:pt x="87" y="12"/>
                        </a:lnTo>
                        <a:lnTo>
                          <a:pt x="94" y="10"/>
                        </a:lnTo>
                        <a:lnTo>
                          <a:pt x="101" y="8"/>
                        </a:lnTo>
                        <a:lnTo>
                          <a:pt x="109" y="6"/>
                        </a:lnTo>
                        <a:lnTo>
                          <a:pt x="115" y="3"/>
                        </a:lnTo>
                        <a:lnTo>
                          <a:pt x="123" y="1"/>
                        </a:lnTo>
                        <a:lnTo>
                          <a:pt x="131" y="1"/>
                        </a:lnTo>
                        <a:lnTo>
                          <a:pt x="138" y="0"/>
                        </a:lnTo>
                        <a:lnTo>
                          <a:pt x="145" y="0"/>
                        </a:lnTo>
                        <a:lnTo>
                          <a:pt x="153" y="0"/>
                        </a:lnTo>
                        <a:lnTo>
                          <a:pt x="153" y="0"/>
                        </a:lnTo>
                        <a:lnTo>
                          <a:pt x="161" y="0"/>
                        </a:lnTo>
                        <a:lnTo>
                          <a:pt x="169" y="0"/>
                        </a:lnTo>
                        <a:lnTo>
                          <a:pt x="175" y="1"/>
                        </a:lnTo>
                        <a:lnTo>
                          <a:pt x="183" y="1"/>
                        </a:lnTo>
                        <a:lnTo>
                          <a:pt x="191" y="3"/>
                        </a:lnTo>
                        <a:lnTo>
                          <a:pt x="198" y="6"/>
                        </a:lnTo>
                        <a:lnTo>
                          <a:pt x="206" y="8"/>
                        </a:lnTo>
                        <a:lnTo>
                          <a:pt x="213" y="10"/>
                        </a:lnTo>
                        <a:lnTo>
                          <a:pt x="220" y="12"/>
                        </a:lnTo>
                        <a:lnTo>
                          <a:pt x="227" y="15"/>
                        </a:lnTo>
                        <a:lnTo>
                          <a:pt x="233" y="19"/>
                        </a:lnTo>
                        <a:lnTo>
                          <a:pt x="241" y="23"/>
                        </a:lnTo>
                        <a:lnTo>
                          <a:pt x="247" y="27"/>
                        </a:lnTo>
                        <a:lnTo>
                          <a:pt x="253" y="32"/>
                        </a:lnTo>
                        <a:lnTo>
                          <a:pt x="260" y="36"/>
                        </a:lnTo>
                        <a:lnTo>
                          <a:pt x="266" y="41"/>
                        </a:lnTo>
                        <a:lnTo>
                          <a:pt x="277" y="52"/>
                        </a:lnTo>
                        <a:lnTo>
                          <a:pt x="285" y="64"/>
                        </a:lnTo>
                        <a:lnTo>
                          <a:pt x="291" y="76"/>
                        </a:lnTo>
                        <a:lnTo>
                          <a:pt x="299" y="89"/>
                        </a:lnTo>
                        <a:lnTo>
                          <a:pt x="302" y="102"/>
                        </a:lnTo>
                        <a:lnTo>
                          <a:pt x="306" y="115"/>
                        </a:lnTo>
                        <a:lnTo>
                          <a:pt x="307" y="128"/>
                        </a:lnTo>
                        <a:lnTo>
                          <a:pt x="307" y="142"/>
                        </a:lnTo>
                        <a:lnTo>
                          <a:pt x="305" y="156"/>
                        </a:lnTo>
                        <a:lnTo>
                          <a:pt x="301" y="169"/>
                        </a:lnTo>
                        <a:lnTo>
                          <a:pt x="298" y="182"/>
                        </a:lnTo>
                        <a:lnTo>
                          <a:pt x="291" y="196"/>
                        </a:lnTo>
                        <a:lnTo>
                          <a:pt x="284" y="208"/>
                        </a:lnTo>
                        <a:lnTo>
                          <a:pt x="277" y="221"/>
                        </a:lnTo>
                        <a:lnTo>
                          <a:pt x="266" y="233"/>
                        </a:lnTo>
                        <a:lnTo>
                          <a:pt x="257" y="243"/>
                        </a:lnTo>
                        <a:lnTo>
                          <a:pt x="254" y="244"/>
                        </a:lnTo>
                        <a:lnTo>
                          <a:pt x="249" y="247"/>
                        </a:lnTo>
                        <a:lnTo>
                          <a:pt x="243" y="252"/>
                        </a:lnTo>
                        <a:lnTo>
                          <a:pt x="234" y="259"/>
                        </a:lnTo>
                        <a:lnTo>
                          <a:pt x="227" y="266"/>
                        </a:lnTo>
                        <a:lnTo>
                          <a:pt x="220" y="275"/>
                        </a:lnTo>
                        <a:lnTo>
                          <a:pt x="215" y="283"/>
                        </a:lnTo>
                        <a:lnTo>
                          <a:pt x="213" y="293"/>
                        </a:lnTo>
                        <a:lnTo>
                          <a:pt x="212" y="301"/>
                        </a:lnTo>
                        <a:lnTo>
                          <a:pt x="211" y="308"/>
                        </a:lnTo>
                        <a:lnTo>
                          <a:pt x="211" y="314"/>
                        </a:lnTo>
                        <a:lnTo>
                          <a:pt x="212" y="319"/>
                        </a:lnTo>
                        <a:lnTo>
                          <a:pt x="212" y="323"/>
                        </a:lnTo>
                        <a:lnTo>
                          <a:pt x="212" y="326"/>
                        </a:lnTo>
                        <a:lnTo>
                          <a:pt x="213" y="327"/>
                        </a:lnTo>
                        <a:lnTo>
                          <a:pt x="213" y="327"/>
                        </a:lnTo>
                        <a:lnTo>
                          <a:pt x="213" y="329"/>
                        </a:lnTo>
                        <a:lnTo>
                          <a:pt x="211" y="331"/>
                        </a:lnTo>
                        <a:lnTo>
                          <a:pt x="209" y="335"/>
                        </a:lnTo>
                        <a:lnTo>
                          <a:pt x="203" y="339"/>
                        </a:lnTo>
                        <a:lnTo>
                          <a:pt x="197" y="343"/>
                        </a:lnTo>
                        <a:lnTo>
                          <a:pt x="187" y="347"/>
                        </a:lnTo>
                        <a:lnTo>
                          <a:pt x="172" y="349"/>
                        </a:lnTo>
                        <a:lnTo>
                          <a:pt x="153" y="351"/>
                        </a:lnTo>
                        <a:lnTo>
                          <a:pt x="153" y="351"/>
                        </a:lnTo>
                      </a:path>
                    </a:pathLst>
                  </a:custGeom>
                  <a:gradFill rotWithShape="0">
                    <a:gsLst>
                      <a:gs pos="0">
                        <a:srgbClr val="FFFF00"/>
                      </a:gs>
                      <a:gs pos="100000">
                        <a:srgbClr val="FFFFD0"/>
                      </a:gs>
                    </a:gsLst>
                    <a:path path="rect">
                      <a:fillToRect l="50000" t="50000" r="50000" b="50000"/>
                    </a:path>
                  </a:gradFill>
                  <a:ln w="9525">
                    <a:noFill/>
                    <a:round/>
                    <a:headEnd type="none" w="med" len="med"/>
                    <a:tailEnd type="none" w="med" len="med"/>
                  </a:ln>
                  <a:effectLst/>
                </p:spPr>
                <p:txBody>
                  <a:bodyPr/>
                  <a:lstStyle/>
                  <a:p>
                    <a:endParaRPr lang="zh-CN" altLang="en-US"/>
                  </a:p>
                </p:txBody>
              </p:sp>
              <p:sp>
                <p:nvSpPr>
                  <p:cNvPr id="449559" name="Freeform 23"/>
                  <p:cNvSpPr>
                    <a:spLocks/>
                  </p:cNvSpPr>
                  <p:nvPr/>
                </p:nvSpPr>
                <p:spPr bwMode="auto">
                  <a:xfrm>
                    <a:off x="4431" y="2004"/>
                    <a:ext cx="66" cy="31"/>
                  </a:xfrm>
                  <a:custGeom>
                    <a:avLst/>
                    <a:gdLst/>
                    <a:ahLst/>
                    <a:cxnLst>
                      <a:cxn ang="0">
                        <a:pos x="0" y="3"/>
                      </a:cxn>
                      <a:cxn ang="0">
                        <a:pos x="0" y="3"/>
                      </a:cxn>
                      <a:cxn ang="0">
                        <a:pos x="0" y="6"/>
                      </a:cxn>
                      <a:cxn ang="0">
                        <a:pos x="3" y="9"/>
                      </a:cxn>
                      <a:cxn ang="0">
                        <a:pos x="5" y="13"/>
                      </a:cxn>
                      <a:cxn ang="0">
                        <a:pos x="10" y="18"/>
                      </a:cxn>
                      <a:cxn ang="0">
                        <a:pos x="18" y="22"/>
                      </a:cxn>
                      <a:cxn ang="0">
                        <a:pos x="31" y="27"/>
                      </a:cxn>
                      <a:cxn ang="0">
                        <a:pos x="44" y="29"/>
                      </a:cxn>
                      <a:cxn ang="0">
                        <a:pos x="65" y="30"/>
                      </a:cxn>
                      <a:cxn ang="0">
                        <a:pos x="65" y="23"/>
                      </a:cxn>
                      <a:cxn ang="0">
                        <a:pos x="45" y="22"/>
                      </a:cxn>
                      <a:cxn ang="0">
                        <a:pos x="32" y="20"/>
                      </a:cxn>
                      <a:cxn ang="0">
                        <a:pos x="22" y="16"/>
                      </a:cxn>
                      <a:cxn ang="0">
                        <a:pos x="14" y="12"/>
                      </a:cxn>
                      <a:cxn ang="0">
                        <a:pos x="12" y="10"/>
                      </a:cxn>
                      <a:cxn ang="0">
                        <a:pos x="10" y="6"/>
                      </a:cxn>
                      <a:cxn ang="0">
                        <a:pos x="8" y="3"/>
                      </a:cxn>
                      <a:cxn ang="0">
                        <a:pos x="8" y="3"/>
                      </a:cxn>
                      <a:cxn ang="0">
                        <a:pos x="8" y="3"/>
                      </a:cxn>
                      <a:cxn ang="0">
                        <a:pos x="8" y="3"/>
                      </a:cxn>
                      <a:cxn ang="0">
                        <a:pos x="7" y="2"/>
                      </a:cxn>
                      <a:cxn ang="0">
                        <a:pos x="5" y="0"/>
                      </a:cxn>
                      <a:cxn ang="0">
                        <a:pos x="3" y="2"/>
                      </a:cxn>
                      <a:cxn ang="0">
                        <a:pos x="0" y="3"/>
                      </a:cxn>
                      <a:cxn ang="0">
                        <a:pos x="0" y="3"/>
                      </a:cxn>
                      <a:cxn ang="0">
                        <a:pos x="0" y="3"/>
                      </a:cxn>
                    </a:cxnLst>
                    <a:rect l="0" t="0" r="r" b="b"/>
                    <a:pathLst>
                      <a:path w="66" h="31">
                        <a:moveTo>
                          <a:pt x="0" y="3"/>
                        </a:moveTo>
                        <a:lnTo>
                          <a:pt x="0" y="3"/>
                        </a:lnTo>
                        <a:lnTo>
                          <a:pt x="0" y="6"/>
                        </a:lnTo>
                        <a:lnTo>
                          <a:pt x="3" y="9"/>
                        </a:lnTo>
                        <a:lnTo>
                          <a:pt x="5" y="13"/>
                        </a:lnTo>
                        <a:lnTo>
                          <a:pt x="10" y="18"/>
                        </a:lnTo>
                        <a:lnTo>
                          <a:pt x="18" y="22"/>
                        </a:lnTo>
                        <a:lnTo>
                          <a:pt x="31" y="27"/>
                        </a:lnTo>
                        <a:lnTo>
                          <a:pt x="44" y="29"/>
                        </a:lnTo>
                        <a:lnTo>
                          <a:pt x="65" y="30"/>
                        </a:lnTo>
                        <a:lnTo>
                          <a:pt x="65" y="23"/>
                        </a:lnTo>
                        <a:lnTo>
                          <a:pt x="45" y="22"/>
                        </a:lnTo>
                        <a:lnTo>
                          <a:pt x="32" y="20"/>
                        </a:lnTo>
                        <a:lnTo>
                          <a:pt x="22" y="16"/>
                        </a:lnTo>
                        <a:lnTo>
                          <a:pt x="14" y="12"/>
                        </a:lnTo>
                        <a:lnTo>
                          <a:pt x="12" y="10"/>
                        </a:lnTo>
                        <a:lnTo>
                          <a:pt x="10" y="6"/>
                        </a:lnTo>
                        <a:lnTo>
                          <a:pt x="8" y="3"/>
                        </a:lnTo>
                        <a:lnTo>
                          <a:pt x="8" y="3"/>
                        </a:lnTo>
                        <a:lnTo>
                          <a:pt x="8" y="3"/>
                        </a:lnTo>
                        <a:lnTo>
                          <a:pt x="8" y="3"/>
                        </a:lnTo>
                        <a:lnTo>
                          <a:pt x="7" y="2"/>
                        </a:lnTo>
                        <a:lnTo>
                          <a:pt x="5" y="0"/>
                        </a:lnTo>
                        <a:lnTo>
                          <a:pt x="3" y="2"/>
                        </a:lnTo>
                        <a:lnTo>
                          <a:pt x="0" y="3"/>
                        </a:lnTo>
                        <a:lnTo>
                          <a:pt x="0" y="3"/>
                        </a:lnTo>
                        <a:lnTo>
                          <a:pt x="0"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0" name="Freeform 24"/>
                  <p:cNvSpPr>
                    <a:spLocks/>
                  </p:cNvSpPr>
                  <p:nvPr/>
                </p:nvSpPr>
                <p:spPr bwMode="auto">
                  <a:xfrm>
                    <a:off x="4431" y="1971"/>
                    <a:ext cx="11" cy="37"/>
                  </a:xfrm>
                  <a:custGeom>
                    <a:avLst/>
                    <a:gdLst/>
                    <a:ahLst/>
                    <a:cxnLst>
                      <a:cxn ang="0">
                        <a:pos x="0" y="2"/>
                      </a:cxn>
                      <a:cxn ang="0">
                        <a:pos x="0" y="2"/>
                      </a:cxn>
                      <a:cxn ang="0">
                        <a:pos x="2" y="10"/>
                      </a:cxn>
                      <a:cxn ang="0">
                        <a:pos x="2" y="17"/>
                      </a:cxn>
                      <a:cxn ang="0">
                        <a:pos x="2" y="23"/>
                      </a:cxn>
                      <a:cxn ang="0">
                        <a:pos x="2" y="28"/>
                      </a:cxn>
                      <a:cxn ang="0">
                        <a:pos x="2" y="32"/>
                      </a:cxn>
                      <a:cxn ang="0">
                        <a:pos x="0" y="35"/>
                      </a:cxn>
                      <a:cxn ang="0">
                        <a:pos x="0" y="36"/>
                      </a:cxn>
                      <a:cxn ang="0">
                        <a:pos x="0" y="36"/>
                      </a:cxn>
                      <a:cxn ang="0">
                        <a:pos x="8" y="36"/>
                      </a:cxn>
                      <a:cxn ang="0">
                        <a:pos x="8" y="36"/>
                      </a:cxn>
                      <a:cxn ang="0">
                        <a:pos x="8" y="36"/>
                      </a:cxn>
                      <a:cxn ang="0">
                        <a:pos x="10" y="33"/>
                      </a:cxn>
                      <a:cxn ang="0">
                        <a:pos x="10" y="28"/>
                      </a:cxn>
                      <a:cxn ang="0">
                        <a:pos x="10" y="23"/>
                      </a:cxn>
                      <a:cxn ang="0">
                        <a:pos x="10" y="17"/>
                      </a:cxn>
                      <a:cxn ang="0">
                        <a:pos x="10" y="10"/>
                      </a:cxn>
                      <a:cxn ang="0">
                        <a:pos x="8" y="2"/>
                      </a:cxn>
                      <a:cxn ang="0">
                        <a:pos x="8" y="0"/>
                      </a:cxn>
                      <a:cxn ang="0">
                        <a:pos x="0" y="2"/>
                      </a:cxn>
                      <a:cxn ang="0">
                        <a:pos x="0" y="2"/>
                      </a:cxn>
                    </a:cxnLst>
                    <a:rect l="0" t="0" r="r" b="b"/>
                    <a:pathLst>
                      <a:path w="11" h="37">
                        <a:moveTo>
                          <a:pt x="0" y="2"/>
                        </a:moveTo>
                        <a:lnTo>
                          <a:pt x="0" y="2"/>
                        </a:lnTo>
                        <a:lnTo>
                          <a:pt x="2" y="10"/>
                        </a:lnTo>
                        <a:lnTo>
                          <a:pt x="2" y="17"/>
                        </a:lnTo>
                        <a:lnTo>
                          <a:pt x="2" y="23"/>
                        </a:lnTo>
                        <a:lnTo>
                          <a:pt x="2" y="28"/>
                        </a:lnTo>
                        <a:lnTo>
                          <a:pt x="2" y="32"/>
                        </a:lnTo>
                        <a:lnTo>
                          <a:pt x="0" y="35"/>
                        </a:lnTo>
                        <a:lnTo>
                          <a:pt x="0" y="36"/>
                        </a:lnTo>
                        <a:lnTo>
                          <a:pt x="0" y="36"/>
                        </a:lnTo>
                        <a:lnTo>
                          <a:pt x="8" y="36"/>
                        </a:lnTo>
                        <a:lnTo>
                          <a:pt x="8" y="36"/>
                        </a:lnTo>
                        <a:lnTo>
                          <a:pt x="8" y="36"/>
                        </a:lnTo>
                        <a:lnTo>
                          <a:pt x="10" y="33"/>
                        </a:lnTo>
                        <a:lnTo>
                          <a:pt x="10" y="28"/>
                        </a:lnTo>
                        <a:lnTo>
                          <a:pt x="10" y="23"/>
                        </a:lnTo>
                        <a:lnTo>
                          <a:pt x="10" y="17"/>
                        </a:lnTo>
                        <a:lnTo>
                          <a:pt x="10" y="10"/>
                        </a:lnTo>
                        <a:lnTo>
                          <a:pt x="8" y="2"/>
                        </a:lnTo>
                        <a:lnTo>
                          <a:pt x="8" y="0"/>
                        </a:lnTo>
                        <a:lnTo>
                          <a:pt x="0" y="2"/>
                        </a:lnTo>
                        <a:lnTo>
                          <a:pt x="0"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1" name="Freeform 25"/>
                  <p:cNvSpPr>
                    <a:spLocks/>
                  </p:cNvSpPr>
                  <p:nvPr/>
                </p:nvSpPr>
                <p:spPr bwMode="auto">
                  <a:xfrm>
                    <a:off x="4389" y="1919"/>
                    <a:ext cx="51" cy="55"/>
                  </a:xfrm>
                  <a:custGeom>
                    <a:avLst/>
                    <a:gdLst/>
                    <a:ahLst/>
                    <a:cxnLst>
                      <a:cxn ang="0">
                        <a:pos x="0" y="7"/>
                      </a:cxn>
                      <a:cxn ang="0">
                        <a:pos x="1" y="7"/>
                      </a:cxn>
                      <a:cxn ang="0">
                        <a:pos x="3" y="8"/>
                      </a:cxn>
                      <a:cxn ang="0">
                        <a:pos x="8" y="10"/>
                      </a:cxn>
                      <a:cxn ang="0">
                        <a:pos x="14" y="16"/>
                      </a:cxn>
                      <a:cxn ang="0">
                        <a:pos x="23" y="22"/>
                      </a:cxn>
                      <a:cxn ang="0">
                        <a:pos x="28" y="30"/>
                      </a:cxn>
                      <a:cxn ang="0">
                        <a:pos x="36" y="37"/>
                      </a:cxn>
                      <a:cxn ang="0">
                        <a:pos x="40" y="46"/>
                      </a:cxn>
                      <a:cxn ang="0">
                        <a:pos x="42" y="54"/>
                      </a:cxn>
                      <a:cxn ang="0">
                        <a:pos x="50" y="52"/>
                      </a:cxn>
                      <a:cxn ang="0">
                        <a:pos x="48" y="44"/>
                      </a:cxn>
                      <a:cxn ang="0">
                        <a:pos x="42" y="34"/>
                      </a:cxn>
                      <a:cxn ang="0">
                        <a:pos x="35" y="25"/>
                      </a:cxn>
                      <a:cxn ang="0">
                        <a:pos x="27" y="17"/>
                      </a:cxn>
                      <a:cxn ang="0">
                        <a:pos x="19" y="10"/>
                      </a:cxn>
                      <a:cxn ang="0">
                        <a:pos x="12" y="6"/>
                      </a:cxn>
                      <a:cxn ang="0">
                        <a:pos x="7" y="2"/>
                      </a:cxn>
                      <a:cxn ang="0">
                        <a:pos x="5" y="0"/>
                      </a:cxn>
                      <a:cxn ang="0">
                        <a:pos x="6" y="1"/>
                      </a:cxn>
                      <a:cxn ang="0">
                        <a:pos x="5" y="0"/>
                      </a:cxn>
                      <a:cxn ang="0">
                        <a:pos x="2" y="0"/>
                      </a:cxn>
                      <a:cxn ang="0">
                        <a:pos x="0" y="2"/>
                      </a:cxn>
                      <a:cxn ang="0">
                        <a:pos x="0" y="4"/>
                      </a:cxn>
                      <a:cxn ang="0">
                        <a:pos x="1" y="7"/>
                      </a:cxn>
                      <a:cxn ang="0">
                        <a:pos x="0" y="7"/>
                      </a:cxn>
                      <a:cxn ang="0">
                        <a:pos x="0" y="7"/>
                      </a:cxn>
                    </a:cxnLst>
                    <a:rect l="0" t="0" r="r" b="b"/>
                    <a:pathLst>
                      <a:path w="51" h="55">
                        <a:moveTo>
                          <a:pt x="0" y="7"/>
                        </a:moveTo>
                        <a:lnTo>
                          <a:pt x="1" y="7"/>
                        </a:lnTo>
                        <a:lnTo>
                          <a:pt x="3" y="8"/>
                        </a:lnTo>
                        <a:lnTo>
                          <a:pt x="8" y="10"/>
                        </a:lnTo>
                        <a:lnTo>
                          <a:pt x="14" y="16"/>
                        </a:lnTo>
                        <a:lnTo>
                          <a:pt x="23" y="22"/>
                        </a:lnTo>
                        <a:lnTo>
                          <a:pt x="28" y="30"/>
                        </a:lnTo>
                        <a:lnTo>
                          <a:pt x="36" y="37"/>
                        </a:lnTo>
                        <a:lnTo>
                          <a:pt x="40" y="46"/>
                        </a:lnTo>
                        <a:lnTo>
                          <a:pt x="42" y="54"/>
                        </a:lnTo>
                        <a:lnTo>
                          <a:pt x="50" y="52"/>
                        </a:lnTo>
                        <a:lnTo>
                          <a:pt x="48" y="44"/>
                        </a:lnTo>
                        <a:lnTo>
                          <a:pt x="42" y="34"/>
                        </a:lnTo>
                        <a:lnTo>
                          <a:pt x="35" y="25"/>
                        </a:lnTo>
                        <a:lnTo>
                          <a:pt x="27" y="17"/>
                        </a:lnTo>
                        <a:lnTo>
                          <a:pt x="19" y="10"/>
                        </a:lnTo>
                        <a:lnTo>
                          <a:pt x="12" y="6"/>
                        </a:lnTo>
                        <a:lnTo>
                          <a:pt x="7" y="2"/>
                        </a:lnTo>
                        <a:lnTo>
                          <a:pt x="5" y="0"/>
                        </a:lnTo>
                        <a:lnTo>
                          <a:pt x="6" y="1"/>
                        </a:lnTo>
                        <a:lnTo>
                          <a:pt x="5" y="0"/>
                        </a:lnTo>
                        <a:lnTo>
                          <a:pt x="2" y="0"/>
                        </a:lnTo>
                        <a:lnTo>
                          <a:pt x="0" y="2"/>
                        </a:lnTo>
                        <a:lnTo>
                          <a:pt x="0" y="4"/>
                        </a:lnTo>
                        <a:lnTo>
                          <a:pt x="1" y="7"/>
                        </a:lnTo>
                        <a:lnTo>
                          <a:pt x="0" y="7"/>
                        </a:lnTo>
                        <a:lnTo>
                          <a:pt x="0" y="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2" name="Freeform 26"/>
                  <p:cNvSpPr>
                    <a:spLocks/>
                  </p:cNvSpPr>
                  <p:nvPr/>
                </p:nvSpPr>
                <p:spPr bwMode="auto">
                  <a:xfrm>
                    <a:off x="4339" y="1720"/>
                    <a:ext cx="57" cy="207"/>
                  </a:xfrm>
                  <a:custGeom>
                    <a:avLst/>
                    <a:gdLst/>
                    <a:ahLst/>
                    <a:cxnLst>
                      <a:cxn ang="0">
                        <a:pos x="42" y="0"/>
                      </a:cxn>
                      <a:cxn ang="0">
                        <a:pos x="42" y="0"/>
                      </a:cxn>
                      <a:cxn ang="0">
                        <a:pos x="31" y="11"/>
                      </a:cxn>
                      <a:cxn ang="0">
                        <a:pos x="22" y="22"/>
                      </a:cxn>
                      <a:cxn ang="0">
                        <a:pos x="16" y="34"/>
                      </a:cxn>
                      <a:cxn ang="0">
                        <a:pos x="8" y="48"/>
                      </a:cxn>
                      <a:cxn ang="0">
                        <a:pos x="4" y="60"/>
                      </a:cxn>
                      <a:cxn ang="0">
                        <a:pos x="1" y="75"/>
                      </a:cxn>
                      <a:cxn ang="0">
                        <a:pos x="0" y="88"/>
                      </a:cxn>
                      <a:cxn ang="0">
                        <a:pos x="0" y="102"/>
                      </a:cxn>
                      <a:cxn ang="0">
                        <a:pos x="1" y="116"/>
                      </a:cxn>
                      <a:cxn ang="0">
                        <a:pos x="4" y="130"/>
                      </a:cxn>
                      <a:cxn ang="0">
                        <a:pos x="8" y="144"/>
                      </a:cxn>
                      <a:cxn ang="0">
                        <a:pos x="16" y="157"/>
                      </a:cxn>
                      <a:cxn ang="0">
                        <a:pos x="21" y="169"/>
                      </a:cxn>
                      <a:cxn ang="0">
                        <a:pos x="30" y="183"/>
                      </a:cxn>
                      <a:cxn ang="0">
                        <a:pos x="40" y="194"/>
                      </a:cxn>
                      <a:cxn ang="0">
                        <a:pos x="50" y="206"/>
                      </a:cxn>
                      <a:cxn ang="0">
                        <a:pos x="56" y="200"/>
                      </a:cxn>
                      <a:cxn ang="0">
                        <a:pos x="46" y="189"/>
                      </a:cxn>
                      <a:cxn ang="0">
                        <a:pos x="36" y="178"/>
                      </a:cxn>
                      <a:cxn ang="0">
                        <a:pos x="28" y="167"/>
                      </a:cxn>
                      <a:cxn ang="0">
                        <a:pos x="20" y="154"/>
                      </a:cxn>
                      <a:cxn ang="0">
                        <a:pos x="16" y="142"/>
                      </a:cxn>
                      <a:cxn ang="0">
                        <a:pos x="10" y="128"/>
                      </a:cxn>
                      <a:cxn ang="0">
                        <a:pos x="8" y="115"/>
                      </a:cxn>
                      <a:cxn ang="0">
                        <a:pos x="7" y="102"/>
                      </a:cxn>
                      <a:cxn ang="0">
                        <a:pos x="7" y="88"/>
                      </a:cxn>
                      <a:cxn ang="0">
                        <a:pos x="8" y="75"/>
                      </a:cxn>
                      <a:cxn ang="0">
                        <a:pos x="10" y="62"/>
                      </a:cxn>
                      <a:cxn ang="0">
                        <a:pos x="16" y="50"/>
                      </a:cxn>
                      <a:cxn ang="0">
                        <a:pos x="20" y="38"/>
                      </a:cxn>
                      <a:cxn ang="0">
                        <a:pos x="28" y="26"/>
                      </a:cxn>
                      <a:cxn ang="0">
                        <a:pos x="37" y="14"/>
                      </a:cxn>
                      <a:cxn ang="0">
                        <a:pos x="48" y="4"/>
                      </a:cxn>
                      <a:cxn ang="0">
                        <a:pos x="48" y="4"/>
                      </a:cxn>
                      <a:cxn ang="0">
                        <a:pos x="42" y="0"/>
                      </a:cxn>
                      <a:cxn ang="0">
                        <a:pos x="42" y="0"/>
                      </a:cxn>
                    </a:cxnLst>
                    <a:rect l="0" t="0" r="r" b="b"/>
                    <a:pathLst>
                      <a:path w="57" h="207">
                        <a:moveTo>
                          <a:pt x="42" y="0"/>
                        </a:moveTo>
                        <a:lnTo>
                          <a:pt x="42" y="0"/>
                        </a:lnTo>
                        <a:lnTo>
                          <a:pt x="31" y="11"/>
                        </a:lnTo>
                        <a:lnTo>
                          <a:pt x="22" y="22"/>
                        </a:lnTo>
                        <a:lnTo>
                          <a:pt x="16" y="34"/>
                        </a:lnTo>
                        <a:lnTo>
                          <a:pt x="8" y="48"/>
                        </a:lnTo>
                        <a:lnTo>
                          <a:pt x="4" y="60"/>
                        </a:lnTo>
                        <a:lnTo>
                          <a:pt x="1" y="75"/>
                        </a:lnTo>
                        <a:lnTo>
                          <a:pt x="0" y="88"/>
                        </a:lnTo>
                        <a:lnTo>
                          <a:pt x="0" y="102"/>
                        </a:lnTo>
                        <a:lnTo>
                          <a:pt x="1" y="116"/>
                        </a:lnTo>
                        <a:lnTo>
                          <a:pt x="4" y="130"/>
                        </a:lnTo>
                        <a:lnTo>
                          <a:pt x="8" y="144"/>
                        </a:lnTo>
                        <a:lnTo>
                          <a:pt x="16" y="157"/>
                        </a:lnTo>
                        <a:lnTo>
                          <a:pt x="21" y="169"/>
                        </a:lnTo>
                        <a:lnTo>
                          <a:pt x="30" y="183"/>
                        </a:lnTo>
                        <a:lnTo>
                          <a:pt x="40" y="194"/>
                        </a:lnTo>
                        <a:lnTo>
                          <a:pt x="50" y="206"/>
                        </a:lnTo>
                        <a:lnTo>
                          <a:pt x="56" y="200"/>
                        </a:lnTo>
                        <a:lnTo>
                          <a:pt x="46" y="189"/>
                        </a:lnTo>
                        <a:lnTo>
                          <a:pt x="36" y="178"/>
                        </a:lnTo>
                        <a:lnTo>
                          <a:pt x="28" y="167"/>
                        </a:lnTo>
                        <a:lnTo>
                          <a:pt x="20" y="154"/>
                        </a:lnTo>
                        <a:lnTo>
                          <a:pt x="16" y="142"/>
                        </a:lnTo>
                        <a:lnTo>
                          <a:pt x="10" y="128"/>
                        </a:lnTo>
                        <a:lnTo>
                          <a:pt x="8" y="115"/>
                        </a:lnTo>
                        <a:lnTo>
                          <a:pt x="7" y="102"/>
                        </a:lnTo>
                        <a:lnTo>
                          <a:pt x="7" y="88"/>
                        </a:lnTo>
                        <a:lnTo>
                          <a:pt x="8" y="75"/>
                        </a:lnTo>
                        <a:lnTo>
                          <a:pt x="10" y="62"/>
                        </a:lnTo>
                        <a:lnTo>
                          <a:pt x="16" y="50"/>
                        </a:lnTo>
                        <a:lnTo>
                          <a:pt x="20" y="38"/>
                        </a:lnTo>
                        <a:lnTo>
                          <a:pt x="28" y="26"/>
                        </a:lnTo>
                        <a:lnTo>
                          <a:pt x="37" y="14"/>
                        </a:lnTo>
                        <a:lnTo>
                          <a:pt x="48" y="4"/>
                        </a:lnTo>
                        <a:lnTo>
                          <a:pt x="48" y="4"/>
                        </a:lnTo>
                        <a:lnTo>
                          <a:pt x="42" y="0"/>
                        </a:lnTo>
                        <a:lnTo>
                          <a:pt x="42" y="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3" name="Freeform 27"/>
                  <p:cNvSpPr>
                    <a:spLocks/>
                  </p:cNvSpPr>
                  <p:nvPr/>
                </p:nvSpPr>
                <p:spPr bwMode="auto">
                  <a:xfrm>
                    <a:off x="4381" y="1675"/>
                    <a:ext cx="120" cy="50"/>
                  </a:xfrm>
                  <a:custGeom>
                    <a:avLst/>
                    <a:gdLst/>
                    <a:ahLst/>
                    <a:cxnLst>
                      <a:cxn ang="0">
                        <a:pos x="115" y="0"/>
                      </a:cxn>
                      <a:cxn ang="0">
                        <a:pos x="115" y="0"/>
                      </a:cxn>
                      <a:cxn ang="0">
                        <a:pos x="107" y="0"/>
                      </a:cxn>
                      <a:cxn ang="0">
                        <a:pos x="100" y="1"/>
                      </a:cxn>
                      <a:cxn ang="0">
                        <a:pos x="91" y="2"/>
                      </a:cxn>
                      <a:cxn ang="0">
                        <a:pos x="84" y="3"/>
                      </a:cxn>
                      <a:cxn ang="0">
                        <a:pos x="76" y="5"/>
                      </a:cxn>
                      <a:cxn ang="0">
                        <a:pos x="70" y="6"/>
                      </a:cxn>
                      <a:cxn ang="0">
                        <a:pos x="62" y="9"/>
                      </a:cxn>
                      <a:cxn ang="0">
                        <a:pos x="55" y="12"/>
                      </a:cxn>
                      <a:cxn ang="0">
                        <a:pos x="48" y="15"/>
                      </a:cxn>
                      <a:cxn ang="0">
                        <a:pos x="41" y="17"/>
                      </a:cxn>
                      <a:cxn ang="0">
                        <a:pos x="32" y="21"/>
                      </a:cxn>
                      <a:cxn ang="0">
                        <a:pos x="26" y="25"/>
                      </a:cxn>
                      <a:cxn ang="0">
                        <a:pos x="19" y="29"/>
                      </a:cxn>
                      <a:cxn ang="0">
                        <a:pos x="13" y="35"/>
                      </a:cxn>
                      <a:cxn ang="0">
                        <a:pos x="6" y="39"/>
                      </a:cxn>
                      <a:cxn ang="0">
                        <a:pos x="0" y="45"/>
                      </a:cxn>
                      <a:cxn ang="0">
                        <a:pos x="6" y="49"/>
                      </a:cxn>
                      <a:cxn ang="0">
                        <a:pos x="12" y="45"/>
                      </a:cxn>
                      <a:cxn ang="0">
                        <a:pos x="17" y="39"/>
                      </a:cxn>
                      <a:cxn ang="0">
                        <a:pos x="25" y="35"/>
                      </a:cxn>
                      <a:cxn ang="0">
                        <a:pos x="31" y="31"/>
                      </a:cxn>
                      <a:cxn ang="0">
                        <a:pos x="36" y="27"/>
                      </a:cxn>
                      <a:cxn ang="0">
                        <a:pos x="43" y="23"/>
                      </a:cxn>
                      <a:cxn ang="0">
                        <a:pos x="50" y="20"/>
                      </a:cxn>
                      <a:cxn ang="0">
                        <a:pos x="57" y="17"/>
                      </a:cxn>
                      <a:cxn ang="0">
                        <a:pos x="64" y="15"/>
                      </a:cxn>
                      <a:cxn ang="0">
                        <a:pos x="72" y="14"/>
                      </a:cxn>
                      <a:cxn ang="0">
                        <a:pos x="78" y="12"/>
                      </a:cxn>
                      <a:cxn ang="0">
                        <a:pos x="85" y="11"/>
                      </a:cxn>
                      <a:cxn ang="0">
                        <a:pos x="93" y="9"/>
                      </a:cxn>
                      <a:cxn ang="0">
                        <a:pos x="100" y="8"/>
                      </a:cxn>
                      <a:cxn ang="0">
                        <a:pos x="107" y="8"/>
                      </a:cxn>
                      <a:cxn ang="0">
                        <a:pos x="115" y="8"/>
                      </a:cxn>
                      <a:cxn ang="0">
                        <a:pos x="115" y="8"/>
                      </a:cxn>
                      <a:cxn ang="0">
                        <a:pos x="115" y="8"/>
                      </a:cxn>
                      <a:cxn ang="0">
                        <a:pos x="117" y="6"/>
                      </a:cxn>
                      <a:cxn ang="0">
                        <a:pos x="119" y="5"/>
                      </a:cxn>
                      <a:cxn ang="0">
                        <a:pos x="117" y="1"/>
                      </a:cxn>
                      <a:cxn ang="0">
                        <a:pos x="115" y="0"/>
                      </a:cxn>
                      <a:cxn ang="0">
                        <a:pos x="115" y="0"/>
                      </a:cxn>
                    </a:cxnLst>
                    <a:rect l="0" t="0" r="r" b="b"/>
                    <a:pathLst>
                      <a:path w="120" h="50">
                        <a:moveTo>
                          <a:pt x="115" y="0"/>
                        </a:moveTo>
                        <a:lnTo>
                          <a:pt x="115" y="0"/>
                        </a:lnTo>
                        <a:lnTo>
                          <a:pt x="107" y="0"/>
                        </a:lnTo>
                        <a:lnTo>
                          <a:pt x="100" y="1"/>
                        </a:lnTo>
                        <a:lnTo>
                          <a:pt x="91" y="2"/>
                        </a:lnTo>
                        <a:lnTo>
                          <a:pt x="84" y="3"/>
                        </a:lnTo>
                        <a:lnTo>
                          <a:pt x="76" y="5"/>
                        </a:lnTo>
                        <a:lnTo>
                          <a:pt x="70" y="6"/>
                        </a:lnTo>
                        <a:lnTo>
                          <a:pt x="62" y="9"/>
                        </a:lnTo>
                        <a:lnTo>
                          <a:pt x="55" y="12"/>
                        </a:lnTo>
                        <a:lnTo>
                          <a:pt x="48" y="15"/>
                        </a:lnTo>
                        <a:lnTo>
                          <a:pt x="41" y="17"/>
                        </a:lnTo>
                        <a:lnTo>
                          <a:pt x="32" y="21"/>
                        </a:lnTo>
                        <a:lnTo>
                          <a:pt x="26" y="25"/>
                        </a:lnTo>
                        <a:lnTo>
                          <a:pt x="19" y="29"/>
                        </a:lnTo>
                        <a:lnTo>
                          <a:pt x="13" y="35"/>
                        </a:lnTo>
                        <a:lnTo>
                          <a:pt x="6" y="39"/>
                        </a:lnTo>
                        <a:lnTo>
                          <a:pt x="0" y="45"/>
                        </a:lnTo>
                        <a:lnTo>
                          <a:pt x="6" y="49"/>
                        </a:lnTo>
                        <a:lnTo>
                          <a:pt x="12" y="45"/>
                        </a:lnTo>
                        <a:lnTo>
                          <a:pt x="17" y="39"/>
                        </a:lnTo>
                        <a:lnTo>
                          <a:pt x="25" y="35"/>
                        </a:lnTo>
                        <a:lnTo>
                          <a:pt x="31" y="31"/>
                        </a:lnTo>
                        <a:lnTo>
                          <a:pt x="36" y="27"/>
                        </a:lnTo>
                        <a:lnTo>
                          <a:pt x="43" y="23"/>
                        </a:lnTo>
                        <a:lnTo>
                          <a:pt x="50" y="20"/>
                        </a:lnTo>
                        <a:lnTo>
                          <a:pt x="57" y="17"/>
                        </a:lnTo>
                        <a:lnTo>
                          <a:pt x="64" y="15"/>
                        </a:lnTo>
                        <a:lnTo>
                          <a:pt x="72" y="14"/>
                        </a:lnTo>
                        <a:lnTo>
                          <a:pt x="78" y="12"/>
                        </a:lnTo>
                        <a:lnTo>
                          <a:pt x="85" y="11"/>
                        </a:lnTo>
                        <a:lnTo>
                          <a:pt x="93" y="9"/>
                        </a:lnTo>
                        <a:lnTo>
                          <a:pt x="100" y="8"/>
                        </a:lnTo>
                        <a:lnTo>
                          <a:pt x="107" y="8"/>
                        </a:lnTo>
                        <a:lnTo>
                          <a:pt x="115" y="8"/>
                        </a:lnTo>
                        <a:lnTo>
                          <a:pt x="115" y="8"/>
                        </a:lnTo>
                        <a:lnTo>
                          <a:pt x="115" y="8"/>
                        </a:lnTo>
                        <a:lnTo>
                          <a:pt x="117" y="6"/>
                        </a:lnTo>
                        <a:lnTo>
                          <a:pt x="119" y="5"/>
                        </a:lnTo>
                        <a:lnTo>
                          <a:pt x="117" y="1"/>
                        </a:lnTo>
                        <a:lnTo>
                          <a:pt x="115" y="0"/>
                        </a:lnTo>
                        <a:lnTo>
                          <a:pt x="115" y="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4" name="Freeform 28"/>
                  <p:cNvSpPr>
                    <a:spLocks/>
                  </p:cNvSpPr>
                  <p:nvPr/>
                </p:nvSpPr>
                <p:spPr bwMode="auto">
                  <a:xfrm>
                    <a:off x="4496" y="1675"/>
                    <a:ext cx="5" cy="9"/>
                  </a:xfrm>
                  <a:custGeom>
                    <a:avLst/>
                    <a:gdLst/>
                    <a:ahLst/>
                    <a:cxnLst>
                      <a:cxn ang="0">
                        <a:pos x="0" y="0"/>
                      </a:cxn>
                      <a:cxn ang="0">
                        <a:pos x="0" y="5"/>
                      </a:cxn>
                      <a:cxn ang="0">
                        <a:pos x="0" y="5"/>
                      </a:cxn>
                      <a:cxn ang="0">
                        <a:pos x="0" y="5"/>
                      </a:cxn>
                      <a:cxn ang="0">
                        <a:pos x="0" y="5"/>
                      </a:cxn>
                      <a:cxn ang="0">
                        <a:pos x="0" y="8"/>
                      </a:cxn>
                      <a:cxn ang="0">
                        <a:pos x="0" y="8"/>
                      </a:cxn>
                      <a:cxn ang="0">
                        <a:pos x="2" y="6"/>
                      </a:cxn>
                      <a:cxn ang="0">
                        <a:pos x="4" y="5"/>
                      </a:cxn>
                      <a:cxn ang="0">
                        <a:pos x="2" y="1"/>
                      </a:cxn>
                      <a:cxn ang="0">
                        <a:pos x="0" y="0"/>
                      </a:cxn>
                      <a:cxn ang="0">
                        <a:pos x="0" y="0"/>
                      </a:cxn>
                    </a:cxnLst>
                    <a:rect l="0" t="0" r="r" b="b"/>
                    <a:pathLst>
                      <a:path w="5" h="9">
                        <a:moveTo>
                          <a:pt x="0" y="0"/>
                        </a:moveTo>
                        <a:lnTo>
                          <a:pt x="0" y="5"/>
                        </a:lnTo>
                        <a:lnTo>
                          <a:pt x="0" y="5"/>
                        </a:lnTo>
                        <a:lnTo>
                          <a:pt x="0" y="5"/>
                        </a:lnTo>
                        <a:lnTo>
                          <a:pt x="0" y="5"/>
                        </a:lnTo>
                        <a:lnTo>
                          <a:pt x="0" y="8"/>
                        </a:lnTo>
                        <a:lnTo>
                          <a:pt x="0" y="8"/>
                        </a:lnTo>
                        <a:lnTo>
                          <a:pt x="2" y="6"/>
                        </a:lnTo>
                        <a:lnTo>
                          <a:pt x="4" y="5"/>
                        </a:lnTo>
                        <a:lnTo>
                          <a:pt x="2" y="1"/>
                        </a:lnTo>
                        <a:lnTo>
                          <a:pt x="0" y="0"/>
                        </a:lnTo>
                        <a:lnTo>
                          <a:pt x="0" y="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5" name="Freeform 29"/>
                  <p:cNvSpPr>
                    <a:spLocks/>
                  </p:cNvSpPr>
                  <p:nvPr/>
                </p:nvSpPr>
                <p:spPr bwMode="auto">
                  <a:xfrm>
                    <a:off x="4496" y="1675"/>
                    <a:ext cx="116" cy="50"/>
                  </a:xfrm>
                  <a:custGeom>
                    <a:avLst/>
                    <a:gdLst/>
                    <a:ahLst/>
                    <a:cxnLst>
                      <a:cxn ang="0">
                        <a:pos x="115" y="45"/>
                      </a:cxn>
                      <a:cxn ang="0">
                        <a:pos x="115" y="45"/>
                      </a:cxn>
                      <a:cxn ang="0">
                        <a:pos x="109" y="39"/>
                      </a:cxn>
                      <a:cxn ang="0">
                        <a:pos x="104" y="35"/>
                      </a:cxn>
                      <a:cxn ang="0">
                        <a:pos x="96" y="29"/>
                      </a:cxn>
                      <a:cxn ang="0">
                        <a:pos x="90" y="25"/>
                      </a:cxn>
                      <a:cxn ang="0">
                        <a:pos x="83" y="21"/>
                      </a:cxn>
                      <a:cxn ang="0">
                        <a:pos x="76" y="17"/>
                      </a:cxn>
                      <a:cxn ang="0">
                        <a:pos x="68" y="15"/>
                      </a:cxn>
                      <a:cxn ang="0">
                        <a:pos x="61" y="12"/>
                      </a:cxn>
                      <a:cxn ang="0">
                        <a:pos x="54" y="9"/>
                      </a:cxn>
                      <a:cxn ang="0">
                        <a:pos x="47" y="6"/>
                      </a:cxn>
                      <a:cxn ang="0">
                        <a:pos x="40" y="5"/>
                      </a:cxn>
                      <a:cxn ang="0">
                        <a:pos x="31" y="3"/>
                      </a:cxn>
                      <a:cxn ang="0">
                        <a:pos x="24" y="2"/>
                      </a:cxn>
                      <a:cxn ang="0">
                        <a:pos x="16" y="1"/>
                      </a:cxn>
                      <a:cxn ang="0">
                        <a:pos x="8" y="0"/>
                      </a:cxn>
                      <a:cxn ang="0">
                        <a:pos x="0" y="0"/>
                      </a:cxn>
                      <a:cxn ang="0">
                        <a:pos x="0" y="8"/>
                      </a:cxn>
                      <a:cxn ang="0">
                        <a:pos x="8" y="8"/>
                      </a:cxn>
                      <a:cxn ang="0">
                        <a:pos x="16" y="8"/>
                      </a:cxn>
                      <a:cxn ang="0">
                        <a:pos x="22" y="9"/>
                      </a:cxn>
                      <a:cxn ang="0">
                        <a:pos x="30" y="11"/>
                      </a:cxn>
                      <a:cxn ang="0">
                        <a:pos x="37" y="12"/>
                      </a:cxn>
                      <a:cxn ang="0">
                        <a:pos x="44" y="14"/>
                      </a:cxn>
                      <a:cxn ang="0">
                        <a:pos x="52" y="15"/>
                      </a:cxn>
                      <a:cxn ang="0">
                        <a:pos x="58" y="17"/>
                      </a:cxn>
                      <a:cxn ang="0">
                        <a:pos x="66" y="20"/>
                      </a:cxn>
                      <a:cxn ang="0">
                        <a:pos x="74" y="23"/>
                      </a:cxn>
                      <a:cxn ang="0">
                        <a:pos x="79" y="27"/>
                      </a:cxn>
                      <a:cxn ang="0">
                        <a:pos x="85" y="31"/>
                      </a:cxn>
                      <a:cxn ang="0">
                        <a:pos x="92" y="35"/>
                      </a:cxn>
                      <a:cxn ang="0">
                        <a:pos x="97" y="39"/>
                      </a:cxn>
                      <a:cxn ang="0">
                        <a:pos x="104" y="45"/>
                      </a:cxn>
                      <a:cxn ang="0">
                        <a:pos x="110" y="49"/>
                      </a:cxn>
                      <a:cxn ang="0">
                        <a:pos x="110" y="49"/>
                      </a:cxn>
                      <a:cxn ang="0">
                        <a:pos x="115" y="45"/>
                      </a:cxn>
                      <a:cxn ang="0">
                        <a:pos x="115" y="45"/>
                      </a:cxn>
                    </a:cxnLst>
                    <a:rect l="0" t="0" r="r" b="b"/>
                    <a:pathLst>
                      <a:path w="116" h="50">
                        <a:moveTo>
                          <a:pt x="115" y="45"/>
                        </a:moveTo>
                        <a:lnTo>
                          <a:pt x="115" y="45"/>
                        </a:lnTo>
                        <a:lnTo>
                          <a:pt x="109" y="39"/>
                        </a:lnTo>
                        <a:lnTo>
                          <a:pt x="104" y="35"/>
                        </a:lnTo>
                        <a:lnTo>
                          <a:pt x="96" y="29"/>
                        </a:lnTo>
                        <a:lnTo>
                          <a:pt x="90" y="25"/>
                        </a:lnTo>
                        <a:lnTo>
                          <a:pt x="83" y="21"/>
                        </a:lnTo>
                        <a:lnTo>
                          <a:pt x="76" y="17"/>
                        </a:lnTo>
                        <a:lnTo>
                          <a:pt x="68" y="15"/>
                        </a:lnTo>
                        <a:lnTo>
                          <a:pt x="61" y="12"/>
                        </a:lnTo>
                        <a:lnTo>
                          <a:pt x="54" y="9"/>
                        </a:lnTo>
                        <a:lnTo>
                          <a:pt x="47" y="6"/>
                        </a:lnTo>
                        <a:lnTo>
                          <a:pt x="40" y="5"/>
                        </a:lnTo>
                        <a:lnTo>
                          <a:pt x="31" y="3"/>
                        </a:lnTo>
                        <a:lnTo>
                          <a:pt x="24" y="2"/>
                        </a:lnTo>
                        <a:lnTo>
                          <a:pt x="16" y="1"/>
                        </a:lnTo>
                        <a:lnTo>
                          <a:pt x="8" y="0"/>
                        </a:lnTo>
                        <a:lnTo>
                          <a:pt x="0" y="0"/>
                        </a:lnTo>
                        <a:lnTo>
                          <a:pt x="0" y="8"/>
                        </a:lnTo>
                        <a:lnTo>
                          <a:pt x="8" y="8"/>
                        </a:lnTo>
                        <a:lnTo>
                          <a:pt x="16" y="8"/>
                        </a:lnTo>
                        <a:lnTo>
                          <a:pt x="22" y="9"/>
                        </a:lnTo>
                        <a:lnTo>
                          <a:pt x="30" y="11"/>
                        </a:lnTo>
                        <a:lnTo>
                          <a:pt x="37" y="12"/>
                        </a:lnTo>
                        <a:lnTo>
                          <a:pt x="44" y="14"/>
                        </a:lnTo>
                        <a:lnTo>
                          <a:pt x="52" y="15"/>
                        </a:lnTo>
                        <a:lnTo>
                          <a:pt x="58" y="17"/>
                        </a:lnTo>
                        <a:lnTo>
                          <a:pt x="66" y="20"/>
                        </a:lnTo>
                        <a:lnTo>
                          <a:pt x="74" y="23"/>
                        </a:lnTo>
                        <a:lnTo>
                          <a:pt x="79" y="27"/>
                        </a:lnTo>
                        <a:lnTo>
                          <a:pt x="85" y="31"/>
                        </a:lnTo>
                        <a:lnTo>
                          <a:pt x="92" y="35"/>
                        </a:lnTo>
                        <a:lnTo>
                          <a:pt x="97" y="39"/>
                        </a:lnTo>
                        <a:lnTo>
                          <a:pt x="104" y="45"/>
                        </a:lnTo>
                        <a:lnTo>
                          <a:pt x="110" y="49"/>
                        </a:lnTo>
                        <a:lnTo>
                          <a:pt x="110" y="49"/>
                        </a:lnTo>
                        <a:lnTo>
                          <a:pt x="115" y="45"/>
                        </a:lnTo>
                        <a:lnTo>
                          <a:pt x="115" y="45"/>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6" name="Freeform 30"/>
                  <p:cNvSpPr>
                    <a:spLocks/>
                  </p:cNvSpPr>
                  <p:nvPr/>
                </p:nvSpPr>
                <p:spPr bwMode="auto">
                  <a:xfrm>
                    <a:off x="4594" y="1720"/>
                    <a:ext cx="61" cy="207"/>
                  </a:xfrm>
                  <a:custGeom>
                    <a:avLst/>
                    <a:gdLst/>
                    <a:ahLst/>
                    <a:cxnLst>
                      <a:cxn ang="0">
                        <a:pos x="7" y="206"/>
                      </a:cxn>
                      <a:cxn ang="0">
                        <a:pos x="7" y="206"/>
                      </a:cxn>
                      <a:cxn ang="0">
                        <a:pos x="18" y="194"/>
                      </a:cxn>
                      <a:cxn ang="0">
                        <a:pos x="28" y="183"/>
                      </a:cxn>
                      <a:cxn ang="0">
                        <a:pos x="38" y="169"/>
                      </a:cxn>
                      <a:cxn ang="0">
                        <a:pos x="45" y="157"/>
                      </a:cxn>
                      <a:cxn ang="0">
                        <a:pos x="50" y="144"/>
                      </a:cxn>
                      <a:cxn ang="0">
                        <a:pos x="55" y="130"/>
                      </a:cxn>
                      <a:cxn ang="0">
                        <a:pos x="57" y="116"/>
                      </a:cxn>
                      <a:cxn ang="0">
                        <a:pos x="60" y="102"/>
                      </a:cxn>
                      <a:cxn ang="0">
                        <a:pos x="60" y="88"/>
                      </a:cxn>
                      <a:cxn ang="0">
                        <a:pos x="58" y="75"/>
                      </a:cxn>
                      <a:cxn ang="0">
                        <a:pos x="56" y="60"/>
                      </a:cxn>
                      <a:cxn ang="0">
                        <a:pos x="50" y="48"/>
                      </a:cxn>
                      <a:cxn ang="0">
                        <a:pos x="45" y="34"/>
                      </a:cxn>
                      <a:cxn ang="0">
                        <a:pos x="38" y="22"/>
                      </a:cxn>
                      <a:cxn ang="0">
                        <a:pos x="27" y="11"/>
                      </a:cxn>
                      <a:cxn ang="0">
                        <a:pos x="17" y="0"/>
                      </a:cxn>
                      <a:cxn ang="0">
                        <a:pos x="12" y="4"/>
                      </a:cxn>
                      <a:cxn ang="0">
                        <a:pos x="22" y="14"/>
                      </a:cxn>
                      <a:cxn ang="0">
                        <a:pos x="32" y="26"/>
                      </a:cxn>
                      <a:cxn ang="0">
                        <a:pos x="38" y="38"/>
                      </a:cxn>
                      <a:cxn ang="0">
                        <a:pos x="44" y="50"/>
                      </a:cxn>
                      <a:cxn ang="0">
                        <a:pos x="48" y="62"/>
                      </a:cxn>
                      <a:cxn ang="0">
                        <a:pos x="50" y="75"/>
                      </a:cxn>
                      <a:cxn ang="0">
                        <a:pos x="52" y="88"/>
                      </a:cxn>
                      <a:cxn ang="0">
                        <a:pos x="52" y="102"/>
                      </a:cxn>
                      <a:cxn ang="0">
                        <a:pos x="50" y="115"/>
                      </a:cxn>
                      <a:cxn ang="0">
                        <a:pos x="48" y="128"/>
                      </a:cxn>
                      <a:cxn ang="0">
                        <a:pos x="42" y="142"/>
                      </a:cxn>
                      <a:cxn ang="0">
                        <a:pos x="38" y="154"/>
                      </a:cxn>
                      <a:cxn ang="0">
                        <a:pos x="31" y="167"/>
                      </a:cxn>
                      <a:cxn ang="0">
                        <a:pos x="22" y="178"/>
                      </a:cxn>
                      <a:cxn ang="0">
                        <a:pos x="12" y="189"/>
                      </a:cxn>
                      <a:cxn ang="0">
                        <a:pos x="0" y="200"/>
                      </a:cxn>
                      <a:cxn ang="0">
                        <a:pos x="2" y="199"/>
                      </a:cxn>
                      <a:cxn ang="0">
                        <a:pos x="7" y="206"/>
                      </a:cxn>
                      <a:cxn ang="0">
                        <a:pos x="7" y="206"/>
                      </a:cxn>
                    </a:cxnLst>
                    <a:rect l="0" t="0" r="r" b="b"/>
                    <a:pathLst>
                      <a:path w="61" h="207">
                        <a:moveTo>
                          <a:pt x="7" y="206"/>
                        </a:moveTo>
                        <a:lnTo>
                          <a:pt x="7" y="206"/>
                        </a:lnTo>
                        <a:lnTo>
                          <a:pt x="18" y="194"/>
                        </a:lnTo>
                        <a:lnTo>
                          <a:pt x="28" y="183"/>
                        </a:lnTo>
                        <a:lnTo>
                          <a:pt x="38" y="169"/>
                        </a:lnTo>
                        <a:lnTo>
                          <a:pt x="45" y="157"/>
                        </a:lnTo>
                        <a:lnTo>
                          <a:pt x="50" y="144"/>
                        </a:lnTo>
                        <a:lnTo>
                          <a:pt x="55" y="130"/>
                        </a:lnTo>
                        <a:lnTo>
                          <a:pt x="57" y="116"/>
                        </a:lnTo>
                        <a:lnTo>
                          <a:pt x="60" y="102"/>
                        </a:lnTo>
                        <a:lnTo>
                          <a:pt x="60" y="88"/>
                        </a:lnTo>
                        <a:lnTo>
                          <a:pt x="58" y="75"/>
                        </a:lnTo>
                        <a:lnTo>
                          <a:pt x="56" y="60"/>
                        </a:lnTo>
                        <a:lnTo>
                          <a:pt x="50" y="48"/>
                        </a:lnTo>
                        <a:lnTo>
                          <a:pt x="45" y="34"/>
                        </a:lnTo>
                        <a:lnTo>
                          <a:pt x="38" y="22"/>
                        </a:lnTo>
                        <a:lnTo>
                          <a:pt x="27" y="11"/>
                        </a:lnTo>
                        <a:lnTo>
                          <a:pt x="17" y="0"/>
                        </a:lnTo>
                        <a:lnTo>
                          <a:pt x="12" y="4"/>
                        </a:lnTo>
                        <a:lnTo>
                          <a:pt x="22" y="14"/>
                        </a:lnTo>
                        <a:lnTo>
                          <a:pt x="32" y="26"/>
                        </a:lnTo>
                        <a:lnTo>
                          <a:pt x="38" y="38"/>
                        </a:lnTo>
                        <a:lnTo>
                          <a:pt x="44" y="50"/>
                        </a:lnTo>
                        <a:lnTo>
                          <a:pt x="48" y="62"/>
                        </a:lnTo>
                        <a:lnTo>
                          <a:pt x="50" y="75"/>
                        </a:lnTo>
                        <a:lnTo>
                          <a:pt x="52" y="88"/>
                        </a:lnTo>
                        <a:lnTo>
                          <a:pt x="52" y="102"/>
                        </a:lnTo>
                        <a:lnTo>
                          <a:pt x="50" y="115"/>
                        </a:lnTo>
                        <a:lnTo>
                          <a:pt x="48" y="128"/>
                        </a:lnTo>
                        <a:lnTo>
                          <a:pt x="42" y="142"/>
                        </a:lnTo>
                        <a:lnTo>
                          <a:pt x="38" y="154"/>
                        </a:lnTo>
                        <a:lnTo>
                          <a:pt x="31" y="167"/>
                        </a:lnTo>
                        <a:lnTo>
                          <a:pt x="22" y="178"/>
                        </a:lnTo>
                        <a:lnTo>
                          <a:pt x="12" y="189"/>
                        </a:lnTo>
                        <a:lnTo>
                          <a:pt x="0" y="200"/>
                        </a:lnTo>
                        <a:lnTo>
                          <a:pt x="2" y="199"/>
                        </a:lnTo>
                        <a:lnTo>
                          <a:pt x="7" y="206"/>
                        </a:lnTo>
                        <a:lnTo>
                          <a:pt x="7" y="20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7" name="Freeform 31"/>
                  <p:cNvSpPr>
                    <a:spLocks/>
                  </p:cNvSpPr>
                  <p:nvPr/>
                </p:nvSpPr>
                <p:spPr bwMode="auto">
                  <a:xfrm>
                    <a:off x="4552" y="1919"/>
                    <a:ext cx="50" cy="55"/>
                  </a:xfrm>
                  <a:custGeom>
                    <a:avLst/>
                    <a:gdLst/>
                    <a:ahLst/>
                    <a:cxnLst>
                      <a:cxn ang="0">
                        <a:pos x="8" y="54"/>
                      </a:cxn>
                      <a:cxn ang="0">
                        <a:pos x="8" y="54"/>
                      </a:cxn>
                      <a:cxn ang="0">
                        <a:pos x="10" y="46"/>
                      </a:cxn>
                      <a:cxn ang="0">
                        <a:pos x="14" y="37"/>
                      </a:cxn>
                      <a:cxn ang="0">
                        <a:pos x="21" y="30"/>
                      </a:cxn>
                      <a:cxn ang="0">
                        <a:pos x="29" y="22"/>
                      </a:cxn>
                      <a:cxn ang="0">
                        <a:pos x="37" y="16"/>
                      </a:cxn>
                      <a:cxn ang="0">
                        <a:pos x="41" y="10"/>
                      </a:cxn>
                      <a:cxn ang="0">
                        <a:pos x="48" y="8"/>
                      </a:cxn>
                      <a:cxn ang="0">
                        <a:pos x="49" y="7"/>
                      </a:cxn>
                      <a:cxn ang="0">
                        <a:pos x="44" y="0"/>
                      </a:cxn>
                      <a:cxn ang="0">
                        <a:pos x="42" y="2"/>
                      </a:cxn>
                      <a:cxn ang="0">
                        <a:pos x="38" y="6"/>
                      </a:cxn>
                      <a:cxn ang="0">
                        <a:pos x="31" y="10"/>
                      </a:cxn>
                      <a:cxn ang="0">
                        <a:pos x="23" y="17"/>
                      </a:cxn>
                      <a:cxn ang="0">
                        <a:pos x="15" y="25"/>
                      </a:cxn>
                      <a:cxn ang="0">
                        <a:pos x="9" y="34"/>
                      </a:cxn>
                      <a:cxn ang="0">
                        <a:pos x="2" y="44"/>
                      </a:cxn>
                      <a:cxn ang="0">
                        <a:pos x="0" y="54"/>
                      </a:cxn>
                      <a:cxn ang="0">
                        <a:pos x="0" y="52"/>
                      </a:cxn>
                      <a:cxn ang="0">
                        <a:pos x="8" y="54"/>
                      </a:cxn>
                      <a:cxn ang="0">
                        <a:pos x="8" y="54"/>
                      </a:cxn>
                    </a:cxnLst>
                    <a:rect l="0" t="0" r="r" b="b"/>
                    <a:pathLst>
                      <a:path w="50" h="55">
                        <a:moveTo>
                          <a:pt x="8" y="54"/>
                        </a:moveTo>
                        <a:lnTo>
                          <a:pt x="8" y="54"/>
                        </a:lnTo>
                        <a:lnTo>
                          <a:pt x="10" y="46"/>
                        </a:lnTo>
                        <a:lnTo>
                          <a:pt x="14" y="37"/>
                        </a:lnTo>
                        <a:lnTo>
                          <a:pt x="21" y="30"/>
                        </a:lnTo>
                        <a:lnTo>
                          <a:pt x="29" y="22"/>
                        </a:lnTo>
                        <a:lnTo>
                          <a:pt x="37" y="16"/>
                        </a:lnTo>
                        <a:lnTo>
                          <a:pt x="41" y="10"/>
                        </a:lnTo>
                        <a:lnTo>
                          <a:pt x="48" y="8"/>
                        </a:lnTo>
                        <a:lnTo>
                          <a:pt x="49" y="7"/>
                        </a:lnTo>
                        <a:lnTo>
                          <a:pt x="44" y="0"/>
                        </a:lnTo>
                        <a:lnTo>
                          <a:pt x="42" y="2"/>
                        </a:lnTo>
                        <a:lnTo>
                          <a:pt x="38" y="6"/>
                        </a:lnTo>
                        <a:lnTo>
                          <a:pt x="31" y="10"/>
                        </a:lnTo>
                        <a:lnTo>
                          <a:pt x="23" y="17"/>
                        </a:lnTo>
                        <a:lnTo>
                          <a:pt x="15" y="25"/>
                        </a:lnTo>
                        <a:lnTo>
                          <a:pt x="9" y="34"/>
                        </a:lnTo>
                        <a:lnTo>
                          <a:pt x="2" y="44"/>
                        </a:lnTo>
                        <a:lnTo>
                          <a:pt x="0" y="54"/>
                        </a:lnTo>
                        <a:lnTo>
                          <a:pt x="0" y="52"/>
                        </a:lnTo>
                        <a:lnTo>
                          <a:pt x="8" y="54"/>
                        </a:lnTo>
                        <a:lnTo>
                          <a:pt x="8" y="5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8" name="Freeform 32"/>
                  <p:cNvSpPr>
                    <a:spLocks/>
                  </p:cNvSpPr>
                  <p:nvPr/>
                </p:nvSpPr>
                <p:spPr bwMode="auto">
                  <a:xfrm>
                    <a:off x="4552" y="1971"/>
                    <a:ext cx="9" cy="41"/>
                  </a:xfrm>
                  <a:custGeom>
                    <a:avLst/>
                    <a:gdLst/>
                    <a:ahLst/>
                    <a:cxnLst>
                      <a:cxn ang="0">
                        <a:pos x="8" y="36"/>
                      </a:cxn>
                      <a:cxn ang="0">
                        <a:pos x="8" y="36"/>
                      </a:cxn>
                      <a:cxn ang="0">
                        <a:pos x="8" y="36"/>
                      </a:cxn>
                      <a:cxn ang="0">
                        <a:pos x="8" y="35"/>
                      </a:cxn>
                      <a:cxn ang="0">
                        <a:pos x="8" y="32"/>
                      </a:cxn>
                      <a:cxn ang="0">
                        <a:pos x="8" y="28"/>
                      </a:cxn>
                      <a:cxn ang="0">
                        <a:pos x="7" y="23"/>
                      </a:cxn>
                      <a:cxn ang="0">
                        <a:pos x="7" y="17"/>
                      </a:cxn>
                      <a:cxn ang="0">
                        <a:pos x="8" y="10"/>
                      </a:cxn>
                      <a:cxn ang="0">
                        <a:pos x="8" y="2"/>
                      </a:cxn>
                      <a:cxn ang="0">
                        <a:pos x="0" y="0"/>
                      </a:cxn>
                      <a:cxn ang="0">
                        <a:pos x="0" y="10"/>
                      </a:cxn>
                      <a:cxn ang="0">
                        <a:pos x="0" y="17"/>
                      </a:cxn>
                      <a:cxn ang="0">
                        <a:pos x="0" y="23"/>
                      </a:cxn>
                      <a:cxn ang="0">
                        <a:pos x="0" y="28"/>
                      </a:cxn>
                      <a:cxn ang="0">
                        <a:pos x="0" y="32"/>
                      </a:cxn>
                      <a:cxn ang="0">
                        <a:pos x="0" y="36"/>
                      </a:cxn>
                      <a:cxn ang="0">
                        <a:pos x="0" y="36"/>
                      </a:cxn>
                      <a:cxn ang="0">
                        <a:pos x="0" y="36"/>
                      </a:cxn>
                      <a:cxn ang="0">
                        <a:pos x="0" y="36"/>
                      </a:cxn>
                      <a:cxn ang="0">
                        <a:pos x="0" y="36"/>
                      </a:cxn>
                      <a:cxn ang="0">
                        <a:pos x="1" y="39"/>
                      </a:cxn>
                      <a:cxn ang="0">
                        <a:pos x="4" y="40"/>
                      </a:cxn>
                      <a:cxn ang="0">
                        <a:pos x="7" y="39"/>
                      </a:cxn>
                      <a:cxn ang="0">
                        <a:pos x="8" y="36"/>
                      </a:cxn>
                      <a:cxn ang="0">
                        <a:pos x="8" y="36"/>
                      </a:cxn>
                      <a:cxn ang="0">
                        <a:pos x="8" y="36"/>
                      </a:cxn>
                    </a:cxnLst>
                    <a:rect l="0" t="0" r="r" b="b"/>
                    <a:pathLst>
                      <a:path w="9" h="41">
                        <a:moveTo>
                          <a:pt x="8" y="36"/>
                        </a:moveTo>
                        <a:lnTo>
                          <a:pt x="8" y="36"/>
                        </a:lnTo>
                        <a:lnTo>
                          <a:pt x="8" y="36"/>
                        </a:lnTo>
                        <a:lnTo>
                          <a:pt x="8" y="35"/>
                        </a:lnTo>
                        <a:lnTo>
                          <a:pt x="8" y="32"/>
                        </a:lnTo>
                        <a:lnTo>
                          <a:pt x="8" y="28"/>
                        </a:lnTo>
                        <a:lnTo>
                          <a:pt x="7" y="23"/>
                        </a:lnTo>
                        <a:lnTo>
                          <a:pt x="7" y="17"/>
                        </a:lnTo>
                        <a:lnTo>
                          <a:pt x="8" y="10"/>
                        </a:lnTo>
                        <a:lnTo>
                          <a:pt x="8" y="2"/>
                        </a:lnTo>
                        <a:lnTo>
                          <a:pt x="0" y="0"/>
                        </a:lnTo>
                        <a:lnTo>
                          <a:pt x="0" y="10"/>
                        </a:lnTo>
                        <a:lnTo>
                          <a:pt x="0" y="17"/>
                        </a:lnTo>
                        <a:lnTo>
                          <a:pt x="0" y="23"/>
                        </a:lnTo>
                        <a:lnTo>
                          <a:pt x="0" y="28"/>
                        </a:lnTo>
                        <a:lnTo>
                          <a:pt x="0" y="32"/>
                        </a:lnTo>
                        <a:lnTo>
                          <a:pt x="0" y="36"/>
                        </a:lnTo>
                        <a:lnTo>
                          <a:pt x="0" y="36"/>
                        </a:lnTo>
                        <a:lnTo>
                          <a:pt x="0" y="36"/>
                        </a:lnTo>
                        <a:lnTo>
                          <a:pt x="0" y="36"/>
                        </a:lnTo>
                        <a:lnTo>
                          <a:pt x="0" y="36"/>
                        </a:lnTo>
                        <a:lnTo>
                          <a:pt x="1" y="39"/>
                        </a:lnTo>
                        <a:lnTo>
                          <a:pt x="4" y="40"/>
                        </a:lnTo>
                        <a:lnTo>
                          <a:pt x="7" y="39"/>
                        </a:lnTo>
                        <a:lnTo>
                          <a:pt x="8" y="36"/>
                        </a:lnTo>
                        <a:lnTo>
                          <a:pt x="8" y="36"/>
                        </a:lnTo>
                        <a:lnTo>
                          <a:pt x="8" y="3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9" name="Freeform 33"/>
                  <p:cNvSpPr>
                    <a:spLocks/>
                  </p:cNvSpPr>
                  <p:nvPr/>
                </p:nvSpPr>
                <p:spPr bwMode="auto">
                  <a:xfrm>
                    <a:off x="4493" y="2007"/>
                    <a:ext cx="68" cy="28"/>
                  </a:xfrm>
                  <a:custGeom>
                    <a:avLst/>
                    <a:gdLst/>
                    <a:ahLst/>
                    <a:cxnLst>
                      <a:cxn ang="0">
                        <a:pos x="3" y="27"/>
                      </a:cxn>
                      <a:cxn ang="0">
                        <a:pos x="3" y="27"/>
                      </a:cxn>
                      <a:cxn ang="0">
                        <a:pos x="22" y="26"/>
                      </a:cxn>
                      <a:cxn ang="0">
                        <a:pos x="38" y="24"/>
                      </a:cxn>
                      <a:cxn ang="0">
                        <a:pos x="49" y="19"/>
                      </a:cxn>
                      <a:cxn ang="0">
                        <a:pos x="57" y="15"/>
                      </a:cxn>
                      <a:cxn ang="0">
                        <a:pos x="61" y="10"/>
                      </a:cxn>
                      <a:cxn ang="0">
                        <a:pos x="64" y="6"/>
                      </a:cxn>
                      <a:cxn ang="0">
                        <a:pos x="67" y="3"/>
                      </a:cxn>
                      <a:cxn ang="0">
                        <a:pos x="67" y="0"/>
                      </a:cxn>
                      <a:cxn ang="0">
                        <a:pos x="59" y="0"/>
                      </a:cxn>
                      <a:cxn ang="0">
                        <a:pos x="60" y="0"/>
                      </a:cxn>
                      <a:cxn ang="0">
                        <a:pos x="59" y="3"/>
                      </a:cxn>
                      <a:cxn ang="0">
                        <a:pos x="57" y="7"/>
                      </a:cxn>
                      <a:cxn ang="0">
                        <a:pos x="52" y="9"/>
                      </a:cxn>
                      <a:cxn ang="0">
                        <a:pos x="45" y="13"/>
                      </a:cxn>
                      <a:cxn ang="0">
                        <a:pos x="37" y="17"/>
                      </a:cxn>
                      <a:cxn ang="0">
                        <a:pos x="22" y="19"/>
                      </a:cxn>
                      <a:cxn ang="0">
                        <a:pos x="3" y="20"/>
                      </a:cxn>
                      <a:cxn ang="0">
                        <a:pos x="3" y="20"/>
                      </a:cxn>
                      <a:cxn ang="0">
                        <a:pos x="3" y="20"/>
                      </a:cxn>
                      <a:cxn ang="0">
                        <a:pos x="0" y="21"/>
                      </a:cxn>
                      <a:cxn ang="0">
                        <a:pos x="0" y="24"/>
                      </a:cxn>
                      <a:cxn ang="0">
                        <a:pos x="0" y="26"/>
                      </a:cxn>
                      <a:cxn ang="0">
                        <a:pos x="3" y="27"/>
                      </a:cxn>
                      <a:cxn ang="0">
                        <a:pos x="3" y="27"/>
                      </a:cxn>
                    </a:cxnLst>
                    <a:rect l="0" t="0" r="r" b="b"/>
                    <a:pathLst>
                      <a:path w="68" h="28">
                        <a:moveTo>
                          <a:pt x="3" y="27"/>
                        </a:moveTo>
                        <a:lnTo>
                          <a:pt x="3" y="27"/>
                        </a:lnTo>
                        <a:lnTo>
                          <a:pt x="22" y="26"/>
                        </a:lnTo>
                        <a:lnTo>
                          <a:pt x="38" y="24"/>
                        </a:lnTo>
                        <a:lnTo>
                          <a:pt x="49" y="19"/>
                        </a:lnTo>
                        <a:lnTo>
                          <a:pt x="57" y="15"/>
                        </a:lnTo>
                        <a:lnTo>
                          <a:pt x="61" y="10"/>
                        </a:lnTo>
                        <a:lnTo>
                          <a:pt x="64" y="6"/>
                        </a:lnTo>
                        <a:lnTo>
                          <a:pt x="67" y="3"/>
                        </a:lnTo>
                        <a:lnTo>
                          <a:pt x="67" y="0"/>
                        </a:lnTo>
                        <a:lnTo>
                          <a:pt x="59" y="0"/>
                        </a:lnTo>
                        <a:lnTo>
                          <a:pt x="60" y="0"/>
                        </a:lnTo>
                        <a:lnTo>
                          <a:pt x="59" y="3"/>
                        </a:lnTo>
                        <a:lnTo>
                          <a:pt x="57" y="7"/>
                        </a:lnTo>
                        <a:lnTo>
                          <a:pt x="52" y="9"/>
                        </a:lnTo>
                        <a:lnTo>
                          <a:pt x="45" y="13"/>
                        </a:lnTo>
                        <a:lnTo>
                          <a:pt x="37" y="17"/>
                        </a:lnTo>
                        <a:lnTo>
                          <a:pt x="22" y="19"/>
                        </a:lnTo>
                        <a:lnTo>
                          <a:pt x="3" y="20"/>
                        </a:lnTo>
                        <a:lnTo>
                          <a:pt x="3" y="20"/>
                        </a:lnTo>
                        <a:lnTo>
                          <a:pt x="3" y="20"/>
                        </a:lnTo>
                        <a:lnTo>
                          <a:pt x="0" y="21"/>
                        </a:lnTo>
                        <a:lnTo>
                          <a:pt x="0" y="24"/>
                        </a:lnTo>
                        <a:lnTo>
                          <a:pt x="0" y="26"/>
                        </a:lnTo>
                        <a:lnTo>
                          <a:pt x="3" y="27"/>
                        </a:lnTo>
                        <a:lnTo>
                          <a:pt x="3" y="2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0" name="Freeform 34"/>
                  <p:cNvSpPr>
                    <a:spLocks/>
                  </p:cNvSpPr>
                  <p:nvPr/>
                </p:nvSpPr>
                <p:spPr bwMode="auto">
                  <a:xfrm>
                    <a:off x="4436" y="2007"/>
                    <a:ext cx="121" cy="37"/>
                  </a:xfrm>
                  <a:custGeom>
                    <a:avLst/>
                    <a:gdLst/>
                    <a:ahLst/>
                    <a:cxnLst>
                      <a:cxn ang="0">
                        <a:pos x="120" y="14"/>
                      </a:cxn>
                      <a:cxn ang="0">
                        <a:pos x="120" y="14"/>
                      </a:cxn>
                      <a:cxn ang="0">
                        <a:pos x="118" y="17"/>
                      </a:cxn>
                      <a:cxn ang="0">
                        <a:pos x="116" y="21"/>
                      </a:cxn>
                      <a:cxn ang="0">
                        <a:pos x="110" y="25"/>
                      </a:cxn>
                      <a:cxn ang="0">
                        <a:pos x="104" y="29"/>
                      </a:cxn>
                      <a:cxn ang="0">
                        <a:pos x="94" y="33"/>
                      </a:cxn>
                      <a:cxn ang="0">
                        <a:pos x="79" y="36"/>
                      </a:cxn>
                      <a:cxn ang="0">
                        <a:pos x="60" y="36"/>
                      </a:cxn>
                      <a:cxn ang="0">
                        <a:pos x="40" y="36"/>
                      </a:cxn>
                      <a:cxn ang="0">
                        <a:pos x="27" y="33"/>
                      </a:cxn>
                      <a:cxn ang="0">
                        <a:pos x="15" y="29"/>
                      </a:cxn>
                      <a:cxn ang="0">
                        <a:pos x="7" y="25"/>
                      </a:cxn>
                      <a:cxn ang="0">
                        <a:pos x="2" y="21"/>
                      </a:cxn>
                      <a:cxn ang="0">
                        <a:pos x="1" y="17"/>
                      </a:cxn>
                      <a:cxn ang="0">
                        <a:pos x="0" y="14"/>
                      </a:cxn>
                      <a:cxn ang="0">
                        <a:pos x="0" y="14"/>
                      </a:cxn>
                      <a:cxn ang="0">
                        <a:pos x="0" y="0"/>
                      </a:cxn>
                      <a:cxn ang="0">
                        <a:pos x="0" y="2"/>
                      </a:cxn>
                      <a:cxn ang="0">
                        <a:pos x="1" y="6"/>
                      </a:cxn>
                      <a:cxn ang="0">
                        <a:pos x="2" y="8"/>
                      </a:cxn>
                      <a:cxn ang="0">
                        <a:pos x="7" y="12"/>
                      </a:cxn>
                      <a:cxn ang="0">
                        <a:pos x="15" y="17"/>
                      </a:cxn>
                      <a:cxn ang="0">
                        <a:pos x="27" y="20"/>
                      </a:cxn>
                      <a:cxn ang="0">
                        <a:pos x="40" y="24"/>
                      </a:cxn>
                      <a:cxn ang="0">
                        <a:pos x="60" y="24"/>
                      </a:cxn>
                      <a:cxn ang="0">
                        <a:pos x="79" y="24"/>
                      </a:cxn>
                      <a:cxn ang="0">
                        <a:pos x="94" y="20"/>
                      </a:cxn>
                      <a:cxn ang="0">
                        <a:pos x="104" y="17"/>
                      </a:cxn>
                      <a:cxn ang="0">
                        <a:pos x="110" y="12"/>
                      </a:cxn>
                      <a:cxn ang="0">
                        <a:pos x="116" y="8"/>
                      </a:cxn>
                      <a:cxn ang="0">
                        <a:pos x="118" y="6"/>
                      </a:cxn>
                      <a:cxn ang="0">
                        <a:pos x="120" y="2"/>
                      </a:cxn>
                      <a:cxn ang="0">
                        <a:pos x="120" y="0"/>
                      </a:cxn>
                      <a:cxn ang="0">
                        <a:pos x="120" y="14"/>
                      </a:cxn>
                      <a:cxn ang="0">
                        <a:pos x="120" y="14"/>
                      </a:cxn>
                    </a:cxnLst>
                    <a:rect l="0" t="0" r="r" b="b"/>
                    <a:pathLst>
                      <a:path w="121" h="37">
                        <a:moveTo>
                          <a:pt x="120" y="14"/>
                        </a:moveTo>
                        <a:lnTo>
                          <a:pt x="120" y="14"/>
                        </a:lnTo>
                        <a:lnTo>
                          <a:pt x="118" y="17"/>
                        </a:lnTo>
                        <a:lnTo>
                          <a:pt x="116" y="21"/>
                        </a:lnTo>
                        <a:lnTo>
                          <a:pt x="110" y="25"/>
                        </a:lnTo>
                        <a:lnTo>
                          <a:pt x="104" y="29"/>
                        </a:lnTo>
                        <a:lnTo>
                          <a:pt x="94" y="33"/>
                        </a:lnTo>
                        <a:lnTo>
                          <a:pt x="79" y="36"/>
                        </a:lnTo>
                        <a:lnTo>
                          <a:pt x="60" y="36"/>
                        </a:lnTo>
                        <a:lnTo>
                          <a:pt x="40" y="36"/>
                        </a:lnTo>
                        <a:lnTo>
                          <a:pt x="27" y="33"/>
                        </a:lnTo>
                        <a:lnTo>
                          <a:pt x="15" y="29"/>
                        </a:lnTo>
                        <a:lnTo>
                          <a:pt x="7" y="25"/>
                        </a:lnTo>
                        <a:lnTo>
                          <a:pt x="2" y="21"/>
                        </a:lnTo>
                        <a:lnTo>
                          <a:pt x="1" y="17"/>
                        </a:lnTo>
                        <a:lnTo>
                          <a:pt x="0" y="14"/>
                        </a:lnTo>
                        <a:lnTo>
                          <a:pt x="0" y="14"/>
                        </a:lnTo>
                        <a:lnTo>
                          <a:pt x="0" y="0"/>
                        </a:lnTo>
                        <a:lnTo>
                          <a:pt x="0" y="2"/>
                        </a:lnTo>
                        <a:lnTo>
                          <a:pt x="1" y="6"/>
                        </a:lnTo>
                        <a:lnTo>
                          <a:pt x="2" y="8"/>
                        </a:lnTo>
                        <a:lnTo>
                          <a:pt x="7" y="12"/>
                        </a:lnTo>
                        <a:lnTo>
                          <a:pt x="15" y="17"/>
                        </a:lnTo>
                        <a:lnTo>
                          <a:pt x="27" y="20"/>
                        </a:lnTo>
                        <a:lnTo>
                          <a:pt x="40" y="24"/>
                        </a:lnTo>
                        <a:lnTo>
                          <a:pt x="60" y="24"/>
                        </a:lnTo>
                        <a:lnTo>
                          <a:pt x="79" y="24"/>
                        </a:lnTo>
                        <a:lnTo>
                          <a:pt x="94" y="20"/>
                        </a:lnTo>
                        <a:lnTo>
                          <a:pt x="104" y="17"/>
                        </a:lnTo>
                        <a:lnTo>
                          <a:pt x="110" y="12"/>
                        </a:lnTo>
                        <a:lnTo>
                          <a:pt x="116" y="8"/>
                        </a:lnTo>
                        <a:lnTo>
                          <a:pt x="118" y="6"/>
                        </a:lnTo>
                        <a:lnTo>
                          <a:pt x="120" y="2"/>
                        </a:lnTo>
                        <a:lnTo>
                          <a:pt x="120" y="0"/>
                        </a:lnTo>
                        <a:lnTo>
                          <a:pt x="120" y="14"/>
                        </a:lnTo>
                        <a:lnTo>
                          <a:pt x="120" y="14"/>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571" name="Freeform 35"/>
                  <p:cNvSpPr>
                    <a:spLocks/>
                  </p:cNvSpPr>
                  <p:nvPr/>
                </p:nvSpPr>
                <p:spPr bwMode="auto">
                  <a:xfrm>
                    <a:off x="4493" y="2020"/>
                    <a:ext cx="68" cy="28"/>
                  </a:xfrm>
                  <a:custGeom>
                    <a:avLst/>
                    <a:gdLst/>
                    <a:ahLst/>
                    <a:cxnLst>
                      <a:cxn ang="0">
                        <a:pos x="3" y="27"/>
                      </a:cxn>
                      <a:cxn ang="0">
                        <a:pos x="3" y="27"/>
                      </a:cxn>
                      <a:cxn ang="0">
                        <a:pos x="22" y="26"/>
                      </a:cxn>
                      <a:cxn ang="0">
                        <a:pos x="38" y="23"/>
                      </a:cxn>
                      <a:cxn ang="0">
                        <a:pos x="49" y="19"/>
                      </a:cxn>
                      <a:cxn ang="0">
                        <a:pos x="57" y="15"/>
                      </a:cxn>
                      <a:cxn ang="0">
                        <a:pos x="61" y="11"/>
                      </a:cxn>
                      <a:cxn ang="0">
                        <a:pos x="64" y="6"/>
                      </a:cxn>
                      <a:cxn ang="0">
                        <a:pos x="67" y="3"/>
                      </a:cxn>
                      <a:cxn ang="0">
                        <a:pos x="67" y="1"/>
                      </a:cxn>
                      <a:cxn ang="0">
                        <a:pos x="59" y="0"/>
                      </a:cxn>
                      <a:cxn ang="0">
                        <a:pos x="60" y="0"/>
                      </a:cxn>
                      <a:cxn ang="0">
                        <a:pos x="59" y="3"/>
                      </a:cxn>
                      <a:cxn ang="0">
                        <a:pos x="57" y="6"/>
                      </a:cxn>
                      <a:cxn ang="0">
                        <a:pos x="52" y="9"/>
                      </a:cxn>
                      <a:cxn ang="0">
                        <a:pos x="45" y="13"/>
                      </a:cxn>
                      <a:cxn ang="0">
                        <a:pos x="37" y="16"/>
                      </a:cxn>
                      <a:cxn ang="0">
                        <a:pos x="22" y="19"/>
                      </a:cxn>
                      <a:cxn ang="0">
                        <a:pos x="3" y="20"/>
                      </a:cxn>
                      <a:cxn ang="0">
                        <a:pos x="3" y="20"/>
                      </a:cxn>
                      <a:cxn ang="0">
                        <a:pos x="3" y="20"/>
                      </a:cxn>
                      <a:cxn ang="0">
                        <a:pos x="0" y="21"/>
                      </a:cxn>
                      <a:cxn ang="0">
                        <a:pos x="0" y="23"/>
                      </a:cxn>
                      <a:cxn ang="0">
                        <a:pos x="0" y="26"/>
                      </a:cxn>
                      <a:cxn ang="0">
                        <a:pos x="3" y="27"/>
                      </a:cxn>
                      <a:cxn ang="0">
                        <a:pos x="3" y="27"/>
                      </a:cxn>
                    </a:cxnLst>
                    <a:rect l="0" t="0" r="r" b="b"/>
                    <a:pathLst>
                      <a:path w="68" h="28">
                        <a:moveTo>
                          <a:pt x="3" y="27"/>
                        </a:moveTo>
                        <a:lnTo>
                          <a:pt x="3" y="27"/>
                        </a:lnTo>
                        <a:lnTo>
                          <a:pt x="22" y="26"/>
                        </a:lnTo>
                        <a:lnTo>
                          <a:pt x="38" y="23"/>
                        </a:lnTo>
                        <a:lnTo>
                          <a:pt x="49" y="19"/>
                        </a:lnTo>
                        <a:lnTo>
                          <a:pt x="57" y="15"/>
                        </a:lnTo>
                        <a:lnTo>
                          <a:pt x="61" y="11"/>
                        </a:lnTo>
                        <a:lnTo>
                          <a:pt x="64" y="6"/>
                        </a:lnTo>
                        <a:lnTo>
                          <a:pt x="67" y="3"/>
                        </a:lnTo>
                        <a:lnTo>
                          <a:pt x="67" y="1"/>
                        </a:lnTo>
                        <a:lnTo>
                          <a:pt x="59" y="0"/>
                        </a:lnTo>
                        <a:lnTo>
                          <a:pt x="60" y="0"/>
                        </a:lnTo>
                        <a:lnTo>
                          <a:pt x="59" y="3"/>
                        </a:lnTo>
                        <a:lnTo>
                          <a:pt x="57" y="6"/>
                        </a:lnTo>
                        <a:lnTo>
                          <a:pt x="52" y="9"/>
                        </a:lnTo>
                        <a:lnTo>
                          <a:pt x="45" y="13"/>
                        </a:lnTo>
                        <a:lnTo>
                          <a:pt x="37" y="16"/>
                        </a:lnTo>
                        <a:lnTo>
                          <a:pt x="22" y="19"/>
                        </a:lnTo>
                        <a:lnTo>
                          <a:pt x="3" y="20"/>
                        </a:lnTo>
                        <a:lnTo>
                          <a:pt x="3" y="20"/>
                        </a:lnTo>
                        <a:lnTo>
                          <a:pt x="3" y="20"/>
                        </a:lnTo>
                        <a:lnTo>
                          <a:pt x="0" y="21"/>
                        </a:lnTo>
                        <a:lnTo>
                          <a:pt x="0" y="23"/>
                        </a:lnTo>
                        <a:lnTo>
                          <a:pt x="0" y="26"/>
                        </a:lnTo>
                        <a:lnTo>
                          <a:pt x="3" y="27"/>
                        </a:lnTo>
                        <a:lnTo>
                          <a:pt x="3" y="2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2" name="Freeform 36"/>
                  <p:cNvSpPr>
                    <a:spLocks/>
                  </p:cNvSpPr>
                  <p:nvPr/>
                </p:nvSpPr>
                <p:spPr bwMode="auto">
                  <a:xfrm>
                    <a:off x="4431" y="2017"/>
                    <a:ext cx="66" cy="31"/>
                  </a:xfrm>
                  <a:custGeom>
                    <a:avLst/>
                    <a:gdLst/>
                    <a:ahLst/>
                    <a:cxnLst>
                      <a:cxn ang="0">
                        <a:pos x="0" y="4"/>
                      </a:cxn>
                      <a:cxn ang="0">
                        <a:pos x="0" y="4"/>
                      </a:cxn>
                      <a:cxn ang="0">
                        <a:pos x="0" y="6"/>
                      </a:cxn>
                      <a:cxn ang="0">
                        <a:pos x="3" y="9"/>
                      </a:cxn>
                      <a:cxn ang="0">
                        <a:pos x="5" y="14"/>
                      </a:cxn>
                      <a:cxn ang="0">
                        <a:pos x="10" y="18"/>
                      </a:cxn>
                      <a:cxn ang="0">
                        <a:pos x="18" y="22"/>
                      </a:cxn>
                      <a:cxn ang="0">
                        <a:pos x="31" y="26"/>
                      </a:cxn>
                      <a:cxn ang="0">
                        <a:pos x="44" y="29"/>
                      </a:cxn>
                      <a:cxn ang="0">
                        <a:pos x="65" y="30"/>
                      </a:cxn>
                      <a:cxn ang="0">
                        <a:pos x="65" y="23"/>
                      </a:cxn>
                      <a:cxn ang="0">
                        <a:pos x="45" y="22"/>
                      </a:cxn>
                      <a:cxn ang="0">
                        <a:pos x="32" y="19"/>
                      </a:cxn>
                      <a:cxn ang="0">
                        <a:pos x="22" y="16"/>
                      </a:cxn>
                      <a:cxn ang="0">
                        <a:pos x="14" y="12"/>
                      </a:cxn>
                      <a:cxn ang="0">
                        <a:pos x="12" y="9"/>
                      </a:cxn>
                      <a:cxn ang="0">
                        <a:pos x="10" y="6"/>
                      </a:cxn>
                      <a:cxn ang="0">
                        <a:pos x="8" y="4"/>
                      </a:cxn>
                      <a:cxn ang="0">
                        <a:pos x="8" y="4"/>
                      </a:cxn>
                      <a:cxn ang="0">
                        <a:pos x="8" y="4"/>
                      </a:cxn>
                      <a:cxn ang="0">
                        <a:pos x="8" y="4"/>
                      </a:cxn>
                      <a:cxn ang="0">
                        <a:pos x="7" y="1"/>
                      </a:cxn>
                      <a:cxn ang="0">
                        <a:pos x="5" y="0"/>
                      </a:cxn>
                      <a:cxn ang="0">
                        <a:pos x="3" y="1"/>
                      </a:cxn>
                      <a:cxn ang="0">
                        <a:pos x="0" y="4"/>
                      </a:cxn>
                      <a:cxn ang="0">
                        <a:pos x="0" y="4"/>
                      </a:cxn>
                    </a:cxnLst>
                    <a:rect l="0" t="0" r="r" b="b"/>
                    <a:pathLst>
                      <a:path w="66" h="31">
                        <a:moveTo>
                          <a:pt x="0" y="4"/>
                        </a:moveTo>
                        <a:lnTo>
                          <a:pt x="0" y="4"/>
                        </a:lnTo>
                        <a:lnTo>
                          <a:pt x="0" y="6"/>
                        </a:lnTo>
                        <a:lnTo>
                          <a:pt x="3" y="9"/>
                        </a:lnTo>
                        <a:lnTo>
                          <a:pt x="5" y="14"/>
                        </a:lnTo>
                        <a:lnTo>
                          <a:pt x="10" y="18"/>
                        </a:lnTo>
                        <a:lnTo>
                          <a:pt x="18" y="22"/>
                        </a:lnTo>
                        <a:lnTo>
                          <a:pt x="31" y="26"/>
                        </a:lnTo>
                        <a:lnTo>
                          <a:pt x="44" y="29"/>
                        </a:lnTo>
                        <a:lnTo>
                          <a:pt x="65" y="30"/>
                        </a:lnTo>
                        <a:lnTo>
                          <a:pt x="65" y="23"/>
                        </a:lnTo>
                        <a:lnTo>
                          <a:pt x="45" y="22"/>
                        </a:lnTo>
                        <a:lnTo>
                          <a:pt x="32" y="19"/>
                        </a:lnTo>
                        <a:lnTo>
                          <a:pt x="22" y="16"/>
                        </a:lnTo>
                        <a:lnTo>
                          <a:pt x="14" y="12"/>
                        </a:lnTo>
                        <a:lnTo>
                          <a:pt x="12" y="9"/>
                        </a:lnTo>
                        <a:lnTo>
                          <a:pt x="10" y="6"/>
                        </a:lnTo>
                        <a:lnTo>
                          <a:pt x="8" y="4"/>
                        </a:lnTo>
                        <a:lnTo>
                          <a:pt x="8" y="4"/>
                        </a:lnTo>
                        <a:lnTo>
                          <a:pt x="8" y="4"/>
                        </a:lnTo>
                        <a:lnTo>
                          <a:pt x="8" y="4"/>
                        </a:lnTo>
                        <a:lnTo>
                          <a:pt x="7" y="1"/>
                        </a:lnTo>
                        <a:lnTo>
                          <a:pt x="5" y="0"/>
                        </a:lnTo>
                        <a:lnTo>
                          <a:pt x="3" y="1"/>
                        </a:lnTo>
                        <a:lnTo>
                          <a:pt x="0" y="4"/>
                        </a:lnTo>
                        <a:lnTo>
                          <a:pt x="0"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3" name="Freeform 37"/>
                  <p:cNvSpPr>
                    <a:spLocks/>
                  </p:cNvSpPr>
                  <p:nvPr/>
                </p:nvSpPr>
                <p:spPr bwMode="auto">
                  <a:xfrm>
                    <a:off x="4431" y="2005"/>
                    <a:ext cx="9" cy="17"/>
                  </a:xfrm>
                  <a:custGeom>
                    <a:avLst/>
                    <a:gdLst/>
                    <a:ahLst/>
                    <a:cxnLst>
                      <a:cxn ang="0">
                        <a:pos x="8" y="2"/>
                      </a:cxn>
                      <a:cxn ang="0">
                        <a:pos x="0" y="2"/>
                      </a:cxn>
                      <a:cxn ang="0">
                        <a:pos x="0" y="16"/>
                      </a:cxn>
                      <a:cxn ang="0">
                        <a:pos x="8" y="16"/>
                      </a:cxn>
                      <a:cxn ang="0">
                        <a:pos x="8" y="2"/>
                      </a:cxn>
                      <a:cxn ang="0">
                        <a:pos x="0" y="2"/>
                      </a:cxn>
                      <a:cxn ang="0">
                        <a:pos x="8" y="2"/>
                      </a:cxn>
                      <a:cxn ang="0">
                        <a:pos x="7" y="1"/>
                      </a:cxn>
                      <a:cxn ang="0">
                        <a:pos x="5" y="0"/>
                      </a:cxn>
                      <a:cxn ang="0">
                        <a:pos x="3" y="1"/>
                      </a:cxn>
                      <a:cxn ang="0">
                        <a:pos x="0" y="2"/>
                      </a:cxn>
                      <a:cxn ang="0">
                        <a:pos x="8" y="2"/>
                      </a:cxn>
                      <a:cxn ang="0">
                        <a:pos x="8" y="2"/>
                      </a:cxn>
                    </a:cxnLst>
                    <a:rect l="0" t="0" r="r" b="b"/>
                    <a:pathLst>
                      <a:path w="9" h="17">
                        <a:moveTo>
                          <a:pt x="8" y="2"/>
                        </a:moveTo>
                        <a:lnTo>
                          <a:pt x="0" y="2"/>
                        </a:lnTo>
                        <a:lnTo>
                          <a:pt x="0" y="16"/>
                        </a:lnTo>
                        <a:lnTo>
                          <a:pt x="8" y="16"/>
                        </a:lnTo>
                        <a:lnTo>
                          <a:pt x="8" y="2"/>
                        </a:lnTo>
                        <a:lnTo>
                          <a:pt x="0" y="2"/>
                        </a:lnTo>
                        <a:lnTo>
                          <a:pt x="8" y="2"/>
                        </a:lnTo>
                        <a:lnTo>
                          <a:pt x="7" y="1"/>
                        </a:lnTo>
                        <a:lnTo>
                          <a:pt x="5" y="0"/>
                        </a:lnTo>
                        <a:lnTo>
                          <a:pt x="3" y="1"/>
                        </a:lnTo>
                        <a:lnTo>
                          <a:pt x="0" y="2"/>
                        </a:lnTo>
                        <a:lnTo>
                          <a:pt x="8" y="2"/>
                        </a:lnTo>
                        <a:lnTo>
                          <a:pt x="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4" name="Freeform 38"/>
                  <p:cNvSpPr>
                    <a:spLocks/>
                  </p:cNvSpPr>
                  <p:nvPr/>
                </p:nvSpPr>
                <p:spPr bwMode="auto">
                  <a:xfrm>
                    <a:off x="4431" y="2007"/>
                    <a:ext cx="70" cy="29"/>
                  </a:xfrm>
                  <a:custGeom>
                    <a:avLst/>
                    <a:gdLst/>
                    <a:ahLst/>
                    <a:cxnLst>
                      <a:cxn ang="0">
                        <a:pos x="65" y="20"/>
                      </a:cxn>
                      <a:cxn ang="0">
                        <a:pos x="65" y="20"/>
                      </a:cxn>
                      <a:cxn ang="0">
                        <a:pos x="45" y="20"/>
                      </a:cxn>
                      <a:cxn ang="0">
                        <a:pos x="32" y="17"/>
                      </a:cxn>
                      <a:cxn ang="0">
                        <a:pos x="22" y="14"/>
                      </a:cxn>
                      <a:cxn ang="0">
                        <a:pos x="14" y="9"/>
                      </a:cxn>
                      <a:cxn ang="0">
                        <a:pos x="12" y="7"/>
                      </a:cxn>
                      <a:cxn ang="0">
                        <a:pos x="10" y="3"/>
                      </a:cxn>
                      <a:cxn ang="0">
                        <a:pos x="8" y="0"/>
                      </a:cxn>
                      <a:cxn ang="0">
                        <a:pos x="8" y="0"/>
                      </a:cxn>
                      <a:cxn ang="0">
                        <a:pos x="0" y="0"/>
                      </a:cxn>
                      <a:cxn ang="0">
                        <a:pos x="0" y="3"/>
                      </a:cxn>
                      <a:cxn ang="0">
                        <a:pos x="3" y="7"/>
                      </a:cxn>
                      <a:cxn ang="0">
                        <a:pos x="5" y="10"/>
                      </a:cxn>
                      <a:cxn ang="0">
                        <a:pos x="10" y="16"/>
                      </a:cxn>
                      <a:cxn ang="0">
                        <a:pos x="18" y="20"/>
                      </a:cxn>
                      <a:cxn ang="0">
                        <a:pos x="31" y="24"/>
                      </a:cxn>
                      <a:cxn ang="0">
                        <a:pos x="44" y="26"/>
                      </a:cxn>
                      <a:cxn ang="0">
                        <a:pos x="65" y="28"/>
                      </a:cxn>
                      <a:cxn ang="0">
                        <a:pos x="65" y="28"/>
                      </a:cxn>
                      <a:cxn ang="0">
                        <a:pos x="65" y="28"/>
                      </a:cxn>
                      <a:cxn ang="0">
                        <a:pos x="67" y="26"/>
                      </a:cxn>
                      <a:cxn ang="0">
                        <a:pos x="69" y="24"/>
                      </a:cxn>
                      <a:cxn ang="0">
                        <a:pos x="67" y="22"/>
                      </a:cxn>
                      <a:cxn ang="0">
                        <a:pos x="65" y="20"/>
                      </a:cxn>
                      <a:cxn ang="0">
                        <a:pos x="65" y="20"/>
                      </a:cxn>
                    </a:cxnLst>
                    <a:rect l="0" t="0" r="r" b="b"/>
                    <a:pathLst>
                      <a:path w="70" h="29">
                        <a:moveTo>
                          <a:pt x="65" y="20"/>
                        </a:moveTo>
                        <a:lnTo>
                          <a:pt x="65" y="20"/>
                        </a:lnTo>
                        <a:lnTo>
                          <a:pt x="45" y="20"/>
                        </a:lnTo>
                        <a:lnTo>
                          <a:pt x="32" y="17"/>
                        </a:lnTo>
                        <a:lnTo>
                          <a:pt x="22" y="14"/>
                        </a:lnTo>
                        <a:lnTo>
                          <a:pt x="14" y="9"/>
                        </a:lnTo>
                        <a:lnTo>
                          <a:pt x="12" y="7"/>
                        </a:lnTo>
                        <a:lnTo>
                          <a:pt x="10" y="3"/>
                        </a:lnTo>
                        <a:lnTo>
                          <a:pt x="8" y="0"/>
                        </a:lnTo>
                        <a:lnTo>
                          <a:pt x="8" y="0"/>
                        </a:lnTo>
                        <a:lnTo>
                          <a:pt x="0" y="0"/>
                        </a:lnTo>
                        <a:lnTo>
                          <a:pt x="0" y="3"/>
                        </a:lnTo>
                        <a:lnTo>
                          <a:pt x="3" y="7"/>
                        </a:lnTo>
                        <a:lnTo>
                          <a:pt x="5" y="10"/>
                        </a:lnTo>
                        <a:lnTo>
                          <a:pt x="10" y="16"/>
                        </a:lnTo>
                        <a:lnTo>
                          <a:pt x="18" y="20"/>
                        </a:lnTo>
                        <a:lnTo>
                          <a:pt x="31" y="24"/>
                        </a:lnTo>
                        <a:lnTo>
                          <a:pt x="44" y="26"/>
                        </a:lnTo>
                        <a:lnTo>
                          <a:pt x="65" y="28"/>
                        </a:lnTo>
                        <a:lnTo>
                          <a:pt x="65" y="28"/>
                        </a:lnTo>
                        <a:lnTo>
                          <a:pt x="65" y="28"/>
                        </a:lnTo>
                        <a:lnTo>
                          <a:pt x="67" y="26"/>
                        </a:lnTo>
                        <a:lnTo>
                          <a:pt x="69" y="24"/>
                        </a:lnTo>
                        <a:lnTo>
                          <a:pt x="67" y="22"/>
                        </a:lnTo>
                        <a:lnTo>
                          <a:pt x="65" y="20"/>
                        </a:lnTo>
                        <a:lnTo>
                          <a:pt x="65" y="2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5" name="Freeform 39"/>
                  <p:cNvSpPr>
                    <a:spLocks/>
                  </p:cNvSpPr>
                  <p:nvPr/>
                </p:nvSpPr>
                <p:spPr bwMode="auto">
                  <a:xfrm>
                    <a:off x="4496" y="2005"/>
                    <a:ext cx="65" cy="31"/>
                  </a:xfrm>
                  <a:custGeom>
                    <a:avLst/>
                    <a:gdLst/>
                    <a:ahLst/>
                    <a:cxnLst>
                      <a:cxn ang="0">
                        <a:pos x="64" y="2"/>
                      </a:cxn>
                      <a:cxn ang="0">
                        <a:pos x="56" y="2"/>
                      </a:cxn>
                      <a:cxn ang="0">
                        <a:pos x="57" y="2"/>
                      </a:cxn>
                      <a:cxn ang="0">
                        <a:pos x="56" y="5"/>
                      </a:cxn>
                      <a:cxn ang="0">
                        <a:pos x="54" y="9"/>
                      </a:cxn>
                      <a:cxn ang="0">
                        <a:pos x="49" y="11"/>
                      </a:cxn>
                      <a:cxn ang="0">
                        <a:pos x="42" y="16"/>
                      </a:cxn>
                      <a:cxn ang="0">
                        <a:pos x="34" y="19"/>
                      </a:cxn>
                      <a:cxn ang="0">
                        <a:pos x="19" y="22"/>
                      </a:cxn>
                      <a:cxn ang="0">
                        <a:pos x="0" y="22"/>
                      </a:cxn>
                      <a:cxn ang="0">
                        <a:pos x="0" y="30"/>
                      </a:cxn>
                      <a:cxn ang="0">
                        <a:pos x="19" y="28"/>
                      </a:cxn>
                      <a:cxn ang="0">
                        <a:pos x="35" y="26"/>
                      </a:cxn>
                      <a:cxn ang="0">
                        <a:pos x="46" y="22"/>
                      </a:cxn>
                      <a:cxn ang="0">
                        <a:pos x="54" y="18"/>
                      </a:cxn>
                      <a:cxn ang="0">
                        <a:pos x="58" y="12"/>
                      </a:cxn>
                      <a:cxn ang="0">
                        <a:pos x="61" y="9"/>
                      </a:cxn>
                      <a:cxn ang="0">
                        <a:pos x="64" y="5"/>
                      </a:cxn>
                      <a:cxn ang="0">
                        <a:pos x="64" y="4"/>
                      </a:cxn>
                      <a:cxn ang="0">
                        <a:pos x="56" y="2"/>
                      </a:cxn>
                      <a:cxn ang="0">
                        <a:pos x="64" y="4"/>
                      </a:cxn>
                      <a:cxn ang="0">
                        <a:pos x="63" y="2"/>
                      </a:cxn>
                      <a:cxn ang="0">
                        <a:pos x="60" y="0"/>
                      </a:cxn>
                      <a:cxn ang="0">
                        <a:pos x="57" y="1"/>
                      </a:cxn>
                      <a:cxn ang="0">
                        <a:pos x="56" y="2"/>
                      </a:cxn>
                      <a:cxn ang="0">
                        <a:pos x="64" y="2"/>
                      </a:cxn>
                      <a:cxn ang="0">
                        <a:pos x="64" y="2"/>
                      </a:cxn>
                    </a:cxnLst>
                    <a:rect l="0" t="0" r="r" b="b"/>
                    <a:pathLst>
                      <a:path w="65" h="31">
                        <a:moveTo>
                          <a:pt x="64" y="2"/>
                        </a:moveTo>
                        <a:lnTo>
                          <a:pt x="56" y="2"/>
                        </a:lnTo>
                        <a:lnTo>
                          <a:pt x="57" y="2"/>
                        </a:lnTo>
                        <a:lnTo>
                          <a:pt x="56" y="5"/>
                        </a:lnTo>
                        <a:lnTo>
                          <a:pt x="54" y="9"/>
                        </a:lnTo>
                        <a:lnTo>
                          <a:pt x="49" y="11"/>
                        </a:lnTo>
                        <a:lnTo>
                          <a:pt x="42" y="16"/>
                        </a:lnTo>
                        <a:lnTo>
                          <a:pt x="34" y="19"/>
                        </a:lnTo>
                        <a:lnTo>
                          <a:pt x="19" y="22"/>
                        </a:lnTo>
                        <a:lnTo>
                          <a:pt x="0" y="22"/>
                        </a:lnTo>
                        <a:lnTo>
                          <a:pt x="0" y="30"/>
                        </a:lnTo>
                        <a:lnTo>
                          <a:pt x="19" y="28"/>
                        </a:lnTo>
                        <a:lnTo>
                          <a:pt x="35" y="26"/>
                        </a:lnTo>
                        <a:lnTo>
                          <a:pt x="46" y="22"/>
                        </a:lnTo>
                        <a:lnTo>
                          <a:pt x="54" y="18"/>
                        </a:lnTo>
                        <a:lnTo>
                          <a:pt x="58" y="12"/>
                        </a:lnTo>
                        <a:lnTo>
                          <a:pt x="61" y="9"/>
                        </a:lnTo>
                        <a:lnTo>
                          <a:pt x="64" y="5"/>
                        </a:lnTo>
                        <a:lnTo>
                          <a:pt x="64" y="4"/>
                        </a:lnTo>
                        <a:lnTo>
                          <a:pt x="56" y="2"/>
                        </a:lnTo>
                        <a:lnTo>
                          <a:pt x="64" y="4"/>
                        </a:lnTo>
                        <a:lnTo>
                          <a:pt x="63" y="2"/>
                        </a:lnTo>
                        <a:lnTo>
                          <a:pt x="60" y="0"/>
                        </a:lnTo>
                        <a:lnTo>
                          <a:pt x="57" y="1"/>
                        </a:lnTo>
                        <a:lnTo>
                          <a:pt x="56" y="2"/>
                        </a:lnTo>
                        <a:lnTo>
                          <a:pt x="64" y="2"/>
                        </a:lnTo>
                        <a:lnTo>
                          <a:pt x="64"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6" name="Freeform 40"/>
                  <p:cNvSpPr>
                    <a:spLocks/>
                  </p:cNvSpPr>
                  <p:nvPr/>
                </p:nvSpPr>
                <p:spPr bwMode="auto">
                  <a:xfrm>
                    <a:off x="4552" y="2007"/>
                    <a:ext cx="9" cy="18"/>
                  </a:xfrm>
                  <a:custGeom>
                    <a:avLst/>
                    <a:gdLst/>
                    <a:ahLst/>
                    <a:cxnLst>
                      <a:cxn ang="0">
                        <a:pos x="8" y="14"/>
                      </a:cxn>
                      <a:cxn ang="0">
                        <a:pos x="8" y="14"/>
                      </a:cxn>
                      <a:cxn ang="0">
                        <a:pos x="8" y="0"/>
                      </a:cxn>
                      <a:cxn ang="0">
                        <a:pos x="0" y="0"/>
                      </a:cxn>
                      <a:cxn ang="0">
                        <a:pos x="0" y="14"/>
                      </a:cxn>
                      <a:cxn ang="0">
                        <a:pos x="0" y="13"/>
                      </a:cxn>
                      <a:cxn ang="0">
                        <a:pos x="0" y="14"/>
                      </a:cxn>
                      <a:cxn ang="0">
                        <a:pos x="1" y="16"/>
                      </a:cxn>
                      <a:cxn ang="0">
                        <a:pos x="4" y="17"/>
                      </a:cxn>
                      <a:cxn ang="0">
                        <a:pos x="7" y="16"/>
                      </a:cxn>
                      <a:cxn ang="0">
                        <a:pos x="8" y="14"/>
                      </a:cxn>
                      <a:cxn ang="0">
                        <a:pos x="8" y="14"/>
                      </a:cxn>
                      <a:cxn ang="0">
                        <a:pos x="8" y="14"/>
                      </a:cxn>
                    </a:cxnLst>
                    <a:rect l="0" t="0" r="r" b="b"/>
                    <a:pathLst>
                      <a:path w="9" h="18">
                        <a:moveTo>
                          <a:pt x="8" y="14"/>
                        </a:moveTo>
                        <a:lnTo>
                          <a:pt x="8" y="14"/>
                        </a:lnTo>
                        <a:lnTo>
                          <a:pt x="8" y="0"/>
                        </a:lnTo>
                        <a:lnTo>
                          <a:pt x="0" y="0"/>
                        </a:lnTo>
                        <a:lnTo>
                          <a:pt x="0" y="14"/>
                        </a:lnTo>
                        <a:lnTo>
                          <a:pt x="0" y="13"/>
                        </a:lnTo>
                        <a:lnTo>
                          <a:pt x="0" y="14"/>
                        </a:lnTo>
                        <a:lnTo>
                          <a:pt x="1" y="16"/>
                        </a:lnTo>
                        <a:lnTo>
                          <a:pt x="4" y="17"/>
                        </a:lnTo>
                        <a:lnTo>
                          <a:pt x="7" y="16"/>
                        </a:lnTo>
                        <a:lnTo>
                          <a:pt x="8" y="14"/>
                        </a:lnTo>
                        <a:lnTo>
                          <a:pt x="8" y="14"/>
                        </a:lnTo>
                        <a:lnTo>
                          <a:pt x="8" y="1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7" name="Freeform 41"/>
                  <p:cNvSpPr>
                    <a:spLocks/>
                  </p:cNvSpPr>
                  <p:nvPr/>
                </p:nvSpPr>
                <p:spPr bwMode="auto">
                  <a:xfrm>
                    <a:off x="4436" y="2021"/>
                    <a:ext cx="121" cy="36"/>
                  </a:xfrm>
                  <a:custGeom>
                    <a:avLst/>
                    <a:gdLst/>
                    <a:ahLst/>
                    <a:cxnLst>
                      <a:cxn ang="0">
                        <a:pos x="120" y="12"/>
                      </a:cxn>
                      <a:cxn ang="0">
                        <a:pos x="120" y="13"/>
                      </a:cxn>
                      <a:cxn ang="0">
                        <a:pos x="118" y="15"/>
                      </a:cxn>
                      <a:cxn ang="0">
                        <a:pos x="116" y="20"/>
                      </a:cxn>
                      <a:cxn ang="0">
                        <a:pos x="110" y="23"/>
                      </a:cxn>
                      <a:cxn ang="0">
                        <a:pos x="104" y="28"/>
                      </a:cxn>
                      <a:cxn ang="0">
                        <a:pos x="94" y="32"/>
                      </a:cxn>
                      <a:cxn ang="0">
                        <a:pos x="79" y="33"/>
                      </a:cxn>
                      <a:cxn ang="0">
                        <a:pos x="60" y="35"/>
                      </a:cxn>
                      <a:cxn ang="0">
                        <a:pos x="40" y="33"/>
                      </a:cxn>
                      <a:cxn ang="0">
                        <a:pos x="27" y="32"/>
                      </a:cxn>
                      <a:cxn ang="0">
                        <a:pos x="15" y="28"/>
                      </a:cxn>
                      <a:cxn ang="0">
                        <a:pos x="7" y="23"/>
                      </a:cxn>
                      <a:cxn ang="0">
                        <a:pos x="2" y="20"/>
                      </a:cxn>
                      <a:cxn ang="0">
                        <a:pos x="1" y="15"/>
                      </a:cxn>
                      <a:cxn ang="0">
                        <a:pos x="0" y="13"/>
                      </a:cxn>
                      <a:cxn ang="0">
                        <a:pos x="0" y="12"/>
                      </a:cxn>
                      <a:cxn ang="0">
                        <a:pos x="0" y="0"/>
                      </a:cxn>
                      <a:cxn ang="0">
                        <a:pos x="0" y="0"/>
                      </a:cxn>
                      <a:cxn ang="0">
                        <a:pos x="1" y="3"/>
                      </a:cxn>
                      <a:cxn ang="0">
                        <a:pos x="2" y="7"/>
                      </a:cxn>
                      <a:cxn ang="0">
                        <a:pos x="7" y="11"/>
                      </a:cxn>
                      <a:cxn ang="0">
                        <a:pos x="15" y="15"/>
                      </a:cxn>
                      <a:cxn ang="0">
                        <a:pos x="27" y="19"/>
                      </a:cxn>
                      <a:cxn ang="0">
                        <a:pos x="40" y="22"/>
                      </a:cxn>
                      <a:cxn ang="0">
                        <a:pos x="60" y="22"/>
                      </a:cxn>
                      <a:cxn ang="0">
                        <a:pos x="79" y="22"/>
                      </a:cxn>
                      <a:cxn ang="0">
                        <a:pos x="94" y="19"/>
                      </a:cxn>
                      <a:cxn ang="0">
                        <a:pos x="104" y="15"/>
                      </a:cxn>
                      <a:cxn ang="0">
                        <a:pos x="110" y="11"/>
                      </a:cxn>
                      <a:cxn ang="0">
                        <a:pos x="116" y="7"/>
                      </a:cxn>
                      <a:cxn ang="0">
                        <a:pos x="118" y="3"/>
                      </a:cxn>
                      <a:cxn ang="0">
                        <a:pos x="120" y="0"/>
                      </a:cxn>
                      <a:cxn ang="0">
                        <a:pos x="120" y="0"/>
                      </a:cxn>
                      <a:cxn ang="0">
                        <a:pos x="120" y="12"/>
                      </a:cxn>
                      <a:cxn ang="0">
                        <a:pos x="120" y="12"/>
                      </a:cxn>
                    </a:cxnLst>
                    <a:rect l="0" t="0" r="r" b="b"/>
                    <a:pathLst>
                      <a:path w="121" h="36">
                        <a:moveTo>
                          <a:pt x="120" y="12"/>
                        </a:moveTo>
                        <a:lnTo>
                          <a:pt x="120" y="13"/>
                        </a:lnTo>
                        <a:lnTo>
                          <a:pt x="118" y="15"/>
                        </a:lnTo>
                        <a:lnTo>
                          <a:pt x="116" y="20"/>
                        </a:lnTo>
                        <a:lnTo>
                          <a:pt x="110" y="23"/>
                        </a:lnTo>
                        <a:lnTo>
                          <a:pt x="104" y="28"/>
                        </a:lnTo>
                        <a:lnTo>
                          <a:pt x="94" y="32"/>
                        </a:lnTo>
                        <a:lnTo>
                          <a:pt x="79" y="33"/>
                        </a:lnTo>
                        <a:lnTo>
                          <a:pt x="60" y="35"/>
                        </a:lnTo>
                        <a:lnTo>
                          <a:pt x="40" y="33"/>
                        </a:lnTo>
                        <a:lnTo>
                          <a:pt x="27" y="32"/>
                        </a:lnTo>
                        <a:lnTo>
                          <a:pt x="15" y="28"/>
                        </a:lnTo>
                        <a:lnTo>
                          <a:pt x="7" y="23"/>
                        </a:lnTo>
                        <a:lnTo>
                          <a:pt x="2" y="20"/>
                        </a:lnTo>
                        <a:lnTo>
                          <a:pt x="1" y="15"/>
                        </a:lnTo>
                        <a:lnTo>
                          <a:pt x="0" y="13"/>
                        </a:lnTo>
                        <a:lnTo>
                          <a:pt x="0" y="12"/>
                        </a:lnTo>
                        <a:lnTo>
                          <a:pt x="0" y="0"/>
                        </a:lnTo>
                        <a:lnTo>
                          <a:pt x="0" y="0"/>
                        </a:lnTo>
                        <a:lnTo>
                          <a:pt x="1" y="3"/>
                        </a:lnTo>
                        <a:lnTo>
                          <a:pt x="2" y="7"/>
                        </a:lnTo>
                        <a:lnTo>
                          <a:pt x="7" y="11"/>
                        </a:lnTo>
                        <a:lnTo>
                          <a:pt x="15" y="15"/>
                        </a:lnTo>
                        <a:lnTo>
                          <a:pt x="27" y="19"/>
                        </a:lnTo>
                        <a:lnTo>
                          <a:pt x="40" y="22"/>
                        </a:lnTo>
                        <a:lnTo>
                          <a:pt x="60" y="22"/>
                        </a:lnTo>
                        <a:lnTo>
                          <a:pt x="79" y="22"/>
                        </a:lnTo>
                        <a:lnTo>
                          <a:pt x="94" y="19"/>
                        </a:lnTo>
                        <a:lnTo>
                          <a:pt x="104" y="15"/>
                        </a:lnTo>
                        <a:lnTo>
                          <a:pt x="110" y="11"/>
                        </a:lnTo>
                        <a:lnTo>
                          <a:pt x="116" y="7"/>
                        </a:lnTo>
                        <a:lnTo>
                          <a:pt x="118" y="3"/>
                        </a:lnTo>
                        <a:lnTo>
                          <a:pt x="120" y="0"/>
                        </a:lnTo>
                        <a:lnTo>
                          <a:pt x="120" y="0"/>
                        </a:lnTo>
                        <a:lnTo>
                          <a:pt x="120" y="12"/>
                        </a:lnTo>
                        <a:lnTo>
                          <a:pt x="120" y="12"/>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578" name="Freeform 42"/>
                  <p:cNvSpPr>
                    <a:spLocks/>
                  </p:cNvSpPr>
                  <p:nvPr/>
                </p:nvSpPr>
                <p:spPr bwMode="auto">
                  <a:xfrm>
                    <a:off x="4493" y="2032"/>
                    <a:ext cx="68" cy="28"/>
                  </a:xfrm>
                  <a:custGeom>
                    <a:avLst/>
                    <a:gdLst/>
                    <a:ahLst/>
                    <a:cxnLst>
                      <a:cxn ang="0">
                        <a:pos x="3" y="27"/>
                      </a:cxn>
                      <a:cxn ang="0">
                        <a:pos x="3" y="27"/>
                      </a:cxn>
                      <a:cxn ang="0">
                        <a:pos x="22" y="26"/>
                      </a:cxn>
                      <a:cxn ang="0">
                        <a:pos x="38" y="24"/>
                      </a:cxn>
                      <a:cxn ang="0">
                        <a:pos x="49" y="19"/>
                      </a:cxn>
                      <a:cxn ang="0">
                        <a:pos x="57" y="15"/>
                      </a:cxn>
                      <a:cxn ang="0">
                        <a:pos x="61" y="11"/>
                      </a:cxn>
                      <a:cxn ang="0">
                        <a:pos x="64" y="5"/>
                      </a:cxn>
                      <a:cxn ang="0">
                        <a:pos x="67" y="3"/>
                      </a:cxn>
                      <a:cxn ang="0">
                        <a:pos x="67" y="1"/>
                      </a:cxn>
                      <a:cxn ang="0">
                        <a:pos x="59" y="0"/>
                      </a:cxn>
                      <a:cxn ang="0">
                        <a:pos x="60" y="0"/>
                      </a:cxn>
                      <a:cxn ang="0">
                        <a:pos x="59" y="3"/>
                      </a:cxn>
                      <a:cxn ang="0">
                        <a:pos x="57" y="6"/>
                      </a:cxn>
                      <a:cxn ang="0">
                        <a:pos x="52" y="10"/>
                      </a:cxn>
                      <a:cxn ang="0">
                        <a:pos x="45" y="13"/>
                      </a:cxn>
                      <a:cxn ang="0">
                        <a:pos x="37" y="17"/>
                      </a:cxn>
                      <a:cxn ang="0">
                        <a:pos x="22" y="19"/>
                      </a:cxn>
                      <a:cxn ang="0">
                        <a:pos x="3" y="21"/>
                      </a:cxn>
                      <a:cxn ang="0">
                        <a:pos x="3" y="21"/>
                      </a:cxn>
                      <a:cxn ang="0">
                        <a:pos x="3" y="21"/>
                      </a:cxn>
                      <a:cxn ang="0">
                        <a:pos x="0" y="21"/>
                      </a:cxn>
                      <a:cxn ang="0">
                        <a:pos x="0" y="24"/>
                      </a:cxn>
                      <a:cxn ang="0">
                        <a:pos x="0" y="26"/>
                      </a:cxn>
                      <a:cxn ang="0">
                        <a:pos x="3" y="27"/>
                      </a:cxn>
                      <a:cxn ang="0">
                        <a:pos x="3" y="27"/>
                      </a:cxn>
                    </a:cxnLst>
                    <a:rect l="0" t="0" r="r" b="b"/>
                    <a:pathLst>
                      <a:path w="68" h="28">
                        <a:moveTo>
                          <a:pt x="3" y="27"/>
                        </a:moveTo>
                        <a:lnTo>
                          <a:pt x="3" y="27"/>
                        </a:lnTo>
                        <a:lnTo>
                          <a:pt x="22" y="26"/>
                        </a:lnTo>
                        <a:lnTo>
                          <a:pt x="38" y="24"/>
                        </a:lnTo>
                        <a:lnTo>
                          <a:pt x="49" y="19"/>
                        </a:lnTo>
                        <a:lnTo>
                          <a:pt x="57" y="15"/>
                        </a:lnTo>
                        <a:lnTo>
                          <a:pt x="61" y="11"/>
                        </a:lnTo>
                        <a:lnTo>
                          <a:pt x="64" y="5"/>
                        </a:lnTo>
                        <a:lnTo>
                          <a:pt x="67" y="3"/>
                        </a:lnTo>
                        <a:lnTo>
                          <a:pt x="67" y="1"/>
                        </a:lnTo>
                        <a:lnTo>
                          <a:pt x="59" y="0"/>
                        </a:lnTo>
                        <a:lnTo>
                          <a:pt x="60" y="0"/>
                        </a:lnTo>
                        <a:lnTo>
                          <a:pt x="59" y="3"/>
                        </a:lnTo>
                        <a:lnTo>
                          <a:pt x="57" y="6"/>
                        </a:lnTo>
                        <a:lnTo>
                          <a:pt x="52" y="10"/>
                        </a:lnTo>
                        <a:lnTo>
                          <a:pt x="45" y="13"/>
                        </a:lnTo>
                        <a:lnTo>
                          <a:pt x="37" y="17"/>
                        </a:lnTo>
                        <a:lnTo>
                          <a:pt x="22" y="19"/>
                        </a:lnTo>
                        <a:lnTo>
                          <a:pt x="3" y="21"/>
                        </a:lnTo>
                        <a:lnTo>
                          <a:pt x="3" y="21"/>
                        </a:lnTo>
                        <a:lnTo>
                          <a:pt x="3" y="21"/>
                        </a:lnTo>
                        <a:lnTo>
                          <a:pt x="0" y="21"/>
                        </a:lnTo>
                        <a:lnTo>
                          <a:pt x="0" y="24"/>
                        </a:lnTo>
                        <a:lnTo>
                          <a:pt x="0" y="26"/>
                        </a:lnTo>
                        <a:lnTo>
                          <a:pt x="3" y="27"/>
                        </a:lnTo>
                        <a:lnTo>
                          <a:pt x="3" y="2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9" name="Freeform 43"/>
                  <p:cNvSpPr>
                    <a:spLocks/>
                  </p:cNvSpPr>
                  <p:nvPr/>
                </p:nvSpPr>
                <p:spPr bwMode="auto">
                  <a:xfrm>
                    <a:off x="4431" y="2029"/>
                    <a:ext cx="66" cy="31"/>
                  </a:xfrm>
                  <a:custGeom>
                    <a:avLst/>
                    <a:gdLst/>
                    <a:ahLst/>
                    <a:cxnLst>
                      <a:cxn ang="0">
                        <a:pos x="0" y="4"/>
                      </a:cxn>
                      <a:cxn ang="0">
                        <a:pos x="0" y="4"/>
                      </a:cxn>
                      <a:cxn ang="0">
                        <a:pos x="0" y="6"/>
                      </a:cxn>
                      <a:cxn ang="0">
                        <a:pos x="3" y="8"/>
                      </a:cxn>
                      <a:cxn ang="0">
                        <a:pos x="5" y="14"/>
                      </a:cxn>
                      <a:cxn ang="0">
                        <a:pos x="10" y="18"/>
                      </a:cxn>
                      <a:cxn ang="0">
                        <a:pos x="18" y="22"/>
                      </a:cxn>
                      <a:cxn ang="0">
                        <a:pos x="31" y="27"/>
                      </a:cxn>
                      <a:cxn ang="0">
                        <a:pos x="44" y="29"/>
                      </a:cxn>
                      <a:cxn ang="0">
                        <a:pos x="65" y="30"/>
                      </a:cxn>
                      <a:cxn ang="0">
                        <a:pos x="65" y="24"/>
                      </a:cxn>
                      <a:cxn ang="0">
                        <a:pos x="45" y="22"/>
                      </a:cxn>
                      <a:cxn ang="0">
                        <a:pos x="32" y="20"/>
                      </a:cxn>
                      <a:cxn ang="0">
                        <a:pos x="22" y="16"/>
                      </a:cxn>
                      <a:cxn ang="0">
                        <a:pos x="14" y="13"/>
                      </a:cxn>
                      <a:cxn ang="0">
                        <a:pos x="12" y="9"/>
                      </a:cxn>
                      <a:cxn ang="0">
                        <a:pos x="10" y="6"/>
                      </a:cxn>
                      <a:cxn ang="0">
                        <a:pos x="8" y="4"/>
                      </a:cxn>
                      <a:cxn ang="0">
                        <a:pos x="8" y="4"/>
                      </a:cxn>
                      <a:cxn ang="0">
                        <a:pos x="8" y="4"/>
                      </a:cxn>
                      <a:cxn ang="0">
                        <a:pos x="8" y="4"/>
                      </a:cxn>
                      <a:cxn ang="0">
                        <a:pos x="7" y="2"/>
                      </a:cxn>
                      <a:cxn ang="0">
                        <a:pos x="5" y="0"/>
                      </a:cxn>
                      <a:cxn ang="0">
                        <a:pos x="3" y="2"/>
                      </a:cxn>
                      <a:cxn ang="0">
                        <a:pos x="0" y="4"/>
                      </a:cxn>
                      <a:cxn ang="0">
                        <a:pos x="0" y="4"/>
                      </a:cxn>
                    </a:cxnLst>
                    <a:rect l="0" t="0" r="r" b="b"/>
                    <a:pathLst>
                      <a:path w="66" h="31">
                        <a:moveTo>
                          <a:pt x="0" y="4"/>
                        </a:moveTo>
                        <a:lnTo>
                          <a:pt x="0" y="4"/>
                        </a:lnTo>
                        <a:lnTo>
                          <a:pt x="0" y="6"/>
                        </a:lnTo>
                        <a:lnTo>
                          <a:pt x="3" y="8"/>
                        </a:lnTo>
                        <a:lnTo>
                          <a:pt x="5" y="14"/>
                        </a:lnTo>
                        <a:lnTo>
                          <a:pt x="10" y="18"/>
                        </a:lnTo>
                        <a:lnTo>
                          <a:pt x="18" y="22"/>
                        </a:lnTo>
                        <a:lnTo>
                          <a:pt x="31" y="27"/>
                        </a:lnTo>
                        <a:lnTo>
                          <a:pt x="44" y="29"/>
                        </a:lnTo>
                        <a:lnTo>
                          <a:pt x="65" y="30"/>
                        </a:lnTo>
                        <a:lnTo>
                          <a:pt x="65" y="24"/>
                        </a:lnTo>
                        <a:lnTo>
                          <a:pt x="45" y="22"/>
                        </a:lnTo>
                        <a:lnTo>
                          <a:pt x="32" y="20"/>
                        </a:lnTo>
                        <a:lnTo>
                          <a:pt x="22" y="16"/>
                        </a:lnTo>
                        <a:lnTo>
                          <a:pt x="14" y="13"/>
                        </a:lnTo>
                        <a:lnTo>
                          <a:pt x="12" y="9"/>
                        </a:lnTo>
                        <a:lnTo>
                          <a:pt x="10" y="6"/>
                        </a:lnTo>
                        <a:lnTo>
                          <a:pt x="8" y="4"/>
                        </a:lnTo>
                        <a:lnTo>
                          <a:pt x="8" y="4"/>
                        </a:lnTo>
                        <a:lnTo>
                          <a:pt x="8" y="4"/>
                        </a:lnTo>
                        <a:lnTo>
                          <a:pt x="8" y="4"/>
                        </a:lnTo>
                        <a:lnTo>
                          <a:pt x="7" y="2"/>
                        </a:lnTo>
                        <a:lnTo>
                          <a:pt x="5" y="0"/>
                        </a:lnTo>
                        <a:lnTo>
                          <a:pt x="3" y="2"/>
                        </a:lnTo>
                        <a:lnTo>
                          <a:pt x="0" y="4"/>
                        </a:lnTo>
                        <a:lnTo>
                          <a:pt x="0"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0" name="Freeform 44"/>
                  <p:cNvSpPr>
                    <a:spLocks/>
                  </p:cNvSpPr>
                  <p:nvPr/>
                </p:nvSpPr>
                <p:spPr bwMode="auto">
                  <a:xfrm>
                    <a:off x="4431" y="2017"/>
                    <a:ext cx="9" cy="17"/>
                  </a:xfrm>
                  <a:custGeom>
                    <a:avLst/>
                    <a:gdLst/>
                    <a:ahLst/>
                    <a:cxnLst>
                      <a:cxn ang="0">
                        <a:pos x="8" y="4"/>
                      </a:cxn>
                      <a:cxn ang="0">
                        <a:pos x="0" y="4"/>
                      </a:cxn>
                      <a:cxn ang="0">
                        <a:pos x="0" y="16"/>
                      </a:cxn>
                      <a:cxn ang="0">
                        <a:pos x="8" y="16"/>
                      </a:cxn>
                      <a:cxn ang="0">
                        <a:pos x="8" y="4"/>
                      </a:cxn>
                      <a:cxn ang="0">
                        <a:pos x="0" y="4"/>
                      </a:cxn>
                      <a:cxn ang="0">
                        <a:pos x="8" y="4"/>
                      </a:cxn>
                      <a:cxn ang="0">
                        <a:pos x="7" y="1"/>
                      </a:cxn>
                      <a:cxn ang="0">
                        <a:pos x="5" y="0"/>
                      </a:cxn>
                      <a:cxn ang="0">
                        <a:pos x="3" y="1"/>
                      </a:cxn>
                      <a:cxn ang="0">
                        <a:pos x="0" y="4"/>
                      </a:cxn>
                      <a:cxn ang="0">
                        <a:pos x="8" y="4"/>
                      </a:cxn>
                      <a:cxn ang="0">
                        <a:pos x="8" y="4"/>
                      </a:cxn>
                    </a:cxnLst>
                    <a:rect l="0" t="0" r="r" b="b"/>
                    <a:pathLst>
                      <a:path w="9" h="17">
                        <a:moveTo>
                          <a:pt x="8" y="4"/>
                        </a:moveTo>
                        <a:lnTo>
                          <a:pt x="0" y="4"/>
                        </a:lnTo>
                        <a:lnTo>
                          <a:pt x="0" y="16"/>
                        </a:lnTo>
                        <a:lnTo>
                          <a:pt x="8" y="16"/>
                        </a:lnTo>
                        <a:lnTo>
                          <a:pt x="8" y="4"/>
                        </a:lnTo>
                        <a:lnTo>
                          <a:pt x="0" y="4"/>
                        </a:lnTo>
                        <a:lnTo>
                          <a:pt x="8" y="4"/>
                        </a:lnTo>
                        <a:lnTo>
                          <a:pt x="7" y="1"/>
                        </a:lnTo>
                        <a:lnTo>
                          <a:pt x="5" y="0"/>
                        </a:lnTo>
                        <a:lnTo>
                          <a:pt x="3" y="1"/>
                        </a:lnTo>
                        <a:lnTo>
                          <a:pt x="0" y="4"/>
                        </a:lnTo>
                        <a:lnTo>
                          <a:pt x="8" y="4"/>
                        </a:lnTo>
                        <a:lnTo>
                          <a:pt x="8"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1" name="Freeform 45"/>
                  <p:cNvSpPr>
                    <a:spLocks/>
                  </p:cNvSpPr>
                  <p:nvPr/>
                </p:nvSpPr>
                <p:spPr bwMode="auto">
                  <a:xfrm>
                    <a:off x="4431" y="2021"/>
                    <a:ext cx="70" cy="27"/>
                  </a:xfrm>
                  <a:custGeom>
                    <a:avLst/>
                    <a:gdLst/>
                    <a:ahLst/>
                    <a:cxnLst>
                      <a:cxn ang="0">
                        <a:pos x="65" y="19"/>
                      </a:cxn>
                      <a:cxn ang="0">
                        <a:pos x="65" y="19"/>
                      </a:cxn>
                      <a:cxn ang="0">
                        <a:pos x="45" y="18"/>
                      </a:cxn>
                      <a:cxn ang="0">
                        <a:pos x="32" y="15"/>
                      </a:cxn>
                      <a:cxn ang="0">
                        <a:pos x="22" y="12"/>
                      </a:cxn>
                      <a:cxn ang="0">
                        <a:pos x="14" y="8"/>
                      </a:cxn>
                      <a:cxn ang="0">
                        <a:pos x="12" y="5"/>
                      </a:cxn>
                      <a:cxn ang="0">
                        <a:pos x="10" y="2"/>
                      </a:cxn>
                      <a:cxn ang="0">
                        <a:pos x="8" y="0"/>
                      </a:cxn>
                      <a:cxn ang="0">
                        <a:pos x="8" y="0"/>
                      </a:cxn>
                      <a:cxn ang="0">
                        <a:pos x="0" y="0"/>
                      </a:cxn>
                      <a:cxn ang="0">
                        <a:pos x="0" y="2"/>
                      </a:cxn>
                      <a:cxn ang="0">
                        <a:pos x="3" y="5"/>
                      </a:cxn>
                      <a:cxn ang="0">
                        <a:pos x="5" y="10"/>
                      </a:cxn>
                      <a:cxn ang="0">
                        <a:pos x="10" y="14"/>
                      </a:cxn>
                      <a:cxn ang="0">
                        <a:pos x="18" y="18"/>
                      </a:cxn>
                      <a:cxn ang="0">
                        <a:pos x="31" y="22"/>
                      </a:cxn>
                      <a:cxn ang="0">
                        <a:pos x="44" y="25"/>
                      </a:cxn>
                      <a:cxn ang="0">
                        <a:pos x="65" y="26"/>
                      </a:cxn>
                      <a:cxn ang="0">
                        <a:pos x="65" y="26"/>
                      </a:cxn>
                      <a:cxn ang="0">
                        <a:pos x="65" y="26"/>
                      </a:cxn>
                      <a:cxn ang="0">
                        <a:pos x="67" y="25"/>
                      </a:cxn>
                      <a:cxn ang="0">
                        <a:pos x="69" y="22"/>
                      </a:cxn>
                      <a:cxn ang="0">
                        <a:pos x="67" y="20"/>
                      </a:cxn>
                      <a:cxn ang="0">
                        <a:pos x="65" y="19"/>
                      </a:cxn>
                      <a:cxn ang="0">
                        <a:pos x="65" y="19"/>
                      </a:cxn>
                    </a:cxnLst>
                    <a:rect l="0" t="0" r="r" b="b"/>
                    <a:pathLst>
                      <a:path w="70" h="27">
                        <a:moveTo>
                          <a:pt x="65" y="19"/>
                        </a:moveTo>
                        <a:lnTo>
                          <a:pt x="65" y="19"/>
                        </a:lnTo>
                        <a:lnTo>
                          <a:pt x="45" y="18"/>
                        </a:lnTo>
                        <a:lnTo>
                          <a:pt x="32" y="15"/>
                        </a:lnTo>
                        <a:lnTo>
                          <a:pt x="22" y="12"/>
                        </a:lnTo>
                        <a:lnTo>
                          <a:pt x="14" y="8"/>
                        </a:lnTo>
                        <a:lnTo>
                          <a:pt x="12" y="5"/>
                        </a:lnTo>
                        <a:lnTo>
                          <a:pt x="10" y="2"/>
                        </a:lnTo>
                        <a:lnTo>
                          <a:pt x="8" y="0"/>
                        </a:lnTo>
                        <a:lnTo>
                          <a:pt x="8" y="0"/>
                        </a:lnTo>
                        <a:lnTo>
                          <a:pt x="0" y="0"/>
                        </a:lnTo>
                        <a:lnTo>
                          <a:pt x="0" y="2"/>
                        </a:lnTo>
                        <a:lnTo>
                          <a:pt x="3" y="5"/>
                        </a:lnTo>
                        <a:lnTo>
                          <a:pt x="5" y="10"/>
                        </a:lnTo>
                        <a:lnTo>
                          <a:pt x="10" y="14"/>
                        </a:lnTo>
                        <a:lnTo>
                          <a:pt x="18" y="18"/>
                        </a:lnTo>
                        <a:lnTo>
                          <a:pt x="31" y="22"/>
                        </a:lnTo>
                        <a:lnTo>
                          <a:pt x="44" y="25"/>
                        </a:lnTo>
                        <a:lnTo>
                          <a:pt x="65" y="26"/>
                        </a:lnTo>
                        <a:lnTo>
                          <a:pt x="65" y="26"/>
                        </a:lnTo>
                        <a:lnTo>
                          <a:pt x="65" y="26"/>
                        </a:lnTo>
                        <a:lnTo>
                          <a:pt x="67" y="25"/>
                        </a:lnTo>
                        <a:lnTo>
                          <a:pt x="69" y="22"/>
                        </a:lnTo>
                        <a:lnTo>
                          <a:pt x="67" y="20"/>
                        </a:lnTo>
                        <a:lnTo>
                          <a:pt x="65" y="19"/>
                        </a:lnTo>
                        <a:lnTo>
                          <a:pt x="65" y="19"/>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2" name="Freeform 46"/>
                  <p:cNvSpPr>
                    <a:spLocks/>
                  </p:cNvSpPr>
                  <p:nvPr/>
                </p:nvSpPr>
                <p:spPr bwMode="auto">
                  <a:xfrm>
                    <a:off x="4496" y="2017"/>
                    <a:ext cx="65" cy="31"/>
                  </a:xfrm>
                  <a:custGeom>
                    <a:avLst/>
                    <a:gdLst/>
                    <a:ahLst/>
                    <a:cxnLst>
                      <a:cxn ang="0">
                        <a:pos x="64" y="4"/>
                      </a:cxn>
                      <a:cxn ang="0">
                        <a:pos x="56" y="3"/>
                      </a:cxn>
                      <a:cxn ang="0">
                        <a:pos x="57" y="3"/>
                      </a:cxn>
                      <a:cxn ang="0">
                        <a:pos x="56" y="6"/>
                      </a:cxn>
                      <a:cxn ang="0">
                        <a:pos x="54" y="9"/>
                      </a:cxn>
                      <a:cxn ang="0">
                        <a:pos x="49" y="12"/>
                      </a:cxn>
                      <a:cxn ang="0">
                        <a:pos x="42" y="16"/>
                      </a:cxn>
                      <a:cxn ang="0">
                        <a:pos x="34" y="19"/>
                      </a:cxn>
                      <a:cxn ang="0">
                        <a:pos x="19" y="22"/>
                      </a:cxn>
                      <a:cxn ang="0">
                        <a:pos x="0" y="23"/>
                      </a:cxn>
                      <a:cxn ang="0">
                        <a:pos x="0" y="30"/>
                      </a:cxn>
                      <a:cxn ang="0">
                        <a:pos x="19" y="29"/>
                      </a:cxn>
                      <a:cxn ang="0">
                        <a:pos x="35" y="26"/>
                      </a:cxn>
                      <a:cxn ang="0">
                        <a:pos x="46" y="22"/>
                      </a:cxn>
                      <a:cxn ang="0">
                        <a:pos x="54" y="18"/>
                      </a:cxn>
                      <a:cxn ang="0">
                        <a:pos x="58" y="14"/>
                      </a:cxn>
                      <a:cxn ang="0">
                        <a:pos x="61" y="9"/>
                      </a:cxn>
                      <a:cxn ang="0">
                        <a:pos x="64" y="6"/>
                      </a:cxn>
                      <a:cxn ang="0">
                        <a:pos x="64" y="4"/>
                      </a:cxn>
                      <a:cxn ang="0">
                        <a:pos x="56" y="4"/>
                      </a:cxn>
                      <a:cxn ang="0">
                        <a:pos x="64" y="4"/>
                      </a:cxn>
                      <a:cxn ang="0">
                        <a:pos x="63" y="2"/>
                      </a:cxn>
                      <a:cxn ang="0">
                        <a:pos x="60" y="0"/>
                      </a:cxn>
                      <a:cxn ang="0">
                        <a:pos x="57" y="0"/>
                      </a:cxn>
                      <a:cxn ang="0">
                        <a:pos x="56" y="3"/>
                      </a:cxn>
                      <a:cxn ang="0">
                        <a:pos x="64" y="4"/>
                      </a:cxn>
                      <a:cxn ang="0">
                        <a:pos x="64" y="4"/>
                      </a:cxn>
                    </a:cxnLst>
                    <a:rect l="0" t="0" r="r" b="b"/>
                    <a:pathLst>
                      <a:path w="65" h="31">
                        <a:moveTo>
                          <a:pt x="64" y="4"/>
                        </a:moveTo>
                        <a:lnTo>
                          <a:pt x="56" y="3"/>
                        </a:lnTo>
                        <a:lnTo>
                          <a:pt x="57" y="3"/>
                        </a:lnTo>
                        <a:lnTo>
                          <a:pt x="56" y="6"/>
                        </a:lnTo>
                        <a:lnTo>
                          <a:pt x="54" y="9"/>
                        </a:lnTo>
                        <a:lnTo>
                          <a:pt x="49" y="12"/>
                        </a:lnTo>
                        <a:lnTo>
                          <a:pt x="42" y="16"/>
                        </a:lnTo>
                        <a:lnTo>
                          <a:pt x="34" y="19"/>
                        </a:lnTo>
                        <a:lnTo>
                          <a:pt x="19" y="22"/>
                        </a:lnTo>
                        <a:lnTo>
                          <a:pt x="0" y="23"/>
                        </a:lnTo>
                        <a:lnTo>
                          <a:pt x="0" y="30"/>
                        </a:lnTo>
                        <a:lnTo>
                          <a:pt x="19" y="29"/>
                        </a:lnTo>
                        <a:lnTo>
                          <a:pt x="35" y="26"/>
                        </a:lnTo>
                        <a:lnTo>
                          <a:pt x="46" y="22"/>
                        </a:lnTo>
                        <a:lnTo>
                          <a:pt x="54" y="18"/>
                        </a:lnTo>
                        <a:lnTo>
                          <a:pt x="58" y="14"/>
                        </a:lnTo>
                        <a:lnTo>
                          <a:pt x="61" y="9"/>
                        </a:lnTo>
                        <a:lnTo>
                          <a:pt x="64" y="6"/>
                        </a:lnTo>
                        <a:lnTo>
                          <a:pt x="64" y="4"/>
                        </a:lnTo>
                        <a:lnTo>
                          <a:pt x="56" y="4"/>
                        </a:lnTo>
                        <a:lnTo>
                          <a:pt x="64" y="4"/>
                        </a:lnTo>
                        <a:lnTo>
                          <a:pt x="63" y="2"/>
                        </a:lnTo>
                        <a:lnTo>
                          <a:pt x="60" y="0"/>
                        </a:lnTo>
                        <a:lnTo>
                          <a:pt x="57" y="0"/>
                        </a:lnTo>
                        <a:lnTo>
                          <a:pt x="56" y="3"/>
                        </a:lnTo>
                        <a:lnTo>
                          <a:pt x="64" y="4"/>
                        </a:lnTo>
                        <a:lnTo>
                          <a:pt x="64"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3" name="Freeform 47"/>
                  <p:cNvSpPr>
                    <a:spLocks/>
                  </p:cNvSpPr>
                  <p:nvPr/>
                </p:nvSpPr>
                <p:spPr bwMode="auto">
                  <a:xfrm>
                    <a:off x="4552" y="2021"/>
                    <a:ext cx="9" cy="16"/>
                  </a:xfrm>
                  <a:custGeom>
                    <a:avLst/>
                    <a:gdLst/>
                    <a:ahLst/>
                    <a:cxnLst>
                      <a:cxn ang="0">
                        <a:pos x="8" y="12"/>
                      </a:cxn>
                      <a:cxn ang="0">
                        <a:pos x="8" y="12"/>
                      </a:cxn>
                      <a:cxn ang="0">
                        <a:pos x="8" y="0"/>
                      </a:cxn>
                      <a:cxn ang="0">
                        <a:pos x="0" y="0"/>
                      </a:cxn>
                      <a:cxn ang="0">
                        <a:pos x="0" y="12"/>
                      </a:cxn>
                      <a:cxn ang="0">
                        <a:pos x="0" y="11"/>
                      </a:cxn>
                      <a:cxn ang="0">
                        <a:pos x="0" y="12"/>
                      </a:cxn>
                      <a:cxn ang="0">
                        <a:pos x="1" y="14"/>
                      </a:cxn>
                      <a:cxn ang="0">
                        <a:pos x="4" y="15"/>
                      </a:cxn>
                      <a:cxn ang="0">
                        <a:pos x="7" y="14"/>
                      </a:cxn>
                      <a:cxn ang="0">
                        <a:pos x="8" y="12"/>
                      </a:cxn>
                      <a:cxn ang="0">
                        <a:pos x="8" y="12"/>
                      </a:cxn>
                      <a:cxn ang="0">
                        <a:pos x="8" y="12"/>
                      </a:cxn>
                    </a:cxnLst>
                    <a:rect l="0" t="0" r="r" b="b"/>
                    <a:pathLst>
                      <a:path w="9" h="16">
                        <a:moveTo>
                          <a:pt x="8" y="12"/>
                        </a:moveTo>
                        <a:lnTo>
                          <a:pt x="8" y="12"/>
                        </a:lnTo>
                        <a:lnTo>
                          <a:pt x="8" y="0"/>
                        </a:lnTo>
                        <a:lnTo>
                          <a:pt x="0" y="0"/>
                        </a:lnTo>
                        <a:lnTo>
                          <a:pt x="0" y="12"/>
                        </a:lnTo>
                        <a:lnTo>
                          <a:pt x="0" y="11"/>
                        </a:lnTo>
                        <a:lnTo>
                          <a:pt x="0" y="12"/>
                        </a:lnTo>
                        <a:lnTo>
                          <a:pt x="1" y="14"/>
                        </a:lnTo>
                        <a:lnTo>
                          <a:pt x="4" y="15"/>
                        </a:lnTo>
                        <a:lnTo>
                          <a:pt x="7" y="14"/>
                        </a:lnTo>
                        <a:lnTo>
                          <a:pt x="8" y="12"/>
                        </a:lnTo>
                        <a:lnTo>
                          <a:pt x="8" y="12"/>
                        </a:lnTo>
                        <a:lnTo>
                          <a:pt x="8" y="1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4" name="Freeform 48"/>
                  <p:cNvSpPr>
                    <a:spLocks/>
                  </p:cNvSpPr>
                  <p:nvPr/>
                </p:nvSpPr>
                <p:spPr bwMode="auto">
                  <a:xfrm>
                    <a:off x="4436" y="2033"/>
                    <a:ext cx="121" cy="36"/>
                  </a:xfrm>
                  <a:custGeom>
                    <a:avLst/>
                    <a:gdLst/>
                    <a:ahLst/>
                    <a:cxnLst>
                      <a:cxn ang="0">
                        <a:pos x="0" y="12"/>
                      </a:cxn>
                      <a:cxn ang="0">
                        <a:pos x="0" y="13"/>
                      </a:cxn>
                      <a:cxn ang="0">
                        <a:pos x="1" y="16"/>
                      </a:cxn>
                      <a:cxn ang="0">
                        <a:pos x="2" y="20"/>
                      </a:cxn>
                      <a:cxn ang="0">
                        <a:pos x="7" y="23"/>
                      </a:cxn>
                      <a:cxn ang="0">
                        <a:pos x="13" y="28"/>
                      </a:cxn>
                      <a:cxn ang="0">
                        <a:pos x="26" y="32"/>
                      </a:cxn>
                      <a:cxn ang="0">
                        <a:pos x="39" y="34"/>
                      </a:cxn>
                      <a:cxn ang="0">
                        <a:pos x="59" y="35"/>
                      </a:cxn>
                      <a:cxn ang="0">
                        <a:pos x="78" y="34"/>
                      </a:cxn>
                      <a:cxn ang="0">
                        <a:pos x="94" y="32"/>
                      </a:cxn>
                      <a:cxn ang="0">
                        <a:pos x="102" y="28"/>
                      </a:cxn>
                      <a:cxn ang="0">
                        <a:pos x="110" y="23"/>
                      </a:cxn>
                      <a:cxn ang="0">
                        <a:pos x="116" y="20"/>
                      </a:cxn>
                      <a:cxn ang="0">
                        <a:pos x="118" y="16"/>
                      </a:cxn>
                      <a:cxn ang="0">
                        <a:pos x="119" y="13"/>
                      </a:cxn>
                      <a:cxn ang="0">
                        <a:pos x="120" y="12"/>
                      </a:cxn>
                      <a:cxn ang="0">
                        <a:pos x="120" y="0"/>
                      </a:cxn>
                      <a:cxn ang="0">
                        <a:pos x="120" y="1"/>
                      </a:cxn>
                      <a:cxn ang="0">
                        <a:pos x="118" y="3"/>
                      </a:cxn>
                      <a:cxn ang="0">
                        <a:pos x="116" y="8"/>
                      </a:cxn>
                      <a:cxn ang="0">
                        <a:pos x="110" y="11"/>
                      </a:cxn>
                      <a:cxn ang="0">
                        <a:pos x="104" y="16"/>
                      </a:cxn>
                      <a:cxn ang="0">
                        <a:pos x="94" y="20"/>
                      </a:cxn>
                      <a:cxn ang="0">
                        <a:pos x="79" y="21"/>
                      </a:cxn>
                      <a:cxn ang="0">
                        <a:pos x="60" y="23"/>
                      </a:cxn>
                      <a:cxn ang="0">
                        <a:pos x="40" y="21"/>
                      </a:cxn>
                      <a:cxn ang="0">
                        <a:pos x="27" y="20"/>
                      </a:cxn>
                      <a:cxn ang="0">
                        <a:pos x="15" y="16"/>
                      </a:cxn>
                      <a:cxn ang="0">
                        <a:pos x="7" y="11"/>
                      </a:cxn>
                      <a:cxn ang="0">
                        <a:pos x="2" y="8"/>
                      </a:cxn>
                      <a:cxn ang="0">
                        <a:pos x="1" y="3"/>
                      </a:cxn>
                      <a:cxn ang="0">
                        <a:pos x="0" y="1"/>
                      </a:cxn>
                      <a:cxn ang="0">
                        <a:pos x="0" y="0"/>
                      </a:cxn>
                      <a:cxn ang="0">
                        <a:pos x="0" y="12"/>
                      </a:cxn>
                      <a:cxn ang="0">
                        <a:pos x="0" y="12"/>
                      </a:cxn>
                    </a:cxnLst>
                    <a:rect l="0" t="0" r="r" b="b"/>
                    <a:pathLst>
                      <a:path w="121" h="36">
                        <a:moveTo>
                          <a:pt x="0" y="12"/>
                        </a:moveTo>
                        <a:lnTo>
                          <a:pt x="0" y="13"/>
                        </a:lnTo>
                        <a:lnTo>
                          <a:pt x="1" y="16"/>
                        </a:lnTo>
                        <a:lnTo>
                          <a:pt x="2" y="20"/>
                        </a:lnTo>
                        <a:lnTo>
                          <a:pt x="7" y="23"/>
                        </a:lnTo>
                        <a:lnTo>
                          <a:pt x="13" y="28"/>
                        </a:lnTo>
                        <a:lnTo>
                          <a:pt x="26" y="32"/>
                        </a:lnTo>
                        <a:lnTo>
                          <a:pt x="39" y="34"/>
                        </a:lnTo>
                        <a:lnTo>
                          <a:pt x="59" y="35"/>
                        </a:lnTo>
                        <a:lnTo>
                          <a:pt x="78" y="34"/>
                        </a:lnTo>
                        <a:lnTo>
                          <a:pt x="94" y="32"/>
                        </a:lnTo>
                        <a:lnTo>
                          <a:pt x="102" y="28"/>
                        </a:lnTo>
                        <a:lnTo>
                          <a:pt x="110" y="23"/>
                        </a:lnTo>
                        <a:lnTo>
                          <a:pt x="116" y="20"/>
                        </a:lnTo>
                        <a:lnTo>
                          <a:pt x="118" y="16"/>
                        </a:lnTo>
                        <a:lnTo>
                          <a:pt x="119" y="13"/>
                        </a:lnTo>
                        <a:lnTo>
                          <a:pt x="120" y="12"/>
                        </a:lnTo>
                        <a:lnTo>
                          <a:pt x="120" y="0"/>
                        </a:lnTo>
                        <a:lnTo>
                          <a:pt x="120" y="1"/>
                        </a:lnTo>
                        <a:lnTo>
                          <a:pt x="118" y="3"/>
                        </a:lnTo>
                        <a:lnTo>
                          <a:pt x="116" y="8"/>
                        </a:lnTo>
                        <a:lnTo>
                          <a:pt x="110" y="11"/>
                        </a:lnTo>
                        <a:lnTo>
                          <a:pt x="104" y="16"/>
                        </a:lnTo>
                        <a:lnTo>
                          <a:pt x="94" y="20"/>
                        </a:lnTo>
                        <a:lnTo>
                          <a:pt x="79" y="21"/>
                        </a:lnTo>
                        <a:lnTo>
                          <a:pt x="60" y="23"/>
                        </a:lnTo>
                        <a:lnTo>
                          <a:pt x="40" y="21"/>
                        </a:lnTo>
                        <a:lnTo>
                          <a:pt x="27" y="20"/>
                        </a:lnTo>
                        <a:lnTo>
                          <a:pt x="15" y="16"/>
                        </a:lnTo>
                        <a:lnTo>
                          <a:pt x="7" y="11"/>
                        </a:lnTo>
                        <a:lnTo>
                          <a:pt x="2" y="8"/>
                        </a:lnTo>
                        <a:lnTo>
                          <a:pt x="1" y="3"/>
                        </a:lnTo>
                        <a:lnTo>
                          <a:pt x="0" y="1"/>
                        </a:lnTo>
                        <a:lnTo>
                          <a:pt x="0" y="0"/>
                        </a:lnTo>
                        <a:lnTo>
                          <a:pt x="0" y="12"/>
                        </a:lnTo>
                        <a:lnTo>
                          <a:pt x="0" y="12"/>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585" name="Freeform 49"/>
                  <p:cNvSpPr>
                    <a:spLocks/>
                  </p:cNvSpPr>
                  <p:nvPr/>
                </p:nvSpPr>
                <p:spPr bwMode="auto">
                  <a:xfrm>
                    <a:off x="4431" y="2045"/>
                    <a:ext cx="68" cy="27"/>
                  </a:xfrm>
                  <a:custGeom>
                    <a:avLst/>
                    <a:gdLst/>
                    <a:ahLst/>
                    <a:cxnLst>
                      <a:cxn ang="0">
                        <a:pos x="64" y="20"/>
                      </a:cxn>
                      <a:cxn ang="0">
                        <a:pos x="64" y="20"/>
                      </a:cxn>
                      <a:cxn ang="0">
                        <a:pos x="44" y="19"/>
                      </a:cxn>
                      <a:cxn ang="0">
                        <a:pos x="32" y="16"/>
                      </a:cxn>
                      <a:cxn ang="0">
                        <a:pos x="21" y="13"/>
                      </a:cxn>
                      <a:cxn ang="0">
                        <a:pos x="14" y="9"/>
                      </a:cxn>
                      <a:cxn ang="0">
                        <a:pos x="12" y="5"/>
                      </a:cxn>
                      <a:cxn ang="0">
                        <a:pos x="10" y="2"/>
                      </a:cxn>
                      <a:cxn ang="0">
                        <a:pos x="8" y="0"/>
                      </a:cxn>
                      <a:cxn ang="0">
                        <a:pos x="8" y="0"/>
                      </a:cxn>
                      <a:cxn ang="0">
                        <a:pos x="0" y="0"/>
                      </a:cxn>
                      <a:cxn ang="0">
                        <a:pos x="0" y="2"/>
                      </a:cxn>
                      <a:cxn ang="0">
                        <a:pos x="3" y="5"/>
                      </a:cxn>
                      <a:cxn ang="0">
                        <a:pos x="5" y="9"/>
                      </a:cxn>
                      <a:cxn ang="0">
                        <a:pos x="10" y="14"/>
                      </a:cxn>
                      <a:cxn ang="0">
                        <a:pos x="17" y="19"/>
                      </a:cxn>
                      <a:cxn ang="0">
                        <a:pos x="28" y="23"/>
                      </a:cxn>
                      <a:cxn ang="0">
                        <a:pos x="43" y="26"/>
                      </a:cxn>
                      <a:cxn ang="0">
                        <a:pos x="64" y="26"/>
                      </a:cxn>
                      <a:cxn ang="0">
                        <a:pos x="64" y="26"/>
                      </a:cxn>
                      <a:cxn ang="0">
                        <a:pos x="64" y="26"/>
                      </a:cxn>
                      <a:cxn ang="0">
                        <a:pos x="66" y="26"/>
                      </a:cxn>
                      <a:cxn ang="0">
                        <a:pos x="67" y="23"/>
                      </a:cxn>
                      <a:cxn ang="0">
                        <a:pos x="66" y="20"/>
                      </a:cxn>
                      <a:cxn ang="0">
                        <a:pos x="64" y="20"/>
                      </a:cxn>
                      <a:cxn ang="0">
                        <a:pos x="64" y="20"/>
                      </a:cxn>
                    </a:cxnLst>
                    <a:rect l="0" t="0" r="r" b="b"/>
                    <a:pathLst>
                      <a:path w="68" h="27">
                        <a:moveTo>
                          <a:pt x="64" y="20"/>
                        </a:moveTo>
                        <a:lnTo>
                          <a:pt x="64" y="20"/>
                        </a:lnTo>
                        <a:lnTo>
                          <a:pt x="44" y="19"/>
                        </a:lnTo>
                        <a:lnTo>
                          <a:pt x="32" y="16"/>
                        </a:lnTo>
                        <a:lnTo>
                          <a:pt x="21" y="13"/>
                        </a:lnTo>
                        <a:lnTo>
                          <a:pt x="14" y="9"/>
                        </a:lnTo>
                        <a:lnTo>
                          <a:pt x="12" y="5"/>
                        </a:lnTo>
                        <a:lnTo>
                          <a:pt x="10" y="2"/>
                        </a:lnTo>
                        <a:lnTo>
                          <a:pt x="8" y="0"/>
                        </a:lnTo>
                        <a:lnTo>
                          <a:pt x="8" y="0"/>
                        </a:lnTo>
                        <a:lnTo>
                          <a:pt x="0" y="0"/>
                        </a:lnTo>
                        <a:lnTo>
                          <a:pt x="0" y="2"/>
                        </a:lnTo>
                        <a:lnTo>
                          <a:pt x="3" y="5"/>
                        </a:lnTo>
                        <a:lnTo>
                          <a:pt x="5" y="9"/>
                        </a:lnTo>
                        <a:lnTo>
                          <a:pt x="10" y="14"/>
                        </a:lnTo>
                        <a:lnTo>
                          <a:pt x="17" y="19"/>
                        </a:lnTo>
                        <a:lnTo>
                          <a:pt x="28" y="23"/>
                        </a:lnTo>
                        <a:lnTo>
                          <a:pt x="43" y="26"/>
                        </a:lnTo>
                        <a:lnTo>
                          <a:pt x="64" y="26"/>
                        </a:lnTo>
                        <a:lnTo>
                          <a:pt x="64" y="26"/>
                        </a:lnTo>
                        <a:lnTo>
                          <a:pt x="64" y="26"/>
                        </a:lnTo>
                        <a:lnTo>
                          <a:pt x="66" y="26"/>
                        </a:lnTo>
                        <a:lnTo>
                          <a:pt x="67" y="23"/>
                        </a:lnTo>
                        <a:lnTo>
                          <a:pt x="66" y="20"/>
                        </a:lnTo>
                        <a:lnTo>
                          <a:pt x="64" y="20"/>
                        </a:lnTo>
                        <a:lnTo>
                          <a:pt x="64" y="2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6" name="Freeform 50"/>
                  <p:cNvSpPr>
                    <a:spLocks/>
                  </p:cNvSpPr>
                  <p:nvPr/>
                </p:nvSpPr>
                <p:spPr bwMode="auto">
                  <a:xfrm>
                    <a:off x="4495" y="2042"/>
                    <a:ext cx="66" cy="30"/>
                  </a:xfrm>
                  <a:custGeom>
                    <a:avLst/>
                    <a:gdLst/>
                    <a:ahLst/>
                    <a:cxnLst>
                      <a:cxn ang="0">
                        <a:pos x="57" y="3"/>
                      </a:cxn>
                      <a:cxn ang="0">
                        <a:pos x="57" y="3"/>
                      </a:cxn>
                      <a:cxn ang="0">
                        <a:pos x="57" y="3"/>
                      </a:cxn>
                      <a:cxn ang="0">
                        <a:pos x="57" y="5"/>
                      </a:cxn>
                      <a:cxn ang="0">
                        <a:pos x="54" y="8"/>
                      </a:cxn>
                      <a:cxn ang="0">
                        <a:pos x="49" y="11"/>
                      </a:cxn>
                      <a:cxn ang="0">
                        <a:pos x="42" y="16"/>
                      </a:cxn>
                      <a:cxn ang="0">
                        <a:pos x="32" y="19"/>
                      </a:cxn>
                      <a:cxn ang="0">
                        <a:pos x="18" y="22"/>
                      </a:cxn>
                      <a:cxn ang="0">
                        <a:pos x="0" y="23"/>
                      </a:cxn>
                      <a:cxn ang="0">
                        <a:pos x="0" y="29"/>
                      </a:cxn>
                      <a:cxn ang="0">
                        <a:pos x="20" y="29"/>
                      </a:cxn>
                      <a:cxn ang="0">
                        <a:pos x="35" y="26"/>
                      </a:cxn>
                      <a:cxn ang="0">
                        <a:pos x="46" y="22"/>
                      </a:cxn>
                      <a:cxn ang="0">
                        <a:pos x="54" y="17"/>
                      </a:cxn>
                      <a:cxn ang="0">
                        <a:pos x="59" y="12"/>
                      </a:cxn>
                      <a:cxn ang="0">
                        <a:pos x="62" y="9"/>
                      </a:cxn>
                      <a:cxn ang="0">
                        <a:pos x="64" y="5"/>
                      </a:cxn>
                      <a:cxn ang="0">
                        <a:pos x="65" y="4"/>
                      </a:cxn>
                      <a:cxn ang="0">
                        <a:pos x="65" y="3"/>
                      </a:cxn>
                      <a:cxn ang="0">
                        <a:pos x="65" y="4"/>
                      </a:cxn>
                      <a:cxn ang="0">
                        <a:pos x="64" y="1"/>
                      </a:cxn>
                      <a:cxn ang="0">
                        <a:pos x="61" y="0"/>
                      </a:cxn>
                      <a:cxn ang="0">
                        <a:pos x="58" y="1"/>
                      </a:cxn>
                      <a:cxn ang="0">
                        <a:pos x="57" y="3"/>
                      </a:cxn>
                      <a:cxn ang="0">
                        <a:pos x="57" y="3"/>
                      </a:cxn>
                      <a:cxn ang="0">
                        <a:pos x="57" y="3"/>
                      </a:cxn>
                    </a:cxnLst>
                    <a:rect l="0" t="0" r="r" b="b"/>
                    <a:pathLst>
                      <a:path w="66" h="30">
                        <a:moveTo>
                          <a:pt x="57" y="3"/>
                        </a:moveTo>
                        <a:lnTo>
                          <a:pt x="57" y="3"/>
                        </a:lnTo>
                        <a:lnTo>
                          <a:pt x="57" y="3"/>
                        </a:lnTo>
                        <a:lnTo>
                          <a:pt x="57" y="5"/>
                        </a:lnTo>
                        <a:lnTo>
                          <a:pt x="54" y="8"/>
                        </a:lnTo>
                        <a:lnTo>
                          <a:pt x="49" y="11"/>
                        </a:lnTo>
                        <a:lnTo>
                          <a:pt x="42" y="16"/>
                        </a:lnTo>
                        <a:lnTo>
                          <a:pt x="32" y="19"/>
                        </a:lnTo>
                        <a:lnTo>
                          <a:pt x="18" y="22"/>
                        </a:lnTo>
                        <a:lnTo>
                          <a:pt x="0" y="23"/>
                        </a:lnTo>
                        <a:lnTo>
                          <a:pt x="0" y="29"/>
                        </a:lnTo>
                        <a:lnTo>
                          <a:pt x="20" y="29"/>
                        </a:lnTo>
                        <a:lnTo>
                          <a:pt x="35" y="26"/>
                        </a:lnTo>
                        <a:lnTo>
                          <a:pt x="46" y="22"/>
                        </a:lnTo>
                        <a:lnTo>
                          <a:pt x="54" y="17"/>
                        </a:lnTo>
                        <a:lnTo>
                          <a:pt x="59" y="12"/>
                        </a:lnTo>
                        <a:lnTo>
                          <a:pt x="62" y="9"/>
                        </a:lnTo>
                        <a:lnTo>
                          <a:pt x="64" y="5"/>
                        </a:lnTo>
                        <a:lnTo>
                          <a:pt x="65" y="4"/>
                        </a:lnTo>
                        <a:lnTo>
                          <a:pt x="65" y="3"/>
                        </a:lnTo>
                        <a:lnTo>
                          <a:pt x="65" y="4"/>
                        </a:lnTo>
                        <a:lnTo>
                          <a:pt x="64" y="1"/>
                        </a:lnTo>
                        <a:lnTo>
                          <a:pt x="61" y="0"/>
                        </a:lnTo>
                        <a:lnTo>
                          <a:pt x="58" y="1"/>
                        </a:lnTo>
                        <a:lnTo>
                          <a:pt x="57" y="3"/>
                        </a:lnTo>
                        <a:lnTo>
                          <a:pt x="57" y="3"/>
                        </a:lnTo>
                        <a:lnTo>
                          <a:pt x="57"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7" name="Freeform 51"/>
                  <p:cNvSpPr>
                    <a:spLocks/>
                  </p:cNvSpPr>
                  <p:nvPr/>
                </p:nvSpPr>
                <p:spPr bwMode="auto">
                  <a:xfrm>
                    <a:off x="4552" y="2029"/>
                    <a:ext cx="9" cy="17"/>
                  </a:xfrm>
                  <a:custGeom>
                    <a:avLst/>
                    <a:gdLst/>
                    <a:ahLst/>
                    <a:cxnLst>
                      <a:cxn ang="0">
                        <a:pos x="8" y="4"/>
                      </a:cxn>
                      <a:cxn ang="0">
                        <a:pos x="0" y="4"/>
                      </a:cxn>
                      <a:cxn ang="0">
                        <a:pos x="0" y="16"/>
                      </a:cxn>
                      <a:cxn ang="0">
                        <a:pos x="8" y="16"/>
                      </a:cxn>
                      <a:cxn ang="0">
                        <a:pos x="8" y="4"/>
                      </a:cxn>
                      <a:cxn ang="0">
                        <a:pos x="0" y="3"/>
                      </a:cxn>
                      <a:cxn ang="0">
                        <a:pos x="8" y="4"/>
                      </a:cxn>
                      <a:cxn ang="0">
                        <a:pos x="7" y="2"/>
                      </a:cxn>
                      <a:cxn ang="0">
                        <a:pos x="4" y="0"/>
                      </a:cxn>
                      <a:cxn ang="0">
                        <a:pos x="1" y="2"/>
                      </a:cxn>
                      <a:cxn ang="0">
                        <a:pos x="0" y="4"/>
                      </a:cxn>
                      <a:cxn ang="0">
                        <a:pos x="8" y="4"/>
                      </a:cxn>
                      <a:cxn ang="0">
                        <a:pos x="8" y="4"/>
                      </a:cxn>
                    </a:cxnLst>
                    <a:rect l="0" t="0" r="r" b="b"/>
                    <a:pathLst>
                      <a:path w="9" h="17">
                        <a:moveTo>
                          <a:pt x="8" y="4"/>
                        </a:moveTo>
                        <a:lnTo>
                          <a:pt x="0" y="4"/>
                        </a:lnTo>
                        <a:lnTo>
                          <a:pt x="0" y="16"/>
                        </a:lnTo>
                        <a:lnTo>
                          <a:pt x="8" y="16"/>
                        </a:lnTo>
                        <a:lnTo>
                          <a:pt x="8" y="4"/>
                        </a:lnTo>
                        <a:lnTo>
                          <a:pt x="0" y="3"/>
                        </a:lnTo>
                        <a:lnTo>
                          <a:pt x="8" y="4"/>
                        </a:lnTo>
                        <a:lnTo>
                          <a:pt x="7" y="2"/>
                        </a:lnTo>
                        <a:lnTo>
                          <a:pt x="4" y="0"/>
                        </a:lnTo>
                        <a:lnTo>
                          <a:pt x="1" y="2"/>
                        </a:lnTo>
                        <a:lnTo>
                          <a:pt x="0" y="4"/>
                        </a:lnTo>
                        <a:lnTo>
                          <a:pt x="8" y="4"/>
                        </a:lnTo>
                        <a:lnTo>
                          <a:pt x="8"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8" name="Freeform 52"/>
                  <p:cNvSpPr>
                    <a:spLocks/>
                  </p:cNvSpPr>
                  <p:nvPr/>
                </p:nvSpPr>
                <p:spPr bwMode="auto">
                  <a:xfrm>
                    <a:off x="4493" y="2032"/>
                    <a:ext cx="68" cy="28"/>
                  </a:xfrm>
                  <a:custGeom>
                    <a:avLst/>
                    <a:gdLst/>
                    <a:ahLst/>
                    <a:cxnLst>
                      <a:cxn ang="0">
                        <a:pos x="3" y="27"/>
                      </a:cxn>
                      <a:cxn ang="0">
                        <a:pos x="3" y="27"/>
                      </a:cxn>
                      <a:cxn ang="0">
                        <a:pos x="22" y="26"/>
                      </a:cxn>
                      <a:cxn ang="0">
                        <a:pos x="38" y="24"/>
                      </a:cxn>
                      <a:cxn ang="0">
                        <a:pos x="49" y="19"/>
                      </a:cxn>
                      <a:cxn ang="0">
                        <a:pos x="57" y="15"/>
                      </a:cxn>
                      <a:cxn ang="0">
                        <a:pos x="61" y="11"/>
                      </a:cxn>
                      <a:cxn ang="0">
                        <a:pos x="64" y="5"/>
                      </a:cxn>
                      <a:cxn ang="0">
                        <a:pos x="67" y="3"/>
                      </a:cxn>
                      <a:cxn ang="0">
                        <a:pos x="67" y="1"/>
                      </a:cxn>
                      <a:cxn ang="0">
                        <a:pos x="59" y="0"/>
                      </a:cxn>
                      <a:cxn ang="0">
                        <a:pos x="60" y="0"/>
                      </a:cxn>
                      <a:cxn ang="0">
                        <a:pos x="59" y="3"/>
                      </a:cxn>
                      <a:cxn ang="0">
                        <a:pos x="57" y="6"/>
                      </a:cxn>
                      <a:cxn ang="0">
                        <a:pos x="52" y="10"/>
                      </a:cxn>
                      <a:cxn ang="0">
                        <a:pos x="45" y="13"/>
                      </a:cxn>
                      <a:cxn ang="0">
                        <a:pos x="37" y="17"/>
                      </a:cxn>
                      <a:cxn ang="0">
                        <a:pos x="22" y="19"/>
                      </a:cxn>
                      <a:cxn ang="0">
                        <a:pos x="3" y="21"/>
                      </a:cxn>
                      <a:cxn ang="0">
                        <a:pos x="3" y="21"/>
                      </a:cxn>
                      <a:cxn ang="0">
                        <a:pos x="3" y="21"/>
                      </a:cxn>
                      <a:cxn ang="0">
                        <a:pos x="0" y="21"/>
                      </a:cxn>
                      <a:cxn ang="0">
                        <a:pos x="0" y="24"/>
                      </a:cxn>
                      <a:cxn ang="0">
                        <a:pos x="0" y="26"/>
                      </a:cxn>
                      <a:cxn ang="0">
                        <a:pos x="3" y="27"/>
                      </a:cxn>
                      <a:cxn ang="0">
                        <a:pos x="3" y="27"/>
                      </a:cxn>
                    </a:cxnLst>
                    <a:rect l="0" t="0" r="r" b="b"/>
                    <a:pathLst>
                      <a:path w="68" h="28">
                        <a:moveTo>
                          <a:pt x="3" y="27"/>
                        </a:moveTo>
                        <a:lnTo>
                          <a:pt x="3" y="27"/>
                        </a:lnTo>
                        <a:lnTo>
                          <a:pt x="22" y="26"/>
                        </a:lnTo>
                        <a:lnTo>
                          <a:pt x="38" y="24"/>
                        </a:lnTo>
                        <a:lnTo>
                          <a:pt x="49" y="19"/>
                        </a:lnTo>
                        <a:lnTo>
                          <a:pt x="57" y="15"/>
                        </a:lnTo>
                        <a:lnTo>
                          <a:pt x="61" y="11"/>
                        </a:lnTo>
                        <a:lnTo>
                          <a:pt x="64" y="5"/>
                        </a:lnTo>
                        <a:lnTo>
                          <a:pt x="67" y="3"/>
                        </a:lnTo>
                        <a:lnTo>
                          <a:pt x="67" y="1"/>
                        </a:lnTo>
                        <a:lnTo>
                          <a:pt x="59" y="0"/>
                        </a:lnTo>
                        <a:lnTo>
                          <a:pt x="60" y="0"/>
                        </a:lnTo>
                        <a:lnTo>
                          <a:pt x="59" y="3"/>
                        </a:lnTo>
                        <a:lnTo>
                          <a:pt x="57" y="6"/>
                        </a:lnTo>
                        <a:lnTo>
                          <a:pt x="52" y="10"/>
                        </a:lnTo>
                        <a:lnTo>
                          <a:pt x="45" y="13"/>
                        </a:lnTo>
                        <a:lnTo>
                          <a:pt x="37" y="17"/>
                        </a:lnTo>
                        <a:lnTo>
                          <a:pt x="22" y="19"/>
                        </a:lnTo>
                        <a:lnTo>
                          <a:pt x="3" y="21"/>
                        </a:lnTo>
                        <a:lnTo>
                          <a:pt x="3" y="21"/>
                        </a:lnTo>
                        <a:lnTo>
                          <a:pt x="3" y="21"/>
                        </a:lnTo>
                        <a:lnTo>
                          <a:pt x="0" y="21"/>
                        </a:lnTo>
                        <a:lnTo>
                          <a:pt x="0" y="24"/>
                        </a:lnTo>
                        <a:lnTo>
                          <a:pt x="0" y="26"/>
                        </a:lnTo>
                        <a:lnTo>
                          <a:pt x="3" y="27"/>
                        </a:lnTo>
                        <a:lnTo>
                          <a:pt x="3" y="2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9" name="Freeform 53"/>
                  <p:cNvSpPr>
                    <a:spLocks/>
                  </p:cNvSpPr>
                  <p:nvPr/>
                </p:nvSpPr>
                <p:spPr bwMode="auto">
                  <a:xfrm>
                    <a:off x="4431" y="2029"/>
                    <a:ext cx="66" cy="31"/>
                  </a:xfrm>
                  <a:custGeom>
                    <a:avLst/>
                    <a:gdLst/>
                    <a:ahLst/>
                    <a:cxnLst>
                      <a:cxn ang="0">
                        <a:pos x="8" y="4"/>
                      </a:cxn>
                      <a:cxn ang="0">
                        <a:pos x="0" y="4"/>
                      </a:cxn>
                      <a:cxn ang="0">
                        <a:pos x="0" y="6"/>
                      </a:cxn>
                      <a:cxn ang="0">
                        <a:pos x="3" y="8"/>
                      </a:cxn>
                      <a:cxn ang="0">
                        <a:pos x="5" y="14"/>
                      </a:cxn>
                      <a:cxn ang="0">
                        <a:pos x="10" y="18"/>
                      </a:cxn>
                      <a:cxn ang="0">
                        <a:pos x="18" y="22"/>
                      </a:cxn>
                      <a:cxn ang="0">
                        <a:pos x="31" y="27"/>
                      </a:cxn>
                      <a:cxn ang="0">
                        <a:pos x="44" y="29"/>
                      </a:cxn>
                      <a:cxn ang="0">
                        <a:pos x="65" y="30"/>
                      </a:cxn>
                      <a:cxn ang="0">
                        <a:pos x="65" y="24"/>
                      </a:cxn>
                      <a:cxn ang="0">
                        <a:pos x="45" y="22"/>
                      </a:cxn>
                      <a:cxn ang="0">
                        <a:pos x="32" y="20"/>
                      </a:cxn>
                      <a:cxn ang="0">
                        <a:pos x="22" y="16"/>
                      </a:cxn>
                      <a:cxn ang="0">
                        <a:pos x="14" y="13"/>
                      </a:cxn>
                      <a:cxn ang="0">
                        <a:pos x="12" y="9"/>
                      </a:cxn>
                      <a:cxn ang="0">
                        <a:pos x="10" y="6"/>
                      </a:cxn>
                      <a:cxn ang="0">
                        <a:pos x="8" y="4"/>
                      </a:cxn>
                      <a:cxn ang="0">
                        <a:pos x="8" y="4"/>
                      </a:cxn>
                      <a:cxn ang="0">
                        <a:pos x="0" y="4"/>
                      </a:cxn>
                      <a:cxn ang="0">
                        <a:pos x="8" y="4"/>
                      </a:cxn>
                      <a:cxn ang="0">
                        <a:pos x="7" y="2"/>
                      </a:cxn>
                      <a:cxn ang="0">
                        <a:pos x="5" y="0"/>
                      </a:cxn>
                      <a:cxn ang="0">
                        <a:pos x="3" y="2"/>
                      </a:cxn>
                      <a:cxn ang="0">
                        <a:pos x="0" y="4"/>
                      </a:cxn>
                      <a:cxn ang="0">
                        <a:pos x="8" y="4"/>
                      </a:cxn>
                      <a:cxn ang="0">
                        <a:pos x="8" y="4"/>
                      </a:cxn>
                    </a:cxnLst>
                    <a:rect l="0" t="0" r="r" b="b"/>
                    <a:pathLst>
                      <a:path w="66" h="31">
                        <a:moveTo>
                          <a:pt x="8" y="4"/>
                        </a:moveTo>
                        <a:lnTo>
                          <a:pt x="0" y="4"/>
                        </a:lnTo>
                        <a:lnTo>
                          <a:pt x="0" y="6"/>
                        </a:lnTo>
                        <a:lnTo>
                          <a:pt x="3" y="8"/>
                        </a:lnTo>
                        <a:lnTo>
                          <a:pt x="5" y="14"/>
                        </a:lnTo>
                        <a:lnTo>
                          <a:pt x="10" y="18"/>
                        </a:lnTo>
                        <a:lnTo>
                          <a:pt x="18" y="22"/>
                        </a:lnTo>
                        <a:lnTo>
                          <a:pt x="31" y="27"/>
                        </a:lnTo>
                        <a:lnTo>
                          <a:pt x="44" y="29"/>
                        </a:lnTo>
                        <a:lnTo>
                          <a:pt x="65" y="30"/>
                        </a:lnTo>
                        <a:lnTo>
                          <a:pt x="65" y="24"/>
                        </a:lnTo>
                        <a:lnTo>
                          <a:pt x="45" y="22"/>
                        </a:lnTo>
                        <a:lnTo>
                          <a:pt x="32" y="20"/>
                        </a:lnTo>
                        <a:lnTo>
                          <a:pt x="22" y="16"/>
                        </a:lnTo>
                        <a:lnTo>
                          <a:pt x="14" y="13"/>
                        </a:lnTo>
                        <a:lnTo>
                          <a:pt x="12" y="9"/>
                        </a:lnTo>
                        <a:lnTo>
                          <a:pt x="10" y="6"/>
                        </a:lnTo>
                        <a:lnTo>
                          <a:pt x="8" y="4"/>
                        </a:lnTo>
                        <a:lnTo>
                          <a:pt x="8" y="4"/>
                        </a:lnTo>
                        <a:lnTo>
                          <a:pt x="0" y="4"/>
                        </a:lnTo>
                        <a:lnTo>
                          <a:pt x="8" y="4"/>
                        </a:lnTo>
                        <a:lnTo>
                          <a:pt x="7" y="2"/>
                        </a:lnTo>
                        <a:lnTo>
                          <a:pt x="5" y="0"/>
                        </a:lnTo>
                        <a:lnTo>
                          <a:pt x="3" y="2"/>
                        </a:lnTo>
                        <a:lnTo>
                          <a:pt x="0" y="4"/>
                        </a:lnTo>
                        <a:lnTo>
                          <a:pt x="8" y="4"/>
                        </a:lnTo>
                        <a:lnTo>
                          <a:pt x="8"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0" name="Freeform 54"/>
                  <p:cNvSpPr>
                    <a:spLocks/>
                  </p:cNvSpPr>
                  <p:nvPr/>
                </p:nvSpPr>
                <p:spPr bwMode="auto">
                  <a:xfrm>
                    <a:off x="4431" y="2033"/>
                    <a:ext cx="9" cy="17"/>
                  </a:xfrm>
                  <a:custGeom>
                    <a:avLst/>
                    <a:gdLst/>
                    <a:ahLst/>
                    <a:cxnLst>
                      <a:cxn ang="0">
                        <a:pos x="8" y="12"/>
                      </a:cxn>
                      <a:cxn ang="0">
                        <a:pos x="8" y="12"/>
                      </a:cxn>
                      <a:cxn ang="0">
                        <a:pos x="8" y="0"/>
                      </a:cxn>
                      <a:cxn ang="0">
                        <a:pos x="0" y="0"/>
                      </a:cxn>
                      <a:cxn ang="0">
                        <a:pos x="0" y="12"/>
                      </a:cxn>
                      <a:cxn ang="0">
                        <a:pos x="0" y="12"/>
                      </a:cxn>
                      <a:cxn ang="0">
                        <a:pos x="0" y="12"/>
                      </a:cxn>
                      <a:cxn ang="0">
                        <a:pos x="3" y="14"/>
                      </a:cxn>
                      <a:cxn ang="0">
                        <a:pos x="5" y="16"/>
                      </a:cxn>
                      <a:cxn ang="0">
                        <a:pos x="7" y="14"/>
                      </a:cxn>
                      <a:cxn ang="0">
                        <a:pos x="8" y="12"/>
                      </a:cxn>
                      <a:cxn ang="0">
                        <a:pos x="8" y="12"/>
                      </a:cxn>
                    </a:cxnLst>
                    <a:rect l="0" t="0" r="r" b="b"/>
                    <a:pathLst>
                      <a:path w="9" h="17">
                        <a:moveTo>
                          <a:pt x="8" y="12"/>
                        </a:moveTo>
                        <a:lnTo>
                          <a:pt x="8" y="12"/>
                        </a:lnTo>
                        <a:lnTo>
                          <a:pt x="8" y="0"/>
                        </a:lnTo>
                        <a:lnTo>
                          <a:pt x="0" y="0"/>
                        </a:lnTo>
                        <a:lnTo>
                          <a:pt x="0" y="12"/>
                        </a:lnTo>
                        <a:lnTo>
                          <a:pt x="0" y="12"/>
                        </a:lnTo>
                        <a:lnTo>
                          <a:pt x="0" y="12"/>
                        </a:lnTo>
                        <a:lnTo>
                          <a:pt x="3" y="14"/>
                        </a:lnTo>
                        <a:lnTo>
                          <a:pt x="5" y="16"/>
                        </a:lnTo>
                        <a:lnTo>
                          <a:pt x="7" y="14"/>
                        </a:lnTo>
                        <a:lnTo>
                          <a:pt x="8" y="12"/>
                        </a:lnTo>
                        <a:lnTo>
                          <a:pt x="8" y="1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1" name="Freeform 55"/>
                  <p:cNvSpPr>
                    <a:spLocks/>
                  </p:cNvSpPr>
                  <p:nvPr/>
                </p:nvSpPr>
                <p:spPr bwMode="auto">
                  <a:xfrm>
                    <a:off x="4436" y="2045"/>
                    <a:ext cx="121" cy="37"/>
                  </a:xfrm>
                  <a:custGeom>
                    <a:avLst/>
                    <a:gdLst/>
                    <a:ahLst/>
                    <a:cxnLst>
                      <a:cxn ang="0">
                        <a:pos x="0" y="13"/>
                      </a:cxn>
                      <a:cxn ang="0">
                        <a:pos x="0" y="13"/>
                      </a:cxn>
                      <a:cxn ang="0">
                        <a:pos x="1" y="16"/>
                      </a:cxn>
                      <a:cxn ang="0">
                        <a:pos x="2" y="20"/>
                      </a:cxn>
                      <a:cxn ang="0">
                        <a:pos x="7" y="24"/>
                      </a:cxn>
                      <a:cxn ang="0">
                        <a:pos x="15" y="28"/>
                      </a:cxn>
                      <a:cxn ang="0">
                        <a:pos x="27" y="31"/>
                      </a:cxn>
                      <a:cxn ang="0">
                        <a:pos x="40" y="34"/>
                      </a:cxn>
                      <a:cxn ang="0">
                        <a:pos x="60" y="36"/>
                      </a:cxn>
                      <a:cxn ang="0">
                        <a:pos x="79" y="34"/>
                      </a:cxn>
                      <a:cxn ang="0">
                        <a:pos x="94" y="31"/>
                      </a:cxn>
                      <a:cxn ang="0">
                        <a:pos x="104" y="28"/>
                      </a:cxn>
                      <a:cxn ang="0">
                        <a:pos x="110" y="24"/>
                      </a:cxn>
                      <a:cxn ang="0">
                        <a:pos x="116" y="20"/>
                      </a:cxn>
                      <a:cxn ang="0">
                        <a:pos x="118" y="16"/>
                      </a:cxn>
                      <a:cxn ang="0">
                        <a:pos x="120" y="13"/>
                      </a:cxn>
                      <a:cxn ang="0">
                        <a:pos x="120" y="13"/>
                      </a:cxn>
                      <a:cxn ang="0">
                        <a:pos x="120" y="0"/>
                      </a:cxn>
                      <a:cxn ang="0">
                        <a:pos x="119" y="1"/>
                      </a:cxn>
                      <a:cxn ang="0">
                        <a:pos x="118" y="4"/>
                      </a:cxn>
                      <a:cxn ang="0">
                        <a:pos x="116" y="8"/>
                      </a:cxn>
                      <a:cxn ang="0">
                        <a:pos x="110" y="11"/>
                      </a:cxn>
                      <a:cxn ang="0">
                        <a:pos x="102" y="16"/>
                      </a:cxn>
                      <a:cxn ang="0">
                        <a:pos x="94" y="20"/>
                      </a:cxn>
                      <a:cxn ang="0">
                        <a:pos x="78" y="22"/>
                      </a:cxn>
                      <a:cxn ang="0">
                        <a:pos x="59" y="23"/>
                      </a:cxn>
                      <a:cxn ang="0">
                        <a:pos x="39" y="22"/>
                      </a:cxn>
                      <a:cxn ang="0">
                        <a:pos x="26" y="20"/>
                      </a:cxn>
                      <a:cxn ang="0">
                        <a:pos x="13" y="16"/>
                      </a:cxn>
                      <a:cxn ang="0">
                        <a:pos x="7" y="11"/>
                      </a:cxn>
                      <a:cxn ang="0">
                        <a:pos x="2" y="8"/>
                      </a:cxn>
                      <a:cxn ang="0">
                        <a:pos x="1" y="4"/>
                      </a:cxn>
                      <a:cxn ang="0">
                        <a:pos x="0" y="1"/>
                      </a:cxn>
                      <a:cxn ang="0">
                        <a:pos x="0" y="0"/>
                      </a:cxn>
                      <a:cxn ang="0">
                        <a:pos x="0" y="13"/>
                      </a:cxn>
                      <a:cxn ang="0">
                        <a:pos x="0" y="13"/>
                      </a:cxn>
                    </a:cxnLst>
                    <a:rect l="0" t="0" r="r" b="b"/>
                    <a:pathLst>
                      <a:path w="121" h="37">
                        <a:moveTo>
                          <a:pt x="0" y="13"/>
                        </a:moveTo>
                        <a:lnTo>
                          <a:pt x="0" y="13"/>
                        </a:lnTo>
                        <a:lnTo>
                          <a:pt x="1" y="16"/>
                        </a:lnTo>
                        <a:lnTo>
                          <a:pt x="2" y="20"/>
                        </a:lnTo>
                        <a:lnTo>
                          <a:pt x="7" y="24"/>
                        </a:lnTo>
                        <a:lnTo>
                          <a:pt x="15" y="28"/>
                        </a:lnTo>
                        <a:lnTo>
                          <a:pt x="27" y="31"/>
                        </a:lnTo>
                        <a:lnTo>
                          <a:pt x="40" y="34"/>
                        </a:lnTo>
                        <a:lnTo>
                          <a:pt x="60" y="36"/>
                        </a:lnTo>
                        <a:lnTo>
                          <a:pt x="79" y="34"/>
                        </a:lnTo>
                        <a:lnTo>
                          <a:pt x="94" y="31"/>
                        </a:lnTo>
                        <a:lnTo>
                          <a:pt x="104" y="28"/>
                        </a:lnTo>
                        <a:lnTo>
                          <a:pt x="110" y="24"/>
                        </a:lnTo>
                        <a:lnTo>
                          <a:pt x="116" y="20"/>
                        </a:lnTo>
                        <a:lnTo>
                          <a:pt x="118" y="16"/>
                        </a:lnTo>
                        <a:lnTo>
                          <a:pt x="120" y="13"/>
                        </a:lnTo>
                        <a:lnTo>
                          <a:pt x="120" y="13"/>
                        </a:lnTo>
                        <a:lnTo>
                          <a:pt x="120" y="0"/>
                        </a:lnTo>
                        <a:lnTo>
                          <a:pt x="119" y="1"/>
                        </a:lnTo>
                        <a:lnTo>
                          <a:pt x="118" y="4"/>
                        </a:lnTo>
                        <a:lnTo>
                          <a:pt x="116" y="8"/>
                        </a:lnTo>
                        <a:lnTo>
                          <a:pt x="110" y="11"/>
                        </a:lnTo>
                        <a:lnTo>
                          <a:pt x="102" y="16"/>
                        </a:lnTo>
                        <a:lnTo>
                          <a:pt x="94" y="20"/>
                        </a:lnTo>
                        <a:lnTo>
                          <a:pt x="78" y="22"/>
                        </a:lnTo>
                        <a:lnTo>
                          <a:pt x="59" y="23"/>
                        </a:lnTo>
                        <a:lnTo>
                          <a:pt x="39" y="22"/>
                        </a:lnTo>
                        <a:lnTo>
                          <a:pt x="26" y="20"/>
                        </a:lnTo>
                        <a:lnTo>
                          <a:pt x="13" y="16"/>
                        </a:lnTo>
                        <a:lnTo>
                          <a:pt x="7" y="11"/>
                        </a:lnTo>
                        <a:lnTo>
                          <a:pt x="2" y="8"/>
                        </a:lnTo>
                        <a:lnTo>
                          <a:pt x="1" y="4"/>
                        </a:lnTo>
                        <a:lnTo>
                          <a:pt x="0" y="1"/>
                        </a:lnTo>
                        <a:lnTo>
                          <a:pt x="0" y="0"/>
                        </a:lnTo>
                        <a:lnTo>
                          <a:pt x="0" y="13"/>
                        </a:lnTo>
                        <a:lnTo>
                          <a:pt x="0" y="13"/>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592" name="Freeform 56"/>
                  <p:cNvSpPr>
                    <a:spLocks/>
                  </p:cNvSpPr>
                  <p:nvPr/>
                </p:nvSpPr>
                <p:spPr bwMode="auto">
                  <a:xfrm>
                    <a:off x="4431" y="2058"/>
                    <a:ext cx="70" cy="27"/>
                  </a:xfrm>
                  <a:custGeom>
                    <a:avLst/>
                    <a:gdLst/>
                    <a:ahLst/>
                    <a:cxnLst>
                      <a:cxn ang="0">
                        <a:pos x="65" y="18"/>
                      </a:cxn>
                      <a:cxn ang="0">
                        <a:pos x="65" y="18"/>
                      </a:cxn>
                      <a:cxn ang="0">
                        <a:pos x="45" y="17"/>
                      </a:cxn>
                      <a:cxn ang="0">
                        <a:pos x="32" y="15"/>
                      </a:cxn>
                      <a:cxn ang="0">
                        <a:pos x="22" y="13"/>
                      </a:cxn>
                      <a:cxn ang="0">
                        <a:pos x="14" y="7"/>
                      </a:cxn>
                      <a:cxn ang="0">
                        <a:pos x="12" y="5"/>
                      </a:cxn>
                      <a:cxn ang="0">
                        <a:pos x="10" y="1"/>
                      </a:cxn>
                      <a:cxn ang="0">
                        <a:pos x="8" y="0"/>
                      </a:cxn>
                      <a:cxn ang="0">
                        <a:pos x="8" y="0"/>
                      </a:cxn>
                      <a:cxn ang="0">
                        <a:pos x="0" y="0"/>
                      </a:cxn>
                      <a:cxn ang="0">
                        <a:pos x="0" y="1"/>
                      </a:cxn>
                      <a:cxn ang="0">
                        <a:pos x="3" y="5"/>
                      </a:cxn>
                      <a:cxn ang="0">
                        <a:pos x="5" y="9"/>
                      </a:cxn>
                      <a:cxn ang="0">
                        <a:pos x="10" y="13"/>
                      </a:cxn>
                      <a:cxn ang="0">
                        <a:pos x="18" y="17"/>
                      </a:cxn>
                      <a:cxn ang="0">
                        <a:pos x="31" y="23"/>
                      </a:cxn>
                      <a:cxn ang="0">
                        <a:pos x="44" y="24"/>
                      </a:cxn>
                      <a:cxn ang="0">
                        <a:pos x="65" y="26"/>
                      </a:cxn>
                      <a:cxn ang="0">
                        <a:pos x="65" y="26"/>
                      </a:cxn>
                      <a:cxn ang="0">
                        <a:pos x="65" y="26"/>
                      </a:cxn>
                      <a:cxn ang="0">
                        <a:pos x="67" y="24"/>
                      </a:cxn>
                      <a:cxn ang="0">
                        <a:pos x="69" y="23"/>
                      </a:cxn>
                      <a:cxn ang="0">
                        <a:pos x="67" y="19"/>
                      </a:cxn>
                      <a:cxn ang="0">
                        <a:pos x="65" y="18"/>
                      </a:cxn>
                      <a:cxn ang="0">
                        <a:pos x="65" y="18"/>
                      </a:cxn>
                    </a:cxnLst>
                    <a:rect l="0" t="0" r="r" b="b"/>
                    <a:pathLst>
                      <a:path w="70" h="27">
                        <a:moveTo>
                          <a:pt x="65" y="18"/>
                        </a:moveTo>
                        <a:lnTo>
                          <a:pt x="65" y="18"/>
                        </a:lnTo>
                        <a:lnTo>
                          <a:pt x="45" y="17"/>
                        </a:lnTo>
                        <a:lnTo>
                          <a:pt x="32" y="15"/>
                        </a:lnTo>
                        <a:lnTo>
                          <a:pt x="22" y="13"/>
                        </a:lnTo>
                        <a:lnTo>
                          <a:pt x="14" y="7"/>
                        </a:lnTo>
                        <a:lnTo>
                          <a:pt x="12" y="5"/>
                        </a:lnTo>
                        <a:lnTo>
                          <a:pt x="10" y="1"/>
                        </a:lnTo>
                        <a:lnTo>
                          <a:pt x="8" y="0"/>
                        </a:lnTo>
                        <a:lnTo>
                          <a:pt x="8" y="0"/>
                        </a:lnTo>
                        <a:lnTo>
                          <a:pt x="0" y="0"/>
                        </a:lnTo>
                        <a:lnTo>
                          <a:pt x="0" y="1"/>
                        </a:lnTo>
                        <a:lnTo>
                          <a:pt x="3" y="5"/>
                        </a:lnTo>
                        <a:lnTo>
                          <a:pt x="5" y="9"/>
                        </a:lnTo>
                        <a:lnTo>
                          <a:pt x="10" y="13"/>
                        </a:lnTo>
                        <a:lnTo>
                          <a:pt x="18" y="17"/>
                        </a:lnTo>
                        <a:lnTo>
                          <a:pt x="31" y="23"/>
                        </a:lnTo>
                        <a:lnTo>
                          <a:pt x="44" y="24"/>
                        </a:lnTo>
                        <a:lnTo>
                          <a:pt x="65" y="26"/>
                        </a:lnTo>
                        <a:lnTo>
                          <a:pt x="65" y="26"/>
                        </a:lnTo>
                        <a:lnTo>
                          <a:pt x="65" y="26"/>
                        </a:lnTo>
                        <a:lnTo>
                          <a:pt x="67" y="24"/>
                        </a:lnTo>
                        <a:lnTo>
                          <a:pt x="69" y="23"/>
                        </a:lnTo>
                        <a:lnTo>
                          <a:pt x="67" y="19"/>
                        </a:lnTo>
                        <a:lnTo>
                          <a:pt x="65" y="18"/>
                        </a:lnTo>
                        <a:lnTo>
                          <a:pt x="65" y="18"/>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3" name="Freeform 57"/>
                  <p:cNvSpPr>
                    <a:spLocks/>
                  </p:cNvSpPr>
                  <p:nvPr/>
                </p:nvSpPr>
                <p:spPr bwMode="auto">
                  <a:xfrm>
                    <a:off x="4496" y="2054"/>
                    <a:ext cx="65" cy="31"/>
                  </a:xfrm>
                  <a:custGeom>
                    <a:avLst/>
                    <a:gdLst/>
                    <a:ahLst/>
                    <a:cxnLst>
                      <a:cxn ang="0">
                        <a:pos x="56" y="4"/>
                      </a:cxn>
                      <a:cxn ang="0">
                        <a:pos x="56" y="3"/>
                      </a:cxn>
                      <a:cxn ang="0">
                        <a:pos x="57" y="3"/>
                      </a:cxn>
                      <a:cxn ang="0">
                        <a:pos x="56" y="5"/>
                      </a:cxn>
                      <a:cxn ang="0">
                        <a:pos x="54" y="9"/>
                      </a:cxn>
                      <a:cxn ang="0">
                        <a:pos x="49" y="11"/>
                      </a:cxn>
                      <a:cxn ang="0">
                        <a:pos x="42" y="17"/>
                      </a:cxn>
                      <a:cxn ang="0">
                        <a:pos x="34" y="19"/>
                      </a:cxn>
                      <a:cxn ang="0">
                        <a:pos x="19" y="21"/>
                      </a:cxn>
                      <a:cxn ang="0">
                        <a:pos x="0" y="22"/>
                      </a:cxn>
                      <a:cxn ang="0">
                        <a:pos x="0" y="30"/>
                      </a:cxn>
                      <a:cxn ang="0">
                        <a:pos x="19" y="28"/>
                      </a:cxn>
                      <a:cxn ang="0">
                        <a:pos x="35" y="27"/>
                      </a:cxn>
                      <a:cxn ang="0">
                        <a:pos x="46" y="21"/>
                      </a:cxn>
                      <a:cxn ang="0">
                        <a:pos x="54" y="17"/>
                      </a:cxn>
                      <a:cxn ang="0">
                        <a:pos x="58" y="13"/>
                      </a:cxn>
                      <a:cxn ang="0">
                        <a:pos x="61" y="9"/>
                      </a:cxn>
                      <a:cxn ang="0">
                        <a:pos x="64" y="5"/>
                      </a:cxn>
                      <a:cxn ang="0">
                        <a:pos x="64" y="4"/>
                      </a:cxn>
                      <a:cxn ang="0">
                        <a:pos x="64" y="4"/>
                      </a:cxn>
                      <a:cxn ang="0">
                        <a:pos x="64" y="4"/>
                      </a:cxn>
                      <a:cxn ang="0">
                        <a:pos x="63" y="1"/>
                      </a:cxn>
                      <a:cxn ang="0">
                        <a:pos x="60" y="0"/>
                      </a:cxn>
                      <a:cxn ang="0">
                        <a:pos x="57" y="0"/>
                      </a:cxn>
                      <a:cxn ang="0">
                        <a:pos x="56" y="3"/>
                      </a:cxn>
                      <a:cxn ang="0">
                        <a:pos x="56" y="4"/>
                      </a:cxn>
                      <a:cxn ang="0">
                        <a:pos x="56" y="4"/>
                      </a:cxn>
                    </a:cxnLst>
                    <a:rect l="0" t="0" r="r" b="b"/>
                    <a:pathLst>
                      <a:path w="65" h="31">
                        <a:moveTo>
                          <a:pt x="56" y="4"/>
                        </a:moveTo>
                        <a:lnTo>
                          <a:pt x="56" y="3"/>
                        </a:lnTo>
                        <a:lnTo>
                          <a:pt x="57" y="3"/>
                        </a:lnTo>
                        <a:lnTo>
                          <a:pt x="56" y="5"/>
                        </a:lnTo>
                        <a:lnTo>
                          <a:pt x="54" y="9"/>
                        </a:lnTo>
                        <a:lnTo>
                          <a:pt x="49" y="11"/>
                        </a:lnTo>
                        <a:lnTo>
                          <a:pt x="42" y="17"/>
                        </a:lnTo>
                        <a:lnTo>
                          <a:pt x="34" y="19"/>
                        </a:lnTo>
                        <a:lnTo>
                          <a:pt x="19" y="21"/>
                        </a:lnTo>
                        <a:lnTo>
                          <a:pt x="0" y="22"/>
                        </a:lnTo>
                        <a:lnTo>
                          <a:pt x="0" y="30"/>
                        </a:lnTo>
                        <a:lnTo>
                          <a:pt x="19" y="28"/>
                        </a:lnTo>
                        <a:lnTo>
                          <a:pt x="35" y="27"/>
                        </a:lnTo>
                        <a:lnTo>
                          <a:pt x="46" y="21"/>
                        </a:lnTo>
                        <a:lnTo>
                          <a:pt x="54" y="17"/>
                        </a:lnTo>
                        <a:lnTo>
                          <a:pt x="58" y="13"/>
                        </a:lnTo>
                        <a:lnTo>
                          <a:pt x="61" y="9"/>
                        </a:lnTo>
                        <a:lnTo>
                          <a:pt x="64" y="5"/>
                        </a:lnTo>
                        <a:lnTo>
                          <a:pt x="64" y="4"/>
                        </a:lnTo>
                        <a:lnTo>
                          <a:pt x="64" y="4"/>
                        </a:lnTo>
                        <a:lnTo>
                          <a:pt x="64" y="4"/>
                        </a:lnTo>
                        <a:lnTo>
                          <a:pt x="63" y="1"/>
                        </a:lnTo>
                        <a:lnTo>
                          <a:pt x="60" y="0"/>
                        </a:lnTo>
                        <a:lnTo>
                          <a:pt x="57" y="0"/>
                        </a:lnTo>
                        <a:lnTo>
                          <a:pt x="56" y="3"/>
                        </a:lnTo>
                        <a:lnTo>
                          <a:pt x="56" y="4"/>
                        </a:lnTo>
                        <a:lnTo>
                          <a:pt x="56"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4" name="Freeform 58"/>
                  <p:cNvSpPr>
                    <a:spLocks/>
                  </p:cNvSpPr>
                  <p:nvPr/>
                </p:nvSpPr>
                <p:spPr bwMode="auto">
                  <a:xfrm>
                    <a:off x="4552" y="2042"/>
                    <a:ext cx="9" cy="17"/>
                  </a:xfrm>
                  <a:custGeom>
                    <a:avLst/>
                    <a:gdLst/>
                    <a:ahLst/>
                    <a:cxnLst>
                      <a:cxn ang="0">
                        <a:pos x="8" y="4"/>
                      </a:cxn>
                      <a:cxn ang="0">
                        <a:pos x="0" y="3"/>
                      </a:cxn>
                      <a:cxn ang="0">
                        <a:pos x="0" y="16"/>
                      </a:cxn>
                      <a:cxn ang="0">
                        <a:pos x="8" y="16"/>
                      </a:cxn>
                      <a:cxn ang="0">
                        <a:pos x="8" y="3"/>
                      </a:cxn>
                      <a:cxn ang="0">
                        <a:pos x="0" y="3"/>
                      </a:cxn>
                      <a:cxn ang="0">
                        <a:pos x="8" y="3"/>
                      </a:cxn>
                      <a:cxn ang="0">
                        <a:pos x="7" y="1"/>
                      </a:cxn>
                      <a:cxn ang="0">
                        <a:pos x="4" y="0"/>
                      </a:cxn>
                      <a:cxn ang="0">
                        <a:pos x="1" y="1"/>
                      </a:cxn>
                      <a:cxn ang="0">
                        <a:pos x="0" y="3"/>
                      </a:cxn>
                      <a:cxn ang="0">
                        <a:pos x="8" y="4"/>
                      </a:cxn>
                      <a:cxn ang="0">
                        <a:pos x="8" y="4"/>
                      </a:cxn>
                    </a:cxnLst>
                    <a:rect l="0" t="0" r="r" b="b"/>
                    <a:pathLst>
                      <a:path w="9" h="17">
                        <a:moveTo>
                          <a:pt x="8" y="4"/>
                        </a:moveTo>
                        <a:lnTo>
                          <a:pt x="0" y="3"/>
                        </a:lnTo>
                        <a:lnTo>
                          <a:pt x="0" y="16"/>
                        </a:lnTo>
                        <a:lnTo>
                          <a:pt x="8" y="16"/>
                        </a:lnTo>
                        <a:lnTo>
                          <a:pt x="8" y="3"/>
                        </a:lnTo>
                        <a:lnTo>
                          <a:pt x="0" y="3"/>
                        </a:lnTo>
                        <a:lnTo>
                          <a:pt x="8" y="3"/>
                        </a:lnTo>
                        <a:lnTo>
                          <a:pt x="7" y="1"/>
                        </a:lnTo>
                        <a:lnTo>
                          <a:pt x="4" y="0"/>
                        </a:lnTo>
                        <a:lnTo>
                          <a:pt x="1" y="1"/>
                        </a:lnTo>
                        <a:lnTo>
                          <a:pt x="0" y="3"/>
                        </a:lnTo>
                        <a:lnTo>
                          <a:pt x="8" y="4"/>
                        </a:lnTo>
                        <a:lnTo>
                          <a:pt x="8"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5" name="Freeform 59"/>
                  <p:cNvSpPr>
                    <a:spLocks/>
                  </p:cNvSpPr>
                  <p:nvPr/>
                </p:nvSpPr>
                <p:spPr bwMode="auto">
                  <a:xfrm>
                    <a:off x="4492" y="2045"/>
                    <a:ext cx="69" cy="27"/>
                  </a:xfrm>
                  <a:custGeom>
                    <a:avLst/>
                    <a:gdLst/>
                    <a:ahLst/>
                    <a:cxnLst>
                      <a:cxn ang="0">
                        <a:pos x="3" y="26"/>
                      </a:cxn>
                      <a:cxn ang="0">
                        <a:pos x="3" y="26"/>
                      </a:cxn>
                      <a:cxn ang="0">
                        <a:pos x="23" y="26"/>
                      </a:cxn>
                      <a:cxn ang="0">
                        <a:pos x="38" y="23"/>
                      </a:cxn>
                      <a:cxn ang="0">
                        <a:pos x="49" y="19"/>
                      </a:cxn>
                      <a:cxn ang="0">
                        <a:pos x="57" y="14"/>
                      </a:cxn>
                      <a:cxn ang="0">
                        <a:pos x="62" y="9"/>
                      </a:cxn>
                      <a:cxn ang="0">
                        <a:pos x="65" y="6"/>
                      </a:cxn>
                      <a:cxn ang="0">
                        <a:pos x="67" y="2"/>
                      </a:cxn>
                      <a:cxn ang="0">
                        <a:pos x="68" y="1"/>
                      </a:cxn>
                      <a:cxn ang="0">
                        <a:pos x="60" y="0"/>
                      </a:cxn>
                      <a:cxn ang="0">
                        <a:pos x="60" y="0"/>
                      </a:cxn>
                      <a:cxn ang="0">
                        <a:pos x="60" y="2"/>
                      </a:cxn>
                      <a:cxn ang="0">
                        <a:pos x="57" y="5"/>
                      </a:cxn>
                      <a:cxn ang="0">
                        <a:pos x="52" y="8"/>
                      </a:cxn>
                      <a:cxn ang="0">
                        <a:pos x="45" y="13"/>
                      </a:cxn>
                      <a:cxn ang="0">
                        <a:pos x="35" y="16"/>
                      </a:cxn>
                      <a:cxn ang="0">
                        <a:pos x="21" y="19"/>
                      </a:cxn>
                      <a:cxn ang="0">
                        <a:pos x="3" y="20"/>
                      </a:cxn>
                      <a:cxn ang="0">
                        <a:pos x="3" y="20"/>
                      </a:cxn>
                      <a:cxn ang="0">
                        <a:pos x="3" y="20"/>
                      </a:cxn>
                      <a:cxn ang="0">
                        <a:pos x="1" y="20"/>
                      </a:cxn>
                      <a:cxn ang="0">
                        <a:pos x="0" y="23"/>
                      </a:cxn>
                      <a:cxn ang="0">
                        <a:pos x="1" y="26"/>
                      </a:cxn>
                      <a:cxn ang="0">
                        <a:pos x="3" y="26"/>
                      </a:cxn>
                      <a:cxn ang="0">
                        <a:pos x="3" y="26"/>
                      </a:cxn>
                    </a:cxnLst>
                    <a:rect l="0" t="0" r="r" b="b"/>
                    <a:pathLst>
                      <a:path w="69" h="27">
                        <a:moveTo>
                          <a:pt x="3" y="26"/>
                        </a:moveTo>
                        <a:lnTo>
                          <a:pt x="3" y="26"/>
                        </a:lnTo>
                        <a:lnTo>
                          <a:pt x="23" y="26"/>
                        </a:lnTo>
                        <a:lnTo>
                          <a:pt x="38" y="23"/>
                        </a:lnTo>
                        <a:lnTo>
                          <a:pt x="49" y="19"/>
                        </a:lnTo>
                        <a:lnTo>
                          <a:pt x="57" y="14"/>
                        </a:lnTo>
                        <a:lnTo>
                          <a:pt x="62" y="9"/>
                        </a:lnTo>
                        <a:lnTo>
                          <a:pt x="65" y="6"/>
                        </a:lnTo>
                        <a:lnTo>
                          <a:pt x="67" y="2"/>
                        </a:lnTo>
                        <a:lnTo>
                          <a:pt x="68" y="1"/>
                        </a:lnTo>
                        <a:lnTo>
                          <a:pt x="60" y="0"/>
                        </a:lnTo>
                        <a:lnTo>
                          <a:pt x="60" y="0"/>
                        </a:lnTo>
                        <a:lnTo>
                          <a:pt x="60" y="2"/>
                        </a:lnTo>
                        <a:lnTo>
                          <a:pt x="57" y="5"/>
                        </a:lnTo>
                        <a:lnTo>
                          <a:pt x="52" y="8"/>
                        </a:lnTo>
                        <a:lnTo>
                          <a:pt x="45" y="13"/>
                        </a:lnTo>
                        <a:lnTo>
                          <a:pt x="35" y="16"/>
                        </a:lnTo>
                        <a:lnTo>
                          <a:pt x="21" y="19"/>
                        </a:lnTo>
                        <a:lnTo>
                          <a:pt x="3" y="20"/>
                        </a:lnTo>
                        <a:lnTo>
                          <a:pt x="3" y="20"/>
                        </a:lnTo>
                        <a:lnTo>
                          <a:pt x="3" y="20"/>
                        </a:lnTo>
                        <a:lnTo>
                          <a:pt x="1" y="20"/>
                        </a:lnTo>
                        <a:lnTo>
                          <a:pt x="0" y="23"/>
                        </a:lnTo>
                        <a:lnTo>
                          <a:pt x="1" y="26"/>
                        </a:lnTo>
                        <a:lnTo>
                          <a:pt x="3" y="26"/>
                        </a:lnTo>
                        <a:lnTo>
                          <a:pt x="3" y="2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6" name="Freeform 60"/>
                  <p:cNvSpPr>
                    <a:spLocks/>
                  </p:cNvSpPr>
                  <p:nvPr/>
                </p:nvSpPr>
                <p:spPr bwMode="auto">
                  <a:xfrm>
                    <a:off x="4431" y="2042"/>
                    <a:ext cx="65" cy="30"/>
                  </a:xfrm>
                  <a:custGeom>
                    <a:avLst/>
                    <a:gdLst/>
                    <a:ahLst/>
                    <a:cxnLst>
                      <a:cxn ang="0">
                        <a:pos x="8" y="3"/>
                      </a:cxn>
                      <a:cxn ang="0">
                        <a:pos x="0" y="3"/>
                      </a:cxn>
                      <a:cxn ang="0">
                        <a:pos x="0" y="5"/>
                      </a:cxn>
                      <a:cxn ang="0">
                        <a:pos x="3" y="8"/>
                      </a:cxn>
                      <a:cxn ang="0">
                        <a:pos x="5" y="12"/>
                      </a:cxn>
                      <a:cxn ang="0">
                        <a:pos x="10" y="17"/>
                      </a:cxn>
                      <a:cxn ang="0">
                        <a:pos x="17" y="22"/>
                      </a:cxn>
                      <a:cxn ang="0">
                        <a:pos x="28" y="26"/>
                      </a:cxn>
                      <a:cxn ang="0">
                        <a:pos x="43" y="29"/>
                      </a:cxn>
                      <a:cxn ang="0">
                        <a:pos x="64" y="29"/>
                      </a:cxn>
                      <a:cxn ang="0">
                        <a:pos x="64" y="23"/>
                      </a:cxn>
                      <a:cxn ang="0">
                        <a:pos x="44" y="22"/>
                      </a:cxn>
                      <a:cxn ang="0">
                        <a:pos x="32" y="19"/>
                      </a:cxn>
                      <a:cxn ang="0">
                        <a:pos x="21" y="16"/>
                      </a:cxn>
                      <a:cxn ang="0">
                        <a:pos x="14" y="12"/>
                      </a:cxn>
                      <a:cxn ang="0">
                        <a:pos x="12" y="8"/>
                      </a:cxn>
                      <a:cxn ang="0">
                        <a:pos x="10" y="5"/>
                      </a:cxn>
                      <a:cxn ang="0">
                        <a:pos x="8" y="3"/>
                      </a:cxn>
                      <a:cxn ang="0">
                        <a:pos x="8" y="3"/>
                      </a:cxn>
                      <a:cxn ang="0">
                        <a:pos x="0" y="3"/>
                      </a:cxn>
                      <a:cxn ang="0">
                        <a:pos x="8" y="3"/>
                      </a:cxn>
                      <a:cxn ang="0">
                        <a:pos x="7" y="1"/>
                      </a:cxn>
                      <a:cxn ang="0">
                        <a:pos x="5" y="0"/>
                      </a:cxn>
                      <a:cxn ang="0">
                        <a:pos x="3" y="1"/>
                      </a:cxn>
                      <a:cxn ang="0">
                        <a:pos x="0" y="3"/>
                      </a:cxn>
                      <a:cxn ang="0">
                        <a:pos x="8" y="3"/>
                      </a:cxn>
                      <a:cxn ang="0">
                        <a:pos x="8" y="3"/>
                      </a:cxn>
                    </a:cxnLst>
                    <a:rect l="0" t="0" r="r" b="b"/>
                    <a:pathLst>
                      <a:path w="65" h="30">
                        <a:moveTo>
                          <a:pt x="8" y="3"/>
                        </a:moveTo>
                        <a:lnTo>
                          <a:pt x="0" y="3"/>
                        </a:lnTo>
                        <a:lnTo>
                          <a:pt x="0" y="5"/>
                        </a:lnTo>
                        <a:lnTo>
                          <a:pt x="3" y="8"/>
                        </a:lnTo>
                        <a:lnTo>
                          <a:pt x="5" y="12"/>
                        </a:lnTo>
                        <a:lnTo>
                          <a:pt x="10" y="17"/>
                        </a:lnTo>
                        <a:lnTo>
                          <a:pt x="17" y="22"/>
                        </a:lnTo>
                        <a:lnTo>
                          <a:pt x="28" y="26"/>
                        </a:lnTo>
                        <a:lnTo>
                          <a:pt x="43" y="29"/>
                        </a:lnTo>
                        <a:lnTo>
                          <a:pt x="64" y="29"/>
                        </a:lnTo>
                        <a:lnTo>
                          <a:pt x="64" y="23"/>
                        </a:lnTo>
                        <a:lnTo>
                          <a:pt x="44" y="22"/>
                        </a:lnTo>
                        <a:lnTo>
                          <a:pt x="32" y="19"/>
                        </a:lnTo>
                        <a:lnTo>
                          <a:pt x="21" y="16"/>
                        </a:lnTo>
                        <a:lnTo>
                          <a:pt x="14" y="12"/>
                        </a:lnTo>
                        <a:lnTo>
                          <a:pt x="12" y="8"/>
                        </a:lnTo>
                        <a:lnTo>
                          <a:pt x="10" y="5"/>
                        </a:lnTo>
                        <a:lnTo>
                          <a:pt x="8" y="3"/>
                        </a:lnTo>
                        <a:lnTo>
                          <a:pt x="8" y="3"/>
                        </a:lnTo>
                        <a:lnTo>
                          <a:pt x="0" y="3"/>
                        </a:lnTo>
                        <a:lnTo>
                          <a:pt x="8" y="3"/>
                        </a:lnTo>
                        <a:lnTo>
                          <a:pt x="7" y="1"/>
                        </a:lnTo>
                        <a:lnTo>
                          <a:pt x="5" y="0"/>
                        </a:lnTo>
                        <a:lnTo>
                          <a:pt x="3" y="1"/>
                        </a:lnTo>
                        <a:lnTo>
                          <a:pt x="0" y="3"/>
                        </a:lnTo>
                        <a:lnTo>
                          <a:pt x="8" y="3"/>
                        </a:lnTo>
                        <a:lnTo>
                          <a:pt x="8"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7" name="Freeform 61"/>
                  <p:cNvSpPr>
                    <a:spLocks/>
                  </p:cNvSpPr>
                  <p:nvPr/>
                </p:nvSpPr>
                <p:spPr bwMode="auto">
                  <a:xfrm>
                    <a:off x="4431" y="2045"/>
                    <a:ext cx="9" cy="17"/>
                  </a:xfrm>
                  <a:custGeom>
                    <a:avLst/>
                    <a:gdLst/>
                    <a:ahLst/>
                    <a:cxnLst>
                      <a:cxn ang="0">
                        <a:pos x="8" y="13"/>
                      </a:cxn>
                      <a:cxn ang="0">
                        <a:pos x="8" y="13"/>
                      </a:cxn>
                      <a:cxn ang="0">
                        <a:pos x="8" y="0"/>
                      </a:cxn>
                      <a:cxn ang="0">
                        <a:pos x="0" y="0"/>
                      </a:cxn>
                      <a:cxn ang="0">
                        <a:pos x="0" y="13"/>
                      </a:cxn>
                      <a:cxn ang="0">
                        <a:pos x="0" y="13"/>
                      </a:cxn>
                      <a:cxn ang="0">
                        <a:pos x="0" y="13"/>
                      </a:cxn>
                      <a:cxn ang="0">
                        <a:pos x="3" y="14"/>
                      </a:cxn>
                      <a:cxn ang="0">
                        <a:pos x="5" y="16"/>
                      </a:cxn>
                      <a:cxn ang="0">
                        <a:pos x="7" y="14"/>
                      </a:cxn>
                      <a:cxn ang="0">
                        <a:pos x="8" y="13"/>
                      </a:cxn>
                      <a:cxn ang="0">
                        <a:pos x="8" y="13"/>
                      </a:cxn>
                    </a:cxnLst>
                    <a:rect l="0" t="0" r="r" b="b"/>
                    <a:pathLst>
                      <a:path w="9" h="17">
                        <a:moveTo>
                          <a:pt x="8" y="13"/>
                        </a:moveTo>
                        <a:lnTo>
                          <a:pt x="8" y="13"/>
                        </a:lnTo>
                        <a:lnTo>
                          <a:pt x="8" y="0"/>
                        </a:lnTo>
                        <a:lnTo>
                          <a:pt x="0" y="0"/>
                        </a:lnTo>
                        <a:lnTo>
                          <a:pt x="0" y="13"/>
                        </a:lnTo>
                        <a:lnTo>
                          <a:pt x="0" y="13"/>
                        </a:lnTo>
                        <a:lnTo>
                          <a:pt x="0" y="13"/>
                        </a:lnTo>
                        <a:lnTo>
                          <a:pt x="3" y="14"/>
                        </a:lnTo>
                        <a:lnTo>
                          <a:pt x="5" y="16"/>
                        </a:lnTo>
                        <a:lnTo>
                          <a:pt x="7" y="14"/>
                        </a:lnTo>
                        <a:lnTo>
                          <a:pt x="8" y="13"/>
                        </a:lnTo>
                        <a:lnTo>
                          <a:pt x="8" y="1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8" name="Freeform 62"/>
                  <p:cNvSpPr>
                    <a:spLocks/>
                  </p:cNvSpPr>
                  <p:nvPr/>
                </p:nvSpPr>
                <p:spPr bwMode="auto">
                  <a:xfrm>
                    <a:off x="4436" y="2058"/>
                    <a:ext cx="121" cy="35"/>
                  </a:xfrm>
                  <a:custGeom>
                    <a:avLst/>
                    <a:gdLst/>
                    <a:ahLst/>
                    <a:cxnLst>
                      <a:cxn ang="0">
                        <a:pos x="3" y="13"/>
                      </a:cxn>
                      <a:cxn ang="0">
                        <a:pos x="5" y="15"/>
                      </a:cxn>
                      <a:cxn ang="0">
                        <a:pos x="5" y="16"/>
                      </a:cxn>
                      <a:cxn ang="0">
                        <a:pos x="7" y="19"/>
                      </a:cxn>
                      <a:cxn ang="0">
                        <a:pos x="11" y="24"/>
                      </a:cxn>
                      <a:cxn ang="0">
                        <a:pos x="13" y="26"/>
                      </a:cxn>
                      <a:cxn ang="0">
                        <a:pos x="18" y="28"/>
                      </a:cxn>
                      <a:cxn ang="0">
                        <a:pos x="21" y="29"/>
                      </a:cxn>
                      <a:cxn ang="0">
                        <a:pos x="27" y="31"/>
                      </a:cxn>
                      <a:cxn ang="0">
                        <a:pos x="32" y="33"/>
                      </a:cxn>
                      <a:cxn ang="0">
                        <a:pos x="41" y="34"/>
                      </a:cxn>
                      <a:cxn ang="0">
                        <a:pos x="50" y="34"/>
                      </a:cxn>
                      <a:cxn ang="0">
                        <a:pos x="60" y="34"/>
                      </a:cxn>
                      <a:cxn ang="0">
                        <a:pos x="70" y="34"/>
                      </a:cxn>
                      <a:cxn ang="0">
                        <a:pos x="78" y="34"/>
                      </a:cxn>
                      <a:cxn ang="0">
                        <a:pos x="85" y="33"/>
                      </a:cxn>
                      <a:cxn ang="0">
                        <a:pos x="91" y="31"/>
                      </a:cxn>
                      <a:cxn ang="0">
                        <a:pos x="96" y="29"/>
                      </a:cxn>
                      <a:cxn ang="0">
                        <a:pos x="100" y="27"/>
                      </a:cxn>
                      <a:cxn ang="0">
                        <a:pos x="105" y="25"/>
                      </a:cxn>
                      <a:cxn ang="0">
                        <a:pos x="108" y="23"/>
                      </a:cxn>
                      <a:cxn ang="0">
                        <a:pos x="110" y="19"/>
                      </a:cxn>
                      <a:cxn ang="0">
                        <a:pos x="114" y="16"/>
                      </a:cxn>
                      <a:cxn ang="0">
                        <a:pos x="116" y="15"/>
                      </a:cxn>
                      <a:cxn ang="0">
                        <a:pos x="116" y="13"/>
                      </a:cxn>
                      <a:cxn ang="0">
                        <a:pos x="120" y="0"/>
                      </a:cxn>
                      <a:cxn ang="0">
                        <a:pos x="120" y="0"/>
                      </a:cxn>
                      <a:cxn ang="0">
                        <a:pos x="118" y="3"/>
                      </a:cxn>
                      <a:cxn ang="0">
                        <a:pos x="116" y="7"/>
                      </a:cxn>
                      <a:cxn ang="0">
                        <a:pos x="110" y="11"/>
                      </a:cxn>
                      <a:cxn ang="0">
                        <a:pos x="104" y="15"/>
                      </a:cxn>
                      <a:cxn ang="0">
                        <a:pos x="94" y="18"/>
                      </a:cxn>
                      <a:cxn ang="0">
                        <a:pos x="79" y="21"/>
                      </a:cxn>
                      <a:cxn ang="0">
                        <a:pos x="60" y="23"/>
                      </a:cxn>
                      <a:cxn ang="0">
                        <a:pos x="40" y="21"/>
                      </a:cxn>
                      <a:cxn ang="0">
                        <a:pos x="27" y="18"/>
                      </a:cxn>
                      <a:cxn ang="0">
                        <a:pos x="15" y="15"/>
                      </a:cxn>
                      <a:cxn ang="0">
                        <a:pos x="7" y="11"/>
                      </a:cxn>
                      <a:cxn ang="0">
                        <a:pos x="2" y="7"/>
                      </a:cxn>
                      <a:cxn ang="0">
                        <a:pos x="1" y="3"/>
                      </a:cxn>
                      <a:cxn ang="0">
                        <a:pos x="0" y="0"/>
                      </a:cxn>
                      <a:cxn ang="0">
                        <a:pos x="0" y="0"/>
                      </a:cxn>
                      <a:cxn ang="0">
                        <a:pos x="3" y="13"/>
                      </a:cxn>
                      <a:cxn ang="0">
                        <a:pos x="3" y="13"/>
                      </a:cxn>
                    </a:cxnLst>
                    <a:rect l="0" t="0" r="r" b="b"/>
                    <a:pathLst>
                      <a:path w="121" h="35">
                        <a:moveTo>
                          <a:pt x="3" y="13"/>
                        </a:moveTo>
                        <a:lnTo>
                          <a:pt x="5" y="15"/>
                        </a:lnTo>
                        <a:lnTo>
                          <a:pt x="5" y="16"/>
                        </a:lnTo>
                        <a:lnTo>
                          <a:pt x="7" y="19"/>
                        </a:lnTo>
                        <a:lnTo>
                          <a:pt x="11" y="24"/>
                        </a:lnTo>
                        <a:lnTo>
                          <a:pt x="13" y="26"/>
                        </a:lnTo>
                        <a:lnTo>
                          <a:pt x="18" y="28"/>
                        </a:lnTo>
                        <a:lnTo>
                          <a:pt x="21" y="29"/>
                        </a:lnTo>
                        <a:lnTo>
                          <a:pt x="27" y="31"/>
                        </a:lnTo>
                        <a:lnTo>
                          <a:pt x="32" y="33"/>
                        </a:lnTo>
                        <a:lnTo>
                          <a:pt x="41" y="34"/>
                        </a:lnTo>
                        <a:lnTo>
                          <a:pt x="50" y="34"/>
                        </a:lnTo>
                        <a:lnTo>
                          <a:pt x="60" y="34"/>
                        </a:lnTo>
                        <a:lnTo>
                          <a:pt x="70" y="34"/>
                        </a:lnTo>
                        <a:lnTo>
                          <a:pt x="78" y="34"/>
                        </a:lnTo>
                        <a:lnTo>
                          <a:pt x="85" y="33"/>
                        </a:lnTo>
                        <a:lnTo>
                          <a:pt x="91" y="31"/>
                        </a:lnTo>
                        <a:lnTo>
                          <a:pt x="96" y="29"/>
                        </a:lnTo>
                        <a:lnTo>
                          <a:pt x="100" y="27"/>
                        </a:lnTo>
                        <a:lnTo>
                          <a:pt x="105" y="25"/>
                        </a:lnTo>
                        <a:lnTo>
                          <a:pt x="108" y="23"/>
                        </a:lnTo>
                        <a:lnTo>
                          <a:pt x="110" y="19"/>
                        </a:lnTo>
                        <a:lnTo>
                          <a:pt x="114" y="16"/>
                        </a:lnTo>
                        <a:lnTo>
                          <a:pt x="116" y="15"/>
                        </a:lnTo>
                        <a:lnTo>
                          <a:pt x="116" y="13"/>
                        </a:lnTo>
                        <a:lnTo>
                          <a:pt x="120" y="0"/>
                        </a:lnTo>
                        <a:lnTo>
                          <a:pt x="120" y="0"/>
                        </a:lnTo>
                        <a:lnTo>
                          <a:pt x="118" y="3"/>
                        </a:lnTo>
                        <a:lnTo>
                          <a:pt x="116" y="7"/>
                        </a:lnTo>
                        <a:lnTo>
                          <a:pt x="110" y="11"/>
                        </a:lnTo>
                        <a:lnTo>
                          <a:pt x="104" y="15"/>
                        </a:lnTo>
                        <a:lnTo>
                          <a:pt x="94" y="18"/>
                        </a:lnTo>
                        <a:lnTo>
                          <a:pt x="79" y="21"/>
                        </a:lnTo>
                        <a:lnTo>
                          <a:pt x="60" y="23"/>
                        </a:lnTo>
                        <a:lnTo>
                          <a:pt x="40" y="21"/>
                        </a:lnTo>
                        <a:lnTo>
                          <a:pt x="27" y="18"/>
                        </a:lnTo>
                        <a:lnTo>
                          <a:pt x="15" y="15"/>
                        </a:lnTo>
                        <a:lnTo>
                          <a:pt x="7" y="11"/>
                        </a:lnTo>
                        <a:lnTo>
                          <a:pt x="2" y="7"/>
                        </a:lnTo>
                        <a:lnTo>
                          <a:pt x="1" y="3"/>
                        </a:lnTo>
                        <a:lnTo>
                          <a:pt x="0" y="0"/>
                        </a:lnTo>
                        <a:lnTo>
                          <a:pt x="0" y="0"/>
                        </a:lnTo>
                        <a:lnTo>
                          <a:pt x="3" y="13"/>
                        </a:lnTo>
                        <a:lnTo>
                          <a:pt x="3" y="13"/>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599" name="Freeform 63"/>
                  <p:cNvSpPr>
                    <a:spLocks/>
                  </p:cNvSpPr>
                  <p:nvPr/>
                </p:nvSpPr>
                <p:spPr bwMode="auto">
                  <a:xfrm>
                    <a:off x="4436" y="2071"/>
                    <a:ext cx="16" cy="15"/>
                  </a:xfrm>
                  <a:custGeom>
                    <a:avLst/>
                    <a:gdLst/>
                    <a:ahLst/>
                    <a:cxnLst>
                      <a:cxn ang="0">
                        <a:pos x="13" y="8"/>
                      </a:cxn>
                      <a:cxn ang="0">
                        <a:pos x="13" y="8"/>
                      </a:cxn>
                      <a:cxn ang="0">
                        <a:pos x="9" y="4"/>
                      </a:cxn>
                      <a:cxn ang="0">
                        <a:pos x="8" y="2"/>
                      </a:cxn>
                      <a:cxn ang="0">
                        <a:pos x="7" y="0"/>
                      </a:cxn>
                      <a:cxn ang="0">
                        <a:pos x="7" y="0"/>
                      </a:cxn>
                      <a:cxn ang="0">
                        <a:pos x="0" y="2"/>
                      </a:cxn>
                      <a:cxn ang="0">
                        <a:pos x="1" y="3"/>
                      </a:cxn>
                      <a:cxn ang="0">
                        <a:pos x="1" y="5"/>
                      </a:cxn>
                      <a:cxn ang="0">
                        <a:pos x="5" y="9"/>
                      </a:cxn>
                      <a:cxn ang="0">
                        <a:pos x="8" y="13"/>
                      </a:cxn>
                      <a:cxn ang="0">
                        <a:pos x="9" y="13"/>
                      </a:cxn>
                      <a:cxn ang="0">
                        <a:pos x="8" y="13"/>
                      </a:cxn>
                      <a:cxn ang="0">
                        <a:pos x="11" y="14"/>
                      </a:cxn>
                      <a:cxn ang="0">
                        <a:pos x="13" y="13"/>
                      </a:cxn>
                      <a:cxn ang="0">
                        <a:pos x="15" y="11"/>
                      </a:cxn>
                      <a:cxn ang="0">
                        <a:pos x="13" y="8"/>
                      </a:cxn>
                      <a:cxn ang="0">
                        <a:pos x="13" y="8"/>
                      </a:cxn>
                      <a:cxn ang="0">
                        <a:pos x="13" y="8"/>
                      </a:cxn>
                    </a:cxnLst>
                    <a:rect l="0" t="0" r="r" b="b"/>
                    <a:pathLst>
                      <a:path w="16" h="15">
                        <a:moveTo>
                          <a:pt x="13" y="8"/>
                        </a:moveTo>
                        <a:lnTo>
                          <a:pt x="13" y="8"/>
                        </a:lnTo>
                        <a:lnTo>
                          <a:pt x="9" y="4"/>
                        </a:lnTo>
                        <a:lnTo>
                          <a:pt x="8" y="2"/>
                        </a:lnTo>
                        <a:lnTo>
                          <a:pt x="7" y="0"/>
                        </a:lnTo>
                        <a:lnTo>
                          <a:pt x="7" y="0"/>
                        </a:lnTo>
                        <a:lnTo>
                          <a:pt x="0" y="2"/>
                        </a:lnTo>
                        <a:lnTo>
                          <a:pt x="1" y="3"/>
                        </a:lnTo>
                        <a:lnTo>
                          <a:pt x="1" y="5"/>
                        </a:lnTo>
                        <a:lnTo>
                          <a:pt x="5" y="9"/>
                        </a:lnTo>
                        <a:lnTo>
                          <a:pt x="8" y="13"/>
                        </a:lnTo>
                        <a:lnTo>
                          <a:pt x="9" y="13"/>
                        </a:lnTo>
                        <a:lnTo>
                          <a:pt x="8" y="13"/>
                        </a:lnTo>
                        <a:lnTo>
                          <a:pt x="11" y="14"/>
                        </a:lnTo>
                        <a:lnTo>
                          <a:pt x="13" y="13"/>
                        </a:lnTo>
                        <a:lnTo>
                          <a:pt x="15" y="11"/>
                        </a:lnTo>
                        <a:lnTo>
                          <a:pt x="13" y="8"/>
                        </a:lnTo>
                        <a:lnTo>
                          <a:pt x="13" y="8"/>
                        </a:lnTo>
                        <a:lnTo>
                          <a:pt x="13" y="8"/>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0" name="Freeform 64"/>
                  <p:cNvSpPr>
                    <a:spLocks/>
                  </p:cNvSpPr>
                  <p:nvPr/>
                </p:nvSpPr>
                <p:spPr bwMode="auto">
                  <a:xfrm>
                    <a:off x="4445" y="2079"/>
                    <a:ext cx="56" cy="17"/>
                  </a:xfrm>
                  <a:custGeom>
                    <a:avLst/>
                    <a:gdLst/>
                    <a:ahLst/>
                    <a:cxnLst>
                      <a:cxn ang="0">
                        <a:pos x="51" y="10"/>
                      </a:cxn>
                      <a:cxn ang="0">
                        <a:pos x="51" y="10"/>
                      </a:cxn>
                      <a:cxn ang="0">
                        <a:pos x="41" y="10"/>
                      </a:cxn>
                      <a:cxn ang="0">
                        <a:pos x="33" y="9"/>
                      </a:cxn>
                      <a:cxn ang="0">
                        <a:pos x="26" y="8"/>
                      </a:cxn>
                      <a:cxn ang="0">
                        <a:pos x="19" y="7"/>
                      </a:cxn>
                      <a:cxn ang="0">
                        <a:pos x="14" y="5"/>
                      </a:cxn>
                      <a:cxn ang="0">
                        <a:pos x="10" y="3"/>
                      </a:cxn>
                      <a:cxn ang="0">
                        <a:pos x="7" y="2"/>
                      </a:cxn>
                      <a:cxn ang="0">
                        <a:pos x="4" y="0"/>
                      </a:cxn>
                      <a:cxn ang="0">
                        <a:pos x="0" y="5"/>
                      </a:cxn>
                      <a:cxn ang="0">
                        <a:pos x="2" y="8"/>
                      </a:cxn>
                      <a:cxn ang="0">
                        <a:pos x="7" y="10"/>
                      </a:cxn>
                      <a:cxn ang="0">
                        <a:pos x="10" y="12"/>
                      </a:cxn>
                      <a:cxn ang="0">
                        <a:pos x="18" y="13"/>
                      </a:cxn>
                      <a:cxn ang="0">
                        <a:pos x="23" y="15"/>
                      </a:cxn>
                      <a:cxn ang="0">
                        <a:pos x="31" y="16"/>
                      </a:cxn>
                      <a:cxn ang="0">
                        <a:pos x="41" y="16"/>
                      </a:cxn>
                      <a:cxn ang="0">
                        <a:pos x="51" y="16"/>
                      </a:cxn>
                      <a:cxn ang="0">
                        <a:pos x="51" y="16"/>
                      </a:cxn>
                      <a:cxn ang="0">
                        <a:pos x="51" y="16"/>
                      </a:cxn>
                      <a:cxn ang="0">
                        <a:pos x="53" y="16"/>
                      </a:cxn>
                      <a:cxn ang="0">
                        <a:pos x="55" y="13"/>
                      </a:cxn>
                      <a:cxn ang="0">
                        <a:pos x="53" y="12"/>
                      </a:cxn>
                      <a:cxn ang="0">
                        <a:pos x="51" y="10"/>
                      </a:cxn>
                      <a:cxn ang="0">
                        <a:pos x="51" y="10"/>
                      </a:cxn>
                    </a:cxnLst>
                    <a:rect l="0" t="0" r="r" b="b"/>
                    <a:pathLst>
                      <a:path w="56" h="17">
                        <a:moveTo>
                          <a:pt x="51" y="10"/>
                        </a:moveTo>
                        <a:lnTo>
                          <a:pt x="51" y="10"/>
                        </a:lnTo>
                        <a:lnTo>
                          <a:pt x="41" y="10"/>
                        </a:lnTo>
                        <a:lnTo>
                          <a:pt x="33" y="9"/>
                        </a:lnTo>
                        <a:lnTo>
                          <a:pt x="26" y="8"/>
                        </a:lnTo>
                        <a:lnTo>
                          <a:pt x="19" y="7"/>
                        </a:lnTo>
                        <a:lnTo>
                          <a:pt x="14" y="5"/>
                        </a:lnTo>
                        <a:lnTo>
                          <a:pt x="10" y="3"/>
                        </a:lnTo>
                        <a:lnTo>
                          <a:pt x="7" y="2"/>
                        </a:lnTo>
                        <a:lnTo>
                          <a:pt x="4" y="0"/>
                        </a:lnTo>
                        <a:lnTo>
                          <a:pt x="0" y="5"/>
                        </a:lnTo>
                        <a:lnTo>
                          <a:pt x="2" y="8"/>
                        </a:lnTo>
                        <a:lnTo>
                          <a:pt x="7" y="10"/>
                        </a:lnTo>
                        <a:lnTo>
                          <a:pt x="10" y="12"/>
                        </a:lnTo>
                        <a:lnTo>
                          <a:pt x="18" y="13"/>
                        </a:lnTo>
                        <a:lnTo>
                          <a:pt x="23" y="15"/>
                        </a:lnTo>
                        <a:lnTo>
                          <a:pt x="31" y="16"/>
                        </a:lnTo>
                        <a:lnTo>
                          <a:pt x="41" y="16"/>
                        </a:lnTo>
                        <a:lnTo>
                          <a:pt x="51" y="16"/>
                        </a:lnTo>
                        <a:lnTo>
                          <a:pt x="51" y="16"/>
                        </a:lnTo>
                        <a:lnTo>
                          <a:pt x="51" y="16"/>
                        </a:lnTo>
                        <a:lnTo>
                          <a:pt x="53" y="16"/>
                        </a:lnTo>
                        <a:lnTo>
                          <a:pt x="55" y="13"/>
                        </a:lnTo>
                        <a:lnTo>
                          <a:pt x="53" y="12"/>
                        </a:lnTo>
                        <a:lnTo>
                          <a:pt x="51" y="10"/>
                        </a:lnTo>
                        <a:lnTo>
                          <a:pt x="51" y="1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1" name="Freeform 65"/>
                  <p:cNvSpPr>
                    <a:spLocks/>
                  </p:cNvSpPr>
                  <p:nvPr/>
                </p:nvSpPr>
                <p:spPr bwMode="auto">
                  <a:xfrm>
                    <a:off x="4496" y="2077"/>
                    <a:ext cx="51" cy="19"/>
                  </a:xfrm>
                  <a:custGeom>
                    <a:avLst/>
                    <a:gdLst/>
                    <a:ahLst/>
                    <a:cxnLst>
                      <a:cxn ang="0">
                        <a:pos x="45" y="2"/>
                      </a:cxn>
                      <a:cxn ang="0">
                        <a:pos x="45" y="2"/>
                      </a:cxn>
                      <a:cxn ang="0">
                        <a:pos x="42" y="4"/>
                      </a:cxn>
                      <a:cxn ang="0">
                        <a:pos x="40" y="5"/>
                      </a:cxn>
                      <a:cxn ang="0">
                        <a:pos x="35" y="7"/>
                      </a:cxn>
                      <a:cxn ang="0">
                        <a:pos x="30" y="9"/>
                      </a:cxn>
                      <a:cxn ang="0">
                        <a:pos x="24" y="10"/>
                      </a:cxn>
                      <a:cxn ang="0">
                        <a:pos x="17" y="11"/>
                      </a:cxn>
                      <a:cxn ang="0">
                        <a:pos x="10" y="12"/>
                      </a:cxn>
                      <a:cxn ang="0">
                        <a:pos x="0" y="12"/>
                      </a:cxn>
                      <a:cxn ang="0">
                        <a:pos x="0" y="18"/>
                      </a:cxn>
                      <a:cxn ang="0">
                        <a:pos x="10" y="18"/>
                      </a:cxn>
                      <a:cxn ang="0">
                        <a:pos x="19" y="18"/>
                      </a:cxn>
                      <a:cxn ang="0">
                        <a:pos x="26" y="17"/>
                      </a:cxn>
                      <a:cxn ang="0">
                        <a:pos x="34" y="15"/>
                      </a:cxn>
                      <a:cxn ang="0">
                        <a:pos x="38" y="14"/>
                      </a:cxn>
                      <a:cxn ang="0">
                        <a:pos x="42" y="11"/>
                      </a:cxn>
                      <a:cxn ang="0">
                        <a:pos x="47" y="10"/>
                      </a:cxn>
                      <a:cxn ang="0">
                        <a:pos x="49" y="7"/>
                      </a:cxn>
                      <a:cxn ang="0">
                        <a:pos x="49" y="7"/>
                      </a:cxn>
                      <a:cxn ang="0">
                        <a:pos x="49" y="7"/>
                      </a:cxn>
                      <a:cxn ang="0">
                        <a:pos x="50" y="4"/>
                      </a:cxn>
                      <a:cxn ang="0">
                        <a:pos x="49" y="2"/>
                      </a:cxn>
                      <a:cxn ang="0">
                        <a:pos x="48" y="0"/>
                      </a:cxn>
                      <a:cxn ang="0">
                        <a:pos x="45" y="2"/>
                      </a:cxn>
                      <a:cxn ang="0">
                        <a:pos x="45" y="2"/>
                      </a:cxn>
                      <a:cxn ang="0">
                        <a:pos x="45" y="2"/>
                      </a:cxn>
                    </a:cxnLst>
                    <a:rect l="0" t="0" r="r" b="b"/>
                    <a:pathLst>
                      <a:path w="51" h="19">
                        <a:moveTo>
                          <a:pt x="45" y="2"/>
                        </a:moveTo>
                        <a:lnTo>
                          <a:pt x="45" y="2"/>
                        </a:lnTo>
                        <a:lnTo>
                          <a:pt x="42" y="4"/>
                        </a:lnTo>
                        <a:lnTo>
                          <a:pt x="40" y="5"/>
                        </a:lnTo>
                        <a:lnTo>
                          <a:pt x="35" y="7"/>
                        </a:lnTo>
                        <a:lnTo>
                          <a:pt x="30" y="9"/>
                        </a:lnTo>
                        <a:lnTo>
                          <a:pt x="24" y="10"/>
                        </a:lnTo>
                        <a:lnTo>
                          <a:pt x="17" y="11"/>
                        </a:lnTo>
                        <a:lnTo>
                          <a:pt x="10" y="12"/>
                        </a:lnTo>
                        <a:lnTo>
                          <a:pt x="0" y="12"/>
                        </a:lnTo>
                        <a:lnTo>
                          <a:pt x="0" y="18"/>
                        </a:lnTo>
                        <a:lnTo>
                          <a:pt x="10" y="18"/>
                        </a:lnTo>
                        <a:lnTo>
                          <a:pt x="19" y="18"/>
                        </a:lnTo>
                        <a:lnTo>
                          <a:pt x="26" y="17"/>
                        </a:lnTo>
                        <a:lnTo>
                          <a:pt x="34" y="15"/>
                        </a:lnTo>
                        <a:lnTo>
                          <a:pt x="38" y="14"/>
                        </a:lnTo>
                        <a:lnTo>
                          <a:pt x="42" y="11"/>
                        </a:lnTo>
                        <a:lnTo>
                          <a:pt x="47" y="10"/>
                        </a:lnTo>
                        <a:lnTo>
                          <a:pt x="49" y="7"/>
                        </a:lnTo>
                        <a:lnTo>
                          <a:pt x="49" y="7"/>
                        </a:lnTo>
                        <a:lnTo>
                          <a:pt x="49" y="7"/>
                        </a:lnTo>
                        <a:lnTo>
                          <a:pt x="50" y="4"/>
                        </a:lnTo>
                        <a:lnTo>
                          <a:pt x="49" y="2"/>
                        </a:lnTo>
                        <a:lnTo>
                          <a:pt x="48" y="0"/>
                        </a:lnTo>
                        <a:lnTo>
                          <a:pt x="45" y="2"/>
                        </a:lnTo>
                        <a:lnTo>
                          <a:pt x="45" y="2"/>
                        </a:lnTo>
                        <a:lnTo>
                          <a:pt x="45"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2" name="Freeform 66"/>
                  <p:cNvSpPr>
                    <a:spLocks/>
                  </p:cNvSpPr>
                  <p:nvPr/>
                </p:nvSpPr>
                <p:spPr bwMode="auto">
                  <a:xfrm>
                    <a:off x="4541" y="2068"/>
                    <a:ext cx="15" cy="17"/>
                  </a:xfrm>
                  <a:custGeom>
                    <a:avLst/>
                    <a:gdLst/>
                    <a:ahLst/>
                    <a:cxnLst>
                      <a:cxn ang="0">
                        <a:pos x="7" y="3"/>
                      </a:cxn>
                      <a:cxn ang="0">
                        <a:pos x="7" y="3"/>
                      </a:cxn>
                      <a:cxn ang="0">
                        <a:pos x="7" y="3"/>
                      </a:cxn>
                      <a:cxn ang="0">
                        <a:pos x="5" y="5"/>
                      </a:cxn>
                      <a:cxn ang="0">
                        <a:pos x="3" y="7"/>
                      </a:cxn>
                      <a:cxn ang="0">
                        <a:pos x="0" y="11"/>
                      </a:cxn>
                      <a:cxn ang="0">
                        <a:pos x="4" y="16"/>
                      </a:cxn>
                      <a:cxn ang="0">
                        <a:pos x="9" y="13"/>
                      </a:cxn>
                      <a:cxn ang="0">
                        <a:pos x="12" y="8"/>
                      </a:cxn>
                      <a:cxn ang="0">
                        <a:pos x="13" y="6"/>
                      </a:cxn>
                      <a:cxn ang="0">
                        <a:pos x="14" y="5"/>
                      </a:cxn>
                      <a:cxn ang="0">
                        <a:pos x="14" y="5"/>
                      </a:cxn>
                      <a:cxn ang="0">
                        <a:pos x="14" y="5"/>
                      </a:cxn>
                      <a:cxn ang="0">
                        <a:pos x="13" y="3"/>
                      </a:cxn>
                      <a:cxn ang="0">
                        <a:pos x="12" y="0"/>
                      </a:cxn>
                      <a:cxn ang="0">
                        <a:pos x="9" y="1"/>
                      </a:cxn>
                      <a:cxn ang="0">
                        <a:pos x="7" y="3"/>
                      </a:cxn>
                      <a:cxn ang="0">
                        <a:pos x="7" y="3"/>
                      </a:cxn>
                    </a:cxnLst>
                    <a:rect l="0" t="0" r="r" b="b"/>
                    <a:pathLst>
                      <a:path w="15" h="17">
                        <a:moveTo>
                          <a:pt x="7" y="3"/>
                        </a:moveTo>
                        <a:lnTo>
                          <a:pt x="7" y="3"/>
                        </a:lnTo>
                        <a:lnTo>
                          <a:pt x="7" y="3"/>
                        </a:lnTo>
                        <a:lnTo>
                          <a:pt x="5" y="5"/>
                        </a:lnTo>
                        <a:lnTo>
                          <a:pt x="3" y="7"/>
                        </a:lnTo>
                        <a:lnTo>
                          <a:pt x="0" y="11"/>
                        </a:lnTo>
                        <a:lnTo>
                          <a:pt x="4" y="16"/>
                        </a:lnTo>
                        <a:lnTo>
                          <a:pt x="9" y="13"/>
                        </a:lnTo>
                        <a:lnTo>
                          <a:pt x="12" y="8"/>
                        </a:lnTo>
                        <a:lnTo>
                          <a:pt x="13" y="6"/>
                        </a:lnTo>
                        <a:lnTo>
                          <a:pt x="14" y="5"/>
                        </a:lnTo>
                        <a:lnTo>
                          <a:pt x="14" y="5"/>
                        </a:lnTo>
                        <a:lnTo>
                          <a:pt x="14" y="5"/>
                        </a:lnTo>
                        <a:lnTo>
                          <a:pt x="13" y="3"/>
                        </a:lnTo>
                        <a:lnTo>
                          <a:pt x="12" y="0"/>
                        </a:lnTo>
                        <a:lnTo>
                          <a:pt x="9" y="1"/>
                        </a:lnTo>
                        <a:lnTo>
                          <a:pt x="7" y="3"/>
                        </a:lnTo>
                        <a:lnTo>
                          <a:pt x="7"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3" name="Freeform 67"/>
                  <p:cNvSpPr>
                    <a:spLocks/>
                  </p:cNvSpPr>
                  <p:nvPr/>
                </p:nvSpPr>
                <p:spPr bwMode="auto">
                  <a:xfrm>
                    <a:off x="4548" y="2054"/>
                    <a:ext cx="13" cy="20"/>
                  </a:xfrm>
                  <a:custGeom>
                    <a:avLst/>
                    <a:gdLst/>
                    <a:ahLst/>
                    <a:cxnLst>
                      <a:cxn ang="0">
                        <a:pos x="12" y="4"/>
                      </a:cxn>
                      <a:cxn ang="0">
                        <a:pos x="4" y="2"/>
                      </a:cxn>
                      <a:cxn ang="0">
                        <a:pos x="0" y="17"/>
                      </a:cxn>
                      <a:cxn ang="0">
                        <a:pos x="7" y="19"/>
                      </a:cxn>
                      <a:cxn ang="0">
                        <a:pos x="12" y="4"/>
                      </a:cxn>
                      <a:cxn ang="0">
                        <a:pos x="4" y="3"/>
                      </a:cxn>
                      <a:cxn ang="0">
                        <a:pos x="12" y="4"/>
                      </a:cxn>
                      <a:cxn ang="0">
                        <a:pos x="12" y="1"/>
                      </a:cxn>
                      <a:cxn ang="0">
                        <a:pos x="8" y="0"/>
                      </a:cxn>
                      <a:cxn ang="0">
                        <a:pos x="5" y="0"/>
                      </a:cxn>
                      <a:cxn ang="0">
                        <a:pos x="4" y="2"/>
                      </a:cxn>
                      <a:cxn ang="0">
                        <a:pos x="12" y="4"/>
                      </a:cxn>
                      <a:cxn ang="0">
                        <a:pos x="12" y="4"/>
                      </a:cxn>
                    </a:cxnLst>
                    <a:rect l="0" t="0" r="r" b="b"/>
                    <a:pathLst>
                      <a:path w="13" h="20">
                        <a:moveTo>
                          <a:pt x="12" y="4"/>
                        </a:moveTo>
                        <a:lnTo>
                          <a:pt x="4" y="2"/>
                        </a:lnTo>
                        <a:lnTo>
                          <a:pt x="0" y="17"/>
                        </a:lnTo>
                        <a:lnTo>
                          <a:pt x="7" y="19"/>
                        </a:lnTo>
                        <a:lnTo>
                          <a:pt x="12" y="4"/>
                        </a:lnTo>
                        <a:lnTo>
                          <a:pt x="4" y="3"/>
                        </a:lnTo>
                        <a:lnTo>
                          <a:pt x="12" y="4"/>
                        </a:lnTo>
                        <a:lnTo>
                          <a:pt x="12" y="1"/>
                        </a:lnTo>
                        <a:lnTo>
                          <a:pt x="8" y="0"/>
                        </a:lnTo>
                        <a:lnTo>
                          <a:pt x="5" y="0"/>
                        </a:lnTo>
                        <a:lnTo>
                          <a:pt x="4" y="2"/>
                        </a:lnTo>
                        <a:lnTo>
                          <a:pt x="12" y="4"/>
                        </a:lnTo>
                        <a:lnTo>
                          <a:pt x="12"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4" name="Freeform 68"/>
                  <p:cNvSpPr>
                    <a:spLocks/>
                  </p:cNvSpPr>
                  <p:nvPr/>
                </p:nvSpPr>
                <p:spPr bwMode="auto">
                  <a:xfrm>
                    <a:off x="4493" y="2057"/>
                    <a:ext cx="68" cy="28"/>
                  </a:xfrm>
                  <a:custGeom>
                    <a:avLst/>
                    <a:gdLst/>
                    <a:ahLst/>
                    <a:cxnLst>
                      <a:cxn ang="0">
                        <a:pos x="3" y="27"/>
                      </a:cxn>
                      <a:cxn ang="0">
                        <a:pos x="3" y="27"/>
                      </a:cxn>
                      <a:cxn ang="0">
                        <a:pos x="22" y="25"/>
                      </a:cxn>
                      <a:cxn ang="0">
                        <a:pos x="38" y="24"/>
                      </a:cxn>
                      <a:cxn ang="0">
                        <a:pos x="49" y="18"/>
                      </a:cxn>
                      <a:cxn ang="0">
                        <a:pos x="57" y="14"/>
                      </a:cxn>
                      <a:cxn ang="0">
                        <a:pos x="61" y="10"/>
                      </a:cxn>
                      <a:cxn ang="0">
                        <a:pos x="64" y="6"/>
                      </a:cxn>
                      <a:cxn ang="0">
                        <a:pos x="67" y="2"/>
                      </a:cxn>
                      <a:cxn ang="0">
                        <a:pos x="67" y="1"/>
                      </a:cxn>
                      <a:cxn ang="0">
                        <a:pos x="59" y="0"/>
                      </a:cxn>
                      <a:cxn ang="0">
                        <a:pos x="60" y="0"/>
                      </a:cxn>
                      <a:cxn ang="0">
                        <a:pos x="59" y="2"/>
                      </a:cxn>
                      <a:cxn ang="0">
                        <a:pos x="57" y="6"/>
                      </a:cxn>
                      <a:cxn ang="0">
                        <a:pos x="52" y="8"/>
                      </a:cxn>
                      <a:cxn ang="0">
                        <a:pos x="45" y="14"/>
                      </a:cxn>
                      <a:cxn ang="0">
                        <a:pos x="37" y="16"/>
                      </a:cxn>
                      <a:cxn ang="0">
                        <a:pos x="22" y="18"/>
                      </a:cxn>
                      <a:cxn ang="0">
                        <a:pos x="3" y="19"/>
                      </a:cxn>
                      <a:cxn ang="0">
                        <a:pos x="3" y="19"/>
                      </a:cxn>
                      <a:cxn ang="0">
                        <a:pos x="3" y="19"/>
                      </a:cxn>
                      <a:cxn ang="0">
                        <a:pos x="0" y="20"/>
                      </a:cxn>
                      <a:cxn ang="0">
                        <a:pos x="0" y="24"/>
                      </a:cxn>
                      <a:cxn ang="0">
                        <a:pos x="0" y="25"/>
                      </a:cxn>
                      <a:cxn ang="0">
                        <a:pos x="3" y="27"/>
                      </a:cxn>
                      <a:cxn ang="0">
                        <a:pos x="3" y="27"/>
                      </a:cxn>
                    </a:cxnLst>
                    <a:rect l="0" t="0" r="r" b="b"/>
                    <a:pathLst>
                      <a:path w="68" h="28">
                        <a:moveTo>
                          <a:pt x="3" y="27"/>
                        </a:moveTo>
                        <a:lnTo>
                          <a:pt x="3" y="27"/>
                        </a:lnTo>
                        <a:lnTo>
                          <a:pt x="22" y="25"/>
                        </a:lnTo>
                        <a:lnTo>
                          <a:pt x="38" y="24"/>
                        </a:lnTo>
                        <a:lnTo>
                          <a:pt x="49" y="18"/>
                        </a:lnTo>
                        <a:lnTo>
                          <a:pt x="57" y="14"/>
                        </a:lnTo>
                        <a:lnTo>
                          <a:pt x="61" y="10"/>
                        </a:lnTo>
                        <a:lnTo>
                          <a:pt x="64" y="6"/>
                        </a:lnTo>
                        <a:lnTo>
                          <a:pt x="67" y="2"/>
                        </a:lnTo>
                        <a:lnTo>
                          <a:pt x="67" y="1"/>
                        </a:lnTo>
                        <a:lnTo>
                          <a:pt x="59" y="0"/>
                        </a:lnTo>
                        <a:lnTo>
                          <a:pt x="60" y="0"/>
                        </a:lnTo>
                        <a:lnTo>
                          <a:pt x="59" y="2"/>
                        </a:lnTo>
                        <a:lnTo>
                          <a:pt x="57" y="6"/>
                        </a:lnTo>
                        <a:lnTo>
                          <a:pt x="52" y="8"/>
                        </a:lnTo>
                        <a:lnTo>
                          <a:pt x="45" y="14"/>
                        </a:lnTo>
                        <a:lnTo>
                          <a:pt x="37" y="16"/>
                        </a:lnTo>
                        <a:lnTo>
                          <a:pt x="22" y="18"/>
                        </a:lnTo>
                        <a:lnTo>
                          <a:pt x="3" y="19"/>
                        </a:lnTo>
                        <a:lnTo>
                          <a:pt x="3" y="19"/>
                        </a:lnTo>
                        <a:lnTo>
                          <a:pt x="3" y="19"/>
                        </a:lnTo>
                        <a:lnTo>
                          <a:pt x="0" y="20"/>
                        </a:lnTo>
                        <a:lnTo>
                          <a:pt x="0" y="24"/>
                        </a:lnTo>
                        <a:lnTo>
                          <a:pt x="0" y="25"/>
                        </a:lnTo>
                        <a:lnTo>
                          <a:pt x="3" y="27"/>
                        </a:lnTo>
                        <a:lnTo>
                          <a:pt x="3" y="2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5" name="Freeform 69"/>
                  <p:cNvSpPr>
                    <a:spLocks/>
                  </p:cNvSpPr>
                  <p:nvPr/>
                </p:nvSpPr>
                <p:spPr bwMode="auto">
                  <a:xfrm>
                    <a:off x="4431" y="2054"/>
                    <a:ext cx="66" cy="31"/>
                  </a:xfrm>
                  <a:custGeom>
                    <a:avLst/>
                    <a:gdLst/>
                    <a:ahLst/>
                    <a:cxnLst>
                      <a:cxn ang="0">
                        <a:pos x="8" y="2"/>
                      </a:cxn>
                      <a:cxn ang="0">
                        <a:pos x="0" y="4"/>
                      </a:cxn>
                      <a:cxn ang="0">
                        <a:pos x="0" y="5"/>
                      </a:cxn>
                      <a:cxn ang="0">
                        <a:pos x="3" y="9"/>
                      </a:cxn>
                      <a:cxn ang="0">
                        <a:pos x="5" y="13"/>
                      </a:cxn>
                      <a:cxn ang="0">
                        <a:pos x="10" y="17"/>
                      </a:cxn>
                      <a:cxn ang="0">
                        <a:pos x="18" y="21"/>
                      </a:cxn>
                      <a:cxn ang="0">
                        <a:pos x="31" y="27"/>
                      </a:cxn>
                      <a:cxn ang="0">
                        <a:pos x="44" y="28"/>
                      </a:cxn>
                      <a:cxn ang="0">
                        <a:pos x="65" y="30"/>
                      </a:cxn>
                      <a:cxn ang="0">
                        <a:pos x="65" y="22"/>
                      </a:cxn>
                      <a:cxn ang="0">
                        <a:pos x="45" y="21"/>
                      </a:cxn>
                      <a:cxn ang="0">
                        <a:pos x="32" y="19"/>
                      </a:cxn>
                      <a:cxn ang="0">
                        <a:pos x="22" y="17"/>
                      </a:cxn>
                      <a:cxn ang="0">
                        <a:pos x="14" y="11"/>
                      </a:cxn>
                      <a:cxn ang="0">
                        <a:pos x="12" y="9"/>
                      </a:cxn>
                      <a:cxn ang="0">
                        <a:pos x="10" y="5"/>
                      </a:cxn>
                      <a:cxn ang="0">
                        <a:pos x="8" y="4"/>
                      </a:cxn>
                      <a:cxn ang="0">
                        <a:pos x="8" y="4"/>
                      </a:cxn>
                      <a:cxn ang="0">
                        <a:pos x="0" y="4"/>
                      </a:cxn>
                      <a:cxn ang="0">
                        <a:pos x="8" y="4"/>
                      </a:cxn>
                      <a:cxn ang="0">
                        <a:pos x="7" y="0"/>
                      </a:cxn>
                      <a:cxn ang="0">
                        <a:pos x="5" y="0"/>
                      </a:cxn>
                      <a:cxn ang="0">
                        <a:pos x="3" y="0"/>
                      </a:cxn>
                      <a:cxn ang="0">
                        <a:pos x="0" y="4"/>
                      </a:cxn>
                      <a:cxn ang="0">
                        <a:pos x="8" y="2"/>
                      </a:cxn>
                      <a:cxn ang="0">
                        <a:pos x="8" y="2"/>
                      </a:cxn>
                    </a:cxnLst>
                    <a:rect l="0" t="0" r="r" b="b"/>
                    <a:pathLst>
                      <a:path w="66" h="31">
                        <a:moveTo>
                          <a:pt x="8" y="2"/>
                        </a:moveTo>
                        <a:lnTo>
                          <a:pt x="0" y="4"/>
                        </a:lnTo>
                        <a:lnTo>
                          <a:pt x="0" y="5"/>
                        </a:lnTo>
                        <a:lnTo>
                          <a:pt x="3" y="9"/>
                        </a:lnTo>
                        <a:lnTo>
                          <a:pt x="5" y="13"/>
                        </a:lnTo>
                        <a:lnTo>
                          <a:pt x="10" y="17"/>
                        </a:lnTo>
                        <a:lnTo>
                          <a:pt x="18" y="21"/>
                        </a:lnTo>
                        <a:lnTo>
                          <a:pt x="31" y="27"/>
                        </a:lnTo>
                        <a:lnTo>
                          <a:pt x="44" y="28"/>
                        </a:lnTo>
                        <a:lnTo>
                          <a:pt x="65" y="30"/>
                        </a:lnTo>
                        <a:lnTo>
                          <a:pt x="65" y="22"/>
                        </a:lnTo>
                        <a:lnTo>
                          <a:pt x="45" y="21"/>
                        </a:lnTo>
                        <a:lnTo>
                          <a:pt x="32" y="19"/>
                        </a:lnTo>
                        <a:lnTo>
                          <a:pt x="22" y="17"/>
                        </a:lnTo>
                        <a:lnTo>
                          <a:pt x="14" y="11"/>
                        </a:lnTo>
                        <a:lnTo>
                          <a:pt x="12" y="9"/>
                        </a:lnTo>
                        <a:lnTo>
                          <a:pt x="10" y="5"/>
                        </a:lnTo>
                        <a:lnTo>
                          <a:pt x="8" y="4"/>
                        </a:lnTo>
                        <a:lnTo>
                          <a:pt x="8" y="4"/>
                        </a:lnTo>
                        <a:lnTo>
                          <a:pt x="0" y="4"/>
                        </a:lnTo>
                        <a:lnTo>
                          <a:pt x="8" y="4"/>
                        </a:lnTo>
                        <a:lnTo>
                          <a:pt x="7" y="0"/>
                        </a:lnTo>
                        <a:lnTo>
                          <a:pt x="5" y="0"/>
                        </a:lnTo>
                        <a:lnTo>
                          <a:pt x="3" y="0"/>
                        </a:lnTo>
                        <a:lnTo>
                          <a:pt x="0" y="4"/>
                        </a:lnTo>
                        <a:lnTo>
                          <a:pt x="8" y="2"/>
                        </a:lnTo>
                        <a:lnTo>
                          <a:pt x="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6" name="Freeform 70"/>
                  <p:cNvSpPr>
                    <a:spLocks/>
                  </p:cNvSpPr>
                  <p:nvPr/>
                </p:nvSpPr>
                <p:spPr bwMode="auto">
                  <a:xfrm>
                    <a:off x="4431" y="2056"/>
                    <a:ext cx="13" cy="20"/>
                  </a:xfrm>
                  <a:custGeom>
                    <a:avLst/>
                    <a:gdLst/>
                    <a:ahLst/>
                    <a:cxnLst>
                      <a:cxn ang="0">
                        <a:pos x="12" y="15"/>
                      </a:cxn>
                      <a:cxn ang="0">
                        <a:pos x="12" y="15"/>
                      </a:cxn>
                      <a:cxn ang="0">
                        <a:pos x="8" y="0"/>
                      </a:cxn>
                      <a:cxn ang="0">
                        <a:pos x="0" y="2"/>
                      </a:cxn>
                      <a:cxn ang="0">
                        <a:pos x="5" y="17"/>
                      </a:cxn>
                      <a:cxn ang="0">
                        <a:pos x="5" y="17"/>
                      </a:cxn>
                      <a:cxn ang="0">
                        <a:pos x="5" y="17"/>
                      </a:cxn>
                      <a:cxn ang="0">
                        <a:pos x="6" y="18"/>
                      </a:cxn>
                      <a:cxn ang="0">
                        <a:pos x="10" y="19"/>
                      </a:cxn>
                      <a:cxn ang="0">
                        <a:pos x="12" y="18"/>
                      </a:cxn>
                      <a:cxn ang="0">
                        <a:pos x="12" y="15"/>
                      </a:cxn>
                      <a:cxn ang="0">
                        <a:pos x="12" y="15"/>
                      </a:cxn>
                    </a:cxnLst>
                    <a:rect l="0" t="0" r="r" b="b"/>
                    <a:pathLst>
                      <a:path w="13" h="20">
                        <a:moveTo>
                          <a:pt x="12" y="15"/>
                        </a:moveTo>
                        <a:lnTo>
                          <a:pt x="12" y="15"/>
                        </a:lnTo>
                        <a:lnTo>
                          <a:pt x="8" y="0"/>
                        </a:lnTo>
                        <a:lnTo>
                          <a:pt x="0" y="2"/>
                        </a:lnTo>
                        <a:lnTo>
                          <a:pt x="5" y="17"/>
                        </a:lnTo>
                        <a:lnTo>
                          <a:pt x="5" y="17"/>
                        </a:lnTo>
                        <a:lnTo>
                          <a:pt x="5" y="17"/>
                        </a:lnTo>
                        <a:lnTo>
                          <a:pt x="6" y="18"/>
                        </a:lnTo>
                        <a:lnTo>
                          <a:pt x="10" y="19"/>
                        </a:lnTo>
                        <a:lnTo>
                          <a:pt x="12" y="18"/>
                        </a:lnTo>
                        <a:lnTo>
                          <a:pt x="12" y="15"/>
                        </a:lnTo>
                        <a:lnTo>
                          <a:pt x="12" y="15"/>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7" name="Freeform 71"/>
                  <p:cNvSpPr>
                    <a:spLocks/>
                  </p:cNvSpPr>
                  <p:nvPr/>
                </p:nvSpPr>
                <p:spPr bwMode="auto">
                  <a:xfrm>
                    <a:off x="4447" y="2081"/>
                    <a:ext cx="98" cy="24"/>
                  </a:xfrm>
                  <a:custGeom>
                    <a:avLst/>
                    <a:gdLst/>
                    <a:ahLst/>
                    <a:cxnLst>
                      <a:cxn ang="0">
                        <a:pos x="97" y="5"/>
                      </a:cxn>
                      <a:cxn ang="0">
                        <a:pos x="97" y="6"/>
                      </a:cxn>
                      <a:cxn ang="0">
                        <a:pos x="96" y="8"/>
                      </a:cxn>
                      <a:cxn ang="0">
                        <a:pos x="93" y="11"/>
                      </a:cxn>
                      <a:cxn ang="0">
                        <a:pos x="89" y="13"/>
                      </a:cxn>
                      <a:cxn ang="0">
                        <a:pos x="84" y="18"/>
                      </a:cxn>
                      <a:cxn ang="0">
                        <a:pos x="76" y="20"/>
                      </a:cxn>
                      <a:cxn ang="0">
                        <a:pos x="65" y="23"/>
                      </a:cxn>
                      <a:cxn ang="0">
                        <a:pos x="49" y="23"/>
                      </a:cxn>
                      <a:cxn ang="0">
                        <a:pos x="33" y="23"/>
                      </a:cxn>
                      <a:cxn ang="0">
                        <a:pos x="20" y="20"/>
                      </a:cxn>
                      <a:cxn ang="0">
                        <a:pos x="12" y="18"/>
                      </a:cxn>
                      <a:cxn ang="0">
                        <a:pos x="7" y="13"/>
                      </a:cxn>
                      <a:cxn ang="0">
                        <a:pos x="4" y="11"/>
                      </a:cxn>
                      <a:cxn ang="0">
                        <a:pos x="1" y="8"/>
                      </a:cxn>
                      <a:cxn ang="0">
                        <a:pos x="0" y="6"/>
                      </a:cxn>
                      <a:cxn ang="0">
                        <a:pos x="0" y="5"/>
                      </a:cxn>
                      <a:cxn ang="0">
                        <a:pos x="0" y="1"/>
                      </a:cxn>
                      <a:cxn ang="0">
                        <a:pos x="2" y="3"/>
                      </a:cxn>
                      <a:cxn ang="0">
                        <a:pos x="7" y="5"/>
                      </a:cxn>
                      <a:cxn ang="0">
                        <a:pos x="10" y="6"/>
                      </a:cxn>
                      <a:cxn ang="0">
                        <a:pos x="16" y="8"/>
                      </a:cxn>
                      <a:cxn ang="0">
                        <a:pos x="21" y="10"/>
                      </a:cxn>
                      <a:cxn ang="0">
                        <a:pos x="30" y="11"/>
                      </a:cxn>
                      <a:cxn ang="0">
                        <a:pos x="39" y="11"/>
                      </a:cxn>
                      <a:cxn ang="0">
                        <a:pos x="49" y="11"/>
                      </a:cxn>
                      <a:cxn ang="0">
                        <a:pos x="59" y="11"/>
                      </a:cxn>
                      <a:cxn ang="0">
                        <a:pos x="67" y="11"/>
                      </a:cxn>
                      <a:cxn ang="0">
                        <a:pos x="74" y="10"/>
                      </a:cxn>
                      <a:cxn ang="0">
                        <a:pos x="80" y="8"/>
                      </a:cxn>
                      <a:cxn ang="0">
                        <a:pos x="85" y="6"/>
                      </a:cxn>
                      <a:cxn ang="0">
                        <a:pos x="89" y="4"/>
                      </a:cxn>
                      <a:cxn ang="0">
                        <a:pos x="94" y="2"/>
                      </a:cxn>
                      <a:cxn ang="0">
                        <a:pos x="97" y="0"/>
                      </a:cxn>
                      <a:cxn ang="0">
                        <a:pos x="97" y="5"/>
                      </a:cxn>
                      <a:cxn ang="0">
                        <a:pos x="97" y="5"/>
                      </a:cxn>
                    </a:cxnLst>
                    <a:rect l="0" t="0" r="r" b="b"/>
                    <a:pathLst>
                      <a:path w="98" h="24">
                        <a:moveTo>
                          <a:pt x="97" y="5"/>
                        </a:moveTo>
                        <a:lnTo>
                          <a:pt x="97" y="6"/>
                        </a:lnTo>
                        <a:lnTo>
                          <a:pt x="96" y="8"/>
                        </a:lnTo>
                        <a:lnTo>
                          <a:pt x="93" y="11"/>
                        </a:lnTo>
                        <a:lnTo>
                          <a:pt x="89" y="13"/>
                        </a:lnTo>
                        <a:lnTo>
                          <a:pt x="84" y="18"/>
                        </a:lnTo>
                        <a:lnTo>
                          <a:pt x="76" y="20"/>
                        </a:lnTo>
                        <a:lnTo>
                          <a:pt x="65" y="23"/>
                        </a:lnTo>
                        <a:lnTo>
                          <a:pt x="49" y="23"/>
                        </a:lnTo>
                        <a:lnTo>
                          <a:pt x="33" y="23"/>
                        </a:lnTo>
                        <a:lnTo>
                          <a:pt x="20" y="20"/>
                        </a:lnTo>
                        <a:lnTo>
                          <a:pt x="12" y="18"/>
                        </a:lnTo>
                        <a:lnTo>
                          <a:pt x="7" y="13"/>
                        </a:lnTo>
                        <a:lnTo>
                          <a:pt x="4" y="11"/>
                        </a:lnTo>
                        <a:lnTo>
                          <a:pt x="1" y="8"/>
                        </a:lnTo>
                        <a:lnTo>
                          <a:pt x="0" y="6"/>
                        </a:lnTo>
                        <a:lnTo>
                          <a:pt x="0" y="5"/>
                        </a:lnTo>
                        <a:lnTo>
                          <a:pt x="0" y="1"/>
                        </a:lnTo>
                        <a:lnTo>
                          <a:pt x="2" y="3"/>
                        </a:lnTo>
                        <a:lnTo>
                          <a:pt x="7" y="5"/>
                        </a:lnTo>
                        <a:lnTo>
                          <a:pt x="10" y="6"/>
                        </a:lnTo>
                        <a:lnTo>
                          <a:pt x="16" y="8"/>
                        </a:lnTo>
                        <a:lnTo>
                          <a:pt x="21" y="10"/>
                        </a:lnTo>
                        <a:lnTo>
                          <a:pt x="30" y="11"/>
                        </a:lnTo>
                        <a:lnTo>
                          <a:pt x="39" y="11"/>
                        </a:lnTo>
                        <a:lnTo>
                          <a:pt x="49" y="11"/>
                        </a:lnTo>
                        <a:lnTo>
                          <a:pt x="59" y="11"/>
                        </a:lnTo>
                        <a:lnTo>
                          <a:pt x="67" y="11"/>
                        </a:lnTo>
                        <a:lnTo>
                          <a:pt x="74" y="10"/>
                        </a:lnTo>
                        <a:lnTo>
                          <a:pt x="80" y="8"/>
                        </a:lnTo>
                        <a:lnTo>
                          <a:pt x="85" y="6"/>
                        </a:lnTo>
                        <a:lnTo>
                          <a:pt x="89" y="4"/>
                        </a:lnTo>
                        <a:lnTo>
                          <a:pt x="94" y="2"/>
                        </a:lnTo>
                        <a:lnTo>
                          <a:pt x="97" y="0"/>
                        </a:lnTo>
                        <a:lnTo>
                          <a:pt x="97" y="5"/>
                        </a:lnTo>
                        <a:lnTo>
                          <a:pt x="97" y="5"/>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608" name="Freeform 72"/>
                  <p:cNvSpPr>
                    <a:spLocks/>
                  </p:cNvSpPr>
                  <p:nvPr/>
                </p:nvSpPr>
                <p:spPr bwMode="auto">
                  <a:xfrm>
                    <a:off x="4493" y="2085"/>
                    <a:ext cx="54" cy="23"/>
                  </a:xfrm>
                  <a:custGeom>
                    <a:avLst/>
                    <a:gdLst/>
                    <a:ahLst/>
                    <a:cxnLst>
                      <a:cxn ang="0">
                        <a:pos x="3" y="22"/>
                      </a:cxn>
                      <a:cxn ang="0">
                        <a:pos x="3" y="22"/>
                      </a:cxn>
                      <a:cxn ang="0">
                        <a:pos x="19" y="22"/>
                      </a:cxn>
                      <a:cxn ang="0">
                        <a:pos x="31" y="19"/>
                      </a:cxn>
                      <a:cxn ang="0">
                        <a:pos x="39" y="16"/>
                      </a:cxn>
                      <a:cxn ang="0">
                        <a:pos x="45" y="12"/>
                      </a:cxn>
                      <a:cxn ang="0">
                        <a:pos x="50" y="9"/>
                      </a:cxn>
                      <a:cxn ang="0">
                        <a:pos x="52" y="6"/>
                      </a:cxn>
                      <a:cxn ang="0">
                        <a:pos x="53" y="2"/>
                      </a:cxn>
                      <a:cxn ang="0">
                        <a:pos x="53" y="2"/>
                      </a:cxn>
                      <a:cxn ang="0">
                        <a:pos x="45" y="0"/>
                      </a:cxn>
                      <a:cxn ang="0">
                        <a:pos x="45" y="1"/>
                      </a:cxn>
                      <a:cxn ang="0">
                        <a:pos x="45" y="2"/>
                      </a:cxn>
                      <a:cxn ang="0">
                        <a:pos x="44" y="4"/>
                      </a:cxn>
                      <a:cxn ang="0">
                        <a:pos x="41" y="7"/>
                      </a:cxn>
                      <a:cxn ang="0">
                        <a:pos x="37" y="10"/>
                      </a:cxn>
                      <a:cxn ang="0">
                        <a:pos x="29" y="12"/>
                      </a:cxn>
                      <a:cxn ang="0">
                        <a:pos x="19" y="14"/>
                      </a:cxn>
                      <a:cxn ang="0">
                        <a:pos x="3" y="16"/>
                      </a:cxn>
                      <a:cxn ang="0">
                        <a:pos x="3" y="16"/>
                      </a:cxn>
                      <a:cxn ang="0">
                        <a:pos x="3" y="16"/>
                      </a:cxn>
                      <a:cxn ang="0">
                        <a:pos x="0" y="17"/>
                      </a:cxn>
                      <a:cxn ang="0">
                        <a:pos x="0" y="19"/>
                      </a:cxn>
                      <a:cxn ang="0">
                        <a:pos x="0" y="22"/>
                      </a:cxn>
                      <a:cxn ang="0">
                        <a:pos x="3" y="22"/>
                      </a:cxn>
                      <a:cxn ang="0">
                        <a:pos x="3" y="22"/>
                      </a:cxn>
                    </a:cxnLst>
                    <a:rect l="0" t="0" r="r" b="b"/>
                    <a:pathLst>
                      <a:path w="54" h="23">
                        <a:moveTo>
                          <a:pt x="3" y="22"/>
                        </a:moveTo>
                        <a:lnTo>
                          <a:pt x="3" y="22"/>
                        </a:lnTo>
                        <a:lnTo>
                          <a:pt x="19" y="22"/>
                        </a:lnTo>
                        <a:lnTo>
                          <a:pt x="31" y="19"/>
                        </a:lnTo>
                        <a:lnTo>
                          <a:pt x="39" y="16"/>
                        </a:lnTo>
                        <a:lnTo>
                          <a:pt x="45" y="12"/>
                        </a:lnTo>
                        <a:lnTo>
                          <a:pt x="50" y="9"/>
                        </a:lnTo>
                        <a:lnTo>
                          <a:pt x="52" y="6"/>
                        </a:lnTo>
                        <a:lnTo>
                          <a:pt x="53" y="2"/>
                        </a:lnTo>
                        <a:lnTo>
                          <a:pt x="53" y="2"/>
                        </a:lnTo>
                        <a:lnTo>
                          <a:pt x="45" y="0"/>
                        </a:lnTo>
                        <a:lnTo>
                          <a:pt x="45" y="1"/>
                        </a:lnTo>
                        <a:lnTo>
                          <a:pt x="45" y="2"/>
                        </a:lnTo>
                        <a:lnTo>
                          <a:pt x="44" y="4"/>
                        </a:lnTo>
                        <a:lnTo>
                          <a:pt x="41" y="7"/>
                        </a:lnTo>
                        <a:lnTo>
                          <a:pt x="37" y="10"/>
                        </a:lnTo>
                        <a:lnTo>
                          <a:pt x="29" y="12"/>
                        </a:lnTo>
                        <a:lnTo>
                          <a:pt x="19" y="14"/>
                        </a:lnTo>
                        <a:lnTo>
                          <a:pt x="3" y="16"/>
                        </a:lnTo>
                        <a:lnTo>
                          <a:pt x="3" y="16"/>
                        </a:lnTo>
                        <a:lnTo>
                          <a:pt x="3" y="16"/>
                        </a:lnTo>
                        <a:lnTo>
                          <a:pt x="0" y="17"/>
                        </a:lnTo>
                        <a:lnTo>
                          <a:pt x="0" y="19"/>
                        </a:lnTo>
                        <a:lnTo>
                          <a:pt x="0" y="22"/>
                        </a:lnTo>
                        <a:lnTo>
                          <a:pt x="3" y="22"/>
                        </a:lnTo>
                        <a:lnTo>
                          <a:pt x="3" y="2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9" name="Freeform 73"/>
                  <p:cNvSpPr>
                    <a:spLocks/>
                  </p:cNvSpPr>
                  <p:nvPr/>
                </p:nvSpPr>
                <p:spPr bwMode="auto">
                  <a:xfrm>
                    <a:off x="4444" y="2082"/>
                    <a:ext cx="53" cy="26"/>
                  </a:xfrm>
                  <a:custGeom>
                    <a:avLst/>
                    <a:gdLst/>
                    <a:ahLst/>
                    <a:cxnLst>
                      <a:cxn ang="0">
                        <a:pos x="0" y="5"/>
                      </a:cxn>
                      <a:cxn ang="0">
                        <a:pos x="0" y="4"/>
                      </a:cxn>
                      <a:cxn ang="0">
                        <a:pos x="0" y="5"/>
                      </a:cxn>
                      <a:cxn ang="0">
                        <a:pos x="1" y="9"/>
                      </a:cxn>
                      <a:cxn ang="0">
                        <a:pos x="3" y="12"/>
                      </a:cxn>
                      <a:cxn ang="0">
                        <a:pos x="8" y="15"/>
                      </a:cxn>
                      <a:cxn ang="0">
                        <a:pos x="13" y="19"/>
                      </a:cxn>
                      <a:cxn ang="0">
                        <a:pos x="23" y="22"/>
                      </a:cxn>
                      <a:cxn ang="0">
                        <a:pos x="35" y="25"/>
                      </a:cxn>
                      <a:cxn ang="0">
                        <a:pos x="52" y="25"/>
                      </a:cxn>
                      <a:cxn ang="0">
                        <a:pos x="52" y="19"/>
                      </a:cxn>
                      <a:cxn ang="0">
                        <a:pos x="37" y="17"/>
                      </a:cxn>
                      <a:cxn ang="0">
                        <a:pos x="24" y="15"/>
                      </a:cxn>
                      <a:cxn ang="0">
                        <a:pos x="18" y="13"/>
                      </a:cxn>
                      <a:cxn ang="0">
                        <a:pos x="11" y="10"/>
                      </a:cxn>
                      <a:cxn ang="0">
                        <a:pos x="9" y="7"/>
                      </a:cxn>
                      <a:cxn ang="0">
                        <a:pos x="8" y="5"/>
                      </a:cxn>
                      <a:cxn ang="0">
                        <a:pos x="8" y="5"/>
                      </a:cxn>
                      <a:cxn ang="0">
                        <a:pos x="8" y="4"/>
                      </a:cxn>
                      <a:cxn ang="0">
                        <a:pos x="8" y="3"/>
                      </a:cxn>
                      <a:cxn ang="0">
                        <a:pos x="8" y="4"/>
                      </a:cxn>
                      <a:cxn ang="0">
                        <a:pos x="7" y="1"/>
                      </a:cxn>
                      <a:cxn ang="0">
                        <a:pos x="3" y="0"/>
                      </a:cxn>
                      <a:cxn ang="0">
                        <a:pos x="1" y="1"/>
                      </a:cxn>
                      <a:cxn ang="0">
                        <a:pos x="0" y="4"/>
                      </a:cxn>
                      <a:cxn ang="0">
                        <a:pos x="0" y="5"/>
                      </a:cxn>
                      <a:cxn ang="0">
                        <a:pos x="0" y="5"/>
                      </a:cxn>
                    </a:cxnLst>
                    <a:rect l="0" t="0" r="r" b="b"/>
                    <a:pathLst>
                      <a:path w="53" h="26">
                        <a:moveTo>
                          <a:pt x="0" y="5"/>
                        </a:moveTo>
                        <a:lnTo>
                          <a:pt x="0" y="4"/>
                        </a:lnTo>
                        <a:lnTo>
                          <a:pt x="0" y="5"/>
                        </a:lnTo>
                        <a:lnTo>
                          <a:pt x="1" y="9"/>
                        </a:lnTo>
                        <a:lnTo>
                          <a:pt x="3" y="12"/>
                        </a:lnTo>
                        <a:lnTo>
                          <a:pt x="8" y="15"/>
                        </a:lnTo>
                        <a:lnTo>
                          <a:pt x="13" y="19"/>
                        </a:lnTo>
                        <a:lnTo>
                          <a:pt x="23" y="22"/>
                        </a:lnTo>
                        <a:lnTo>
                          <a:pt x="35" y="25"/>
                        </a:lnTo>
                        <a:lnTo>
                          <a:pt x="52" y="25"/>
                        </a:lnTo>
                        <a:lnTo>
                          <a:pt x="52" y="19"/>
                        </a:lnTo>
                        <a:lnTo>
                          <a:pt x="37" y="17"/>
                        </a:lnTo>
                        <a:lnTo>
                          <a:pt x="24" y="15"/>
                        </a:lnTo>
                        <a:lnTo>
                          <a:pt x="18" y="13"/>
                        </a:lnTo>
                        <a:lnTo>
                          <a:pt x="11" y="10"/>
                        </a:lnTo>
                        <a:lnTo>
                          <a:pt x="9" y="7"/>
                        </a:lnTo>
                        <a:lnTo>
                          <a:pt x="8" y="5"/>
                        </a:lnTo>
                        <a:lnTo>
                          <a:pt x="8" y="5"/>
                        </a:lnTo>
                        <a:lnTo>
                          <a:pt x="8" y="4"/>
                        </a:lnTo>
                        <a:lnTo>
                          <a:pt x="8" y="3"/>
                        </a:lnTo>
                        <a:lnTo>
                          <a:pt x="8" y="4"/>
                        </a:lnTo>
                        <a:lnTo>
                          <a:pt x="7" y="1"/>
                        </a:lnTo>
                        <a:lnTo>
                          <a:pt x="3" y="0"/>
                        </a:lnTo>
                        <a:lnTo>
                          <a:pt x="1" y="1"/>
                        </a:lnTo>
                        <a:lnTo>
                          <a:pt x="0" y="4"/>
                        </a:lnTo>
                        <a:lnTo>
                          <a:pt x="0" y="5"/>
                        </a:lnTo>
                        <a:lnTo>
                          <a:pt x="0" y="5"/>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0" name="Freeform 74"/>
                  <p:cNvSpPr>
                    <a:spLocks/>
                  </p:cNvSpPr>
                  <p:nvPr/>
                </p:nvSpPr>
                <p:spPr bwMode="auto">
                  <a:xfrm>
                    <a:off x="4443" y="2078"/>
                    <a:ext cx="10" cy="10"/>
                  </a:xfrm>
                  <a:custGeom>
                    <a:avLst/>
                    <a:gdLst/>
                    <a:ahLst/>
                    <a:cxnLst>
                      <a:cxn ang="0">
                        <a:pos x="6" y="1"/>
                      </a:cxn>
                      <a:cxn ang="0">
                        <a:pos x="0" y="4"/>
                      </a:cxn>
                      <a:cxn ang="0">
                        <a:pos x="1" y="9"/>
                      </a:cxn>
                      <a:cxn ang="0">
                        <a:pos x="9" y="7"/>
                      </a:cxn>
                      <a:cxn ang="0">
                        <a:pos x="8" y="3"/>
                      </a:cxn>
                      <a:cxn ang="0">
                        <a:pos x="2" y="6"/>
                      </a:cxn>
                      <a:cxn ang="0">
                        <a:pos x="8" y="3"/>
                      </a:cxn>
                      <a:cxn ang="0">
                        <a:pos x="6" y="1"/>
                      </a:cxn>
                      <a:cxn ang="0">
                        <a:pos x="4" y="0"/>
                      </a:cxn>
                      <a:cxn ang="0">
                        <a:pos x="1" y="2"/>
                      </a:cxn>
                      <a:cxn ang="0">
                        <a:pos x="0" y="4"/>
                      </a:cxn>
                      <a:cxn ang="0">
                        <a:pos x="6" y="1"/>
                      </a:cxn>
                      <a:cxn ang="0">
                        <a:pos x="6" y="1"/>
                      </a:cxn>
                    </a:cxnLst>
                    <a:rect l="0" t="0" r="r" b="b"/>
                    <a:pathLst>
                      <a:path w="10" h="10">
                        <a:moveTo>
                          <a:pt x="6" y="1"/>
                        </a:moveTo>
                        <a:lnTo>
                          <a:pt x="0" y="4"/>
                        </a:lnTo>
                        <a:lnTo>
                          <a:pt x="1" y="9"/>
                        </a:lnTo>
                        <a:lnTo>
                          <a:pt x="9" y="7"/>
                        </a:lnTo>
                        <a:lnTo>
                          <a:pt x="8" y="3"/>
                        </a:lnTo>
                        <a:lnTo>
                          <a:pt x="2" y="6"/>
                        </a:lnTo>
                        <a:lnTo>
                          <a:pt x="8" y="3"/>
                        </a:lnTo>
                        <a:lnTo>
                          <a:pt x="6" y="1"/>
                        </a:lnTo>
                        <a:lnTo>
                          <a:pt x="4" y="0"/>
                        </a:lnTo>
                        <a:lnTo>
                          <a:pt x="1" y="2"/>
                        </a:lnTo>
                        <a:lnTo>
                          <a:pt x="0" y="4"/>
                        </a:lnTo>
                        <a:lnTo>
                          <a:pt x="6" y="1"/>
                        </a:lnTo>
                        <a:lnTo>
                          <a:pt x="6" y="1"/>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1" name="Freeform 75"/>
                  <p:cNvSpPr>
                    <a:spLocks/>
                  </p:cNvSpPr>
                  <p:nvPr/>
                </p:nvSpPr>
                <p:spPr bwMode="auto">
                  <a:xfrm>
                    <a:off x="4445" y="2079"/>
                    <a:ext cx="56" cy="17"/>
                  </a:xfrm>
                  <a:custGeom>
                    <a:avLst/>
                    <a:gdLst/>
                    <a:ahLst/>
                    <a:cxnLst>
                      <a:cxn ang="0">
                        <a:pos x="51" y="10"/>
                      </a:cxn>
                      <a:cxn ang="0">
                        <a:pos x="51" y="10"/>
                      </a:cxn>
                      <a:cxn ang="0">
                        <a:pos x="41" y="10"/>
                      </a:cxn>
                      <a:cxn ang="0">
                        <a:pos x="33" y="9"/>
                      </a:cxn>
                      <a:cxn ang="0">
                        <a:pos x="26" y="8"/>
                      </a:cxn>
                      <a:cxn ang="0">
                        <a:pos x="19" y="7"/>
                      </a:cxn>
                      <a:cxn ang="0">
                        <a:pos x="14" y="5"/>
                      </a:cxn>
                      <a:cxn ang="0">
                        <a:pos x="10" y="3"/>
                      </a:cxn>
                      <a:cxn ang="0">
                        <a:pos x="7" y="2"/>
                      </a:cxn>
                      <a:cxn ang="0">
                        <a:pos x="4" y="0"/>
                      </a:cxn>
                      <a:cxn ang="0">
                        <a:pos x="0" y="5"/>
                      </a:cxn>
                      <a:cxn ang="0">
                        <a:pos x="2" y="8"/>
                      </a:cxn>
                      <a:cxn ang="0">
                        <a:pos x="7" y="10"/>
                      </a:cxn>
                      <a:cxn ang="0">
                        <a:pos x="10" y="12"/>
                      </a:cxn>
                      <a:cxn ang="0">
                        <a:pos x="18" y="13"/>
                      </a:cxn>
                      <a:cxn ang="0">
                        <a:pos x="23" y="15"/>
                      </a:cxn>
                      <a:cxn ang="0">
                        <a:pos x="31" y="16"/>
                      </a:cxn>
                      <a:cxn ang="0">
                        <a:pos x="41" y="16"/>
                      </a:cxn>
                      <a:cxn ang="0">
                        <a:pos x="51" y="16"/>
                      </a:cxn>
                      <a:cxn ang="0">
                        <a:pos x="51" y="16"/>
                      </a:cxn>
                      <a:cxn ang="0">
                        <a:pos x="51" y="16"/>
                      </a:cxn>
                      <a:cxn ang="0">
                        <a:pos x="53" y="16"/>
                      </a:cxn>
                      <a:cxn ang="0">
                        <a:pos x="55" y="13"/>
                      </a:cxn>
                      <a:cxn ang="0">
                        <a:pos x="53" y="12"/>
                      </a:cxn>
                      <a:cxn ang="0">
                        <a:pos x="51" y="10"/>
                      </a:cxn>
                      <a:cxn ang="0">
                        <a:pos x="51" y="10"/>
                      </a:cxn>
                    </a:cxnLst>
                    <a:rect l="0" t="0" r="r" b="b"/>
                    <a:pathLst>
                      <a:path w="56" h="17">
                        <a:moveTo>
                          <a:pt x="51" y="10"/>
                        </a:moveTo>
                        <a:lnTo>
                          <a:pt x="51" y="10"/>
                        </a:lnTo>
                        <a:lnTo>
                          <a:pt x="41" y="10"/>
                        </a:lnTo>
                        <a:lnTo>
                          <a:pt x="33" y="9"/>
                        </a:lnTo>
                        <a:lnTo>
                          <a:pt x="26" y="8"/>
                        </a:lnTo>
                        <a:lnTo>
                          <a:pt x="19" y="7"/>
                        </a:lnTo>
                        <a:lnTo>
                          <a:pt x="14" y="5"/>
                        </a:lnTo>
                        <a:lnTo>
                          <a:pt x="10" y="3"/>
                        </a:lnTo>
                        <a:lnTo>
                          <a:pt x="7" y="2"/>
                        </a:lnTo>
                        <a:lnTo>
                          <a:pt x="4" y="0"/>
                        </a:lnTo>
                        <a:lnTo>
                          <a:pt x="0" y="5"/>
                        </a:lnTo>
                        <a:lnTo>
                          <a:pt x="2" y="8"/>
                        </a:lnTo>
                        <a:lnTo>
                          <a:pt x="7" y="10"/>
                        </a:lnTo>
                        <a:lnTo>
                          <a:pt x="10" y="12"/>
                        </a:lnTo>
                        <a:lnTo>
                          <a:pt x="18" y="13"/>
                        </a:lnTo>
                        <a:lnTo>
                          <a:pt x="23" y="15"/>
                        </a:lnTo>
                        <a:lnTo>
                          <a:pt x="31" y="16"/>
                        </a:lnTo>
                        <a:lnTo>
                          <a:pt x="41" y="16"/>
                        </a:lnTo>
                        <a:lnTo>
                          <a:pt x="51" y="16"/>
                        </a:lnTo>
                        <a:lnTo>
                          <a:pt x="51" y="16"/>
                        </a:lnTo>
                        <a:lnTo>
                          <a:pt x="51" y="16"/>
                        </a:lnTo>
                        <a:lnTo>
                          <a:pt x="53" y="16"/>
                        </a:lnTo>
                        <a:lnTo>
                          <a:pt x="55" y="13"/>
                        </a:lnTo>
                        <a:lnTo>
                          <a:pt x="53" y="12"/>
                        </a:lnTo>
                        <a:lnTo>
                          <a:pt x="51" y="10"/>
                        </a:lnTo>
                        <a:lnTo>
                          <a:pt x="51" y="1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2" name="Freeform 76"/>
                  <p:cNvSpPr>
                    <a:spLocks/>
                  </p:cNvSpPr>
                  <p:nvPr/>
                </p:nvSpPr>
                <p:spPr bwMode="auto">
                  <a:xfrm>
                    <a:off x="4496" y="2077"/>
                    <a:ext cx="51" cy="19"/>
                  </a:xfrm>
                  <a:custGeom>
                    <a:avLst/>
                    <a:gdLst/>
                    <a:ahLst/>
                    <a:cxnLst>
                      <a:cxn ang="0">
                        <a:pos x="50" y="4"/>
                      </a:cxn>
                      <a:cxn ang="0">
                        <a:pos x="45" y="2"/>
                      </a:cxn>
                      <a:cxn ang="0">
                        <a:pos x="42" y="4"/>
                      </a:cxn>
                      <a:cxn ang="0">
                        <a:pos x="40" y="5"/>
                      </a:cxn>
                      <a:cxn ang="0">
                        <a:pos x="35" y="7"/>
                      </a:cxn>
                      <a:cxn ang="0">
                        <a:pos x="30" y="9"/>
                      </a:cxn>
                      <a:cxn ang="0">
                        <a:pos x="24" y="10"/>
                      </a:cxn>
                      <a:cxn ang="0">
                        <a:pos x="17" y="11"/>
                      </a:cxn>
                      <a:cxn ang="0">
                        <a:pos x="10" y="12"/>
                      </a:cxn>
                      <a:cxn ang="0">
                        <a:pos x="0" y="12"/>
                      </a:cxn>
                      <a:cxn ang="0">
                        <a:pos x="0" y="18"/>
                      </a:cxn>
                      <a:cxn ang="0">
                        <a:pos x="10" y="18"/>
                      </a:cxn>
                      <a:cxn ang="0">
                        <a:pos x="19" y="18"/>
                      </a:cxn>
                      <a:cxn ang="0">
                        <a:pos x="26" y="17"/>
                      </a:cxn>
                      <a:cxn ang="0">
                        <a:pos x="34" y="15"/>
                      </a:cxn>
                      <a:cxn ang="0">
                        <a:pos x="38" y="14"/>
                      </a:cxn>
                      <a:cxn ang="0">
                        <a:pos x="42" y="11"/>
                      </a:cxn>
                      <a:cxn ang="0">
                        <a:pos x="47" y="10"/>
                      </a:cxn>
                      <a:cxn ang="0">
                        <a:pos x="49" y="7"/>
                      </a:cxn>
                      <a:cxn ang="0">
                        <a:pos x="42" y="4"/>
                      </a:cxn>
                      <a:cxn ang="0">
                        <a:pos x="49" y="7"/>
                      </a:cxn>
                      <a:cxn ang="0">
                        <a:pos x="50" y="4"/>
                      </a:cxn>
                      <a:cxn ang="0">
                        <a:pos x="49" y="2"/>
                      </a:cxn>
                      <a:cxn ang="0">
                        <a:pos x="48" y="0"/>
                      </a:cxn>
                      <a:cxn ang="0">
                        <a:pos x="45" y="2"/>
                      </a:cxn>
                      <a:cxn ang="0">
                        <a:pos x="50" y="4"/>
                      </a:cxn>
                      <a:cxn ang="0">
                        <a:pos x="50" y="4"/>
                      </a:cxn>
                    </a:cxnLst>
                    <a:rect l="0" t="0" r="r" b="b"/>
                    <a:pathLst>
                      <a:path w="51" h="19">
                        <a:moveTo>
                          <a:pt x="50" y="4"/>
                        </a:moveTo>
                        <a:lnTo>
                          <a:pt x="45" y="2"/>
                        </a:lnTo>
                        <a:lnTo>
                          <a:pt x="42" y="4"/>
                        </a:lnTo>
                        <a:lnTo>
                          <a:pt x="40" y="5"/>
                        </a:lnTo>
                        <a:lnTo>
                          <a:pt x="35" y="7"/>
                        </a:lnTo>
                        <a:lnTo>
                          <a:pt x="30" y="9"/>
                        </a:lnTo>
                        <a:lnTo>
                          <a:pt x="24" y="10"/>
                        </a:lnTo>
                        <a:lnTo>
                          <a:pt x="17" y="11"/>
                        </a:lnTo>
                        <a:lnTo>
                          <a:pt x="10" y="12"/>
                        </a:lnTo>
                        <a:lnTo>
                          <a:pt x="0" y="12"/>
                        </a:lnTo>
                        <a:lnTo>
                          <a:pt x="0" y="18"/>
                        </a:lnTo>
                        <a:lnTo>
                          <a:pt x="10" y="18"/>
                        </a:lnTo>
                        <a:lnTo>
                          <a:pt x="19" y="18"/>
                        </a:lnTo>
                        <a:lnTo>
                          <a:pt x="26" y="17"/>
                        </a:lnTo>
                        <a:lnTo>
                          <a:pt x="34" y="15"/>
                        </a:lnTo>
                        <a:lnTo>
                          <a:pt x="38" y="14"/>
                        </a:lnTo>
                        <a:lnTo>
                          <a:pt x="42" y="11"/>
                        </a:lnTo>
                        <a:lnTo>
                          <a:pt x="47" y="10"/>
                        </a:lnTo>
                        <a:lnTo>
                          <a:pt x="49" y="7"/>
                        </a:lnTo>
                        <a:lnTo>
                          <a:pt x="42" y="4"/>
                        </a:lnTo>
                        <a:lnTo>
                          <a:pt x="49" y="7"/>
                        </a:lnTo>
                        <a:lnTo>
                          <a:pt x="50" y="4"/>
                        </a:lnTo>
                        <a:lnTo>
                          <a:pt x="49" y="2"/>
                        </a:lnTo>
                        <a:lnTo>
                          <a:pt x="48" y="0"/>
                        </a:lnTo>
                        <a:lnTo>
                          <a:pt x="45" y="2"/>
                        </a:lnTo>
                        <a:lnTo>
                          <a:pt x="50" y="4"/>
                        </a:lnTo>
                        <a:lnTo>
                          <a:pt x="50"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3" name="Freeform 77"/>
                  <p:cNvSpPr>
                    <a:spLocks/>
                  </p:cNvSpPr>
                  <p:nvPr/>
                </p:nvSpPr>
                <p:spPr bwMode="auto">
                  <a:xfrm>
                    <a:off x="4538" y="2081"/>
                    <a:ext cx="9" cy="9"/>
                  </a:xfrm>
                  <a:custGeom>
                    <a:avLst/>
                    <a:gdLst/>
                    <a:ahLst/>
                    <a:cxnLst>
                      <a:cxn ang="0">
                        <a:pos x="8" y="6"/>
                      </a:cxn>
                      <a:cxn ang="0">
                        <a:pos x="8" y="5"/>
                      </a:cxn>
                      <a:cxn ang="0">
                        <a:pos x="8" y="0"/>
                      </a:cxn>
                      <a:cxn ang="0">
                        <a:pos x="0" y="0"/>
                      </a:cxn>
                      <a:cxn ang="0">
                        <a:pos x="0" y="5"/>
                      </a:cxn>
                      <a:cxn ang="0">
                        <a:pos x="0" y="4"/>
                      </a:cxn>
                      <a:cxn ang="0">
                        <a:pos x="0" y="5"/>
                      </a:cxn>
                      <a:cxn ang="0">
                        <a:pos x="3" y="7"/>
                      </a:cxn>
                      <a:cxn ang="0">
                        <a:pos x="6" y="8"/>
                      </a:cxn>
                      <a:cxn ang="0">
                        <a:pos x="7" y="7"/>
                      </a:cxn>
                      <a:cxn ang="0">
                        <a:pos x="8" y="5"/>
                      </a:cxn>
                      <a:cxn ang="0">
                        <a:pos x="8" y="6"/>
                      </a:cxn>
                      <a:cxn ang="0">
                        <a:pos x="8" y="6"/>
                      </a:cxn>
                    </a:cxnLst>
                    <a:rect l="0" t="0" r="r" b="b"/>
                    <a:pathLst>
                      <a:path w="9" h="9">
                        <a:moveTo>
                          <a:pt x="8" y="6"/>
                        </a:moveTo>
                        <a:lnTo>
                          <a:pt x="8" y="5"/>
                        </a:lnTo>
                        <a:lnTo>
                          <a:pt x="8" y="0"/>
                        </a:lnTo>
                        <a:lnTo>
                          <a:pt x="0" y="0"/>
                        </a:lnTo>
                        <a:lnTo>
                          <a:pt x="0" y="5"/>
                        </a:lnTo>
                        <a:lnTo>
                          <a:pt x="0" y="4"/>
                        </a:lnTo>
                        <a:lnTo>
                          <a:pt x="0" y="5"/>
                        </a:lnTo>
                        <a:lnTo>
                          <a:pt x="3" y="7"/>
                        </a:lnTo>
                        <a:lnTo>
                          <a:pt x="6" y="8"/>
                        </a:lnTo>
                        <a:lnTo>
                          <a:pt x="7" y="7"/>
                        </a:lnTo>
                        <a:lnTo>
                          <a:pt x="8" y="5"/>
                        </a:lnTo>
                        <a:lnTo>
                          <a:pt x="8" y="6"/>
                        </a:lnTo>
                        <a:lnTo>
                          <a:pt x="8" y="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4" name="Freeform 78"/>
                  <p:cNvSpPr>
                    <a:spLocks/>
                  </p:cNvSpPr>
                  <p:nvPr/>
                </p:nvSpPr>
                <p:spPr bwMode="auto">
                  <a:xfrm>
                    <a:off x="4463" y="2099"/>
                    <a:ext cx="65" cy="15"/>
                  </a:xfrm>
                  <a:custGeom>
                    <a:avLst/>
                    <a:gdLst/>
                    <a:ahLst/>
                    <a:cxnLst>
                      <a:cxn ang="0">
                        <a:pos x="1" y="3"/>
                      </a:cxn>
                      <a:cxn ang="0">
                        <a:pos x="1" y="3"/>
                      </a:cxn>
                      <a:cxn ang="0">
                        <a:pos x="1" y="5"/>
                      </a:cxn>
                      <a:cxn ang="0">
                        <a:pos x="2" y="6"/>
                      </a:cxn>
                      <a:cxn ang="0">
                        <a:pos x="4" y="8"/>
                      </a:cxn>
                      <a:cxn ang="0">
                        <a:pos x="8" y="11"/>
                      </a:cxn>
                      <a:cxn ang="0">
                        <a:pos x="14" y="12"/>
                      </a:cxn>
                      <a:cxn ang="0">
                        <a:pos x="22" y="14"/>
                      </a:cxn>
                      <a:cxn ang="0">
                        <a:pos x="32" y="14"/>
                      </a:cxn>
                      <a:cxn ang="0">
                        <a:pos x="42" y="14"/>
                      </a:cxn>
                      <a:cxn ang="0">
                        <a:pos x="50" y="12"/>
                      </a:cxn>
                      <a:cxn ang="0">
                        <a:pos x="55" y="11"/>
                      </a:cxn>
                      <a:cxn ang="0">
                        <a:pos x="59" y="8"/>
                      </a:cxn>
                      <a:cxn ang="0">
                        <a:pos x="62" y="6"/>
                      </a:cxn>
                      <a:cxn ang="0">
                        <a:pos x="63" y="5"/>
                      </a:cxn>
                      <a:cxn ang="0">
                        <a:pos x="63" y="3"/>
                      </a:cxn>
                      <a:cxn ang="0">
                        <a:pos x="63" y="3"/>
                      </a:cxn>
                      <a:cxn ang="0">
                        <a:pos x="64" y="0"/>
                      </a:cxn>
                      <a:cxn ang="0">
                        <a:pos x="62" y="2"/>
                      </a:cxn>
                      <a:cxn ang="0">
                        <a:pos x="58" y="3"/>
                      </a:cxn>
                      <a:cxn ang="0">
                        <a:pos x="55" y="3"/>
                      </a:cxn>
                      <a:cxn ang="0">
                        <a:pos x="51" y="3"/>
                      </a:cxn>
                      <a:cxn ang="0">
                        <a:pos x="47" y="5"/>
                      </a:cxn>
                      <a:cxn ang="0">
                        <a:pos x="43" y="5"/>
                      </a:cxn>
                      <a:cxn ang="0">
                        <a:pos x="39" y="5"/>
                      </a:cxn>
                      <a:cxn ang="0">
                        <a:pos x="33" y="5"/>
                      </a:cxn>
                      <a:cxn ang="0">
                        <a:pos x="28" y="5"/>
                      </a:cxn>
                      <a:cxn ang="0">
                        <a:pos x="22" y="5"/>
                      </a:cxn>
                      <a:cxn ang="0">
                        <a:pos x="18" y="5"/>
                      </a:cxn>
                      <a:cxn ang="0">
                        <a:pos x="13" y="3"/>
                      </a:cxn>
                      <a:cxn ang="0">
                        <a:pos x="9" y="3"/>
                      </a:cxn>
                      <a:cxn ang="0">
                        <a:pos x="5" y="3"/>
                      </a:cxn>
                      <a:cxn ang="0">
                        <a:pos x="3" y="2"/>
                      </a:cxn>
                      <a:cxn ang="0">
                        <a:pos x="0" y="2"/>
                      </a:cxn>
                      <a:cxn ang="0">
                        <a:pos x="1" y="3"/>
                      </a:cxn>
                      <a:cxn ang="0">
                        <a:pos x="1" y="3"/>
                      </a:cxn>
                    </a:cxnLst>
                    <a:rect l="0" t="0" r="r" b="b"/>
                    <a:pathLst>
                      <a:path w="65" h="15">
                        <a:moveTo>
                          <a:pt x="1" y="3"/>
                        </a:moveTo>
                        <a:lnTo>
                          <a:pt x="1" y="3"/>
                        </a:lnTo>
                        <a:lnTo>
                          <a:pt x="1" y="5"/>
                        </a:lnTo>
                        <a:lnTo>
                          <a:pt x="2" y="6"/>
                        </a:lnTo>
                        <a:lnTo>
                          <a:pt x="4" y="8"/>
                        </a:lnTo>
                        <a:lnTo>
                          <a:pt x="8" y="11"/>
                        </a:lnTo>
                        <a:lnTo>
                          <a:pt x="14" y="12"/>
                        </a:lnTo>
                        <a:lnTo>
                          <a:pt x="22" y="14"/>
                        </a:lnTo>
                        <a:lnTo>
                          <a:pt x="32" y="14"/>
                        </a:lnTo>
                        <a:lnTo>
                          <a:pt x="42" y="14"/>
                        </a:lnTo>
                        <a:lnTo>
                          <a:pt x="50" y="12"/>
                        </a:lnTo>
                        <a:lnTo>
                          <a:pt x="55" y="11"/>
                        </a:lnTo>
                        <a:lnTo>
                          <a:pt x="59" y="8"/>
                        </a:lnTo>
                        <a:lnTo>
                          <a:pt x="62" y="6"/>
                        </a:lnTo>
                        <a:lnTo>
                          <a:pt x="63" y="5"/>
                        </a:lnTo>
                        <a:lnTo>
                          <a:pt x="63" y="3"/>
                        </a:lnTo>
                        <a:lnTo>
                          <a:pt x="63" y="3"/>
                        </a:lnTo>
                        <a:lnTo>
                          <a:pt x="64" y="0"/>
                        </a:lnTo>
                        <a:lnTo>
                          <a:pt x="62" y="2"/>
                        </a:lnTo>
                        <a:lnTo>
                          <a:pt x="58" y="3"/>
                        </a:lnTo>
                        <a:lnTo>
                          <a:pt x="55" y="3"/>
                        </a:lnTo>
                        <a:lnTo>
                          <a:pt x="51" y="3"/>
                        </a:lnTo>
                        <a:lnTo>
                          <a:pt x="47" y="5"/>
                        </a:lnTo>
                        <a:lnTo>
                          <a:pt x="43" y="5"/>
                        </a:lnTo>
                        <a:lnTo>
                          <a:pt x="39" y="5"/>
                        </a:lnTo>
                        <a:lnTo>
                          <a:pt x="33" y="5"/>
                        </a:lnTo>
                        <a:lnTo>
                          <a:pt x="28" y="5"/>
                        </a:lnTo>
                        <a:lnTo>
                          <a:pt x="22" y="5"/>
                        </a:lnTo>
                        <a:lnTo>
                          <a:pt x="18" y="5"/>
                        </a:lnTo>
                        <a:lnTo>
                          <a:pt x="13" y="3"/>
                        </a:lnTo>
                        <a:lnTo>
                          <a:pt x="9" y="3"/>
                        </a:lnTo>
                        <a:lnTo>
                          <a:pt x="5" y="3"/>
                        </a:lnTo>
                        <a:lnTo>
                          <a:pt x="3" y="2"/>
                        </a:lnTo>
                        <a:lnTo>
                          <a:pt x="0" y="2"/>
                        </a:lnTo>
                        <a:lnTo>
                          <a:pt x="1" y="3"/>
                        </a:lnTo>
                        <a:lnTo>
                          <a:pt x="1" y="3"/>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615" name="Freeform 79"/>
                  <p:cNvSpPr>
                    <a:spLocks/>
                  </p:cNvSpPr>
                  <p:nvPr/>
                </p:nvSpPr>
                <p:spPr bwMode="auto">
                  <a:xfrm>
                    <a:off x="4461" y="2101"/>
                    <a:ext cx="40" cy="17"/>
                  </a:xfrm>
                  <a:custGeom>
                    <a:avLst/>
                    <a:gdLst/>
                    <a:ahLst/>
                    <a:cxnLst>
                      <a:cxn ang="0">
                        <a:pos x="34" y="9"/>
                      </a:cxn>
                      <a:cxn ang="0">
                        <a:pos x="34" y="9"/>
                      </a:cxn>
                      <a:cxn ang="0">
                        <a:pos x="25" y="9"/>
                      </a:cxn>
                      <a:cxn ang="0">
                        <a:pos x="17" y="8"/>
                      </a:cxn>
                      <a:cxn ang="0">
                        <a:pos x="13" y="6"/>
                      </a:cxn>
                      <a:cxn ang="0">
                        <a:pos x="10" y="3"/>
                      </a:cxn>
                      <a:cxn ang="0">
                        <a:pos x="6" y="3"/>
                      </a:cxn>
                      <a:cxn ang="0">
                        <a:pos x="6" y="1"/>
                      </a:cxn>
                      <a:cxn ang="0">
                        <a:pos x="6" y="0"/>
                      </a:cxn>
                      <a:cxn ang="0">
                        <a:pos x="6" y="1"/>
                      </a:cxn>
                      <a:cxn ang="0">
                        <a:pos x="0" y="1"/>
                      </a:cxn>
                      <a:cxn ang="0">
                        <a:pos x="0" y="3"/>
                      </a:cxn>
                      <a:cxn ang="0">
                        <a:pos x="1" y="4"/>
                      </a:cxn>
                      <a:cxn ang="0">
                        <a:pos x="2" y="8"/>
                      </a:cxn>
                      <a:cxn ang="0">
                        <a:pos x="5" y="9"/>
                      </a:cxn>
                      <a:cxn ang="0">
                        <a:pos x="10" y="11"/>
                      </a:cxn>
                      <a:cxn ang="0">
                        <a:pos x="15" y="15"/>
                      </a:cxn>
                      <a:cxn ang="0">
                        <a:pos x="24" y="15"/>
                      </a:cxn>
                      <a:cxn ang="0">
                        <a:pos x="34" y="16"/>
                      </a:cxn>
                      <a:cxn ang="0">
                        <a:pos x="34" y="16"/>
                      </a:cxn>
                      <a:cxn ang="0">
                        <a:pos x="34" y="16"/>
                      </a:cxn>
                      <a:cxn ang="0">
                        <a:pos x="37" y="15"/>
                      </a:cxn>
                      <a:cxn ang="0">
                        <a:pos x="39" y="12"/>
                      </a:cxn>
                      <a:cxn ang="0">
                        <a:pos x="37" y="10"/>
                      </a:cxn>
                      <a:cxn ang="0">
                        <a:pos x="34" y="9"/>
                      </a:cxn>
                      <a:cxn ang="0">
                        <a:pos x="34" y="9"/>
                      </a:cxn>
                    </a:cxnLst>
                    <a:rect l="0" t="0" r="r" b="b"/>
                    <a:pathLst>
                      <a:path w="40" h="17">
                        <a:moveTo>
                          <a:pt x="34" y="9"/>
                        </a:moveTo>
                        <a:lnTo>
                          <a:pt x="34" y="9"/>
                        </a:lnTo>
                        <a:lnTo>
                          <a:pt x="25" y="9"/>
                        </a:lnTo>
                        <a:lnTo>
                          <a:pt x="17" y="8"/>
                        </a:lnTo>
                        <a:lnTo>
                          <a:pt x="13" y="6"/>
                        </a:lnTo>
                        <a:lnTo>
                          <a:pt x="10" y="3"/>
                        </a:lnTo>
                        <a:lnTo>
                          <a:pt x="6" y="3"/>
                        </a:lnTo>
                        <a:lnTo>
                          <a:pt x="6" y="1"/>
                        </a:lnTo>
                        <a:lnTo>
                          <a:pt x="6" y="0"/>
                        </a:lnTo>
                        <a:lnTo>
                          <a:pt x="6" y="1"/>
                        </a:lnTo>
                        <a:lnTo>
                          <a:pt x="0" y="1"/>
                        </a:lnTo>
                        <a:lnTo>
                          <a:pt x="0" y="3"/>
                        </a:lnTo>
                        <a:lnTo>
                          <a:pt x="1" y="4"/>
                        </a:lnTo>
                        <a:lnTo>
                          <a:pt x="2" y="8"/>
                        </a:lnTo>
                        <a:lnTo>
                          <a:pt x="5" y="9"/>
                        </a:lnTo>
                        <a:lnTo>
                          <a:pt x="10" y="11"/>
                        </a:lnTo>
                        <a:lnTo>
                          <a:pt x="15" y="15"/>
                        </a:lnTo>
                        <a:lnTo>
                          <a:pt x="24" y="15"/>
                        </a:lnTo>
                        <a:lnTo>
                          <a:pt x="34" y="16"/>
                        </a:lnTo>
                        <a:lnTo>
                          <a:pt x="34" y="16"/>
                        </a:lnTo>
                        <a:lnTo>
                          <a:pt x="34" y="16"/>
                        </a:lnTo>
                        <a:lnTo>
                          <a:pt x="37" y="15"/>
                        </a:lnTo>
                        <a:lnTo>
                          <a:pt x="39" y="12"/>
                        </a:lnTo>
                        <a:lnTo>
                          <a:pt x="37" y="10"/>
                        </a:lnTo>
                        <a:lnTo>
                          <a:pt x="34" y="9"/>
                        </a:lnTo>
                        <a:lnTo>
                          <a:pt x="34" y="9"/>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6" name="Freeform 80"/>
                  <p:cNvSpPr>
                    <a:spLocks/>
                  </p:cNvSpPr>
                  <p:nvPr/>
                </p:nvSpPr>
                <p:spPr bwMode="auto">
                  <a:xfrm>
                    <a:off x="4495" y="2099"/>
                    <a:ext cx="37" cy="19"/>
                  </a:xfrm>
                  <a:custGeom>
                    <a:avLst/>
                    <a:gdLst/>
                    <a:ahLst/>
                    <a:cxnLst>
                      <a:cxn ang="0">
                        <a:pos x="28" y="2"/>
                      </a:cxn>
                      <a:cxn ang="0">
                        <a:pos x="28" y="2"/>
                      </a:cxn>
                      <a:cxn ang="0">
                        <a:pos x="28" y="2"/>
                      </a:cxn>
                      <a:cxn ang="0">
                        <a:pos x="28" y="3"/>
                      </a:cxn>
                      <a:cxn ang="0">
                        <a:pos x="27" y="5"/>
                      </a:cxn>
                      <a:cxn ang="0">
                        <a:pos x="25" y="5"/>
                      </a:cxn>
                      <a:cxn ang="0">
                        <a:pos x="22" y="8"/>
                      </a:cxn>
                      <a:cxn ang="0">
                        <a:pos x="17" y="10"/>
                      </a:cxn>
                      <a:cxn ang="0">
                        <a:pos x="10" y="11"/>
                      </a:cxn>
                      <a:cxn ang="0">
                        <a:pos x="0" y="11"/>
                      </a:cxn>
                      <a:cxn ang="0">
                        <a:pos x="0" y="18"/>
                      </a:cxn>
                      <a:cxn ang="0">
                        <a:pos x="11" y="17"/>
                      </a:cxn>
                      <a:cxn ang="0">
                        <a:pos x="19" y="17"/>
                      </a:cxn>
                      <a:cxn ang="0">
                        <a:pos x="25" y="13"/>
                      </a:cxn>
                      <a:cxn ang="0">
                        <a:pos x="30" y="11"/>
                      </a:cxn>
                      <a:cxn ang="0">
                        <a:pos x="32" y="10"/>
                      </a:cxn>
                      <a:cxn ang="0">
                        <a:pos x="35" y="6"/>
                      </a:cxn>
                      <a:cxn ang="0">
                        <a:pos x="36" y="5"/>
                      </a:cxn>
                      <a:cxn ang="0">
                        <a:pos x="36" y="3"/>
                      </a:cxn>
                      <a:cxn ang="0">
                        <a:pos x="36" y="3"/>
                      </a:cxn>
                      <a:cxn ang="0">
                        <a:pos x="36" y="3"/>
                      </a:cxn>
                      <a:cxn ang="0">
                        <a:pos x="35" y="0"/>
                      </a:cxn>
                      <a:cxn ang="0">
                        <a:pos x="32" y="0"/>
                      </a:cxn>
                      <a:cxn ang="0">
                        <a:pos x="30" y="0"/>
                      </a:cxn>
                      <a:cxn ang="0">
                        <a:pos x="28" y="2"/>
                      </a:cxn>
                      <a:cxn ang="0">
                        <a:pos x="28" y="2"/>
                      </a:cxn>
                      <a:cxn ang="0">
                        <a:pos x="28" y="2"/>
                      </a:cxn>
                    </a:cxnLst>
                    <a:rect l="0" t="0" r="r" b="b"/>
                    <a:pathLst>
                      <a:path w="37" h="19">
                        <a:moveTo>
                          <a:pt x="28" y="2"/>
                        </a:moveTo>
                        <a:lnTo>
                          <a:pt x="28" y="2"/>
                        </a:lnTo>
                        <a:lnTo>
                          <a:pt x="28" y="2"/>
                        </a:lnTo>
                        <a:lnTo>
                          <a:pt x="28" y="3"/>
                        </a:lnTo>
                        <a:lnTo>
                          <a:pt x="27" y="5"/>
                        </a:lnTo>
                        <a:lnTo>
                          <a:pt x="25" y="5"/>
                        </a:lnTo>
                        <a:lnTo>
                          <a:pt x="22" y="8"/>
                        </a:lnTo>
                        <a:lnTo>
                          <a:pt x="17" y="10"/>
                        </a:lnTo>
                        <a:lnTo>
                          <a:pt x="10" y="11"/>
                        </a:lnTo>
                        <a:lnTo>
                          <a:pt x="0" y="11"/>
                        </a:lnTo>
                        <a:lnTo>
                          <a:pt x="0" y="18"/>
                        </a:lnTo>
                        <a:lnTo>
                          <a:pt x="11" y="17"/>
                        </a:lnTo>
                        <a:lnTo>
                          <a:pt x="19" y="17"/>
                        </a:lnTo>
                        <a:lnTo>
                          <a:pt x="25" y="13"/>
                        </a:lnTo>
                        <a:lnTo>
                          <a:pt x="30" y="11"/>
                        </a:lnTo>
                        <a:lnTo>
                          <a:pt x="32" y="10"/>
                        </a:lnTo>
                        <a:lnTo>
                          <a:pt x="35" y="6"/>
                        </a:lnTo>
                        <a:lnTo>
                          <a:pt x="36" y="5"/>
                        </a:lnTo>
                        <a:lnTo>
                          <a:pt x="36" y="3"/>
                        </a:lnTo>
                        <a:lnTo>
                          <a:pt x="36" y="3"/>
                        </a:lnTo>
                        <a:lnTo>
                          <a:pt x="36" y="3"/>
                        </a:lnTo>
                        <a:lnTo>
                          <a:pt x="35" y="0"/>
                        </a:lnTo>
                        <a:lnTo>
                          <a:pt x="32" y="0"/>
                        </a:lnTo>
                        <a:lnTo>
                          <a:pt x="30" y="0"/>
                        </a:lnTo>
                        <a:lnTo>
                          <a:pt x="28" y="2"/>
                        </a:lnTo>
                        <a:lnTo>
                          <a:pt x="28" y="2"/>
                        </a:lnTo>
                        <a:lnTo>
                          <a:pt x="2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7" name="Freeform 81"/>
                  <p:cNvSpPr>
                    <a:spLocks/>
                  </p:cNvSpPr>
                  <p:nvPr/>
                </p:nvSpPr>
                <p:spPr bwMode="auto">
                  <a:xfrm>
                    <a:off x="4523" y="2095"/>
                    <a:ext cx="9" cy="10"/>
                  </a:xfrm>
                  <a:custGeom>
                    <a:avLst/>
                    <a:gdLst/>
                    <a:ahLst/>
                    <a:cxnLst>
                      <a:cxn ang="0">
                        <a:pos x="7" y="9"/>
                      </a:cxn>
                      <a:cxn ang="0">
                        <a:pos x="0" y="4"/>
                      </a:cxn>
                      <a:cxn ang="0">
                        <a:pos x="0" y="6"/>
                      </a:cxn>
                      <a:cxn ang="0">
                        <a:pos x="8" y="7"/>
                      </a:cxn>
                      <a:cxn ang="0">
                        <a:pos x="8" y="6"/>
                      </a:cxn>
                      <a:cxn ang="0">
                        <a:pos x="3" y="0"/>
                      </a:cxn>
                      <a:cxn ang="0">
                        <a:pos x="8" y="6"/>
                      </a:cxn>
                      <a:cxn ang="0">
                        <a:pos x="8" y="2"/>
                      </a:cxn>
                      <a:cxn ang="0">
                        <a:pos x="7" y="0"/>
                      </a:cxn>
                      <a:cxn ang="0">
                        <a:pos x="2" y="2"/>
                      </a:cxn>
                      <a:cxn ang="0">
                        <a:pos x="0" y="4"/>
                      </a:cxn>
                      <a:cxn ang="0">
                        <a:pos x="7" y="9"/>
                      </a:cxn>
                      <a:cxn ang="0">
                        <a:pos x="7" y="9"/>
                      </a:cxn>
                    </a:cxnLst>
                    <a:rect l="0" t="0" r="r" b="b"/>
                    <a:pathLst>
                      <a:path w="9" h="10">
                        <a:moveTo>
                          <a:pt x="7" y="9"/>
                        </a:moveTo>
                        <a:lnTo>
                          <a:pt x="0" y="4"/>
                        </a:lnTo>
                        <a:lnTo>
                          <a:pt x="0" y="6"/>
                        </a:lnTo>
                        <a:lnTo>
                          <a:pt x="8" y="7"/>
                        </a:lnTo>
                        <a:lnTo>
                          <a:pt x="8" y="6"/>
                        </a:lnTo>
                        <a:lnTo>
                          <a:pt x="3" y="0"/>
                        </a:lnTo>
                        <a:lnTo>
                          <a:pt x="8" y="6"/>
                        </a:lnTo>
                        <a:lnTo>
                          <a:pt x="8" y="2"/>
                        </a:lnTo>
                        <a:lnTo>
                          <a:pt x="7" y="0"/>
                        </a:lnTo>
                        <a:lnTo>
                          <a:pt x="2" y="2"/>
                        </a:lnTo>
                        <a:lnTo>
                          <a:pt x="0" y="4"/>
                        </a:lnTo>
                        <a:lnTo>
                          <a:pt x="7" y="9"/>
                        </a:lnTo>
                        <a:lnTo>
                          <a:pt x="7" y="9"/>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8" name="Freeform 82"/>
                  <p:cNvSpPr>
                    <a:spLocks/>
                  </p:cNvSpPr>
                  <p:nvPr/>
                </p:nvSpPr>
                <p:spPr bwMode="auto">
                  <a:xfrm>
                    <a:off x="4493" y="2095"/>
                    <a:ext cx="38" cy="13"/>
                  </a:xfrm>
                  <a:custGeom>
                    <a:avLst/>
                    <a:gdLst/>
                    <a:ahLst/>
                    <a:cxnLst>
                      <a:cxn ang="0">
                        <a:pos x="3" y="12"/>
                      </a:cxn>
                      <a:cxn ang="0">
                        <a:pos x="3" y="12"/>
                      </a:cxn>
                      <a:cxn ang="0">
                        <a:pos x="9" y="12"/>
                      </a:cxn>
                      <a:cxn ang="0">
                        <a:pos x="13" y="12"/>
                      </a:cxn>
                      <a:cxn ang="0">
                        <a:pos x="19" y="12"/>
                      </a:cxn>
                      <a:cxn ang="0">
                        <a:pos x="22" y="11"/>
                      </a:cxn>
                      <a:cxn ang="0">
                        <a:pos x="25" y="10"/>
                      </a:cxn>
                      <a:cxn ang="0">
                        <a:pos x="29" y="10"/>
                      </a:cxn>
                      <a:cxn ang="0">
                        <a:pos x="32" y="9"/>
                      </a:cxn>
                      <a:cxn ang="0">
                        <a:pos x="37" y="9"/>
                      </a:cxn>
                      <a:cxn ang="0">
                        <a:pos x="33" y="0"/>
                      </a:cxn>
                      <a:cxn ang="0">
                        <a:pos x="30" y="2"/>
                      </a:cxn>
                      <a:cxn ang="0">
                        <a:pos x="27" y="4"/>
                      </a:cxn>
                      <a:cxn ang="0">
                        <a:pos x="24" y="4"/>
                      </a:cxn>
                      <a:cxn ang="0">
                        <a:pos x="20" y="4"/>
                      </a:cxn>
                      <a:cxn ang="0">
                        <a:pos x="17" y="4"/>
                      </a:cxn>
                      <a:cxn ang="0">
                        <a:pos x="12" y="6"/>
                      </a:cxn>
                      <a:cxn ang="0">
                        <a:pos x="9" y="6"/>
                      </a:cxn>
                      <a:cxn ang="0">
                        <a:pos x="3" y="6"/>
                      </a:cxn>
                      <a:cxn ang="0">
                        <a:pos x="3" y="6"/>
                      </a:cxn>
                      <a:cxn ang="0">
                        <a:pos x="3" y="6"/>
                      </a:cxn>
                      <a:cxn ang="0">
                        <a:pos x="0" y="7"/>
                      </a:cxn>
                      <a:cxn ang="0">
                        <a:pos x="0" y="9"/>
                      </a:cxn>
                      <a:cxn ang="0">
                        <a:pos x="0" y="12"/>
                      </a:cxn>
                      <a:cxn ang="0">
                        <a:pos x="3" y="12"/>
                      </a:cxn>
                      <a:cxn ang="0">
                        <a:pos x="3" y="12"/>
                      </a:cxn>
                    </a:cxnLst>
                    <a:rect l="0" t="0" r="r" b="b"/>
                    <a:pathLst>
                      <a:path w="38" h="13">
                        <a:moveTo>
                          <a:pt x="3" y="12"/>
                        </a:moveTo>
                        <a:lnTo>
                          <a:pt x="3" y="12"/>
                        </a:lnTo>
                        <a:lnTo>
                          <a:pt x="9" y="12"/>
                        </a:lnTo>
                        <a:lnTo>
                          <a:pt x="13" y="12"/>
                        </a:lnTo>
                        <a:lnTo>
                          <a:pt x="19" y="12"/>
                        </a:lnTo>
                        <a:lnTo>
                          <a:pt x="22" y="11"/>
                        </a:lnTo>
                        <a:lnTo>
                          <a:pt x="25" y="10"/>
                        </a:lnTo>
                        <a:lnTo>
                          <a:pt x="29" y="10"/>
                        </a:lnTo>
                        <a:lnTo>
                          <a:pt x="32" y="9"/>
                        </a:lnTo>
                        <a:lnTo>
                          <a:pt x="37" y="9"/>
                        </a:lnTo>
                        <a:lnTo>
                          <a:pt x="33" y="0"/>
                        </a:lnTo>
                        <a:lnTo>
                          <a:pt x="30" y="2"/>
                        </a:lnTo>
                        <a:lnTo>
                          <a:pt x="27" y="4"/>
                        </a:lnTo>
                        <a:lnTo>
                          <a:pt x="24" y="4"/>
                        </a:lnTo>
                        <a:lnTo>
                          <a:pt x="20" y="4"/>
                        </a:lnTo>
                        <a:lnTo>
                          <a:pt x="17" y="4"/>
                        </a:lnTo>
                        <a:lnTo>
                          <a:pt x="12" y="6"/>
                        </a:lnTo>
                        <a:lnTo>
                          <a:pt x="9" y="6"/>
                        </a:lnTo>
                        <a:lnTo>
                          <a:pt x="3" y="6"/>
                        </a:lnTo>
                        <a:lnTo>
                          <a:pt x="3" y="6"/>
                        </a:lnTo>
                        <a:lnTo>
                          <a:pt x="3" y="6"/>
                        </a:lnTo>
                        <a:lnTo>
                          <a:pt x="0" y="7"/>
                        </a:lnTo>
                        <a:lnTo>
                          <a:pt x="0" y="9"/>
                        </a:lnTo>
                        <a:lnTo>
                          <a:pt x="0" y="12"/>
                        </a:lnTo>
                        <a:lnTo>
                          <a:pt x="3" y="12"/>
                        </a:lnTo>
                        <a:lnTo>
                          <a:pt x="3" y="1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9" name="Freeform 83"/>
                  <p:cNvSpPr>
                    <a:spLocks/>
                  </p:cNvSpPr>
                  <p:nvPr/>
                </p:nvSpPr>
                <p:spPr bwMode="auto">
                  <a:xfrm>
                    <a:off x="4459" y="2097"/>
                    <a:ext cx="38" cy="11"/>
                  </a:xfrm>
                  <a:custGeom>
                    <a:avLst/>
                    <a:gdLst/>
                    <a:ahLst/>
                    <a:cxnLst>
                      <a:cxn ang="0">
                        <a:pos x="8" y="2"/>
                      </a:cxn>
                      <a:cxn ang="0">
                        <a:pos x="4" y="7"/>
                      </a:cxn>
                      <a:cxn ang="0">
                        <a:pos x="6" y="7"/>
                      </a:cxn>
                      <a:cxn ang="0">
                        <a:pos x="8" y="8"/>
                      </a:cxn>
                      <a:cxn ang="0">
                        <a:pos x="13" y="8"/>
                      </a:cxn>
                      <a:cxn ang="0">
                        <a:pos x="17" y="9"/>
                      </a:cxn>
                      <a:cxn ang="0">
                        <a:pos x="22" y="10"/>
                      </a:cxn>
                      <a:cxn ang="0">
                        <a:pos x="26" y="10"/>
                      </a:cxn>
                      <a:cxn ang="0">
                        <a:pos x="32" y="10"/>
                      </a:cxn>
                      <a:cxn ang="0">
                        <a:pos x="37" y="10"/>
                      </a:cxn>
                      <a:cxn ang="0">
                        <a:pos x="37" y="4"/>
                      </a:cxn>
                      <a:cxn ang="0">
                        <a:pos x="32" y="4"/>
                      </a:cxn>
                      <a:cxn ang="0">
                        <a:pos x="26" y="4"/>
                      </a:cxn>
                      <a:cxn ang="0">
                        <a:pos x="22" y="4"/>
                      </a:cxn>
                      <a:cxn ang="0">
                        <a:pos x="18" y="2"/>
                      </a:cxn>
                      <a:cxn ang="0">
                        <a:pos x="15" y="2"/>
                      </a:cxn>
                      <a:cxn ang="0">
                        <a:pos x="12" y="2"/>
                      </a:cxn>
                      <a:cxn ang="0">
                        <a:pos x="8" y="0"/>
                      </a:cxn>
                      <a:cxn ang="0">
                        <a:pos x="5" y="0"/>
                      </a:cxn>
                      <a:cxn ang="0">
                        <a:pos x="0" y="4"/>
                      </a:cxn>
                      <a:cxn ang="0">
                        <a:pos x="5" y="0"/>
                      </a:cxn>
                      <a:cxn ang="0">
                        <a:pos x="3" y="0"/>
                      </a:cxn>
                      <a:cxn ang="0">
                        <a:pos x="0" y="2"/>
                      </a:cxn>
                      <a:cxn ang="0">
                        <a:pos x="2" y="5"/>
                      </a:cxn>
                      <a:cxn ang="0">
                        <a:pos x="4" y="7"/>
                      </a:cxn>
                      <a:cxn ang="0">
                        <a:pos x="8" y="2"/>
                      </a:cxn>
                      <a:cxn ang="0">
                        <a:pos x="8" y="2"/>
                      </a:cxn>
                    </a:cxnLst>
                    <a:rect l="0" t="0" r="r" b="b"/>
                    <a:pathLst>
                      <a:path w="38" h="11">
                        <a:moveTo>
                          <a:pt x="8" y="2"/>
                        </a:moveTo>
                        <a:lnTo>
                          <a:pt x="4" y="7"/>
                        </a:lnTo>
                        <a:lnTo>
                          <a:pt x="6" y="7"/>
                        </a:lnTo>
                        <a:lnTo>
                          <a:pt x="8" y="8"/>
                        </a:lnTo>
                        <a:lnTo>
                          <a:pt x="13" y="8"/>
                        </a:lnTo>
                        <a:lnTo>
                          <a:pt x="17" y="9"/>
                        </a:lnTo>
                        <a:lnTo>
                          <a:pt x="22" y="10"/>
                        </a:lnTo>
                        <a:lnTo>
                          <a:pt x="26" y="10"/>
                        </a:lnTo>
                        <a:lnTo>
                          <a:pt x="32" y="10"/>
                        </a:lnTo>
                        <a:lnTo>
                          <a:pt x="37" y="10"/>
                        </a:lnTo>
                        <a:lnTo>
                          <a:pt x="37" y="4"/>
                        </a:lnTo>
                        <a:lnTo>
                          <a:pt x="32" y="4"/>
                        </a:lnTo>
                        <a:lnTo>
                          <a:pt x="26" y="4"/>
                        </a:lnTo>
                        <a:lnTo>
                          <a:pt x="22" y="4"/>
                        </a:lnTo>
                        <a:lnTo>
                          <a:pt x="18" y="2"/>
                        </a:lnTo>
                        <a:lnTo>
                          <a:pt x="15" y="2"/>
                        </a:lnTo>
                        <a:lnTo>
                          <a:pt x="12" y="2"/>
                        </a:lnTo>
                        <a:lnTo>
                          <a:pt x="8" y="0"/>
                        </a:lnTo>
                        <a:lnTo>
                          <a:pt x="5" y="0"/>
                        </a:lnTo>
                        <a:lnTo>
                          <a:pt x="0" y="4"/>
                        </a:lnTo>
                        <a:lnTo>
                          <a:pt x="5" y="0"/>
                        </a:lnTo>
                        <a:lnTo>
                          <a:pt x="3" y="0"/>
                        </a:lnTo>
                        <a:lnTo>
                          <a:pt x="0" y="2"/>
                        </a:lnTo>
                        <a:lnTo>
                          <a:pt x="2" y="5"/>
                        </a:lnTo>
                        <a:lnTo>
                          <a:pt x="4" y="7"/>
                        </a:lnTo>
                        <a:lnTo>
                          <a:pt x="8" y="2"/>
                        </a:lnTo>
                        <a:lnTo>
                          <a:pt x="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0" name="Freeform 84"/>
                  <p:cNvSpPr>
                    <a:spLocks/>
                  </p:cNvSpPr>
                  <p:nvPr/>
                </p:nvSpPr>
                <p:spPr bwMode="auto">
                  <a:xfrm>
                    <a:off x="4459" y="2099"/>
                    <a:ext cx="9" cy="7"/>
                  </a:xfrm>
                  <a:custGeom>
                    <a:avLst/>
                    <a:gdLst/>
                    <a:ahLst/>
                    <a:cxnLst>
                      <a:cxn ang="0">
                        <a:pos x="8" y="3"/>
                      </a:cxn>
                      <a:cxn ang="0">
                        <a:pos x="8" y="2"/>
                      </a:cxn>
                      <a:cxn ang="0">
                        <a:pos x="8" y="0"/>
                      </a:cxn>
                      <a:cxn ang="0">
                        <a:pos x="0" y="2"/>
                      </a:cxn>
                      <a:cxn ang="0">
                        <a:pos x="2" y="3"/>
                      </a:cxn>
                      <a:cxn ang="0">
                        <a:pos x="2" y="3"/>
                      </a:cxn>
                      <a:cxn ang="0">
                        <a:pos x="2" y="3"/>
                      </a:cxn>
                      <a:cxn ang="0">
                        <a:pos x="4" y="5"/>
                      </a:cxn>
                      <a:cxn ang="0">
                        <a:pos x="6" y="6"/>
                      </a:cxn>
                      <a:cxn ang="0">
                        <a:pos x="8" y="5"/>
                      </a:cxn>
                      <a:cxn ang="0">
                        <a:pos x="8" y="2"/>
                      </a:cxn>
                      <a:cxn ang="0">
                        <a:pos x="8" y="3"/>
                      </a:cxn>
                      <a:cxn ang="0">
                        <a:pos x="8" y="3"/>
                      </a:cxn>
                    </a:cxnLst>
                    <a:rect l="0" t="0" r="r" b="b"/>
                    <a:pathLst>
                      <a:path w="9" h="7">
                        <a:moveTo>
                          <a:pt x="8" y="3"/>
                        </a:moveTo>
                        <a:lnTo>
                          <a:pt x="8" y="2"/>
                        </a:lnTo>
                        <a:lnTo>
                          <a:pt x="8" y="0"/>
                        </a:lnTo>
                        <a:lnTo>
                          <a:pt x="0" y="2"/>
                        </a:lnTo>
                        <a:lnTo>
                          <a:pt x="2" y="3"/>
                        </a:lnTo>
                        <a:lnTo>
                          <a:pt x="2" y="3"/>
                        </a:lnTo>
                        <a:lnTo>
                          <a:pt x="2" y="3"/>
                        </a:lnTo>
                        <a:lnTo>
                          <a:pt x="4" y="5"/>
                        </a:lnTo>
                        <a:lnTo>
                          <a:pt x="6" y="6"/>
                        </a:lnTo>
                        <a:lnTo>
                          <a:pt x="8" y="5"/>
                        </a:lnTo>
                        <a:lnTo>
                          <a:pt x="8" y="2"/>
                        </a:lnTo>
                        <a:lnTo>
                          <a:pt x="8" y="3"/>
                        </a:lnTo>
                        <a:lnTo>
                          <a:pt x="8"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1" name="Freeform 85"/>
                  <p:cNvSpPr>
                    <a:spLocks/>
                  </p:cNvSpPr>
                  <p:nvPr/>
                </p:nvSpPr>
                <p:spPr bwMode="auto">
                  <a:xfrm>
                    <a:off x="4436" y="1971"/>
                    <a:ext cx="121" cy="61"/>
                  </a:xfrm>
                  <a:custGeom>
                    <a:avLst/>
                    <a:gdLst/>
                    <a:ahLst/>
                    <a:cxnLst>
                      <a:cxn ang="0">
                        <a:pos x="119" y="26"/>
                      </a:cxn>
                      <a:cxn ang="0">
                        <a:pos x="120" y="0"/>
                      </a:cxn>
                      <a:cxn ang="0">
                        <a:pos x="120" y="2"/>
                      </a:cxn>
                      <a:cxn ang="0">
                        <a:pos x="118" y="4"/>
                      </a:cxn>
                      <a:cxn ang="0">
                        <a:pos x="116" y="8"/>
                      </a:cxn>
                      <a:cxn ang="0">
                        <a:pos x="110" y="12"/>
                      </a:cxn>
                      <a:cxn ang="0">
                        <a:pos x="104" y="16"/>
                      </a:cxn>
                      <a:cxn ang="0">
                        <a:pos x="94" y="20"/>
                      </a:cxn>
                      <a:cxn ang="0">
                        <a:pos x="79" y="22"/>
                      </a:cxn>
                      <a:cxn ang="0">
                        <a:pos x="60" y="23"/>
                      </a:cxn>
                      <a:cxn ang="0">
                        <a:pos x="40" y="22"/>
                      </a:cxn>
                      <a:cxn ang="0">
                        <a:pos x="27" y="20"/>
                      </a:cxn>
                      <a:cxn ang="0">
                        <a:pos x="15" y="16"/>
                      </a:cxn>
                      <a:cxn ang="0">
                        <a:pos x="7" y="12"/>
                      </a:cxn>
                      <a:cxn ang="0">
                        <a:pos x="2" y="8"/>
                      </a:cxn>
                      <a:cxn ang="0">
                        <a:pos x="1" y="4"/>
                      </a:cxn>
                      <a:cxn ang="0">
                        <a:pos x="0" y="2"/>
                      </a:cxn>
                      <a:cxn ang="0">
                        <a:pos x="0" y="0"/>
                      </a:cxn>
                      <a:cxn ang="0">
                        <a:pos x="0" y="26"/>
                      </a:cxn>
                      <a:cxn ang="0">
                        <a:pos x="0" y="36"/>
                      </a:cxn>
                      <a:cxn ang="0">
                        <a:pos x="0" y="38"/>
                      </a:cxn>
                      <a:cxn ang="0">
                        <a:pos x="1" y="42"/>
                      </a:cxn>
                      <a:cxn ang="0">
                        <a:pos x="2" y="44"/>
                      </a:cxn>
                      <a:cxn ang="0">
                        <a:pos x="7" y="48"/>
                      </a:cxn>
                      <a:cxn ang="0">
                        <a:pos x="15" y="53"/>
                      </a:cxn>
                      <a:cxn ang="0">
                        <a:pos x="27" y="56"/>
                      </a:cxn>
                      <a:cxn ang="0">
                        <a:pos x="40" y="60"/>
                      </a:cxn>
                      <a:cxn ang="0">
                        <a:pos x="60" y="60"/>
                      </a:cxn>
                      <a:cxn ang="0">
                        <a:pos x="79" y="60"/>
                      </a:cxn>
                      <a:cxn ang="0">
                        <a:pos x="94" y="56"/>
                      </a:cxn>
                      <a:cxn ang="0">
                        <a:pos x="104" y="53"/>
                      </a:cxn>
                      <a:cxn ang="0">
                        <a:pos x="110" y="48"/>
                      </a:cxn>
                      <a:cxn ang="0">
                        <a:pos x="116" y="44"/>
                      </a:cxn>
                      <a:cxn ang="0">
                        <a:pos x="118" y="42"/>
                      </a:cxn>
                      <a:cxn ang="0">
                        <a:pos x="120" y="38"/>
                      </a:cxn>
                      <a:cxn ang="0">
                        <a:pos x="120" y="36"/>
                      </a:cxn>
                      <a:cxn ang="0">
                        <a:pos x="119" y="26"/>
                      </a:cxn>
                      <a:cxn ang="0">
                        <a:pos x="119" y="26"/>
                      </a:cxn>
                    </a:cxnLst>
                    <a:rect l="0" t="0" r="r" b="b"/>
                    <a:pathLst>
                      <a:path w="121" h="61">
                        <a:moveTo>
                          <a:pt x="119" y="26"/>
                        </a:moveTo>
                        <a:lnTo>
                          <a:pt x="120" y="0"/>
                        </a:lnTo>
                        <a:lnTo>
                          <a:pt x="120" y="2"/>
                        </a:lnTo>
                        <a:lnTo>
                          <a:pt x="118" y="4"/>
                        </a:lnTo>
                        <a:lnTo>
                          <a:pt x="116" y="8"/>
                        </a:lnTo>
                        <a:lnTo>
                          <a:pt x="110" y="12"/>
                        </a:lnTo>
                        <a:lnTo>
                          <a:pt x="104" y="16"/>
                        </a:lnTo>
                        <a:lnTo>
                          <a:pt x="94" y="20"/>
                        </a:lnTo>
                        <a:lnTo>
                          <a:pt x="79" y="22"/>
                        </a:lnTo>
                        <a:lnTo>
                          <a:pt x="60" y="23"/>
                        </a:lnTo>
                        <a:lnTo>
                          <a:pt x="40" y="22"/>
                        </a:lnTo>
                        <a:lnTo>
                          <a:pt x="27" y="20"/>
                        </a:lnTo>
                        <a:lnTo>
                          <a:pt x="15" y="16"/>
                        </a:lnTo>
                        <a:lnTo>
                          <a:pt x="7" y="12"/>
                        </a:lnTo>
                        <a:lnTo>
                          <a:pt x="2" y="8"/>
                        </a:lnTo>
                        <a:lnTo>
                          <a:pt x="1" y="4"/>
                        </a:lnTo>
                        <a:lnTo>
                          <a:pt x="0" y="2"/>
                        </a:lnTo>
                        <a:lnTo>
                          <a:pt x="0" y="0"/>
                        </a:lnTo>
                        <a:lnTo>
                          <a:pt x="0" y="26"/>
                        </a:lnTo>
                        <a:lnTo>
                          <a:pt x="0" y="36"/>
                        </a:lnTo>
                        <a:lnTo>
                          <a:pt x="0" y="38"/>
                        </a:lnTo>
                        <a:lnTo>
                          <a:pt x="1" y="42"/>
                        </a:lnTo>
                        <a:lnTo>
                          <a:pt x="2" y="44"/>
                        </a:lnTo>
                        <a:lnTo>
                          <a:pt x="7" y="48"/>
                        </a:lnTo>
                        <a:lnTo>
                          <a:pt x="15" y="53"/>
                        </a:lnTo>
                        <a:lnTo>
                          <a:pt x="27" y="56"/>
                        </a:lnTo>
                        <a:lnTo>
                          <a:pt x="40" y="60"/>
                        </a:lnTo>
                        <a:lnTo>
                          <a:pt x="60" y="60"/>
                        </a:lnTo>
                        <a:lnTo>
                          <a:pt x="79" y="60"/>
                        </a:lnTo>
                        <a:lnTo>
                          <a:pt x="94" y="56"/>
                        </a:lnTo>
                        <a:lnTo>
                          <a:pt x="104" y="53"/>
                        </a:lnTo>
                        <a:lnTo>
                          <a:pt x="110" y="48"/>
                        </a:lnTo>
                        <a:lnTo>
                          <a:pt x="116" y="44"/>
                        </a:lnTo>
                        <a:lnTo>
                          <a:pt x="118" y="42"/>
                        </a:lnTo>
                        <a:lnTo>
                          <a:pt x="120" y="38"/>
                        </a:lnTo>
                        <a:lnTo>
                          <a:pt x="120" y="36"/>
                        </a:lnTo>
                        <a:lnTo>
                          <a:pt x="119" y="26"/>
                        </a:lnTo>
                        <a:lnTo>
                          <a:pt x="119" y="26"/>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622" name="Freeform 86"/>
                  <p:cNvSpPr>
                    <a:spLocks/>
                  </p:cNvSpPr>
                  <p:nvPr/>
                </p:nvSpPr>
                <p:spPr bwMode="auto">
                  <a:xfrm>
                    <a:off x="4552" y="1969"/>
                    <a:ext cx="9" cy="29"/>
                  </a:xfrm>
                  <a:custGeom>
                    <a:avLst/>
                    <a:gdLst/>
                    <a:ahLst/>
                    <a:cxnLst>
                      <a:cxn ang="0">
                        <a:pos x="8" y="2"/>
                      </a:cxn>
                      <a:cxn ang="0">
                        <a:pos x="0" y="2"/>
                      </a:cxn>
                      <a:cxn ang="0">
                        <a:pos x="0" y="28"/>
                      </a:cxn>
                      <a:cxn ang="0">
                        <a:pos x="8" y="28"/>
                      </a:cxn>
                      <a:cxn ang="0">
                        <a:pos x="8" y="2"/>
                      </a:cxn>
                      <a:cxn ang="0">
                        <a:pos x="0" y="2"/>
                      </a:cxn>
                      <a:cxn ang="0">
                        <a:pos x="8" y="2"/>
                      </a:cxn>
                      <a:cxn ang="0">
                        <a:pos x="7" y="0"/>
                      </a:cxn>
                      <a:cxn ang="0">
                        <a:pos x="4" y="0"/>
                      </a:cxn>
                      <a:cxn ang="0">
                        <a:pos x="1" y="0"/>
                      </a:cxn>
                      <a:cxn ang="0">
                        <a:pos x="0" y="2"/>
                      </a:cxn>
                      <a:cxn ang="0">
                        <a:pos x="8" y="2"/>
                      </a:cxn>
                      <a:cxn ang="0">
                        <a:pos x="8" y="2"/>
                      </a:cxn>
                    </a:cxnLst>
                    <a:rect l="0" t="0" r="r" b="b"/>
                    <a:pathLst>
                      <a:path w="9" h="29">
                        <a:moveTo>
                          <a:pt x="8" y="2"/>
                        </a:moveTo>
                        <a:lnTo>
                          <a:pt x="0" y="2"/>
                        </a:lnTo>
                        <a:lnTo>
                          <a:pt x="0" y="28"/>
                        </a:lnTo>
                        <a:lnTo>
                          <a:pt x="8" y="28"/>
                        </a:lnTo>
                        <a:lnTo>
                          <a:pt x="8" y="2"/>
                        </a:lnTo>
                        <a:lnTo>
                          <a:pt x="0" y="2"/>
                        </a:lnTo>
                        <a:lnTo>
                          <a:pt x="8" y="2"/>
                        </a:lnTo>
                        <a:lnTo>
                          <a:pt x="7" y="0"/>
                        </a:lnTo>
                        <a:lnTo>
                          <a:pt x="4" y="0"/>
                        </a:lnTo>
                        <a:lnTo>
                          <a:pt x="1" y="0"/>
                        </a:lnTo>
                        <a:lnTo>
                          <a:pt x="0" y="2"/>
                        </a:lnTo>
                        <a:lnTo>
                          <a:pt x="8" y="2"/>
                        </a:lnTo>
                        <a:lnTo>
                          <a:pt x="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3" name="Freeform 87"/>
                  <p:cNvSpPr>
                    <a:spLocks/>
                  </p:cNvSpPr>
                  <p:nvPr/>
                </p:nvSpPr>
                <p:spPr bwMode="auto">
                  <a:xfrm>
                    <a:off x="4493" y="1971"/>
                    <a:ext cx="68" cy="27"/>
                  </a:xfrm>
                  <a:custGeom>
                    <a:avLst/>
                    <a:gdLst/>
                    <a:ahLst/>
                    <a:cxnLst>
                      <a:cxn ang="0">
                        <a:pos x="3" y="26"/>
                      </a:cxn>
                      <a:cxn ang="0">
                        <a:pos x="3" y="26"/>
                      </a:cxn>
                      <a:cxn ang="0">
                        <a:pos x="22" y="26"/>
                      </a:cxn>
                      <a:cxn ang="0">
                        <a:pos x="38" y="23"/>
                      </a:cxn>
                      <a:cxn ang="0">
                        <a:pos x="49" y="18"/>
                      </a:cxn>
                      <a:cxn ang="0">
                        <a:pos x="57" y="15"/>
                      </a:cxn>
                      <a:cxn ang="0">
                        <a:pos x="61" y="10"/>
                      </a:cxn>
                      <a:cxn ang="0">
                        <a:pos x="64" y="5"/>
                      </a:cxn>
                      <a:cxn ang="0">
                        <a:pos x="67" y="3"/>
                      </a:cxn>
                      <a:cxn ang="0">
                        <a:pos x="67" y="0"/>
                      </a:cxn>
                      <a:cxn ang="0">
                        <a:pos x="59" y="0"/>
                      </a:cxn>
                      <a:cxn ang="0">
                        <a:pos x="60" y="0"/>
                      </a:cxn>
                      <a:cxn ang="0">
                        <a:pos x="59" y="2"/>
                      </a:cxn>
                      <a:cxn ang="0">
                        <a:pos x="57" y="6"/>
                      </a:cxn>
                      <a:cxn ang="0">
                        <a:pos x="52" y="9"/>
                      </a:cxn>
                      <a:cxn ang="0">
                        <a:pos x="45" y="14"/>
                      </a:cxn>
                      <a:cxn ang="0">
                        <a:pos x="37" y="16"/>
                      </a:cxn>
                      <a:cxn ang="0">
                        <a:pos x="22" y="18"/>
                      </a:cxn>
                      <a:cxn ang="0">
                        <a:pos x="3" y="20"/>
                      </a:cxn>
                      <a:cxn ang="0">
                        <a:pos x="3" y="20"/>
                      </a:cxn>
                      <a:cxn ang="0">
                        <a:pos x="3" y="20"/>
                      </a:cxn>
                      <a:cxn ang="0">
                        <a:pos x="0" y="21"/>
                      </a:cxn>
                      <a:cxn ang="0">
                        <a:pos x="0" y="23"/>
                      </a:cxn>
                      <a:cxn ang="0">
                        <a:pos x="0" y="26"/>
                      </a:cxn>
                      <a:cxn ang="0">
                        <a:pos x="3" y="26"/>
                      </a:cxn>
                      <a:cxn ang="0">
                        <a:pos x="3" y="26"/>
                      </a:cxn>
                    </a:cxnLst>
                    <a:rect l="0" t="0" r="r" b="b"/>
                    <a:pathLst>
                      <a:path w="68" h="27">
                        <a:moveTo>
                          <a:pt x="3" y="26"/>
                        </a:moveTo>
                        <a:lnTo>
                          <a:pt x="3" y="26"/>
                        </a:lnTo>
                        <a:lnTo>
                          <a:pt x="22" y="26"/>
                        </a:lnTo>
                        <a:lnTo>
                          <a:pt x="38" y="23"/>
                        </a:lnTo>
                        <a:lnTo>
                          <a:pt x="49" y="18"/>
                        </a:lnTo>
                        <a:lnTo>
                          <a:pt x="57" y="15"/>
                        </a:lnTo>
                        <a:lnTo>
                          <a:pt x="61" y="10"/>
                        </a:lnTo>
                        <a:lnTo>
                          <a:pt x="64" y="5"/>
                        </a:lnTo>
                        <a:lnTo>
                          <a:pt x="67" y="3"/>
                        </a:lnTo>
                        <a:lnTo>
                          <a:pt x="67" y="0"/>
                        </a:lnTo>
                        <a:lnTo>
                          <a:pt x="59" y="0"/>
                        </a:lnTo>
                        <a:lnTo>
                          <a:pt x="60" y="0"/>
                        </a:lnTo>
                        <a:lnTo>
                          <a:pt x="59" y="2"/>
                        </a:lnTo>
                        <a:lnTo>
                          <a:pt x="57" y="6"/>
                        </a:lnTo>
                        <a:lnTo>
                          <a:pt x="52" y="9"/>
                        </a:lnTo>
                        <a:lnTo>
                          <a:pt x="45" y="14"/>
                        </a:lnTo>
                        <a:lnTo>
                          <a:pt x="37" y="16"/>
                        </a:lnTo>
                        <a:lnTo>
                          <a:pt x="22" y="18"/>
                        </a:lnTo>
                        <a:lnTo>
                          <a:pt x="3" y="20"/>
                        </a:lnTo>
                        <a:lnTo>
                          <a:pt x="3" y="20"/>
                        </a:lnTo>
                        <a:lnTo>
                          <a:pt x="3" y="20"/>
                        </a:lnTo>
                        <a:lnTo>
                          <a:pt x="0" y="21"/>
                        </a:lnTo>
                        <a:lnTo>
                          <a:pt x="0" y="23"/>
                        </a:lnTo>
                        <a:lnTo>
                          <a:pt x="0" y="26"/>
                        </a:lnTo>
                        <a:lnTo>
                          <a:pt x="3" y="26"/>
                        </a:lnTo>
                        <a:lnTo>
                          <a:pt x="3" y="2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4" name="Freeform 88"/>
                  <p:cNvSpPr>
                    <a:spLocks/>
                  </p:cNvSpPr>
                  <p:nvPr/>
                </p:nvSpPr>
                <p:spPr bwMode="auto">
                  <a:xfrm>
                    <a:off x="4431" y="1969"/>
                    <a:ext cx="66" cy="29"/>
                  </a:xfrm>
                  <a:custGeom>
                    <a:avLst/>
                    <a:gdLst/>
                    <a:ahLst/>
                    <a:cxnLst>
                      <a:cxn ang="0">
                        <a:pos x="8" y="2"/>
                      </a:cxn>
                      <a:cxn ang="0">
                        <a:pos x="0" y="2"/>
                      </a:cxn>
                      <a:cxn ang="0">
                        <a:pos x="0" y="4"/>
                      </a:cxn>
                      <a:cxn ang="0">
                        <a:pos x="3" y="7"/>
                      </a:cxn>
                      <a:cxn ang="0">
                        <a:pos x="5" y="12"/>
                      </a:cxn>
                      <a:cxn ang="0">
                        <a:pos x="10" y="17"/>
                      </a:cxn>
                      <a:cxn ang="0">
                        <a:pos x="18" y="20"/>
                      </a:cxn>
                      <a:cxn ang="0">
                        <a:pos x="31" y="25"/>
                      </a:cxn>
                      <a:cxn ang="0">
                        <a:pos x="44" y="28"/>
                      </a:cxn>
                      <a:cxn ang="0">
                        <a:pos x="65" y="28"/>
                      </a:cxn>
                      <a:cxn ang="0">
                        <a:pos x="65" y="22"/>
                      </a:cxn>
                      <a:cxn ang="0">
                        <a:pos x="45" y="20"/>
                      </a:cxn>
                      <a:cxn ang="0">
                        <a:pos x="32" y="18"/>
                      </a:cxn>
                      <a:cxn ang="0">
                        <a:pos x="22" y="16"/>
                      </a:cxn>
                      <a:cxn ang="0">
                        <a:pos x="14" y="11"/>
                      </a:cxn>
                      <a:cxn ang="0">
                        <a:pos x="12" y="8"/>
                      </a:cxn>
                      <a:cxn ang="0">
                        <a:pos x="10" y="4"/>
                      </a:cxn>
                      <a:cxn ang="0">
                        <a:pos x="8" y="2"/>
                      </a:cxn>
                      <a:cxn ang="0">
                        <a:pos x="8" y="2"/>
                      </a:cxn>
                      <a:cxn ang="0">
                        <a:pos x="0" y="2"/>
                      </a:cxn>
                      <a:cxn ang="0">
                        <a:pos x="8" y="2"/>
                      </a:cxn>
                      <a:cxn ang="0">
                        <a:pos x="7" y="0"/>
                      </a:cxn>
                      <a:cxn ang="0">
                        <a:pos x="5" y="0"/>
                      </a:cxn>
                      <a:cxn ang="0">
                        <a:pos x="3" y="0"/>
                      </a:cxn>
                      <a:cxn ang="0">
                        <a:pos x="0" y="2"/>
                      </a:cxn>
                      <a:cxn ang="0">
                        <a:pos x="8" y="2"/>
                      </a:cxn>
                      <a:cxn ang="0">
                        <a:pos x="8" y="2"/>
                      </a:cxn>
                    </a:cxnLst>
                    <a:rect l="0" t="0" r="r" b="b"/>
                    <a:pathLst>
                      <a:path w="66" h="29">
                        <a:moveTo>
                          <a:pt x="8" y="2"/>
                        </a:moveTo>
                        <a:lnTo>
                          <a:pt x="0" y="2"/>
                        </a:lnTo>
                        <a:lnTo>
                          <a:pt x="0" y="4"/>
                        </a:lnTo>
                        <a:lnTo>
                          <a:pt x="3" y="7"/>
                        </a:lnTo>
                        <a:lnTo>
                          <a:pt x="5" y="12"/>
                        </a:lnTo>
                        <a:lnTo>
                          <a:pt x="10" y="17"/>
                        </a:lnTo>
                        <a:lnTo>
                          <a:pt x="18" y="20"/>
                        </a:lnTo>
                        <a:lnTo>
                          <a:pt x="31" y="25"/>
                        </a:lnTo>
                        <a:lnTo>
                          <a:pt x="44" y="28"/>
                        </a:lnTo>
                        <a:lnTo>
                          <a:pt x="65" y="28"/>
                        </a:lnTo>
                        <a:lnTo>
                          <a:pt x="65" y="22"/>
                        </a:lnTo>
                        <a:lnTo>
                          <a:pt x="45" y="20"/>
                        </a:lnTo>
                        <a:lnTo>
                          <a:pt x="32" y="18"/>
                        </a:lnTo>
                        <a:lnTo>
                          <a:pt x="22" y="16"/>
                        </a:lnTo>
                        <a:lnTo>
                          <a:pt x="14" y="11"/>
                        </a:lnTo>
                        <a:lnTo>
                          <a:pt x="12" y="8"/>
                        </a:lnTo>
                        <a:lnTo>
                          <a:pt x="10" y="4"/>
                        </a:lnTo>
                        <a:lnTo>
                          <a:pt x="8" y="2"/>
                        </a:lnTo>
                        <a:lnTo>
                          <a:pt x="8" y="2"/>
                        </a:lnTo>
                        <a:lnTo>
                          <a:pt x="0" y="2"/>
                        </a:lnTo>
                        <a:lnTo>
                          <a:pt x="8" y="2"/>
                        </a:lnTo>
                        <a:lnTo>
                          <a:pt x="7" y="0"/>
                        </a:lnTo>
                        <a:lnTo>
                          <a:pt x="5" y="0"/>
                        </a:lnTo>
                        <a:lnTo>
                          <a:pt x="3" y="0"/>
                        </a:lnTo>
                        <a:lnTo>
                          <a:pt x="0" y="2"/>
                        </a:lnTo>
                        <a:lnTo>
                          <a:pt x="8" y="2"/>
                        </a:lnTo>
                        <a:lnTo>
                          <a:pt x="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5" name="Freeform 89"/>
                  <p:cNvSpPr>
                    <a:spLocks/>
                  </p:cNvSpPr>
                  <p:nvPr/>
                </p:nvSpPr>
                <p:spPr bwMode="auto">
                  <a:xfrm>
                    <a:off x="4431" y="1971"/>
                    <a:ext cx="9" cy="31"/>
                  </a:xfrm>
                  <a:custGeom>
                    <a:avLst/>
                    <a:gdLst/>
                    <a:ahLst/>
                    <a:cxnLst>
                      <a:cxn ang="0">
                        <a:pos x="8" y="26"/>
                      </a:cxn>
                      <a:cxn ang="0">
                        <a:pos x="8" y="26"/>
                      </a:cxn>
                      <a:cxn ang="0">
                        <a:pos x="8" y="0"/>
                      </a:cxn>
                      <a:cxn ang="0">
                        <a:pos x="0" y="0"/>
                      </a:cxn>
                      <a:cxn ang="0">
                        <a:pos x="0" y="26"/>
                      </a:cxn>
                      <a:cxn ang="0">
                        <a:pos x="0" y="26"/>
                      </a:cxn>
                      <a:cxn ang="0">
                        <a:pos x="0" y="26"/>
                      </a:cxn>
                      <a:cxn ang="0">
                        <a:pos x="3" y="29"/>
                      </a:cxn>
                      <a:cxn ang="0">
                        <a:pos x="5" y="30"/>
                      </a:cxn>
                      <a:cxn ang="0">
                        <a:pos x="7" y="29"/>
                      </a:cxn>
                      <a:cxn ang="0">
                        <a:pos x="8" y="26"/>
                      </a:cxn>
                      <a:cxn ang="0">
                        <a:pos x="8" y="26"/>
                      </a:cxn>
                    </a:cxnLst>
                    <a:rect l="0" t="0" r="r" b="b"/>
                    <a:pathLst>
                      <a:path w="9" h="31">
                        <a:moveTo>
                          <a:pt x="8" y="26"/>
                        </a:moveTo>
                        <a:lnTo>
                          <a:pt x="8" y="26"/>
                        </a:lnTo>
                        <a:lnTo>
                          <a:pt x="8" y="0"/>
                        </a:lnTo>
                        <a:lnTo>
                          <a:pt x="0" y="0"/>
                        </a:lnTo>
                        <a:lnTo>
                          <a:pt x="0" y="26"/>
                        </a:lnTo>
                        <a:lnTo>
                          <a:pt x="0" y="26"/>
                        </a:lnTo>
                        <a:lnTo>
                          <a:pt x="0" y="26"/>
                        </a:lnTo>
                        <a:lnTo>
                          <a:pt x="3" y="29"/>
                        </a:lnTo>
                        <a:lnTo>
                          <a:pt x="5" y="30"/>
                        </a:lnTo>
                        <a:lnTo>
                          <a:pt x="7" y="29"/>
                        </a:lnTo>
                        <a:lnTo>
                          <a:pt x="8" y="26"/>
                        </a:lnTo>
                        <a:lnTo>
                          <a:pt x="8" y="2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6" name="Freeform 90"/>
                  <p:cNvSpPr>
                    <a:spLocks/>
                  </p:cNvSpPr>
                  <p:nvPr/>
                </p:nvSpPr>
                <p:spPr bwMode="auto">
                  <a:xfrm>
                    <a:off x="4431" y="1997"/>
                    <a:ext cx="9" cy="17"/>
                  </a:xfrm>
                  <a:custGeom>
                    <a:avLst/>
                    <a:gdLst/>
                    <a:ahLst/>
                    <a:cxnLst>
                      <a:cxn ang="0">
                        <a:pos x="8" y="10"/>
                      </a:cxn>
                      <a:cxn ang="0">
                        <a:pos x="8" y="10"/>
                      </a:cxn>
                      <a:cxn ang="0">
                        <a:pos x="8" y="0"/>
                      </a:cxn>
                      <a:cxn ang="0">
                        <a:pos x="0" y="0"/>
                      </a:cxn>
                      <a:cxn ang="0">
                        <a:pos x="0" y="10"/>
                      </a:cxn>
                      <a:cxn ang="0">
                        <a:pos x="0" y="10"/>
                      </a:cxn>
                      <a:cxn ang="0">
                        <a:pos x="0" y="10"/>
                      </a:cxn>
                      <a:cxn ang="0">
                        <a:pos x="3" y="13"/>
                      </a:cxn>
                      <a:cxn ang="0">
                        <a:pos x="5" y="16"/>
                      </a:cxn>
                      <a:cxn ang="0">
                        <a:pos x="7" y="13"/>
                      </a:cxn>
                      <a:cxn ang="0">
                        <a:pos x="8" y="10"/>
                      </a:cxn>
                      <a:cxn ang="0">
                        <a:pos x="8" y="10"/>
                      </a:cxn>
                    </a:cxnLst>
                    <a:rect l="0" t="0" r="r" b="b"/>
                    <a:pathLst>
                      <a:path w="9" h="17">
                        <a:moveTo>
                          <a:pt x="8" y="10"/>
                        </a:moveTo>
                        <a:lnTo>
                          <a:pt x="8" y="10"/>
                        </a:lnTo>
                        <a:lnTo>
                          <a:pt x="8" y="0"/>
                        </a:lnTo>
                        <a:lnTo>
                          <a:pt x="0" y="0"/>
                        </a:lnTo>
                        <a:lnTo>
                          <a:pt x="0" y="10"/>
                        </a:lnTo>
                        <a:lnTo>
                          <a:pt x="0" y="10"/>
                        </a:lnTo>
                        <a:lnTo>
                          <a:pt x="0" y="10"/>
                        </a:lnTo>
                        <a:lnTo>
                          <a:pt x="3" y="13"/>
                        </a:lnTo>
                        <a:lnTo>
                          <a:pt x="5" y="16"/>
                        </a:lnTo>
                        <a:lnTo>
                          <a:pt x="7" y="13"/>
                        </a:lnTo>
                        <a:lnTo>
                          <a:pt x="8" y="10"/>
                        </a:lnTo>
                        <a:lnTo>
                          <a:pt x="8" y="1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7" name="Freeform 91"/>
                  <p:cNvSpPr>
                    <a:spLocks/>
                  </p:cNvSpPr>
                  <p:nvPr/>
                </p:nvSpPr>
                <p:spPr bwMode="auto">
                  <a:xfrm>
                    <a:off x="4431" y="2007"/>
                    <a:ext cx="70" cy="29"/>
                  </a:xfrm>
                  <a:custGeom>
                    <a:avLst/>
                    <a:gdLst/>
                    <a:ahLst/>
                    <a:cxnLst>
                      <a:cxn ang="0">
                        <a:pos x="65" y="20"/>
                      </a:cxn>
                      <a:cxn ang="0">
                        <a:pos x="65" y="20"/>
                      </a:cxn>
                      <a:cxn ang="0">
                        <a:pos x="45" y="20"/>
                      </a:cxn>
                      <a:cxn ang="0">
                        <a:pos x="32" y="17"/>
                      </a:cxn>
                      <a:cxn ang="0">
                        <a:pos x="22" y="14"/>
                      </a:cxn>
                      <a:cxn ang="0">
                        <a:pos x="14" y="9"/>
                      </a:cxn>
                      <a:cxn ang="0">
                        <a:pos x="12" y="7"/>
                      </a:cxn>
                      <a:cxn ang="0">
                        <a:pos x="10" y="3"/>
                      </a:cxn>
                      <a:cxn ang="0">
                        <a:pos x="8" y="0"/>
                      </a:cxn>
                      <a:cxn ang="0">
                        <a:pos x="8" y="0"/>
                      </a:cxn>
                      <a:cxn ang="0">
                        <a:pos x="0" y="0"/>
                      </a:cxn>
                      <a:cxn ang="0">
                        <a:pos x="0" y="3"/>
                      </a:cxn>
                      <a:cxn ang="0">
                        <a:pos x="3" y="7"/>
                      </a:cxn>
                      <a:cxn ang="0">
                        <a:pos x="5" y="10"/>
                      </a:cxn>
                      <a:cxn ang="0">
                        <a:pos x="10" y="16"/>
                      </a:cxn>
                      <a:cxn ang="0">
                        <a:pos x="18" y="20"/>
                      </a:cxn>
                      <a:cxn ang="0">
                        <a:pos x="31" y="24"/>
                      </a:cxn>
                      <a:cxn ang="0">
                        <a:pos x="44" y="26"/>
                      </a:cxn>
                      <a:cxn ang="0">
                        <a:pos x="65" y="28"/>
                      </a:cxn>
                      <a:cxn ang="0">
                        <a:pos x="65" y="28"/>
                      </a:cxn>
                      <a:cxn ang="0">
                        <a:pos x="65" y="28"/>
                      </a:cxn>
                      <a:cxn ang="0">
                        <a:pos x="67" y="26"/>
                      </a:cxn>
                      <a:cxn ang="0">
                        <a:pos x="69" y="24"/>
                      </a:cxn>
                      <a:cxn ang="0">
                        <a:pos x="67" y="22"/>
                      </a:cxn>
                      <a:cxn ang="0">
                        <a:pos x="65" y="20"/>
                      </a:cxn>
                      <a:cxn ang="0">
                        <a:pos x="65" y="20"/>
                      </a:cxn>
                    </a:cxnLst>
                    <a:rect l="0" t="0" r="r" b="b"/>
                    <a:pathLst>
                      <a:path w="70" h="29">
                        <a:moveTo>
                          <a:pt x="65" y="20"/>
                        </a:moveTo>
                        <a:lnTo>
                          <a:pt x="65" y="20"/>
                        </a:lnTo>
                        <a:lnTo>
                          <a:pt x="45" y="20"/>
                        </a:lnTo>
                        <a:lnTo>
                          <a:pt x="32" y="17"/>
                        </a:lnTo>
                        <a:lnTo>
                          <a:pt x="22" y="14"/>
                        </a:lnTo>
                        <a:lnTo>
                          <a:pt x="14" y="9"/>
                        </a:lnTo>
                        <a:lnTo>
                          <a:pt x="12" y="7"/>
                        </a:lnTo>
                        <a:lnTo>
                          <a:pt x="10" y="3"/>
                        </a:lnTo>
                        <a:lnTo>
                          <a:pt x="8" y="0"/>
                        </a:lnTo>
                        <a:lnTo>
                          <a:pt x="8" y="0"/>
                        </a:lnTo>
                        <a:lnTo>
                          <a:pt x="0" y="0"/>
                        </a:lnTo>
                        <a:lnTo>
                          <a:pt x="0" y="3"/>
                        </a:lnTo>
                        <a:lnTo>
                          <a:pt x="3" y="7"/>
                        </a:lnTo>
                        <a:lnTo>
                          <a:pt x="5" y="10"/>
                        </a:lnTo>
                        <a:lnTo>
                          <a:pt x="10" y="16"/>
                        </a:lnTo>
                        <a:lnTo>
                          <a:pt x="18" y="20"/>
                        </a:lnTo>
                        <a:lnTo>
                          <a:pt x="31" y="24"/>
                        </a:lnTo>
                        <a:lnTo>
                          <a:pt x="44" y="26"/>
                        </a:lnTo>
                        <a:lnTo>
                          <a:pt x="65" y="28"/>
                        </a:lnTo>
                        <a:lnTo>
                          <a:pt x="65" y="28"/>
                        </a:lnTo>
                        <a:lnTo>
                          <a:pt x="65" y="28"/>
                        </a:lnTo>
                        <a:lnTo>
                          <a:pt x="67" y="26"/>
                        </a:lnTo>
                        <a:lnTo>
                          <a:pt x="69" y="24"/>
                        </a:lnTo>
                        <a:lnTo>
                          <a:pt x="67" y="22"/>
                        </a:lnTo>
                        <a:lnTo>
                          <a:pt x="65" y="20"/>
                        </a:lnTo>
                        <a:lnTo>
                          <a:pt x="65" y="2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8" name="Freeform 92"/>
                  <p:cNvSpPr>
                    <a:spLocks/>
                  </p:cNvSpPr>
                  <p:nvPr/>
                </p:nvSpPr>
                <p:spPr bwMode="auto">
                  <a:xfrm>
                    <a:off x="4496" y="2005"/>
                    <a:ext cx="65" cy="31"/>
                  </a:xfrm>
                  <a:custGeom>
                    <a:avLst/>
                    <a:gdLst/>
                    <a:ahLst/>
                    <a:cxnLst>
                      <a:cxn ang="0">
                        <a:pos x="56" y="2"/>
                      </a:cxn>
                      <a:cxn ang="0">
                        <a:pos x="56" y="2"/>
                      </a:cxn>
                      <a:cxn ang="0">
                        <a:pos x="57" y="2"/>
                      </a:cxn>
                      <a:cxn ang="0">
                        <a:pos x="56" y="5"/>
                      </a:cxn>
                      <a:cxn ang="0">
                        <a:pos x="54" y="9"/>
                      </a:cxn>
                      <a:cxn ang="0">
                        <a:pos x="49" y="11"/>
                      </a:cxn>
                      <a:cxn ang="0">
                        <a:pos x="42" y="16"/>
                      </a:cxn>
                      <a:cxn ang="0">
                        <a:pos x="34" y="19"/>
                      </a:cxn>
                      <a:cxn ang="0">
                        <a:pos x="19" y="22"/>
                      </a:cxn>
                      <a:cxn ang="0">
                        <a:pos x="0" y="22"/>
                      </a:cxn>
                      <a:cxn ang="0">
                        <a:pos x="0" y="30"/>
                      </a:cxn>
                      <a:cxn ang="0">
                        <a:pos x="19" y="28"/>
                      </a:cxn>
                      <a:cxn ang="0">
                        <a:pos x="35" y="26"/>
                      </a:cxn>
                      <a:cxn ang="0">
                        <a:pos x="46" y="22"/>
                      </a:cxn>
                      <a:cxn ang="0">
                        <a:pos x="54" y="18"/>
                      </a:cxn>
                      <a:cxn ang="0">
                        <a:pos x="58" y="12"/>
                      </a:cxn>
                      <a:cxn ang="0">
                        <a:pos x="61" y="9"/>
                      </a:cxn>
                      <a:cxn ang="0">
                        <a:pos x="64" y="5"/>
                      </a:cxn>
                      <a:cxn ang="0">
                        <a:pos x="64" y="4"/>
                      </a:cxn>
                      <a:cxn ang="0">
                        <a:pos x="64" y="2"/>
                      </a:cxn>
                      <a:cxn ang="0">
                        <a:pos x="64" y="4"/>
                      </a:cxn>
                      <a:cxn ang="0">
                        <a:pos x="63" y="2"/>
                      </a:cxn>
                      <a:cxn ang="0">
                        <a:pos x="60" y="0"/>
                      </a:cxn>
                      <a:cxn ang="0">
                        <a:pos x="57" y="1"/>
                      </a:cxn>
                      <a:cxn ang="0">
                        <a:pos x="56" y="2"/>
                      </a:cxn>
                      <a:cxn ang="0">
                        <a:pos x="56" y="2"/>
                      </a:cxn>
                      <a:cxn ang="0">
                        <a:pos x="56" y="2"/>
                      </a:cxn>
                    </a:cxnLst>
                    <a:rect l="0" t="0" r="r" b="b"/>
                    <a:pathLst>
                      <a:path w="65" h="31">
                        <a:moveTo>
                          <a:pt x="56" y="2"/>
                        </a:moveTo>
                        <a:lnTo>
                          <a:pt x="56" y="2"/>
                        </a:lnTo>
                        <a:lnTo>
                          <a:pt x="57" y="2"/>
                        </a:lnTo>
                        <a:lnTo>
                          <a:pt x="56" y="5"/>
                        </a:lnTo>
                        <a:lnTo>
                          <a:pt x="54" y="9"/>
                        </a:lnTo>
                        <a:lnTo>
                          <a:pt x="49" y="11"/>
                        </a:lnTo>
                        <a:lnTo>
                          <a:pt x="42" y="16"/>
                        </a:lnTo>
                        <a:lnTo>
                          <a:pt x="34" y="19"/>
                        </a:lnTo>
                        <a:lnTo>
                          <a:pt x="19" y="22"/>
                        </a:lnTo>
                        <a:lnTo>
                          <a:pt x="0" y="22"/>
                        </a:lnTo>
                        <a:lnTo>
                          <a:pt x="0" y="30"/>
                        </a:lnTo>
                        <a:lnTo>
                          <a:pt x="19" y="28"/>
                        </a:lnTo>
                        <a:lnTo>
                          <a:pt x="35" y="26"/>
                        </a:lnTo>
                        <a:lnTo>
                          <a:pt x="46" y="22"/>
                        </a:lnTo>
                        <a:lnTo>
                          <a:pt x="54" y="18"/>
                        </a:lnTo>
                        <a:lnTo>
                          <a:pt x="58" y="12"/>
                        </a:lnTo>
                        <a:lnTo>
                          <a:pt x="61" y="9"/>
                        </a:lnTo>
                        <a:lnTo>
                          <a:pt x="64" y="5"/>
                        </a:lnTo>
                        <a:lnTo>
                          <a:pt x="64" y="4"/>
                        </a:lnTo>
                        <a:lnTo>
                          <a:pt x="64" y="2"/>
                        </a:lnTo>
                        <a:lnTo>
                          <a:pt x="64" y="4"/>
                        </a:lnTo>
                        <a:lnTo>
                          <a:pt x="63" y="2"/>
                        </a:lnTo>
                        <a:lnTo>
                          <a:pt x="60" y="0"/>
                        </a:lnTo>
                        <a:lnTo>
                          <a:pt x="57" y="1"/>
                        </a:lnTo>
                        <a:lnTo>
                          <a:pt x="56" y="2"/>
                        </a:lnTo>
                        <a:lnTo>
                          <a:pt x="56" y="2"/>
                        </a:lnTo>
                        <a:lnTo>
                          <a:pt x="56"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9" name="Freeform 93"/>
                  <p:cNvSpPr>
                    <a:spLocks/>
                  </p:cNvSpPr>
                  <p:nvPr/>
                </p:nvSpPr>
                <p:spPr bwMode="auto">
                  <a:xfrm>
                    <a:off x="4552" y="1994"/>
                    <a:ext cx="9" cy="14"/>
                  </a:xfrm>
                  <a:custGeom>
                    <a:avLst/>
                    <a:gdLst/>
                    <a:ahLst/>
                    <a:cxnLst>
                      <a:cxn ang="0">
                        <a:pos x="0" y="3"/>
                      </a:cxn>
                      <a:cxn ang="0">
                        <a:pos x="0" y="3"/>
                      </a:cxn>
                      <a:cxn ang="0">
                        <a:pos x="0" y="13"/>
                      </a:cxn>
                      <a:cxn ang="0">
                        <a:pos x="8" y="13"/>
                      </a:cxn>
                      <a:cxn ang="0">
                        <a:pos x="8" y="3"/>
                      </a:cxn>
                      <a:cxn ang="0">
                        <a:pos x="8" y="3"/>
                      </a:cxn>
                      <a:cxn ang="0">
                        <a:pos x="8" y="3"/>
                      </a:cxn>
                      <a:cxn ang="0">
                        <a:pos x="6" y="2"/>
                      </a:cxn>
                      <a:cxn ang="0">
                        <a:pos x="3" y="0"/>
                      </a:cxn>
                      <a:cxn ang="0">
                        <a:pos x="1" y="2"/>
                      </a:cxn>
                      <a:cxn ang="0">
                        <a:pos x="0" y="3"/>
                      </a:cxn>
                      <a:cxn ang="0">
                        <a:pos x="0" y="3"/>
                      </a:cxn>
                    </a:cxnLst>
                    <a:rect l="0" t="0" r="r" b="b"/>
                    <a:pathLst>
                      <a:path w="9" h="14">
                        <a:moveTo>
                          <a:pt x="0" y="3"/>
                        </a:moveTo>
                        <a:lnTo>
                          <a:pt x="0" y="3"/>
                        </a:lnTo>
                        <a:lnTo>
                          <a:pt x="0" y="13"/>
                        </a:lnTo>
                        <a:lnTo>
                          <a:pt x="8" y="13"/>
                        </a:lnTo>
                        <a:lnTo>
                          <a:pt x="8" y="3"/>
                        </a:lnTo>
                        <a:lnTo>
                          <a:pt x="8" y="3"/>
                        </a:lnTo>
                        <a:lnTo>
                          <a:pt x="8" y="3"/>
                        </a:lnTo>
                        <a:lnTo>
                          <a:pt x="6" y="2"/>
                        </a:lnTo>
                        <a:lnTo>
                          <a:pt x="3" y="0"/>
                        </a:lnTo>
                        <a:lnTo>
                          <a:pt x="1" y="2"/>
                        </a:lnTo>
                        <a:lnTo>
                          <a:pt x="0" y="3"/>
                        </a:lnTo>
                        <a:lnTo>
                          <a:pt x="0"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30" name="Freeform 94"/>
                  <p:cNvSpPr>
                    <a:spLocks/>
                  </p:cNvSpPr>
                  <p:nvPr/>
                </p:nvSpPr>
                <p:spPr bwMode="auto">
                  <a:xfrm>
                    <a:off x="4489" y="1997"/>
                    <a:ext cx="17" cy="31"/>
                  </a:xfrm>
                  <a:custGeom>
                    <a:avLst/>
                    <a:gdLst/>
                    <a:ahLst/>
                    <a:cxnLst>
                      <a:cxn ang="0">
                        <a:pos x="7" y="0"/>
                      </a:cxn>
                      <a:cxn ang="0">
                        <a:pos x="4" y="2"/>
                      </a:cxn>
                      <a:cxn ang="0">
                        <a:pos x="2" y="6"/>
                      </a:cxn>
                      <a:cxn ang="0">
                        <a:pos x="0" y="10"/>
                      </a:cxn>
                      <a:cxn ang="0">
                        <a:pos x="0" y="16"/>
                      </a:cxn>
                      <a:cxn ang="0">
                        <a:pos x="0" y="20"/>
                      </a:cxn>
                      <a:cxn ang="0">
                        <a:pos x="2" y="26"/>
                      </a:cxn>
                      <a:cxn ang="0">
                        <a:pos x="4" y="29"/>
                      </a:cxn>
                      <a:cxn ang="0">
                        <a:pos x="7" y="30"/>
                      </a:cxn>
                      <a:cxn ang="0">
                        <a:pos x="11" y="30"/>
                      </a:cxn>
                      <a:cxn ang="0">
                        <a:pos x="14" y="26"/>
                      </a:cxn>
                      <a:cxn ang="0">
                        <a:pos x="15" y="21"/>
                      </a:cxn>
                      <a:cxn ang="0">
                        <a:pos x="16" y="16"/>
                      </a:cxn>
                      <a:cxn ang="0">
                        <a:pos x="15" y="10"/>
                      </a:cxn>
                      <a:cxn ang="0">
                        <a:pos x="14" y="6"/>
                      </a:cxn>
                      <a:cxn ang="0">
                        <a:pos x="12" y="2"/>
                      </a:cxn>
                      <a:cxn ang="0">
                        <a:pos x="7" y="0"/>
                      </a:cxn>
                      <a:cxn ang="0">
                        <a:pos x="7" y="0"/>
                      </a:cxn>
                    </a:cxnLst>
                    <a:rect l="0" t="0" r="r" b="b"/>
                    <a:pathLst>
                      <a:path w="17" h="31">
                        <a:moveTo>
                          <a:pt x="7" y="0"/>
                        </a:moveTo>
                        <a:lnTo>
                          <a:pt x="4" y="2"/>
                        </a:lnTo>
                        <a:lnTo>
                          <a:pt x="2" y="6"/>
                        </a:lnTo>
                        <a:lnTo>
                          <a:pt x="0" y="10"/>
                        </a:lnTo>
                        <a:lnTo>
                          <a:pt x="0" y="16"/>
                        </a:lnTo>
                        <a:lnTo>
                          <a:pt x="0" y="20"/>
                        </a:lnTo>
                        <a:lnTo>
                          <a:pt x="2" y="26"/>
                        </a:lnTo>
                        <a:lnTo>
                          <a:pt x="4" y="29"/>
                        </a:lnTo>
                        <a:lnTo>
                          <a:pt x="7" y="30"/>
                        </a:lnTo>
                        <a:lnTo>
                          <a:pt x="11" y="30"/>
                        </a:lnTo>
                        <a:lnTo>
                          <a:pt x="14" y="26"/>
                        </a:lnTo>
                        <a:lnTo>
                          <a:pt x="15" y="21"/>
                        </a:lnTo>
                        <a:lnTo>
                          <a:pt x="16" y="16"/>
                        </a:lnTo>
                        <a:lnTo>
                          <a:pt x="15" y="10"/>
                        </a:lnTo>
                        <a:lnTo>
                          <a:pt x="14" y="6"/>
                        </a:lnTo>
                        <a:lnTo>
                          <a:pt x="12" y="2"/>
                        </a:lnTo>
                        <a:lnTo>
                          <a:pt x="7" y="0"/>
                        </a:lnTo>
                        <a:lnTo>
                          <a:pt x="7"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1" name="Freeform 95"/>
                  <p:cNvSpPr>
                    <a:spLocks/>
                  </p:cNvSpPr>
                  <p:nvPr/>
                </p:nvSpPr>
                <p:spPr bwMode="auto">
                  <a:xfrm>
                    <a:off x="4494" y="2034"/>
                    <a:ext cx="7" cy="9"/>
                  </a:xfrm>
                  <a:custGeom>
                    <a:avLst/>
                    <a:gdLst/>
                    <a:ahLst/>
                    <a:cxnLst>
                      <a:cxn ang="0">
                        <a:pos x="2" y="0"/>
                      </a:cxn>
                      <a:cxn ang="0">
                        <a:pos x="1" y="1"/>
                      </a:cxn>
                      <a:cxn ang="0">
                        <a:pos x="0" y="3"/>
                      </a:cxn>
                      <a:cxn ang="0">
                        <a:pos x="1" y="6"/>
                      </a:cxn>
                      <a:cxn ang="0">
                        <a:pos x="2" y="8"/>
                      </a:cxn>
                      <a:cxn ang="0">
                        <a:pos x="4" y="7"/>
                      </a:cxn>
                      <a:cxn ang="0">
                        <a:pos x="6" y="3"/>
                      </a:cxn>
                      <a:cxn ang="0">
                        <a:pos x="4" y="1"/>
                      </a:cxn>
                      <a:cxn ang="0">
                        <a:pos x="2" y="0"/>
                      </a:cxn>
                      <a:cxn ang="0">
                        <a:pos x="2" y="0"/>
                      </a:cxn>
                    </a:cxnLst>
                    <a:rect l="0" t="0" r="r" b="b"/>
                    <a:pathLst>
                      <a:path w="7" h="9">
                        <a:moveTo>
                          <a:pt x="2" y="0"/>
                        </a:moveTo>
                        <a:lnTo>
                          <a:pt x="1" y="1"/>
                        </a:lnTo>
                        <a:lnTo>
                          <a:pt x="0" y="3"/>
                        </a:lnTo>
                        <a:lnTo>
                          <a:pt x="1" y="6"/>
                        </a:lnTo>
                        <a:lnTo>
                          <a:pt x="2" y="8"/>
                        </a:lnTo>
                        <a:lnTo>
                          <a:pt x="4" y="7"/>
                        </a:lnTo>
                        <a:lnTo>
                          <a:pt x="6" y="3"/>
                        </a:lnTo>
                        <a:lnTo>
                          <a:pt x="4" y="1"/>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2" name="Freeform 96"/>
                  <p:cNvSpPr>
                    <a:spLocks/>
                  </p:cNvSpPr>
                  <p:nvPr/>
                </p:nvSpPr>
                <p:spPr bwMode="auto">
                  <a:xfrm>
                    <a:off x="4494" y="2046"/>
                    <a:ext cx="7" cy="8"/>
                  </a:xfrm>
                  <a:custGeom>
                    <a:avLst/>
                    <a:gdLst/>
                    <a:ahLst/>
                    <a:cxnLst>
                      <a:cxn ang="0">
                        <a:pos x="2" y="0"/>
                      </a:cxn>
                      <a:cxn ang="0">
                        <a:pos x="1" y="1"/>
                      </a:cxn>
                      <a:cxn ang="0">
                        <a:pos x="0" y="4"/>
                      </a:cxn>
                      <a:cxn ang="0">
                        <a:pos x="1" y="5"/>
                      </a:cxn>
                      <a:cxn ang="0">
                        <a:pos x="2" y="7"/>
                      </a:cxn>
                      <a:cxn ang="0">
                        <a:pos x="4" y="5"/>
                      </a:cxn>
                      <a:cxn ang="0">
                        <a:pos x="6" y="4"/>
                      </a:cxn>
                      <a:cxn ang="0">
                        <a:pos x="4" y="1"/>
                      </a:cxn>
                      <a:cxn ang="0">
                        <a:pos x="2" y="0"/>
                      </a:cxn>
                      <a:cxn ang="0">
                        <a:pos x="2" y="0"/>
                      </a:cxn>
                    </a:cxnLst>
                    <a:rect l="0" t="0" r="r" b="b"/>
                    <a:pathLst>
                      <a:path w="7" h="8">
                        <a:moveTo>
                          <a:pt x="2" y="0"/>
                        </a:moveTo>
                        <a:lnTo>
                          <a:pt x="1" y="1"/>
                        </a:lnTo>
                        <a:lnTo>
                          <a:pt x="0" y="4"/>
                        </a:lnTo>
                        <a:lnTo>
                          <a:pt x="1" y="5"/>
                        </a:lnTo>
                        <a:lnTo>
                          <a:pt x="2" y="7"/>
                        </a:lnTo>
                        <a:lnTo>
                          <a:pt x="4" y="5"/>
                        </a:lnTo>
                        <a:lnTo>
                          <a:pt x="6" y="4"/>
                        </a:lnTo>
                        <a:lnTo>
                          <a:pt x="4" y="1"/>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3" name="Freeform 97"/>
                  <p:cNvSpPr>
                    <a:spLocks/>
                  </p:cNvSpPr>
                  <p:nvPr/>
                </p:nvSpPr>
                <p:spPr bwMode="auto">
                  <a:xfrm>
                    <a:off x="4494" y="2059"/>
                    <a:ext cx="7" cy="7"/>
                  </a:xfrm>
                  <a:custGeom>
                    <a:avLst/>
                    <a:gdLst/>
                    <a:ahLst/>
                    <a:cxnLst>
                      <a:cxn ang="0">
                        <a:pos x="2" y="0"/>
                      </a:cxn>
                      <a:cxn ang="0">
                        <a:pos x="1" y="0"/>
                      </a:cxn>
                      <a:cxn ang="0">
                        <a:pos x="0" y="4"/>
                      </a:cxn>
                      <a:cxn ang="0">
                        <a:pos x="1" y="6"/>
                      </a:cxn>
                      <a:cxn ang="0">
                        <a:pos x="2" y="6"/>
                      </a:cxn>
                      <a:cxn ang="0">
                        <a:pos x="4" y="6"/>
                      </a:cxn>
                      <a:cxn ang="0">
                        <a:pos x="6" y="4"/>
                      </a:cxn>
                      <a:cxn ang="0">
                        <a:pos x="4" y="0"/>
                      </a:cxn>
                      <a:cxn ang="0">
                        <a:pos x="2" y="0"/>
                      </a:cxn>
                      <a:cxn ang="0">
                        <a:pos x="2" y="0"/>
                      </a:cxn>
                    </a:cxnLst>
                    <a:rect l="0" t="0" r="r" b="b"/>
                    <a:pathLst>
                      <a:path w="7" h="7">
                        <a:moveTo>
                          <a:pt x="2" y="0"/>
                        </a:moveTo>
                        <a:lnTo>
                          <a:pt x="1" y="0"/>
                        </a:lnTo>
                        <a:lnTo>
                          <a:pt x="0" y="4"/>
                        </a:lnTo>
                        <a:lnTo>
                          <a:pt x="1" y="6"/>
                        </a:lnTo>
                        <a:lnTo>
                          <a:pt x="2" y="6"/>
                        </a:lnTo>
                        <a:lnTo>
                          <a:pt x="4" y="6"/>
                        </a:lnTo>
                        <a:lnTo>
                          <a:pt x="6" y="4"/>
                        </a:lnTo>
                        <a:lnTo>
                          <a:pt x="4" y="0"/>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4" name="Freeform 98"/>
                  <p:cNvSpPr>
                    <a:spLocks/>
                  </p:cNvSpPr>
                  <p:nvPr/>
                </p:nvSpPr>
                <p:spPr bwMode="auto">
                  <a:xfrm>
                    <a:off x="4494" y="2071"/>
                    <a:ext cx="7" cy="7"/>
                  </a:xfrm>
                  <a:custGeom>
                    <a:avLst/>
                    <a:gdLst/>
                    <a:ahLst/>
                    <a:cxnLst>
                      <a:cxn ang="0">
                        <a:pos x="2" y="0"/>
                      </a:cxn>
                      <a:cxn ang="0">
                        <a:pos x="1" y="0"/>
                      </a:cxn>
                      <a:cxn ang="0">
                        <a:pos x="0" y="3"/>
                      </a:cxn>
                      <a:cxn ang="0">
                        <a:pos x="1" y="4"/>
                      </a:cxn>
                      <a:cxn ang="0">
                        <a:pos x="2" y="6"/>
                      </a:cxn>
                      <a:cxn ang="0">
                        <a:pos x="4" y="4"/>
                      </a:cxn>
                      <a:cxn ang="0">
                        <a:pos x="6" y="3"/>
                      </a:cxn>
                      <a:cxn ang="0">
                        <a:pos x="4" y="0"/>
                      </a:cxn>
                      <a:cxn ang="0">
                        <a:pos x="2" y="0"/>
                      </a:cxn>
                      <a:cxn ang="0">
                        <a:pos x="2" y="0"/>
                      </a:cxn>
                    </a:cxnLst>
                    <a:rect l="0" t="0" r="r" b="b"/>
                    <a:pathLst>
                      <a:path w="7" h="7">
                        <a:moveTo>
                          <a:pt x="2" y="0"/>
                        </a:moveTo>
                        <a:lnTo>
                          <a:pt x="1" y="0"/>
                        </a:lnTo>
                        <a:lnTo>
                          <a:pt x="0" y="3"/>
                        </a:lnTo>
                        <a:lnTo>
                          <a:pt x="1" y="4"/>
                        </a:lnTo>
                        <a:lnTo>
                          <a:pt x="2" y="6"/>
                        </a:lnTo>
                        <a:lnTo>
                          <a:pt x="4" y="4"/>
                        </a:lnTo>
                        <a:lnTo>
                          <a:pt x="6" y="3"/>
                        </a:lnTo>
                        <a:lnTo>
                          <a:pt x="4" y="0"/>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5" name="Freeform 99"/>
                  <p:cNvSpPr>
                    <a:spLocks/>
                  </p:cNvSpPr>
                  <p:nvPr/>
                </p:nvSpPr>
                <p:spPr bwMode="auto">
                  <a:xfrm>
                    <a:off x="4494" y="2082"/>
                    <a:ext cx="7" cy="8"/>
                  </a:xfrm>
                  <a:custGeom>
                    <a:avLst/>
                    <a:gdLst/>
                    <a:ahLst/>
                    <a:cxnLst>
                      <a:cxn ang="0">
                        <a:pos x="2" y="0"/>
                      </a:cxn>
                      <a:cxn ang="0">
                        <a:pos x="1" y="2"/>
                      </a:cxn>
                      <a:cxn ang="0">
                        <a:pos x="0" y="5"/>
                      </a:cxn>
                      <a:cxn ang="0">
                        <a:pos x="1" y="7"/>
                      </a:cxn>
                      <a:cxn ang="0">
                        <a:pos x="2" y="7"/>
                      </a:cxn>
                      <a:cxn ang="0">
                        <a:pos x="4" y="7"/>
                      </a:cxn>
                      <a:cxn ang="0">
                        <a:pos x="6" y="5"/>
                      </a:cxn>
                      <a:cxn ang="0">
                        <a:pos x="4" y="2"/>
                      </a:cxn>
                      <a:cxn ang="0">
                        <a:pos x="2" y="0"/>
                      </a:cxn>
                      <a:cxn ang="0">
                        <a:pos x="2" y="0"/>
                      </a:cxn>
                    </a:cxnLst>
                    <a:rect l="0" t="0" r="r" b="b"/>
                    <a:pathLst>
                      <a:path w="7" h="8">
                        <a:moveTo>
                          <a:pt x="2" y="0"/>
                        </a:moveTo>
                        <a:lnTo>
                          <a:pt x="1" y="2"/>
                        </a:lnTo>
                        <a:lnTo>
                          <a:pt x="0" y="5"/>
                        </a:lnTo>
                        <a:lnTo>
                          <a:pt x="1" y="7"/>
                        </a:lnTo>
                        <a:lnTo>
                          <a:pt x="2" y="7"/>
                        </a:lnTo>
                        <a:lnTo>
                          <a:pt x="4" y="7"/>
                        </a:lnTo>
                        <a:lnTo>
                          <a:pt x="6" y="5"/>
                        </a:lnTo>
                        <a:lnTo>
                          <a:pt x="4" y="2"/>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6" name="Freeform 100"/>
                  <p:cNvSpPr>
                    <a:spLocks/>
                  </p:cNvSpPr>
                  <p:nvPr/>
                </p:nvSpPr>
                <p:spPr bwMode="auto">
                  <a:xfrm>
                    <a:off x="4494" y="2094"/>
                    <a:ext cx="7" cy="8"/>
                  </a:xfrm>
                  <a:custGeom>
                    <a:avLst/>
                    <a:gdLst/>
                    <a:ahLst/>
                    <a:cxnLst>
                      <a:cxn ang="0">
                        <a:pos x="2" y="0"/>
                      </a:cxn>
                      <a:cxn ang="0">
                        <a:pos x="1" y="1"/>
                      </a:cxn>
                      <a:cxn ang="0">
                        <a:pos x="0" y="3"/>
                      </a:cxn>
                      <a:cxn ang="0">
                        <a:pos x="1" y="7"/>
                      </a:cxn>
                      <a:cxn ang="0">
                        <a:pos x="2" y="7"/>
                      </a:cxn>
                      <a:cxn ang="0">
                        <a:pos x="4" y="7"/>
                      </a:cxn>
                      <a:cxn ang="0">
                        <a:pos x="6" y="3"/>
                      </a:cxn>
                      <a:cxn ang="0">
                        <a:pos x="4" y="1"/>
                      </a:cxn>
                      <a:cxn ang="0">
                        <a:pos x="2" y="0"/>
                      </a:cxn>
                      <a:cxn ang="0">
                        <a:pos x="2" y="0"/>
                      </a:cxn>
                    </a:cxnLst>
                    <a:rect l="0" t="0" r="r" b="b"/>
                    <a:pathLst>
                      <a:path w="7" h="8">
                        <a:moveTo>
                          <a:pt x="2" y="0"/>
                        </a:moveTo>
                        <a:lnTo>
                          <a:pt x="1" y="1"/>
                        </a:lnTo>
                        <a:lnTo>
                          <a:pt x="0" y="3"/>
                        </a:lnTo>
                        <a:lnTo>
                          <a:pt x="1" y="7"/>
                        </a:lnTo>
                        <a:lnTo>
                          <a:pt x="2" y="7"/>
                        </a:lnTo>
                        <a:lnTo>
                          <a:pt x="4" y="7"/>
                        </a:lnTo>
                        <a:lnTo>
                          <a:pt x="6" y="3"/>
                        </a:lnTo>
                        <a:lnTo>
                          <a:pt x="4" y="1"/>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7" name="Freeform 101"/>
                  <p:cNvSpPr>
                    <a:spLocks/>
                  </p:cNvSpPr>
                  <p:nvPr/>
                </p:nvSpPr>
                <p:spPr bwMode="auto">
                  <a:xfrm>
                    <a:off x="4431" y="1834"/>
                    <a:ext cx="195" cy="116"/>
                  </a:xfrm>
                  <a:custGeom>
                    <a:avLst/>
                    <a:gdLst/>
                    <a:ahLst/>
                    <a:cxnLst>
                      <a:cxn ang="0">
                        <a:pos x="175" y="0"/>
                      </a:cxn>
                      <a:cxn ang="0">
                        <a:pos x="166" y="2"/>
                      </a:cxn>
                      <a:cxn ang="0">
                        <a:pos x="158" y="8"/>
                      </a:cxn>
                      <a:cxn ang="0">
                        <a:pos x="147" y="18"/>
                      </a:cxn>
                      <a:cxn ang="0">
                        <a:pos x="139" y="29"/>
                      </a:cxn>
                      <a:cxn ang="0">
                        <a:pos x="125" y="39"/>
                      </a:cxn>
                      <a:cxn ang="0">
                        <a:pos x="113" y="49"/>
                      </a:cxn>
                      <a:cxn ang="0">
                        <a:pos x="100" y="54"/>
                      </a:cxn>
                      <a:cxn ang="0">
                        <a:pos x="84" y="55"/>
                      </a:cxn>
                      <a:cxn ang="0">
                        <a:pos x="70" y="57"/>
                      </a:cxn>
                      <a:cxn ang="0">
                        <a:pos x="55" y="57"/>
                      </a:cxn>
                      <a:cxn ang="0">
                        <a:pos x="40" y="58"/>
                      </a:cxn>
                      <a:cxn ang="0">
                        <a:pos x="28" y="61"/>
                      </a:cxn>
                      <a:cxn ang="0">
                        <a:pos x="18" y="64"/>
                      </a:cxn>
                      <a:cxn ang="0">
                        <a:pos x="10" y="69"/>
                      </a:cxn>
                      <a:cxn ang="0">
                        <a:pos x="4" y="75"/>
                      </a:cxn>
                      <a:cxn ang="0">
                        <a:pos x="0" y="84"/>
                      </a:cxn>
                      <a:cxn ang="0">
                        <a:pos x="6" y="93"/>
                      </a:cxn>
                      <a:cxn ang="0">
                        <a:pos x="16" y="101"/>
                      </a:cxn>
                      <a:cxn ang="0">
                        <a:pos x="32" y="107"/>
                      </a:cxn>
                      <a:cxn ang="0">
                        <a:pos x="48" y="112"/>
                      </a:cxn>
                      <a:cxn ang="0">
                        <a:pos x="67" y="115"/>
                      </a:cxn>
                      <a:cxn ang="0">
                        <a:pos x="87" y="115"/>
                      </a:cxn>
                      <a:cxn ang="0">
                        <a:pos x="105" y="111"/>
                      </a:cxn>
                      <a:cxn ang="0">
                        <a:pos x="122" y="104"/>
                      </a:cxn>
                      <a:cxn ang="0">
                        <a:pos x="139" y="92"/>
                      </a:cxn>
                      <a:cxn ang="0">
                        <a:pos x="156" y="76"/>
                      </a:cxn>
                      <a:cxn ang="0">
                        <a:pos x="172" y="59"/>
                      </a:cxn>
                      <a:cxn ang="0">
                        <a:pos x="184" y="42"/>
                      </a:cxn>
                      <a:cxn ang="0">
                        <a:pos x="191" y="26"/>
                      </a:cxn>
                      <a:cxn ang="0">
                        <a:pos x="194" y="12"/>
                      </a:cxn>
                      <a:cxn ang="0">
                        <a:pos x="187" y="2"/>
                      </a:cxn>
                      <a:cxn ang="0">
                        <a:pos x="180" y="0"/>
                      </a:cxn>
                    </a:cxnLst>
                    <a:rect l="0" t="0" r="r" b="b"/>
                    <a:pathLst>
                      <a:path w="195" h="116">
                        <a:moveTo>
                          <a:pt x="180" y="0"/>
                        </a:moveTo>
                        <a:lnTo>
                          <a:pt x="175" y="0"/>
                        </a:lnTo>
                        <a:lnTo>
                          <a:pt x="171" y="0"/>
                        </a:lnTo>
                        <a:lnTo>
                          <a:pt x="166" y="2"/>
                        </a:lnTo>
                        <a:lnTo>
                          <a:pt x="162" y="5"/>
                        </a:lnTo>
                        <a:lnTo>
                          <a:pt x="158" y="8"/>
                        </a:lnTo>
                        <a:lnTo>
                          <a:pt x="153" y="13"/>
                        </a:lnTo>
                        <a:lnTo>
                          <a:pt x="147" y="18"/>
                        </a:lnTo>
                        <a:lnTo>
                          <a:pt x="142" y="23"/>
                        </a:lnTo>
                        <a:lnTo>
                          <a:pt x="139" y="29"/>
                        </a:lnTo>
                        <a:lnTo>
                          <a:pt x="132" y="34"/>
                        </a:lnTo>
                        <a:lnTo>
                          <a:pt x="125" y="39"/>
                        </a:lnTo>
                        <a:lnTo>
                          <a:pt x="121" y="44"/>
                        </a:lnTo>
                        <a:lnTo>
                          <a:pt x="113" y="49"/>
                        </a:lnTo>
                        <a:lnTo>
                          <a:pt x="106" y="52"/>
                        </a:lnTo>
                        <a:lnTo>
                          <a:pt x="100" y="54"/>
                        </a:lnTo>
                        <a:lnTo>
                          <a:pt x="92" y="55"/>
                        </a:lnTo>
                        <a:lnTo>
                          <a:pt x="84" y="55"/>
                        </a:lnTo>
                        <a:lnTo>
                          <a:pt x="77" y="55"/>
                        </a:lnTo>
                        <a:lnTo>
                          <a:pt x="70" y="57"/>
                        </a:lnTo>
                        <a:lnTo>
                          <a:pt x="62" y="57"/>
                        </a:lnTo>
                        <a:lnTo>
                          <a:pt x="55" y="57"/>
                        </a:lnTo>
                        <a:lnTo>
                          <a:pt x="48" y="58"/>
                        </a:lnTo>
                        <a:lnTo>
                          <a:pt x="40" y="58"/>
                        </a:lnTo>
                        <a:lnTo>
                          <a:pt x="34" y="59"/>
                        </a:lnTo>
                        <a:lnTo>
                          <a:pt x="28" y="61"/>
                        </a:lnTo>
                        <a:lnTo>
                          <a:pt x="23" y="62"/>
                        </a:lnTo>
                        <a:lnTo>
                          <a:pt x="18" y="64"/>
                        </a:lnTo>
                        <a:lnTo>
                          <a:pt x="13" y="65"/>
                        </a:lnTo>
                        <a:lnTo>
                          <a:pt x="10" y="69"/>
                        </a:lnTo>
                        <a:lnTo>
                          <a:pt x="6" y="72"/>
                        </a:lnTo>
                        <a:lnTo>
                          <a:pt x="4" y="75"/>
                        </a:lnTo>
                        <a:lnTo>
                          <a:pt x="0" y="80"/>
                        </a:lnTo>
                        <a:lnTo>
                          <a:pt x="0" y="84"/>
                        </a:lnTo>
                        <a:lnTo>
                          <a:pt x="3" y="89"/>
                        </a:lnTo>
                        <a:lnTo>
                          <a:pt x="6" y="93"/>
                        </a:lnTo>
                        <a:lnTo>
                          <a:pt x="10" y="98"/>
                        </a:lnTo>
                        <a:lnTo>
                          <a:pt x="16" y="101"/>
                        </a:lnTo>
                        <a:lnTo>
                          <a:pt x="23" y="105"/>
                        </a:lnTo>
                        <a:lnTo>
                          <a:pt x="32" y="107"/>
                        </a:lnTo>
                        <a:lnTo>
                          <a:pt x="40" y="110"/>
                        </a:lnTo>
                        <a:lnTo>
                          <a:pt x="48" y="112"/>
                        </a:lnTo>
                        <a:lnTo>
                          <a:pt x="58" y="114"/>
                        </a:lnTo>
                        <a:lnTo>
                          <a:pt x="67" y="115"/>
                        </a:lnTo>
                        <a:lnTo>
                          <a:pt x="77" y="115"/>
                        </a:lnTo>
                        <a:lnTo>
                          <a:pt x="87" y="115"/>
                        </a:lnTo>
                        <a:lnTo>
                          <a:pt x="99" y="112"/>
                        </a:lnTo>
                        <a:lnTo>
                          <a:pt x="105" y="111"/>
                        </a:lnTo>
                        <a:lnTo>
                          <a:pt x="114" y="107"/>
                        </a:lnTo>
                        <a:lnTo>
                          <a:pt x="122" y="104"/>
                        </a:lnTo>
                        <a:lnTo>
                          <a:pt x="131" y="98"/>
                        </a:lnTo>
                        <a:lnTo>
                          <a:pt x="139" y="92"/>
                        </a:lnTo>
                        <a:lnTo>
                          <a:pt x="147" y="84"/>
                        </a:lnTo>
                        <a:lnTo>
                          <a:pt x="156" y="76"/>
                        </a:lnTo>
                        <a:lnTo>
                          <a:pt x="163" y="69"/>
                        </a:lnTo>
                        <a:lnTo>
                          <a:pt x="172" y="59"/>
                        </a:lnTo>
                        <a:lnTo>
                          <a:pt x="178" y="51"/>
                        </a:lnTo>
                        <a:lnTo>
                          <a:pt x="184" y="42"/>
                        </a:lnTo>
                        <a:lnTo>
                          <a:pt x="189" y="34"/>
                        </a:lnTo>
                        <a:lnTo>
                          <a:pt x="191" y="26"/>
                        </a:lnTo>
                        <a:lnTo>
                          <a:pt x="194" y="18"/>
                        </a:lnTo>
                        <a:lnTo>
                          <a:pt x="194" y="12"/>
                        </a:lnTo>
                        <a:lnTo>
                          <a:pt x="191" y="6"/>
                        </a:lnTo>
                        <a:lnTo>
                          <a:pt x="187" y="2"/>
                        </a:lnTo>
                        <a:lnTo>
                          <a:pt x="180" y="0"/>
                        </a:lnTo>
                        <a:lnTo>
                          <a:pt x="180"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8" name="Freeform 102"/>
                  <p:cNvSpPr>
                    <a:spLocks/>
                  </p:cNvSpPr>
                  <p:nvPr/>
                </p:nvSpPr>
                <p:spPr bwMode="auto">
                  <a:xfrm>
                    <a:off x="4435" y="1836"/>
                    <a:ext cx="187" cy="113"/>
                  </a:xfrm>
                  <a:custGeom>
                    <a:avLst/>
                    <a:gdLst/>
                    <a:ahLst/>
                    <a:cxnLst>
                      <a:cxn ang="0">
                        <a:pos x="89" y="53"/>
                      </a:cxn>
                      <a:cxn ang="0">
                        <a:pos x="102" y="51"/>
                      </a:cxn>
                      <a:cxn ang="0">
                        <a:pos x="115" y="43"/>
                      </a:cxn>
                      <a:cxn ang="0">
                        <a:pos x="127" y="34"/>
                      </a:cxn>
                      <a:cxn ang="0">
                        <a:pos x="138" y="24"/>
                      </a:cxn>
                      <a:cxn ang="0">
                        <a:pos x="146" y="13"/>
                      </a:cxn>
                      <a:cxn ang="0">
                        <a:pos x="156" y="4"/>
                      </a:cxn>
                      <a:cxn ang="0">
                        <a:pos x="165" y="0"/>
                      </a:cxn>
                      <a:cxn ang="0">
                        <a:pos x="174" y="0"/>
                      </a:cxn>
                      <a:cxn ang="0">
                        <a:pos x="180" y="3"/>
                      </a:cxn>
                      <a:cxn ang="0">
                        <a:pos x="185" y="8"/>
                      </a:cxn>
                      <a:cxn ang="0">
                        <a:pos x="186" y="12"/>
                      </a:cxn>
                      <a:cxn ang="0">
                        <a:pos x="186" y="19"/>
                      </a:cxn>
                      <a:cxn ang="0">
                        <a:pos x="185" y="26"/>
                      </a:cxn>
                      <a:cxn ang="0">
                        <a:pos x="183" y="34"/>
                      </a:cxn>
                      <a:cxn ang="0">
                        <a:pos x="177" y="42"/>
                      </a:cxn>
                      <a:cxn ang="0">
                        <a:pos x="171" y="51"/>
                      </a:cxn>
                      <a:cxn ang="0">
                        <a:pos x="166" y="59"/>
                      </a:cxn>
                      <a:cxn ang="0">
                        <a:pos x="158" y="67"/>
                      </a:cxn>
                      <a:cxn ang="0">
                        <a:pos x="151" y="75"/>
                      </a:cxn>
                      <a:cxn ang="0">
                        <a:pos x="141" y="82"/>
                      </a:cxn>
                      <a:cxn ang="0">
                        <a:pos x="135" y="90"/>
                      </a:cxn>
                      <a:cxn ang="0">
                        <a:pos x="126" y="96"/>
                      </a:cxn>
                      <a:cxn ang="0">
                        <a:pos x="117" y="100"/>
                      </a:cxn>
                      <a:cxn ang="0">
                        <a:pos x="109" y="105"/>
                      </a:cxn>
                      <a:cxn ang="0">
                        <a:pos x="101" y="108"/>
                      </a:cxn>
                      <a:cxn ang="0">
                        <a:pos x="95" y="110"/>
                      </a:cxn>
                      <a:cxn ang="0">
                        <a:pos x="83" y="110"/>
                      </a:cxn>
                      <a:cxn ang="0">
                        <a:pos x="75" y="112"/>
                      </a:cxn>
                      <a:cxn ang="0">
                        <a:pos x="65" y="112"/>
                      </a:cxn>
                      <a:cxn ang="0">
                        <a:pos x="56" y="110"/>
                      </a:cxn>
                      <a:cxn ang="0">
                        <a:pos x="46" y="109"/>
                      </a:cxn>
                      <a:cxn ang="0">
                        <a:pos x="36" y="107"/>
                      </a:cxn>
                      <a:cxn ang="0">
                        <a:pos x="29" y="105"/>
                      </a:cxn>
                      <a:cxn ang="0">
                        <a:pos x="20" y="102"/>
                      </a:cxn>
                      <a:cxn ang="0">
                        <a:pos x="14" y="99"/>
                      </a:cxn>
                      <a:cxn ang="0">
                        <a:pos x="8" y="95"/>
                      </a:cxn>
                      <a:cxn ang="0">
                        <a:pos x="3" y="91"/>
                      </a:cxn>
                      <a:cxn ang="0">
                        <a:pos x="2" y="87"/>
                      </a:cxn>
                      <a:cxn ang="0">
                        <a:pos x="0" y="82"/>
                      </a:cxn>
                      <a:cxn ang="0">
                        <a:pos x="1" y="78"/>
                      </a:cxn>
                      <a:cxn ang="0">
                        <a:pos x="2" y="74"/>
                      </a:cxn>
                      <a:cxn ang="0">
                        <a:pos x="4" y="70"/>
                      </a:cxn>
                      <a:cxn ang="0">
                        <a:pos x="8" y="67"/>
                      </a:cxn>
                      <a:cxn ang="0">
                        <a:pos x="12" y="65"/>
                      </a:cxn>
                      <a:cxn ang="0">
                        <a:pos x="17" y="62"/>
                      </a:cxn>
                      <a:cxn ang="0">
                        <a:pos x="20" y="61"/>
                      </a:cxn>
                      <a:cxn ang="0">
                        <a:pos x="28" y="59"/>
                      </a:cxn>
                      <a:cxn ang="0">
                        <a:pos x="32" y="59"/>
                      </a:cxn>
                      <a:cxn ang="0">
                        <a:pos x="39" y="57"/>
                      </a:cxn>
                      <a:cxn ang="0">
                        <a:pos x="46" y="57"/>
                      </a:cxn>
                      <a:cxn ang="0">
                        <a:pos x="52" y="56"/>
                      </a:cxn>
                      <a:cxn ang="0">
                        <a:pos x="60" y="56"/>
                      </a:cxn>
                      <a:cxn ang="0">
                        <a:pos x="67" y="55"/>
                      </a:cxn>
                      <a:cxn ang="0">
                        <a:pos x="74" y="55"/>
                      </a:cxn>
                      <a:cxn ang="0">
                        <a:pos x="81" y="55"/>
                      </a:cxn>
                      <a:cxn ang="0">
                        <a:pos x="89" y="53"/>
                      </a:cxn>
                      <a:cxn ang="0">
                        <a:pos x="89" y="53"/>
                      </a:cxn>
                    </a:cxnLst>
                    <a:rect l="0" t="0" r="r" b="b"/>
                    <a:pathLst>
                      <a:path w="187" h="113">
                        <a:moveTo>
                          <a:pt x="89" y="53"/>
                        </a:moveTo>
                        <a:lnTo>
                          <a:pt x="102" y="51"/>
                        </a:lnTo>
                        <a:lnTo>
                          <a:pt x="115" y="43"/>
                        </a:lnTo>
                        <a:lnTo>
                          <a:pt x="127" y="34"/>
                        </a:lnTo>
                        <a:lnTo>
                          <a:pt x="138" y="24"/>
                        </a:lnTo>
                        <a:lnTo>
                          <a:pt x="146" y="13"/>
                        </a:lnTo>
                        <a:lnTo>
                          <a:pt x="156" y="4"/>
                        </a:lnTo>
                        <a:lnTo>
                          <a:pt x="165" y="0"/>
                        </a:lnTo>
                        <a:lnTo>
                          <a:pt x="174" y="0"/>
                        </a:lnTo>
                        <a:lnTo>
                          <a:pt x="180" y="3"/>
                        </a:lnTo>
                        <a:lnTo>
                          <a:pt x="185" y="8"/>
                        </a:lnTo>
                        <a:lnTo>
                          <a:pt x="186" y="12"/>
                        </a:lnTo>
                        <a:lnTo>
                          <a:pt x="186" y="19"/>
                        </a:lnTo>
                        <a:lnTo>
                          <a:pt x="185" y="26"/>
                        </a:lnTo>
                        <a:lnTo>
                          <a:pt x="183" y="34"/>
                        </a:lnTo>
                        <a:lnTo>
                          <a:pt x="177" y="42"/>
                        </a:lnTo>
                        <a:lnTo>
                          <a:pt x="171" y="51"/>
                        </a:lnTo>
                        <a:lnTo>
                          <a:pt x="166" y="59"/>
                        </a:lnTo>
                        <a:lnTo>
                          <a:pt x="158" y="67"/>
                        </a:lnTo>
                        <a:lnTo>
                          <a:pt x="151" y="75"/>
                        </a:lnTo>
                        <a:lnTo>
                          <a:pt x="141" y="82"/>
                        </a:lnTo>
                        <a:lnTo>
                          <a:pt x="135" y="90"/>
                        </a:lnTo>
                        <a:lnTo>
                          <a:pt x="126" y="96"/>
                        </a:lnTo>
                        <a:lnTo>
                          <a:pt x="117" y="100"/>
                        </a:lnTo>
                        <a:lnTo>
                          <a:pt x="109" y="105"/>
                        </a:lnTo>
                        <a:lnTo>
                          <a:pt x="101" y="108"/>
                        </a:lnTo>
                        <a:lnTo>
                          <a:pt x="95" y="110"/>
                        </a:lnTo>
                        <a:lnTo>
                          <a:pt x="83" y="110"/>
                        </a:lnTo>
                        <a:lnTo>
                          <a:pt x="75" y="112"/>
                        </a:lnTo>
                        <a:lnTo>
                          <a:pt x="65" y="112"/>
                        </a:lnTo>
                        <a:lnTo>
                          <a:pt x="56" y="110"/>
                        </a:lnTo>
                        <a:lnTo>
                          <a:pt x="46" y="109"/>
                        </a:lnTo>
                        <a:lnTo>
                          <a:pt x="36" y="107"/>
                        </a:lnTo>
                        <a:lnTo>
                          <a:pt x="29" y="105"/>
                        </a:lnTo>
                        <a:lnTo>
                          <a:pt x="20" y="102"/>
                        </a:lnTo>
                        <a:lnTo>
                          <a:pt x="14" y="99"/>
                        </a:lnTo>
                        <a:lnTo>
                          <a:pt x="8" y="95"/>
                        </a:lnTo>
                        <a:lnTo>
                          <a:pt x="3" y="91"/>
                        </a:lnTo>
                        <a:lnTo>
                          <a:pt x="2" y="87"/>
                        </a:lnTo>
                        <a:lnTo>
                          <a:pt x="0" y="82"/>
                        </a:lnTo>
                        <a:lnTo>
                          <a:pt x="1" y="78"/>
                        </a:lnTo>
                        <a:lnTo>
                          <a:pt x="2" y="74"/>
                        </a:lnTo>
                        <a:lnTo>
                          <a:pt x="4" y="70"/>
                        </a:lnTo>
                        <a:lnTo>
                          <a:pt x="8" y="67"/>
                        </a:lnTo>
                        <a:lnTo>
                          <a:pt x="12" y="65"/>
                        </a:lnTo>
                        <a:lnTo>
                          <a:pt x="17" y="62"/>
                        </a:lnTo>
                        <a:lnTo>
                          <a:pt x="20" y="61"/>
                        </a:lnTo>
                        <a:lnTo>
                          <a:pt x="28" y="59"/>
                        </a:lnTo>
                        <a:lnTo>
                          <a:pt x="32" y="59"/>
                        </a:lnTo>
                        <a:lnTo>
                          <a:pt x="39" y="57"/>
                        </a:lnTo>
                        <a:lnTo>
                          <a:pt x="46" y="57"/>
                        </a:lnTo>
                        <a:lnTo>
                          <a:pt x="52" y="56"/>
                        </a:lnTo>
                        <a:lnTo>
                          <a:pt x="60" y="56"/>
                        </a:lnTo>
                        <a:lnTo>
                          <a:pt x="67" y="55"/>
                        </a:lnTo>
                        <a:lnTo>
                          <a:pt x="74" y="55"/>
                        </a:lnTo>
                        <a:lnTo>
                          <a:pt x="81" y="55"/>
                        </a:lnTo>
                        <a:lnTo>
                          <a:pt x="89" y="53"/>
                        </a:lnTo>
                        <a:lnTo>
                          <a:pt x="89" y="53"/>
                        </a:lnTo>
                      </a:path>
                    </a:pathLst>
                  </a:custGeom>
                  <a:gradFill rotWithShape="0">
                    <a:gsLst>
                      <a:gs pos="0">
                        <a:srgbClr val="FFFFFF"/>
                      </a:gs>
                      <a:gs pos="100000">
                        <a:srgbClr val="FFFFD0"/>
                      </a:gs>
                    </a:gsLst>
                    <a:path path="rect">
                      <a:fillToRect l="50000" t="50000" r="50000" b="50000"/>
                    </a:path>
                  </a:gradFill>
                  <a:ln w="9525">
                    <a:noFill/>
                    <a:round/>
                    <a:headEnd type="none" w="med" len="med"/>
                    <a:tailEnd type="none" w="med" len="med"/>
                  </a:ln>
                  <a:effectLst/>
                </p:spPr>
                <p:txBody>
                  <a:bodyPr/>
                  <a:lstStyle/>
                  <a:p>
                    <a:endParaRPr lang="zh-CN" altLang="en-US"/>
                  </a:p>
                </p:txBody>
              </p:sp>
            </p:grpSp>
            <p:sp>
              <p:nvSpPr>
                <p:cNvPr id="449639" name="Oval 103"/>
                <p:cNvSpPr>
                  <a:spLocks noChangeArrowheads="1"/>
                </p:cNvSpPr>
                <p:nvPr/>
              </p:nvSpPr>
              <p:spPr bwMode="auto">
                <a:xfrm>
                  <a:off x="796" y="1942"/>
                  <a:ext cx="729" cy="211"/>
                </a:xfrm>
                <a:prstGeom prst="ellipse">
                  <a:avLst/>
                </a:prstGeom>
                <a:solidFill>
                  <a:srgbClr val="8F8F8F"/>
                </a:solidFill>
                <a:ln w="19050">
                  <a:solidFill>
                    <a:srgbClr val="8F8F8F"/>
                  </a:solidFill>
                  <a:round/>
                  <a:headEnd/>
                  <a:tailEnd/>
                </a:ln>
                <a:effectLst/>
              </p:spPr>
              <p:txBody>
                <a:bodyPr wrap="none" anchor="ctr"/>
                <a:lstStyle/>
                <a:p>
                  <a:endParaRPr lang="zh-CN" altLang="en-US"/>
                </a:p>
              </p:txBody>
            </p:sp>
            <p:grpSp>
              <p:nvGrpSpPr>
                <p:cNvPr id="6" name="Group 104"/>
                <p:cNvGrpSpPr>
                  <a:grpSpLocks/>
                </p:cNvGrpSpPr>
                <p:nvPr/>
              </p:nvGrpSpPr>
              <p:grpSpPr bwMode="auto">
                <a:xfrm>
                  <a:off x="1126" y="1670"/>
                  <a:ext cx="532" cy="470"/>
                  <a:chOff x="1126" y="1670"/>
                  <a:chExt cx="532" cy="470"/>
                </a:xfrm>
              </p:grpSpPr>
              <p:sp>
                <p:nvSpPr>
                  <p:cNvPr id="449641" name="Freeform 105"/>
                  <p:cNvSpPr>
                    <a:spLocks/>
                  </p:cNvSpPr>
                  <p:nvPr/>
                </p:nvSpPr>
                <p:spPr bwMode="auto">
                  <a:xfrm>
                    <a:off x="1126" y="1673"/>
                    <a:ext cx="532" cy="467"/>
                  </a:xfrm>
                  <a:custGeom>
                    <a:avLst/>
                    <a:gdLst/>
                    <a:ahLst/>
                    <a:cxnLst>
                      <a:cxn ang="0">
                        <a:pos x="530" y="406"/>
                      </a:cxn>
                      <a:cxn ang="0">
                        <a:pos x="519" y="420"/>
                      </a:cxn>
                      <a:cxn ang="0">
                        <a:pos x="498" y="431"/>
                      </a:cxn>
                      <a:cxn ang="0">
                        <a:pos x="470" y="442"/>
                      </a:cxn>
                      <a:cxn ang="0">
                        <a:pos x="435" y="450"/>
                      </a:cxn>
                      <a:cxn ang="0">
                        <a:pos x="391" y="459"/>
                      </a:cxn>
                      <a:cxn ang="0">
                        <a:pos x="344" y="465"/>
                      </a:cxn>
                      <a:cxn ang="0">
                        <a:pos x="293" y="466"/>
                      </a:cxn>
                      <a:cxn ang="0">
                        <a:pos x="237" y="466"/>
                      </a:cxn>
                      <a:cxn ang="0">
                        <a:pos x="185" y="465"/>
                      </a:cxn>
                      <a:cxn ang="0">
                        <a:pos x="138" y="459"/>
                      </a:cxn>
                      <a:cxn ang="0">
                        <a:pos x="94" y="450"/>
                      </a:cxn>
                      <a:cxn ang="0">
                        <a:pos x="58" y="442"/>
                      </a:cxn>
                      <a:cxn ang="0">
                        <a:pos x="30" y="431"/>
                      </a:cxn>
                      <a:cxn ang="0">
                        <a:pos x="10" y="420"/>
                      </a:cxn>
                      <a:cxn ang="0">
                        <a:pos x="0" y="406"/>
                      </a:cxn>
                      <a:cxn ang="0">
                        <a:pos x="0" y="328"/>
                      </a:cxn>
                      <a:cxn ang="0">
                        <a:pos x="0" y="61"/>
                      </a:cxn>
                      <a:cxn ang="0">
                        <a:pos x="10" y="49"/>
                      </a:cxn>
                      <a:cxn ang="0">
                        <a:pos x="30" y="37"/>
                      </a:cxn>
                      <a:cxn ang="0">
                        <a:pos x="58" y="25"/>
                      </a:cxn>
                      <a:cxn ang="0">
                        <a:pos x="94" y="17"/>
                      </a:cxn>
                      <a:cxn ang="0">
                        <a:pos x="138" y="9"/>
                      </a:cxn>
                      <a:cxn ang="0">
                        <a:pos x="185" y="3"/>
                      </a:cxn>
                      <a:cxn ang="0">
                        <a:pos x="237" y="0"/>
                      </a:cxn>
                      <a:cxn ang="0">
                        <a:pos x="293" y="0"/>
                      </a:cxn>
                      <a:cxn ang="0">
                        <a:pos x="344" y="3"/>
                      </a:cxn>
                      <a:cxn ang="0">
                        <a:pos x="391" y="9"/>
                      </a:cxn>
                      <a:cxn ang="0">
                        <a:pos x="435" y="17"/>
                      </a:cxn>
                      <a:cxn ang="0">
                        <a:pos x="470" y="25"/>
                      </a:cxn>
                      <a:cxn ang="0">
                        <a:pos x="498" y="37"/>
                      </a:cxn>
                      <a:cxn ang="0">
                        <a:pos x="519" y="49"/>
                      </a:cxn>
                      <a:cxn ang="0">
                        <a:pos x="530" y="61"/>
                      </a:cxn>
                      <a:cxn ang="0">
                        <a:pos x="531" y="400"/>
                      </a:cxn>
                    </a:cxnLst>
                    <a:rect l="0" t="0" r="r" b="b"/>
                    <a:pathLst>
                      <a:path w="532" h="467">
                        <a:moveTo>
                          <a:pt x="531" y="400"/>
                        </a:moveTo>
                        <a:lnTo>
                          <a:pt x="530" y="406"/>
                        </a:lnTo>
                        <a:lnTo>
                          <a:pt x="524" y="412"/>
                        </a:lnTo>
                        <a:lnTo>
                          <a:pt x="519" y="420"/>
                        </a:lnTo>
                        <a:lnTo>
                          <a:pt x="510" y="424"/>
                        </a:lnTo>
                        <a:lnTo>
                          <a:pt x="498" y="431"/>
                        </a:lnTo>
                        <a:lnTo>
                          <a:pt x="484" y="436"/>
                        </a:lnTo>
                        <a:lnTo>
                          <a:pt x="470" y="442"/>
                        </a:lnTo>
                        <a:lnTo>
                          <a:pt x="453" y="448"/>
                        </a:lnTo>
                        <a:lnTo>
                          <a:pt x="435" y="450"/>
                        </a:lnTo>
                        <a:lnTo>
                          <a:pt x="413" y="455"/>
                        </a:lnTo>
                        <a:lnTo>
                          <a:pt x="391" y="459"/>
                        </a:lnTo>
                        <a:lnTo>
                          <a:pt x="367" y="462"/>
                        </a:lnTo>
                        <a:lnTo>
                          <a:pt x="344" y="465"/>
                        </a:lnTo>
                        <a:lnTo>
                          <a:pt x="317" y="466"/>
                        </a:lnTo>
                        <a:lnTo>
                          <a:pt x="293" y="466"/>
                        </a:lnTo>
                        <a:lnTo>
                          <a:pt x="263" y="466"/>
                        </a:lnTo>
                        <a:lnTo>
                          <a:pt x="237" y="466"/>
                        </a:lnTo>
                        <a:lnTo>
                          <a:pt x="209" y="466"/>
                        </a:lnTo>
                        <a:lnTo>
                          <a:pt x="185" y="465"/>
                        </a:lnTo>
                        <a:lnTo>
                          <a:pt x="159" y="462"/>
                        </a:lnTo>
                        <a:lnTo>
                          <a:pt x="138" y="459"/>
                        </a:lnTo>
                        <a:lnTo>
                          <a:pt x="116" y="455"/>
                        </a:lnTo>
                        <a:lnTo>
                          <a:pt x="94" y="450"/>
                        </a:lnTo>
                        <a:lnTo>
                          <a:pt x="77" y="448"/>
                        </a:lnTo>
                        <a:lnTo>
                          <a:pt x="58" y="442"/>
                        </a:lnTo>
                        <a:lnTo>
                          <a:pt x="43" y="436"/>
                        </a:lnTo>
                        <a:lnTo>
                          <a:pt x="30" y="431"/>
                        </a:lnTo>
                        <a:lnTo>
                          <a:pt x="19" y="424"/>
                        </a:lnTo>
                        <a:lnTo>
                          <a:pt x="10" y="420"/>
                        </a:lnTo>
                        <a:lnTo>
                          <a:pt x="3" y="412"/>
                        </a:lnTo>
                        <a:lnTo>
                          <a:pt x="0" y="406"/>
                        </a:lnTo>
                        <a:lnTo>
                          <a:pt x="0" y="400"/>
                        </a:lnTo>
                        <a:lnTo>
                          <a:pt x="0" y="328"/>
                        </a:lnTo>
                        <a:lnTo>
                          <a:pt x="0" y="71"/>
                        </a:lnTo>
                        <a:lnTo>
                          <a:pt x="0" y="61"/>
                        </a:lnTo>
                        <a:lnTo>
                          <a:pt x="3" y="55"/>
                        </a:lnTo>
                        <a:lnTo>
                          <a:pt x="10" y="49"/>
                        </a:lnTo>
                        <a:lnTo>
                          <a:pt x="19" y="41"/>
                        </a:lnTo>
                        <a:lnTo>
                          <a:pt x="30" y="37"/>
                        </a:lnTo>
                        <a:lnTo>
                          <a:pt x="43" y="29"/>
                        </a:lnTo>
                        <a:lnTo>
                          <a:pt x="58" y="25"/>
                        </a:lnTo>
                        <a:lnTo>
                          <a:pt x="77" y="21"/>
                        </a:lnTo>
                        <a:lnTo>
                          <a:pt x="94" y="17"/>
                        </a:lnTo>
                        <a:lnTo>
                          <a:pt x="116" y="11"/>
                        </a:lnTo>
                        <a:lnTo>
                          <a:pt x="138" y="9"/>
                        </a:lnTo>
                        <a:lnTo>
                          <a:pt x="159" y="6"/>
                        </a:lnTo>
                        <a:lnTo>
                          <a:pt x="185" y="3"/>
                        </a:lnTo>
                        <a:lnTo>
                          <a:pt x="209" y="1"/>
                        </a:lnTo>
                        <a:lnTo>
                          <a:pt x="237" y="0"/>
                        </a:lnTo>
                        <a:lnTo>
                          <a:pt x="263" y="0"/>
                        </a:lnTo>
                        <a:lnTo>
                          <a:pt x="293" y="0"/>
                        </a:lnTo>
                        <a:lnTo>
                          <a:pt x="317" y="1"/>
                        </a:lnTo>
                        <a:lnTo>
                          <a:pt x="344" y="3"/>
                        </a:lnTo>
                        <a:lnTo>
                          <a:pt x="367" y="6"/>
                        </a:lnTo>
                        <a:lnTo>
                          <a:pt x="391" y="9"/>
                        </a:lnTo>
                        <a:lnTo>
                          <a:pt x="413" y="11"/>
                        </a:lnTo>
                        <a:lnTo>
                          <a:pt x="435" y="17"/>
                        </a:lnTo>
                        <a:lnTo>
                          <a:pt x="453" y="21"/>
                        </a:lnTo>
                        <a:lnTo>
                          <a:pt x="470" y="25"/>
                        </a:lnTo>
                        <a:lnTo>
                          <a:pt x="484" y="29"/>
                        </a:lnTo>
                        <a:lnTo>
                          <a:pt x="498" y="37"/>
                        </a:lnTo>
                        <a:lnTo>
                          <a:pt x="510" y="41"/>
                        </a:lnTo>
                        <a:lnTo>
                          <a:pt x="519" y="49"/>
                        </a:lnTo>
                        <a:lnTo>
                          <a:pt x="524" y="55"/>
                        </a:lnTo>
                        <a:lnTo>
                          <a:pt x="530" y="61"/>
                        </a:lnTo>
                        <a:lnTo>
                          <a:pt x="531" y="71"/>
                        </a:lnTo>
                        <a:lnTo>
                          <a:pt x="531" y="400"/>
                        </a:lnTo>
                        <a:lnTo>
                          <a:pt x="531" y="400"/>
                        </a:lnTo>
                      </a:path>
                    </a:pathLst>
                  </a:custGeom>
                  <a:gradFill rotWithShape="0">
                    <a:gsLst>
                      <a:gs pos="0">
                        <a:srgbClr val="F1F180"/>
                      </a:gs>
                      <a:gs pos="50000">
                        <a:srgbClr val="FFFFFF"/>
                      </a:gs>
                      <a:gs pos="100000">
                        <a:srgbClr val="F1F180"/>
                      </a:gs>
                    </a:gsLst>
                    <a:lin ang="0" scaled="1"/>
                  </a:gradFill>
                  <a:ln w="9525">
                    <a:noFill/>
                    <a:round/>
                    <a:headEnd type="none" w="med" len="med"/>
                    <a:tailEnd type="none" w="med" len="med"/>
                  </a:ln>
                  <a:effectLst/>
                </p:spPr>
                <p:txBody>
                  <a:bodyPr/>
                  <a:lstStyle/>
                  <a:p>
                    <a:endParaRPr lang="zh-CN" altLang="en-US"/>
                  </a:p>
                </p:txBody>
              </p:sp>
              <p:sp>
                <p:nvSpPr>
                  <p:cNvPr id="449642" name="Freeform 106"/>
                  <p:cNvSpPr>
                    <a:spLocks/>
                  </p:cNvSpPr>
                  <p:nvPr/>
                </p:nvSpPr>
                <p:spPr bwMode="auto">
                  <a:xfrm>
                    <a:off x="1126" y="1670"/>
                    <a:ext cx="529" cy="119"/>
                  </a:xfrm>
                  <a:custGeom>
                    <a:avLst/>
                    <a:gdLst/>
                    <a:ahLst/>
                    <a:cxnLst>
                      <a:cxn ang="0">
                        <a:pos x="290" y="118"/>
                      </a:cxn>
                      <a:cxn ang="0">
                        <a:pos x="341" y="114"/>
                      </a:cxn>
                      <a:cxn ang="0">
                        <a:pos x="388" y="111"/>
                      </a:cxn>
                      <a:cxn ang="0">
                        <a:pos x="432" y="106"/>
                      </a:cxn>
                      <a:cxn ang="0">
                        <a:pos x="467" y="98"/>
                      </a:cxn>
                      <a:cxn ang="0">
                        <a:pos x="496" y="89"/>
                      </a:cxn>
                      <a:cxn ang="0">
                        <a:pos x="515" y="79"/>
                      </a:cxn>
                      <a:cxn ang="0">
                        <a:pos x="527" y="67"/>
                      </a:cxn>
                      <a:cxn ang="0">
                        <a:pos x="527" y="56"/>
                      </a:cxn>
                      <a:cxn ang="0">
                        <a:pos x="515" y="44"/>
                      </a:cxn>
                      <a:cxn ang="0">
                        <a:pos x="496" y="32"/>
                      </a:cxn>
                      <a:cxn ang="0">
                        <a:pos x="467" y="24"/>
                      </a:cxn>
                      <a:cxn ang="0">
                        <a:pos x="432" y="14"/>
                      </a:cxn>
                      <a:cxn ang="0">
                        <a:pos x="388" y="9"/>
                      </a:cxn>
                      <a:cxn ang="0">
                        <a:pos x="341" y="3"/>
                      </a:cxn>
                      <a:cxn ang="0">
                        <a:pos x="290" y="0"/>
                      </a:cxn>
                      <a:cxn ang="0">
                        <a:pos x="235" y="0"/>
                      </a:cxn>
                      <a:cxn ang="0">
                        <a:pos x="183" y="3"/>
                      </a:cxn>
                      <a:cxn ang="0">
                        <a:pos x="136" y="9"/>
                      </a:cxn>
                      <a:cxn ang="0">
                        <a:pos x="94" y="14"/>
                      </a:cxn>
                      <a:cxn ang="0">
                        <a:pos x="58" y="24"/>
                      </a:cxn>
                      <a:cxn ang="0">
                        <a:pos x="30" y="32"/>
                      </a:cxn>
                      <a:cxn ang="0">
                        <a:pos x="10" y="44"/>
                      </a:cxn>
                      <a:cxn ang="0">
                        <a:pos x="0" y="56"/>
                      </a:cxn>
                      <a:cxn ang="0">
                        <a:pos x="0" y="67"/>
                      </a:cxn>
                      <a:cxn ang="0">
                        <a:pos x="10" y="79"/>
                      </a:cxn>
                      <a:cxn ang="0">
                        <a:pos x="30" y="89"/>
                      </a:cxn>
                      <a:cxn ang="0">
                        <a:pos x="58" y="98"/>
                      </a:cxn>
                      <a:cxn ang="0">
                        <a:pos x="94" y="106"/>
                      </a:cxn>
                      <a:cxn ang="0">
                        <a:pos x="136" y="111"/>
                      </a:cxn>
                      <a:cxn ang="0">
                        <a:pos x="183" y="114"/>
                      </a:cxn>
                      <a:cxn ang="0">
                        <a:pos x="235" y="118"/>
                      </a:cxn>
                      <a:cxn ang="0">
                        <a:pos x="262" y="118"/>
                      </a:cxn>
                    </a:cxnLst>
                    <a:rect l="0" t="0" r="r" b="b"/>
                    <a:pathLst>
                      <a:path w="529" h="119">
                        <a:moveTo>
                          <a:pt x="262" y="118"/>
                        </a:moveTo>
                        <a:lnTo>
                          <a:pt x="290" y="118"/>
                        </a:lnTo>
                        <a:lnTo>
                          <a:pt x="316" y="116"/>
                        </a:lnTo>
                        <a:lnTo>
                          <a:pt x="341" y="114"/>
                        </a:lnTo>
                        <a:lnTo>
                          <a:pt x="366" y="112"/>
                        </a:lnTo>
                        <a:lnTo>
                          <a:pt x="388" y="111"/>
                        </a:lnTo>
                        <a:lnTo>
                          <a:pt x="411" y="108"/>
                        </a:lnTo>
                        <a:lnTo>
                          <a:pt x="432" y="106"/>
                        </a:lnTo>
                        <a:lnTo>
                          <a:pt x="451" y="100"/>
                        </a:lnTo>
                        <a:lnTo>
                          <a:pt x="467" y="98"/>
                        </a:lnTo>
                        <a:lnTo>
                          <a:pt x="482" y="94"/>
                        </a:lnTo>
                        <a:lnTo>
                          <a:pt x="496" y="89"/>
                        </a:lnTo>
                        <a:lnTo>
                          <a:pt x="507" y="84"/>
                        </a:lnTo>
                        <a:lnTo>
                          <a:pt x="515" y="79"/>
                        </a:lnTo>
                        <a:lnTo>
                          <a:pt x="522" y="74"/>
                        </a:lnTo>
                        <a:lnTo>
                          <a:pt x="527" y="67"/>
                        </a:lnTo>
                        <a:lnTo>
                          <a:pt x="528" y="62"/>
                        </a:lnTo>
                        <a:lnTo>
                          <a:pt x="527" y="56"/>
                        </a:lnTo>
                        <a:lnTo>
                          <a:pt x="522" y="50"/>
                        </a:lnTo>
                        <a:lnTo>
                          <a:pt x="515" y="44"/>
                        </a:lnTo>
                        <a:lnTo>
                          <a:pt x="507" y="40"/>
                        </a:lnTo>
                        <a:lnTo>
                          <a:pt x="496" y="32"/>
                        </a:lnTo>
                        <a:lnTo>
                          <a:pt x="482" y="29"/>
                        </a:lnTo>
                        <a:lnTo>
                          <a:pt x="467" y="24"/>
                        </a:lnTo>
                        <a:lnTo>
                          <a:pt x="451" y="20"/>
                        </a:lnTo>
                        <a:lnTo>
                          <a:pt x="432" y="14"/>
                        </a:lnTo>
                        <a:lnTo>
                          <a:pt x="411" y="12"/>
                        </a:lnTo>
                        <a:lnTo>
                          <a:pt x="388" y="9"/>
                        </a:lnTo>
                        <a:lnTo>
                          <a:pt x="366" y="6"/>
                        </a:lnTo>
                        <a:lnTo>
                          <a:pt x="341" y="3"/>
                        </a:lnTo>
                        <a:lnTo>
                          <a:pt x="316" y="2"/>
                        </a:lnTo>
                        <a:lnTo>
                          <a:pt x="290" y="0"/>
                        </a:lnTo>
                        <a:lnTo>
                          <a:pt x="262" y="0"/>
                        </a:lnTo>
                        <a:lnTo>
                          <a:pt x="235" y="0"/>
                        </a:lnTo>
                        <a:lnTo>
                          <a:pt x="209" y="2"/>
                        </a:lnTo>
                        <a:lnTo>
                          <a:pt x="183" y="3"/>
                        </a:lnTo>
                        <a:lnTo>
                          <a:pt x="159" y="6"/>
                        </a:lnTo>
                        <a:lnTo>
                          <a:pt x="136" y="9"/>
                        </a:lnTo>
                        <a:lnTo>
                          <a:pt x="114" y="12"/>
                        </a:lnTo>
                        <a:lnTo>
                          <a:pt x="94" y="14"/>
                        </a:lnTo>
                        <a:lnTo>
                          <a:pt x="77" y="20"/>
                        </a:lnTo>
                        <a:lnTo>
                          <a:pt x="58" y="24"/>
                        </a:lnTo>
                        <a:lnTo>
                          <a:pt x="43" y="29"/>
                        </a:lnTo>
                        <a:lnTo>
                          <a:pt x="30" y="32"/>
                        </a:lnTo>
                        <a:lnTo>
                          <a:pt x="19" y="40"/>
                        </a:lnTo>
                        <a:lnTo>
                          <a:pt x="10" y="44"/>
                        </a:lnTo>
                        <a:lnTo>
                          <a:pt x="3" y="50"/>
                        </a:lnTo>
                        <a:lnTo>
                          <a:pt x="0" y="56"/>
                        </a:lnTo>
                        <a:lnTo>
                          <a:pt x="0" y="62"/>
                        </a:lnTo>
                        <a:lnTo>
                          <a:pt x="0" y="67"/>
                        </a:lnTo>
                        <a:lnTo>
                          <a:pt x="3" y="74"/>
                        </a:lnTo>
                        <a:lnTo>
                          <a:pt x="10" y="79"/>
                        </a:lnTo>
                        <a:lnTo>
                          <a:pt x="19" y="84"/>
                        </a:lnTo>
                        <a:lnTo>
                          <a:pt x="30" y="89"/>
                        </a:lnTo>
                        <a:lnTo>
                          <a:pt x="43" y="94"/>
                        </a:lnTo>
                        <a:lnTo>
                          <a:pt x="58" y="98"/>
                        </a:lnTo>
                        <a:lnTo>
                          <a:pt x="77" y="100"/>
                        </a:lnTo>
                        <a:lnTo>
                          <a:pt x="94" y="106"/>
                        </a:lnTo>
                        <a:lnTo>
                          <a:pt x="114" y="108"/>
                        </a:lnTo>
                        <a:lnTo>
                          <a:pt x="136" y="111"/>
                        </a:lnTo>
                        <a:lnTo>
                          <a:pt x="159" y="112"/>
                        </a:lnTo>
                        <a:lnTo>
                          <a:pt x="183" y="114"/>
                        </a:lnTo>
                        <a:lnTo>
                          <a:pt x="209" y="116"/>
                        </a:lnTo>
                        <a:lnTo>
                          <a:pt x="235" y="118"/>
                        </a:lnTo>
                        <a:lnTo>
                          <a:pt x="262" y="118"/>
                        </a:lnTo>
                        <a:lnTo>
                          <a:pt x="262" y="118"/>
                        </a:lnTo>
                      </a:path>
                    </a:pathLst>
                  </a:custGeom>
                  <a:gradFill rotWithShape="0">
                    <a:gsLst>
                      <a:gs pos="0">
                        <a:srgbClr val="F1F180"/>
                      </a:gs>
                      <a:gs pos="100000">
                        <a:srgbClr val="FFFFD0"/>
                      </a:gs>
                    </a:gsLst>
                    <a:lin ang="18900000" scaled="1"/>
                  </a:gradFill>
                  <a:ln w="9525">
                    <a:noFill/>
                    <a:round/>
                    <a:headEnd type="none" w="med" len="med"/>
                    <a:tailEnd type="none" w="med" len="med"/>
                  </a:ln>
                  <a:effectLst/>
                </p:spPr>
                <p:txBody>
                  <a:bodyPr/>
                  <a:lstStyle/>
                  <a:p>
                    <a:endParaRPr lang="zh-CN" altLang="en-US"/>
                  </a:p>
                </p:txBody>
              </p:sp>
            </p:grpSp>
            <p:grpSp>
              <p:nvGrpSpPr>
                <p:cNvPr id="7" name="Group 107"/>
                <p:cNvGrpSpPr>
                  <a:grpSpLocks/>
                </p:cNvGrpSpPr>
                <p:nvPr/>
              </p:nvGrpSpPr>
              <p:grpSpPr bwMode="auto">
                <a:xfrm>
                  <a:off x="3198" y="1505"/>
                  <a:ext cx="613" cy="421"/>
                  <a:chOff x="3198" y="1505"/>
                  <a:chExt cx="613" cy="421"/>
                </a:xfrm>
              </p:grpSpPr>
              <p:sp>
                <p:nvSpPr>
                  <p:cNvPr id="449644" name="AutoShape 108"/>
                  <p:cNvSpPr>
                    <a:spLocks noChangeArrowheads="1"/>
                  </p:cNvSpPr>
                  <p:nvPr/>
                </p:nvSpPr>
                <p:spPr bwMode="auto">
                  <a:xfrm flipV="1">
                    <a:off x="3198" y="1505"/>
                    <a:ext cx="613" cy="421"/>
                  </a:xfrm>
                  <a:prstGeom prst="roundRect">
                    <a:avLst>
                      <a:gd name="adj" fmla="val 13148"/>
                    </a:avLst>
                  </a:prstGeom>
                  <a:solidFill>
                    <a:srgbClr val="FFFFD0"/>
                  </a:solidFill>
                  <a:ln w="31710">
                    <a:solidFill>
                      <a:srgbClr val="000000"/>
                    </a:solidFill>
                    <a:round/>
                    <a:headEnd/>
                    <a:tailEnd/>
                  </a:ln>
                  <a:effectLst/>
                </p:spPr>
                <p:txBody>
                  <a:bodyPr wrap="none" anchor="ctr"/>
                  <a:lstStyle/>
                  <a:p>
                    <a:endParaRPr lang="zh-CN" altLang="en-US"/>
                  </a:p>
                </p:txBody>
              </p:sp>
              <p:sp>
                <p:nvSpPr>
                  <p:cNvPr id="449645" name="AutoShape 109"/>
                  <p:cNvSpPr>
                    <a:spLocks noChangeArrowheads="1"/>
                  </p:cNvSpPr>
                  <p:nvPr/>
                </p:nvSpPr>
                <p:spPr bwMode="auto">
                  <a:xfrm flipV="1">
                    <a:off x="3297" y="1633"/>
                    <a:ext cx="71" cy="214"/>
                  </a:xfrm>
                  <a:prstGeom prst="roundRect">
                    <a:avLst>
                      <a:gd name="adj" fmla="val 0"/>
                    </a:avLst>
                  </a:prstGeom>
                  <a:solidFill>
                    <a:srgbClr val="FFFF00"/>
                  </a:solidFill>
                  <a:ln w="19050">
                    <a:solidFill>
                      <a:srgbClr val="FFFF00"/>
                    </a:solidFill>
                    <a:round/>
                    <a:headEnd/>
                    <a:tailEnd/>
                  </a:ln>
                  <a:effectLst/>
                </p:spPr>
                <p:txBody>
                  <a:bodyPr wrap="none" anchor="ctr"/>
                  <a:lstStyle/>
                  <a:p>
                    <a:endParaRPr lang="zh-CN" altLang="en-US"/>
                  </a:p>
                </p:txBody>
              </p:sp>
              <p:sp>
                <p:nvSpPr>
                  <p:cNvPr id="449646" name="AutoShape 110"/>
                  <p:cNvSpPr>
                    <a:spLocks noChangeArrowheads="1"/>
                  </p:cNvSpPr>
                  <p:nvPr/>
                </p:nvSpPr>
                <p:spPr bwMode="auto">
                  <a:xfrm flipV="1">
                    <a:off x="3407" y="1743"/>
                    <a:ext cx="71" cy="105"/>
                  </a:xfrm>
                  <a:prstGeom prst="roundRect">
                    <a:avLst>
                      <a:gd name="adj" fmla="val 0"/>
                    </a:avLst>
                  </a:prstGeom>
                  <a:solidFill>
                    <a:srgbClr val="00C200"/>
                  </a:solidFill>
                  <a:ln w="19050">
                    <a:solidFill>
                      <a:srgbClr val="00C200"/>
                    </a:solidFill>
                    <a:round/>
                    <a:headEnd/>
                    <a:tailEnd/>
                  </a:ln>
                  <a:effectLst/>
                </p:spPr>
                <p:txBody>
                  <a:bodyPr wrap="none" anchor="ctr"/>
                  <a:lstStyle/>
                  <a:p>
                    <a:endParaRPr lang="zh-CN" altLang="en-US"/>
                  </a:p>
                </p:txBody>
              </p:sp>
              <p:sp>
                <p:nvSpPr>
                  <p:cNvPr id="449647" name="AutoShape 111"/>
                  <p:cNvSpPr>
                    <a:spLocks noChangeArrowheads="1"/>
                  </p:cNvSpPr>
                  <p:nvPr/>
                </p:nvSpPr>
                <p:spPr bwMode="auto">
                  <a:xfrm flipV="1">
                    <a:off x="3498" y="1672"/>
                    <a:ext cx="73" cy="176"/>
                  </a:xfrm>
                  <a:prstGeom prst="roundRect">
                    <a:avLst>
                      <a:gd name="adj" fmla="val 0"/>
                    </a:avLst>
                  </a:prstGeom>
                  <a:solidFill>
                    <a:srgbClr val="0000FF"/>
                  </a:solidFill>
                  <a:ln w="19050">
                    <a:solidFill>
                      <a:srgbClr val="0000FF"/>
                    </a:solidFill>
                    <a:round/>
                    <a:headEnd/>
                    <a:tailEnd/>
                  </a:ln>
                  <a:effectLst/>
                </p:spPr>
                <p:txBody>
                  <a:bodyPr wrap="none" anchor="ctr"/>
                  <a:lstStyle/>
                  <a:p>
                    <a:endParaRPr lang="zh-CN" altLang="en-US"/>
                  </a:p>
                </p:txBody>
              </p:sp>
              <p:sp>
                <p:nvSpPr>
                  <p:cNvPr id="449648" name="AutoShape 112"/>
                  <p:cNvSpPr>
                    <a:spLocks noChangeArrowheads="1"/>
                  </p:cNvSpPr>
                  <p:nvPr/>
                </p:nvSpPr>
                <p:spPr bwMode="auto">
                  <a:xfrm flipV="1">
                    <a:off x="3590" y="1569"/>
                    <a:ext cx="71" cy="278"/>
                  </a:xfrm>
                  <a:prstGeom prst="roundRect">
                    <a:avLst>
                      <a:gd name="adj" fmla="val 0"/>
                    </a:avLst>
                  </a:prstGeom>
                  <a:solidFill>
                    <a:srgbClr val="800080"/>
                  </a:solidFill>
                  <a:ln w="19050">
                    <a:solidFill>
                      <a:srgbClr val="800080"/>
                    </a:solidFill>
                    <a:round/>
                    <a:headEnd/>
                    <a:tailEnd/>
                  </a:ln>
                  <a:effectLst/>
                </p:spPr>
                <p:txBody>
                  <a:bodyPr wrap="none" anchor="ctr"/>
                  <a:lstStyle/>
                  <a:p>
                    <a:endParaRPr lang="zh-CN" altLang="en-US"/>
                  </a:p>
                </p:txBody>
              </p:sp>
            </p:grpSp>
            <p:grpSp>
              <p:nvGrpSpPr>
                <p:cNvPr id="8" name="Group 113"/>
                <p:cNvGrpSpPr>
                  <a:grpSpLocks/>
                </p:cNvGrpSpPr>
                <p:nvPr/>
              </p:nvGrpSpPr>
              <p:grpSpPr bwMode="auto">
                <a:xfrm>
                  <a:off x="2080" y="1749"/>
                  <a:ext cx="1544" cy="415"/>
                  <a:chOff x="2080" y="1749"/>
                  <a:chExt cx="1544" cy="415"/>
                </a:xfrm>
              </p:grpSpPr>
              <p:sp>
                <p:nvSpPr>
                  <p:cNvPr id="449650" name="Freeform 114"/>
                  <p:cNvSpPr>
                    <a:spLocks/>
                  </p:cNvSpPr>
                  <p:nvPr/>
                </p:nvSpPr>
                <p:spPr bwMode="auto">
                  <a:xfrm>
                    <a:off x="2080" y="1776"/>
                    <a:ext cx="945" cy="306"/>
                  </a:xfrm>
                  <a:custGeom>
                    <a:avLst/>
                    <a:gdLst/>
                    <a:ahLst/>
                    <a:cxnLst>
                      <a:cxn ang="0">
                        <a:pos x="350" y="0"/>
                      </a:cxn>
                      <a:cxn ang="0">
                        <a:pos x="944" y="0"/>
                      </a:cxn>
                      <a:cxn ang="0">
                        <a:pos x="593" y="305"/>
                      </a:cxn>
                      <a:cxn ang="0">
                        <a:pos x="0" y="305"/>
                      </a:cxn>
                      <a:cxn ang="0">
                        <a:pos x="350" y="0"/>
                      </a:cxn>
                      <a:cxn ang="0">
                        <a:pos x="350" y="0"/>
                      </a:cxn>
                    </a:cxnLst>
                    <a:rect l="0" t="0" r="r" b="b"/>
                    <a:pathLst>
                      <a:path w="945" h="306">
                        <a:moveTo>
                          <a:pt x="350" y="0"/>
                        </a:moveTo>
                        <a:lnTo>
                          <a:pt x="944" y="0"/>
                        </a:lnTo>
                        <a:lnTo>
                          <a:pt x="593" y="305"/>
                        </a:lnTo>
                        <a:lnTo>
                          <a:pt x="0" y="305"/>
                        </a:lnTo>
                        <a:lnTo>
                          <a:pt x="350" y="0"/>
                        </a:lnTo>
                        <a:lnTo>
                          <a:pt x="350"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51" name="Line 115"/>
                  <p:cNvSpPr>
                    <a:spLocks noChangeShapeType="1"/>
                  </p:cNvSpPr>
                  <p:nvPr/>
                </p:nvSpPr>
                <p:spPr bwMode="auto">
                  <a:xfrm>
                    <a:off x="2446" y="1814"/>
                    <a:ext cx="154" cy="0"/>
                  </a:xfrm>
                  <a:prstGeom prst="line">
                    <a:avLst/>
                  </a:prstGeom>
                  <a:noFill/>
                  <a:ln w="9525">
                    <a:solidFill>
                      <a:srgbClr val="000000"/>
                    </a:solidFill>
                    <a:round/>
                    <a:headEnd/>
                    <a:tailEnd/>
                  </a:ln>
                  <a:effectLst/>
                </p:spPr>
                <p:txBody>
                  <a:bodyPr wrap="none" anchor="ctr"/>
                  <a:lstStyle/>
                  <a:p>
                    <a:endParaRPr lang="zh-CN" altLang="en-US"/>
                  </a:p>
                </p:txBody>
              </p:sp>
              <p:sp>
                <p:nvSpPr>
                  <p:cNvPr id="449652" name="Line 116"/>
                  <p:cNvSpPr>
                    <a:spLocks noChangeShapeType="1"/>
                  </p:cNvSpPr>
                  <p:nvPr/>
                </p:nvSpPr>
                <p:spPr bwMode="auto">
                  <a:xfrm>
                    <a:off x="2422" y="1842"/>
                    <a:ext cx="153" cy="0"/>
                  </a:xfrm>
                  <a:prstGeom prst="line">
                    <a:avLst/>
                  </a:prstGeom>
                  <a:noFill/>
                  <a:ln w="9525">
                    <a:solidFill>
                      <a:srgbClr val="000000"/>
                    </a:solidFill>
                    <a:round/>
                    <a:headEnd/>
                    <a:tailEnd/>
                  </a:ln>
                  <a:effectLst/>
                </p:spPr>
                <p:txBody>
                  <a:bodyPr wrap="none" anchor="ctr"/>
                  <a:lstStyle/>
                  <a:p>
                    <a:endParaRPr lang="zh-CN" altLang="en-US"/>
                  </a:p>
                </p:txBody>
              </p:sp>
              <p:sp>
                <p:nvSpPr>
                  <p:cNvPr id="449653" name="Line 117"/>
                  <p:cNvSpPr>
                    <a:spLocks noChangeShapeType="1"/>
                  </p:cNvSpPr>
                  <p:nvPr/>
                </p:nvSpPr>
                <p:spPr bwMode="auto">
                  <a:xfrm>
                    <a:off x="2389" y="1870"/>
                    <a:ext cx="155" cy="0"/>
                  </a:xfrm>
                  <a:prstGeom prst="line">
                    <a:avLst/>
                  </a:prstGeom>
                  <a:noFill/>
                  <a:ln w="9525">
                    <a:solidFill>
                      <a:srgbClr val="000000"/>
                    </a:solidFill>
                    <a:round/>
                    <a:headEnd/>
                    <a:tailEnd/>
                  </a:ln>
                  <a:effectLst/>
                </p:spPr>
                <p:txBody>
                  <a:bodyPr wrap="none" anchor="ctr"/>
                  <a:lstStyle/>
                  <a:p>
                    <a:endParaRPr lang="zh-CN" altLang="en-US"/>
                  </a:p>
                </p:txBody>
              </p:sp>
              <p:sp>
                <p:nvSpPr>
                  <p:cNvPr id="449654" name="Line 118"/>
                  <p:cNvSpPr>
                    <a:spLocks noChangeShapeType="1"/>
                  </p:cNvSpPr>
                  <p:nvPr/>
                </p:nvSpPr>
                <p:spPr bwMode="auto">
                  <a:xfrm>
                    <a:off x="2353" y="1899"/>
                    <a:ext cx="154" cy="0"/>
                  </a:xfrm>
                  <a:prstGeom prst="line">
                    <a:avLst/>
                  </a:prstGeom>
                  <a:noFill/>
                  <a:ln w="9525">
                    <a:solidFill>
                      <a:srgbClr val="000000"/>
                    </a:solidFill>
                    <a:round/>
                    <a:headEnd/>
                    <a:tailEnd/>
                  </a:ln>
                  <a:effectLst/>
                </p:spPr>
                <p:txBody>
                  <a:bodyPr wrap="none" anchor="ctr"/>
                  <a:lstStyle/>
                  <a:p>
                    <a:endParaRPr lang="zh-CN" altLang="en-US"/>
                  </a:p>
                </p:txBody>
              </p:sp>
              <p:sp>
                <p:nvSpPr>
                  <p:cNvPr id="449655" name="Line 119"/>
                  <p:cNvSpPr>
                    <a:spLocks noChangeShapeType="1"/>
                  </p:cNvSpPr>
                  <p:nvPr/>
                </p:nvSpPr>
                <p:spPr bwMode="auto">
                  <a:xfrm>
                    <a:off x="2318" y="1929"/>
                    <a:ext cx="154" cy="0"/>
                  </a:xfrm>
                  <a:prstGeom prst="line">
                    <a:avLst/>
                  </a:prstGeom>
                  <a:noFill/>
                  <a:ln w="9525">
                    <a:solidFill>
                      <a:srgbClr val="000000"/>
                    </a:solidFill>
                    <a:round/>
                    <a:headEnd/>
                    <a:tailEnd/>
                  </a:ln>
                  <a:effectLst/>
                </p:spPr>
                <p:txBody>
                  <a:bodyPr wrap="none" anchor="ctr"/>
                  <a:lstStyle/>
                  <a:p>
                    <a:endParaRPr lang="zh-CN" altLang="en-US"/>
                  </a:p>
                </p:txBody>
              </p:sp>
              <p:sp>
                <p:nvSpPr>
                  <p:cNvPr id="449656" name="Line 120"/>
                  <p:cNvSpPr>
                    <a:spLocks noChangeShapeType="1"/>
                  </p:cNvSpPr>
                  <p:nvPr/>
                </p:nvSpPr>
                <p:spPr bwMode="auto">
                  <a:xfrm>
                    <a:off x="2284" y="1965"/>
                    <a:ext cx="153" cy="0"/>
                  </a:xfrm>
                  <a:prstGeom prst="line">
                    <a:avLst/>
                  </a:prstGeom>
                  <a:noFill/>
                  <a:ln w="9525">
                    <a:solidFill>
                      <a:srgbClr val="000000"/>
                    </a:solidFill>
                    <a:round/>
                    <a:headEnd/>
                    <a:tailEnd/>
                  </a:ln>
                  <a:effectLst/>
                </p:spPr>
                <p:txBody>
                  <a:bodyPr wrap="none" anchor="ctr"/>
                  <a:lstStyle/>
                  <a:p>
                    <a:endParaRPr lang="zh-CN" altLang="en-US"/>
                  </a:p>
                </p:txBody>
              </p:sp>
              <p:sp>
                <p:nvSpPr>
                  <p:cNvPr id="449657" name="Line 121"/>
                  <p:cNvSpPr>
                    <a:spLocks noChangeShapeType="1"/>
                  </p:cNvSpPr>
                  <p:nvPr/>
                </p:nvSpPr>
                <p:spPr bwMode="auto">
                  <a:xfrm>
                    <a:off x="2242" y="1997"/>
                    <a:ext cx="154" cy="0"/>
                  </a:xfrm>
                  <a:prstGeom prst="line">
                    <a:avLst/>
                  </a:prstGeom>
                  <a:noFill/>
                  <a:ln w="9525">
                    <a:solidFill>
                      <a:srgbClr val="000000"/>
                    </a:solidFill>
                    <a:round/>
                    <a:headEnd/>
                    <a:tailEnd/>
                  </a:ln>
                  <a:effectLst/>
                </p:spPr>
                <p:txBody>
                  <a:bodyPr wrap="none" anchor="ctr"/>
                  <a:lstStyle/>
                  <a:p>
                    <a:endParaRPr lang="zh-CN" altLang="en-US"/>
                  </a:p>
                </p:txBody>
              </p:sp>
              <p:sp>
                <p:nvSpPr>
                  <p:cNvPr id="449658" name="Line 122"/>
                  <p:cNvSpPr>
                    <a:spLocks noChangeShapeType="1"/>
                  </p:cNvSpPr>
                  <p:nvPr/>
                </p:nvSpPr>
                <p:spPr bwMode="auto">
                  <a:xfrm>
                    <a:off x="2204" y="2027"/>
                    <a:ext cx="155" cy="0"/>
                  </a:xfrm>
                  <a:prstGeom prst="line">
                    <a:avLst/>
                  </a:prstGeom>
                  <a:noFill/>
                  <a:ln w="9525">
                    <a:solidFill>
                      <a:srgbClr val="000000"/>
                    </a:solidFill>
                    <a:round/>
                    <a:headEnd/>
                    <a:tailEnd/>
                  </a:ln>
                  <a:effectLst/>
                </p:spPr>
                <p:txBody>
                  <a:bodyPr wrap="none" anchor="ctr"/>
                  <a:lstStyle/>
                  <a:p>
                    <a:endParaRPr lang="zh-CN" altLang="en-US"/>
                  </a:p>
                </p:txBody>
              </p:sp>
              <p:sp>
                <p:nvSpPr>
                  <p:cNvPr id="449659" name="Freeform 123"/>
                  <p:cNvSpPr>
                    <a:spLocks/>
                  </p:cNvSpPr>
                  <p:nvPr/>
                </p:nvSpPr>
                <p:spPr bwMode="auto">
                  <a:xfrm>
                    <a:off x="2677" y="1749"/>
                    <a:ext cx="947" cy="305"/>
                  </a:xfrm>
                  <a:custGeom>
                    <a:avLst/>
                    <a:gdLst/>
                    <a:ahLst/>
                    <a:cxnLst>
                      <a:cxn ang="0">
                        <a:pos x="352" y="0"/>
                      </a:cxn>
                      <a:cxn ang="0">
                        <a:pos x="946" y="0"/>
                      </a:cxn>
                      <a:cxn ang="0">
                        <a:pos x="594" y="304"/>
                      </a:cxn>
                      <a:cxn ang="0">
                        <a:pos x="0" y="304"/>
                      </a:cxn>
                      <a:cxn ang="0">
                        <a:pos x="352" y="0"/>
                      </a:cxn>
                      <a:cxn ang="0">
                        <a:pos x="352" y="0"/>
                      </a:cxn>
                    </a:cxnLst>
                    <a:rect l="0" t="0" r="r" b="b"/>
                    <a:pathLst>
                      <a:path w="947" h="305">
                        <a:moveTo>
                          <a:pt x="352" y="0"/>
                        </a:moveTo>
                        <a:lnTo>
                          <a:pt x="946" y="0"/>
                        </a:lnTo>
                        <a:lnTo>
                          <a:pt x="594" y="304"/>
                        </a:lnTo>
                        <a:lnTo>
                          <a:pt x="0" y="304"/>
                        </a:lnTo>
                        <a:lnTo>
                          <a:pt x="352" y="0"/>
                        </a:lnTo>
                        <a:lnTo>
                          <a:pt x="35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60" name="Freeform 124"/>
                  <p:cNvSpPr>
                    <a:spLocks/>
                  </p:cNvSpPr>
                  <p:nvPr/>
                </p:nvSpPr>
                <p:spPr bwMode="auto">
                  <a:xfrm>
                    <a:off x="2677" y="1749"/>
                    <a:ext cx="947" cy="305"/>
                  </a:xfrm>
                  <a:custGeom>
                    <a:avLst/>
                    <a:gdLst/>
                    <a:ahLst/>
                    <a:cxnLst>
                      <a:cxn ang="0">
                        <a:pos x="352" y="0"/>
                      </a:cxn>
                      <a:cxn ang="0">
                        <a:pos x="946" y="0"/>
                      </a:cxn>
                      <a:cxn ang="0">
                        <a:pos x="594" y="304"/>
                      </a:cxn>
                      <a:cxn ang="0">
                        <a:pos x="0" y="304"/>
                      </a:cxn>
                      <a:cxn ang="0">
                        <a:pos x="352" y="0"/>
                      </a:cxn>
                    </a:cxnLst>
                    <a:rect l="0" t="0" r="r" b="b"/>
                    <a:pathLst>
                      <a:path w="947" h="305">
                        <a:moveTo>
                          <a:pt x="352" y="0"/>
                        </a:moveTo>
                        <a:lnTo>
                          <a:pt x="946" y="0"/>
                        </a:lnTo>
                        <a:lnTo>
                          <a:pt x="594" y="304"/>
                        </a:lnTo>
                        <a:lnTo>
                          <a:pt x="0" y="304"/>
                        </a:lnTo>
                        <a:lnTo>
                          <a:pt x="352" y="0"/>
                        </a:lnTo>
                      </a:path>
                    </a:pathLst>
                  </a:custGeom>
                  <a:noFill/>
                  <a:ln w="9525">
                    <a:noFill/>
                    <a:round/>
                    <a:headEnd type="none" w="med" len="med"/>
                    <a:tailEnd type="none" w="med" len="med"/>
                  </a:ln>
                  <a:effectLst/>
                </p:spPr>
                <p:txBody>
                  <a:bodyPr/>
                  <a:lstStyle/>
                  <a:p>
                    <a:endParaRPr lang="zh-CN" altLang="en-US"/>
                  </a:p>
                </p:txBody>
              </p:sp>
              <p:sp>
                <p:nvSpPr>
                  <p:cNvPr id="449661" name="Freeform 125"/>
                  <p:cNvSpPr>
                    <a:spLocks/>
                  </p:cNvSpPr>
                  <p:nvPr/>
                </p:nvSpPr>
                <p:spPr bwMode="auto">
                  <a:xfrm>
                    <a:off x="2788" y="1783"/>
                    <a:ext cx="725" cy="238"/>
                  </a:xfrm>
                  <a:custGeom>
                    <a:avLst/>
                    <a:gdLst/>
                    <a:ahLst/>
                    <a:cxnLst>
                      <a:cxn ang="0">
                        <a:pos x="273" y="0"/>
                      </a:cxn>
                      <a:cxn ang="0">
                        <a:pos x="724" y="0"/>
                      </a:cxn>
                      <a:cxn ang="0">
                        <a:pos x="450" y="237"/>
                      </a:cxn>
                      <a:cxn ang="0">
                        <a:pos x="0" y="237"/>
                      </a:cxn>
                      <a:cxn ang="0">
                        <a:pos x="273" y="0"/>
                      </a:cxn>
                      <a:cxn ang="0">
                        <a:pos x="273" y="0"/>
                      </a:cxn>
                    </a:cxnLst>
                    <a:rect l="0" t="0" r="r" b="b"/>
                    <a:pathLst>
                      <a:path w="725" h="238">
                        <a:moveTo>
                          <a:pt x="273" y="0"/>
                        </a:moveTo>
                        <a:lnTo>
                          <a:pt x="724" y="0"/>
                        </a:lnTo>
                        <a:lnTo>
                          <a:pt x="450" y="237"/>
                        </a:lnTo>
                        <a:lnTo>
                          <a:pt x="0" y="237"/>
                        </a:lnTo>
                        <a:lnTo>
                          <a:pt x="273" y="0"/>
                        </a:lnTo>
                        <a:lnTo>
                          <a:pt x="273" y="0"/>
                        </a:lnTo>
                      </a:path>
                    </a:pathLst>
                  </a:custGeom>
                  <a:solidFill>
                    <a:srgbClr val="00FFFF"/>
                  </a:solidFill>
                  <a:ln w="9525">
                    <a:noFill/>
                    <a:round/>
                    <a:headEnd type="none" w="med" len="med"/>
                    <a:tailEnd type="none" w="med" len="med"/>
                  </a:ln>
                  <a:effectLst/>
                </p:spPr>
                <p:txBody>
                  <a:bodyPr/>
                  <a:lstStyle/>
                  <a:p>
                    <a:endParaRPr lang="zh-CN" altLang="en-US"/>
                  </a:p>
                </p:txBody>
              </p:sp>
              <p:sp>
                <p:nvSpPr>
                  <p:cNvPr id="449662" name="Freeform 126"/>
                  <p:cNvSpPr>
                    <a:spLocks/>
                  </p:cNvSpPr>
                  <p:nvPr/>
                </p:nvSpPr>
                <p:spPr bwMode="auto">
                  <a:xfrm>
                    <a:off x="2788" y="1783"/>
                    <a:ext cx="725" cy="238"/>
                  </a:xfrm>
                  <a:custGeom>
                    <a:avLst/>
                    <a:gdLst/>
                    <a:ahLst/>
                    <a:cxnLst>
                      <a:cxn ang="0">
                        <a:pos x="273" y="0"/>
                      </a:cxn>
                      <a:cxn ang="0">
                        <a:pos x="724" y="0"/>
                      </a:cxn>
                      <a:cxn ang="0">
                        <a:pos x="450" y="237"/>
                      </a:cxn>
                      <a:cxn ang="0">
                        <a:pos x="0" y="237"/>
                      </a:cxn>
                      <a:cxn ang="0">
                        <a:pos x="273" y="0"/>
                      </a:cxn>
                    </a:cxnLst>
                    <a:rect l="0" t="0" r="r" b="b"/>
                    <a:pathLst>
                      <a:path w="725" h="238">
                        <a:moveTo>
                          <a:pt x="273" y="0"/>
                        </a:moveTo>
                        <a:lnTo>
                          <a:pt x="724" y="0"/>
                        </a:lnTo>
                        <a:lnTo>
                          <a:pt x="450" y="237"/>
                        </a:lnTo>
                        <a:lnTo>
                          <a:pt x="0" y="237"/>
                        </a:lnTo>
                        <a:lnTo>
                          <a:pt x="273"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663" name="Line 127"/>
                  <p:cNvSpPr>
                    <a:spLocks noChangeShapeType="1"/>
                  </p:cNvSpPr>
                  <p:nvPr/>
                </p:nvSpPr>
                <p:spPr bwMode="auto">
                  <a:xfrm>
                    <a:off x="3030" y="1810"/>
                    <a:ext cx="446" cy="0"/>
                  </a:xfrm>
                  <a:prstGeom prst="line">
                    <a:avLst/>
                  </a:prstGeom>
                  <a:noFill/>
                  <a:ln w="9525">
                    <a:solidFill>
                      <a:srgbClr val="000000"/>
                    </a:solidFill>
                    <a:round/>
                    <a:headEnd/>
                    <a:tailEnd/>
                  </a:ln>
                  <a:effectLst/>
                </p:spPr>
                <p:txBody>
                  <a:bodyPr wrap="none" anchor="ctr"/>
                  <a:lstStyle/>
                  <a:p>
                    <a:endParaRPr lang="zh-CN" altLang="en-US"/>
                  </a:p>
                </p:txBody>
              </p:sp>
              <p:sp>
                <p:nvSpPr>
                  <p:cNvPr id="449664" name="Line 128"/>
                  <p:cNvSpPr>
                    <a:spLocks noChangeShapeType="1"/>
                  </p:cNvSpPr>
                  <p:nvPr/>
                </p:nvSpPr>
                <p:spPr bwMode="auto">
                  <a:xfrm>
                    <a:off x="3004" y="1837"/>
                    <a:ext cx="450" cy="0"/>
                  </a:xfrm>
                  <a:prstGeom prst="line">
                    <a:avLst/>
                  </a:prstGeom>
                  <a:noFill/>
                  <a:ln w="9525">
                    <a:solidFill>
                      <a:srgbClr val="000000"/>
                    </a:solidFill>
                    <a:round/>
                    <a:headEnd/>
                    <a:tailEnd/>
                  </a:ln>
                  <a:effectLst/>
                </p:spPr>
                <p:txBody>
                  <a:bodyPr wrap="none" anchor="ctr"/>
                  <a:lstStyle/>
                  <a:p>
                    <a:endParaRPr lang="zh-CN" altLang="en-US"/>
                  </a:p>
                </p:txBody>
              </p:sp>
              <p:sp>
                <p:nvSpPr>
                  <p:cNvPr id="449665" name="Line 129"/>
                  <p:cNvSpPr>
                    <a:spLocks noChangeShapeType="1"/>
                  </p:cNvSpPr>
                  <p:nvPr/>
                </p:nvSpPr>
                <p:spPr bwMode="auto">
                  <a:xfrm>
                    <a:off x="2964" y="1870"/>
                    <a:ext cx="451" cy="0"/>
                  </a:xfrm>
                  <a:prstGeom prst="line">
                    <a:avLst/>
                  </a:prstGeom>
                  <a:noFill/>
                  <a:ln w="9525">
                    <a:solidFill>
                      <a:srgbClr val="000000"/>
                    </a:solidFill>
                    <a:round/>
                    <a:headEnd/>
                    <a:tailEnd/>
                  </a:ln>
                  <a:effectLst/>
                </p:spPr>
                <p:txBody>
                  <a:bodyPr wrap="none" anchor="ctr"/>
                  <a:lstStyle/>
                  <a:p>
                    <a:endParaRPr lang="zh-CN" altLang="en-US"/>
                  </a:p>
                </p:txBody>
              </p:sp>
              <p:sp>
                <p:nvSpPr>
                  <p:cNvPr id="449666" name="Line 130"/>
                  <p:cNvSpPr>
                    <a:spLocks noChangeShapeType="1"/>
                  </p:cNvSpPr>
                  <p:nvPr/>
                </p:nvSpPr>
                <p:spPr bwMode="auto">
                  <a:xfrm>
                    <a:off x="2819" y="2000"/>
                    <a:ext cx="451" cy="0"/>
                  </a:xfrm>
                  <a:prstGeom prst="line">
                    <a:avLst/>
                  </a:prstGeom>
                  <a:noFill/>
                  <a:ln w="9525">
                    <a:solidFill>
                      <a:srgbClr val="000000"/>
                    </a:solidFill>
                    <a:round/>
                    <a:headEnd/>
                    <a:tailEnd/>
                  </a:ln>
                  <a:effectLst/>
                </p:spPr>
                <p:txBody>
                  <a:bodyPr wrap="none" anchor="ctr"/>
                  <a:lstStyle/>
                  <a:p>
                    <a:endParaRPr lang="zh-CN" altLang="en-US"/>
                  </a:p>
                </p:txBody>
              </p:sp>
              <p:sp>
                <p:nvSpPr>
                  <p:cNvPr id="449667" name="Line 131"/>
                  <p:cNvSpPr>
                    <a:spLocks noChangeShapeType="1"/>
                  </p:cNvSpPr>
                  <p:nvPr/>
                </p:nvSpPr>
                <p:spPr bwMode="auto">
                  <a:xfrm>
                    <a:off x="2925" y="1905"/>
                    <a:ext cx="450" cy="0"/>
                  </a:xfrm>
                  <a:prstGeom prst="line">
                    <a:avLst/>
                  </a:prstGeom>
                  <a:noFill/>
                  <a:ln w="9525">
                    <a:solidFill>
                      <a:srgbClr val="000000"/>
                    </a:solidFill>
                    <a:round/>
                    <a:headEnd/>
                    <a:tailEnd/>
                  </a:ln>
                  <a:effectLst/>
                </p:spPr>
                <p:txBody>
                  <a:bodyPr wrap="none" anchor="ctr"/>
                  <a:lstStyle/>
                  <a:p>
                    <a:endParaRPr lang="zh-CN" altLang="en-US"/>
                  </a:p>
                </p:txBody>
              </p:sp>
              <p:sp>
                <p:nvSpPr>
                  <p:cNvPr id="449668" name="Line 132"/>
                  <p:cNvSpPr>
                    <a:spLocks noChangeShapeType="1"/>
                  </p:cNvSpPr>
                  <p:nvPr/>
                </p:nvSpPr>
                <p:spPr bwMode="auto">
                  <a:xfrm>
                    <a:off x="2888" y="1935"/>
                    <a:ext cx="452" cy="0"/>
                  </a:xfrm>
                  <a:prstGeom prst="line">
                    <a:avLst/>
                  </a:prstGeom>
                  <a:noFill/>
                  <a:ln w="9525">
                    <a:solidFill>
                      <a:srgbClr val="000000"/>
                    </a:solidFill>
                    <a:round/>
                    <a:headEnd/>
                    <a:tailEnd/>
                  </a:ln>
                  <a:effectLst/>
                </p:spPr>
                <p:txBody>
                  <a:bodyPr wrap="none" anchor="ctr"/>
                  <a:lstStyle/>
                  <a:p>
                    <a:endParaRPr lang="zh-CN" altLang="en-US"/>
                  </a:p>
                </p:txBody>
              </p:sp>
              <p:sp>
                <p:nvSpPr>
                  <p:cNvPr id="449669" name="Line 133"/>
                  <p:cNvSpPr>
                    <a:spLocks noChangeShapeType="1"/>
                  </p:cNvSpPr>
                  <p:nvPr/>
                </p:nvSpPr>
                <p:spPr bwMode="auto">
                  <a:xfrm flipH="1">
                    <a:off x="2847" y="1784"/>
                    <a:ext cx="272" cy="235"/>
                  </a:xfrm>
                  <a:prstGeom prst="line">
                    <a:avLst/>
                  </a:prstGeom>
                  <a:noFill/>
                  <a:ln w="9525">
                    <a:solidFill>
                      <a:srgbClr val="000000"/>
                    </a:solidFill>
                    <a:round/>
                    <a:headEnd/>
                    <a:tailEnd/>
                  </a:ln>
                  <a:effectLst/>
                </p:spPr>
                <p:txBody>
                  <a:bodyPr wrap="none" anchor="ctr"/>
                  <a:lstStyle/>
                  <a:p>
                    <a:endParaRPr lang="zh-CN" altLang="en-US"/>
                  </a:p>
                </p:txBody>
              </p:sp>
              <p:sp>
                <p:nvSpPr>
                  <p:cNvPr id="449670" name="Line 134"/>
                  <p:cNvSpPr>
                    <a:spLocks noChangeShapeType="1"/>
                  </p:cNvSpPr>
                  <p:nvPr/>
                </p:nvSpPr>
                <p:spPr bwMode="auto">
                  <a:xfrm flipH="1">
                    <a:off x="2904" y="1784"/>
                    <a:ext cx="272" cy="235"/>
                  </a:xfrm>
                  <a:prstGeom prst="line">
                    <a:avLst/>
                  </a:prstGeom>
                  <a:noFill/>
                  <a:ln w="9525">
                    <a:solidFill>
                      <a:srgbClr val="000000"/>
                    </a:solidFill>
                    <a:round/>
                    <a:headEnd/>
                    <a:tailEnd/>
                  </a:ln>
                  <a:effectLst/>
                </p:spPr>
                <p:txBody>
                  <a:bodyPr wrap="none" anchor="ctr"/>
                  <a:lstStyle/>
                  <a:p>
                    <a:endParaRPr lang="zh-CN" altLang="en-US"/>
                  </a:p>
                </p:txBody>
              </p:sp>
              <p:sp>
                <p:nvSpPr>
                  <p:cNvPr id="449671" name="Line 135"/>
                  <p:cNvSpPr>
                    <a:spLocks noChangeShapeType="1"/>
                  </p:cNvSpPr>
                  <p:nvPr/>
                </p:nvSpPr>
                <p:spPr bwMode="auto">
                  <a:xfrm flipH="1">
                    <a:off x="2962" y="1788"/>
                    <a:ext cx="271" cy="235"/>
                  </a:xfrm>
                  <a:prstGeom prst="line">
                    <a:avLst/>
                  </a:prstGeom>
                  <a:noFill/>
                  <a:ln w="9525">
                    <a:solidFill>
                      <a:srgbClr val="000000"/>
                    </a:solidFill>
                    <a:round/>
                    <a:headEnd/>
                    <a:tailEnd/>
                  </a:ln>
                  <a:effectLst/>
                </p:spPr>
                <p:txBody>
                  <a:bodyPr wrap="none" anchor="ctr"/>
                  <a:lstStyle/>
                  <a:p>
                    <a:endParaRPr lang="zh-CN" altLang="en-US"/>
                  </a:p>
                </p:txBody>
              </p:sp>
              <p:sp>
                <p:nvSpPr>
                  <p:cNvPr id="449672" name="Line 136"/>
                  <p:cNvSpPr>
                    <a:spLocks noChangeShapeType="1"/>
                  </p:cNvSpPr>
                  <p:nvPr/>
                </p:nvSpPr>
                <p:spPr bwMode="auto">
                  <a:xfrm flipH="1">
                    <a:off x="3026" y="1784"/>
                    <a:ext cx="271" cy="236"/>
                  </a:xfrm>
                  <a:prstGeom prst="line">
                    <a:avLst/>
                  </a:prstGeom>
                  <a:noFill/>
                  <a:ln w="9525">
                    <a:solidFill>
                      <a:srgbClr val="000000"/>
                    </a:solidFill>
                    <a:round/>
                    <a:headEnd/>
                    <a:tailEnd/>
                  </a:ln>
                  <a:effectLst/>
                </p:spPr>
                <p:txBody>
                  <a:bodyPr wrap="none" anchor="ctr"/>
                  <a:lstStyle/>
                  <a:p>
                    <a:endParaRPr lang="zh-CN" altLang="en-US"/>
                  </a:p>
                </p:txBody>
              </p:sp>
              <p:sp>
                <p:nvSpPr>
                  <p:cNvPr id="449673" name="Line 137"/>
                  <p:cNvSpPr>
                    <a:spLocks noChangeShapeType="1"/>
                  </p:cNvSpPr>
                  <p:nvPr/>
                </p:nvSpPr>
                <p:spPr bwMode="auto">
                  <a:xfrm flipH="1">
                    <a:off x="3099" y="1782"/>
                    <a:ext cx="272" cy="236"/>
                  </a:xfrm>
                  <a:prstGeom prst="line">
                    <a:avLst/>
                  </a:prstGeom>
                  <a:noFill/>
                  <a:ln w="9525">
                    <a:solidFill>
                      <a:srgbClr val="000000"/>
                    </a:solidFill>
                    <a:round/>
                    <a:headEnd/>
                    <a:tailEnd/>
                  </a:ln>
                  <a:effectLst/>
                </p:spPr>
                <p:txBody>
                  <a:bodyPr wrap="none" anchor="ctr"/>
                  <a:lstStyle/>
                  <a:p>
                    <a:endParaRPr lang="zh-CN" altLang="en-US"/>
                  </a:p>
                </p:txBody>
              </p:sp>
              <p:sp>
                <p:nvSpPr>
                  <p:cNvPr id="449674" name="Line 138"/>
                  <p:cNvSpPr>
                    <a:spLocks noChangeShapeType="1"/>
                  </p:cNvSpPr>
                  <p:nvPr/>
                </p:nvSpPr>
                <p:spPr bwMode="auto">
                  <a:xfrm flipH="1">
                    <a:off x="3167" y="1786"/>
                    <a:ext cx="270" cy="235"/>
                  </a:xfrm>
                  <a:prstGeom prst="line">
                    <a:avLst/>
                  </a:prstGeom>
                  <a:noFill/>
                  <a:ln w="9525">
                    <a:solidFill>
                      <a:srgbClr val="000000"/>
                    </a:solidFill>
                    <a:round/>
                    <a:headEnd/>
                    <a:tailEnd/>
                  </a:ln>
                  <a:effectLst/>
                </p:spPr>
                <p:txBody>
                  <a:bodyPr wrap="none" anchor="ctr"/>
                  <a:lstStyle/>
                  <a:p>
                    <a:endParaRPr lang="zh-CN" altLang="en-US"/>
                  </a:p>
                </p:txBody>
              </p:sp>
              <p:sp>
                <p:nvSpPr>
                  <p:cNvPr id="449675" name="Line 139"/>
                  <p:cNvSpPr>
                    <a:spLocks noChangeShapeType="1"/>
                  </p:cNvSpPr>
                  <p:nvPr/>
                </p:nvSpPr>
                <p:spPr bwMode="auto">
                  <a:xfrm>
                    <a:off x="2852" y="1971"/>
                    <a:ext cx="450" cy="0"/>
                  </a:xfrm>
                  <a:prstGeom prst="line">
                    <a:avLst/>
                  </a:prstGeom>
                  <a:noFill/>
                  <a:ln w="9525">
                    <a:solidFill>
                      <a:srgbClr val="000000"/>
                    </a:solidFill>
                    <a:round/>
                    <a:headEnd/>
                    <a:tailEnd/>
                  </a:ln>
                  <a:effectLst/>
                </p:spPr>
                <p:txBody>
                  <a:bodyPr wrap="none" anchor="ctr"/>
                  <a:lstStyle/>
                  <a:p>
                    <a:endParaRPr lang="zh-CN" altLang="en-US"/>
                  </a:p>
                </p:txBody>
              </p:sp>
              <p:sp>
                <p:nvSpPr>
                  <p:cNvPr id="449676" name="Freeform 140"/>
                  <p:cNvSpPr>
                    <a:spLocks/>
                  </p:cNvSpPr>
                  <p:nvPr/>
                </p:nvSpPr>
                <p:spPr bwMode="auto">
                  <a:xfrm>
                    <a:off x="2253" y="1808"/>
                    <a:ext cx="947" cy="305"/>
                  </a:xfrm>
                  <a:custGeom>
                    <a:avLst/>
                    <a:gdLst/>
                    <a:ahLst/>
                    <a:cxnLst>
                      <a:cxn ang="0">
                        <a:pos x="351" y="0"/>
                      </a:cxn>
                      <a:cxn ang="0">
                        <a:pos x="946" y="0"/>
                      </a:cxn>
                      <a:cxn ang="0">
                        <a:pos x="595" y="304"/>
                      </a:cxn>
                      <a:cxn ang="0">
                        <a:pos x="0" y="304"/>
                      </a:cxn>
                      <a:cxn ang="0">
                        <a:pos x="351" y="0"/>
                      </a:cxn>
                      <a:cxn ang="0">
                        <a:pos x="351" y="0"/>
                      </a:cxn>
                    </a:cxnLst>
                    <a:rect l="0" t="0" r="r" b="b"/>
                    <a:pathLst>
                      <a:path w="947" h="305">
                        <a:moveTo>
                          <a:pt x="351" y="0"/>
                        </a:moveTo>
                        <a:lnTo>
                          <a:pt x="946" y="0"/>
                        </a:lnTo>
                        <a:lnTo>
                          <a:pt x="595" y="304"/>
                        </a:lnTo>
                        <a:lnTo>
                          <a:pt x="0" y="304"/>
                        </a:lnTo>
                        <a:lnTo>
                          <a:pt x="351" y="0"/>
                        </a:lnTo>
                        <a:lnTo>
                          <a:pt x="351"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77" name="Freeform 141"/>
                  <p:cNvSpPr>
                    <a:spLocks/>
                  </p:cNvSpPr>
                  <p:nvPr/>
                </p:nvSpPr>
                <p:spPr bwMode="auto">
                  <a:xfrm>
                    <a:off x="2253" y="1808"/>
                    <a:ext cx="947" cy="305"/>
                  </a:xfrm>
                  <a:custGeom>
                    <a:avLst/>
                    <a:gdLst/>
                    <a:ahLst/>
                    <a:cxnLst>
                      <a:cxn ang="0">
                        <a:pos x="351" y="0"/>
                      </a:cxn>
                      <a:cxn ang="0">
                        <a:pos x="946" y="0"/>
                      </a:cxn>
                      <a:cxn ang="0">
                        <a:pos x="595" y="304"/>
                      </a:cxn>
                      <a:cxn ang="0">
                        <a:pos x="0" y="304"/>
                      </a:cxn>
                      <a:cxn ang="0">
                        <a:pos x="351" y="0"/>
                      </a:cxn>
                    </a:cxnLst>
                    <a:rect l="0" t="0" r="r" b="b"/>
                    <a:pathLst>
                      <a:path w="947" h="305">
                        <a:moveTo>
                          <a:pt x="351" y="0"/>
                        </a:moveTo>
                        <a:lnTo>
                          <a:pt x="946" y="0"/>
                        </a:lnTo>
                        <a:lnTo>
                          <a:pt x="595" y="304"/>
                        </a:lnTo>
                        <a:lnTo>
                          <a:pt x="0" y="304"/>
                        </a:lnTo>
                        <a:lnTo>
                          <a:pt x="351" y="0"/>
                        </a:lnTo>
                      </a:path>
                    </a:pathLst>
                  </a:custGeom>
                  <a:noFill/>
                  <a:ln w="9525">
                    <a:noFill/>
                    <a:round/>
                    <a:headEnd type="none" w="med" len="med"/>
                    <a:tailEnd type="none" w="med" len="med"/>
                  </a:ln>
                  <a:effectLst/>
                </p:spPr>
                <p:txBody>
                  <a:bodyPr/>
                  <a:lstStyle/>
                  <a:p>
                    <a:endParaRPr lang="zh-CN" altLang="en-US"/>
                  </a:p>
                </p:txBody>
              </p:sp>
              <p:sp>
                <p:nvSpPr>
                  <p:cNvPr id="449678" name="Freeform 142"/>
                  <p:cNvSpPr>
                    <a:spLocks/>
                  </p:cNvSpPr>
                  <p:nvPr/>
                </p:nvSpPr>
                <p:spPr bwMode="auto">
                  <a:xfrm>
                    <a:off x="2365" y="1844"/>
                    <a:ext cx="725" cy="238"/>
                  </a:xfrm>
                  <a:custGeom>
                    <a:avLst/>
                    <a:gdLst/>
                    <a:ahLst/>
                    <a:cxnLst>
                      <a:cxn ang="0">
                        <a:pos x="274" y="0"/>
                      </a:cxn>
                      <a:cxn ang="0">
                        <a:pos x="724" y="0"/>
                      </a:cxn>
                      <a:cxn ang="0">
                        <a:pos x="449" y="237"/>
                      </a:cxn>
                      <a:cxn ang="0">
                        <a:pos x="0" y="237"/>
                      </a:cxn>
                      <a:cxn ang="0">
                        <a:pos x="274" y="0"/>
                      </a:cxn>
                      <a:cxn ang="0">
                        <a:pos x="274" y="0"/>
                      </a:cxn>
                    </a:cxnLst>
                    <a:rect l="0" t="0" r="r" b="b"/>
                    <a:pathLst>
                      <a:path w="725" h="238">
                        <a:moveTo>
                          <a:pt x="274" y="0"/>
                        </a:moveTo>
                        <a:lnTo>
                          <a:pt x="724" y="0"/>
                        </a:lnTo>
                        <a:lnTo>
                          <a:pt x="449" y="237"/>
                        </a:lnTo>
                        <a:lnTo>
                          <a:pt x="0" y="237"/>
                        </a:lnTo>
                        <a:lnTo>
                          <a:pt x="274" y="0"/>
                        </a:lnTo>
                        <a:lnTo>
                          <a:pt x="274" y="0"/>
                        </a:lnTo>
                      </a:path>
                    </a:pathLst>
                  </a:custGeom>
                  <a:solidFill>
                    <a:srgbClr val="FFFFD0"/>
                  </a:solidFill>
                  <a:ln w="9525">
                    <a:noFill/>
                    <a:round/>
                    <a:headEnd type="none" w="med" len="med"/>
                    <a:tailEnd type="none" w="med" len="med"/>
                  </a:ln>
                  <a:effectLst/>
                </p:spPr>
                <p:txBody>
                  <a:bodyPr/>
                  <a:lstStyle/>
                  <a:p>
                    <a:endParaRPr lang="zh-CN" altLang="en-US"/>
                  </a:p>
                </p:txBody>
              </p:sp>
              <p:sp>
                <p:nvSpPr>
                  <p:cNvPr id="449679" name="Freeform 143"/>
                  <p:cNvSpPr>
                    <a:spLocks/>
                  </p:cNvSpPr>
                  <p:nvPr/>
                </p:nvSpPr>
                <p:spPr bwMode="auto">
                  <a:xfrm>
                    <a:off x="2365" y="1844"/>
                    <a:ext cx="725" cy="238"/>
                  </a:xfrm>
                  <a:custGeom>
                    <a:avLst/>
                    <a:gdLst/>
                    <a:ahLst/>
                    <a:cxnLst>
                      <a:cxn ang="0">
                        <a:pos x="274" y="0"/>
                      </a:cxn>
                      <a:cxn ang="0">
                        <a:pos x="724" y="0"/>
                      </a:cxn>
                      <a:cxn ang="0">
                        <a:pos x="449" y="237"/>
                      </a:cxn>
                      <a:cxn ang="0">
                        <a:pos x="0" y="237"/>
                      </a:cxn>
                      <a:cxn ang="0">
                        <a:pos x="274" y="0"/>
                      </a:cxn>
                    </a:cxnLst>
                    <a:rect l="0" t="0" r="r" b="b"/>
                    <a:pathLst>
                      <a:path w="725" h="238">
                        <a:moveTo>
                          <a:pt x="274" y="0"/>
                        </a:moveTo>
                        <a:lnTo>
                          <a:pt x="724" y="0"/>
                        </a:lnTo>
                        <a:lnTo>
                          <a:pt x="449" y="237"/>
                        </a:lnTo>
                        <a:lnTo>
                          <a:pt x="0" y="237"/>
                        </a:lnTo>
                        <a:lnTo>
                          <a:pt x="274"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680" name="Line 144"/>
                  <p:cNvSpPr>
                    <a:spLocks noChangeShapeType="1"/>
                  </p:cNvSpPr>
                  <p:nvPr/>
                </p:nvSpPr>
                <p:spPr bwMode="auto">
                  <a:xfrm>
                    <a:off x="2605" y="1871"/>
                    <a:ext cx="446" cy="0"/>
                  </a:xfrm>
                  <a:prstGeom prst="line">
                    <a:avLst/>
                  </a:prstGeom>
                  <a:noFill/>
                  <a:ln w="9525">
                    <a:solidFill>
                      <a:srgbClr val="000000"/>
                    </a:solidFill>
                    <a:round/>
                    <a:headEnd/>
                    <a:tailEnd/>
                  </a:ln>
                  <a:effectLst/>
                </p:spPr>
                <p:txBody>
                  <a:bodyPr wrap="none" anchor="ctr"/>
                  <a:lstStyle/>
                  <a:p>
                    <a:endParaRPr lang="zh-CN" altLang="en-US"/>
                  </a:p>
                </p:txBody>
              </p:sp>
              <p:sp>
                <p:nvSpPr>
                  <p:cNvPr id="449681" name="Line 145"/>
                  <p:cNvSpPr>
                    <a:spLocks noChangeShapeType="1"/>
                  </p:cNvSpPr>
                  <p:nvPr/>
                </p:nvSpPr>
                <p:spPr bwMode="auto">
                  <a:xfrm>
                    <a:off x="2580" y="1898"/>
                    <a:ext cx="450" cy="0"/>
                  </a:xfrm>
                  <a:prstGeom prst="line">
                    <a:avLst/>
                  </a:prstGeom>
                  <a:noFill/>
                  <a:ln w="9525">
                    <a:solidFill>
                      <a:srgbClr val="000000"/>
                    </a:solidFill>
                    <a:round/>
                    <a:headEnd/>
                    <a:tailEnd/>
                  </a:ln>
                  <a:effectLst/>
                </p:spPr>
                <p:txBody>
                  <a:bodyPr wrap="none" anchor="ctr"/>
                  <a:lstStyle/>
                  <a:p>
                    <a:endParaRPr lang="zh-CN" altLang="en-US"/>
                  </a:p>
                </p:txBody>
              </p:sp>
              <p:sp>
                <p:nvSpPr>
                  <p:cNvPr id="449682" name="Line 146"/>
                  <p:cNvSpPr>
                    <a:spLocks noChangeShapeType="1"/>
                  </p:cNvSpPr>
                  <p:nvPr/>
                </p:nvSpPr>
                <p:spPr bwMode="auto">
                  <a:xfrm>
                    <a:off x="2541" y="1931"/>
                    <a:ext cx="449" cy="0"/>
                  </a:xfrm>
                  <a:prstGeom prst="line">
                    <a:avLst/>
                  </a:prstGeom>
                  <a:noFill/>
                  <a:ln w="9525">
                    <a:solidFill>
                      <a:srgbClr val="000000"/>
                    </a:solidFill>
                    <a:round/>
                    <a:headEnd/>
                    <a:tailEnd/>
                  </a:ln>
                  <a:effectLst/>
                </p:spPr>
                <p:txBody>
                  <a:bodyPr wrap="none" anchor="ctr"/>
                  <a:lstStyle/>
                  <a:p>
                    <a:endParaRPr lang="zh-CN" altLang="en-US"/>
                  </a:p>
                </p:txBody>
              </p:sp>
              <p:sp>
                <p:nvSpPr>
                  <p:cNvPr id="449683" name="Line 147"/>
                  <p:cNvSpPr>
                    <a:spLocks noChangeShapeType="1"/>
                  </p:cNvSpPr>
                  <p:nvPr/>
                </p:nvSpPr>
                <p:spPr bwMode="auto">
                  <a:xfrm>
                    <a:off x="2396" y="2060"/>
                    <a:ext cx="449" cy="0"/>
                  </a:xfrm>
                  <a:prstGeom prst="line">
                    <a:avLst/>
                  </a:prstGeom>
                  <a:noFill/>
                  <a:ln w="9525">
                    <a:solidFill>
                      <a:srgbClr val="000000"/>
                    </a:solidFill>
                    <a:round/>
                    <a:headEnd/>
                    <a:tailEnd/>
                  </a:ln>
                  <a:effectLst/>
                </p:spPr>
                <p:txBody>
                  <a:bodyPr wrap="none" anchor="ctr"/>
                  <a:lstStyle/>
                  <a:p>
                    <a:endParaRPr lang="zh-CN" altLang="en-US"/>
                  </a:p>
                </p:txBody>
              </p:sp>
              <p:sp>
                <p:nvSpPr>
                  <p:cNvPr id="449684" name="Line 148"/>
                  <p:cNvSpPr>
                    <a:spLocks noChangeShapeType="1"/>
                  </p:cNvSpPr>
                  <p:nvPr/>
                </p:nvSpPr>
                <p:spPr bwMode="auto">
                  <a:xfrm>
                    <a:off x="2500" y="1965"/>
                    <a:ext cx="452" cy="0"/>
                  </a:xfrm>
                  <a:prstGeom prst="line">
                    <a:avLst/>
                  </a:prstGeom>
                  <a:noFill/>
                  <a:ln w="9525">
                    <a:solidFill>
                      <a:srgbClr val="000000"/>
                    </a:solidFill>
                    <a:round/>
                    <a:headEnd/>
                    <a:tailEnd/>
                  </a:ln>
                  <a:effectLst/>
                </p:spPr>
                <p:txBody>
                  <a:bodyPr wrap="none" anchor="ctr"/>
                  <a:lstStyle/>
                  <a:p>
                    <a:endParaRPr lang="zh-CN" altLang="en-US"/>
                  </a:p>
                </p:txBody>
              </p:sp>
              <p:sp>
                <p:nvSpPr>
                  <p:cNvPr id="449685" name="Line 149"/>
                  <p:cNvSpPr>
                    <a:spLocks noChangeShapeType="1"/>
                  </p:cNvSpPr>
                  <p:nvPr/>
                </p:nvSpPr>
                <p:spPr bwMode="auto">
                  <a:xfrm>
                    <a:off x="2466" y="1996"/>
                    <a:ext cx="448" cy="0"/>
                  </a:xfrm>
                  <a:prstGeom prst="line">
                    <a:avLst/>
                  </a:prstGeom>
                  <a:noFill/>
                  <a:ln w="9525">
                    <a:solidFill>
                      <a:srgbClr val="000000"/>
                    </a:solidFill>
                    <a:round/>
                    <a:headEnd/>
                    <a:tailEnd/>
                  </a:ln>
                  <a:effectLst/>
                </p:spPr>
                <p:txBody>
                  <a:bodyPr wrap="none" anchor="ctr"/>
                  <a:lstStyle/>
                  <a:p>
                    <a:endParaRPr lang="zh-CN" altLang="en-US"/>
                  </a:p>
                </p:txBody>
              </p:sp>
              <p:sp>
                <p:nvSpPr>
                  <p:cNvPr id="449686" name="Line 150"/>
                  <p:cNvSpPr>
                    <a:spLocks noChangeShapeType="1"/>
                  </p:cNvSpPr>
                  <p:nvPr/>
                </p:nvSpPr>
                <p:spPr bwMode="auto">
                  <a:xfrm flipH="1">
                    <a:off x="2423" y="1844"/>
                    <a:ext cx="272" cy="236"/>
                  </a:xfrm>
                  <a:prstGeom prst="line">
                    <a:avLst/>
                  </a:prstGeom>
                  <a:noFill/>
                  <a:ln w="9525">
                    <a:solidFill>
                      <a:srgbClr val="000000"/>
                    </a:solidFill>
                    <a:round/>
                    <a:headEnd/>
                    <a:tailEnd/>
                  </a:ln>
                  <a:effectLst/>
                </p:spPr>
                <p:txBody>
                  <a:bodyPr wrap="none" anchor="ctr"/>
                  <a:lstStyle/>
                  <a:p>
                    <a:endParaRPr lang="zh-CN" altLang="en-US"/>
                  </a:p>
                </p:txBody>
              </p:sp>
              <p:sp>
                <p:nvSpPr>
                  <p:cNvPr id="449687" name="Line 151"/>
                  <p:cNvSpPr>
                    <a:spLocks noChangeShapeType="1"/>
                  </p:cNvSpPr>
                  <p:nvPr/>
                </p:nvSpPr>
                <p:spPr bwMode="auto">
                  <a:xfrm flipH="1">
                    <a:off x="2480" y="1845"/>
                    <a:ext cx="272" cy="236"/>
                  </a:xfrm>
                  <a:prstGeom prst="line">
                    <a:avLst/>
                  </a:prstGeom>
                  <a:noFill/>
                  <a:ln w="9525">
                    <a:solidFill>
                      <a:srgbClr val="000000"/>
                    </a:solidFill>
                    <a:round/>
                    <a:headEnd/>
                    <a:tailEnd/>
                  </a:ln>
                  <a:effectLst/>
                </p:spPr>
                <p:txBody>
                  <a:bodyPr wrap="none" anchor="ctr"/>
                  <a:lstStyle/>
                  <a:p>
                    <a:endParaRPr lang="zh-CN" altLang="en-US"/>
                  </a:p>
                </p:txBody>
              </p:sp>
              <p:sp>
                <p:nvSpPr>
                  <p:cNvPr id="449688" name="Line 152"/>
                  <p:cNvSpPr>
                    <a:spLocks noChangeShapeType="1"/>
                  </p:cNvSpPr>
                  <p:nvPr/>
                </p:nvSpPr>
                <p:spPr bwMode="auto">
                  <a:xfrm flipH="1">
                    <a:off x="2537" y="1848"/>
                    <a:ext cx="273" cy="235"/>
                  </a:xfrm>
                  <a:prstGeom prst="line">
                    <a:avLst/>
                  </a:prstGeom>
                  <a:noFill/>
                  <a:ln w="9525">
                    <a:solidFill>
                      <a:srgbClr val="000000"/>
                    </a:solidFill>
                    <a:round/>
                    <a:headEnd/>
                    <a:tailEnd/>
                  </a:ln>
                  <a:effectLst/>
                </p:spPr>
                <p:txBody>
                  <a:bodyPr wrap="none" anchor="ctr"/>
                  <a:lstStyle/>
                  <a:p>
                    <a:endParaRPr lang="zh-CN" altLang="en-US"/>
                  </a:p>
                </p:txBody>
              </p:sp>
              <p:sp>
                <p:nvSpPr>
                  <p:cNvPr id="449689" name="Line 153"/>
                  <p:cNvSpPr>
                    <a:spLocks noChangeShapeType="1"/>
                  </p:cNvSpPr>
                  <p:nvPr/>
                </p:nvSpPr>
                <p:spPr bwMode="auto">
                  <a:xfrm flipH="1">
                    <a:off x="2602" y="1846"/>
                    <a:ext cx="272" cy="235"/>
                  </a:xfrm>
                  <a:prstGeom prst="line">
                    <a:avLst/>
                  </a:prstGeom>
                  <a:noFill/>
                  <a:ln w="9525">
                    <a:solidFill>
                      <a:srgbClr val="000000"/>
                    </a:solidFill>
                    <a:round/>
                    <a:headEnd/>
                    <a:tailEnd/>
                  </a:ln>
                  <a:effectLst/>
                </p:spPr>
                <p:txBody>
                  <a:bodyPr wrap="none" anchor="ctr"/>
                  <a:lstStyle/>
                  <a:p>
                    <a:endParaRPr lang="zh-CN" altLang="en-US"/>
                  </a:p>
                </p:txBody>
              </p:sp>
              <p:sp>
                <p:nvSpPr>
                  <p:cNvPr id="449690" name="Line 154"/>
                  <p:cNvSpPr>
                    <a:spLocks noChangeShapeType="1"/>
                  </p:cNvSpPr>
                  <p:nvPr/>
                </p:nvSpPr>
                <p:spPr bwMode="auto">
                  <a:xfrm flipH="1">
                    <a:off x="2675" y="1844"/>
                    <a:ext cx="271" cy="235"/>
                  </a:xfrm>
                  <a:prstGeom prst="line">
                    <a:avLst/>
                  </a:prstGeom>
                  <a:noFill/>
                  <a:ln w="9525">
                    <a:solidFill>
                      <a:srgbClr val="000000"/>
                    </a:solidFill>
                    <a:round/>
                    <a:headEnd/>
                    <a:tailEnd/>
                  </a:ln>
                  <a:effectLst/>
                </p:spPr>
                <p:txBody>
                  <a:bodyPr wrap="none" anchor="ctr"/>
                  <a:lstStyle/>
                  <a:p>
                    <a:endParaRPr lang="zh-CN" altLang="en-US"/>
                  </a:p>
                </p:txBody>
              </p:sp>
              <p:sp>
                <p:nvSpPr>
                  <p:cNvPr id="449691" name="Line 155"/>
                  <p:cNvSpPr>
                    <a:spLocks noChangeShapeType="1"/>
                  </p:cNvSpPr>
                  <p:nvPr/>
                </p:nvSpPr>
                <p:spPr bwMode="auto">
                  <a:xfrm flipH="1">
                    <a:off x="2743" y="1846"/>
                    <a:ext cx="271" cy="235"/>
                  </a:xfrm>
                  <a:prstGeom prst="line">
                    <a:avLst/>
                  </a:prstGeom>
                  <a:noFill/>
                  <a:ln w="9525">
                    <a:solidFill>
                      <a:srgbClr val="000000"/>
                    </a:solidFill>
                    <a:round/>
                    <a:headEnd/>
                    <a:tailEnd/>
                  </a:ln>
                  <a:effectLst/>
                </p:spPr>
                <p:txBody>
                  <a:bodyPr wrap="none" anchor="ctr"/>
                  <a:lstStyle/>
                  <a:p>
                    <a:endParaRPr lang="zh-CN" altLang="en-US"/>
                  </a:p>
                </p:txBody>
              </p:sp>
              <p:sp>
                <p:nvSpPr>
                  <p:cNvPr id="449692" name="Line 156"/>
                  <p:cNvSpPr>
                    <a:spLocks noChangeShapeType="1"/>
                  </p:cNvSpPr>
                  <p:nvPr/>
                </p:nvSpPr>
                <p:spPr bwMode="auto">
                  <a:xfrm>
                    <a:off x="2426" y="2032"/>
                    <a:ext cx="450" cy="0"/>
                  </a:xfrm>
                  <a:prstGeom prst="line">
                    <a:avLst/>
                  </a:prstGeom>
                  <a:noFill/>
                  <a:ln w="9525">
                    <a:solidFill>
                      <a:srgbClr val="000000"/>
                    </a:solidFill>
                    <a:round/>
                    <a:headEnd/>
                    <a:tailEnd/>
                  </a:ln>
                  <a:effectLst/>
                </p:spPr>
                <p:txBody>
                  <a:bodyPr wrap="none" anchor="ctr"/>
                  <a:lstStyle/>
                  <a:p>
                    <a:endParaRPr lang="zh-CN" altLang="en-US"/>
                  </a:p>
                </p:txBody>
              </p:sp>
              <p:sp>
                <p:nvSpPr>
                  <p:cNvPr id="449693" name="Freeform 157"/>
                  <p:cNvSpPr>
                    <a:spLocks/>
                  </p:cNvSpPr>
                  <p:nvPr/>
                </p:nvSpPr>
                <p:spPr bwMode="auto">
                  <a:xfrm>
                    <a:off x="2896" y="1881"/>
                    <a:ext cx="100" cy="59"/>
                  </a:xfrm>
                  <a:custGeom>
                    <a:avLst/>
                    <a:gdLst/>
                    <a:ahLst/>
                    <a:cxnLst>
                      <a:cxn ang="0">
                        <a:pos x="32" y="11"/>
                      </a:cxn>
                      <a:cxn ang="0">
                        <a:pos x="77" y="6"/>
                      </a:cxn>
                      <a:cxn ang="0">
                        <a:pos x="24" y="0"/>
                      </a:cxn>
                      <a:cxn ang="0">
                        <a:pos x="0" y="50"/>
                      </a:cxn>
                      <a:cxn ang="0">
                        <a:pos x="54" y="56"/>
                      </a:cxn>
                      <a:cxn ang="0">
                        <a:pos x="99" y="50"/>
                      </a:cxn>
                      <a:cxn ang="0">
                        <a:pos x="54" y="56"/>
                      </a:cxn>
                      <a:cxn ang="0">
                        <a:pos x="80" y="58"/>
                      </a:cxn>
                      <a:cxn ang="0">
                        <a:pos x="99" y="50"/>
                      </a:cxn>
                      <a:cxn ang="0">
                        <a:pos x="32" y="11"/>
                      </a:cxn>
                      <a:cxn ang="0">
                        <a:pos x="32" y="11"/>
                      </a:cxn>
                    </a:cxnLst>
                    <a:rect l="0" t="0" r="r" b="b"/>
                    <a:pathLst>
                      <a:path w="100" h="59">
                        <a:moveTo>
                          <a:pt x="32" y="11"/>
                        </a:moveTo>
                        <a:lnTo>
                          <a:pt x="77" y="6"/>
                        </a:lnTo>
                        <a:lnTo>
                          <a:pt x="24" y="0"/>
                        </a:lnTo>
                        <a:lnTo>
                          <a:pt x="0" y="50"/>
                        </a:lnTo>
                        <a:lnTo>
                          <a:pt x="54" y="56"/>
                        </a:lnTo>
                        <a:lnTo>
                          <a:pt x="99" y="50"/>
                        </a:lnTo>
                        <a:lnTo>
                          <a:pt x="54" y="56"/>
                        </a:lnTo>
                        <a:lnTo>
                          <a:pt x="80" y="58"/>
                        </a:lnTo>
                        <a:lnTo>
                          <a:pt x="99" y="50"/>
                        </a:lnTo>
                        <a:lnTo>
                          <a:pt x="32" y="11"/>
                        </a:lnTo>
                        <a:lnTo>
                          <a:pt x="32" y="11"/>
                        </a:lnTo>
                      </a:path>
                    </a:pathLst>
                  </a:custGeom>
                  <a:solidFill>
                    <a:srgbClr val="FF0000"/>
                  </a:solidFill>
                  <a:ln w="9525">
                    <a:noFill/>
                    <a:round/>
                    <a:headEnd type="none" w="med" len="med"/>
                    <a:tailEnd type="none" w="med" len="med"/>
                  </a:ln>
                  <a:effectLst/>
                </p:spPr>
                <p:txBody>
                  <a:bodyPr/>
                  <a:lstStyle/>
                  <a:p>
                    <a:endParaRPr lang="zh-CN" altLang="en-US"/>
                  </a:p>
                </p:txBody>
              </p:sp>
              <p:sp>
                <p:nvSpPr>
                  <p:cNvPr id="449694" name="Freeform 158"/>
                  <p:cNvSpPr>
                    <a:spLocks/>
                  </p:cNvSpPr>
                  <p:nvPr/>
                </p:nvSpPr>
                <p:spPr bwMode="auto">
                  <a:xfrm>
                    <a:off x="2928" y="1856"/>
                    <a:ext cx="156" cy="76"/>
                  </a:xfrm>
                  <a:custGeom>
                    <a:avLst/>
                    <a:gdLst/>
                    <a:ahLst/>
                    <a:cxnLst>
                      <a:cxn ang="0">
                        <a:pos x="122" y="19"/>
                      </a:cxn>
                      <a:cxn ang="0">
                        <a:pos x="86" y="0"/>
                      </a:cxn>
                      <a:cxn ang="0">
                        <a:pos x="0" y="36"/>
                      </a:cxn>
                      <a:cxn ang="0">
                        <a:pos x="67" y="75"/>
                      </a:cxn>
                      <a:cxn ang="0">
                        <a:pos x="155" y="39"/>
                      </a:cxn>
                      <a:cxn ang="0">
                        <a:pos x="122" y="19"/>
                      </a:cxn>
                      <a:cxn ang="0">
                        <a:pos x="122" y="19"/>
                      </a:cxn>
                    </a:cxnLst>
                    <a:rect l="0" t="0" r="r" b="b"/>
                    <a:pathLst>
                      <a:path w="156" h="76">
                        <a:moveTo>
                          <a:pt x="122" y="19"/>
                        </a:moveTo>
                        <a:lnTo>
                          <a:pt x="86" y="0"/>
                        </a:lnTo>
                        <a:lnTo>
                          <a:pt x="0" y="36"/>
                        </a:lnTo>
                        <a:lnTo>
                          <a:pt x="67" y="75"/>
                        </a:lnTo>
                        <a:lnTo>
                          <a:pt x="155" y="39"/>
                        </a:lnTo>
                        <a:lnTo>
                          <a:pt x="122" y="19"/>
                        </a:lnTo>
                        <a:lnTo>
                          <a:pt x="122" y="19"/>
                        </a:lnTo>
                      </a:path>
                    </a:pathLst>
                  </a:custGeom>
                  <a:solidFill>
                    <a:srgbClr val="FF0000"/>
                  </a:solidFill>
                  <a:ln w="9525">
                    <a:noFill/>
                    <a:round/>
                    <a:headEnd type="none" w="med" len="med"/>
                    <a:tailEnd type="none" w="med" len="med"/>
                  </a:ln>
                  <a:effectLst/>
                </p:spPr>
                <p:txBody>
                  <a:bodyPr/>
                  <a:lstStyle/>
                  <a:p>
                    <a:endParaRPr lang="zh-CN" altLang="en-US"/>
                  </a:p>
                </p:txBody>
              </p:sp>
              <p:sp>
                <p:nvSpPr>
                  <p:cNvPr id="449695" name="Freeform 159"/>
                  <p:cNvSpPr>
                    <a:spLocks/>
                  </p:cNvSpPr>
                  <p:nvPr/>
                </p:nvSpPr>
                <p:spPr bwMode="auto">
                  <a:xfrm>
                    <a:off x="2735" y="1991"/>
                    <a:ext cx="152" cy="60"/>
                  </a:xfrm>
                  <a:custGeom>
                    <a:avLst/>
                    <a:gdLst/>
                    <a:ahLst/>
                    <a:cxnLst>
                      <a:cxn ang="0">
                        <a:pos x="122" y="50"/>
                      </a:cxn>
                      <a:cxn ang="0">
                        <a:pos x="102" y="13"/>
                      </a:cxn>
                      <a:cxn ang="0">
                        <a:pos x="93" y="12"/>
                      </a:cxn>
                      <a:cxn ang="0">
                        <a:pos x="83" y="8"/>
                      </a:cxn>
                      <a:cxn ang="0">
                        <a:pos x="71" y="6"/>
                      </a:cxn>
                      <a:cxn ang="0">
                        <a:pos x="62" y="5"/>
                      </a:cxn>
                      <a:cxn ang="0">
                        <a:pos x="53" y="4"/>
                      </a:cxn>
                      <a:cxn ang="0">
                        <a:pos x="43" y="2"/>
                      </a:cxn>
                      <a:cxn ang="0">
                        <a:pos x="32" y="1"/>
                      </a:cxn>
                      <a:cxn ang="0">
                        <a:pos x="25" y="0"/>
                      </a:cxn>
                      <a:cxn ang="0">
                        <a:pos x="0" y="51"/>
                      </a:cxn>
                      <a:cxn ang="0">
                        <a:pos x="7" y="51"/>
                      </a:cxn>
                      <a:cxn ang="0">
                        <a:pos x="14" y="52"/>
                      </a:cxn>
                      <a:cxn ang="0">
                        <a:pos x="21" y="53"/>
                      </a:cxn>
                      <a:cxn ang="0">
                        <a:pos x="31" y="54"/>
                      </a:cxn>
                      <a:cxn ang="0">
                        <a:pos x="39" y="55"/>
                      </a:cxn>
                      <a:cxn ang="0">
                        <a:pos x="46" y="56"/>
                      </a:cxn>
                      <a:cxn ang="0">
                        <a:pos x="51" y="58"/>
                      </a:cxn>
                      <a:cxn ang="0">
                        <a:pos x="54" y="59"/>
                      </a:cxn>
                      <a:cxn ang="0">
                        <a:pos x="35" y="23"/>
                      </a:cxn>
                      <a:cxn ang="0">
                        <a:pos x="122" y="50"/>
                      </a:cxn>
                      <a:cxn ang="0">
                        <a:pos x="151" y="26"/>
                      </a:cxn>
                      <a:cxn ang="0">
                        <a:pos x="102" y="13"/>
                      </a:cxn>
                      <a:cxn ang="0">
                        <a:pos x="122" y="50"/>
                      </a:cxn>
                      <a:cxn ang="0">
                        <a:pos x="122" y="50"/>
                      </a:cxn>
                    </a:cxnLst>
                    <a:rect l="0" t="0" r="r" b="b"/>
                    <a:pathLst>
                      <a:path w="152" h="60">
                        <a:moveTo>
                          <a:pt x="122" y="50"/>
                        </a:moveTo>
                        <a:lnTo>
                          <a:pt x="102" y="13"/>
                        </a:lnTo>
                        <a:lnTo>
                          <a:pt x="93" y="12"/>
                        </a:lnTo>
                        <a:lnTo>
                          <a:pt x="83" y="8"/>
                        </a:lnTo>
                        <a:lnTo>
                          <a:pt x="71" y="6"/>
                        </a:lnTo>
                        <a:lnTo>
                          <a:pt x="62" y="5"/>
                        </a:lnTo>
                        <a:lnTo>
                          <a:pt x="53" y="4"/>
                        </a:lnTo>
                        <a:lnTo>
                          <a:pt x="43" y="2"/>
                        </a:lnTo>
                        <a:lnTo>
                          <a:pt x="32" y="1"/>
                        </a:lnTo>
                        <a:lnTo>
                          <a:pt x="25" y="0"/>
                        </a:lnTo>
                        <a:lnTo>
                          <a:pt x="0" y="51"/>
                        </a:lnTo>
                        <a:lnTo>
                          <a:pt x="7" y="51"/>
                        </a:lnTo>
                        <a:lnTo>
                          <a:pt x="14" y="52"/>
                        </a:lnTo>
                        <a:lnTo>
                          <a:pt x="21" y="53"/>
                        </a:lnTo>
                        <a:lnTo>
                          <a:pt x="31" y="54"/>
                        </a:lnTo>
                        <a:lnTo>
                          <a:pt x="39" y="55"/>
                        </a:lnTo>
                        <a:lnTo>
                          <a:pt x="46" y="56"/>
                        </a:lnTo>
                        <a:lnTo>
                          <a:pt x="51" y="58"/>
                        </a:lnTo>
                        <a:lnTo>
                          <a:pt x="54" y="59"/>
                        </a:lnTo>
                        <a:lnTo>
                          <a:pt x="35" y="23"/>
                        </a:lnTo>
                        <a:lnTo>
                          <a:pt x="122" y="50"/>
                        </a:lnTo>
                        <a:lnTo>
                          <a:pt x="151" y="26"/>
                        </a:lnTo>
                        <a:lnTo>
                          <a:pt x="102" y="13"/>
                        </a:lnTo>
                        <a:lnTo>
                          <a:pt x="122" y="50"/>
                        </a:lnTo>
                        <a:lnTo>
                          <a:pt x="122" y="50"/>
                        </a:lnTo>
                      </a:path>
                    </a:pathLst>
                  </a:custGeom>
                  <a:solidFill>
                    <a:srgbClr val="00FF00"/>
                  </a:solidFill>
                  <a:ln w="9525">
                    <a:noFill/>
                    <a:round/>
                    <a:headEnd type="none" w="med" len="med"/>
                    <a:tailEnd type="none" w="med" len="med"/>
                  </a:ln>
                  <a:effectLst/>
                </p:spPr>
                <p:txBody>
                  <a:bodyPr/>
                  <a:lstStyle/>
                  <a:p>
                    <a:endParaRPr lang="zh-CN" altLang="en-US"/>
                  </a:p>
                </p:txBody>
              </p:sp>
              <p:sp>
                <p:nvSpPr>
                  <p:cNvPr id="449696" name="Freeform 160"/>
                  <p:cNvSpPr>
                    <a:spLocks/>
                  </p:cNvSpPr>
                  <p:nvPr/>
                </p:nvSpPr>
                <p:spPr bwMode="auto">
                  <a:xfrm>
                    <a:off x="2754" y="2014"/>
                    <a:ext cx="105" cy="61"/>
                  </a:xfrm>
                  <a:custGeom>
                    <a:avLst/>
                    <a:gdLst/>
                    <a:ahLst/>
                    <a:cxnLst>
                      <a:cxn ang="0">
                        <a:pos x="64" y="7"/>
                      </a:cxn>
                      <a:cxn ang="0">
                        <a:pos x="78" y="9"/>
                      </a:cxn>
                      <a:cxn ang="0">
                        <a:pos x="96" y="15"/>
                      </a:cxn>
                      <a:cxn ang="0">
                        <a:pos x="103" y="21"/>
                      </a:cxn>
                      <a:cxn ang="0">
                        <a:pos x="103" y="24"/>
                      </a:cxn>
                      <a:cxn ang="0">
                        <a:pos x="103" y="27"/>
                      </a:cxn>
                      <a:cxn ang="0">
                        <a:pos x="104" y="26"/>
                      </a:cxn>
                      <a:cxn ang="0">
                        <a:pos x="103" y="27"/>
                      </a:cxn>
                      <a:cxn ang="0">
                        <a:pos x="103" y="27"/>
                      </a:cxn>
                      <a:cxn ang="0">
                        <a:pos x="16" y="0"/>
                      </a:cxn>
                      <a:cxn ang="0">
                        <a:pos x="7" y="6"/>
                      </a:cxn>
                      <a:cxn ang="0">
                        <a:pos x="3" y="13"/>
                      </a:cxn>
                      <a:cxn ang="0">
                        <a:pos x="0" y="19"/>
                      </a:cxn>
                      <a:cxn ang="0">
                        <a:pos x="0" y="28"/>
                      </a:cxn>
                      <a:cxn ang="0">
                        <a:pos x="2" y="36"/>
                      </a:cxn>
                      <a:cxn ang="0">
                        <a:pos x="13" y="47"/>
                      </a:cxn>
                      <a:cxn ang="0">
                        <a:pos x="39" y="57"/>
                      </a:cxn>
                      <a:cxn ang="0">
                        <a:pos x="64" y="60"/>
                      </a:cxn>
                      <a:cxn ang="0">
                        <a:pos x="64" y="7"/>
                      </a:cxn>
                      <a:cxn ang="0">
                        <a:pos x="64" y="7"/>
                      </a:cxn>
                    </a:cxnLst>
                    <a:rect l="0" t="0" r="r" b="b"/>
                    <a:pathLst>
                      <a:path w="105" h="61">
                        <a:moveTo>
                          <a:pt x="64" y="7"/>
                        </a:moveTo>
                        <a:lnTo>
                          <a:pt x="78" y="9"/>
                        </a:lnTo>
                        <a:lnTo>
                          <a:pt x="96" y="15"/>
                        </a:lnTo>
                        <a:lnTo>
                          <a:pt x="103" y="21"/>
                        </a:lnTo>
                        <a:lnTo>
                          <a:pt x="103" y="24"/>
                        </a:lnTo>
                        <a:lnTo>
                          <a:pt x="103" y="27"/>
                        </a:lnTo>
                        <a:lnTo>
                          <a:pt x="104" y="26"/>
                        </a:lnTo>
                        <a:lnTo>
                          <a:pt x="103" y="27"/>
                        </a:lnTo>
                        <a:lnTo>
                          <a:pt x="103" y="27"/>
                        </a:lnTo>
                        <a:lnTo>
                          <a:pt x="16" y="0"/>
                        </a:lnTo>
                        <a:lnTo>
                          <a:pt x="7" y="6"/>
                        </a:lnTo>
                        <a:lnTo>
                          <a:pt x="3" y="13"/>
                        </a:lnTo>
                        <a:lnTo>
                          <a:pt x="0" y="19"/>
                        </a:lnTo>
                        <a:lnTo>
                          <a:pt x="0" y="28"/>
                        </a:lnTo>
                        <a:lnTo>
                          <a:pt x="2" y="36"/>
                        </a:lnTo>
                        <a:lnTo>
                          <a:pt x="13" y="47"/>
                        </a:lnTo>
                        <a:lnTo>
                          <a:pt x="39" y="57"/>
                        </a:lnTo>
                        <a:lnTo>
                          <a:pt x="64" y="60"/>
                        </a:lnTo>
                        <a:lnTo>
                          <a:pt x="64" y="7"/>
                        </a:lnTo>
                        <a:lnTo>
                          <a:pt x="64" y="7"/>
                        </a:lnTo>
                      </a:path>
                    </a:pathLst>
                  </a:custGeom>
                  <a:solidFill>
                    <a:srgbClr val="00FF00"/>
                  </a:solidFill>
                  <a:ln w="9525">
                    <a:noFill/>
                    <a:round/>
                    <a:headEnd type="none" w="med" len="med"/>
                    <a:tailEnd type="none" w="med" len="med"/>
                  </a:ln>
                  <a:effectLst/>
                </p:spPr>
                <p:txBody>
                  <a:bodyPr/>
                  <a:lstStyle/>
                  <a:p>
                    <a:endParaRPr lang="zh-CN" altLang="en-US"/>
                  </a:p>
                </p:txBody>
              </p:sp>
              <p:sp>
                <p:nvSpPr>
                  <p:cNvPr id="449697" name="Freeform 161"/>
                  <p:cNvSpPr>
                    <a:spLocks/>
                  </p:cNvSpPr>
                  <p:nvPr/>
                </p:nvSpPr>
                <p:spPr bwMode="auto">
                  <a:xfrm>
                    <a:off x="2575" y="1859"/>
                    <a:ext cx="947" cy="305"/>
                  </a:xfrm>
                  <a:custGeom>
                    <a:avLst/>
                    <a:gdLst/>
                    <a:ahLst/>
                    <a:cxnLst>
                      <a:cxn ang="0">
                        <a:pos x="351" y="0"/>
                      </a:cxn>
                      <a:cxn ang="0">
                        <a:pos x="946" y="0"/>
                      </a:cxn>
                      <a:cxn ang="0">
                        <a:pos x="595" y="304"/>
                      </a:cxn>
                      <a:cxn ang="0">
                        <a:pos x="0" y="304"/>
                      </a:cxn>
                      <a:cxn ang="0">
                        <a:pos x="351" y="0"/>
                      </a:cxn>
                      <a:cxn ang="0">
                        <a:pos x="351" y="0"/>
                      </a:cxn>
                    </a:cxnLst>
                    <a:rect l="0" t="0" r="r" b="b"/>
                    <a:pathLst>
                      <a:path w="947" h="305">
                        <a:moveTo>
                          <a:pt x="351" y="0"/>
                        </a:moveTo>
                        <a:lnTo>
                          <a:pt x="946" y="0"/>
                        </a:lnTo>
                        <a:lnTo>
                          <a:pt x="595" y="304"/>
                        </a:lnTo>
                        <a:lnTo>
                          <a:pt x="0" y="304"/>
                        </a:lnTo>
                        <a:lnTo>
                          <a:pt x="351" y="0"/>
                        </a:lnTo>
                        <a:lnTo>
                          <a:pt x="351"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98" name="Freeform 162"/>
                  <p:cNvSpPr>
                    <a:spLocks/>
                  </p:cNvSpPr>
                  <p:nvPr/>
                </p:nvSpPr>
                <p:spPr bwMode="auto">
                  <a:xfrm>
                    <a:off x="2575" y="1859"/>
                    <a:ext cx="947" cy="305"/>
                  </a:xfrm>
                  <a:custGeom>
                    <a:avLst/>
                    <a:gdLst/>
                    <a:ahLst/>
                    <a:cxnLst>
                      <a:cxn ang="0">
                        <a:pos x="351" y="0"/>
                      </a:cxn>
                      <a:cxn ang="0">
                        <a:pos x="946" y="0"/>
                      </a:cxn>
                      <a:cxn ang="0">
                        <a:pos x="595" y="304"/>
                      </a:cxn>
                      <a:cxn ang="0">
                        <a:pos x="0" y="304"/>
                      </a:cxn>
                      <a:cxn ang="0">
                        <a:pos x="351" y="0"/>
                      </a:cxn>
                      <a:cxn ang="0">
                        <a:pos x="351" y="0"/>
                      </a:cxn>
                    </a:cxnLst>
                    <a:rect l="0" t="0" r="r" b="b"/>
                    <a:pathLst>
                      <a:path w="947" h="305">
                        <a:moveTo>
                          <a:pt x="351" y="0"/>
                        </a:moveTo>
                        <a:lnTo>
                          <a:pt x="946" y="0"/>
                        </a:lnTo>
                        <a:lnTo>
                          <a:pt x="595" y="304"/>
                        </a:lnTo>
                        <a:lnTo>
                          <a:pt x="0" y="304"/>
                        </a:lnTo>
                        <a:lnTo>
                          <a:pt x="351" y="0"/>
                        </a:lnTo>
                        <a:lnTo>
                          <a:pt x="351"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99" name="Freeform 163"/>
                  <p:cNvSpPr>
                    <a:spLocks/>
                  </p:cNvSpPr>
                  <p:nvPr/>
                </p:nvSpPr>
                <p:spPr bwMode="auto">
                  <a:xfrm>
                    <a:off x="2738" y="1933"/>
                    <a:ext cx="266" cy="177"/>
                  </a:xfrm>
                  <a:custGeom>
                    <a:avLst/>
                    <a:gdLst/>
                    <a:ahLst/>
                    <a:cxnLst>
                      <a:cxn ang="0">
                        <a:pos x="202" y="0"/>
                      </a:cxn>
                      <a:cxn ang="0">
                        <a:pos x="265" y="0"/>
                      </a:cxn>
                      <a:cxn ang="0">
                        <a:pos x="60" y="176"/>
                      </a:cxn>
                      <a:cxn ang="0">
                        <a:pos x="0" y="176"/>
                      </a:cxn>
                      <a:cxn ang="0">
                        <a:pos x="202" y="0"/>
                      </a:cxn>
                      <a:cxn ang="0">
                        <a:pos x="202" y="0"/>
                      </a:cxn>
                    </a:cxnLst>
                    <a:rect l="0" t="0" r="r" b="b"/>
                    <a:pathLst>
                      <a:path w="266" h="177">
                        <a:moveTo>
                          <a:pt x="202" y="0"/>
                        </a:moveTo>
                        <a:lnTo>
                          <a:pt x="265" y="0"/>
                        </a:lnTo>
                        <a:lnTo>
                          <a:pt x="60" y="176"/>
                        </a:lnTo>
                        <a:lnTo>
                          <a:pt x="0" y="176"/>
                        </a:lnTo>
                        <a:lnTo>
                          <a:pt x="202" y="0"/>
                        </a:lnTo>
                        <a:lnTo>
                          <a:pt x="202" y="0"/>
                        </a:lnTo>
                      </a:path>
                    </a:pathLst>
                  </a:custGeom>
                  <a:solidFill>
                    <a:srgbClr val="FF0000"/>
                  </a:solidFill>
                  <a:ln w="9525">
                    <a:noFill/>
                    <a:round/>
                    <a:headEnd type="none" w="med" len="med"/>
                    <a:tailEnd type="none" w="med" len="med"/>
                  </a:ln>
                  <a:effectLst/>
                </p:spPr>
                <p:txBody>
                  <a:bodyPr/>
                  <a:lstStyle/>
                  <a:p>
                    <a:endParaRPr lang="zh-CN" altLang="en-US"/>
                  </a:p>
                </p:txBody>
              </p:sp>
              <p:sp>
                <p:nvSpPr>
                  <p:cNvPr id="449700" name="Freeform 164"/>
                  <p:cNvSpPr>
                    <a:spLocks/>
                  </p:cNvSpPr>
                  <p:nvPr/>
                </p:nvSpPr>
                <p:spPr bwMode="auto">
                  <a:xfrm>
                    <a:off x="2738" y="1933"/>
                    <a:ext cx="266" cy="177"/>
                  </a:xfrm>
                  <a:custGeom>
                    <a:avLst/>
                    <a:gdLst/>
                    <a:ahLst/>
                    <a:cxnLst>
                      <a:cxn ang="0">
                        <a:pos x="202" y="0"/>
                      </a:cxn>
                      <a:cxn ang="0">
                        <a:pos x="265" y="0"/>
                      </a:cxn>
                      <a:cxn ang="0">
                        <a:pos x="60" y="176"/>
                      </a:cxn>
                      <a:cxn ang="0">
                        <a:pos x="0" y="176"/>
                      </a:cxn>
                      <a:cxn ang="0">
                        <a:pos x="202" y="0"/>
                      </a:cxn>
                    </a:cxnLst>
                    <a:rect l="0" t="0" r="r" b="b"/>
                    <a:pathLst>
                      <a:path w="266" h="177">
                        <a:moveTo>
                          <a:pt x="202" y="0"/>
                        </a:moveTo>
                        <a:lnTo>
                          <a:pt x="265" y="0"/>
                        </a:lnTo>
                        <a:lnTo>
                          <a:pt x="60" y="176"/>
                        </a:lnTo>
                        <a:lnTo>
                          <a:pt x="0" y="176"/>
                        </a:lnTo>
                        <a:lnTo>
                          <a:pt x="202"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701" name="Freeform 165"/>
                  <p:cNvSpPr>
                    <a:spLocks/>
                  </p:cNvSpPr>
                  <p:nvPr/>
                </p:nvSpPr>
                <p:spPr bwMode="auto">
                  <a:xfrm>
                    <a:off x="2857" y="1975"/>
                    <a:ext cx="216" cy="133"/>
                  </a:xfrm>
                  <a:custGeom>
                    <a:avLst/>
                    <a:gdLst/>
                    <a:ahLst/>
                    <a:cxnLst>
                      <a:cxn ang="0">
                        <a:pos x="153" y="0"/>
                      </a:cxn>
                      <a:cxn ang="0">
                        <a:pos x="215" y="0"/>
                      </a:cxn>
                      <a:cxn ang="0">
                        <a:pos x="62" y="132"/>
                      </a:cxn>
                      <a:cxn ang="0">
                        <a:pos x="0" y="132"/>
                      </a:cxn>
                      <a:cxn ang="0">
                        <a:pos x="153" y="0"/>
                      </a:cxn>
                      <a:cxn ang="0">
                        <a:pos x="153" y="0"/>
                      </a:cxn>
                    </a:cxnLst>
                    <a:rect l="0" t="0" r="r" b="b"/>
                    <a:pathLst>
                      <a:path w="216" h="133">
                        <a:moveTo>
                          <a:pt x="153" y="0"/>
                        </a:moveTo>
                        <a:lnTo>
                          <a:pt x="215" y="0"/>
                        </a:lnTo>
                        <a:lnTo>
                          <a:pt x="62" y="132"/>
                        </a:lnTo>
                        <a:lnTo>
                          <a:pt x="0" y="132"/>
                        </a:lnTo>
                        <a:lnTo>
                          <a:pt x="153" y="0"/>
                        </a:lnTo>
                        <a:lnTo>
                          <a:pt x="153" y="0"/>
                        </a:lnTo>
                      </a:path>
                    </a:pathLst>
                  </a:custGeom>
                  <a:solidFill>
                    <a:srgbClr val="0000FF"/>
                  </a:solidFill>
                  <a:ln w="9525">
                    <a:noFill/>
                    <a:round/>
                    <a:headEnd type="none" w="med" len="med"/>
                    <a:tailEnd type="none" w="med" len="med"/>
                  </a:ln>
                  <a:effectLst/>
                </p:spPr>
                <p:txBody>
                  <a:bodyPr/>
                  <a:lstStyle/>
                  <a:p>
                    <a:endParaRPr lang="zh-CN" altLang="en-US"/>
                  </a:p>
                </p:txBody>
              </p:sp>
              <p:sp>
                <p:nvSpPr>
                  <p:cNvPr id="449702" name="Freeform 166"/>
                  <p:cNvSpPr>
                    <a:spLocks/>
                  </p:cNvSpPr>
                  <p:nvPr/>
                </p:nvSpPr>
                <p:spPr bwMode="auto">
                  <a:xfrm>
                    <a:off x="2857" y="1975"/>
                    <a:ext cx="216" cy="133"/>
                  </a:xfrm>
                  <a:custGeom>
                    <a:avLst/>
                    <a:gdLst/>
                    <a:ahLst/>
                    <a:cxnLst>
                      <a:cxn ang="0">
                        <a:pos x="153" y="0"/>
                      </a:cxn>
                      <a:cxn ang="0">
                        <a:pos x="215" y="0"/>
                      </a:cxn>
                      <a:cxn ang="0">
                        <a:pos x="62" y="132"/>
                      </a:cxn>
                      <a:cxn ang="0">
                        <a:pos x="0" y="132"/>
                      </a:cxn>
                      <a:cxn ang="0">
                        <a:pos x="153" y="0"/>
                      </a:cxn>
                    </a:cxnLst>
                    <a:rect l="0" t="0" r="r" b="b"/>
                    <a:pathLst>
                      <a:path w="216" h="133">
                        <a:moveTo>
                          <a:pt x="153" y="0"/>
                        </a:moveTo>
                        <a:lnTo>
                          <a:pt x="215" y="0"/>
                        </a:lnTo>
                        <a:lnTo>
                          <a:pt x="62" y="132"/>
                        </a:lnTo>
                        <a:lnTo>
                          <a:pt x="0" y="132"/>
                        </a:lnTo>
                        <a:lnTo>
                          <a:pt x="153"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703" name="Freeform 167"/>
                  <p:cNvSpPr>
                    <a:spLocks/>
                  </p:cNvSpPr>
                  <p:nvPr/>
                </p:nvSpPr>
                <p:spPr bwMode="auto">
                  <a:xfrm>
                    <a:off x="2968" y="1948"/>
                    <a:ext cx="242" cy="157"/>
                  </a:xfrm>
                  <a:custGeom>
                    <a:avLst/>
                    <a:gdLst/>
                    <a:ahLst/>
                    <a:cxnLst>
                      <a:cxn ang="0">
                        <a:pos x="181" y="0"/>
                      </a:cxn>
                      <a:cxn ang="0">
                        <a:pos x="241" y="0"/>
                      </a:cxn>
                      <a:cxn ang="0">
                        <a:pos x="61" y="156"/>
                      </a:cxn>
                      <a:cxn ang="0">
                        <a:pos x="0" y="156"/>
                      </a:cxn>
                      <a:cxn ang="0">
                        <a:pos x="181" y="0"/>
                      </a:cxn>
                      <a:cxn ang="0">
                        <a:pos x="181" y="0"/>
                      </a:cxn>
                    </a:cxnLst>
                    <a:rect l="0" t="0" r="r" b="b"/>
                    <a:pathLst>
                      <a:path w="242" h="157">
                        <a:moveTo>
                          <a:pt x="181" y="0"/>
                        </a:moveTo>
                        <a:lnTo>
                          <a:pt x="241" y="0"/>
                        </a:lnTo>
                        <a:lnTo>
                          <a:pt x="61" y="156"/>
                        </a:lnTo>
                        <a:lnTo>
                          <a:pt x="0" y="156"/>
                        </a:lnTo>
                        <a:lnTo>
                          <a:pt x="181" y="0"/>
                        </a:lnTo>
                        <a:lnTo>
                          <a:pt x="181" y="0"/>
                        </a:lnTo>
                      </a:path>
                    </a:pathLst>
                  </a:custGeom>
                  <a:solidFill>
                    <a:srgbClr val="00FF00"/>
                  </a:solidFill>
                  <a:ln w="9525">
                    <a:noFill/>
                    <a:round/>
                    <a:headEnd type="none" w="med" len="med"/>
                    <a:tailEnd type="none" w="med" len="med"/>
                  </a:ln>
                  <a:effectLst/>
                </p:spPr>
                <p:txBody>
                  <a:bodyPr/>
                  <a:lstStyle/>
                  <a:p>
                    <a:endParaRPr lang="zh-CN" altLang="en-US"/>
                  </a:p>
                </p:txBody>
              </p:sp>
              <p:sp>
                <p:nvSpPr>
                  <p:cNvPr id="449704" name="Freeform 168"/>
                  <p:cNvSpPr>
                    <a:spLocks/>
                  </p:cNvSpPr>
                  <p:nvPr/>
                </p:nvSpPr>
                <p:spPr bwMode="auto">
                  <a:xfrm>
                    <a:off x="2968" y="1948"/>
                    <a:ext cx="242" cy="157"/>
                  </a:xfrm>
                  <a:custGeom>
                    <a:avLst/>
                    <a:gdLst/>
                    <a:ahLst/>
                    <a:cxnLst>
                      <a:cxn ang="0">
                        <a:pos x="181" y="0"/>
                      </a:cxn>
                      <a:cxn ang="0">
                        <a:pos x="241" y="0"/>
                      </a:cxn>
                      <a:cxn ang="0">
                        <a:pos x="61" y="156"/>
                      </a:cxn>
                      <a:cxn ang="0">
                        <a:pos x="0" y="156"/>
                      </a:cxn>
                      <a:cxn ang="0">
                        <a:pos x="181" y="0"/>
                      </a:cxn>
                    </a:cxnLst>
                    <a:rect l="0" t="0" r="r" b="b"/>
                    <a:pathLst>
                      <a:path w="242" h="157">
                        <a:moveTo>
                          <a:pt x="181" y="0"/>
                        </a:moveTo>
                        <a:lnTo>
                          <a:pt x="241" y="0"/>
                        </a:lnTo>
                        <a:lnTo>
                          <a:pt x="61" y="156"/>
                        </a:lnTo>
                        <a:lnTo>
                          <a:pt x="0" y="156"/>
                        </a:lnTo>
                        <a:lnTo>
                          <a:pt x="181"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705" name="Freeform 169"/>
                  <p:cNvSpPr>
                    <a:spLocks/>
                  </p:cNvSpPr>
                  <p:nvPr/>
                </p:nvSpPr>
                <p:spPr bwMode="auto">
                  <a:xfrm>
                    <a:off x="3081" y="1975"/>
                    <a:ext cx="217" cy="133"/>
                  </a:xfrm>
                  <a:custGeom>
                    <a:avLst/>
                    <a:gdLst/>
                    <a:ahLst/>
                    <a:cxnLst>
                      <a:cxn ang="0">
                        <a:pos x="156" y="0"/>
                      </a:cxn>
                      <a:cxn ang="0">
                        <a:pos x="216" y="0"/>
                      </a:cxn>
                      <a:cxn ang="0">
                        <a:pos x="62" y="132"/>
                      </a:cxn>
                      <a:cxn ang="0">
                        <a:pos x="0" y="132"/>
                      </a:cxn>
                      <a:cxn ang="0">
                        <a:pos x="156" y="0"/>
                      </a:cxn>
                      <a:cxn ang="0">
                        <a:pos x="156" y="0"/>
                      </a:cxn>
                    </a:cxnLst>
                    <a:rect l="0" t="0" r="r" b="b"/>
                    <a:pathLst>
                      <a:path w="217" h="133">
                        <a:moveTo>
                          <a:pt x="156" y="0"/>
                        </a:moveTo>
                        <a:lnTo>
                          <a:pt x="216" y="0"/>
                        </a:lnTo>
                        <a:lnTo>
                          <a:pt x="62" y="132"/>
                        </a:lnTo>
                        <a:lnTo>
                          <a:pt x="0" y="132"/>
                        </a:lnTo>
                        <a:lnTo>
                          <a:pt x="156" y="0"/>
                        </a:lnTo>
                        <a:lnTo>
                          <a:pt x="156" y="0"/>
                        </a:lnTo>
                      </a:path>
                    </a:pathLst>
                  </a:custGeom>
                  <a:solidFill>
                    <a:srgbClr val="A1009F"/>
                  </a:solidFill>
                  <a:ln w="9525">
                    <a:noFill/>
                    <a:round/>
                    <a:headEnd type="none" w="med" len="med"/>
                    <a:tailEnd type="none" w="med" len="med"/>
                  </a:ln>
                  <a:effectLst/>
                </p:spPr>
                <p:txBody>
                  <a:bodyPr/>
                  <a:lstStyle/>
                  <a:p>
                    <a:endParaRPr lang="zh-CN" altLang="en-US"/>
                  </a:p>
                </p:txBody>
              </p:sp>
              <p:sp>
                <p:nvSpPr>
                  <p:cNvPr id="449706" name="Freeform 170"/>
                  <p:cNvSpPr>
                    <a:spLocks/>
                  </p:cNvSpPr>
                  <p:nvPr/>
                </p:nvSpPr>
                <p:spPr bwMode="auto">
                  <a:xfrm>
                    <a:off x="3081" y="1975"/>
                    <a:ext cx="217" cy="133"/>
                  </a:xfrm>
                  <a:custGeom>
                    <a:avLst/>
                    <a:gdLst/>
                    <a:ahLst/>
                    <a:cxnLst>
                      <a:cxn ang="0">
                        <a:pos x="156" y="0"/>
                      </a:cxn>
                      <a:cxn ang="0">
                        <a:pos x="216" y="0"/>
                      </a:cxn>
                      <a:cxn ang="0">
                        <a:pos x="62" y="132"/>
                      </a:cxn>
                      <a:cxn ang="0">
                        <a:pos x="0" y="132"/>
                      </a:cxn>
                      <a:cxn ang="0">
                        <a:pos x="156" y="0"/>
                      </a:cxn>
                    </a:cxnLst>
                    <a:rect l="0" t="0" r="r" b="b"/>
                    <a:pathLst>
                      <a:path w="217" h="133">
                        <a:moveTo>
                          <a:pt x="156" y="0"/>
                        </a:moveTo>
                        <a:lnTo>
                          <a:pt x="216" y="0"/>
                        </a:lnTo>
                        <a:lnTo>
                          <a:pt x="62" y="132"/>
                        </a:lnTo>
                        <a:lnTo>
                          <a:pt x="0" y="132"/>
                        </a:lnTo>
                        <a:lnTo>
                          <a:pt x="156"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707" name="Line 171"/>
                  <p:cNvSpPr>
                    <a:spLocks noChangeShapeType="1"/>
                  </p:cNvSpPr>
                  <p:nvPr/>
                </p:nvSpPr>
                <p:spPr bwMode="auto">
                  <a:xfrm>
                    <a:off x="2740" y="2107"/>
                    <a:ext cx="420" cy="0"/>
                  </a:xfrm>
                  <a:prstGeom prst="line">
                    <a:avLst/>
                  </a:prstGeom>
                  <a:noFill/>
                  <a:ln w="9525">
                    <a:solidFill>
                      <a:srgbClr val="000000"/>
                    </a:solidFill>
                    <a:round/>
                    <a:headEnd/>
                    <a:tailEnd/>
                  </a:ln>
                  <a:effectLst/>
                </p:spPr>
                <p:txBody>
                  <a:bodyPr wrap="none" anchor="ctr"/>
                  <a:lstStyle/>
                  <a:p>
                    <a:endParaRPr lang="zh-CN" altLang="en-US"/>
                  </a:p>
                </p:txBody>
              </p:sp>
              <p:sp>
                <p:nvSpPr>
                  <p:cNvPr id="449708" name="Freeform 172"/>
                  <p:cNvSpPr>
                    <a:spLocks/>
                  </p:cNvSpPr>
                  <p:nvPr/>
                </p:nvSpPr>
                <p:spPr bwMode="auto">
                  <a:xfrm>
                    <a:off x="2448" y="1893"/>
                    <a:ext cx="435" cy="124"/>
                  </a:xfrm>
                  <a:custGeom>
                    <a:avLst/>
                    <a:gdLst/>
                    <a:ahLst/>
                    <a:cxnLst>
                      <a:cxn ang="0">
                        <a:pos x="0" y="123"/>
                      </a:cxn>
                      <a:cxn ang="0">
                        <a:pos x="139" y="79"/>
                      </a:cxn>
                      <a:cxn ang="0">
                        <a:pos x="150" y="110"/>
                      </a:cxn>
                      <a:cxn ang="0">
                        <a:pos x="254" y="47"/>
                      </a:cxn>
                      <a:cxn ang="0">
                        <a:pos x="257" y="83"/>
                      </a:cxn>
                      <a:cxn ang="0">
                        <a:pos x="434" y="0"/>
                      </a:cxn>
                    </a:cxnLst>
                    <a:rect l="0" t="0" r="r" b="b"/>
                    <a:pathLst>
                      <a:path w="435" h="124">
                        <a:moveTo>
                          <a:pt x="0" y="123"/>
                        </a:moveTo>
                        <a:lnTo>
                          <a:pt x="139" y="79"/>
                        </a:lnTo>
                        <a:lnTo>
                          <a:pt x="150" y="110"/>
                        </a:lnTo>
                        <a:lnTo>
                          <a:pt x="254" y="47"/>
                        </a:lnTo>
                        <a:lnTo>
                          <a:pt x="257" y="83"/>
                        </a:lnTo>
                        <a:lnTo>
                          <a:pt x="434" y="0"/>
                        </a:lnTo>
                      </a:path>
                    </a:pathLst>
                  </a:custGeom>
                  <a:noFill/>
                  <a:ln w="31710" cap="flat" cmpd="sng">
                    <a:solidFill>
                      <a:srgbClr val="0080FF"/>
                    </a:solidFill>
                    <a:prstDash val="solid"/>
                    <a:round/>
                    <a:headEnd type="none" w="med" len="med"/>
                    <a:tailEnd type="none" w="med" len="med"/>
                  </a:ln>
                  <a:effectLst/>
                </p:spPr>
                <p:txBody>
                  <a:bodyPr/>
                  <a:lstStyle/>
                  <a:p>
                    <a:endParaRPr lang="zh-CN" altLang="en-US"/>
                  </a:p>
                </p:txBody>
              </p:sp>
              <p:sp>
                <p:nvSpPr>
                  <p:cNvPr id="449709" name="Freeform 173"/>
                  <p:cNvSpPr>
                    <a:spLocks/>
                  </p:cNvSpPr>
                  <p:nvPr/>
                </p:nvSpPr>
                <p:spPr bwMode="auto">
                  <a:xfrm>
                    <a:off x="2601" y="1879"/>
                    <a:ext cx="158" cy="118"/>
                  </a:xfrm>
                  <a:custGeom>
                    <a:avLst/>
                    <a:gdLst/>
                    <a:ahLst/>
                    <a:cxnLst>
                      <a:cxn ang="0">
                        <a:pos x="0" y="0"/>
                      </a:cxn>
                      <a:cxn ang="0">
                        <a:pos x="38" y="31"/>
                      </a:cxn>
                      <a:cxn ang="0">
                        <a:pos x="101" y="7"/>
                      </a:cxn>
                      <a:cxn ang="0">
                        <a:pos x="117" y="50"/>
                      </a:cxn>
                      <a:cxn ang="0">
                        <a:pos x="127" y="46"/>
                      </a:cxn>
                      <a:cxn ang="0">
                        <a:pos x="157" y="117"/>
                      </a:cxn>
                    </a:cxnLst>
                    <a:rect l="0" t="0" r="r" b="b"/>
                    <a:pathLst>
                      <a:path w="158" h="118">
                        <a:moveTo>
                          <a:pt x="0" y="0"/>
                        </a:moveTo>
                        <a:lnTo>
                          <a:pt x="38" y="31"/>
                        </a:lnTo>
                        <a:lnTo>
                          <a:pt x="101" y="7"/>
                        </a:lnTo>
                        <a:lnTo>
                          <a:pt x="117" y="50"/>
                        </a:lnTo>
                        <a:lnTo>
                          <a:pt x="127" y="46"/>
                        </a:lnTo>
                        <a:lnTo>
                          <a:pt x="157" y="117"/>
                        </a:lnTo>
                      </a:path>
                    </a:pathLst>
                  </a:custGeom>
                  <a:noFill/>
                  <a:ln w="31710" cap="flat" cmpd="sng">
                    <a:solidFill>
                      <a:srgbClr val="FFFFFF"/>
                    </a:solidFill>
                    <a:prstDash val="solid"/>
                    <a:round/>
                    <a:headEnd type="none" w="med" len="med"/>
                    <a:tailEnd type="none" w="med" len="med"/>
                  </a:ln>
                  <a:effectLst/>
                </p:spPr>
                <p:txBody>
                  <a:bodyPr/>
                  <a:lstStyle/>
                  <a:p>
                    <a:endParaRPr lang="zh-CN" altLang="en-US"/>
                  </a:p>
                </p:txBody>
              </p:sp>
            </p:grpSp>
          </p:grpSp>
        </p:grpSp>
        <p:grpSp>
          <p:nvGrpSpPr>
            <p:cNvPr id="9" name="Group 174"/>
            <p:cNvGrpSpPr>
              <a:grpSpLocks/>
            </p:cNvGrpSpPr>
            <p:nvPr/>
          </p:nvGrpSpPr>
          <p:grpSpPr bwMode="auto">
            <a:xfrm>
              <a:off x="716" y="2400"/>
              <a:ext cx="4852" cy="1226"/>
              <a:chOff x="572" y="2477"/>
              <a:chExt cx="4852" cy="1226"/>
            </a:xfrm>
          </p:grpSpPr>
          <p:sp>
            <p:nvSpPr>
              <p:cNvPr id="449711" name="Text Box 175"/>
              <p:cNvSpPr txBox="1">
                <a:spLocks noChangeArrowheads="1"/>
              </p:cNvSpPr>
              <p:nvPr/>
            </p:nvSpPr>
            <p:spPr bwMode="auto">
              <a:xfrm>
                <a:off x="2312" y="2477"/>
                <a:ext cx="1049" cy="1171"/>
              </a:xfrm>
              <a:prstGeom prst="rect">
                <a:avLst/>
              </a:prstGeom>
              <a:noFill/>
              <a:ln w="9525">
                <a:noFill/>
                <a:miter lim="800000"/>
                <a:headEnd/>
                <a:tailEnd/>
              </a:ln>
              <a:effectLst/>
            </p:spPr>
            <p:txBody>
              <a:bodyPr lIns="0" tIns="0" rIns="0" bIns="0"/>
              <a:lstStyle/>
              <a:p>
                <a:pPr marL="215900" indent="-215900" defTabSz="457200">
                  <a:buClr>
                    <a:srgbClr val="F52B97"/>
                  </a:buClr>
                  <a:buSzPct val="70000"/>
                  <a:buFont typeface="Monotype Sorts" pitchFamily="2" charset="2"/>
                  <a:buChar char="n"/>
                </a:pPr>
                <a:r>
                  <a:rPr kumimoji="1" lang="zh-CN" altLang="en-US" sz="1700" b="1">
                    <a:latin typeface="Helvetica Black"/>
                  </a:rPr>
                  <a:t>模式</a:t>
                </a:r>
              </a:p>
              <a:p>
                <a:pPr marL="215900" indent="-215900" defTabSz="457200">
                  <a:buClr>
                    <a:srgbClr val="F52B97"/>
                  </a:buClr>
                  <a:buSzPct val="70000"/>
                  <a:buFont typeface="Monotype Sorts" pitchFamily="2" charset="2"/>
                  <a:buChar char="n"/>
                </a:pPr>
                <a:r>
                  <a:rPr kumimoji="1" lang="zh-CN" altLang="en-US" sz="1700" b="1">
                    <a:latin typeface="Helvetica Black"/>
                  </a:rPr>
                  <a:t>趋势</a:t>
                </a:r>
              </a:p>
              <a:p>
                <a:pPr marL="215900" indent="-215900" defTabSz="457200">
                  <a:buClr>
                    <a:srgbClr val="F52B97"/>
                  </a:buClr>
                  <a:buSzPct val="70000"/>
                  <a:buFont typeface="Monotype Sorts" pitchFamily="2" charset="2"/>
                  <a:buChar char="n"/>
                </a:pPr>
                <a:r>
                  <a:rPr kumimoji="1" lang="zh-CN" altLang="en-US" sz="1700" b="1">
                    <a:latin typeface="Helvetica Black"/>
                  </a:rPr>
                  <a:t>事实</a:t>
                </a:r>
              </a:p>
              <a:p>
                <a:pPr marL="215900" indent="-215900" defTabSz="457200">
                  <a:buClr>
                    <a:srgbClr val="F52B97"/>
                  </a:buClr>
                  <a:buSzPct val="70000"/>
                  <a:buFont typeface="Monotype Sorts" pitchFamily="2" charset="2"/>
                  <a:buChar char="n"/>
                </a:pPr>
                <a:r>
                  <a:rPr kumimoji="1" lang="zh-CN" altLang="en-US" sz="1700" b="1">
                    <a:latin typeface="Helvetica Black"/>
                  </a:rPr>
                  <a:t>关系</a:t>
                </a:r>
              </a:p>
              <a:p>
                <a:pPr marL="215900" indent="-215900" defTabSz="457200">
                  <a:buClr>
                    <a:srgbClr val="F52B97"/>
                  </a:buClr>
                  <a:buSzPct val="70000"/>
                  <a:buFont typeface="Monotype Sorts" pitchFamily="2" charset="2"/>
                  <a:buChar char="n"/>
                </a:pPr>
                <a:r>
                  <a:rPr kumimoji="1" lang="zh-CN" altLang="en-US" sz="1700" b="1">
                    <a:latin typeface="Helvetica Black"/>
                  </a:rPr>
                  <a:t>模型</a:t>
                </a:r>
              </a:p>
              <a:p>
                <a:pPr marL="215900" indent="-215900" defTabSz="457200">
                  <a:buClr>
                    <a:srgbClr val="F52B97"/>
                  </a:buClr>
                  <a:buSzPct val="70000"/>
                  <a:buFont typeface="Monotype Sorts" pitchFamily="2" charset="2"/>
                  <a:buChar char="n"/>
                </a:pPr>
                <a:r>
                  <a:rPr kumimoji="1" lang="zh-CN" altLang="en-US" sz="1700" b="1">
                    <a:latin typeface="Helvetica Black"/>
                  </a:rPr>
                  <a:t>关联规则</a:t>
                </a:r>
              </a:p>
              <a:p>
                <a:pPr marL="215900" indent="-215900" defTabSz="457200">
                  <a:buClr>
                    <a:srgbClr val="F52B97"/>
                  </a:buClr>
                  <a:buSzPct val="70000"/>
                  <a:buFont typeface="Monotype Sorts" pitchFamily="2" charset="2"/>
                  <a:buChar char="n"/>
                </a:pPr>
                <a:r>
                  <a:rPr kumimoji="1" lang="zh-CN" altLang="en-US" sz="1700" b="1">
                    <a:latin typeface="Helvetica Black"/>
                  </a:rPr>
                  <a:t>序列</a:t>
                </a:r>
                <a:endParaRPr kumimoji="1" lang="zh-CN" altLang="en-US" sz="2400">
                  <a:latin typeface="Times New Roman" pitchFamily="18" charset="0"/>
                </a:endParaRPr>
              </a:p>
            </p:txBody>
          </p:sp>
          <p:sp>
            <p:nvSpPr>
              <p:cNvPr id="449712" name="Text Box 176"/>
              <p:cNvSpPr txBox="1">
                <a:spLocks noChangeArrowheads="1"/>
              </p:cNvSpPr>
              <p:nvPr/>
            </p:nvSpPr>
            <p:spPr bwMode="auto">
              <a:xfrm>
                <a:off x="3947" y="2477"/>
                <a:ext cx="1477" cy="1226"/>
              </a:xfrm>
              <a:prstGeom prst="rect">
                <a:avLst/>
              </a:prstGeom>
              <a:noFill/>
              <a:ln w="9525">
                <a:noFill/>
                <a:miter lim="800000"/>
                <a:headEnd/>
                <a:tailEnd/>
              </a:ln>
              <a:effectLst/>
            </p:spPr>
            <p:txBody>
              <a:bodyPr lIns="0" tIns="0" rIns="0" bIns="0"/>
              <a:lstStyle/>
              <a:p>
                <a:pPr marL="215900" indent="-215900" defTabSz="457200">
                  <a:buClr>
                    <a:srgbClr val="F52B97"/>
                  </a:buClr>
                  <a:buSzPct val="70000"/>
                  <a:buFont typeface="Monotype Sorts" pitchFamily="2" charset="2"/>
                  <a:buChar char="n"/>
                </a:pPr>
                <a:r>
                  <a:rPr kumimoji="1" lang="zh-CN" altLang="en-US" sz="1700" b="1">
                    <a:latin typeface="Helvetica Black"/>
                  </a:rPr>
                  <a:t>目标市场</a:t>
                </a:r>
              </a:p>
              <a:p>
                <a:pPr marL="215900" indent="-215900" defTabSz="457200">
                  <a:buClr>
                    <a:srgbClr val="F52B97"/>
                  </a:buClr>
                  <a:buSzPct val="70000"/>
                  <a:buFont typeface="Monotype Sorts" pitchFamily="2" charset="2"/>
                  <a:buChar char="n"/>
                </a:pPr>
                <a:r>
                  <a:rPr kumimoji="1" lang="zh-CN" altLang="en-US" sz="1700" b="1">
                    <a:latin typeface="Helvetica Black"/>
                  </a:rPr>
                  <a:t>资金分配</a:t>
                </a:r>
              </a:p>
              <a:p>
                <a:pPr marL="215900" indent="-215900" defTabSz="457200">
                  <a:buClr>
                    <a:srgbClr val="F52B97"/>
                  </a:buClr>
                  <a:buSzPct val="70000"/>
                  <a:buFont typeface="Monotype Sorts" pitchFamily="2" charset="2"/>
                  <a:buChar char="n"/>
                </a:pPr>
                <a:r>
                  <a:rPr kumimoji="1" lang="zh-CN" altLang="en-US" sz="1700" b="1">
                    <a:latin typeface="Helvetica Black"/>
                  </a:rPr>
                  <a:t>贸易选择</a:t>
                </a:r>
              </a:p>
              <a:p>
                <a:pPr marL="215900" indent="-215900" defTabSz="457200">
                  <a:buClr>
                    <a:srgbClr val="F52B97"/>
                  </a:buClr>
                  <a:buSzPct val="70000"/>
                  <a:buFont typeface="Monotype Sorts" pitchFamily="2" charset="2"/>
                  <a:buChar char="n"/>
                </a:pPr>
                <a:r>
                  <a:rPr kumimoji="1" lang="zh-CN" altLang="en-US" sz="1700" b="1">
                    <a:latin typeface="Helvetica Black"/>
                  </a:rPr>
                  <a:t>在哪儿做广告</a:t>
                </a:r>
              </a:p>
              <a:p>
                <a:pPr marL="215900" indent="-215900" defTabSz="457200">
                  <a:buClr>
                    <a:srgbClr val="F52B97"/>
                  </a:buClr>
                  <a:buSzPct val="70000"/>
                  <a:buFont typeface="Monotype Sorts" pitchFamily="2" charset="2"/>
                  <a:buChar char="n"/>
                </a:pPr>
                <a:r>
                  <a:rPr kumimoji="1" lang="zh-CN" altLang="en-US" sz="1700" b="1">
                    <a:latin typeface="Helvetica Black"/>
                  </a:rPr>
                  <a:t>销售的地理位置</a:t>
                </a:r>
                <a:endParaRPr kumimoji="1" lang="zh-CN" altLang="en-US" sz="2400">
                  <a:latin typeface="Times New Roman" pitchFamily="18" charset="0"/>
                </a:endParaRPr>
              </a:p>
            </p:txBody>
          </p:sp>
          <p:sp>
            <p:nvSpPr>
              <p:cNvPr id="449713" name="Text Box 177"/>
              <p:cNvSpPr txBox="1">
                <a:spLocks noChangeArrowheads="1"/>
              </p:cNvSpPr>
              <p:nvPr/>
            </p:nvSpPr>
            <p:spPr bwMode="auto">
              <a:xfrm>
                <a:off x="572" y="2477"/>
                <a:ext cx="1140" cy="1171"/>
              </a:xfrm>
              <a:prstGeom prst="rect">
                <a:avLst/>
              </a:prstGeom>
              <a:noFill/>
              <a:ln w="9525">
                <a:noFill/>
                <a:miter lim="800000"/>
                <a:headEnd/>
                <a:tailEnd/>
              </a:ln>
              <a:effectLst/>
            </p:spPr>
            <p:txBody>
              <a:bodyPr lIns="0" tIns="0" rIns="0" bIns="0"/>
              <a:lstStyle/>
              <a:p>
                <a:pPr marL="215900" indent="-215900" defTabSz="457200">
                  <a:buClr>
                    <a:srgbClr val="F52B97"/>
                  </a:buClr>
                  <a:buSzPct val="70000"/>
                  <a:buFont typeface="Monotype Sorts" pitchFamily="2" charset="2"/>
                  <a:buChar char="n"/>
                </a:pPr>
                <a:r>
                  <a:rPr kumimoji="1" lang="zh-CN" altLang="en-US" sz="1700" b="1" dirty="0">
                    <a:latin typeface="Helvetica Black"/>
                  </a:rPr>
                  <a:t>金融</a:t>
                </a:r>
              </a:p>
              <a:p>
                <a:pPr marL="215900" indent="-215900" defTabSz="457200">
                  <a:buClr>
                    <a:srgbClr val="F52B97"/>
                  </a:buClr>
                  <a:buSzPct val="70000"/>
                  <a:buFont typeface="Monotype Sorts" pitchFamily="2" charset="2"/>
                  <a:buChar char="n"/>
                </a:pPr>
                <a:r>
                  <a:rPr kumimoji="1" lang="zh-CN" altLang="en-US" sz="1700" b="1" dirty="0">
                    <a:latin typeface="Helvetica Black"/>
                  </a:rPr>
                  <a:t>经济</a:t>
                </a:r>
              </a:p>
              <a:p>
                <a:pPr marL="215900" indent="-215900" defTabSz="457200">
                  <a:buClr>
                    <a:srgbClr val="F52B97"/>
                  </a:buClr>
                  <a:buSzPct val="70000"/>
                  <a:buFont typeface="Monotype Sorts" pitchFamily="2" charset="2"/>
                  <a:buChar char="n"/>
                </a:pPr>
                <a:r>
                  <a:rPr kumimoji="1" lang="zh-CN" altLang="en-US" sz="1700" b="1" dirty="0">
                    <a:latin typeface="Helvetica Black"/>
                  </a:rPr>
                  <a:t>政府</a:t>
                </a:r>
              </a:p>
              <a:p>
                <a:pPr marL="215900" indent="-215900" defTabSz="457200">
                  <a:buClr>
                    <a:srgbClr val="F52B97"/>
                  </a:buClr>
                  <a:buSzPct val="70000"/>
                  <a:buFont typeface="Monotype Sorts" pitchFamily="2" charset="2"/>
                  <a:buChar char="n"/>
                </a:pPr>
                <a:r>
                  <a:rPr kumimoji="1" lang="en-US" altLang="zh-CN" sz="1700" b="1" dirty="0">
                    <a:latin typeface="Helvetica Black"/>
                  </a:rPr>
                  <a:t>POS.</a:t>
                </a:r>
              </a:p>
              <a:p>
                <a:pPr marL="215900" indent="-215900" defTabSz="457200">
                  <a:buClr>
                    <a:srgbClr val="F52B97"/>
                  </a:buClr>
                  <a:buSzPct val="70000"/>
                  <a:buFont typeface="Monotype Sorts" pitchFamily="2" charset="2"/>
                  <a:buChar char="n"/>
                </a:pPr>
                <a:r>
                  <a:rPr kumimoji="1" lang="zh-CN" altLang="en-US" sz="1700" b="1" dirty="0">
                    <a:latin typeface="Helvetica Black"/>
                  </a:rPr>
                  <a:t>人口统计</a:t>
                </a:r>
              </a:p>
              <a:p>
                <a:pPr marL="215900" indent="-215900" defTabSz="457200">
                  <a:buClr>
                    <a:srgbClr val="F52B97"/>
                  </a:buClr>
                  <a:buSzPct val="70000"/>
                  <a:buFont typeface="Monotype Sorts" pitchFamily="2" charset="2"/>
                  <a:buChar char="n"/>
                </a:pPr>
                <a:r>
                  <a:rPr kumimoji="1" lang="zh-CN" altLang="en-US" sz="1700" b="1" dirty="0">
                    <a:latin typeface="Helvetica Black"/>
                  </a:rPr>
                  <a:t>生命周期</a:t>
                </a:r>
                <a:endParaRPr kumimoji="1" lang="zh-CN" altLang="en-US" sz="2400" dirty="0">
                  <a:latin typeface="Times New Roman" pitchFamily="18" charset="0"/>
                </a:endParaRPr>
              </a:p>
            </p:txBody>
          </p:sp>
        </p:grpSp>
      </p:gr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1" dirty="0">
                <a:effectLst>
                  <a:outerShdw blurRad="38100" dist="38100" dir="2700000" algn="tl">
                    <a:srgbClr val="000000">
                      <a:alpha val="43137"/>
                    </a:srgbClr>
                  </a:outerShdw>
                </a:effectLst>
              </a:rPr>
              <a:t>当前发展背景</a:t>
            </a:r>
          </a:p>
        </p:txBody>
      </p:sp>
      <p:sp>
        <p:nvSpPr>
          <p:cNvPr id="3" name="内容占位符 2"/>
          <p:cNvSpPr>
            <a:spLocks noGrp="1"/>
          </p:cNvSpPr>
          <p:nvPr>
            <p:ph idx="1"/>
          </p:nvPr>
        </p:nvSpPr>
        <p:spPr/>
        <p:txBody>
          <a:bodyPr rtlCol="0">
            <a:normAutofit/>
          </a:bodyPr>
          <a:lstStyle/>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数据采集存储飞速发展</a:t>
            </a:r>
            <a:endParaRPr lang="en-US" altLang="zh-CN" b="1" dirty="0" smtClean="0">
              <a:effectLst>
                <a:outerShdw blurRad="38100" dist="38100" dir="2700000" algn="tl">
                  <a:srgbClr val="000000">
                    <a:alpha val="43137"/>
                  </a:srgbClr>
                </a:outerShdw>
              </a:effectLst>
            </a:endParaRPr>
          </a:p>
          <a:p>
            <a:pPr marL="0" indent="0" eaLnBrk="1" fontAlgn="auto" hangingPunct="1">
              <a:spcAft>
                <a:spcPts val="0"/>
              </a:spcAft>
              <a:buFont typeface="Wingdings 2" pitchFamily="18" charset="2"/>
              <a:buNone/>
              <a:defRPr/>
            </a:pPr>
            <a:endParaRPr lang="en-US" altLang="zh-CN" b="1" dirty="0" smtClean="0">
              <a:effectLst>
                <a:outerShdw blurRad="38100" dist="38100" dir="2700000" algn="tl">
                  <a:srgbClr val="000000">
                    <a:alpha val="43137"/>
                  </a:srgbClr>
                </a:outerShdw>
              </a:effectLst>
            </a:endParaRPr>
          </a:p>
          <a:p>
            <a:pPr marL="0" indent="0" eaLnBrk="1" fontAlgn="auto" hangingPunct="1">
              <a:spcAft>
                <a:spcPts val="0"/>
              </a:spcAft>
              <a:buFont typeface="Wingdings 2"/>
              <a:buNone/>
              <a:defRPr/>
            </a:pP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大规模海量数据（大数据、高维、异构</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a:t>
            </a:r>
            <a:endParaRPr lang="en-US" altLang="zh-CN" b="1" dirty="0" smtClean="0">
              <a:effectLst>
                <a:outerShdw blurRad="38100" dist="38100" dir="2700000" algn="tl">
                  <a:srgbClr val="000000">
                    <a:alpha val="43137"/>
                  </a:srgbClr>
                </a:outerShdw>
              </a:effectLst>
              <a:sym typeface="Wingdings" pitchFamily="2" charset="2"/>
            </a:endParaRPr>
          </a:p>
          <a:p>
            <a:pPr marL="0" indent="0" eaLnBrk="1" fontAlgn="auto" hangingPunct="1">
              <a:spcAft>
                <a:spcPts val="0"/>
              </a:spcAft>
              <a:buFont typeface="Wingdings 2"/>
              <a:buNone/>
              <a:defRPr/>
            </a:pPr>
            <a:endParaRPr lang="en-US" altLang="zh-CN" b="1" dirty="0">
              <a:effectLst>
                <a:outerShdw blurRad="38100" dist="38100" dir="2700000" algn="tl">
                  <a:srgbClr val="000000">
                    <a:alpha val="43137"/>
                  </a:srgbClr>
                </a:outerShdw>
              </a:effectLst>
              <a:sym typeface="Wingdings" pitchFamily="2" charset="2"/>
            </a:endParaRPr>
          </a:p>
          <a:p>
            <a:pPr marL="0" indent="0" eaLnBrk="1" fontAlgn="auto" hangingPunct="1">
              <a:spcAft>
                <a:spcPts val="0"/>
              </a:spcAft>
              <a:buFont typeface="Wingdings 2"/>
              <a:buNone/>
              <a:defRPr/>
            </a:pPr>
            <a:endParaRPr lang="en-US" altLang="zh-CN" b="1" dirty="0" smtClean="0">
              <a:effectLst>
                <a:outerShdw blurRad="38100" dist="38100" dir="2700000" algn="tl">
                  <a:srgbClr val="000000">
                    <a:alpha val="43137"/>
                  </a:srgbClr>
                </a:outerShdw>
              </a:effectLst>
              <a:sym typeface="Wingdings" pitchFamily="2" charset="2"/>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问题：如何在其中提取</a:t>
            </a:r>
            <a:r>
              <a:rPr lang="zh-CN" altLang="en-US" b="1" dirty="0" smtClean="0">
                <a:solidFill>
                  <a:srgbClr val="FF0000"/>
                </a:solidFill>
                <a:effectLst>
                  <a:outerShdw blurRad="38100" dist="38100" dir="2700000" algn="tl">
                    <a:srgbClr val="000000">
                      <a:alpha val="43137"/>
                    </a:srgbClr>
                  </a:outerShdw>
                </a:effectLst>
              </a:rPr>
              <a:t>有用</a:t>
            </a:r>
            <a:r>
              <a:rPr lang="zh-CN" altLang="en-US" b="1" dirty="0" smtClean="0">
                <a:effectLst>
                  <a:outerShdw blurRad="38100" dist="38100" dir="2700000" algn="tl">
                    <a:srgbClr val="000000">
                      <a:alpha val="43137"/>
                    </a:srgbClr>
                  </a:outerShdw>
                </a:effectLst>
              </a:rPr>
              <a:t>信息？</a:t>
            </a:r>
            <a:endParaRPr lang="en-US" altLang="zh-CN" b="1" dirty="0" smtClean="0">
              <a:effectLst>
                <a:outerShdw blurRad="38100" dist="38100" dir="2700000" algn="tl">
                  <a:srgbClr val="000000">
                    <a:alpha val="43137"/>
                  </a:srgbClr>
                </a:outerShdw>
              </a:effectLst>
            </a:endParaRPr>
          </a:p>
          <a:p>
            <a:pPr marL="0" indent="0" eaLnBrk="1" fontAlgn="auto" hangingPunct="1">
              <a:spcAft>
                <a:spcPts val="0"/>
              </a:spcAft>
              <a:buFont typeface="Wingdings 2"/>
              <a:buNone/>
              <a:defRPr/>
            </a:pPr>
            <a:endParaRPr lang="zh-CN" altLang="en-US"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14</a:t>
            </a:fld>
            <a:endParaRPr lang="zh-CN"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当前发展背景</a:t>
            </a:r>
          </a:p>
        </p:txBody>
      </p:sp>
      <p:sp>
        <p:nvSpPr>
          <p:cNvPr id="3" name="内容占位符 2"/>
          <p:cNvSpPr>
            <a:spLocks noGrp="1"/>
          </p:cNvSpPr>
          <p:nvPr>
            <p:ph idx="1"/>
          </p:nvPr>
        </p:nvSpPr>
        <p:spPr/>
        <p:txBody>
          <a:bodyPr rtlCol="0">
            <a:normAutofit/>
          </a:bodyPr>
          <a:lstStyle/>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对于</a:t>
            </a:r>
            <a:r>
              <a:rPr lang="zh-CN" altLang="en-US" b="1" dirty="0">
                <a:effectLst>
                  <a:outerShdw blurRad="38100" dist="38100" dir="2700000" algn="tl">
                    <a:srgbClr val="000000">
                      <a:alpha val="43137"/>
                    </a:srgbClr>
                  </a:outerShdw>
                </a:effectLst>
              </a:rPr>
              <a:t>数据量太大的</a:t>
            </a:r>
            <a:r>
              <a:rPr lang="zh-CN" altLang="en-US" b="1" dirty="0" smtClean="0">
                <a:effectLst>
                  <a:outerShdw blurRad="38100" dist="38100" dir="2700000" algn="tl">
                    <a:srgbClr val="000000">
                      <a:alpha val="43137"/>
                    </a:srgbClr>
                  </a:outerShdw>
                </a:effectLst>
              </a:rPr>
              <a:t>数据</a:t>
            </a:r>
            <a:endParaRPr lang="en-US" altLang="zh-CN" b="1" dirty="0">
              <a:effectLst>
                <a:outerShdw blurRad="38100" dist="38100" dir="2700000" algn="tl">
                  <a:srgbClr val="000000">
                    <a:alpha val="43137"/>
                  </a:srgbClr>
                </a:outerShdw>
              </a:effectLst>
            </a:endParaRPr>
          </a:p>
          <a:p>
            <a:pPr lvl="1"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传统数据分析处理技术和工作已不适应</a:t>
            </a:r>
            <a:endParaRPr lang="en-US" altLang="zh-CN" b="1" dirty="0" smtClean="0">
              <a:effectLst>
                <a:outerShdw blurRad="38100" dist="38100" dir="2700000" algn="tl">
                  <a:srgbClr val="000000">
                    <a:alpha val="43137"/>
                  </a:srgbClr>
                </a:outerShdw>
              </a:effectLst>
            </a:endParaRPr>
          </a:p>
          <a:p>
            <a:pPr eaLnBrk="1" fontAlgn="auto" hangingPunct="1">
              <a:spcAft>
                <a:spcPts val="0"/>
              </a:spcAft>
              <a:buFont typeface="Wingdings 2"/>
              <a:buChar char="ß"/>
              <a:defRPr/>
            </a:pPr>
            <a:endParaRPr lang="en-US" altLang="zh-CN" b="1" dirty="0" smtClean="0">
              <a:effectLst>
                <a:outerShdw blurRad="38100" dist="38100" dir="2700000" algn="tl">
                  <a:srgbClr val="000000">
                    <a:alpha val="43137"/>
                  </a:srgbClr>
                </a:outerShdw>
              </a:effectLst>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对于数据量相关较小的数据</a:t>
            </a:r>
            <a:endParaRPr lang="en-US" altLang="zh-CN" b="1" dirty="0" smtClean="0">
              <a:effectLst>
                <a:outerShdw blurRad="38100" dist="38100" dir="2700000" algn="tl">
                  <a:srgbClr val="000000">
                    <a:alpha val="43137"/>
                  </a:srgbClr>
                </a:outerShdw>
              </a:effectLst>
            </a:endParaRPr>
          </a:p>
          <a:p>
            <a:pPr lvl="1"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由于数据本身非传统的特点，也不能有效适应</a:t>
            </a:r>
            <a:endParaRPr lang="en-US" altLang="zh-CN" b="1" dirty="0">
              <a:effectLst>
                <a:outerShdw blurRad="38100" dist="38100" dir="2700000" algn="tl">
                  <a:srgbClr val="000000">
                    <a:alpha val="43137"/>
                  </a:srgbClr>
                </a:outerShdw>
              </a:effectLst>
            </a:endParaRPr>
          </a:p>
          <a:p>
            <a:pPr marL="0" indent="0" eaLnBrk="1" fontAlgn="auto" hangingPunct="1">
              <a:spcAft>
                <a:spcPts val="0"/>
              </a:spcAft>
              <a:buFont typeface="Wingdings 2"/>
              <a:buNone/>
              <a:defRPr/>
            </a:pPr>
            <a:endParaRPr lang="zh-CN" altLang="en-US"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15</a:t>
            </a:fld>
            <a:endParaRPr lang="zh-CN"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数据挖掘的出现</a:t>
            </a:r>
          </a:p>
        </p:txBody>
      </p:sp>
      <p:sp>
        <p:nvSpPr>
          <p:cNvPr id="28675"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一种技术：将传统的数据分析方法结合处理大数据的复杂算法。</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分析探究新的数据类型</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用新方法分析已有数据类型</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16</a:t>
            </a:fld>
            <a:endParaRPr lang="zh-CN"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841" y="3857667"/>
            <a:ext cx="3403600" cy="24257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67544" y="335795"/>
            <a:ext cx="7793037" cy="779463"/>
          </a:xfrm>
        </p:spPr>
        <p:txBody>
          <a:bodyPr/>
          <a:lstStyle/>
          <a:p>
            <a:pPr eaLnBrk="1" hangingPunct="1"/>
            <a:r>
              <a:rPr lang="zh-CN" altLang="en-US" dirty="0" smtClean="0"/>
              <a:t>第</a:t>
            </a:r>
            <a:r>
              <a:rPr lang="en-US" altLang="zh-CN" dirty="0" smtClean="0"/>
              <a:t>1</a:t>
            </a:r>
            <a:r>
              <a:rPr lang="zh-CN" altLang="en-US" dirty="0" smtClean="0"/>
              <a:t>章 </a:t>
            </a:r>
            <a:r>
              <a:rPr lang="zh-CN" altLang="en-US" dirty="0"/>
              <a:t>概述</a:t>
            </a:r>
            <a:endParaRPr lang="zh-CN" altLang="en-US" dirty="0" smtClean="0"/>
          </a:p>
        </p:txBody>
      </p:sp>
      <p:sp>
        <p:nvSpPr>
          <p:cNvPr id="23556" name="Rectangle 3"/>
          <p:cNvSpPr>
            <a:spLocks noGrp="1" noChangeArrowheads="1"/>
          </p:cNvSpPr>
          <p:nvPr>
            <p:ph type="body" idx="1"/>
          </p:nvPr>
        </p:nvSpPr>
        <p:spPr>
          <a:xfrm>
            <a:off x="1043608" y="1484784"/>
            <a:ext cx="7452320" cy="4896155"/>
          </a:xfrm>
        </p:spPr>
        <p:txBody>
          <a:bodyPr/>
          <a:lstStyle/>
          <a:p>
            <a:pPr eaLnBrk="1" hangingPunct="1"/>
            <a:r>
              <a:rPr lang="zh-CN" altLang="en-US" dirty="0" smtClean="0"/>
              <a:t>动机：为什么要数据挖掘</a:t>
            </a:r>
            <a:r>
              <a:rPr lang="en-US" altLang="zh-CN" dirty="0" smtClean="0"/>
              <a:t>?</a:t>
            </a:r>
          </a:p>
          <a:p>
            <a:pPr eaLnBrk="1" hangingPunct="1"/>
            <a:r>
              <a:rPr lang="zh-CN" altLang="en-US" dirty="0" smtClean="0">
                <a:solidFill>
                  <a:srgbClr val="0070C0"/>
                </a:solidFill>
              </a:rPr>
              <a:t>什么是数据挖掘</a:t>
            </a:r>
            <a:r>
              <a:rPr lang="en-US" altLang="zh-CN" dirty="0" smtClean="0">
                <a:solidFill>
                  <a:srgbClr val="0070C0"/>
                </a:solidFill>
              </a:rPr>
              <a:t>?</a:t>
            </a:r>
          </a:p>
          <a:p>
            <a:pPr eaLnBrk="1" hangingPunct="1"/>
            <a:r>
              <a:rPr lang="zh-CN" altLang="en-US" dirty="0"/>
              <a:t>数据挖掘的多维视图</a:t>
            </a:r>
            <a:endParaRPr lang="en-US" altLang="zh-CN" dirty="0" smtClean="0"/>
          </a:p>
          <a:p>
            <a:pPr eaLnBrk="1" hangingPunct="1"/>
            <a:r>
              <a:rPr lang="zh-CN" altLang="en-US" dirty="0" smtClean="0"/>
              <a:t>数据挖掘：在什么数据上进行</a:t>
            </a:r>
            <a:r>
              <a:rPr lang="en-US" altLang="zh-CN" dirty="0" smtClean="0"/>
              <a:t>?</a:t>
            </a:r>
          </a:p>
          <a:p>
            <a:pPr eaLnBrk="1" hangingPunct="1"/>
            <a:r>
              <a:rPr lang="zh-CN" altLang="en-US" dirty="0" smtClean="0"/>
              <a:t>数据挖掘功能</a:t>
            </a:r>
            <a:endParaRPr lang="en-US" altLang="zh-CN" dirty="0" smtClean="0"/>
          </a:p>
          <a:p>
            <a:pPr eaLnBrk="1" hangingPunct="1"/>
            <a:r>
              <a:rPr lang="zh-CN" altLang="en-US" dirty="0"/>
              <a:t>数据挖掘技术</a:t>
            </a:r>
            <a:endParaRPr lang="en-US" altLang="zh-CN" dirty="0"/>
          </a:p>
          <a:p>
            <a:pPr eaLnBrk="1" hangingPunct="1"/>
            <a:r>
              <a:rPr lang="zh-CN" altLang="en-US" dirty="0" smtClean="0"/>
              <a:t>数据挖掘应用</a:t>
            </a:r>
          </a:p>
          <a:p>
            <a:pPr eaLnBrk="1" hangingPunct="1"/>
            <a:r>
              <a:rPr lang="zh-CN" altLang="en-US" dirty="0" smtClean="0"/>
              <a:t>数据挖掘的主要问题</a:t>
            </a:r>
          </a:p>
        </p:txBody>
      </p:sp>
    </p:spTree>
    <p:extLst>
      <p:ext uri="{BB962C8B-B14F-4D97-AF65-F5344CB8AC3E}">
        <p14:creationId xmlns:p14="http://schemas.microsoft.com/office/powerpoint/2010/main" val="7658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数据挖掘的起源</a:t>
            </a:r>
          </a:p>
        </p:txBody>
      </p:sp>
      <p:sp>
        <p:nvSpPr>
          <p:cNvPr id="52227"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集成思想</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dirty="0" smtClean="0"/>
              <a:t>统计学的抽样、估计、假设检验</a:t>
            </a:r>
            <a:endParaRPr lang="en-US" altLang="zh-CN" dirty="0" smtClean="0"/>
          </a:p>
          <a:p>
            <a:pPr lvl="1" eaLnBrk="1" hangingPunct="1">
              <a:defRPr/>
            </a:pPr>
            <a:r>
              <a:rPr lang="zh-CN" altLang="en-US" dirty="0" smtClean="0"/>
              <a:t>人工智能、模式识别、机器学习的搜索算法、建模技术和学习理论</a:t>
            </a:r>
            <a:endParaRPr lang="en-US" altLang="zh-CN" dirty="0" smtClean="0"/>
          </a:p>
          <a:p>
            <a:pPr lvl="1" eaLnBrk="1" hangingPunct="1">
              <a:defRPr/>
            </a:pPr>
            <a:r>
              <a:rPr lang="zh-CN" altLang="en-US" dirty="0" smtClean="0"/>
              <a:t>最优化、进化计算、信息论、信号处理、可视化、信息检索</a:t>
            </a:r>
            <a:endParaRPr lang="en-US" altLang="zh-CN" dirty="0" smtClean="0"/>
          </a:p>
          <a:p>
            <a:pPr lvl="1" eaLnBrk="1" hangingPunct="1">
              <a:defRPr/>
            </a:pPr>
            <a:r>
              <a:rPr lang="zh-CN" altLang="en-US" dirty="0" smtClean="0"/>
              <a:t>数据库系统提供的有效存储、索引和查询处理</a:t>
            </a:r>
            <a:endParaRPr lang="en-US" altLang="zh-CN" dirty="0" smtClean="0"/>
          </a:p>
          <a:p>
            <a:pPr lvl="1" eaLnBrk="1" hangingPunct="1">
              <a:defRPr/>
            </a:pPr>
            <a:r>
              <a:rPr lang="zh-CN" altLang="en-US" dirty="0" smtClean="0"/>
              <a:t>高性能并行计算</a:t>
            </a:r>
            <a:endParaRPr lang="en-US" altLang="zh-CN" dirty="0" smtClean="0"/>
          </a:p>
          <a:p>
            <a:pPr lvl="1" eaLnBrk="1" hangingPunct="1">
              <a:defRPr/>
            </a:pPr>
            <a:r>
              <a:rPr lang="zh-CN" altLang="en-US" dirty="0" smtClean="0"/>
              <a:t>分布式技术</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18</a:t>
            </a:fld>
            <a:endParaRPr lang="zh-CN" altLang="zh-CN"/>
          </a:p>
        </p:txBody>
      </p:sp>
    </p:spTree>
    <p:extLst>
      <p:ext uri="{BB962C8B-B14F-4D97-AF65-F5344CB8AC3E}">
        <p14:creationId xmlns:p14="http://schemas.microsoft.com/office/powerpoint/2010/main" val="2201431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573062" y="1144091"/>
            <a:ext cx="7915326"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t>数据挖掘是一个交叉学科，涉及数据库技术、人工智能、数理统计、机器学习、模式识别、高性能计算、知识工程、神经网络、信息检索、信息的可视化等众多领域。</a:t>
            </a:r>
            <a:endParaRPr lang="zh-CN" altLang="zh-CN" sz="2400" dirty="0"/>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050" name="Picture 2" descr="C:\Users\wang\Desktop\大数据\8946634-b9f580936f96103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7239" y="2607627"/>
            <a:ext cx="5983433" cy="3317240"/>
          </a:xfrm>
          <a:prstGeom prst="rect">
            <a:avLst/>
          </a:prstGeom>
          <a:noFill/>
          <a:extLst>
            <a:ext uri="{909E8E84-426E-40DD-AFC4-6F175D3DCCD1}">
              <a14:hiddenFill xmlns:a14="http://schemas.microsoft.com/office/drawing/2010/main">
                <a:solidFill>
                  <a:srgbClr val="FFFFFF"/>
                </a:solidFill>
              </a14:hiddenFill>
            </a:ext>
          </a:extLst>
        </p:spPr>
      </p:pic>
      <p:sp>
        <p:nvSpPr>
          <p:cNvPr id="69" name="矩形 68"/>
          <p:cNvSpPr/>
          <p:nvPr/>
        </p:nvSpPr>
        <p:spPr>
          <a:xfrm>
            <a:off x="323528" y="482393"/>
            <a:ext cx="4134465" cy="523220"/>
          </a:xfrm>
          <a:prstGeom prst="rect">
            <a:avLst/>
          </a:prstGeom>
        </p:spPr>
        <p:txBody>
          <a:bodyPr wrap="none">
            <a:spAutoFit/>
          </a:bodyPr>
          <a:lstStyle/>
          <a:p>
            <a:r>
              <a:rPr lang="zh-CN" altLang="en-US" sz="2800" dirty="0"/>
              <a:t>数据挖掘是多学科的汇合</a:t>
            </a:r>
            <a:endParaRPr lang="zh-CN" altLang="zh-CN" sz="2800" dirty="0"/>
          </a:p>
        </p:txBody>
      </p:sp>
      <p:sp>
        <p:nvSpPr>
          <p:cNvPr id="70"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第一章 绪论</a:t>
            </a:r>
          </a:p>
        </p:txBody>
      </p:sp>
      <p:sp>
        <p:nvSpPr>
          <p:cNvPr id="3" name="矩形 2"/>
          <p:cNvSpPr/>
          <p:nvPr/>
        </p:nvSpPr>
        <p:spPr>
          <a:xfrm>
            <a:off x="692166" y="6190430"/>
            <a:ext cx="8128306" cy="400110"/>
          </a:xfrm>
          <a:prstGeom prst="rect">
            <a:avLst/>
          </a:prstGeom>
          <a:solidFill>
            <a:schemeClr val="accent5">
              <a:lumMod val="40000"/>
              <a:lumOff val="60000"/>
            </a:schemeClr>
          </a:solidFill>
        </p:spPr>
        <p:txBody>
          <a:bodyPr wrap="square">
            <a:spAutoFit/>
          </a:bodyPr>
          <a:lstStyle/>
          <a:p>
            <a:r>
              <a:rPr lang="zh-CN" altLang="en-US" sz="2000" b="1" dirty="0">
                <a:latin typeface="宋体" pitchFamily="2" charset="-122"/>
              </a:rPr>
              <a:t>数据挖掘从数据中自动地抽取模式、关联、变化、异常和有意义的</a:t>
            </a:r>
            <a:r>
              <a:rPr lang="zh-CN" altLang="en-US" sz="2000" b="1" dirty="0" smtClean="0">
                <a:latin typeface="宋体" pitchFamily="2" charset="-122"/>
              </a:rPr>
              <a:t>结构</a:t>
            </a:r>
            <a:r>
              <a:rPr lang="zh-CN" altLang="en-US" sz="2000" b="1" dirty="0" smtClean="0"/>
              <a:t>。</a:t>
            </a:r>
            <a:endParaRPr lang="zh-CN" altLang="en-US" sz="2000" b="1" dirty="0"/>
          </a:p>
        </p:txBody>
      </p:sp>
    </p:spTree>
    <p:extLst>
      <p:ext uri="{BB962C8B-B14F-4D97-AF65-F5344CB8AC3E}">
        <p14:creationId xmlns:p14="http://schemas.microsoft.com/office/powerpoint/2010/main" val="2995706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参考书</a:t>
            </a:r>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99792" y="1365126"/>
            <a:ext cx="2456156" cy="259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76056" y="2508126"/>
            <a:ext cx="2268245" cy="299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020272" y="3722489"/>
            <a:ext cx="1899114" cy="281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0" name="TextBox 1"/>
          <p:cNvSpPr txBox="1">
            <a:spLocks noChangeArrowheads="1"/>
          </p:cNvSpPr>
          <p:nvPr/>
        </p:nvSpPr>
        <p:spPr bwMode="auto">
          <a:xfrm>
            <a:off x="395288" y="5873750"/>
            <a:ext cx="3097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FF0000"/>
                </a:solidFill>
              </a:rPr>
              <a:t>……</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56" y="1340768"/>
            <a:ext cx="2104502" cy="2908994"/>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492" y="3865749"/>
            <a:ext cx="1986642" cy="2808312"/>
          </a:xfrm>
          <a:prstGeom prst="rect">
            <a:avLst/>
          </a:prstGeom>
        </p:spPr>
      </p:pic>
      <p:sp>
        <p:nvSpPr>
          <p:cNvPr id="4" name="灯片编号占位符 3"/>
          <p:cNvSpPr>
            <a:spLocks noGrp="1"/>
          </p:cNvSpPr>
          <p:nvPr>
            <p:ph type="sldNum" sz="quarter" idx="12"/>
          </p:nvPr>
        </p:nvSpPr>
        <p:spPr/>
        <p:txBody>
          <a:bodyPr/>
          <a:lstStyle/>
          <a:p>
            <a:pPr>
              <a:defRPr/>
            </a:pPr>
            <a:fld id="{64DB5BE0-B235-44F1-B52F-92B56B68AAB8}" type="slidenum">
              <a:rPr lang="zh-CN" altLang="zh-CN" smtClean="0"/>
              <a:pPr>
                <a:defRPr/>
              </a:pPr>
              <a:t>2</a:t>
            </a:fld>
            <a:endParaRPr lang="zh-CN"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43FED78C-8099-419A-88B6-E02DAF2C6B42}" type="slidenum">
              <a:rPr lang="en-US" altLang="zh-CN" smtClean="0"/>
              <a:pPr/>
              <a:t>20</a:t>
            </a:fld>
            <a:endParaRPr lang="en-US" altLang="zh-CN" smtClean="0"/>
          </a:p>
        </p:txBody>
      </p:sp>
      <p:sp>
        <p:nvSpPr>
          <p:cNvPr id="27651" name="Rectangle 2"/>
          <p:cNvSpPr>
            <a:spLocks noGrp="1" noChangeArrowheads="1"/>
          </p:cNvSpPr>
          <p:nvPr>
            <p:ph type="title"/>
          </p:nvPr>
        </p:nvSpPr>
        <p:spPr>
          <a:xfrm>
            <a:off x="457200" y="116632"/>
            <a:ext cx="8229600" cy="1143000"/>
          </a:xfrm>
        </p:spPr>
        <p:txBody>
          <a:bodyPr/>
          <a:lstStyle/>
          <a:p>
            <a:pPr eaLnBrk="1" hangingPunct="1"/>
            <a:r>
              <a:rPr lang="zh-CN" altLang="en-US" dirty="0" smtClean="0">
                <a:latin typeface="+mj-ea"/>
              </a:rPr>
              <a:t>数据挖掘界简史</a:t>
            </a:r>
          </a:p>
        </p:txBody>
      </p:sp>
      <p:sp>
        <p:nvSpPr>
          <p:cNvPr id="27652" name="Rectangle 3"/>
          <p:cNvSpPr>
            <a:spLocks noGrp="1" noChangeArrowheads="1"/>
          </p:cNvSpPr>
          <p:nvPr>
            <p:ph type="body" idx="1"/>
          </p:nvPr>
        </p:nvSpPr>
        <p:spPr>
          <a:xfrm>
            <a:off x="323850" y="1052513"/>
            <a:ext cx="8497888" cy="5761037"/>
          </a:xfrm>
        </p:spPr>
        <p:txBody>
          <a:bodyPr/>
          <a:lstStyle/>
          <a:p>
            <a:pPr eaLnBrk="1" hangingPunct="1">
              <a:lnSpc>
                <a:spcPct val="110000"/>
              </a:lnSpc>
            </a:pPr>
            <a:r>
              <a:rPr lang="en-US" altLang="zh-CN" sz="2000" u="sng" dirty="0" smtClean="0"/>
              <a:t>1989 IJCAI Workshop on Knowledge Discovery in Databases (</a:t>
            </a:r>
            <a:r>
              <a:rPr lang="en-US" altLang="zh-CN" sz="2000" u="sng" dirty="0" err="1" smtClean="0"/>
              <a:t>Piatetsky</a:t>
            </a:r>
            <a:r>
              <a:rPr lang="en-US" altLang="zh-CN" sz="2000" u="sng" dirty="0" smtClean="0"/>
              <a:t>-Shapiro)</a:t>
            </a:r>
          </a:p>
          <a:p>
            <a:pPr lvl="1" eaLnBrk="1" hangingPunct="1">
              <a:lnSpc>
                <a:spcPct val="110000"/>
              </a:lnSpc>
            </a:pPr>
            <a:r>
              <a:rPr lang="en-US" altLang="zh-CN" sz="1800" dirty="0" smtClean="0">
                <a:latin typeface="Times New Roman" pitchFamily="18" charset="0"/>
              </a:rPr>
              <a:t>Knowledge Discovery in Databases (G. </a:t>
            </a:r>
            <a:r>
              <a:rPr lang="en-US" altLang="zh-CN" sz="1800" dirty="0" err="1" smtClean="0">
                <a:latin typeface="Times New Roman" pitchFamily="18" charset="0"/>
              </a:rPr>
              <a:t>Piatetsky</a:t>
            </a:r>
            <a:r>
              <a:rPr lang="en-US" altLang="zh-CN" sz="1800" dirty="0" smtClean="0">
                <a:latin typeface="Times New Roman" pitchFamily="18" charset="0"/>
              </a:rPr>
              <a:t>-Shapiro and W. </a:t>
            </a:r>
            <a:r>
              <a:rPr lang="en-US" altLang="zh-CN" sz="1800" dirty="0" err="1" smtClean="0">
                <a:latin typeface="Times New Roman" pitchFamily="18" charset="0"/>
              </a:rPr>
              <a:t>Frawley</a:t>
            </a:r>
            <a:r>
              <a:rPr lang="en-US" altLang="zh-CN" sz="1800" dirty="0" smtClean="0">
                <a:latin typeface="Times New Roman" pitchFamily="18" charset="0"/>
              </a:rPr>
              <a:t>,</a:t>
            </a:r>
            <a:r>
              <a:rPr lang="en-US" altLang="zh-CN" sz="1600" dirty="0" smtClean="0">
                <a:latin typeface="Times New Roman" pitchFamily="18" charset="0"/>
              </a:rPr>
              <a:t> 1991)</a:t>
            </a:r>
            <a:endParaRPr lang="en-US" altLang="zh-CN" sz="1600" u="sng" dirty="0" smtClean="0">
              <a:latin typeface="Times New Roman" pitchFamily="18" charset="0"/>
            </a:endParaRPr>
          </a:p>
          <a:p>
            <a:pPr eaLnBrk="1" hangingPunct="1">
              <a:lnSpc>
                <a:spcPct val="110000"/>
              </a:lnSpc>
            </a:pPr>
            <a:r>
              <a:rPr lang="en-US" altLang="zh-CN" sz="2000" u="sng" dirty="0" smtClean="0"/>
              <a:t>1991-1994 Workshops on Knowledge Discovery in Databases</a:t>
            </a:r>
          </a:p>
          <a:p>
            <a:pPr lvl="1" eaLnBrk="1" hangingPunct="1">
              <a:lnSpc>
                <a:spcPct val="110000"/>
              </a:lnSpc>
            </a:pPr>
            <a:r>
              <a:rPr lang="en-US" altLang="zh-CN" sz="1800" dirty="0" smtClean="0">
                <a:latin typeface="Times New Roman" pitchFamily="18" charset="0"/>
              </a:rPr>
              <a:t>Advances in Knowledge Discovery and Data Mining (U. Fayyad, G. </a:t>
            </a:r>
            <a:r>
              <a:rPr lang="en-US" altLang="zh-CN" sz="1800" dirty="0" err="1" smtClean="0">
                <a:latin typeface="Times New Roman" pitchFamily="18" charset="0"/>
              </a:rPr>
              <a:t>Piatetsky</a:t>
            </a:r>
            <a:r>
              <a:rPr lang="en-US" altLang="zh-CN" sz="1800" dirty="0" smtClean="0">
                <a:latin typeface="Times New Roman" pitchFamily="18" charset="0"/>
              </a:rPr>
              <a:t>-Shapiro, P. Smyth, and R. </a:t>
            </a:r>
            <a:r>
              <a:rPr lang="en-US" altLang="zh-CN" sz="1800" dirty="0" err="1" smtClean="0">
                <a:latin typeface="Times New Roman" pitchFamily="18" charset="0"/>
              </a:rPr>
              <a:t>Uthurusamy</a:t>
            </a:r>
            <a:r>
              <a:rPr lang="en-US" altLang="zh-CN" sz="1800" dirty="0" smtClean="0">
                <a:latin typeface="Times New Roman" pitchFamily="18" charset="0"/>
              </a:rPr>
              <a:t>, 1996)</a:t>
            </a:r>
            <a:endParaRPr lang="en-US" altLang="zh-CN" sz="1800" u="sng" dirty="0" smtClean="0">
              <a:latin typeface="Times New Roman" pitchFamily="18" charset="0"/>
            </a:endParaRPr>
          </a:p>
          <a:p>
            <a:pPr eaLnBrk="1" hangingPunct="1">
              <a:lnSpc>
                <a:spcPct val="110000"/>
              </a:lnSpc>
            </a:pPr>
            <a:r>
              <a:rPr lang="en-US" altLang="zh-CN" sz="2000" u="sng" dirty="0" smtClean="0"/>
              <a:t>1995-1998 International Conferences on Knowledge Discovery in Databases and Data Mining (KDD’95-98)</a:t>
            </a:r>
          </a:p>
          <a:p>
            <a:pPr lvl="1" eaLnBrk="1" hangingPunct="1">
              <a:lnSpc>
                <a:spcPct val="110000"/>
              </a:lnSpc>
            </a:pPr>
            <a:r>
              <a:rPr lang="en-US" altLang="zh-CN" sz="1800" dirty="0" smtClean="0">
                <a:latin typeface="Times New Roman" pitchFamily="18" charset="0"/>
              </a:rPr>
              <a:t>Journal of Data Mining and Knowledge Discovery (1997)</a:t>
            </a:r>
          </a:p>
          <a:p>
            <a:pPr eaLnBrk="1" hangingPunct="1">
              <a:lnSpc>
                <a:spcPct val="110000"/>
              </a:lnSpc>
            </a:pPr>
            <a:r>
              <a:rPr lang="en-US" altLang="zh-CN" sz="2000" u="sng" dirty="0" smtClean="0"/>
              <a:t>1998 ACM SIGKDD, SIGKDD’1999-2001 conferences, and SIGKDD Explorations</a:t>
            </a:r>
          </a:p>
          <a:p>
            <a:pPr eaLnBrk="1" hangingPunct="1">
              <a:lnSpc>
                <a:spcPct val="110000"/>
              </a:lnSpc>
            </a:pPr>
            <a:r>
              <a:rPr lang="en-US" altLang="zh-CN" sz="2000" u="sng" dirty="0" smtClean="0"/>
              <a:t>More conferences on data mining</a:t>
            </a:r>
          </a:p>
          <a:p>
            <a:pPr lvl="1" eaLnBrk="1" hangingPunct="1">
              <a:lnSpc>
                <a:spcPct val="110000"/>
              </a:lnSpc>
            </a:pPr>
            <a:r>
              <a:rPr lang="en-US" altLang="zh-CN" sz="1800" dirty="0" smtClean="0">
                <a:latin typeface="Times New Roman" pitchFamily="18" charset="0"/>
              </a:rPr>
              <a:t>PAKDD, PKDD, SIAM-Data Mining, (IEEE) ICDM, etc</a:t>
            </a:r>
            <a:r>
              <a:rPr lang="en-US" altLang="zh-CN" sz="1600" dirty="0" smtClean="0">
                <a:latin typeface="Times New Roman" pitchFamily="18" charset="0"/>
              </a:rPr>
              <a:t>.</a:t>
            </a:r>
          </a:p>
          <a:p>
            <a:pPr eaLnBrk="1" hangingPunct="1">
              <a:lnSpc>
                <a:spcPct val="110000"/>
              </a:lnSpc>
            </a:pPr>
            <a:r>
              <a:rPr lang="en-US" altLang="zh-CN" sz="2000" dirty="0" smtClean="0"/>
              <a:t>ACM Transactions on KDD starting in 2007</a:t>
            </a:r>
          </a:p>
        </p:txBody>
      </p:sp>
    </p:spTree>
    <p:extLst>
      <p:ext uri="{BB962C8B-B14F-4D97-AF65-F5344CB8AC3E}">
        <p14:creationId xmlns:p14="http://schemas.microsoft.com/office/powerpoint/2010/main" val="384195396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810E1857-F0E9-407D-8F34-EA7AD6370CEB}" type="slidenum">
              <a:rPr lang="en-US" altLang="zh-CN" smtClean="0"/>
              <a:pPr/>
              <a:t>21</a:t>
            </a:fld>
            <a:endParaRPr lang="en-US" altLang="zh-CN" smtClean="0"/>
          </a:p>
        </p:txBody>
      </p:sp>
      <p:sp>
        <p:nvSpPr>
          <p:cNvPr id="28675" name="Rectangle 2"/>
          <p:cNvSpPr>
            <a:spLocks noGrp="1" noChangeArrowheads="1"/>
          </p:cNvSpPr>
          <p:nvPr>
            <p:ph type="title"/>
          </p:nvPr>
        </p:nvSpPr>
        <p:spPr>
          <a:xfrm>
            <a:off x="304800" y="228600"/>
            <a:ext cx="8534400" cy="762000"/>
          </a:xfrm>
          <a:noFill/>
        </p:spPr>
        <p:txBody>
          <a:bodyPr lIns="92075" tIns="46038" rIns="92075" bIns="46038" anchor="ctr"/>
          <a:lstStyle/>
          <a:p>
            <a:pPr eaLnBrk="1" hangingPunct="1"/>
            <a:r>
              <a:rPr lang="en-US" altLang="zh-CN" sz="3600" smtClean="0"/>
              <a:t>Conferences and Journals on Data Mining</a:t>
            </a:r>
            <a:endParaRPr lang="en-US" altLang="zh-CN" sz="3600" b="0" smtClean="0"/>
          </a:p>
        </p:txBody>
      </p:sp>
      <p:sp>
        <p:nvSpPr>
          <p:cNvPr id="28676" name="Rectangle 3"/>
          <p:cNvSpPr>
            <a:spLocks noGrp="1" noChangeArrowheads="1"/>
          </p:cNvSpPr>
          <p:nvPr>
            <p:ph type="body" idx="1"/>
          </p:nvPr>
        </p:nvSpPr>
        <p:spPr>
          <a:xfrm>
            <a:off x="152400" y="1125538"/>
            <a:ext cx="4419600" cy="5427662"/>
          </a:xfrm>
          <a:noFill/>
        </p:spPr>
        <p:txBody>
          <a:bodyPr lIns="92075" tIns="46038" rIns="92075" bIns="46038"/>
          <a:lstStyle/>
          <a:p>
            <a:pPr eaLnBrk="1" hangingPunct="1"/>
            <a:r>
              <a:rPr lang="en-US" altLang="zh-CN" sz="2000" dirty="0" smtClean="0"/>
              <a:t>KDD Conferences</a:t>
            </a:r>
          </a:p>
          <a:p>
            <a:pPr lvl="1" eaLnBrk="1" hangingPunct="1"/>
            <a:r>
              <a:rPr lang="en-US" altLang="zh-CN" sz="2000" b="1" dirty="0" smtClean="0"/>
              <a:t>ACM SIGKDD Int. Conf. on Knowledge Discovery in Databases and Data Mining (</a:t>
            </a:r>
            <a:r>
              <a:rPr lang="en-US" altLang="zh-CN" sz="2000" b="1" dirty="0" smtClean="0">
                <a:solidFill>
                  <a:srgbClr val="FF0000"/>
                </a:solidFill>
              </a:rPr>
              <a:t>KDD</a:t>
            </a:r>
            <a:r>
              <a:rPr lang="en-US" altLang="zh-CN" sz="2000" b="1" dirty="0" smtClean="0"/>
              <a:t>)</a:t>
            </a:r>
          </a:p>
          <a:p>
            <a:pPr lvl="1" eaLnBrk="1" hangingPunct="1"/>
            <a:r>
              <a:rPr lang="en-US" altLang="zh-CN" sz="2000" b="1" dirty="0" smtClean="0"/>
              <a:t>SIAM Data Mining Conf. (</a:t>
            </a:r>
            <a:r>
              <a:rPr lang="en-US" altLang="zh-CN" sz="2000" b="1" dirty="0" smtClean="0">
                <a:solidFill>
                  <a:srgbClr val="FF0000"/>
                </a:solidFill>
              </a:rPr>
              <a:t>SDM</a:t>
            </a:r>
            <a:r>
              <a:rPr lang="en-US" altLang="zh-CN" sz="2000" b="1" dirty="0" smtClean="0"/>
              <a:t>)</a:t>
            </a:r>
          </a:p>
          <a:p>
            <a:pPr lvl="1" eaLnBrk="1" hangingPunct="1"/>
            <a:r>
              <a:rPr lang="en-US" altLang="zh-CN" sz="2000" b="1" dirty="0" smtClean="0"/>
              <a:t>(IEEE) Int. Conf. on Data Mining (</a:t>
            </a:r>
            <a:r>
              <a:rPr lang="en-US" altLang="zh-CN" sz="2000" b="1" dirty="0" smtClean="0">
                <a:solidFill>
                  <a:srgbClr val="FF0000"/>
                </a:solidFill>
              </a:rPr>
              <a:t>ICDM</a:t>
            </a:r>
            <a:r>
              <a:rPr lang="en-US" altLang="zh-CN" sz="2000" b="1" dirty="0" smtClean="0"/>
              <a:t>)</a:t>
            </a:r>
          </a:p>
          <a:p>
            <a:pPr lvl="1" eaLnBrk="1" hangingPunct="1"/>
            <a:r>
              <a:rPr lang="en-US" altLang="zh-CN" sz="2000" b="1" dirty="0" smtClean="0"/>
              <a:t>Conf. on Principles and practices of Knowledge Discovery and Data Mining (</a:t>
            </a:r>
            <a:r>
              <a:rPr lang="en-US" altLang="zh-CN" sz="2000" b="1" dirty="0" smtClean="0">
                <a:solidFill>
                  <a:srgbClr val="FF0000"/>
                </a:solidFill>
              </a:rPr>
              <a:t>PKDD</a:t>
            </a:r>
            <a:r>
              <a:rPr lang="en-US" altLang="zh-CN" sz="2000" b="1" dirty="0" smtClean="0"/>
              <a:t>)</a:t>
            </a:r>
          </a:p>
          <a:p>
            <a:pPr lvl="1" eaLnBrk="1" hangingPunct="1"/>
            <a:r>
              <a:rPr lang="en-US" altLang="zh-CN" sz="2000" b="1" dirty="0" smtClean="0"/>
              <a:t>Pacific-Asia Conf. on Knowledge Discovery and Data Mining (</a:t>
            </a:r>
            <a:r>
              <a:rPr lang="en-US" altLang="zh-CN" sz="2000" b="1" dirty="0" smtClean="0">
                <a:solidFill>
                  <a:srgbClr val="FF0000"/>
                </a:solidFill>
              </a:rPr>
              <a:t>PAKDD</a:t>
            </a:r>
            <a:r>
              <a:rPr lang="en-US" altLang="zh-CN" sz="2000" b="1" dirty="0" smtClean="0"/>
              <a:t>)</a:t>
            </a:r>
          </a:p>
        </p:txBody>
      </p:sp>
      <p:sp>
        <p:nvSpPr>
          <p:cNvPr id="28677" name="Rectangle 4"/>
          <p:cNvSpPr>
            <a:spLocks noChangeArrowheads="1"/>
          </p:cNvSpPr>
          <p:nvPr/>
        </p:nvSpPr>
        <p:spPr bwMode="auto">
          <a:xfrm>
            <a:off x="4495800" y="1052513"/>
            <a:ext cx="4343400" cy="5576887"/>
          </a:xfrm>
          <a:prstGeom prst="rect">
            <a:avLst/>
          </a:prstGeom>
          <a:noFill/>
          <a:ln w="9525">
            <a:noFill/>
            <a:miter lim="800000"/>
            <a:headEnd/>
            <a:tailEnd/>
          </a:ln>
        </p:spPr>
        <p:txBody>
          <a:bodyPr lIns="92075" tIns="46038" rIns="92075" bIns="46038"/>
          <a:lstStyle/>
          <a:p>
            <a:pPr marL="342900" indent="-342900" algn="l">
              <a:lnSpc>
                <a:spcPct val="110000"/>
              </a:lnSpc>
              <a:spcBef>
                <a:spcPct val="20000"/>
              </a:spcBef>
              <a:buClr>
                <a:schemeClr val="folHlink"/>
              </a:buClr>
              <a:buSzPct val="60000"/>
              <a:buFont typeface="Wingdings" pitchFamily="2" charset="2"/>
              <a:buChar char="n"/>
            </a:pPr>
            <a:r>
              <a:rPr lang="en-US" altLang="zh-CN" sz="2000" b="1" dirty="0">
                <a:latin typeface="Times New Roman" pitchFamily="18" charset="0"/>
              </a:rPr>
              <a:t>Other related conferences</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ACM SIGMOD</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VLDB</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(IEEE) ICDE</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WWW, SIGIR</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ICML, CVPR, NIPS</a:t>
            </a:r>
          </a:p>
          <a:p>
            <a:pPr marL="342900" indent="-342900" algn="l">
              <a:lnSpc>
                <a:spcPct val="110000"/>
              </a:lnSpc>
              <a:spcBef>
                <a:spcPct val="20000"/>
              </a:spcBef>
              <a:buClr>
                <a:schemeClr val="folHlink"/>
              </a:buClr>
              <a:buSzPct val="60000"/>
              <a:buFont typeface="Wingdings" pitchFamily="2" charset="2"/>
              <a:buChar char="n"/>
            </a:pPr>
            <a:r>
              <a:rPr lang="en-US" altLang="zh-CN" sz="2000" b="1" dirty="0">
                <a:latin typeface="Times New Roman" pitchFamily="18" charset="0"/>
              </a:rPr>
              <a:t>Journals </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Data Mining and Knowledge Discovery (DAMI or DMKD)</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IEEE Trans. On Knowledge and Data Eng. (TKDE)</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KDD Explorations</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ACM Trans. on KDD</a:t>
            </a:r>
          </a:p>
        </p:txBody>
      </p:sp>
    </p:spTree>
    <p:extLst>
      <p:ext uri="{BB962C8B-B14F-4D97-AF65-F5344CB8AC3E}">
        <p14:creationId xmlns:p14="http://schemas.microsoft.com/office/powerpoint/2010/main" val="175267858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82E48D45-D4B3-418A-85AA-C58FC9CD4190}" type="slidenum">
              <a:rPr lang="en-US" altLang="zh-CN" smtClean="0"/>
              <a:pPr/>
              <a:t>22</a:t>
            </a:fld>
            <a:endParaRPr lang="en-US" altLang="zh-CN" smtClean="0"/>
          </a:p>
        </p:txBody>
      </p:sp>
      <p:sp>
        <p:nvSpPr>
          <p:cNvPr id="29699" name="Rectangle 2"/>
          <p:cNvSpPr>
            <a:spLocks noGrp="1" noChangeArrowheads="1"/>
          </p:cNvSpPr>
          <p:nvPr>
            <p:ph type="title"/>
          </p:nvPr>
        </p:nvSpPr>
        <p:spPr>
          <a:xfrm>
            <a:off x="0" y="0"/>
            <a:ext cx="9525000" cy="838200"/>
          </a:xfrm>
          <a:noFill/>
        </p:spPr>
        <p:txBody>
          <a:bodyPr lIns="92075" tIns="46038" rIns="92075" bIns="46038" anchor="ctr"/>
          <a:lstStyle/>
          <a:p>
            <a:pPr eaLnBrk="1" hangingPunct="1"/>
            <a:r>
              <a:rPr lang="en-US" altLang="zh-CN" sz="3200" dirty="0" smtClean="0"/>
              <a:t>Where 2 Find References? DBLP, </a:t>
            </a:r>
            <a:r>
              <a:rPr lang="en-US" altLang="zh-CN" sz="3200" dirty="0" err="1" smtClean="0"/>
              <a:t>CiteSeer</a:t>
            </a:r>
            <a:r>
              <a:rPr lang="en-US" altLang="zh-CN" sz="3200" dirty="0" smtClean="0"/>
              <a:t>, Google</a:t>
            </a:r>
            <a:endParaRPr lang="en-US" altLang="zh-CN" sz="3200" b="0" dirty="0" smtClean="0"/>
          </a:p>
        </p:txBody>
      </p:sp>
      <p:sp>
        <p:nvSpPr>
          <p:cNvPr id="29700" name="Rectangle 3"/>
          <p:cNvSpPr>
            <a:spLocks noGrp="1" noChangeArrowheads="1"/>
          </p:cNvSpPr>
          <p:nvPr>
            <p:ph type="body" idx="1"/>
          </p:nvPr>
        </p:nvSpPr>
        <p:spPr>
          <a:xfrm>
            <a:off x="280193" y="933087"/>
            <a:ext cx="8583613" cy="5638800"/>
          </a:xfrm>
          <a:noFill/>
        </p:spPr>
        <p:txBody>
          <a:bodyPr lIns="92075" tIns="46038" rIns="92075" bIns="46038"/>
          <a:lstStyle/>
          <a:p>
            <a:pPr eaLnBrk="1" hangingPunct="1"/>
            <a:r>
              <a:rPr lang="en-US" altLang="zh-CN" sz="1800" u="sng" dirty="0" smtClean="0"/>
              <a:t>Data mining and KDD (SIGKDD: CDROM)</a:t>
            </a:r>
          </a:p>
          <a:p>
            <a:pPr lvl="1" eaLnBrk="1" hangingPunct="1"/>
            <a:r>
              <a:rPr lang="en-US" altLang="zh-CN" sz="1400" dirty="0" smtClean="0"/>
              <a:t>Conferences: ACM-SIGKDD, IEEE-ICDM, SIAM-DM, PKDD, PAKDD, etc.</a:t>
            </a:r>
          </a:p>
          <a:p>
            <a:pPr lvl="1" eaLnBrk="1" hangingPunct="1"/>
            <a:r>
              <a:rPr lang="en-US" altLang="zh-CN" sz="1400" dirty="0" smtClean="0"/>
              <a:t>Journal: Data Mining and Knowledge Discovery, KDD Explorations, ACM TKDD</a:t>
            </a:r>
            <a:endParaRPr lang="en-US" altLang="zh-CN" sz="1400" u="sng" dirty="0" smtClean="0"/>
          </a:p>
          <a:p>
            <a:pPr eaLnBrk="1" hangingPunct="1"/>
            <a:r>
              <a:rPr lang="en-US" altLang="zh-CN" sz="1800" u="sng" dirty="0" smtClean="0"/>
              <a:t>Database systems (SIGMOD: ACM SIGMOD Anthology</a:t>
            </a:r>
            <a:r>
              <a:rPr lang="en-US" altLang="zh-CN" sz="1600" u="sng" dirty="0" smtClean="0">
                <a:latin typeface="Tahoma" pitchFamily="34" charset="0"/>
              </a:rPr>
              <a:t>—</a:t>
            </a:r>
            <a:r>
              <a:rPr lang="en-US" altLang="zh-CN" sz="1800" u="sng" dirty="0" smtClean="0"/>
              <a:t>CD ROM)</a:t>
            </a:r>
          </a:p>
          <a:p>
            <a:pPr lvl="1" eaLnBrk="1" hangingPunct="1"/>
            <a:r>
              <a:rPr lang="en-US" altLang="zh-CN" sz="1400" dirty="0" smtClean="0"/>
              <a:t>Conferences: ACM-SIGMOD, ACM-PODS, VLDB, IEEE-ICDE, EDBT, ICDT, DASFAA</a:t>
            </a:r>
          </a:p>
          <a:p>
            <a:pPr lvl="1" eaLnBrk="1" hangingPunct="1"/>
            <a:r>
              <a:rPr lang="en-US" altLang="zh-CN" sz="1400" dirty="0" smtClean="0"/>
              <a:t>Journals: IEEE-TKDE, ACM-TODS/TOIS, JIIS, J. ACM, VLDB J., Info. Sys., etc.</a:t>
            </a:r>
            <a:endParaRPr lang="en-US" altLang="zh-CN" sz="1400" u="sng" dirty="0" smtClean="0"/>
          </a:p>
          <a:p>
            <a:pPr eaLnBrk="1" hangingPunct="1"/>
            <a:r>
              <a:rPr lang="en-US" altLang="zh-CN" sz="1800" u="sng" dirty="0" smtClean="0"/>
              <a:t>AI &amp; Machine Learning</a:t>
            </a:r>
          </a:p>
          <a:p>
            <a:pPr lvl="1" eaLnBrk="1" hangingPunct="1"/>
            <a:r>
              <a:rPr lang="en-US" altLang="zh-CN" sz="1400" dirty="0" smtClean="0"/>
              <a:t>Conferences: Machine learning (ML), AAAI, IJCAI, COLT (Learning Theory), CVPR, NIPS, etc.</a:t>
            </a:r>
          </a:p>
          <a:p>
            <a:pPr lvl="1" eaLnBrk="1" hangingPunct="1"/>
            <a:r>
              <a:rPr lang="en-US" altLang="zh-CN" sz="1400" dirty="0" smtClean="0"/>
              <a:t>Journals: Machine Learning, Artificial Intelligence, Knowledge and Information Systems, IEEE-PAMI, etc.</a:t>
            </a:r>
          </a:p>
          <a:p>
            <a:pPr eaLnBrk="1" hangingPunct="1"/>
            <a:r>
              <a:rPr lang="en-US" altLang="zh-CN" sz="1800" u="sng" dirty="0" smtClean="0"/>
              <a:t>Web and IR</a:t>
            </a:r>
            <a:r>
              <a:rPr lang="en-US" altLang="zh-CN" sz="1600" b="0" u="sng" dirty="0" smtClean="0"/>
              <a:t> </a:t>
            </a:r>
          </a:p>
          <a:p>
            <a:pPr lvl="1" eaLnBrk="1" hangingPunct="1"/>
            <a:r>
              <a:rPr lang="en-US" altLang="zh-CN" sz="1400" dirty="0" smtClean="0"/>
              <a:t>Conferences: SIGIR, WWW, CIKM, etc.</a:t>
            </a:r>
          </a:p>
          <a:p>
            <a:pPr lvl="1" eaLnBrk="1" hangingPunct="1"/>
            <a:r>
              <a:rPr lang="en-US" altLang="zh-CN" sz="1400" dirty="0" smtClean="0"/>
              <a:t>Journals: WWW: Internet and Web Information Systems, </a:t>
            </a:r>
          </a:p>
          <a:p>
            <a:pPr eaLnBrk="1" hangingPunct="1"/>
            <a:r>
              <a:rPr lang="en-US" altLang="zh-CN" sz="1800" u="sng" dirty="0" smtClean="0"/>
              <a:t>Statistics</a:t>
            </a:r>
          </a:p>
          <a:p>
            <a:pPr lvl="1" eaLnBrk="1" hangingPunct="1"/>
            <a:r>
              <a:rPr lang="en-US" altLang="zh-CN" sz="1400" dirty="0" smtClean="0"/>
              <a:t>Conferences: Joint Stat. Meeting, etc.</a:t>
            </a:r>
          </a:p>
          <a:p>
            <a:pPr lvl="1" eaLnBrk="1" hangingPunct="1"/>
            <a:r>
              <a:rPr lang="en-US" altLang="zh-CN" sz="1400" dirty="0" smtClean="0"/>
              <a:t>Journals: Annals of statistics, etc.</a:t>
            </a:r>
          </a:p>
          <a:p>
            <a:pPr eaLnBrk="1" hangingPunct="1"/>
            <a:r>
              <a:rPr lang="en-US" altLang="zh-CN" sz="1800" u="sng" dirty="0" smtClean="0"/>
              <a:t>Visualization</a:t>
            </a:r>
          </a:p>
          <a:p>
            <a:pPr lvl="1" eaLnBrk="1" hangingPunct="1"/>
            <a:r>
              <a:rPr lang="en-US" altLang="zh-CN" sz="1400" dirty="0" smtClean="0"/>
              <a:t>Conference proceedings: CHI, ACM-</a:t>
            </a:r>
            <a:r>
              <a:rPr lang="en-US" altLang="zh-CN" sz="1400" dirty="0" err="1" smtClean="0"/>
              <a:t>SIGGraph</a:t>
            </a:r>
            <a:r>
              <a:rPr lang="en-US" altLang="zh-CN" sz="1400" dirty="0" smtClean="0"/>
              <a:t>, etc.</a:t>
            </a:r>
          </a:p>
          <a:p>
            <a:pPr lvl="1" eaLnBrk="1" hangingPunct="1"/>
            <a:r>
              <a:rPr lang="en-US" altLang="zh-CN" sz="1400" dirty="0" smtClean="0"/>
              <a:t>Journals: IEEE Trans. visualization and computer graphics, etc.</a:t>
            </a:r>
          </a:p>
        </p:txBody>
      </p:sp>
    </p:spTree>
    <p:extLst>
      <p:ext uri="{BB962C8B-B14F-4D97-AF65-F5344CB8AC3E}">
        <p14:creationId xmlns:p14="http://schemas.microsoft.com/office/powerpoint/2010/main" val="2015658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什么是数据挖掘</a:t>
            </a:r>
          </a:p>
        </p:txBody>
      </p:sp>
      <p:sp>
        <p:nvSpPr>
          <p:cNvPr id="3" name="内容占位符 2"/>
          <p:cNvSpPr>
            <a:spLocks noGrp="1"/>
          </p:cNvSpPr>
          <p:nvPr>
            <p:ph idx="1"/>
          </p:nvPr>
        </p:nvSpPr>
        <p:spPr/>
        <p:txBody>
          <a:bodyPr rtlCol="0">
            <a:normAutofit/>
          </a:bodyPr>
          <a:lstStyle/>
          <a:p>
            <a:pPr eaLnBrk="1" fontAlgn="auto" hangingPunct="1">
              <a:spcAft>
                <a:spcPts val="0"/>
              </a:spcAft>
              <a:buFont typeface="Wingdings 2"/>
              <a:buChar char="ß"/>
              <a:defRPr/>
            </a:pPr>
            <a:r>
              <a:rPr lang="en-US" altLang="zh-CN" b="1" dirty="0" err="1">
                <a:effectLst>
                  <a:outerShdw blurRad="38100" dist="38100" dir="2700000" algn="tl">
                    <a:srgbClr val="000000">
                      <a:alpha val="43137"/>
                    </a:srgbClr>
                  </a:outerShdw>
                </a:effectLst>
              </a:rPr>
              <a:t>Jiawei</a:t>
            </a:r>
            <a:r>
              <a:rPr lang="en-US" altLang="zh-CN" b="1" dirty="0">
                <a:effectLst>
                  <a:outerShdw blurRad="38100" dist="38100" dir="2700000" algn="tl">
                    <a:srgbClr val="000000">
                      <a:alpha val="43137"/>
                    </a:srgbClr>
                  </a:outerShdw>
                </a:effectLst>
              </a:rPr>
              <a:t> Han</a:t>
            </a:r>
            <a:r>
              <a:rPr lang="zh-CN" altLang="en-US" b="1" dirty="0">
                <a:effectLst>
                  <a:outerShdw blurRad="38100" dist="38100" dir="2700000" algn="tl">
                    <a:srgbClr val="000000">
                      <a:alpha val="43137"/>
                    </a:srgbClr>
                  </a:outerShdw>
                </a:effectLst>
              </a:rPr>
              <a:t>的定义</a:t>
            </a:r>
          </a:p>
          <a:p>
            <a:pPr lvl="1" eaLnBrk="1" fontAlgn="auto" hangingPunct="1">
              <a:spcAft>
                <a:spcPts val="0"/>
              </a:spcAft>
              <a:buFont typeface="Wingdings 2"/>
              <a:buChar char="ß"/>
              <a:defRPr/>
            </a:pPr>
            <a:r>
              <a:rPr lang="zh-CN" altLang="en-US" b="1" dirty="0">
                <a:effectLst>
                  <a:outerShdw blurRad="38100" dist="38100" dir="2700000" algn="tl">
                    <a:srgbClr val="000000">
                      <a:alpha val="43137"/>
                    </a:srgbClr>
                  </a:outerShdw>
                </a:effectLst>
              </a:rPr>
              <a:t>从大型数据集中提取有趣的 </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非平凡的</a:t>
            </a:r>
            <a:r>
              <a:rPr lang="en-US" altLang="zh-CN" b="1" dirty="0">
                <a:effectLst>
                  <a:outerShdw blurRad="38100" dist="38100" dir="2700000" algn="tl">
                    <a:srgbClr val="000000">
                      <a:alpha val="43137"/>
                    </a:srgbClr>
                  </a:outerShdw>
                </a:effectLst>
              </a:rPr>
              <a:t>, </a:t>
            </a:r>
            <a:r>
              <a:rPr lang="zh-CN" altLang="en-US" b="1" dirty="0">
                <a:effectLst>
                  <a:outerShdw blurRad="38100" dist="38100" dir="2700000" algn="tl">
                    <a:srgbClr val="000000">
                      <a:alpha val="43137"/>
                    </a:srgbClr>
                  </a:outerShdw>
                </a:effectLst>
              </a:rPr>
              <a:t>蕴涵的</a:t>
            </a:r>
            <a:r>
              <a:rPr lang="en-US" altLang="zh-CN" b="1" dirty="0">
                <a:effectLst>
                  <a:outerShdw blurRad="38100" dist="38100" dir="2700000" algn="tl">
                    <a:srgbClr val="000000">
                      <a:alpha val="43137"/>
                    </a:srgbClr>
                  </a:outerShdw>
                </a:effectLst>
              </a:rPr>
              <a:t>, </a:t>
            </a:r>
            <a:r>
              <a:rPr lang="zh-CN" altLang="en-US" b="1" dirty="0">
                <a:effectLst>
                  <a:outerShdw blurRad="38100" dist="38100" dir="2700000" algn="tl">
                    <a:srgbClr val="000000">
                      <a:alpha val="43137"/>
                    </a:srgbClr>
                  </a:outerShdw>
                </a:effectLst>
              </a:rPr>
              <a:t>先前未知的并且是潜在有用的</a:t>
            </a:r>
            <a:r>
              <a:rPr lang="en-US" altLang="zh-CN" b="1" dirty="0">
                <a:effectLst>
                  <a:outerShdw blurRad="38100" dist="38100" dir="2700000" algn="tl">
                    <a:srgbClr val="000000">
                      <a:alpha val="43137"/>
                    </a:srgbClr>
                  </a:outerShdw>
                </a:effectLst>
              </a:rPr>
              <a:t>) </a:t>
            </a:r>
            <a:r>
              <a:rPr lang="zh-CN" altLang="en-US" b="1" dirty="0">
                <a:effectLst>
                  <a:outerShdw blurRad="38100" dist="38100" dir="2700000" algn="tl">
                    <a:srgbClr val="000000">
                      <a:alpha val="43137"/>
                    </a:srgbClr>
                  </a:outerShdw>
                </a:effectLst>
              </a:rPr>
              <a:t>信息或模式</a:t>
            </a:r>
          </a:p>
          <a:p>
            <a:pPr marL="457200" lvl="1" indent="0" eaLnBrk="1" fontAlgn="auto" hangingPunct="1">
              <a:spcAft>
                <a:spcPts val="0"/>
              </a:spcAft>
              <a:buFont typeface="Wingdings 2"/>
              <a:buNone/>
              <a:defRPr/>
            </a:pPr>
            <a:endParaRPr lang="en-US" altLang="zh-CN" b="1" dirty="0" smtClean="0">
              <a:solidFill>
                <a:srgbClr val="FF0000"/>
              </a:solidFill>
              <a:effectLst>
                <a:outerShdw blurRad="38100" dist="38100" dir="2700000" algn="tl">
                  <a:srgbClr val="000000">
                    <a:alpha val="43137"/>
                  </a:srgbClr>
                </a:outerShdw>
              </a:effectLst>
            </a:endParaRPr>
          </a:p>
          <a:p>
            <a:pPr eaLnBrk="1" fontAlgn="auto" hangingPunct="1">
              <a:spcAft>
                <a:spcPts val="0"/>
              </a:spcAft>
              <a:buFont typeface="Wingdings 2"/>
              <a:buChar char="ß"/>
              <a:defRPr/>
            </a:pPr>
            <a:endParaRPr lang="zh-CN" altLang="en-US" b="1" dirty="0">
              <a:solidFill>
                <a:srgbClr val="FF0000"/>
              </a:solidFill>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23</a:t>
            </a:fld>
            <a:endParaRPr lang="zh-CN" altLang="zh-CN"/>
          </a:p>
        </p:txBody>
      </p:sp>
    </p:spTree>
    <p:extLst>
      <p:ext uri="{BB962C8B-B14F-4D97-AF65-F5344CB8AC3E}">
        <p14:creationId xmlns:p14="http://schemas.microsoft.com/office/powerpoint/2010/main" val="1053456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什么是数据挖掘</a:t>
            </a:r>
          </a:p>
        </p:txBody>
      </p:sp>
      <p:sp>
        <p:nvSpPr>
          <p:cNvPr id="3" name="内容占位符 2"/>
          <p:cNvSpPr>
            <a:spLocks noGrp="1"/>
          </p:cNvSpPr>
          <p:nvPr>
            <p:ph idx="1"/>
          </p:nvPr>
        </p:nvSpPr>
        <p:spPr/>
        <p:txBody>
          <a:bodyPr rtlCol="0">
            <a:normAutofit/>
          </a:bodyPr>
          <a:lstStyle/>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是：</a:t>
            </a:r>
            <a:endParaRPr lang="en-US" altLang="zh-CN" b="1" dirty="0" smtClean="0">
              <a:effectLst>
                <a:outerShdw blurRad="38100" dist="38100" dir="2700000" algn="tl">
                  <a:srgbClr val="000000">
                    <a:alpha val="43137"/>
                  </a:srgbClr>
                </a:outerShdw>
              </a:effectLst>
            </a:endParaRPr>
          </a:p>
          <a:p>
            <a:pPr lvl="1" eaLnBrk="1" fontAlgn="auto" hangingPunct="1">
              <a:spcAft>
                <a:spcPts val="0"/>
              </a:spcAft>
              <a:buFont typeface="Wingdings 2"/>
              <a:buChar char="Þ"/>
              <a:defRPr/>
            </a:pPr>
            <a:r>
              <a:rPr lang="zh-CN" altLang="en-US" b="1" dirty="0" smtClean="0">
                <a:effectLst>
                  <a:outerShdw blurRad="38100" dist="38100" dir="2700000" algn="tl">
                    <a:srgbClr val="000000">
                      <a:alpha val="43137"/>
                    </a:srgbClr>
                  </a:outerShdw>
                </a:effectLst>
              </a:rPr>
              <a:t>在</a:t>
            </a:r>
            <a:r>
              <a:rPr lang="zh-CN" altLang="en-US" b="1" dirty="0" smtClean="0">
                <a:solidFill>
                  <a:srgbClr val="FF0000"/>
                </a:solidFill>
                <a:effectLst>
                  <a:outerShdw blurRad="38100" dist="38100" dir="2700000" algn="tl">
                    <a:srgbClr val="000000">
                      <a:alpha val="43137"/>
                    </a:srgbClr>
                  </a:outerShdw>
                </a:effectLst>
              </a:rPr>
              <a:t>海量数据</a:t>
            </a:r>
            <a:r>
              <a:rPr lang="zh-CN" altLang="en-US" b="1" dirty="0" smtClean="0">
                <a:effectLst>
                  <a:outerShdw blurRad="38100" dist="38100" dir="2700000" algn="tl">
                    <a:srgbClr val="000000">
                      <a:alpha val="43137"/>
                    </a:srgbClr>
                  </a:outerShdw>
                </a:effectLst>
              </a:rPr>
              <a:t>中，</a:t>
            </a:r>
            <a:r>
              <a:rPr lang="zh-CN" altLang="en-US" b="1" dirty="0" smtClean="0">
                <a:solidFill>
                  <a:srgbClr val="FF0000"/>
                </a:solidFill>
                <a:effectLst>
                  <a:outerShdw blurRad="38100" dist="38100" dir="2700000" algn="tl">
                    <a:srgbClr val="000000">
                      <a:alpha val="43137"/>
                    </a:srgbClr>
                  </a:outerShdw>
                </a:effectLst>
              </a:rPr>
              <a:t>自动</a:t>
            </a:r>
            <a:r>
              <a:rPr lang="zh-CN" altLang="en-US" b="1" dirty="0" smtClean="0">
                <a:effectLst>
                  <a:outerShdw blurRad="38100" dist="38100" dir="2700000" algn="tl">
                    <a:srgbClr val="000000">
                      <a:alpha val="43137"/>
                    </a:srgbClr>
                  </a:outerShdw>
                </a:effectLst>
              </a:rPr>
              <a:t>发现</a:t>
            </a:r>
            <a:r>
              <a:rPr lang="zh-CN" altLang="en-US" b="1" dirty="0" smtClean="0">
                <a:solidFill>
                  <a:srgbClr val="FF0000"/>
                </a:solidFill>
                <a:effectLst>
                  <a:outerShdw blurRad="38100" dist="38100" dir="2700000" algn="tl">
                    <a:srgbClr val="000000">
                      <a:alpha val="43137"/>
                    </a:srgbClr>
                  </a:outerShdw>
                </a:effectLst>
              </a:rPr>
              <a:t>有用信息</a:t>
            </a:r>
            <a:r>
              <a:rPr lang="zh-CN" altLang="en-US" b="1" dirty="0" smtClean="0">
                <a:effectLst>
                  <a:outerShdw blurRad="38100" dist="38100" dir="2700000" algn="tl">
                    <a:srgbClr val="000000">
                      <a:alpha val="43137"/>
                    </a:srgbClr>
                  </a:outerShdw>
                </a:effectLst>
              </a:rPr>
              <a:t>的过程。</a:t>
            </a:r>
            <a:endParaRPr lang="en-US" altLang="zh-CN" b="1" dirty="0" smtClean="0">
              <a:effectLst>
                <a:outerShdw blurRad="38100" dist="38100" dir="2700000" algn="tl">
                  <a:srgbClr val="000000">
                    <a:alpha val="43137"/>
                  </a:srgbClr>
                </a:outerShdw>
              </a:effectLst>
            </a:endParaRPr>
          </a:p>
          <a:p>
            <a:pPr lvl="1" eaLnBrk="1" fontAlgn="auto" hangingPunct="1">
              <a:spcAft>
                <a:spcPts val="0"/>
              </a:spcAft>
              <a:buFont typeface="Wingdings 2"/>
              <a:buChar char="Þ"/>
              <a:defRPr/>
            </a:pPr>
            <a:r>
              <a:rPr lang="zh-CN" altLang="en-US" b="1" dirty="0" smtClean="0">
                <a:effectLst>
                  <a:outerShdw blurRad="38100" dist="38100" dir="2700000" algn="tl">
                    <a:srgbClr val="000000">
                      <a:alpha val="43137"/>
                    </a:srgbClr>
                  </a:outerShdw>
                </a:effectLst>
              </a:rPr>
              <a:t>探究数据中</a:t>
            </a:r>
            <a:r>
              <a:rPr lang="zh-CN" altLang="en-US" b="1" dirty="0" smtClean="0">
                <a:solidFill>
                  <a:srgbClr val="FF0000"/>
                </a:solidFill>
                <a:effectLst>
                  <a:outerShdw blurRad="38100" dist="38100" dir="2700000" algn="tl">
                    <a:srgbClr val="000000">
                      <a:alpha val="43137"/>
                    </a:srgbClr>
                  </a:outerShdw>
                </a:effectLst>
              </a:rPr>
              <a:t>先前未知的有用模式。</a:t>
            </a:r>
            <a:endParaRPr lang="en-US" altLang="zh-CN" b="1" dirty="0" smtClean="0">
              <a:solidFill>
                <a:srgbClr val="FF0000"/>
              </a:solidFill>
              <a:effectLst>
                <a:outerShdw blurRad="38100" dist="38100" dir="2700000" algn="tl">
                  <a:srgbClr val="000000">
                    <a:alpha val="43137"/>
                  </a:srgbClr>
                </a:outerShdw>
              </a:effectLst>
            </a:endParaRPr>
          </a:p>
          <a:p>
            <a:pPr lvl="1" eaLnBrk="1" fontAlgn="auto" hangingPunct="1">
              <a:spcAft>
                <a:spcPts val="0"/>
              </a:spcAft>
              <a:buFont typeface="Wingdings 2"/>
              <a:buChar char="Þ"/>
              <a:defRPr/>
            </a:pPr>
            <a:r>
              <a:rPr lang="zh-CN" altLang="en-US" b="1" dirty="0" smtClean="0">
                <a:solidFill>
                  <a:srgbClr val="FF0000"/>
                </a:solidFill>
                <a:effectLst>
                  <a:outerShdw blurRad="38100" dist="38100" dir="2700000" algn="tl">
                    <a:srgbClr val="000000">
                      <a:alpha val="43137"/>
                    </a:srgbClr>
                  </a:outerShdw>
                </a:effectLst>
              </a:rPr>
              <a:t>预测未来的观测结果。</a:t>
            </a:r>
            <a:endParaRPr lang="en-US" altLang="zh-CN" b="1" dirty="0" smtClean="0">
              <a:solidFill>
                <a:srgbClr val="FF0000"/>
              </a:solidFill>
              <a:effectLst>
                <a:outerShdw blurRad="38100" dist="38100" dir="2700000" algn="tl">
                  <a:srgbClr val="000000">
                    <a:alpha val="43137"/>
                  </a:srgbClr>
                </a:outerShdw>
              </a:effectLst>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不是：</a:t>
            </a:r>
            <a:endParaRPr lang="en-US" altLang="zh-CN" b="1" dirty="0" smtClean="0">
              <a:effectLst>
                <a:outerShdw blurRad="38100" dist="38100" dir="2700000" algn="tl">
                  <a:srgbClr val="000000">
                    <a:alpha val="43137"/>
                  </a:srgbClr>
                </a:outerShdw>
              </a:effectLst>
            </a:endParaRPr>
          </a:p>
          <a:p>
            <a:pPr lvl="1" eaLnBrk="1" fontAlgn="auto" hangingPunct="1">
              <a:spcAft>
                <a:spcPts val="0"/>
              </a:spcAft>
              <a:buFont typeface="Wingdings 2"/>
              <a:buChar char="Þ"/>
              <a:defRPr/>
            </a:pPr>
            <a:r>
              <a:rPr lang="zh-CN" altLang="en-US" b="1" dirty="0" smtClean="0">
                <a:effectLst>
                  <a:outerShdw blurRad="38100" dist="38100" dir="2700000" algn="tl">
                    <a:srgbClr val="000000">
                      <a:alpha val="43137"/>
                    </a:srgbClr>
                  </a:outerShdw>
                </a:effectLst>
              </a:rPr>
              <a:t>信息检索，查询。</a:t>
            </a:r>
            <a:endParaRPr lang="en-US" altLang="zh-CN" b="1" dirty="0" smtClean="0">
              <a:effectLst>
                <a:outerShdw blurRad="38100" dist="38100" dir="2700000" algn="tl">
                  <a:srgbClr val="000000">
                    <a:alpha val="43137"/>
                  </a:srgbClr>
                </a:outerShdw>
              </a:effectLst>
            </a:endParaRPr>
          </a:p>
          <a:p>
            <a:pPr lvl="1" eaLnBrk="1" fontAlgn="auto" hangingPunct="1">
              <a:spcAft>
                <a:spcPts val="0"/>
              </a:spcAft>
              <a:buFont typeface="Wingdings 2"/>
              <a:buChar char="Þ"/>
              <a:defRPr/>
            </a:pPr>
            <a:r>
              <a:rPr lang="zh-CN" altLang="en-US" b="1" dirty="0" smtClean="0">
                <a:effectLst>
                  <a:outerShdw blurRad="38100" dist="38100" dir="2700000" algn="tl">
                    <a:srgbClr val="000000">
                      <a:alpha val="43137"/>
                    </a:srgbClr>
                  </a:outerShdw>
                </a:effectLst>
              </a:rPr>
              <a:t>依赖传统的计算机技术和数据明显特征创建索引结构，目的是有效组织和检索信息。</a:t>
            </a:r>
            <a:endParaRPr lang="en-US" altLang="zh-CN" b="1" dirty="0">
              <a:effectLst>
                <a:outerShdw blurRad="38100" dist="38100" dir="2700000" algn="tl">
                  <a:srgbClr val="000000">
                    <a:alpha val="43137"/>
                  </a:srgbClr>
                </a:outerShdw>
              </a:effectLst>
            </a:endParaRPr>
          </a:p>
          <a:p>
            <a:pPr marL="457200" lvl="1" indent="0" eaLnBrk="1" fontAlgn="auto" hangingPunct="1">
              <a:spcAft>
                <a:spcPts val="0"/>
              </a:spcAft>
              <a:buFont typeface="Wingdings 2"/>
              <a:buNone/>
              <a:defRPr/>
            </a:pPr>
            <a:endParaRPr lang="en-US" altLang="zh-CN" b="1" dirty="0" smtClean="0">
              <a:solidFill>
                <a:srgbClr val="FF0000"/>
              </a:solidFill>
              <a:effectLst>
                <a:outerShdw blurRad="38100" dist="38100" dir="2700000" algn="tl">
                  <a:srgbClr val="000000">
                    <a:alpha val="43137"/>
                  </a:srgbClr>
                </a:outerShdw>
              </a:effectLst>
            </a:endParaRPr>
          </a:p>
          <a:p>
            <a:pPr eaLnBrk="1" fontAlgn="auto" hangingPunct="1">
              <a:spcAft>
                <a:spcPts val="0"/>
              </a:spcAft>
              <a:buFont typeface="Wingdings 2"/>
              <a:buChar char="ß"/>
              <a:defRPr/>
            </a:pPr>
            <a:endParaRPr lang="zh-CN" altLang="en-US" b="1" dirty="0">
              <a:solidFill>
                <a:srgbClr val="FF0000"/>
              </a:solidFill>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24</a:t>
            </a:fld>
            <a:endParaRPr lang="zh-CN" altLang="zh-CN"/>
          </a:p>
        </p:txBody>
      </p:sp>
    </p:spTree>
    <p:extLst>
      <p:ext uri="{BB962C8B-B14F-4D97-AF65-F5344CB8AC3E}">
        <p14:creationId xmlns:p14="http://schemas.microsoft.com/office/powerpoint/2010/main" val="2278815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01136F-460C-4819-846B-01B89E5CEE59}"/>
              </a:ext>
            </a:extLst>
          </p:cNvPr>
          <p:cNvSpPr>
            <a:spLocks noGrp="1"/>
          </p:cNvSpPr>
          <p:nvPr>
            <p:ph type="title"/>
          </p:nvPr>
        </p:nvSpPr>
        <p:spPr/>
        <p:txBody>
          <a:bodyPr/>
          <a:lstStyle/>
          <a:p>
            <a:r>
              <a:rPr lang="zh-CN" altLang="en-US" dirty="0"/>
              <a:t>什么是数据挖掘</a:t>
            </a:r>
          </a:p>
        </p:txBody>
      </p:sp>
      <p:sp>
        <p:nvSpPr>
          <p:cNvPr id="3" name="内容占位符 2">
            <a:extLst>
              <a:ext uri="{FF2B5EF4-FFF2-40B4-BE49-F238E27FC236}">
                <a16:creationId xmlns="" xmlns:a16="http://schemas.microsoft.com/office/drawing/2014/main" id="{9C11AE4B-4D49-47EF-A60F-F07612571762}"/>
              </a:ext>
            </a:extLst>
          </p:cNvPr>
          <p:cNvSpPr>
            <a:spLocks noGrp="1"/>
          </p:cNvSpPr>
          <p:nvPr>
            <p:ph idx="1"/>
          </p:nvPr>
        </p:nvSpPr>
        <p:spPr/>
        <p:txBody>
          <a:bodyPr/>
          <a:lstStyle/>
          <a:p>
            <a:r>
              <a:rPr lang="zh-CN" altLang="en-US" sz="2800" dirty="0"/>
              <a:t>某机构收集了大量的学生考大学的数据，委托你来做分析工作，给出具体的可以推动更多学生考大学的建议。</a:t>
            </a:r>
          </a:p>
        </p:txBody>
      </p:sp>
      <p:grpSp>
        <p:nvGrpSpPr>
          <p:cNvPr id="5" name="组合 4"/>
          <p:cNvGrpSpPr/>
          <p:nvPr/>
        </p:nvGrpSpPr>
        <p:grpSpPr>
          <a:xfrm>
            <a:off x="755576" y="3107236"/>
            <a:ext cx="8039100" cy="3176736"/>
            <a:chOff x="552450" y="3429000"/>
            <a:chExt cx="8039100" cy="3176736"/>
          </a:xfrm>
        </p:grpSpPr>
        <p:pic>
          <p:nvPicPr>
            <p:cNvPr id="6" name="图片 5">
              <a:extLst>
                <a:ext uri="{FF2B5EF4-FFF2-40B4-BE49-F238E27FC236}">
                  <a16:creationId xmlns="" xmlns:a16="http://schemas.microsoft.com/office/drawing/2014/main" id="{07BF15AB-CA65-49A8-AFAB-286A9597BD94}"/>
                </a:ext>
              </a:extLst>
            </p:cNvPr>
            <p:cNvPicPr>
              <a:picLocks noChangeAspect="1"/>
            </p:cNvPicPr>
            <p:nvPr/>
          </p:nvPicPr>
          <p:blipFill rotWithShape="1">
            <a:blip r:embed="rId2"/>
            <a:srcRect b="11299"/>
            <a:stretch/>
          </p:blipFill>
          <p:spPr>
            <a:xfrm>
              <a:off x="552450" y="3429000"/>
              <a:ext cx="8039100" cy="3176736"/>
            </a:xfrm>
            <a:prstGeom prst="rect">
              <a:avLst/>
            </a:prstGeom>
          </p:spPr>
        </p:pic>
        <p:sp>
          <p:nvSpPr>
            <p:cNvPr id="7" name="文本框 6"/>
            <p:cNvSpPr txBox="1"/>
            <p:nvPr/>
          </p:nvSpPr>
          <p:spPr>
            <a:xfrm>
              <a:off x="3913880" y="5168912"/>
              <a:ext cx="1378200" cy="156714"/>
            </a:xfrm>
            <a:prstGeom prst="rect">
              <a:avLst/>
            </a:prstGeom>
            <a:solidFill>
              <a:schemeClr val="accent5">
                <a:lumMod val="20000"/>
                <a:lumOff val="80000"/>
              </a:schemeClr>
            </a:solidFill>
          </p:spPr>
          <p:txBody>
            <a:bodyPr vert="eaVert" wrap="square" rtlCol="0">
              <a:spAutoFit/>
            </a:bodyPr>
            <a:lstStyle/>
            <a:p>
              <a:endParaRPr lang="zh-CN" altLang="en-US" dirty="0"/>
            </a:p>
          </p:txBody>
        </p:sp>
      </p:grpSp>
    </p:spTree>
    <p:extLst>
      <p:ext uri="{BB962C8B-B14F-4D97-AF65-F5344CB8AC3E}">
        <p14:creationId xmlns:p14="http://schemas.microsoft.com/office/powerpoint/2010/main" val="1925551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C39E7A26-BD86-4832-88C9-805EF43B9FA0}"/>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 xmlns:a16="http://schemas.microsoft.com/office/drawing/2014/main" id="{3F2A2F44-C7E9-47A5-AE29-94E29AA30DC2}"/>
              </a:ext>
            </a:extLst>
          </p:cNvPr>
          <p:cNvPicPr>
            <a:picLocks noChangeAspect="1"/>
          </p:cNvPicPr>
          <p:nvPr/>
        </p:nvPicPr>
        <p:blipFill>
          <a:blip r:embed="rId2"/>
          <a:stretch>
            <a:fillRect/>
          </a:stretch>
        </p:blipFill>
        <p:spPr>
          <a:xfrm>
            <a:off x="426233" y="1700808"/>
            <a:ext cx="8077200" cy="2409825"/>
          </a:xfrm>
          <a:prstGeom prst="rect">
            <a:avLst/>
          </a:prstGeom>
        </p:spPr>
      </p:pic>
    </p:spTree>
    <p:extLst>
      <p:ext uri="{BB962C8B-B14F-4D97-AF65-F5344CB8AC3E}">
        <p14:creationId xmlns:p14="http://schemas.microsoft.com/office/powerpoint/2010/main" val="320903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wd\Desktop\t1.jpg"/>
          <p:cNvPicPr/>
          <p:nvPr/>
        </p:nvPicPr>
        <p:blipFill>
          <a:blip r:embed="rId2">
            <a:extLst>
              <a:ext uri="{28A0092B-C50C-407E-A947-70E740481C1C}">
                <a14:useLocalDpi xmlns:a14="http://schemas.microsoft.com/office/drawing/2010/main" val="0"/>
              </a:ext>
            </a:extLst>
          </a:blip>
          <a:srcRect/>
          <a:stretch>
            <a:fillRect/>
          </a:stretch>
        </p:blipFill>
        <p:spPr bwMode="auto">
          <a:xfrm>
            <a:off x="2195736" y="0"/>
            <a:ext cx="6768752" cy="4824536"/>
          </a:xfrm>
          <a:prstGeom prst="rect">
            <a:avLst/>
          </a:prstGeom>
          <a:noFill/>
          <a:ln>
            <a:noFill/>
          </a:ln>
        </p:spPr>
      </p:pic>
      <p:sp>
        <p:nvSpPr>
          <p:cNvPr id="6" name="矩形 5"/>
          <p:cNvSpPr/>
          <p:nvPr/>
        </p:nvSpPr>
        <p:spPr>
          <a:xfrm>
            <a:off x="107504" y="75982"/>
            <a:ext cx="4572000" cy="369332"/>
          </a:xfrm>
          <a:prstGeom prst="rect">
            <a:avLst/>
          </a:prstGeom>
        </p:spPr>
        <p:txBody>
          <a:bodyPr>
            <a:spAutoFit/>
          </a:bodyPr>
          <a:lstStyle/>
          <a:p>
            <a:r>
              <a:rPr lang="zh-CN" altLang="zh-CN" dirty="0">
                <a:solidFill>
                  <a:srgbClr val="191919"/>
                </a:solidFill>
                <a:cs typeface="Arial" panose="020B0604020202020204" pitchFamily="34" charset="0"/>
              </a:rPr>
              <a:t>选择</a:t>
            </a:r>
            <a:r>
              <a:rPr lang="en-US" altLang="zh-CN" dirty="0">
                <a:solidFill>
                  <a:srgbClr val="191919"/>
                </a:solidFill>
              </a:rPr>
              <a:t>“</a:t>
            </a:r>
            <a:r>
              <a:rPr lang="zh-CN" altLang="zh-CN" dirty="0">
                <a:solidFill>
                  <a:srgbClr val="191919"/>
                </a:solidFill>
                <a:cs typeface="Arial" panose="020B0604020202020204" pitchFamily="34" charset="0"/>
              </a:rPr>
              <a:t>决策树</a:t>
            </a:r>
            <a:r>
              <a:rPr lang="en-US" altLang="zh-CN" dirty="0" smtClean="0">
                <a:solidFill>
                  <a:srgbClr val="191919"/>
                </a:solidFill>
              </a:rPr>
              <a:t>”</a:t>
            </a:r>
            <a:r>
              <a:rPr lang="zh-CN" altLang="zh-CN" dirty="0" smtClean="0">
                <a:solidFill>
                  <a:srgbClr val="191919"/>
                </a:solidFill>
                <a:cs typeface="Arial" panose="020B0604020202020204" pitchFamily="34" charset="0"/>
              </a:rPr>
              <a:t>方法：</a:t>
            </a:r>
            <a:endParaRPr lang="zh-CN" altLang="en-US" dirty="0"/>
          </a:p>
        </p:txBody>
      </p:sp>
      <p:sp>
        <p:nvSpPr>
          <p:cNvPr id="7" name="矩形 6"/>
          <p:cNvSpPr/>
          <p:nvPr/>
        </p:nvSpPr>
        <p:spPr>
          <a:xfrm>
            <a:off x="0" y="4882840"/>
            <a:ext cx="9044626" cy="2246769"/>
          </a:xfrm>
          <a:prstGeom prst="rect">
            <a:avLst/>
          </a:prstGeom>
        </p:spPr>
        <p:txBody>
          <a:bodyPr wrap="square">
            <a:spAutoFit/>
          </a:bodyPr>
          <a:lstStyle/>
          <a:p>
            <a:pPr>
              <a:spcBef>
                <a:spcPts val="0"/>
              </a:spcBef>
              <a:spcAft>
                <a:spcPts val="0"/>
              </a:spcAft>
            </a:pPr>
            <a:r>
              <a:rPr lang="en-US" altLang="zh-CN" sz="2000" dirty="0">
                <a:solidFill>
                  <a:srgbClr val="191919"/>
                </a:solidFill>
                <a:cs typeface="宋体" panose="02010600030101010101" pitchFamily="2" charset="-122"/>
              </a:rPr>
              <a:t>1.</a:t>
            </a:r>
            <a:r>
              <a:rPr lang="zh-CN" altLang="en-US" sz="2000" dirty="0">
                <a:solidFill>
                  <a:srgbClr val="191919"/>
                </a:solidFill>
                <a:cs typeface="宋体" panose="02010600030101010101" pitchFamily="2" charset="-122"/>
              </a:rPr>
              <a:t>最上面的一个节点表示有</a:t>
            </a:r>
            <a:r>
              <a:rPr lang="en-US" altLang="zh-CN" sz="2000" dirty="0">
                <a:solidFill>
                  <a:srgbClr val="191919"/>
                </a:solidFill>
                <a:cs typeface="宋体" panose="02010600030101010101" pitchFamily="2" charset="-122"/>
              </a:rPr>
              <a:t>55%</a:t>
            </a:r>
            <a:r>
              <a:rPr lang="zh-CN" altLang="en-US" sz="2000" dirty="0">
                <a:solidFill>
                  <a:srgbClr val="191919"/>
                </a:solidFill>
                <a:cs typeface="宋体" panose="02010600030101010101" pitchFamily="2" charset="-122"/>
              </a:rPr>
              <a:t>的人有计划上大学，</a:t>
            </a:r>
            <a:r>
              <a:rPr lang="en-US" altLang="zh-CN" sz="2000" dirty="0">
                <a:solidFill>
                  <a:srgbClr val="191919"/>
                </a:solidFill>
                <a:cs typeface="宋体" panose="02010600030101010101" pitchFamily="2" charset="-122"/>
              </a:rPr>
              <a:t>45%</a:t>
            </a:r>
            <a:r>
              <a:rPr lang="zh-CN" altLang="en-US" sz="2000" dirty="0">
                <a:solidFill>
                  <a:srgbClr val="191919"/>
                </a:solidFill>
                <a:cs typeface="宋体" panose="02010600030101010101" pitchFamily="2" charset="-122"/>
              </a:rPr>
              <a:t>的人没有计划。</a:t>
            </a:r>
          </a:p>
          <a:p>
            <a:pPr>
              <a:spcBef>
                <a:spcPts val="0"/>
              </a:spcBef>
              <a:spcAft>
                <a:spcPts val="0"/>
              </a:spcAft>
            </a:pPr>
            <a:r>
              <a:rPr lang="en-US" altLang="zh-CN" sz="2000" dirty="0">
                <a:solidFill>
                  <a:srgbClr val="191919"/>
                </a:solidFill>
                <a:cs typeface="宋体" panose="02010600030101010101" pitchFamily="2" charset="-122"/>
              </a:rPr>
              <a:t>2.</a:t>
            </a:r>
            <a:r>
              <a:rPr lang="zh-CN" altLang="en-US" sz="2000" dirty="0">
                <a:solidFill>
                  <a:srgbClr val="191919"/>
                </a:solidFill>
                <a:cs typeface="宋体" panose="02010600030101010101" pitchFamily="2" charset="-122"/>
              </a:rPr>
              <a:t>第二层节点，以</a:t>
            </a:r>
            <a:r>
              <a:rPr lang="en-US" altLang="zh-CN" sz="2000" dirty="0">
                <a:solidFill>
                  <a:srgbClr val="191919"/>
                </a:solidFill>
                <a:cs typeface="宋体" panose="02010600030101010101" pitchFamily="2" charset="-122"/>
              </a:rPr>
              <a:t>IQ</a:t>
            </a:r>
            <a:r>
              <a:rPr lang="zh-CN" altLang="en-US" sz="2000" dirty="0">
                <a:solidFill>
                  <a:srgbClr val="191919"/>
                </a:solidFill>
                <a:cs typeface="宋体" panose="02010600030101010101" pitchFamily="2" charset="-122"/>
              </a:rPr>
              <a:t>为条件进行划分，</a:t>
            </a:r>
            <a:r>
              <a:rPr lang="en-US" altLang="zh-CN" sz="2000" dirty="0">
                <a:solidFill>
                  <a:srgbClr val="191919"/>
                </a:solidFill>
                <a:cs typeface="宋体" panose="02010600030101010101" pitchFamily="2" charset="-122"/>
              </a:rPr>
              <a:t>IQ</a:t>
            </a:r>
            <a:r>
              <a:rPr lang="zh-CN" altLang="en-US" sz="2000" dirty="0">
                <a:solidFill>
                  <a:srgbClr val="191919"/>
                </a:solidFill>
                <a:cs typeface="宋体" panose="02010600030101010101" pitchFamily="2" charset="-122"/>
              </a:rPr>
              <a:t>大于</a:t>
            </a:r>
            <a:r>
              <a:rPr lang="en-US" altLang="zh-CN" sz="2000" dirty="0">
                <a:solidFill>
                  <a:srgbClr val="191919"/>
                </a:solidFill>
                <a:cs typeface="宋体" panose="02010600030101010101" pitchFamily="2" charset="-122"/>
              </a:rPr>
              <a:t>100</a:t>
            </a:r>
            <a:r>
              <a:rPr lang="zh-CN" altLang="en-US" sz="2000" dirty="0">
                <a:solidFill>
                  <a:srgbClr val="191919"/>
                </a:solidFill>
                <a:cs typeface="宋体" panose="02010600030101010101" pitchFamily="2" charset="-122"/>
              </a:rPr>
              <a:t>的人中，有上大学计划的人有</a:t>
            </a:r>
            <a:r>
              <a:rPr lang="en-US" altLang="zh-CN" sz="2000" dirty="0">
                <a:solidFill>
                  <a:srgbClr val="191919"/>
                </a:solidFill>
                <a:cs typeface="宋体" panose="02010600030101010101" pitchFamily="2" charset="-122"/>
              </a:rPr>
              <a:t>79%</a:t>
            </a:r>
            <a:r>
              <a:rPr lang="zh-CN" altLang="en-US" sz="2000" dirty="0">
                <a:solidFill>
                  <a:srgbClr val="191919"/>
                </a:solidFill>
                <a:cs typeface="宋体" panose="02010600030101010101" pitchFamily="2" charset="-122"/>
              </a:rPr>
              <a:t>之多，而</a:t>
            </a:r>
            <a:r>
              <a:rPr lang="en-US" altLang="zh-CN" sz="2000" dirty="0">
                <a:solidFill>
                  <a:srgbClr val="191919"/>
                </a:solidFill>
                <a:cs typeface="宋体" panose="02010600030101010101" pitchFamily="2" charset="-122"/>
              </a:rPr>
              <a:t>IQ</a:t>
            </a:r>
            <a:r>
              <a:rPr lang="zh-CN" altLang="en-US" sz="2000" dirty="0">
                <a:solidFill>
                  <a:srgbClr val="191919"/>
                </a:solidFill>
                <a:cs typeface="宋体" panose="02010600030101010101" pitchFamily="2" charset="-122"/>
              </a:rPr>
              <a:t>小于等于</a:t>
            </a:r>
            <a:r>
              <a:rPr lang="en-US" altLang="zh-CN" sz="2000" dirty="0">
                <a:solidFill>
                  <a:srgbClr val="191919"/>
                </a:solidFill>
                <a:cs typeface="宋体" panose="02010600030101010101" pitchFamily="2" charset="-122"/>
              </a:rPr>
              <a:t>100</a:t>
            </a:r>
            <a:r>
              <a:rPr lang="zh-CN" altLang="en-US" sz="2000" dirty="0">
                <a:solidFill>
                  <a:srgbClr val="191919"/>
                </a:solidFill>
                <a:cs typeface="宋体" panose="02010600030101010101" pitchFamily="2" charset="-122"/>
              </a:rPr>
              <a:t>的人，有上大学计划的人只有</a:t>
            </a:r>
            <a:r>
              <a:rPr lang="en-US" altLang="zh-CN" sz="2000" dirty="0">
                <a:solidFill>
                  <a:srgbClr val="191919"/>
                </a:solidFill>
                <a:cs typeface="宋体" panose="02010600030101010101" pitchFamily="2" charset="-122"/>
              </a:rPr>
              <a:t>35%</a:t>
            </a:r>
            <a:r>
              <a:rPr lang="zh-CN" altLang="en-US" sz="2000" dirty="0">
                <a:solidFill>
                  <a:srgbClr val="191919"/>
                </a:solidFill>
                <a:cs typeface="宋体" panose="02010600030101010101" pitchFamily="2" charset="-122"/>
              </a:rPr>
              <a:t>，这</a:t>
            </a:r>
            <a:r>
              <a:rPr lang="zh-CN" altLang="en-US" sz="2000" dirty="0" smtClean="0">
                <a:solidFill>
                  <a:srgbClr val="191919"/>
                </a:solidFill>
                <a:cs typeface="宋体" panose="02010600030101010101" pitchFamily="2" charset="-122"/>
              </a:rPr>
              <a:t>说明</a:t>
            </a:r>
            <a:r>
              <a:rPr lang="en-US" altLang="zh-CN" sz="2000" dirty="0">
                <a:solidFill>
                  <a:srgbClr val="191919"/>
                </a:solidFill>
                <a:cs typeface="宋体" panose="02010600030101010101" pitchFamily="2" charset="-122"/>
              </a:rPr>
              <a:t>IQ</a:t>
            </a:r>
            <a:r>
              <a:rPr lang="zh-CN" altLang="en-US" sz="2000" dirty="0">
                <a:solidFill>
                  <a:srgbClr val="191919"/>
                </a:solidFill>
                <a:cs typeface="宋体" panose="02010600030101010101" pitchFamily="2" charset="-122"/>
              </a:rPr>
              <a:t>是很重要的影响因素。</a:t>
            </a:r>
          </a:p>
          <a:p>
            <a:pPr>
              <a:spcBef>
                <a:spcPts val="0"/>
              </a:spcBef>
              <a:spcAft>
                <a:spcPts val="0"/>
              </a:spcAft>
            </a:pPr>
            <a:r>
              <a:rPr lang="en-US" altLang="zh-CN" sz="2000" dirty="0">
                <a:solidFill>
                  <a:srgbClr val="191919"/>
                </a:solidFill>
                <a:cs typeface="宋体" panose="02010600030101010101" pitchFamily="2" charset="-122"/>
              </a:rPr>
              <a:t>3.</a:t>
            </a:r>
            <a:r>
              <a:rPr lang="zh-CN" altLang="en-US" sz="2000" dirty="0">
                <a:solidFill>
                  <a:srgbClr val="191919"/>
                </a:solidFill>
                <a:cs typeface="宋体" panose="02010600030101010101" pitchFamily="2" charset="-122"/>
              </a:rPr>
              <a:t>第三层节点是年收入，第四层是兄弟姐妹数量。</a:t>
            </a:r>
          </a:p>
          <a:p>
            <a:pPr>
              <a:spcBef>
                <a:spcPts val="0"/>
              </a:spcBef>
              <a:spcAft>
                <a:spcPts val="0"/>
              </a:spcAft>
            </a:pPr>
            <a:r>
              <a:rPr lang="en-US" altLang="zh-CN" sz="2000" dirty="0">
                <a:solidFill>
                  <a:srgbClr val="191919"/>
                </a:solidFill>
                <a:cs typeface="宋体" panose="02010600030101010101" pitchFamily="2" charset="-122"/>
              </a:rPr>
              <a:t>4.</a:t>
            </a:r>
            <a:r>
              <a:rPr lang="zh-CN" altLang="en-US" sz="2000" dirty="0">
                <a:solidFill>
                  <a:srgbClr val="191919"/>
                </a:solidFill>
                <a:cs typeface="宋体" panose="02010600030101010101" pitchFamily="2" charset="-122"/>
              </a:rPr>
              <a:t>决策树算法会分析原始数据，将影响程度最大的因素排在上面，次之的因素排在后面。</a:t>
            </a:r>
          </a:p>
        </p:txBody>
      </p:sp>
    </p:spTree>
    <p:extLst>
      <p:ext uri="{BB962C8B-B14F-4D97-AF65-F5344CB8AC3E}">
        <p14:creationId xmlns:p14="http://schemas.microsoft.com/office/powerpoint/2010/main" val="3898277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7B20E68C-565A-4EA9-B421-C0569EEE4749}"/>
              </a:ext>
            </a:extLst>
          </p:cNvPr>
          <p:cNvSpPr>
            <a:spLocks noGrp="1"/>
          </p:cNvSpPr>
          <p:nvPr>
            <p:ph idx="1"/>
          </p:nvPr>
        </p:nvSpPr>
        <p:spPr>
          <a:xfrm>
            <a:off x="323528" y="908720"/>
            <a:ext cx="8640960" cy="4686300"/>
          </a:xfrm>
        </p:spPr>
        <p:txBody>
          <a:bodyPr>
            <a:normAutofit/>
          </a:bodyPr>
          <a:lstStyle/>
          <a:p>
            <a:r>
              <a:rPr lang="zh-CN" altLang="zh-CN" dirty="0"/>
              <a:t>由上面的分析</a:t>
            </a:r>
            <a:r>
              <a:rPr lang="zh-CN" altLang="zh-CN" dirty="0" smtClean="0"/>
              <a:t>，可以</a:t>
            </a:r>
            <a:r>
              <a:rPr lang="zh-CN" altLang="zh-CN" dirty="0"/>
              <a:t>得到这样的一些信息：</a:t>
            </a:r>
          </a:p>
          <a:p>
            <a:pPr marL="914400" lvl="1" indent="-514350">
              <a:lnSpc>
                <a:spcPct val="130000"/>
              </a:lnSpc>
              <a:buSzPct val="100000"/>
              <a:buFont typeface="+mj-lt"/>
              <a:buAutoNum type="arabicPeriod"/>
            </a:pPr>
            <a:r>
              <a:rPr lang="zh-CN" altLang="zh-CN" sz="3100" b="1" dirty="0" smtClean="0"/>
              <a:t>越是</a:t>
            </a:r>
            <a:r>
              <a:rPr lang="en-US" altLang="zh-CN" sz="3100" b="1" dirty="0"/>
              <a:t>IQ</a:t>
            </a:r>
            <a:r>
              <a:rPr lang="zh-CN" altLang="zh-CN" sz="3100" b="1" dirty="0"/>
              <a:t>高的越有上大学的计划。</a:t>
            </a:r>
            <a:endParaRPr lang="zh-CN" altLang="zh-CN" sz="3100" dirty="0"/>
          </a:p>
          <a:p>
            <a:pPr marL="914400" lvl="1" indent="-514350">
              <a:lnSpc>
                <a:spcPct val="130000"/>
              </a:lnSpc>
              <a:buSzPct val="100000"/>
              <a:buFont typeface="+mj-lt"/>
              <a:buAutoNum type="arabicPeriod"/>
            </a:pPr>
            <a:r>
              <a:rPr lang="zh-CN" altLang="zh-CN" sz="3100" b="1" dirty="0" smtClean="0"/>
              <a:t>家庭</a:t>
            </a:r>
            <a:r>
              <a:rPr lang="zh-CN" altLang="zh-CN" sz="3100" b="1" dirty="0"/>
              <a:t>收入越高，越有上大学计划。</a:t>
            </a:r>
            <a:endParaRPr lang="zh-CN" altLang="zh-CN" sz="3100" dirty="0"/>
          </a:p>
          <a:p>
            <a:pPr marL="914400" lvl="1" indent="-514350">
              <a:lnSpc>
                <a:spcPct val="130000"/>
              </a:lnSpc>
              <a:buSzPct val="100000"/>
              <a:buFont typeface="+mj-lt"/>
              <a:buAutoNum type="arabicPeriod"/>
            </a:pPr>
            <a:r>
              <a:rPr lang="zh-CN" altLang="zh-CN" sz="3100" b="1" dirty="0" smtClean="0"/>
              <a:t>兄弟</a:t>
            </a:r>
            <a:r>
              <a:rPr lang="zh-CN" altLang="zh-CN" sz="3100" b="1" dirty="0"/>
              <a:t>姐妹越多，上大学计划就越微。</a:t>
            </a:r>
            <a:endParaRPr lang="zh-CN" altLang="zh-CN" sz="3100" dirty="0"/>
          </a:p>
          <a:p>
            <a:pPr marL="914400" lvl="1" indent="-514350">
              <a:lnSpc>
                <a:spcPct val="130000"/>
              </a:lnSpc>
              <a:buSzPct val="100000"/>
              <a:buFont typeface="+mj-lt"/>
              <a:buAutoNum type="arabicPeriod"/>
            </a:pPr>
            <a:r>
              <a:rPr lang="zh-CN" altLang="zh-CN" sz="3100" b="1" dirty="0" smtClean="0"/>
              <a:t>性别</a:t>
            </a:r>
            <a:r>
              <a:rPr lang="zh-CN" altLang="zh-CN" sz="3100" b="1" dirty="0"/>
              <a:t>没有在这棵树出现，说明性别对有否上大学计划没有明显影响</a:t>
            </a:r>
            <a:r>
              <a:rPr lang="zh-CN" altLang="zh-CN" sz="3100" b="1" dirty="0" smtClean="0"/>
              <a:t>。</a:t>
            </a:r>
            <a:endParaRPr lang="en-US" altLang="zh-CN" sz="3100" b="1" dirty="0" smtClean="0"/>
          </a:p>
          <a:p>
            <a:endParaRPr lang="zh-CN" altLang="zh-CN" dirty="0"/>
          </a:p>
        </p:txBody>
      </p:sp>
    </p:spTree>
    <p:extLst>
      <p:ext uri="{BB962C8B-B14F-4D97-AF65-F5344CB8AC3E}">
        <p14:creationId xmlns:p14="http://schemas.microsoft.com/office/powerpoint/2010/main" val="3688512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09525" y="1517222"/>
            <a:ext cx="7915326" cy="2862322"/>
          </a:xfrm>
          <a:prstGeom prst="rect">
            <a:avLst/>
          </a:prstGeom>
        </p:spPr>
        <p:txBody>
          <a:bodyPr wrap="square">
            <a:spAutoFit/>
          </a:bodyPr>
          <a:lstStyle/>
          <a:p>
            <a:pPr marL="285750" indent="-285750">
              <a:buFont typeface="Arial" panose="020B0604020202020204" pitchFamily="34" charset="0"/>
              <a:buChar char="•"/>
            </a:pPr>
            <a:r>
              <a:rPr lang="zh-CN" altLang="en-US" sz="2000" dirty="0"/>
              <a:t>数据挖掘（</a:t>
            </a:r>
            <a:r>
              <a:rPr lang="en-US" altLang="zh-CN" sz="2000" dirty="0"/>
              <a:t>Data Mining</a:t>
            </a:r>
            <a:r>
              <a:rPr lang="zh-CN" altLang="en-US" sz="2000" dirty="0"/>
              <a:t>，</a:t>
            </a:r>
            <a:r>
              <a:rPr lang="en-US" altLang="zh-CN" sz="2000" dirty="0"/>
              <a:t>DM</a:t>
            </a:r>
            <a:r>
              <a:rPr lang="zh-CN" altLang="en-US" sz="2000" dirty="0"/>
              <a:t>），是从大量的、有噪声的、不完全的、模糊和随机的数据中，提取出隐含在其中的、人们事先不知道的、具有潜在利用价值的信息和知识的过程。</a:t>
            </a:r>
            <a:endParaRPr lang="en-US" altLang="zh-CN" sz="2000" dirty="0"/>
          </a:p>
          <a:p>
            <a:endParaRPr lang="en-US" altLang="zh-CN" sz="2000" dirty="0"/>
          </a:p>
          <a:p>
            <a:pPr marL="285750" indent="-285750">
              <a:buFont typeface="Arial" panose="020B0604020202020204" pitchFamily="34" charset="0"/>
              <a:buChar char="•"/>
            </a:pPr>
            <a:r>
              <a:rPr lang="zh-CN" altLang="en-US" sz="2000" dirty="0"/>
              <a:t>这个定义包含以下几层含义：</a:t>
            </a:r>
          </a:p>
          <a:p>
            <a:pPr marL="742950" lvl="1" indent="-285750">
              <a:buFont typeface="Wingdings" panose="05000000000000000000" pitchFamily="2" charset="2"/>
              <a:buChar char="ü"/>
            </a:pPr>
            <a:r>
              <a:rPr lang="zh-CN" altLang="en-US" sz="2000" dirty="0"/>
              <a:t>数据源必须是真实的、大量的、含噪声的；</a:t>
            </a:r>
          </a:p>
          <a:p>
            <a:pPr marL="742950" lvl="1" indent="-285750">
              <a:buFont typeface="Wingdings" panose="05000000000000000000" pitchFamily="2" charset="2"/>
              <a:buChar char="ü"/>
            </a:pPr>
            <a:r>
              <a:rPr lang="zh-CN" altLang="en-US" sz="2000" dirty="0"/>
              <a:t>发现的是用户感兴趣的知识；</a:t>
            </a:r>
          </a:p>
          <a:p>
            <a:pPr marL="742950" lvl="1" indent="-285750">
              <a:buFont typeface="Wingdings" panose="05000000000000000000" pitchFamily="2" charset="2"/>
              <a:buChar char="ü"/>
            </a:pPr>
            <a:r>
              <a:rPr lang="zh-CN" altLang="en-US" sz="2000" dirty="0"/>
              <a:t>发现的知识要可接受、可理解、可运用；</a:t>
            </a:r>
          </a:p>
          <a:p>
            <a:pPr marL="742950" lvl="1" indent="-285750">
              <a:buFont typeface="Wingdings" panose="05000000000000000000" pitchFamily="2" charset="2"/>
              <a:buChar char="ü"/>
            </a:pPr>
            <a:r>
              <a:rPr lang="zh-CN" altLang="en-US" sz="2000" dirty="0"/>
              <a:t>不要求发现放之四海皆准的知识，仅支持特定的问题</a:t>
            </a:r>
            <a:endParaRPr lang="en-US" altLang="zh-CN" sz="2000" dirty="0"/>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第一章 绪论</a:t>
            </a:r>
          </a:p>
        </p:txBody>
      </p:sp>
      <p:sp>
        <p:nvSpPr>
          <p:cNvPr id="70" name="矩形 69"/>
          <p:cNvSpPr/>
          <p:nvPr/>
        </p:nvSpPr>
        <p:spPr>
          <a:xfrm>
            <a:off x="179512" y="985707"/>
            <a:ext cx="2339102" cy="461665"/>
          </a:xfrm>
          <a:prstGeom prst="rect">
            <a:avLst/>
          </a:prstGeom>
        </p:spPr>
        <p:txBody>
          <a:bodyPr wrap="none">
            <a:spAutoFit/>
          </a:bodyPr>
          <a:lstStyle/>
          <a:p>
            <a:r>
              <a:rPr lang="zh-CN" altLang="en-US" sz="2400" dirty="0"/>
              <a:t>数据挖掘的定义</a:t>
            </a:r>
            <a:endParaRPr lang="zh-CN" altLang="zh-CN" sz="2400" dirty="0"/>
          </a:p>
        </p:txBody>
      </p:sp>
      <p:sp>
        <p:nvSpPr>
          <p:cNvPr id="81" name="Rectangle 3"/>
          <p:cNvSpPr>
            <a:spLocks noChangeArrowheads="1"/>
          </p:cNvSpPr>
          <p:nvPr/>
        </p:nvSpPr>
        <p:spPr bwMode="auto">
          <a:xfrm>
            <a:off x="4469924" y="5949528"/>
            <a:ext cx="4392613" cy="431800"/>
          </a:xfrm>
          <a:prstGeom prst="rect">
            <a:avLst/>
          </a:prstGeom>
          <a:solidFill>
            <a:srgbClr val="FFFFCC"/>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8A0FA7"/>
                </a:solidFill>
              </a:rPr>
              <a:t>Data</a:t>
            </a:r>
          </a:p>
        </p:txBody>
      </p:sp>
      <p:sp>
        <p:nvSpPr>
          <p:cNvPr id="84" name="Rectangle 4"/>
          <p:cNvSpPr>
            <a:spLocks noChangeArrowheads="1"/>
          </p:cNvSpPr>
          <p:nvPr/>
        </p:nvSpPr>
        <p:spPr bwMode="auto">
          <a:xfrm>
            <a:off x="4973162" y="5517728"/>
            <a:ext cx="3384550" cy="431800"/>
          </a:xfrm>
          <a:prstGeom prst="rect">
            <a:avLst/>
          </a:prstGeom>
          <a:solidFill>
            <a:srgbClr val="FFCC99"/>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8A0FA7"/>
                </a:solidFill>
              </a:rPr>
              <a:t>Information</a:t>
            </a:r>
            <a:endParaRPr lang="en-US" altLang="zh-CN" sz="2000"/>
          </a:p>
        </p:txBody>
      </p:sp>
      <p:sp>
        <p:nvSpPr>
          <p:cNvPr id="86" name="Rectangle 5"/>
          <p:cNvSpPr>
            <a:spLocks noChangeArrowheads="1"/>
          </p:cNvSpPr>
          <p:nvPr/>
        </p:nvSpPr>
        <p:spPr bwMode="auto">
          <a:xfrm>
            <a:off x="5477987" y="5085928"/>
            <a:ext cx="2376487" cy="431800"/>
          </a:xfrm>
          <a:prstGeom prst="rect">
            <a:avLst/>
          </a:prstGeom>
          <a:solidFill>
            <a:srgbClr val="FF9966"/>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8A0FA7"/>
                </a:solidFill>
              </a:rPr>
              <a:t>Knowledge</a:t>
            </a:r>
            <a:endParaRPr lang="en-US" altLang="zh-CN" sz="2000"/>
          </a:p>
        </p:txBody>
      </p:sp>
      <p:sp>
        <p:nvSpPr>
          <p:cNvPr id="87" name="Rectangle 6"/>
          <p:cNvSpPr>
            <a:spLocks noChangeArrowheads="1"/>
          </p:cNvSpPr>
          <p:nvPr/>
        </p:nvSpPr>
        <p:spPr bwMode="auto">
          <a:xfrm>
            <a:off x="5909787" y="4654128"/>
            <a:ext cx="1512887" cy="431800"/>
          </a:xfrm>
          <a:prstGeom prst="rect">
            <a:avLst/>
          </a:prstGeom>
          <a:solidFill>
            <a:srgbClr val="FF6600"/>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8A0FA7"/>
                </a:solidFill>
              </a:rPr>
              <a:t>Wisdom</a:t>
            </a:r>
            <a:endParaRPr lang="en-US" altLang="zh-CN" sz="2000"/>
          </a:p>
        </p:txBody>
      </p:sp>
      <p:sp>
        <p:nvSpPr>
          <p:cNvPr id="73" name="标题 1"/>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defRPr/>
            </a:pPr>
            <a:r>
              <a:rPr lang="zh-CN" altLang="en-US" b="1" dirty="0" smtClean="0">
                <a:effectLst>
                  <a:outerShdw blurRad="38100" dist="38100" dir="2700000" algn="tl">
                    <a:srgbClr val="000000">
                      <a:alpha val="43137"/>
                    </a:srgbClr>
                  </a:outerShdw>
                </a:effectLst>
              </a:rPr>
              <a:t>什么是数据挖掘</a:t>
            </a:r>
          </a:p>
        </p:txBody>
      </p:sp>
    </p:spTree>
    <p:extLst>
      <p:ext uri="{BB962C8B-B14F-4D97-AF65-F5344CB8AC3E}">
        <p14:creationId xmlns:p14="http://schemas.microsoft.com/office/powerpoint/2010/main" val="4230508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知识储备</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lstStyle/>
          <a:p>
            <a:pPr>
              <a:defRPr/>
            </a:pPr>
            <a:r>
              <a:rPr lang="zh-CN" altLang="en-US" b="1" dirty="0" smtClean="0">
                <a:effectLst>
                  <a:outerShdw blurRad="38100" dist="38100" dir="2700000" algn="tl">
                    <a:srgbClr val="000000">
                      <a:alpha val="43137"/>
                    </a:srgbClr>
                  </a:outerShdw>
                </a:effectLst>
              </a:rPr>
              <a:t>数学</a:t>
            </a:r>
            <a:endParaRPr lang="en-US" altLang="zh-CN" b="1" dirty="0" smtClean="0">
              <a:effectLst>
                <a:outerShdw blurRad="38100" dist="38100" dir="2700000" algn="tl">
                  <a:srgbClr val="000000">
                    <a:alpha val="43137"/>
                  </a:srgbClr>
                </a:outerShdw>
              </a:effectLst>
            </a:endParaRPr>
          </a:p>
          <a:p>
            <a:pPr lvl="1">
              <a:defRPr/>
            </a:pPr>
            <a:r>
              <a:rPr lang="zh-CN" altLang="en-US" b="1" dirty="0">
                <a:effectLst>
                  <a:outerShdw blurRad="38100" dist="38100" dir="2700000" algn="tl">
                    <a:srgbClr val="000000">
                      <a:alpha val="43137"/>
                    </a:srgbClr>
                  </a:outerShdw>
                </a:effectLst>
              </a:rPr>
              <a:t>高等</a:t>
            </a:r>
            <a:r>
              <a:rPr lang="zh-CN" altLang="en-US" b="1" dirty="0" smtClean="0">
                <a:effectLst>
                  <a:outerShdw blurRad="38100" dist="38100" dir="2700000" algn="tl">
                    <a:srgbClr val="000000">
                      <a:alpha val="43137"/>
                    </a:srgbClr>
                  </a:outerShdw>
                </a:effectLst>
              </a:rPr>
              <a:t>数学</a:t>
            </a:r>
            <a:endParaRPr lang="en-US" altLang="zh-CN" b="1" dirty="0" smtClean="0">
              <a:effectLst>
                <a:outerShdw blurRad="38100" dist="38100" dir="2700000" algn="tl">
                  <a:srgbClr val="000000">
                    <a:alpha val="43137"/>
                  </a:srgbClr>
                </a:outerShdw>
              </a:effectLst>
            </a:endParaRPr>
          </a:p>
          <a:p>
            <a:pPr lvl="1">
              <a:defRPr/>
            </a:pPr>
            <a:r>
              <a:rPr lang="zh-CN" altLang="en-US" b="1" dirty="0" smtClean="0">
                <a:effectLst>
                  <a:outerShdw blurRad="38100" dist="38100" dir="2700000" algn="tl">
                    <a:srgbClr val="000000">
                      <a:alpha val="43137"/>
                    </a:srgbClr>
                  </a:outerShdw>
                </a:effectLst>
              </a:rPr>
              <a:t>线性代数（矩阵）</a:t>
            </a:r>
            <a:endParaRPr lang="en-US" altLang="zh-CN" b="1" dirty="0" smtClean="0">
              <a:effectLst>
                <a:outerShdw blurRad="38100" dist="38100" dir="2700000" algn="tl">
                  <a:srgbClr val="000000">
                    <a:alpha val="43137"/>
                  </a:srgbClr>
                </a:outerShdw>
              </a:effectLst>
            </a:endParaRPr>
          </a:p>
          <a:p>
            <a:pPr lvl="1">
              <a:defRPr/>
            </a:pPr>
            <a:r>
              <a:rPr lang="zh-CN" altLang="en-US" b="1" dirty="0" smtClean="0">
                <a:effectLst>
                  <a:outerShdw blurRad="38100" dist="38100" dir="2700000" algn="tl">
                    <a:srgbClr val="000000">
                      <a:alpha val="43137"/>
                    </a:srgbClr>
                  </a:outerShdw>
                </a:effectLst>
              </a:rPr>
              <a:t>数理统计</a:t>
            </a:r>
            <a:endParaRPr lang="en-US" altLang="zh-CN" b="1" dirty="0" smtClean="0">
              <a:effectLst>
                <a:outerShdw blurRad="38100" dist="38100" dir="2700000" algn="tl">
                  <a:srgbClr val="000000">
                    <a:alpha val="43137"/>
                  </a:srgbClr>
                </a:outerShdw>
              </a:effectLst>
            </a:endParaRPr>
          </a:p>
          <a:p>
            <a:pPr lvl="1">
              <a:defRPr/>
            </a:pPr>
            <a:r>
              <a:rPr lang="en-US" altLang="zh-CN" b="1" dirty="0" smtClean="0">
                <a:effectLst>
                  <a:outerShdw blurRad="38100" dist="38100" dir="2700000" algn="tl">
                    <a:srgbClr val="000000">
                      <a:alpha val="43137"/>
                    </a:srgbClr>
                  </a:outerShdw>
                </a:effectLst>
              </a:rPr>
              <a:t>…</a:t>
            </a:r>
            <a:endParaRPr lang="en-US" altLang="zh-CN" b="1" dirty="0">
              <a:effectLst>
                <a:outerShdw blurRad="38100" dist="38100" dir="2700000" algn="tl">
                  <a:srgbClr val="000000">
                    <a:alpha val="43137"/>
                  </a:srgbClr>
                </a:outerShdw>
              </a:effectLst>
            </a:endParaRPr>
          </a:p>
          <a:p>
            <a:pPr>
              <a:defRPr/>
            </a:pPr>
            <a:r>
              <a:rPr lang="zh-CN" altLang="en-US" b="1" dirty="0" smtClean="0">
                <a:effectLst>
                  <a:outerShdw blurRad="38100" dist="38100" dir="2700000" algn="tl">
                    <a:srgbClr val="000000">
                      <a:alpha val="43137"/>
                    </a:srgbClr>
                  </a:outerShdw>
                </a:effectLst>
              </a:rPr>
              <a:t>编程</a:t>
            </a:r>
            <a:endParaRPr lang="en-US" altLang="zh-CN" b="1" dirty="0" smtClean="0">
              <a:effectLst>
                <a:outerShdw blurRad="38100" dist="38100" dir="2700000" algn="tl">
                  <a:srgbClr val="000000">
                    <a:alpha val="43137"/>
                  </a:srgbClr>
                </a:outerShdw>
              </a:effectLst>
            </a:endParaRPr>
          </a:p>
          <a:p>
            <a:pPr lvl="1">
              <a:defRPr/>
            </a:pPr>
            <a:r>
              <a:rPr lang="en-US" altLang="zh-CN" b="1" dirty="0" smtClean="0">
                <a:effectLst>
                  <a:outerShdw blurRad="38100" dist="38100" dir="2700000" algn="tl">
                    <a:srgbClr val="000000">
                      <a:alpha val="43137"/>
                    </a:srgbClr>
                  </a:outerShdw>
                </a:effectLst>
              </a:rPr>
              <a:t>Python</a:t>
            </a:r>
          </a:p>
          <a:p>
            <a:pPr lvl="1">
              <a:defRPr/>
            </a:pPr>
            <a:r>
              <a:rPr lang="en-US" altLang="zh-CN" b="1" dirty="0" smtClean="0">
                <a:effectLst>
                  <a:outerShdw blurRad="38100" dist="38100" dir="2700000" algn="tl">
                    <a:srgbClr val="000000">
                      <a:alpha val="43137"/>
                    </a:srgbClr>
                  </a:outerShdw>
                </a:effectLst>
              </a:rPr>
              <a:t>R</a:t>
            </a:r>
          </a:p>
          <a:p>
            <a:pPr lvl="1">
              <a:defRPr/>
            </a:pPr>
            <a:r>
              <a:rPr lang="en-US" altLang="zh-CN" b="1" dirty="0" smtClean="0">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p:txBody>
          <a:bodyPr/>
          <a:lstStyle/>
          <a:p>
            <a:pPr>
              <a:defRPr/>
            </a:pPr>
            <a:fld id="{64DB5BE0-B235-44F1-B52F-92B56B68AAB8}" type="slidenum">
              <a:rPr lang="zh-CN" altLang="zh-CN" smtClean="0"/>
              <a:pPr>
                <a:defRPr/>
              </a:pPr>
              <a:t>3</a:t>
            </a:fld>
            <a:endParaRPr lang="zh-CN"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相关概念</a:t>
            </a:r>
          </a:p>
        </p:txBody>
      </p:sp>
      <p:sp>
        <p:nvSpPr>
          <p:cNvPr id="39939" name="内容占位符 2"/>
          <p:cNvSpPr>
            <a:spLocks noGrp="1"/>
          </p:cNvSpPr>
          <p:nvPr>
            <p:ph idx="1"/>
          </p:nvPr>
        </p:nvSpPr>
        <p:spPr>
          <a:xfrm>
            <a:off x="457200" y="1435352"/>
            <a:ext cx="8229600" cy="4686300"/>
          </a:xfrm>
        </p:spPr>
        <p:txBody>
          <a:bodyPr/>
          <a:lstStyle/>
          <a:p>
            <a:pPr eaLnBrk="1" hangingPunct="1">
              <a:defRPr/>
            </a:pPr>
            <a:r>
              <a:rPr lang="zh-CN" altLang="en-US" b="1" dirty="0" smtClean="0">
                <a:effectLst>
                  <a:outerShdw blurRad="38100" dist="38100" dir="2700000" algn="tl">
                    <a:srgbClr val="000000">
                      <a:alpha val="43137"/>
                    </a:srgbClr>
                  </a:outerShdw>
                </a:effectLst>
              </a:rPr>
              <a:t>数据挖掘与知识发现。</a:t>
            </a:r>
            <a:endParaRPr lang="en-US" altLang="zh-CN" b="1" dirty="0" smtClean="0">
              <a:effectLst>
                <a:outerShdw blurRad="38100" dist="38100" dir="2700000" algn="tl">
                  <a:srgbClr val="000000">
                    <a:alpha val="43137"/>
                  </a:srgbClr>
                </a:outerShdw>
              </a:effectLst>
            </a:endParaRPr>
          </a:p>
          <a:p>
            <a:pPr eaLnBrk="1" hangingPunct="1">
              <a:defRPr/>
            </a:pPr>
            <a:r>
              <a:rPr lang="en-US" altLang="zh-CN" b="1" dirty="0" smtClean="0">
                <a:effectLst>
                  <a:outerShdw blurRad="38100" dist="38100" dir="2700000" algn="tl">
                    <a:srgbClr val="000000">
                      <a:alpha val="43137"/>
                    </a:srgbClr>
                  </a:outerShdw>
                </a:effectLst>
              </a:rPr>
              <a:t>DM</a:t>
            </a:r>
            <a:r>
              <a:rPr lang="zh-CN" altLang="en-US" b="1" dirty="0" smtClean="0">
                <a:effectLst>
                  <a:outerShdw blurRad="38100" dist="38100" dir="2700000" algn="tl">
                    <a:srgbClr val="000000">
                      <a:alpha val="43137"/>
                    </a:srgbClr>
                  </a:outerShdw>
                </a:effectLst>
              </a:rPr>
              <a:t>是</a:t>
            </a:r>
            <a:r>
              <a:rPr lang="en-US" altLang="zh-CN" b="1" dirty="0" smtClean="0">
                <a:effectLst>
                  <a:outerShdw blurRad="38100" dist="38100" dir="2700000" algn="tl">
                    <a:srgbClr val="000000">
                      <a:alpha val="43137"/>
                    </a:srgbClr>
                  </a:outerShdw>
                </a:effectLst>
              </a:rPr>
              <a:t>KDD</a:t>
            </a:r>
            <a:r>
              <a:rPr lang="en-US" altLang="zh-CN" dirty="0"/>
              <a:t> </a:t>
            </a:r>
            <a:r>
              <a:rPr lang="en-US" altLang="zh-CN" dirty="0" smtClean="0"/>
              <a:t>(Knowledge </a:t>
            </a:r>
            <a:r>
              <a:rPr lang="en-US" altLang="zh-CN" dirty="0"/>
              <a:t>Discovery in </a:t>
            </a:r>
            <a:r>
              <a:rPr lang="en-US" altLang="zh-CN" dirty="0" smtClean="0"/>
              <a:t>Database) </a:t>
            </a:r>
            <a:r>
              <a:rPr lang="zh-CN" altLang="en-US" b="1" dirty="0" smtClean="0">
                <a:effectLst>
                  <a:outerShdw blurRad="38100" dist="38100" dir="2700000" algn="tl">
                    <a:srgbClr val="000000">
                      <a:alpha val="43137"/>
                    </a:srgbClr>
                  </a:outerShdw>
                </a:effectLst>
              </a:rPr>
              <a:t>中不可缺少的一部分。</a:t>
            </a:r>
            <a:endParaRPr lang="en-US" altLang="zh-CN" b="1" dirty="0" smtClean="0">
              <a:effectLst>
                <a:outerShdw blurRad="38100" dist="38100" dir="2700000" algn="tl">
                  <a:srgbClr val="000000">
                    <a:alpha val="43137"/>
                  </a:srgbClr>
                </a:outerShdw>
              </a:effectLst>
            </a:endParaRPr>
          </a:p>
          <a:p>
            <a:pPr eaLnBrk="1" hangingPunct="1">
              <a:defRPr/>
            </a:pPr>
            <a:r>
              <a:rPr lang="en-US" altLang="zh-CN" b="1" dirty="0" smtClean="0">
                <a:effectLst>
                  <a:outerShdw blurRad="38100" dist="38100" dir="2700000" algn="tl">
                    <a:srgbClr val="000000">
                      <a:alpha val="43137"/>
                    </a:srgbClr>
                  </a:outerShdw>
                </a:effectLst>
              </a:rPr>
              <a:t>KDD</a:t>
            </a:r>
            <a:r>
              <a:rPr lang="zh-CN" altLang="en-US" b="1" dirty="0" smtClean="0">
                <a:effectLst>
                  <a:outerShdw blurRad="38100" dist="38100" dir="2700000" algn="tl">
                    <a:srgbClr val="000000">
                      <a:alpha val="43137"/>
                    </a:srgbClr>
                  </a:outerShdw>
                </a:effectLst>
              </a:rPr>
              <a:t>是对输入的未加工数据转换为有用信息的整个过程。</a:t>
            </a:r>
            <a:endParaRPr lang="en-US" altLang="zh-CN" b="1" dirty="0" smtClean="0">
              <a:effectLst>
                <a:outerShdw blurRad="38100" dist="38100" dir="2700000" algn="tl">
                  <a:srgbClr val="000000">
                    <a:alpha val="43137"/>
                  </a:srgbClr>
                </a:outerShdw>
              </a:effectLst>
            </a:endParaRPr>
          </a:p>
          <a:p>
            <a:pPr eaLnBrk="1" hangingPunct="1">
              <a:defRPr/>
            </a:pPr>
            <a:r>
              <a:rPr lang="zh-CN" altLang="en-US" b="1" dirty="0" smtClean="0">
                <a:effectLst>
                  <a:outerShdw blurRad="38100" dist="38100" dir="2700000" algn="tl">
                    <a:srgbClr val="000000">
                      <a:alpha val="43137"/>
                    </a:srgbClr>
                  </a:outerShdw>
                </a:effectLst>
              </a:rPr>
              <a:t>输入数据</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数据预处理（特征选择、维规约、规范化、选择数据子集）</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solidFill>
                  <a:srgbClr val="FF0000"/>
                </a:solidFill>
                <a:effectLst>
                  <a:outerShdw blurRad="38100" dist="38100" dir="2700000" algn="tl">
                    <a:srgbClr val="000000">
                      <a:alpha val="43137"/>
                    </a:srgbClr>
                  </a:outerShdw>
                </a:effectLst>
                <a:sym typeface="Wingdings" pitchFamily="2" charset="2"/>
              </a:rPr>
              <a:t>数据挖掘</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后处理（模式过滤、可视化、模式表示）</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有用信息</a:t>
            </a:r>
            <a:endParaRPr lang="zh-CN" altLang="en-US"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30</a:t>
            </a:fld>
            <a:endParaRPr lang="zh-CN" altLang="zh-CN"/>
          </a:p>
        </p:txBody>
      </p:sp>
    </p:spTree>
    <p:extLst>
      <p:ext uri="{BB962C8B-B14F-4D97-AF65-F5344CB8AC3E}">
        <p14:creationId xmlns:p14="http://schemas.microsoft.com/office/powerpoint/2010/main" val="1591157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1295400" y="5672872"/>
            <a:ext cx="696765" cy="499327"/>
          </a:xfrm>
          <a:prstGeom prst="can">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Rectangle 4"/>
          <p:cNvSpPr txBox="1">
            <a:spLocks noChangeArrowheads="1"/>
          </p:cNvSpPr>
          <p:nvPr/>
        </p:nvSpPr>
        <p:spPr bwMode="auto">
          <a:xfrm>
            <a:off x="476250" y="1357942"/>
            <a:ext cx="4705350" cy="42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dirty="0" smtClean="0"/>
              <a:t>数据挖掘：</a:t>
            </a:r>
            <a:r>
              <a:rPr lang="en-US" altLang="zh-CN" dirty="0" smtClean="0"/>
              <a:t>KDD</a:t>
            </a:r>
            <a:r>
              <a:rPr lang="zh-CN" altLang="en-US" dirty="0" smtClean="0"/>
              <a:t>的核心</a:t>
            </a:r>
            <a:r>
              <a:rPr lang="en-US" altLang="zh-CN" sz="2000" dirty="0" smtClean="0"/>
              <a:t>.</a:t>
            </a:r>
            <a:endParaRPr lang="en-US" altLang="zh-CN" sz="1800" dirty="0" smtClean="0"/>
          </a:p>
        </p:txBody>
      </p:sp>
      <p:sp>
        <p:nvSpPr>
          <p:cNvPr id="8" name="Line 5"/>
          <p:cNvSpPr>
            <a:spLocks noChangeShapeType="1"/>
          </p:cNvSpPr>
          <p:nvPr/>
        </p:nvSpPr>
        <p:spPr bwMode="auto">
          <a:xfrm flipV="1">
            <a:off x="1219200" y="4991940"/>
            <a:ext cx="905795" cy="57066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6"/>
          <p:cNvSpPr>
            <a:spLocks noChangeShapeType="1"/>
          </p:cNvSpPr>
          <p:nvPr/>
        </p:nvSpPr>
        <p:spPr bwMode="auto">
          <a:xfrm flipV="1">
            <a:off x="6781800" y="1486740"/>
            <a:ext cx="905795" cy="57066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7"/>
          <p:cNvSpPr>
            <a:spLocks noChangeShapeType="1"/>
          </p:cNvSpPr>
          <p:nvPr/>
        </p:nvSpPr>
        <p:spPr bwMode="auto">
          <a:xfrm flipV="1">
            <a:off x="5105400" y="2553540"/>
            <a:ext cx="905795" cy="57066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8"/>
          <p:cNvSpPr>
            <a:spLocks noChangeShapeType="1"/>
          </p:cNvSpPr>
          <p:nvPr/>
        </p:nvSpPr>
        <p:spPr bwMode="auto">
          <a:xfrm flipV="1">
            <a:off x="3276600" y="3620340"/>
            <a:ext cx="905795" cy="57066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9"/>
          <p:cNvSpPr txBox="1">
            <a:spLocks noChangeArrowheads="1"/>
          </p:cNvSpPr>
          <p:nvPr/>
        </p:nvSpPr>
        <p:spPr bwMode="auto">
          <a:xfrm>
            <a:off x="304800" y="4973106"/>
            <a:ext cx="13131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latin typeface="Times New Roman" panose="02020603050405020304" pitchFamily="18" charset="0"/>
              </a:rPr>
              <a:t>数据清理</a:t>
            </a:r>
            <a:endParaRPr kumimoji="0" lang="zh-CN" altLang="en-US" sz="1800" dirty="0">
              <a:latin typeface="Times New Roman" panose="02020603050405020304" pitchFamily="18" charset="0"/>
            </a:endParaRPr>
          </a:p>
        </p:txBody>
      </p:sp>
      <p:sp>
        <p:nvSpPr>
          <p:cNvPr id="13" name="Text Box 10"/>
          <p:cNvSpPr txBox="1">
            <a:spLocks noChangeArrowheads="1"/>
          </p:cNvSpPr>
          <p:nvPr/>
        </p:nvSpPr>
        <p:spPr bwMode="auto">
          <a:xfrm>
            <a:off x="1600200" y="5265690"/>
            <a:ext cx="1521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latin typeface="Times New Roman" panose="02020603050405020304" pitchFamily="18" charset="0"/>
              </a:rPr>
              <a:t>数据集成</a:t>
            </a:r>
            <a:endParaRPr kumimoji="0" lang="zh-CN" altLang="en-US" sz="1800" dirty="0">
              <a:latin typeface="Times New Roman" panose="02020603050405020304" pitchFamily="18" charset="0"/>
            </a:endParaRPr>
          </a:p>
        </p:txBody>
      </p:sp>
      <p:sp>
        <p:nvSpPr>
          <p:cNvPr id="14" name="Text Box 11"/>
          <p:cNvSpPr txBox="1">
            <a:spLocks noChangeArrowheads="1"/>
          </p:cNvSpPr>
          <p:nvPr/>
        </p:nvSpPr>
        <p:spPr bwMode="auto">
          <a:xfrm>
            <a:off x="1371600" y="6121352"/>
            <a:ext cx="13238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a:solidFill>
                  <a:srgbClr val="000099"/>
                </a:solidFill>
                <a:latin typeface="Times New Roman" panose="02020603050405020304" pitchFamily="18" charset="0"/>
              </a:rPr>
              <a:t>数据库</a:t>
            </a:r>
          </a:p>
        </p:txBody>
      </p:sp>
      <p:sp>
        <p:nvSpPr>
          <p:cNvPr id="15" name="Rectangle 13"/>
          <p:cNvSpPr>
            <a:spLocks noChangeArrowheads="1"/>
          </p:cNvSpPr>
          <p:nvPr/>
        </p:nvSpPr>
        <p:spPr bwMode="auto">
          <a:xfrm>
            <a:off x="6477000" y="1867740"/>
            <a:ext cx="69677" cy="570660"/>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Rectangle 14"/>
          <p:cNvSpPr>
            <a:spLocks noChangeArrowheads="1"/>
          </p:cNvSpPr>
          <p:nvPr/>
        </p:nvSpPr>
        <p:spPr bwMode="auto">
          <a:xfrm>
            <a:off x="6553200" y="2081738"/>
            <a:ext cx="69677" cy="356662"/>
          </a:xfrm>
          <a:prstGeom prst="rect">
            <a:avLst/>
          </a:prstGeom>
          <a:solidFill>
            <a:schemeClr val="accent2"/>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Rectangle 15"/>
          <p:cNvSpPr>
            <a:spLocks noChangeArrowheads="1"/>
          </p:cNvSpPr>
          <p:nvPr/>
        </p:nvSpPr>
        <p:spPr bwMode="auto">
          <a:xfrm>
            <a:off x="6400800" y="2010404"/>
            <a:ext cx="69677" cy="427995"/>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Rectangle 16"/>
          <p:cNvSpPr>
            <a:spLocks noChangeArrowheads="1"/>
          </p:cNvSpPr>
          <p:nvPr/>
        </p:nvSpPr>
        <p:spPr bwMode="auto">
          <a:xfrm>
            <a:off x="6629400" y="2224402"/>
            <a:ext cx="69677" cy="213997"/>
          </a:xfrm>
          <a:prstGeom prst="rect">
            <a:avLst/>
          </a:prstGeom>
          <a:solidFill>
            <a:schemeClr val="tx1"/>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Rectangle 17"/>
          <p:cNvSpPr>
            <a:spLocks noChangeArrowheads="1"/>
          </p:cNvSpPr>
          <p:nvPr/>
        </p:nvSpPr>
        <p:spPr bwMode="auto">
          <a:xfrm>
            <a:off x="6172200" y="2443268"/>
            <a:ext cx="627089" cy="7133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Rectangle 18"/>
          <p:cNvSpPr>
            <a:spLocks noChangeArrowheads="1"/>
          </p:cNvSpPr>
          <p:nvPr/>
        </p:nvSpPr>
        <p:spPr bwMode="auto">
          <a:xfrm>
            <a:off x="6248400" y="2224402"/>
            <a:ext cx="139353" cy="213997"/>
          </a:xfrm>
          <a:prstGeom prst="rect">
            <a:avLst/>
          </a:prstGeom>
          <a:solidFill>
            <a:srgbClr val="FF99FF"/>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WordArt 19"/>
          <p:cNvSpPr>
            <a:spLocks noChangeArrowheads="1" noChangeShapeType="1" noTextEdit="1"/>
          </p:cNvSpPr>
          <p:nvPr/>
        </p:nvSpPr>
        <p:spPr bwMode="auto">
          <a:xfrm>
            <a:off x="7092951" y="404664"/>
            <a:ext cx="1593850" cy="1044724"/>
          </a:xfrm>
          <a:prstGeom prst="rect">
            <a:avLst/>
          </a:prstGeom>
        </p:spPr>
        <p:txBody>
          <a:bodyPr wrap="none" fromWordArt="1">
            <a:prstTxWarp prst="textCascadeUp">
              <a:avLst>
                <a:gd name="adj" fmla="val 44444"/>
              </a:avLst>
            </a:prstTxWarp>
            <a:scene3d>
              <a:camera prst="legacyPerspectiveFront">
                <a:rot lat="20519992" lon="1080000" rev="0"/>
              </a:camera>
              <a:lightRig rig="legacyHarsh2" dir="b"/>
            </a:scene3d>
            <a:sp3d extrusionH="430200" prstMaterial="legacyMatte">
              <a:extrusionClr>
                <a:srgbClr val="FF6600"/>
              </a:extrusionClr>
              <a:contourClr>
                <a:srgbClr val="FFE701"/>
              </a:contourClr>
            </a:sp3d>
          </a:bodyPr>
          <a:lstStyle/>
          <a:p>
            <a:pPr algn="ctr"/>
            <a:r>
              <a:rPr lang="zh-CN" altLang="en-US" sz="2800" kern="10">
                <a:ln w="9525">
                  <a:round/>
                  <a:headEnd/>
                  <a:tailEnd/>
                </a:ln>
                <a:gradFill rotWithShape="1">
                  <a:gsLst>
                    <a:gs pos="0">
                      <a:srgbClr val="FFE701"/>
                    </a:gs>
                    <a:gs pos="100000">
                      <a:srgbClr val="FE3E02"/>
                    </a:gs>
                  </a:gsLst>
                  <a:lin ang="5400000" scaled="1"/>
                </a:gradFill>
                <a:latin typeface="宋体" panose="02010600030101010101" pitchFamily="2" charset="-122"/>
              </a:rPr>
              <a:t>知识</a:t>
            </a:r>
          </a:p>
        </p:txBody>
      </p:sp>
      <p:sp>
        <p:nvSpPr>
          <p:cNvPr id="22" name="Text Box 21"/>
          <p:cNvSpPr txBox="1">
            <a:spLocks noChangeArrowheads="1"/>
          </p:cNvSpPr>
          <p:nvPr/>
        </p:nvSpPr>
        <p:spPr bwMode="auto">
          <a:xfrm>
            <a:off x="3641726" y="3908377"/>
            <a:ext cx="1711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latin typeface="Times New Roman" panose="02020603050405020304" pitchFamily="18" charset="0"/>
              </a:rPr>
              <a:t>选择与变换</a:t>
            </a:r>
          </a:p>
        </p:txBody>
      </p:sp>
      <p:sp>
        <p:nvSpPr>
          <p:cNvPr id="23" name="Text Box 22"/>
          <p:cNvSpPr txBox="1">
            <a:spLocks noChangeArrowheads="1"/>
          </p:cNvSpPr>
          <p:nvPr/>
        </p:nvSpPr>
        <p:spPr bwMode="auto">
          <a:xfrm>
            <a:off x="4267199" y="2446290"/>
            <a:ext cx="13890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solidFill>
                  <a:schemeClr val="hlink"/>
                </a:solidFill>
                <a:latin typeface="Times New Roman" panose="02020603050405020304" pitchFamily="18" charset="0"/>
              </a:rPr>
              <a:t>数据挖掘</a:t>
            </a:r>
          </a:p>
        </p:txBody>
      </p:sp>
      <p:sp>
        <p:nvSpPr>
          <p:cNvPr id="24" name="Text Box 23"/>
          <p:cNvSpPr txBox="1">
            <a:spLocks noChangeArrowheads="1"/>
          </p:cNvSpPr>
          <p:nvPr/>
        </p:nvSpPr>
        <p:spPr bwMode="auto">
          <a:xfrm>
            <a:off x="5257800" y="1531890"/>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latin typeface="Times New Roman" panose="02020603050405020304" pitchFamily="18" charset="0"/>
              </a:rPr>
              <a:t>模式评估</a:t>
            </a:r>
          </a:p>
        </p:txBody>
      </p:sp>
      <p:sp>
        <p:nvSpPr>
          <p:cNvPr id="25" name="Line 24"/>
          <p:cNvSpPr>
            <a:spLocks noChangeShapeType="1"/>
          </p:cNvSpPr>
          <p:nvPr/>
        </p:nvSpPr>
        <p:spPr bwMode="auto">
          <a:xfrm>
            <a:off x="5638800" y="3108090"/>
            <a:ext cx="0" cy="1997309"/>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5"/>
          <p:cNvSpPr>
            <a:spLocks noChangeShapeType="1"/>
          </p:cNvSpPr>
          <p:nvPr/>
        </p:nvSpPr>
        <p:spPr bwMode="auto">
          <a:xfrm>
            <a:off x="7315200" y="2109436"/>
            <a:ext cx="0" cy="299596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6"/>
          <p:cNvSpPr>
            <a:spLocks noChangeShapeType="1"/>
          </p:cNvSpPr>
          <p:nvPr/>
        </p:nvSpPr>
        <p:spPr bwMode="auto">
          <a:xfrm flipH="1">
            <a:off x="3962400" y="5105400"/>
            <a:ext cx="306576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7"/>
          <p:cNvSpPr>
            <a:spLocks noChangeShapeType="1"/>
          </p:cNvSpPr>
          <p:nvPr/>
        </p:nvSpPr>
        <p:spPr bwMode="auto">
          <a:xfrm flipV="1">
            <a:off x="3962400" y="4249410"/>
            <a:ext cx="0" cy="85599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8"/>
          <p:cNvSpPr>
            <a:spLocks noChangeShapeType="1"/>
          </p:cNvSpPr>
          <p:nvPr/>
        </p:nvSpPr>
        <p:spPr bwMode="auto">
          <a:xfrm>
            <a:off x="7315200" y="5158942"/>
            <a:ext cx="0" cy="784657"/>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9"/>
          <p:cNvSpPr>
            <a:spLocks noChangeShapeType="1"/>
          </p:cNvSpPr>
          <p:nvPr/>
        </p:nvSpPr>
        <p:spPr bwMode="auto">
          <a:xfrm flipH="1">
            <a:off x="2286000" y="5943600"/>
            <a:ext cx="4598649" cy="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0"/>
          <p:cNvSpPr>
            <a:spLocks noChangeShapeType="1"/>
          </p:cNvSpPr>
          <p:nvPr/>
        </p:nvSpPr>
        <p:spPr bwMode="auto">
          <a:xfrm flipH="1" flipV="1">
            <a:off x="1905000" y="5301608"/>
            <a:ext cx="348383" cy="641992"/>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1"/>
          <p:cNvSpPr>
            <a:spLocks noChangeShapeType="1"/>
          </p:cNvSpPr>
          <p:nvPr/>
        </p:nvSpPr>
        <p:spPr bwMode="auto">
          <a:xfrm>
            <a:off x="2057400" y="5257800"/>
            <a:ext cx="1463207"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32"/>
          <p:cNvSpPr>
            <a:spLocks noChangeShapeType="1"/>
          </p:cNvSpPr>
          <p:nvPr/>
        </p:nvSpPr>
        <p:spPr bwMode="auto">
          <a:xfrm flipV="1">
            <a:off x="3657600" y="4116480"/>
            <a:ext cx="0" cy="1141320"/>
          </a:xfrm>
          <a:prstGeom prst="line">
            <a:avLst/>
          </a:prstGeom>
          <a:noFill/>
          <a:ln w="2857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AutoShape 33"/>
          <p:cNvSpPr>
            <a:spLocks noChangeArrowheads="1"/>
          </p:cNvSpPr>
          <p:nvPr/>
        </p:nvSpPr>
        <p:spPr bwMode="auto">
          <a:xfrm>
            <a:off x="533400" y="5520472"/>
            <a:ext cx="696765" cy="499327"/>
          </a:xfrm>
          <a:prstGeom prst="can">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5" name="AutoShape 34"/>
          <p:cNvSpPr>
            <a:spLocks noChangeArrowheads="1"/>
          </p:cNvSpPr>
          <p:nvPr/>
        </p:nvSpPr>
        <p:spPr bwMode="auto">
          <a:xfrm>
            <a:off x="685800" y="5901472"/>
            <a:ext cx="696765" cy="499327"/>
          </a:xfrm>
          <a:prstGeom prst="can">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 name="AutoShape 35"/>
          <p:cNvSpPr>
            <a:spLocks noChangeArrowheads="1"/>
          </p:cNvSpPr>
          <p:nvPr/>
        </p:nvSpPr>
        <p:spPr bwMode="auto">
          <a:xfrm>
            <a:off x="2286000" y="4097010"/>
            <a:ext cx="836118" cy="855990"/>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 name="AutoShape 36"/>
          <p:cNvSpPr>
            <a:spLocks noChangeArrowheads="1"/>
          </p:cNvSpPr>
          <p:nvPr/>
        </p:nvSpPr>
        <p:spPr bwMode="auto">
          <a:xfrm>
            <a:off x="4343400" y="3015608"/>
            <a:ext cx="627089" cy="641992"/>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8" name="Text Box 12"/>
          <p:cNvSpPr txBox="1">
            <a:spLocks noChangeArrowheads="1"/>
          </p:cNvSpPr>
          <p:nvPr/>
        </p:nvSpPr>
        <p:spPr bwMode="auto">
          <a:xfrm>
            <a:off x="1692276" y="4390977"/>
            <a:ext cx="1229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a:solidFill>
                  <a:srgbClr val="000099"/>
                </a:solidFill>
                <a:latin typeface="Times New Roman" panose="02020603050405020304" pitchFamily="18" charset="0"/>
              </a:rPr>
              <a:t>数据仓库</a:t>
            </a:r>
          </a:p>
        </p:txBody>
      </p:sp>
      <p:sp>
        <p:nvSpPr>
          <p:cNvPr id="39" name="Text Box 20"/>
          <p:cNvSpPr txBox="1">
            <a:spLocks noChangeArrowheads="1"/>
          </p:cNvSpPr>
          <p:nvPr/>
        </p:nvSpPr>
        <p:spPr bwMode="auto">
          <a:xfrm>
            <a:off x="2954035" y="3167015"/>
            <a:ext cx="18201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solidFill>
                  <a:srgbClr val="000099"/>
                </a:solidFill>
                <a:latin typeface="Times New Roman" panose="02020603050405020304" pitchFamily="18" charset="0"/>
              </a:rPr>
              <a:t>任务相关数据</a:t>
            </a:r>
          </a:p>
        </p:txBody>
      </p:sp>
      <p:sp>
        <p:nvSpPr>
          <p:cNvPr id="41" name="标题 1"/>
          <p:cNvSpPr txBox="1">
            <a:spLocks/>
          </p:cNvSpPr>
          <p:nvPr/>
        </p:nvSpPr>
        <p:spPr bwMode="auto">
          <a:xfrm>
            <a:off x="395536" y="26977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defRPr/>
            </a:pPr>
            <a:r>
              <a:rPr lang="zh-CN" altLang="en-US" b="1" dirty="0" smtClean="0">
                <a:effectLst>
                  <a:outerShdw blurRad="38100" dist="38100" dir="2700000" algn="tl">
                    <a:srgbClr val="000000">
                      <a:alpha val="43137"/>
                    </a:srgbClr>
                  </a:outerShdw>
                </a:effectLst>
              </a:rPr>
              <a:t>相关概念</a:t>
            </a:r>
          </a:p>
        </p:txBody>
      </p:sp>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31</a:t>
            </a:fld>
            <a:endParaRPr lang="zh-CN" altLang="zh-CN"/>
          </a:p>
        </p:txBody>
      </p:sp>
    </p:spTree>
    <p:extLst>
      <p:ext uri="{BB962C8B-B14F-4D97-AF65-F5344CB8AC3E}">
        <p14:creationId xmlns:p14="http://schemas.microsoft.com/office/powerpoint/2010/main" val="3166896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506053" y="0"/>
            <a:ext cx="8229600" cy="1143000"/>
          </a:xfrm>
        </p:spPr>
        <p:txBody>
          <a:bodyPr/>
          <a:lstStyle/>
          <a:p>
            <a:pPr eaLnBrk="1" hangingPunct="1"/>
            <a:r>
              <a:rPr lang="en-US" altLang="zh-CN" dirty="0" smtClean="0"/>
              <a:t>KDD</a:t>
            </a:r>
            <a:r>
              <a:rPr lang="zh-CN" altLang="en-US" dirty="0" smtClean="0"/>
              <a:t>过程的步骤</a:t>
            </a:r>
          </a:p>
        </p:txBody>
      </p:sp>
      <p:sp>
        <p:nvSpPr>
          <p:cNvPr id="33796" name="Rectangle 3"/>
          <p:cNvSpPr>
            <a:spLocks noGrp="1" noChangeArrowheads="1"/>
          </p:cNvSpPr>
          <p:nvPr>
            <p:ph type="body" idx="1"/>
          </p:nvPr>
        </p:nvSpPr>
        <p:spPr>
          <a:xfrm>
            <a:off x="209258" y="846138"/>
            <a:ext cx="8497888" cy="5400675"/>
          </a:xfrm>
        </p:spPr>
        <p:txBody>
          <a:bodyPr/>
          <a:lstStyle/>
          <a:p>
            <a:pPr eaLnBrk="1" hangingPunct="1">
              <a:lnSpc>
                <a:spcPct val="90000"/>
              </a:lnSpc>
            </a:pPr>
            <a:r>
              <a:rPr lang="zh-CN" altLang="en-US" sz="2800" dirty="0" smtClean="0"/>
              <a:t>学习应用领域</a:t>
            </a:r>
            <a:r>
              <a:rPr lang="en-US" altLang="zh-CN" sz="2800" dirty="0" smtClean="0"/>
              <a:t>:</a:t>
            </a:r>
          </a:p>
          <a:p>
            <a:pPr lvl="1" eaLnBrk="1" hangingPunct="1">
              <a:lnSpc>
                <a:spcPct val="90000"/>
              </a:lnSpc>
            </a:pPr>
            <a:r>
              <a:rPr lang="zh-CN" altLang="en-US" sz="2400" dirty="0" smtClean="0">
                <a:latin typeface="Times New Roman" panose="02020603050405020304" pitchFamily="18" charset="0"/>
              </a:rPr>
              <a:t>相关的先验知识和应用的目标</a:t>
            </a:r>
          </a:p>
          <a:p>
            <a:pPr eaLnBrk="1" hangingPunct="1">
              <a:lnSpc>
                <a:spcPct val="90000"/>
              </a:lnSpc>
            </a:pPr>
            <a:r>
              <a:rPr lang="zh-CN" altLang="en-US" sz="2800" dirty="0" smtClean="0"/>
              <a:t>创建目标数据集</a:t>
            </a:r>
            <a:r>
              <a:rPr lang="en-US" altLang="zh-CN" sz="2800" dirty="0" smtClean="0"/>
              <a:t>: </a:t>
            </a:r>
            <a:r>
              <a:rPr lang="zh-CN" altLang="en-US" sz="2800" dirty="0" smtClean="0"/>
              <a:t>数据选择</a:t>
            </a:r>
          </a:p>
          <a:p>
            <a:pPr eaLnBrk="1" hangingPunct="1">
              <a:lnSpc>
                <a:spcPct val="90000"/>
              </a:lnSpc>
            </a:pPr>
            <a:r>
              <a:rPr lang="zh-CN" altLang="en-US" sz="2800" dirty="0" smtClean="0">
                <a:solidFill>
                  <a:srgbClr val="000099"/>
                </a:solidFill>
              </a:rPr>
              <a:t>数据清理和预处理</a:t>
            </a:r>
            <a:r>
              <a:rPr lang="en-US" altLang="zh-CN" sz="2800" dirty="0" smtClean="0"/>
              <a:t>: (</a:t>
            </a:r>
            <a:r>
              <a:rPr lang="zh-CN" altLang="en-US" sz="2800" dirty="0" smtClean="0"/>
              <a:t>可能占全部工作的 </a:t>
            </a:r>
            <a:r>
              <a:rPr lang="en-US" altLang="zh-CN" sz="2800" dirty="0" smtClean="0"/>
              <a:t>60%!)</a:t>
            </a:r>
          </a:p>
          <a:p>
            <a:pPr eaLnBrk="1" hangingPunct="1">
              <a:lnSpc>
                <a:spcPct val="90000"/>
              </a:lnSpc>
            </a:pPr>
            <a:r>
              <a:rPr lang="zh-CN" altLang="en-US" sz="2800" dirty="0" smtClean="0">
                <a:solidFill>
                  <a:srgbClr val="000099"/>
                </a:solidFill>
              </a:rPr>
              <a:t>数据归约与变换</a:t>
            </a:r>
            <a:r>
              <a:rPr lang="en-US" altLang="zh-CN" sz="2800" dirty="0" smtClean="0">
                <a:solidFill>
                  <a:srgbClr val="000099"/>
                </a:solidFill>
              </a:rPr>
              <a:t>:</a:t>
            </a:r>
          </a:p>
          <a:p>
            <a:pPr lvl="1" eaLnBrk="1" hangingPunct="1">
              <a:lnSpc>
                <a:spcPct val="90000"/>
              </a:lnSpc>
            </a:pPr>
            <a:r>
              <a:rPr lang="zh-CN" altLang="en-US" sz="2400" dirty="0" smtClean="0">
                <a:latin typeface="Times New Roman" panose="02020603050405020304" pitchFamily="18" charset="0"/>
              </a:rPr>
              <a:t>发现有用的特征</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维</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变量归约</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不变量的表示</a:t>
            </a:r>
            <a:r>
              <a:rPr lang="en-US" altLang="zh-CN" sz="2400" dirty="0" smtClean="0">
                <a:latin typeface="Times New Roman" panose="02020603050405020304" pitchFamily="18" charset="0"/>
              </a:rPr>
              <a:t>.</a:t>
            </a:r>
          </a:p>
          <a:p>
            <a:pPr eaLnBrk="1" hangingPunct="1">
              <a:lnSpc>
                <a:spcPct val="90000"/>
              </a:lnSpc>
            </a:pPr>
            <a:r>
              <a:rPr lang="zh-CN" altLang="en-US" sz="2800" dirty="0" smtClean="0"/>
              <a:t>选择数据挖掘函数 </a:t>
            </a:r>
          </a:p>
          <a:p>
            <a:pPr lvl="1" eaLnBrk="1" hangingPunct="1">
              <a:lnSpc>
                <a:spcPct val="90000"/>
              </a:lnSpc>
            </a:pPr>
            <a:r>
              <a:rPr lang="zh-CN" altLang="en-US" dirty="0" smtClean="0">
                <a:latin typeface="Times New Roman" panose="02020603050405020304" pitchFamily="18" charset="0"/>
              </a:rPr>
              <a:t> </a:t>
            </a:r>
            <a:r>
              <a:rPr lang="zh-CN" altLang="en-US" sz="2400" dirty="0" smtClean="0">
                <a:latin typeface="Times New Roman" panose="02020603050405020304" pitchFamily="18" charset="0"/>
              </a:rPr>
              <a:t>汇总</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分类</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回归</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关联</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聚类</a:t>
            </a:r>
            <a:r>
              <a:rPr lang="en-US" altLang="zh-CN" sz="2400" dirty="0" smtClean="0">
                <a:latin typeface="Times New Roman" panose="02020603050405020304" pitchFamily="18" charset="0"/>
              </a:rPr>
              <a:t>.</a:t>
            </a:r>
          </a:p>
          <a:p>
            <a:pPr eaLnBrk="1" hangingPunct="1">
              <a:lnSpc>
                <a:spcPct val="90000"/>
              </a:lnSpc>
            </a:pPr>
            <a:r>
              <a:rPr lang="zh-CN" altLang="en-US" sz="2800" dirty="0" smtClean="0"/>
              <a:t>选择挖掘算法</a:t>
            </a:r>
          </a:p>
          <a:p>
            <a:pPr eaLnBrk="1" hangingPunct="1">
              <a:lnSpc>
                <a:spcPct val="90000"/>
              </a:lnSpc>
            </a:pPr>
            <a:r>
              <a:rPr lang="zh-CN" altLang="en-US" sz="2800" dirty="0" smtClean="0">
                <a:solidFill>
                  <a:srgbClr val="000099"/>
                </a:solidFill>
              </a:rPr>
              <a:t>数据挖掘</a:t>
            </a:r>
            <a:r>
              <a:rPr lang="en-US" altLang="zh-CN" sz="2800" dirty="0" smtClean="0"/>
              <a:t>: </a:t>
            </a:r>
            <a:r>
              <a:rPr lang="zh-CN" altLang="en-US" sz="2800" dirty="0" smtClean="0"/>
              <a:t>搜索有趣的模式</a:t>
            </a:r>
          </a:p>
          <a:p>
            <a:pPr eaLnBrk="1" hangingPunct="1">
              <a:lnSpc>
                <a:spcPct val="90000"/>
              </a:lnSpc>
            </a:pPr>
            <a:r>
              <a:rPr lang="zh-CN" altLang="en-US" sz="2800" dirty="0" smtClean="0">
                <a:solidFill>
                  <a:srgbClr val="000099"/>
                </a:solidFill>
              </a:rPr>
              <a:t>模式评估和知识表示</a:t>
            </a:r>
          </a:p>
          <a:p>
            <a:pPr lvl="1" eaLnBrk="1" hangingPunct="1">
              <a:lnSpc>
                <a:spcPct val="90000"/>
              </a:lnSpc>
            </a:pPr>
            <a:r>
              <a:rPr lang="zh-CN" altLang="en-US" sz="2400" dirty="0" smtClean="0">
                <a:latin typeface="Times New Roman" panose="02020603050405020304" pitchFamily="18" charset="0"/>
              </a:rPr>
              <a:t>可视化</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变换</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删除冗余模式</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等</a:t>
            </a:r>
            <a:r>
              <a:rPr lang="en-US" altLang="zh-CN" sz="2400" dirty="0" smtClean="0">
                <a:latin typeface="Times New Roman" panose="02020603050405020304" pitchFamily="18" charset="0"/>
              </a:rPr>
              <a:t>.</a:t>
            </a:r>
          </a:p>
          <a:p>
            <a:pPr eaLnBrk="1" hangingPunct="1">
              <a:lnSpc>
                <a:spcPct val="90000"/>
              </a:lnSpc>
            </a:pPr>
            <a:r>
              <a:rPr lang="zh-CN" altLang="en-US" sz="2800" dirty="0" smtClean="0"/>
              <a:t>发现知识的使用</a:t>
            </a:r>
          </a:p>
        </p:txBody>
      </p:sp>
    </p:spTree>
    <p:extLst>
      <p:ext uri="{BB962C8B-B14F-4D97-AF65-F5344CB8AC3E}">
        <p14:creationId xmlns:p14="http://schemas.microsoft.com/office/powerpoint/2010/main" val="91893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idx="4294967295"/>
          </p:nvPr>
        </p:nvSpPr>
        <p:spPr>
          <a:xfrm>
            <a:off x="0" y="228600"/>
            <a:ext cx="9144000" cy="914400"/>
          </a:xfrm>
          <a:noFill/>
        </p:spPr>
        <p:txBody>
          <a:bodyPr lIns="92075" tIns="46038" rIns="92075" bIns="46038" anchor="ctr"/>
          <a:lstStyle/>
          <a:p>
            <a:pPr eaLnBrk="1" hangingPunct="1"/>
            <a:r>
              <a:rPr lang="en-US" altLang="zh-CN" sz="4000" smtClean="0"/>
              <a:t>KDD</a:t>
            </a:r>
            <a:r>
              <a:rPr lang="zh-CN" altLang="en-US" sz="4000" smtClean="0"/>
              <a:t>过程</a:t>
            </a:r>
            <a:r>
              <a:rPr lang="en-US" altLang="zh-CN" sz="4000" smtClean="0"/>
              <a:t>: </a:t>
            </a:r>
            <a:r>
              <a:rPr lang="zh-CN" altLang="en-US" sz="4000" smtClean="0"/>
              <a:t>机器学习和统计的角度</a:t>
            </a:r>
            <a:endParaRPr lang="zh-CN" altLang="en-US" sz="4000" b="0" smtClean="0"/>
          </a:p>
        </p:txBody>
      </p:sp>
      <p:sp>
        <p:nvSpPr>
          <p:cNvPr id="34823" name="Line 4"/>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4" name="Line 5"/>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5" name="Text Box 17"/>
          <p:cNvSpPr txBox="1">
            <a:spLocks noChangeArrowheads="1"/>
          </p:cNvSpPr>
          <p:nvPr/>
        </p:nvSpPr>
        <p:spPr bwMode="auto">
          <a:xfrm>
            <a:off x="85725" y="2151063"/>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en-US" altLang="zh-CN" sz="1800" b="1"/>
              <a:t>Input Data</a:t>
            </a:r>
            <a:endParaRPr kumimoji="0" lang="en-US" altLang="zh-CN" sz="1600"/>
          </a:p>
        </p:txBody>
      </p:sp>
      <p:sp>
        <p:nvSpPr>
          <p:cNvPr id="34826" name="Rectangle 21"/>
          <p:cNvSpPr>
            <a:spLocks noChangeArrowheads="1"/>
          </p:cNvSpPr>
          <p:nvPr/>
        </p:nvSpPr>
        <p:spPr bwMode="auto">
          <a:xfrm>
            <a:off x="19907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kumimoji="0" lang="zh-CN" altLang="zh-CN" sz="2800"/>
          </a:p>
        </p:txBody>
      </p:sp>
      <p:sp>
        <p:nvSpPr>
          <p:cNvPr id="34827" name="Rectangle 22"/>
          <p:cNvSpPr>
            <a:spLocks noChangeArrowheads="1"/>
          </p:cNvSpPr>
          <p:nvPr/>
        </p:nvSpPr>
        <p:spPr bwMode="auto">
          <a:xfrm>
            <a:off x="36671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kumimoji="0" lang="zh-CN" altLang="zh-CN" sz="2800"/>
          </a:p>
        </p:txBody>
      </p:sp>
      <p:sp>
        <p:nvSpPr>
          <p:cNvPr id="34828" name="WordArt 29"/>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altLang="zh-CN" sz="2800" kern="10">
                <a:ln w="9525">
                  <a:round/>
                  <a:headEnd/>
                  <a:tailEnd/>
                </a:ln>
                <a:gradFill rotWithShape="1">
                  <a:gsLst>
                    <a:gs pos="0">
                      <a:srgbClr val="FFE701"/>
                    </a:gs>
                    <a:gs pos="100000">
                      <a:srgbClr val="FE3E02"/>
                    </a:gs>
                  </a:gsLst>
                  <a:lin ang="4560000" scaled="1"/>
                </a:gradFill>
                <a:latin typeface="Impact" panose="020B0806030902050204" pitchFamily="34" charset="0"/>
              </a:rPr>
              <a:t>Pattern</a:t>
            </a:r>
          </a:p>
          <a:p>
            <a:pPr algn="ctr"/>
            <a:r>
              <a:rPr lang="en-US" altLang="zh-CN" sz="2800" kern="10">
                <a:ln w="9525">
                  <a:round/>
                  <a:headEnd/>
                  <a:tailEnd/>
                </a:ln>
                <a:gradFill rotWithShape="1">
                  <a:gsLst>
                    <a:gs pos="0">
                      <a:srgbClr val="FFE701"/>
                    </a:gs>
                    <a:gs pos="100000">
                      <a:srgbClr val="FE3E02"/>
                    </a:gs>
                  </a:gsLst>
                  <a:lin ang="4560000" scaled="1"/>
                </a:gradFill>
                <a:latin typeface="Impact" panose="020B0806030902050204" pitchFamily="34" charset="0"/>
              </a:rPr>
              <a:t>Information</a:t>
            </a:r>
          </a:p>
          <a:p>
            <a:pPr algn="ctr"/>
            <a:r>
              <a:rPr lang="en-US" altLang="zh-CN" sz="2800" kern="10">
                <a:ln w="9525">
                  <a:round/>
                  <a:headEnd/>
                  <a:tailEnd/>
                </a:ln>
                <a:gradFill rotWithShape="1">
                  <a:gsLst>
                    <a:gs pos="0">
                      <a:srgbClr val="FFE701"/>
                    </a:gs>
                    <a:gs pos="100000">
                      <a:srgbClr val="FE3E02"/>
                    </a:gs>
                  </a:gsLst>
                  <a:lin ang="4560000" scaled="1"/>
                </a:gradFill>
                <a:latin typeface="Impact" panose="020B0806030902050204" pitchFamily="34" charset="0"/>
              </a:rPr>
              <a:t>Knowledge</a:t>
            </a:r>
            <a:endParaRPr lang="zh-CN" altLang="en-US" sz="2800" kern="10">
              <a:ln w="9525">
                <a:round/>
                <a:headEnd/>
                <a:tailEnd/>
              </a:ln>
              <a:gradFill rotWithShape="1">
                <a:gsLst>
                  <a:gs pos="0">
                    <a:srgbClr val="FFE701"/>
                  </a:gs>
                  <a:gs pos="100000">
                    <a:srgbClr val="FE3E02"/>
                  </a:gs>
                </a:gsLst>
                <a:lin ang="4560000" scaled="1"/>
              </a:gradFill>
              <a:latin typeface="Impact" panose="020B0806030902050204" pitchFamily="34" charset="0"/>
            </a:endParaRPr>
          </a:p>
        </p:txBody>
      </p:sp>
      <p:sp>
        <p:nvSpPr>
          <p:cNvPr id="34829" name="Text Box 32"/>
          <p:cNvSpPr txBox="1">
            <a:spLocks noChangeArrowheads="1"/>
          </p:cNvSpPr>
          <p:nvPr/>
        </p:nvSpPr>
        <p:spPr bwMode="auto">
          <a:xfrm>
            <a:off x="3514725" y="2057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chemeClr val="hlink"/>
                </a:solidFill>
              </a:rPr>
              <a:t>Data Mining</a:t>
            </a:r>
          </a:p>
        </p:txBody>
      </p:sp>
      <p:sp>
        <p:nvSpPr>
          <p:cNvPr id="34830" name="Text Box 44"/>
          <p:cNvSpPr txBox="1">
            <a:spLocks noChangeArrowheads="1"/>
          </p:cNvSpPr>
          <p:nvPr/>
        </p:nvSpPr>
        <p:spPr bwMode="auto">
          <a:xfrm>
            <a:off x="1762125" y="21494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0" lang="en-US" altLang="zh-CN" sz="1400" b="1"/>
              <a:t>Data Pre-Processing</a:t>
            </a:r>
          </a:p>
        </p:txBody>
      </p:sp>
      <p:sp>
        <p:nvSpPr>
          <p:cNvPr id="34831"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2" name="Line 46"/>
          <p:cNvSpPr>
            <a:spLocks noChangeShapeType="1"/>
          </p:cNvSpPr>
          <p:nvPr/>
        </p:nvSpPr>
        <p:spPr bwMode="auto">
          <a:xfrm flipV="1">
            <a:off x="48863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Rectangle 47"/>
          <p:cNvSpPr>
            <a:spLocks noChangeArrowheads="1"/>
          </p:cNvSpPr>
          <p:nvPr/>
        </p:nvSpPr>
        <p:spPr bwMode="auto">
          <a:xfrm>
            <a:off x="5419725" y="1981200"/>
            <a:ext cx="9906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kumimoji="0" lang="zh-CN" altLang="zh-CN" sz="2800"/>
          </a:p>
        </p:txBody>
      </p:sp>
      <p:sp>
        <p:nvSpPr>
          <p:cNvPr id="34834" name="Text Box 48"/>
          <p:cNvSpPr txBox="1">
            <a:spLocks noChangeArrowheads="1"/>
          </p:cNvSpPr>
          <p:nvPr/>
        </p:nvSpPr>
        <p:spPr bwMode="auto">
          <a:xfrm>
            <a:off x="5343525" y="208597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1600" b="1"/>
              <a:t>Post-Processing</a:t>
            </a:r>
          </a:p>
        </p:txBody>
      </p:sp>
      <p:sp>
        <p:nvSpPr>
          <p:cNvPr id="34835" name="Rectangle 49"/>
          <p:cNvSpPr>
            <a:spLocks noGrp="1" noChangeArrowheads="1"/>
          </p:cNvSpPr>
          <p:nvPr>
            <p:ph type="body" idx="4294967295"/>
          </p:nvPr>
        </p:nvSpPr>
        <p:spPr>
          <a:xfrm>
            <a:off x="323850" y="5661025"/>
            <a:ext cx="8191500" cy="368300"/>
          </a:xfrm>
          <a:noFill/>
        </p:spPr>
        <p:txBody>
          <a:bodyPr lIns="92075" tIns="46038" rIns="92075" bIns="46038"/>
          <a:lstStyle/>
          <a:p>
            <a:pPr eaLnBrk="1" hangingPunct="1">
              <a:lnSpc>
                <a:spcPct val="130000"/>
              </a:lnSpc>
            </a:pPr>
            <a:r>
              <a:rPr lang="en-US" altLang="zh-CN" sz="1600" smtClean="0"/>
              <a:t>This is a view from typical machine learning and statistics communities</a:t>
            </a:r>
          </a:p>
        </p:txBody>
      </p:sp>
      <p:grpSp>
        <p:nvGrpSpPr>
          <p:cNvPr id="34836" name="Group 52"/>
          <p:cNvGrpSpPr>
            <a:grpSpLocks/>
          </p:cNvGrpSpPr>
          <p:nvPr/>
        </p:nvGrpSpPr>
        <p:grpSpPr bwMode="auto">
          <a:xfrm>
            <a:off x="542925" y="3886200"/>
            <a:ext cx="2362200" cy="1143000"/>
            <a:chOff x="288" y="2880"/>
            <a:chExt cx="1488" cy="720"/>
          </a:xfrm>
        </p:grpSpPr>
        <p:sp>
          <p:nvSpPr>
            <p:cNvPr id="34845" name="Rectangle 50"/>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kumimoji="0" lang="zh-CN" altLang="zh-CN" sz="2800"/>
            </a:p>
          </p:txBody>
        </p:sp>
        <p:sp>
          <p:nvSpPr>
            <p:cNvPr id="34846" name="Text Box 51"/>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lnSpc>
                  <a:spcPct val="60000"/>
                </a:lnSpc>
                <a:spcBef>
                  <a:spcPct val="50000"/>
                </a:spcBef>
              </a:pPr>
              <a:r>
                <a:rPr kumimoji="0" lang="en-US" altLang="zh-CN" sz="1600"/>
                <a:t>Data integration</a:t>
              </a:r>
            </a:p>
            <a:p>
              <a:pPr algn="l" eaLnBrk="1" hangingPunct="1">
                <a:lnSpc>
                  <a:spcPct val="60000"/>
                </a:lnSpc>
                <a:spcBef>
                  <a:spcPct val="50000"/>
                </a:spcBef>
              </a:pPr>
              <a:r>
                <a:rPr kumimoji="0" lang="en-US" altLang="zh-CN" sz="1600"/>
                <a:t>Normalization</a:t>
              </a:r>
            </a:p>
            <a:p>
              <a:pPr algn="l" eaLnBrk="1" hangingPunct="1">
                <a:lnSpc>
                  <a:spcPct val="60000"/>
                </a:lnSpc>
                <a:spcBef>
                  <a:spcPct val="50000"/>
                </a:spcBef>
              </a:pPr>
              <a:r>
                <a:rPr kumimoji="0" lang="en-US" altLang="zh-CN" sz="1600"/>
                <a:t>Feature selection</a:t>
              </a:r>
            </a:p>
            <a:p>
              <a:pPr algn="l" eaLnBrk="1" hangingPunct="1">
                <a:lnSpc>
                  <a:spcPct val="60000"/>
                </a:lnSpc>
                <a:spcBef>
                  <a:spcPct val="50000"/>
                </a:spcBef>
              </a:pPr>
              <a:r>
                <a:rPr kumimoji="0" lang="en-US" altLang="zh-CN" sz="1600"/>
                <a:t>Dimension reduction</a:t>
              </a:r>
            </a:p>
          </p:txBody>
        </p:sp>
      </p:grpSp>
      <p:sp>
        <p:nvSpPr>
          <p:cNvPr id="34837" name="Rectangle 54"/>
          <p:cNvSpPr>
            <a:spLocks noChangeArrowheads="1"/>
          </p:cNvSpPr>
          <p:nvPr/>
        </p:nvSpPr>
        <p:spPr bwMode="auto">
          <a:xfrm>
            <a:off x="3057525" y="3886200"/>
            <a:ext cx="23622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kumimoji="0" lang="zh-CN" altLang="zh-CN" sz="2800"/>
          </a:p>
        </p:txBody>
      </p:sp>
      <p:sp>
        <p:nvSpPr>
          <p:cNvPr id="34838" name="Text Box 55"/>
          <p:cNvSpPr txBox="1">
            <a:spLocks noChangeArrowheads="1"/>
          </p:cNvSpPr>
          <p:nvPr/>
        </p:nvSpPr>
        <p:spPr bwMode="auto">
          <a:xfrm>
            <a:off x="3057525" y="3962400"/>
            <a:ext cx="24384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lnSpc>
                <a:spcPct val="50000"/>
              </a:lnSpc>
              <a:spcBef>
                <a:spcPct val="50000"/>
              </a:spcBef>
            </a:pPr>
            <a:r>
              <a:rPr kumimoji="0" lang="en-US" altLang="zh-CN" sz="1600"/>
              <a:t>Pattern discovery</a:t>
            </a:r>
          </a:p>
          <a:p>
            <a:pPr algn="l" eaLnBrk="1" hangingPunct="1">
              <a:lnSpc>
                <a:spcPct val="50000"/>
              </a:lnSpc>
              <a:spcBef>
                <a:spcPct val="50000"/>
              </a:spcBef>
            </a:pPr>
            <a:r>
              <a:rPr kumimoji="0" lang="en-US" altLang="zh-CN" sz="1600"/>
              <a:t>Association &amp; correlation</a:t>
            </a:r>
          </a:p>
          <a:p>
            <a:pPr algn="l" eaLnBrk="1" hangingPunct="1">
              <a:lnSpc>
                <a:spcPct val="50000"/>
              </a:lnSpc>
              <a:spcBef>
                <a:spcPct val="50000"/>
              </a:spcBef>
            </a:pPr>
            <a:r>
              <a:rPr kumimoji="0" lang="en-US" altLang="zh-CN" sz="1600"/>
              <a:t>Classification</a:t>
            </a:r>
          </a:p>
          <a:p>
            <a:pPr algn="l" eaLnBrk="1" hangingPunct="1">
              <a:lnSpc>
                <a:spcPct val="50000"/>
              </a:lnSpc>
              <a:spcBef>
                <a:spcPct val="50000"/>
              </a:spcBef>
            </a:pPr>
            <a:r>
              <a:rPr kumimoji="0" lang="en-US" altLang="zh-CN" sz="1600"/>
              <a:t>Clustering</a:t>
            </a:r>
          </a:p>
          <a:p>
            <a:pPr algn="l" eaLnBrk="1" hangingPunct="1">
              <a:lnSpc>
                <a:spcPct val="50000"/>
              </a:lnSpc>
              <a:spcBef>
                <a:spcPct val="50000"/>
              </a:spcBef>
            </a:pPr>
            <a:r>
              <a:rPr kumimoji="0" lang="en-US" altLang="zh-CN" sz="1600"/>
              <a:t>Outlier analysis</a:t>
            </a:r>
          </a:p>
          <a:p>
            <a:pPr algn="l" eaLnBrk="1" hangingPunct="1">
              <a:lnSpc>
                <a:spcPct val="50000"/>
              </a:lnSpc>
              <a:spcBef>
                <a:spcPct val="50000"/>
              </a:spcBef>
            </a:pPr>
            <a:r>
              <a:rPr kumimoji="0" lang="en-US" altLang="zh-CN" sz="1600"/>
              <a:t>… … … …</a:t>
            </a:r>
          </a:p>
        </p:txBody>
      </p:sp>
      <p:grpSp>
        <p:nvGrpSpPr>
          <p:cNvPr id="34839" name="Group 56"/>
          <p:cNvGrpSpPr>
            <a:grpSpLocks/>
          </p:cNvGrpSpPr>
          <p:nvPr/>
        </p:nvGrpSpPr>
        <p:grpSpPr bwMode="auto">
          <a:xfrm>
            <a:off x="5876925" y="3886200"/>
            <a:ext cx="2362200" cy="1143000"/>
            <a:chOff x="288" y="2880"/>
            <a:chExt cx="1488" cy="720"/>
          </a:xfrm>
        </p:grpSpPr>
        <p:sp>
          <p:nvSpPr>
            <p:cNvPr id="34843" name="Rectangle 57"/>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kumimoji="0" lang="zh-CN" altLang="zh-CN" sz="2800"/>
            </a:p>
          </p:txBody>
        </p:sp>
        <p:sp>
          <p:nvSpPr>
            <p:cNvPr id="34844" name="Text Box 58"/>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lnSpc>
                  <a:spcPct val="60000"/>
                </a:lnSpc>
                <a:spcBef>
                  <a:spcPct val="50000"/>
                </a:spcBef>
              </a:pPr>
              <a:r>
                <a:rPr kumimoji="0" lang="en-US" altLang="zh-CN" sz="1600"/>
                <a:t>Pattern evaluation</a:t>
              </a:r>
            </a:p>
            <a:p>
              <a:pPr algn="l" eaLnBrk="1" hangingPunct="1">
                <a:lnSpc>
                  <a:spcPct val="60000"/>
                </a:lnSpc>
                <a:spcBef>
                  <a:spcPct val="50000"/>
                </a:spcBef>
              </a:pPr>
              <a:r>
                <a:rPr kumimoji="0" lang="en-US" altLang="zh-CN" sz="1600"/>
                <a:t>Pattern selection</a:t>
              </a:r>
            </a:p>
            <a:p>
              <a:pPr algn="l" eaLnBrk="1" hangingPunct="1">
                <a:lnSpc>
                  <a:spcPct val="60000"/>
                </a:lnSpc>
                <a:spcBef>
                  <a:spcPct val="50000"/>
                </a:spcBef>
              </a:pPr>
              <a:r>
                <a:rPr kumimoji="0" lang="en-US" altLang="zh-CN" sz="1600"/>
                <a:t>Pattern interpretation</a:t>
              </a:r>
            </a:p>
            <a:p>
              <a:pPr algn="l" eaLnBrk="1" hangingPunct="1">
                <a:lnSpc>
                  <a:spcPct val="60000"/>
                </a:lnSpc>
                <a:spcBef>
                  <a:spcPct val="50000"/>
                </a:spcBef>
              </a:pPr>
              <a:r>
                <a:rPr kumimoji="0" lang="en-US" altLang="zh-CN" sz="1600"/>
                <a:t>Pattern visualization</a:t>
              </a:r>
            </a:p>
          </p:txBody>
        </p:sp>
      </p:grpSp>
      <p:sp>
        <p:nvSpPr>
          <p:cNvPr id="34840" name="AutoShape 62"/>
          <p:cNvSpPr>
            <a:spLocks noChangeArrowheads="1"/>
          </p:cNvSpPr>
          <p:nvPr/>
        </p:nvSpPr>
        <p:spPr bwMode="auto">
          <a:xfrm rot="-1025601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kumimoji="0" lang="zh-CN" altLang="zh-CN" sz="2800"/>
          </a:p>
        </p:txBody>
      </p:sp>
      <p:sp>
        <p:nvSpPr>
          <p:cNvPr id="34841" name="AutoShape 63"/>
          <p:cNvSpPr>
            <a:spLocks noChangeArrowheads="1"/>
          </p:cNvSpPr>
          <p:nvPr/>
        </p:nvSpPr>
        <p:spPr bwMode="auto">
          <a:xfrm rot="-1025601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kumimoji="0" lang="zh-CN" altLang="zh-CN" sz="2800"/>
          </a:p>
        </p:txBody>
      </p:sp>
      <p:sp>
        <p:nvSpPr>
          <p:cNvPr id="34842" name="AutoShape 64"/>
          <p:cNvSpPr>
            <a:spLocks noChangeArrowheads="1"/>
          </p:cNvSpPr>
          <p:nvPr/>
        </p:nvSpPr>
        <p:spPr bwMode="auto">
          <a:xfrm rot="-1025601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kumimoji="0" lang="zh-CN" altLang="zh-CN" sz="2800"/>
          </a:p>
        </p:txBody>
      </p:sp>
    </p:spTree>
    <p:extLst>
      <p:ext uri="{BB962C8B-B14F-4D97-AF65-F5344CB8AC3E}">
        <p14:creationId xmlns:p14="http://schemas.microsoft.com/office/powerpoint/2010/main" val="56486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1207D6A7-F467-4F0A-87F2-8A7D56CA1EE7}" type="slidenum">
              <a:rPr lang="en-US" altLang="zh-CN" smtClean="0"/>
              <a:pPr/>
              <a:t>34</a:t>
            </a:fld>
            <a:endParaRPr lang="en-US" altLang="zh-CN" smtClean="0"/>
          </a:p>
        </p:txBody>
      </p:sp>
      <p:sp>
        <p:nvSpPr>
          <p:cNvPr id="35843" name="Rectangle 6"/>
          <p:cNvSpPr>
            <a:spLocks noGrp="1" noChangeArrowheads="1"/>
          </p:cNvSpPr>
          <p:nvPr>
            <p:ph type="title"/>
          </p:nvPr>
        </p:nvSpPr>
        <p:spPr>
          <a:xfrm>
            <a:off x="1350963" y="71438"/>
            <a:ext cx="7632700" cy="863600"/>
          </a:xfrm>
          <a:noFill/>
        </p:spPr>
        <p:txBody>
          <a:bodyPr lIns="92075" tIns="46038" rIns="92075" bIns="46038" anchor="ctr"/>
          <a:lstStyle/>
          <a:p>
            <a:pPr eaLnBrk="1" hangingPunct="1"/>
            <a:r>
              <a:rPr lang="zh-CN" altLang="en-US" smtClean="0"/>
              <a:t>典型的数据挖掘系统结构</a:t>
            </a:r>
            <a:endParaRPr lang="zh-CN" altLang="en-US" sz="3600" smtClean="0"/>
          </a:p>
        </p:txBody>
      </p:sp>
      <p:pic>
        <p:nvPicPr>
          <p:cNvPr id="35844" name="Picture 31"/>
          <p:cNvPicPr>
            <a:picLocks noChangeAspect="1" noChangeArrowheads="1"/>
          </p:cNvPicPr>
          <p:nvPr/>
        </p:nvPicPr>
        <p:blipFill>
          <a:blip r:embed="rId3"/>
          <a:srcRect/>
          <a:stretch>
            <a:fillRect/>
          </a:stretch>
        </p:blipFill>
        <p:spPr bwMode="auto">
          <a:xfrm>
            <a:off x="2339975" y="1052513"/>
            <a:ext cx="5089525" cy="5516562"/>
          </a:xfrm>
          <a:prstGeom prst="rect">
            <a:avLst/>
          </a:prstGeom>
          <a:noFill/>
          <a:ln w="9525">
            <a:noFill/>
            <a:miter lim="800000"/>
            <a:headEnd/>
            <a:tailEnd/>
          </a:ln>
        </p:spPr>
      </p:pic>
      <p:sp>
        <p:nvSpPr>
          <p:cNvPr id="35845" name="Line 28"/>
          <p:cNvSpPr>
            <a:spLocks noChangeShapeType="1"/>
          </p:cNvSpPr>
          <p:nvPr/>
        </p:nvSpPr>
        <p:spPr bwMode="auto">
          <a:xfrm>
            <a:off x="5148263" y="2636838"/>
            <a:ext cx="792162" cy="360362"/>
          </a:xfrm>
          <a:prstGeom prst="line">
            <a:avLst/>
          </a:prstGeom>
          <a:noFill/>
          <a:ln w="38100">
            <a:solidFill>
              <a:schemeClr val="tx1"/>
            </a:solidFill>
            <a:miter lim="800000"/>
            <a:headEnd/>
            <a:tailEnd type="triangle" w="med" len="med"/>
          </a:ln>
        </p:spPr>
        <p:txBody>
          <a:bodyPr wrap="none"/>
          <a:lstStyle/>
          <a:p>
            <a:endParaRPr lang="zh-CN" altLang="en-US"/>
          </a:p>
        </p:txBody>
      </p:sp>
      <p:sp>
        <p:nvSpPr>
          <p:cNvPr id="35846" name="Line 29"/>
          <p:cNvSpPr>
            <a:spLocks noChangeShapeType="1"/>
          </p:cNvSpPr>
          <p:nvPr/>
        </p:nvSpPr>
        <p:spPr bwMode="auto">
          <a:xfrm>
            <a:off x="4932363" y="2709863"/>
            <a:ext cx="990600" cy="381000"/>
          </a:xfrm>
          <a:prstGeom prst="line">
            <a:avLst/>
          </a:prstGeom>
          <a:noFill/>
          <a:ln w="38100">
            <a:solidFill>
              <a:schemeClr val="tx1"/>
            </a:solidFill>
            <a:miter lim="800000"/>
            <a:headEnd type="triangle" w="med" len="med"/>
            <a:tailEnd/>
          </a:ln>
        </p:spPr>
        <p:txBody>
          <a:bodyPr wrap="none"/>
          <a:lstStyle/>
          <a:p>
            <a:endParaRPr lang="zh-CN" altLang="en-US"/>
          </a:p>
        </p:txBody>
      </p:sp>
    </p:spTree>
    <p:extLst>
      <p:ext uri="{BB962C8B-B14F-4D97-AF65-F5344CB8AC3E}">
        <p14:creationId xmlns:p14="http://schemas.microsoft.com/office/powerpoint/2010/main" val="650306337"/>
      </p:ext>
    </p:extLst>
  </p:cSld>
  <p:clrMapOvr>
    <a:masterClrMapping/>
  </p:clrMapOvr>
  <p:transition>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a:spLocks noGrp="1" noChangeArrowheads="1"/>
          </p:cNvSpPr>
          <p:nvPr>
            <p:ph type="title"/>
          </p:nvPr>
        </p:nvSpPr>
        <p:spPr>
          <a:xfrm>
            <a:off x="404812" y="116632"/>
            <a:ext cx="8229600" cy="1143000"/>
          </a:xfrm>
          <a:noFill/>
        </p:spPr>
        <p:txBody>
          <a:bodyPr/>
          <a:lstStyle/>
          <a:p>
            <a:pPr eaLnBrk="1" hangingPunct="1"/>
            <a:r>
              <a:rPr lang="zh-CN" altLang="en-US" sz="4000" dirty="0" smtClean="0"/>
              <a:t>数据挖掘步骤</a:t>
            </a:r>
          </a:p>
        </p:txBody>
      </p:sp>
      <p:sp>
        <p:nvSpPr>
          <p:cNvPr id="45" name="内容占位符 2"/>
          <p:cNvSpPr>
            <a:spLocks noGrp="1"/>
          </p:cNvSpPr>
          <p:nvPr>
            <p:ph idx="1"/>
          </p:nvPr>
        </p:nvSpPr>
        <p:spPr>
          <a:xfrm>
            <a:off x="457200" y="1600200"/>
            <a:ext cx="8229600" cy="4686300"/>
          </a:xfrm>
        </p:spPr>
        <p:txBody>
          <a:bodyPr/>
          <a:lstStyle/>
          <a:p>
            <a:pPr eaLnBrk="1" hangingPunct="1">
              <a:defRPr/>
            </a:pPr>
            <a:r>
              <a:rPr lang="zh-CN" altLang="en-US" b="1" dirty="0" smtClean="0"/>
              <a:t>数据挖掘的过程可粗略的分为：</a:t>
            </a:r>
            <a:endParaRPr lang="en-US" altLang="zh-CN" b="1" dirty="0" smtClean="0"/>
          </a:p>
          <a:p>
            <a:pPr lvl="1" eaLnBrk="1" hangingPunct="1">
              <a:defRPr/>
            </a:pPr>
            <a:r>
              <a:rPr lang="zh-CN" altLang="en-US" b="1" dirty="0" smtClean="0"/>
              <a:t>问题定义</a:t>
            </a:r>
            <a:endParaRPr lang="en-US" altLang="zh-CN" b="1" dirty="0" smtClean="0"/>
          </a:p>
          <a:p>
            <a:pPr lvl="1" eaLnBrk="1" hangingPunct="1">
              <a:defRPr/>
            </a:pPr>
            <a:r>
              <a:rPr lang="zh-CN" altLang="en-US" b="1" dirty="0" smtClean="0"/>
              <a:t>数据收集和预处理</a:t>
            </a:r>
            <a:endParaRPr lang="en-US" altLang="zh-CN" b="1" dirty="0" smtClean="0"/>
          </a:p>
          <a:p>
            <a:pPr lvl="2" eaLnBrk="1" hangingPunct="1">
              <a:defRPr/>
            </a:pPr>
            <a:r>
              <a:rPr lang="zh-CN" altLang="en-US" b="1" dirty="0" smtClean="0"/>
              <a:t>数据选取</a:t>
            </a:r>
            <a:endParaRPr lang="en-US" altLang="zh-CN" b="1" dirty="0" smtClean="0"/>
          </a:p>
          <a:p>
            <a:pPr lvl="2" eaLnBrk="1" hangingPunct="1">
              <a:defRPr/>
            </a:pPr>
            <a:r>
              <a:rPr lang="zh-CN" altLang="en-US" b="1" dirty="0" smtClean="0"/>
              <a:t>数据预处理</a:t>
            </a:r>
            <a:endParaRPr lang="en-US" altLang="zh-CN" b="1" dirty="0" smtClean="0"/>
          </a:p>
          <a:p>
            <a:pPr lvl="2" eaLnBrk="1" hangingPunct="1">
              <a:defRPr/>
            </a:pPr>
            <a:r>
              <a:rPr lang="zh-CN" altLang="en-US" b="1" dirty="0" smtClean="0"/>
              <a:t>数据变换</a:t>
            </a:r>
            <a:endParaRPr lang="en-US" altLang="zh-CN" b="1" dirty="0" smtClean="0"/>
          </a:p>
          <a:p>
            <a:pPr lvl="1" eaLnBrk="1" hangingPunct="1">
              <a:defRPr/>
            </a:pPr>
            <a:r>
              <a:rPr lang="zh-CN" altLang="en-US" b="1" dirty="0" smtClean="0"/>
              <a:t>数据挖掘算法执行</a:t>
            </a:r>
            <a:endParaRPr lang="en-US" altLang="zh-CN" b="1" dirty="0" smtClean="0"/>
          </a:p>
          <a:p>
            <a:pPr lvl="1" eaLnBrk="1" hangingPunct="1">
              <a:defRPr/>
            </a:pPr>
            <a:r>
              <a:rPr lang="zh-CN" altLang="en-US" b="1" dirty="0" smtClean="0"/>
              <a:t>结果的解释和评估</a:t>
            </a:r>
            <a:endParaRPr lang="en-US" altLang="zh-CN" b="1" dirty="0" smtClean="0"/>
          </a:p>
        </p:txBody>
      </p:sp>
    </p:spTree>
    <p:extLst>
      <p:ext uri="{BB962C8B-B14F-4D97-AF65-F5344CB8AC3E}">
        <p14:creationId xmlns:p14="http://schemas.microsoft.com/office/powerpoint/2010/main" val="326986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相关概念</a:t>
            </a:r>
          </a:p>
        </p:txBody>
      </p:sp>
      <p:sp>
        <p:nvSpPr>
          <p:cNvPr id="40963"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输入数据：</a:t>
            </a:r>
            <a:r>
              <a:rPr lang="zh-CN" altLang="en-US" dirty="0" smtClean="0"/>
              <a:t>可以以各种新形式存储（平展文件、电子数据表或关系表），可以是集中数据或分布数据。</a:t>
            </a:r>
            <a:endParaRPr lang="en-US" altLang="zh-CN" dirty="0" smtClean="0"/>
          </a:p>
          <a:p>
            <a:pPr eaLnBrk="1" hangingPunct="1">
              <a:defRPr/>
            </a:pPr>
            <a:r>
              <a:rPr lang="zh-CN" altLang="en-US" b="1" dirty="0" smtClean="0">
                <a:effectLst>
                  <a:outerShdw blurRad="38100" dist="38100" dir="2700000" algn="tl">
                    <a:srgbClr val="000000">
                      <a:alpha val="43137"/>
                    </a:srgbClr>
                  </a:outerShdw>
                </a:effectLst>
              </a:rPr>
              <a:t>数据预处理：</a:t>
            </a:r>
            <a:r>
              <a:rPr lang="zh-CN" altLang="en-US" dirty="0" smtClean="0"/>
              <a:t>将未加工的输入数据转换成适合分析的形式。异构数据源数据融合</a:t>
            </a:r>
            <a:r>
              <a:rPr lang="en-US" altLang="zh-CN" dirty="0" smtClean="0">
                <a:sym typeface="Wingdings" pitchFamily="2" charset="2"/>
              </a:rPr>
              <a:t></a:t>
            </a:r>
            <a:r>
              <a:rPr lang="zh-CN" altLang="en-US" dirty="0" smtClean="0">
                <a:sym typeface="Wingdings" pitchFamily="2" charset="2"/>
              </a:rPr>
              <a:t>清洗数据（消除噪声和重复观测值）</a:t>
            </a:r>
            <a:r>
              <a:rPr lang="en-US" altLang="zh-CN" dirty="0" smtClean="0">
                <a:sym typeface="Wingdings" pitchFamily="2" charset="2"/>
              </a:rPr>
              <a:t></a:t>
            </a:r>
            <a:r>
              <a:rPr lang="zh-CN" altLang="en-US" dirty="0" smtClean="0">
                <a:sym typeface="Wingdings" pitchFamily="2" charset="2"/>
              </a:rPr>
              <a:t>选择合适的数据子集和特征。</a:t>
            </a:r>
            <a:endParaRPr lang="en-US" altLang="zh-CN" dirty="0" smtClean="0"/>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36</a:t>
            </a:fld>
            <a:endParaRPr lang="zh-CN" altLang="zh-CN"/>
          </a:p>
        </p:txBody>
      </p:sp>
    </p:spTree>
    <p:extLst>
      <p:ext uri="{BB962C8B-B14F-4D97-AF65-F5344CB8AC3E}">
        <p14:creationId xmlns:p14="http://schemas.microsoft.com/office/powerpoint/2010/main" val="40417525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相关概念</a:t>
            </a:r>
          </a:p>
        </p:txBody>
      </p:sp>
      <p:sp>
        <p:nvSpPr>
          <p:cNvPr id="41987"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sym typeface="Wingdings" pitchFamily="2" charset="2"/>
              </a:rPr>
              <a:t>结束循环：</a:t>
            </a:r>
            <a:r>
              <a:rPr lang="zh-CN" altLang="en-US" dirty="0" smtClean="0">
                <a:sym typeface="Wingdings" pitchFamily="2" charset="2"/>
              </a:rPr>
              <a:t>将数据挖掘的结果集成到决策支持系统的过程。结合后处理，确保集成的结果有效有用，并进行可视化，从不同视角探查数据和数据挖掘的效果。在后处理阶段，还能使用统计度量或假设检验，删除虚假的结果。</a:t>
            </a:r>
            <a:endParaRPr lang="zh-CN" altLang="en-US" dirty="0" smtClean="0"/>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37</a:t>
            </a:fld>
            <a:endParaRPr lang="zh-CN" altLang="zh-CN"/>
          </a:p>
        </p:txBody>
      </p:sp>
    </p:spTree>
    <p:extLst>
      <p:ext uri="{BB962C8B-B14F-4D97-AF65-F5344CB8AC3E}">
        <p14:creationId xmlns:p14="http://schemas.microsoft.com/office/powerpoint/2010/main" val="708961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67544" y="335795"/>
            <a:ext cx="7793037" cy="779463"/>
          </a:xfrm>
        </p:spPr>
        <p:txBody>
          <a:bodyPr/>
          <a:lstStyle/>
          <a:p>
            <a:pPr eaLnBrk="1" hangingPunct="1"/>
            <a:r>
              <a:rPr lang="zh-CN" altLang="en-US" dirty="0" smtClean="0"/>
              <a:t>第</a:t>
            </a:r>
            <a:r>
              <a:rPr lang="en-US" altLang="zh-CN" dirty="0" smtClean="0"/>
              <a:t>1</a:t>
            </a:r>
            <a:r>
              <a:rPr lang="zh-CN" altLang="en-US" dirty="0" smtClean="0"/>
              <a:t>章 </a:t>
            </a:r>
            <a:r>
              <a:rPr lang="zh-CN" altLang="en-US" dirty="0"/>
              <a:t>概述</a:t>
            </a:r>
            <a:endParaRPr lang="zh-CN" altLang="en-US" dirty="0" smtClean="0"/>
          </a:p>
        </p:txBody>
      </p:sp>
      <p:sp>
        <p:nvSpPr>
          <p:cNvPr id="23556" name="Rectangle 3"/>
          <p:cNvSpPr>
            <a:spLocks noGrp="1" noChangeArrowheads="1"/>
          </p:cNvSpPr>
          <p:nvPr>
            <p:ph type="body" idx="1"/>
          </p:nvPr>
        </p:nvSpPr>
        <p:spPr>
          <a:xfrm>
            <a:off x="1043608" y="1484784"/>
            <a:ext cx="7452320" cy="4896155"/>
          </a:xfrm>
        </p:spPr>
        <p:txBody>
          <a:bodyPr/>
          <a:lstStyle/>
          <a:p>
            <a:pPr eaLnBrk="1" hangingPunct="1"/>
            <a:r>
              <a:rPr lang="zh-CN" altLang="en-US" dirty="0" smtClean="0"/>
              <a:t>动机：为什么要数据挖掘</a:t>
            </a:r>
            <a:r>
              <a:rPr lang="en-US" altLang="zh-CN" dirty="0" smtClean="0"/>
              <a:t>?</a:t>
            </a:r>
          </a:p>
          <a:p>
            <a:pPr eaLnBrk="1" hangingPunct="1"/>
            <a:r>
              <a:rPr lang="zh-CN" altLang="en-US" dirty="0" smtClean="0"/>
              <a:t>什么是数据挖掘</a:t>
            </a:r>
            <a:r>
              <a:rPr lang="en-US" altLang="zh-CN" dirty="0" smtClean="0"/>
              <a:t>?</a:t>
            </a:r>
          </a:p>
          <a:p>
            <a:pPr eaLnBrk="1" hangingPunct="1"/>
            <a:r>
              <a:rPr lang="zh-CN" altLang="en-US" dirty="0">
                <a:solidFill>
                  <a:srgbClr val="0070C0"/>
                </a:solidFill>
              </a:rPr>
              <a:t>数据挖掘的多维视图</a:t>
            </a:r>
            <a:endParaRPr lang="en-US" altLang="zh-CN" dirty="0" smtClean="0">
              <a:solidFill>
                <a:srgbClr val="0070C0"/>
              </a:solidFill>
            </a:endParaRPr>
          </a:p>
          <a:p>
            <a:pPr eaLnBrk="1" hangingPunct="1"/>
            <a:r>
              <a:rPr lang="zh-CN" altLang="en-US" dirty="0" smtClean="0"/>
              <a:t>数据挖掘：在什么数据上进行</a:t>
            </a:r>
            <a:r>
              <a:rPr lang="en-US" altLang="zh-CN" dirty="0" smtClean="0"/>
              <a:t>?</a:t>
            </a:r>
          </a:p>
          <a:p>
            <a:pPr eaLnBrk="1" hangingPunct="1"/>
            <a:r>
              <a:rPr lang="zh-CN" altLang="en-US" dirty="0" smtClean="0"/>
              <a:t>数据挖掘功能</a:t>
            </a:r>
            <a:endParaRPr lang="en-US" altLang="zh-CN" dirty="0" smtClean="0"/>
          </a:p>
          <a:p>
            <a:pPr eaLnBrk="1" hangingPunct="1"/>
            <a:r>
              <a:rPr lang="zh-CN" altLang="en-US" dirty="0"/>
              <a:t>数据挖掘技术</a:t>
            </a:r>
            <a:endParaRPr lang="en-US" altLang="zh-CN" dirty="0"/>
          </a:p>
          <a:p>
            <a:pPr eaLnBrk="1" hangingPunct="1"/>
            <a:r>
              <a:rPr lang="zh-CN" altLang="en-US" dirty="0" smtClean="0"/>
              <a:t>数据挖掘应用</a:t>
            </a:r>
          </a:p>
          <a:p>
            <a:pPr eaLnBrk="1" hangingPunct="1"/>
            <a:r>
              <a:rPr lang="zh-CN" altLang="en-US" dirty="0" smtClean="0"/>
              <a:t>数据挖掘的主要问题</a:t>
            </a:r>
          </a:p>
        </p:txBody>
      </p:sp>
    </p:spTree>
    <p:extLst>
      <p:ext uri="{BB962C8B-B14F-4D97-AF65-F5344CB8AC3E}">
        <p14:creationId xmlns:p14="http://schemas.microsoft.com/office/powerpoint/2010/main" val="1969313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27DA4E5-3C25-484C-8F11-E5BD4DE25D68}" type="slidenum">
              <a:rPr kumimoji="0" lang="en-US" altLang="zh-CN" sz="1400"/>
              <a:pPr eaLnBrk="1" hangingPunct="1"/>
              <a:t>39</a:t>
            </a:fld>
            <a:endParaRPr kumimoji="0" lang="en-US" altLang="zh-CN" sz="1400"/>
          </a:p>
        </p:txBody>
      </p:sp>
      <p:sp>
        <p:nvSpPr>
          <p:cNvPr id="60419" name="Rectangle 2"/>
          <p:cNvSpPr>
            <a:spLocks noGrp="1" noChangeArrowheads="1"/>
          </p:cNvSpPr>
          <p:nvPr>
            <p:ph type="title"/>
          </p:nvPr>
        </p:nvSpPr>
        <p:spPr/>
        <p:txBody>
          <a:bodyPr/>
          <a:lstStyle/>
          <a:p>
            <a:pPr eaLnBrk="1" hangingPunct="1"/>
            <a:r>
              <a:rPr lang="zh-CN" altLang="en-US" sz="4000" dirty="0" smtClean="0"/>
              <a:t>数据挖掘的多维视图</a:t>
            </a:r>
          </a:p>
        </p:txBody>
      </p:sp>
      <p:sp>
        <p:nvSpPr>
          <p:cNvPr id="60420" name="Rectangle 3"/>
          <p:cNvSpPr>
            <a:spLocks noGrp="1" noChangeArrowheads="1"/>
          </p:cNvSpPr>
          <p:nvPr>
            <p:ph type="body" idx="1"/>
          </p:nvPr>
        </p:nvSpPr>
        <p:spPr>
          <a:xfrm>
            <a:off x="427211" y="1426984"/>
            <a:ext cx="8229600" cy="4882336"/>
          </a:xfrm>
        </p:spPr>
        <p:txBody>
          <a:bodyPr/>
          <a:lstStyle/>
          <a:p>
            <a:pPr eaLnBrk="1" hangingPunct="1"/>
            <a:r>
              <a:rPr lang="zh-CN" altLang="en-US" sz="2400" u="sng" dirty="0" smtClean="0"/>
              <a:t>待挖掘的数据库</a:t>
            </a:r>
            <a:endParaRPr lang="zh-CN" altLang="en-US" sz="2400" dirty="0" smtClean="0"/>
          </a:p>
          <a:p>
            <a:pPr lvl="1" eaLnBrk="1" hangingPunct="1"/>
            <a:r>
              <a:rPr lang="zh-CN" altLang="en-US" sz="2000" dirty="0" smtClean="0">
                <a:latin typeface="Times New Roman" panose="02020603050405020304" pitchFamily="18" charset="0"/>
              </a:rPr>
              <a:t>关系的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事务的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面向对象的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对象</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关系的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主动的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空间的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时间序列的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文本的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多媒体的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异种的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遗产的</a:t>
            </a:r>
            <a:r>
              <a:rPr lang="en-US" altLang="zh-CN" sz="2000" dirty="0" smtClean="0">
                <a:latin typeface="Times New Roman" panose="02020603050405020304" pitchFamily="18" charset="0"/>
              </a:rPr>
              <a:t>, WWW, </a:t>
            </a:r>
            <a:r>
              <a:rPr lang="zh-CN" altLang="en-US" sz="2000" dirty="0" smtClean="0">
                <a:latin typeface="Times New Roman" panose="02020603050405020304" pitchFamily="18" charset="0"/>
              </a:rPr>
              <a:t>等</a:t>
            </a:r>
            <a:r>
              <a:rPr lang="en-US" altLang="zh-CN" sz="2000" dirty="0" smtClean="0">
                <a:latin typeface="Times New Roman" panose="02020603050405020304" pitchFamily="18" charset="0"/>
              </a:rPr>
              <a:t>.</a:t>
            </a:r>
          </a:p>
          <a:p>
            <a:pPr eaLnBrk="1" hangingPunct="1"/>
            <a:r>
              <a:rPr lang="zh-CN" altLang="en-US" sz="2000" u="sng" dirty="0" smtClean="0"/>
              <a:t>所挖掘的知识</a:t>
            </a:r>
            <a:endParaRPr lang="zh-CN" altLang="en-US" sz="2000" dirty="0" smtClean="0"/>
          </a:p>
          <a:p>
            <a:pPr lvl="1" eaLnBrk="1" hangingPunct="1"/>
            <a:r>
              <a:rPr lang="zh-CN" altLang="en-US" sz="2000" dirty="0" smtClean="0">
                <a:latin typeface="Times New Roman" panose="02020603050405020304" pitchFamily="18" charset="0"/>
              </a:rPr>
              <a:t>特征</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区分</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关联</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分类</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聚类</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趋势</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偏离和孤立点分析</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等</a:t>
            </a:r>
            <a:r>
              <a:rPr lang="en-US" altLang="zh-CN" sz="2000" dirty="0" smtClean="0">
                <a:latin typeface="Times New Roman" panose="02020603050405020304" pitchFamily="18" charset="0"/>
              </a:rPr>
              <a:t>.</a:t>
            </a:r>
          </a:p>
          <a:p>
            <a:pPr lvl="1" eaLnBrk="1" hangingPunct="1"/>
            <a:r>
              <a:rPr lang="zh-CN" altLang="en-US" sz="2000" dirty="0" smtClean="0">
                <a:latin typeface="Times New Roman" panose="02020603050405020304" pitchFamily="18" charset="0"/>
              </a:rPr>
              <a:t>多</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集成的功能</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和多层次上的挖掘</a:t>
            </a:r>
          </a:p>
          <a:p>
            <a:pPr eaLnBrk="1" hangingPunct="1"/>
            <a:r>
              <a:rPr lang="zh-CN" altLang="en-US" sz="2400" u="sng" dirty="0" smtClean="0"/>
              <a:t>所用技术</a:t>
            </a:r>
            <a:endParaRPr lang="zh-CN" altLang="en-US" sz="2400" dirty="0" smtClean="0"/>
          </a:p>
          <a:p>
            <a:pPr lvl="1" eaLnBrk="1" hangingPunct="1"/>
            <a:r>
              <a:rPr lang="zh-CN" altLang="en-US" sz="2000" dirty="0" smtClean="0">
                <a:latin typeface="Times New Roman" panose="02020603050405020304" pitchFamily="18" charset="0"/>
              </a:rPr>
              <a:t>面向数据库的</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数据仓库 </a:t>
            </a:r>
            <a:r>
              <a:rPr lang="en-US" altLang="zh-CN" sz="2000" dirty="0" smtClean="0">
                <a:latin typeface="Times New Roman" panose="02020603050405020304" pitchFamily="18" charset="0"/>
              </a:rPr>
              <a:t>(OLAP), </a:t>
            </a:r>
            <a:r>
              <a:rPr lang="zh-CN" altLang="en-US" sz="2000" dirty="0" smtClean="0">
                <a:latin typeface="Times New Roman" panose="02020603050405020304" pitchFamily="18" charset="0"/>
              </a:rPr>
              <a:t>机器学习</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统计学</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可视化</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神经网络</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等</a:t>
            </a:r>
            <a:r>
              <a:rPr lang="en-US" altLang="zh-CN" sz="2000" dirty="0" smtClean="0">
                <a:latin typeface="Times New Roman" panose="02020603050405020304" pitchFamily="18" charset="0"/>
              </a:rPr>
              <a:t>.</a:t>
            </a:r>
          </a:p>
          <a:p>
            <a:pPr eaLnBrk="1" hangingPunct="1"/>
            <a:r>
              <a:rPr lang="zh-CN" altLang="en-US" sz="2400" u="sng" dirty="0" smtClean="0"/>
              <a:t>适合的应用</a:t>
            </a:r>
          </a:p>
          <a:p>
            <a:pPr lvl="1" eaLnBrk="1" hangingPunct="1"/>
            <a:r>
              <a:rPr lang="zh-CN" altLang="en-US" sz="2400" dirty="0" smtClean="0">
                <a:latin typeface="Times New Roman" panose="02020603050405020304" pitchFamily="18" charset="0"/>
              </a:rPr>
              <a:t>零售</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电讯</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银行</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欺骗分析</a:t>
            </a:r>
            <a:r>
              <a:rPr lang="en-US" altLang="zh-CN" sz="2400" dirty="0" smtClean="0">
                <a:latin typeface="Times New Roman" panose="02020603050405020304" pitchFamily="18" charset="0"/>
              </a:rPr>
              <a:t>, DNA </a:t>
            </a:r>
            <a:r>
              <a:rPr lang="zh-CN" altLang="en-US" sz="2400" dirty="0" smtClean="0">
                <a:latin typeface="Times New Roman" panose="02020603050405020304" pitchFamily="18" charset="0"/>
              </a:rPr>
              <a:t>挖掘</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股票市场分析</a:t>
            </a:r>
            <a:r>
              <a:rPr lang="en-US" altLang="zh-CN" sz="2400" dirty="0" smtClean="0">
                <a:latin typeface="Times New Roman" panose="02020603050405020304" pitchFamily="18" charset="0"/>
              </a:rPr>
              <a:t>, Web </a:t>
            </a:r>
            <a:r>
              <a:rPr lang="zh-CN" altLang="en-US" sz="2400" dirty="0" smtClean="0">
                <a:latin typeface="Times New Roman" panose="02020603050405020304" pitchFamily="18" charset="0"/>
              </a:rPr>
              <a:t>挖掘</a:t>
            </a:r>
            <a:r>
              <a:rPr lang="en-US" altLang="zh-CN" sz="2400" dirty="0" smtClean="0">
                <a:latin typeface="Times New Roman" panose="02020603050405020304" pitchFamily="18" charset="0"/>
              </a:rPr>
              <a:t>, Web</a:t>
            </a:r>
            <a:r>
              <a:rPr lang="zh-CN" altLang="en-US" sz="2400" dirty="0" smtClean="0">
                <a:latin typeface="Times New Roman" panose="02020603050405020304" pitchFamily="18" charset="0"/>
              </a:rPr>
              <a:t>日志分析</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等</a:t>
            </a:r>
          </a:p>
        </p:txBody>
      </p:sp>
    </p:spTree>
    <p:extLst>
      <p:ext uri="{BB962C8B-B14F-4D97-AF65-F5344CB8AC3E}">
        <p14:creationId xmlns:p14="http://schemas.microsoft.com/office/powerpoint/2010/main" val="3603454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68313" y="908050"/>
            <a:ext cx="8178800"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4</a:t>
            </a:fld>
            <a:endParaRPr lang="zh-CN"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A839B5C-99E1-4CD8-AE37-44456AF48C46}" type="slidenum">
              <a:rPr kumimoji="0" lang="en-US" altLang="zh-CN" sz="1400"/>
              <a:pPr eaLnBrk="1" hangingPunct="1"/>
              <a:t>40</a:t>
            </a:fld>
            <a:endParaRPr kumimoji="0" lang="en-US" altLang="zh-CN" sz="1400"/>
          </a:p>
        </p:txBody>
      </p:sp>
      <p:sp>
        <p:nvSpPr>
          <p:cNvPr id="46083" name="Rectangle 2"/>
          <p:cNvSpPr>
            <a:spLocks noGrp="1" noChangeArrowheads="1"/>
          </p:cNvSpPr>
          <p:nvPr>
            <p:ph type="title"/>
          </p:nvPr>
        </p:nvSpPr>
        <p:spPr/>
        <p:txBody>
          <a:bodyPr/>
          <a:lstStyle/>
          <a:p>
            <a:pPr eaLnBrk="1" hangingPunct="1"/>
            <a:r>
              <a:rPr lang="zh-CN" altLang="en-US" smtClean="0"/>
              <a:t>数据挖掘</a:t>
            </a:r>
            <a:r>
              <a:rPr lang="en-US" altLang="zh-CN" smtClean="0"/>
              <a:t>:</a:t>
            </a:r>
            <a:r>
              <a:rPr lang="zh-CN" altLang="en-US" sz="4000" smtClean="0"/>
              <a:t>在什么数据上进行</a:t>
            </a:r>
            <a:r>
              <a:rPr lang="en-US" altLang="zh-CN" sz="4000" smtClean="0"/>
              <a:t>?</a:t>
            </a:r>
          </a:p>
        </p:txBody>
      </p:sp>
      <p:sp>
        <p:nvSpPr>
          <p:cNvPr id="46084" name="Rectangle 3"/>
          <p:cNvSpPr>
            <a:spLocks noGrp="1" noChangeArrowheads="1"/>
          </p:cNvSpPr>
          <p:nvPr>
            <p:ph type="body" idx="1"/>
          </p:nvPr>
        </p:nvSpPr>
        <p:spPr>
          <a:xfrm>
            <a:off x="457200" y="1417638"/>
            <a:ext cx="8229600" cy="5611762"/>
          </a:xfrm>
        </p:spPr>
        <p:txBody>
          <a:bodyPr/>
          <a:lstStyle/>
          <a:p>
            <a:pPr eaLnBrk="1" hangingPunct="1"/>
            <a:r>
              <a:rPr lang="zh-CN" altLang="en-US" u="sng" dirty="0" smtClean="0"/>
              <a:t>关系数据库</a:t>
            </a:r>
            <a:endParaRPr lang="zh-CN" altLang="en-US" dirty="0" smtClean="0"/>
          </a:p>
          <a:p>
            <a:pPr eaLnBrk="1" hangingPunct="1"/>
            <a:r>
              <a:rPr lang="zh-CN" altLang="en-US" u="sng" dirty="0" smtClean="0"/>
              <a:t>数据仓库</a:t>
            </a:r>
          </a:p>
          <a:p>
            <a:pPr eaLnBrk="1" hangingPunct="1"/>
            <a:r>
              <a:rPr lang="zh-CN" altLang="en-US" u="sng" dirty="0" smtClean="0"/>
              <a:t>事务</a:t>
            </a:r>
            <a:r>
              <a:rPr lang="en-US" altLang="zh-CN" u="sng" dirty="0" smtClean="0"/>
              <a:t>(</a:t>
            </a:r>
            <a:r>
              <a:rPr lang="zh-CN" altLang="en-US" u="sng" dirty="0" smtClean="0"/>
              <a:t>交易</a:t>
            </a:r>
            <a:r>
              <a:rPr lang="en-US" altLang="zh-CN" u="sng" dirty="0" smtClean="0"/>
              <a:t>)</a:t>
            </a:r>
            <a:r>
              <a:rPr lang="zh-CN" altLang="en-US" u="sng" dirty="0" smtClean="0"/>
              <a:t>数据库</a:t>
            </a:r>
          </a:p>
          <a:p>
            <a:pPr eaLnBrk="1" hangingPunct="1"/>
            <a:r>
              <a:rPr lang="zh-CN" altLang="en-US" u="sng" dirty="0" smtClean="0"/>
              <a:t>先进的数据库和信息存储</a:t>
            </a:r>
            <a:endParaRPr lang="zh-CN" altLang="en-US" dirty="0" smtClean="0"/>
          </a:p>
          <a:p>
            <a:pPr lvl="1" eaLnBrk="1" hangingPunct="1"/>
            <a:r>
              <a:rPr lang="zh-CN" altLang="en-US" u="sng" dirty="0" smtClean="0">
                <a:latin typeface="Times New Roman" panose="02020603050405020304" pitchFamily="18" charset="0"/>
              </a:rPr>
              <a:t>面向对象和对象</a:t>
            </a:r>
            <a:r>
              <a:rPr lang="en-US" altLang="zh-CN" u="sng" dirty="0" smtClean="0">
                <a:latin typeface="Times New Roman" panose="02020603050405020304" pitchFamily="18" charset="0"/>
              </a:rPr>
              <a:t>-</a:t>
            </a:r>
            <a:r>
              <a:rPr lang="zh-CN" altLang="en-US" u="sng" dirty="0" smtClean="0">
                <a:latin typeface="Times New Roman" panose="02020603050405020304" pitchFamily="18" charset="0"/>
              </a:rPr>
              <a:t>关系数据库</a:t>
            </a:r>
            <a:endParaRPr lang="zh-CN" altLang="en-US" sz="2400" dirty="0" smtClean="0">
              <a:latin typeface="Times New Roman" panose="02020603050405020304" pitchFamily="18" charset="0"/>
            </a:endParaRPr>
          </a:p>
          <a:p>
            <a:pPr lvl="1" eaLnBrk="1" hangingPunct="1"/>
            <a:r>
              <a:rPr lang="zh-CN" altLang="en-US" u="sng" dirty="0" smtClean="0">
                <a:latin typeface="Times New Roman" panose="02020603050405020304" pitchFamily="18" charset="0"/>
              </a:rPr>
              <a:t>空间和时间数据</a:t>
            </a:r>
          </a:p>
          <a:p>
            <a:pPr lvl="1" eaLnBrk="1" hangingPunct="1"/>
            <a:r>
              <a:rPr lang="zh-CN" altLang="en-US" u="sng" dirty="0" smtClean="0">
                <a:latin typeface="Times New Roman" panose="02020603050405020304" pitchFamily="18" charset="0"/>
              </a:rPr>
              <a:t>时间序列数据和流数据</a:t>
            </a:r>
          </a:p>
          <a:p>
            <a:pPr lvl="1" eaLnBrk="1" hangingPunct="1"/>
            <a:r>
              <a:rPr lang="zh-CN" altLang="en-US" u="sng" dirty="0" smtClean="0">
                <a:latin typeface="Times New Roman" panose="02020603050405020304" pitchFamily="18" charset="0"/>
              </a:rPr>
              <a:t>文本数据库和多媒体数据库</a:t>
            </a:r>
          </a:p>
          <a:p>
            <a:pPr lvl="1" eaLnBrk="1" hangingPunct="1"/>
            <a:r>
              <a:rPr lang="zh-CN" altLang="en-US" u="sng" dirty="0" smtClean="0">
                <a:latin typeface="Times New Roman" panose="02020603050405020304" pitchFamily="18" charset="0"/>
              </a:rPr>
              <a:t>异种数据库和遗产数据库 </a:t>
            </a:r>
          </a:p>
          <a:p>
            <a:pPr lvl="1" eaLnBrk="1" hangingPunct="1"/>
            <a:r>
              <a:rPr lang="en-US" altLang="zh-CN" u="sng" dirty="0" smtClean="0">
                <a:latin typeface="Times New Roman" panose="02020603050405020304" pitchFamily="18" charset="0"/>
              </a:rPr>
              <a:t>WWW</a:t>
            </a:r>
          </a:p>
        </p:txBody>
      </p:sp>
    </p:spTree>
    <p:extLst>
      <p:ext uri="{BB962C8B-B14F-4D97-AF65-F5344CB8AC3E}">
        <p14:creationId xmlns:p14="http://schemas.microsoft.com/office/powerpoint/2010/main" val="210833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C6847F8-E221-4F24-B788-8942CA128768}" type="slidenum">
              <a:rPr kumimoji="0" lang="en-US" altLang="zh-CN" sz="1400"/>
              <a:pPr eaLnBrk="1" hangingPunct="1"/>
              <a:t>41</a:t>
            </a:fld>
            <a:endParaRPr kumimoji="0" lang="en-US" altLang="zh-CN" sz="1400"/>
          </a:p>
        </p:txBody>
      </p:sp>
      <p:sp>
        <p:nvSpPr>
          <p:cNvPr id="47107" name="Rectangle 2"/>
          <p:cNvSpPr>
            <a:spLocks noGrp="1" noChangeArrowheads="1"/>
          </p:cNvSpPr>
          <p:nvPr>
            <p:ph type="title"/>
          </p:nvPr>
        </p:nvSpPr>
        <p:spPr>
          <a:xfrm>
            <a:off x="457200" y="44624"/>
            <a:ext cx="8229600" cy="1143000"/>
          </a:xfrm>
        </p:spPr>
        <p:txBody>
          <a:bodyPr/>
          <a:lstStyle/>
          <a:p>
            <a:pPr eaLnBrk="1" hangingPunct="1"/>
            <a:r>
              <a:rPr lang="zh-CN" altLang="en-US" dirty="0" smtClean="0"/>
              <a:t>数据挖掘功能</a:t>
            </a:r>
            <a:r>
              <a:rPr lang="en-US" altLang="zh-CN" dirty="0" smtClean="0"/>
              <a:t>(1)</a:t>
            </a:r>
          </a:p>
        </p:txBody>
      </p:sp>
      <p:sp>
        <p:nvSpPr>
          <p:cNvPr id="47108" name="Rectangle 3"/>
          <p:cNvSpPr>
            <a:spLocks noGrp="1" noChangeArrowheads="1"/>
          </p:cNvSpPr>
          <p:nvPr>
            <p:ph type="body" idx="1"/>
          </p:nvPr>
        </p:nvSpPr>
        <p:spPr>
          <a:xfrm>
            <a:off x="0" y="1408557"/>
            <a:ext cx="8964613" cy="4321175"/>
          </a:xfrm>
        </p:spPr>
        <p:txBody>
          <a:bodyPr/>
          <a:lstStyle/>
          <a:p>
            <a:pPr eaLnBrk="1" hangingPunct="1">
              <a:lnSpc>
                <a:spcPct val="110000"/>
              </a:lnSpc>
            </a:pPr>
            <a:r>
              <a:rPr lang="zh-CN" altLang="en-US" sz="2800" u="sng" dirty="0" smtClean="0"/>
              <a:t>概念描述</a:t>
            </a:r>
            <a:r>
              <a:rPr lang="en-US" altLang="zh-CN" sz="2800" u="sng" dirty="0" smtClean="0"/>
              <a:t>: </a:t>
            </a:r>
            <a:r>
              <a:rPr lang="zh-CN" altLang="en-US" sz="2800" u="sng" dirty="0" smtClean="0"/>
              <a:t>特征和区分</a:t>
            </a:r>
            <a:r>
              <a:rPr kumimoji="0" lang="en-US" altLang="zh-CN" sz="2400" b="0" dirty="0" smtClean="0">
                <a:latin typeface="Tahoma" panose="020B0604030504040204" pitchFamily="34" charset="0"/>
              </a:rPr>
              <a:t>Characterization and discrimination</a:t>
            </a:r>
            <a:endParaRPr lang="en-US" altLang="zh-CN" sz="2400" dirty="0" smtClean="0"/>
          </a:p>
          <a:p>
            <a:pPr lvl="1" eaLnBrk="1" hangingPunct="1">
              <a:lnSpc>
                <a:spcPct val="110000"/>
              </a:lnSpc>
            </a:pPr>
            <a:r>
              <a:rPr lang="zh-CN" altLang="en-US" sz="2000" dirty="0" smtClean="0">
                <a:latin typeface="Times New Roman" panose="02020603050405020304" pitchFamily="18" charset="0"/>
              </a:rPr>
              <a:t>概化</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汇总和比较数据特征</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例如</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干燥和潮湿的地区</a:t>
            </a:r>
          </a:p>
          <a:p>
            <a:pPr eaLnBrk="1" hangingPunct="1">
              <a:lnSpc>
                <a:spcPct val="110000"/>
              </a:lnSpc>
            </a:pPr>
            <a:r>
              <a:rPr lang="zh-CN" altLang="en-US" sz="2800" u="sng" dirty="0" smtClean="0"/>
              <a:t>频繁模式</a:t>
            </a:r>
            <a:r>
              <a:rPr lang="en-US" altLang="zh-CN" sz="2800" u="sng" dirty="0" smtClean="0"/>
              <a:t>,</a:t>
            </a:r>
            <a:r>
              <a:rPr lang="zh-CN" altLang="en-US" sz="2800" u="sng" dirty="0" smtClean="0"/>
              <a:t>关联</a:t>
            </a:r>
            <a:r>
              <a:rPr lang="en-US" altLang="zh-CN" sz="2800" dirty="0" smtClean="0"/>
              <a:t>,</a:t>
            </a:r>
            <a:r>
              <a:rPr lang="zh-CN" altLang="en-US" sz="2800" dirty="0" smtClean="0"/>
              <a:t>相关 </a:t>
            </a:r>
            <a:r>
              <a:rPr lang="en-US" altLang="zh-CN" sz="2400" dirty="0" smtClean="0"/>
              <a:t>Frequent patterns, association, correlation vs. causality</a:t>
            </a:r>
          </a:p>
          <a:p>
            <a:pPr lvl="1" eaLnBrk="1" hangingPunct="1">
              <a:lnSpc>
                <a:spcPct val="110000"/>
              </a:lnSpc>
            </a:pPr>
            <a:r>
              <a:rPr lang="zh-CN" altLang="en-US" sz="2000" dirty="0" smtClean="0">
                <a:solidFill>
                  <a:schemeClr val="tx2"/>
                </a:solidFill>
                <a:latin typeface="Times New Roman" panose="02020603050405020304" pitchFamily="18" charset="0"/>
              </a:rPr>
              <a:t>频繁模式</a:t>
            </a:r>
            <a:r>
              <a:rPr lang="zh-CN" altLang="en-US" sz="2000" dirty="0" smtClean="0">
                <a:latin typeface="Times New Roman" panose="02020603050405020304" pitchFamily="18" charset="0"/>
              </a:rPr>
              <a:t>：数据中频繁出现的模式</a:t>
            </a:r>
          </a:p>
          <a:p>
            <a:pPr lvl="1" eaLnBrk="1" hangingPunct="1">
              <a:lnSpc>
                <a:spcPct val="110000"/>
              </a:lnSpc>
            </a:pPr>
            <a:r>
              <a:rPr lang="zh-CN" altLang="en-US" sz="2000" dirty="0" smtClean="0">
                <a:latin typeface="Times New Roman" panose="02020603050405020304" pitchFamily="18" charset="0"/>
              </a:rPr>
              <a:t>多维和单维关联</a:t>
            </a:r>
          </a:p>
          <a:p>
            <a:pPr lvl="1" eaLnBrk="1" hangingPunct="1">
              <a:lnSpc>
                <a:spcPct val="110000"/>
              </a:lnSpc>
            </a:pPr>
            <a:r>
              <a:rPr lang="en-US" altLang="zh-CN" sz="2000" i="1" dirty="0" smtClean="0">
                <a:latin typeface="Times New Roman" panose="02020603050405020304" pitchFamily="18" charset="0"/>
              </a:rPr>
              <a:t>Diaper</a:t>
            </a:r>
            <a:r>
              <a:rPr lang="en-US" altLang="zh-CN" sz="2000" dirty="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Beer[0.5%, 75%] (</a:t>
            </a:r>
            <a:r>
              <a:rPr lang="en-US" altLang="zh-CN" sz="2000" i="1" dirty="0" smtClean="0">
                <a:latin typeface="Times New Roman" panose="02020603050405020304" pitchFamily="18" charset="0"/>
              </a:rPr>
              <a:t>support</a:t>
            </a: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confidence</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endParaRPr lang="en-US" altLang="zh-CN" sz="2000" i="1" dirty="0" smtClean="0">
              <a:latin typeface="Times New Roman" panose="02020603050405020304" pitchFamily="18" charset="0"/>
            </a:endParaRPr>
          </a:p>
          <a:p>
            <a:pPr lvl="1" eaLnBrk="1" hangingPunct="1">
              <a:lnSpc>
                <a:spcPct val="110000"/>
              </a:lnSpc>
            </a:pPr>
            <a:r>
              <a:rPr lang="en-US" altLang="zh-CN" sz="2000" i="1" dirty="0" smtClean="0">
                <a:latin typeface="Times New Roman" panose="02020603050405020304" pitchFamily="18" charset="0"/>
              </a:rPr>
              <a:t>age</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X</a:t>
            </a:r>
            <a:r>
              <a:rPr lang="en-US" altLang="zh-CN" sz="2000" dirty="0" smtClean="0">
                <a:latin typeface="Times New Roman" panose="02020603050405020304" pitchFamily="18" charset="0"/>
              </a:rPr>
              <a:t>, “20..29”) ^ </a:t>
            </a:r>
            <a:r>
              <a:rPr lang="en-US" altLang="zh-CN" sz="2000" i="1" dirty="0" smtClean="0">
                <a:latin typeface="Times New Roman" panose="02020603050405020304" pitchFamily="18" charset="0"/>
              </a:rPr>
              <a:t>income</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X</a:t>
            </a:r>
            <a:r>
              <a:rPr lang="en-US" altLang="zh-CN" sz="2000" dirty="0" smtClean="0">
                <a:latin typeface="Times New Roman" panose="02020603050405020304" pitchFamily="18" charset="0"/>
              </a:rPr>
              <a:t>, “20..29K”) </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rPr>
              <a:t>buys</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X</a:t>
            </a:r>
            <a:r>
              <a:rPr lang="en-US" altLang="zh-CN" sz="2000" dirty="0" smtClean="0">
                <a:latin typeface="Times New Roman" panose="02020603050405020304" pitchFamily="18" charset="0"/>
              </a:rPr>
              <a:t>, “PC”) </a:t>
            </a:r>
          </a:p>
          <a:p>
            <a:pPr lvl="1" eaLnBrk="1" hangingPunct="1">
              <a:lnSpc>
                <a:spcPct val="11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support</a:t>
            </a:r>
            <a:r>
              <a:rPr lang="en-US" altLang="zh-CN" sz="2000" dirty="0" smtClean="0">
                <a:latin typeface="Times New Roman" panose="02020603050405020304" pitchFamily="18" charset="0"/>
              </a:rPr>
              <a:t> = 2%, </a:t>
            </a:r>
            <a:r>
              <a:rPr lang="en-US" altLang="zh-CN" sz="2000" i="1" dirty="0" smtClean="0">
                <a:latin typeface="Times New Roman" panose="02020603050405020304" pitchFamily="18" charset="0"/>
              </a:rPr>
              <a:t>confidence</a:t>
            </a:r>
            <a:r>
              <a:rPr lang="en-US" altLang="zh-CN" sz="2000" dirty="0" smtClean="0">
                <a:latin typeface="Times New Roman" panose="02020603050405020304" pitchFamily="18" charset="0"/>
              </a:rPr>
              <a:t> = 60%]</a:t>
            </a:r>
          </a:p>
          <a:p>
            <a:pPr lvl="1" eaLnBrk="1" hangingPunct="1">
              <a:lnSpc>
                <a:spcPct val="110000"/>
              </a:lnSpc>
            </a:pPr>
            <a:r>
              <a:rPr lang="en-US" altLang="zh-CN" sz="2000" i="1" dirty="0" smtClean="0">
                <a:latin typeface="Times New Roman" panose="02020603050405020304" pitchFamily="18" charset="0"/>
              </a:rPr>
              <a:t>contains</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T</a:t>
            </a:r>
            <a:r>
              <a:rPr lang="en-US" altLang="zh-CN" sz="2000" dirty="0" smtClean="0">
                <a:latin typeface="Times New Roman" panose="02020603050405020304" pitchFamily="18" charset="0"/>
              </a:rPr>
              <a:t>, “computer”)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contains</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T</a:t>
            </a:r>
            <a:r>
              <a:rPr lang="en-US" altLang="zh-CN" sz="2000" dirty="0" smtClean="0">
                <a:latin typeface="Times New Roman" panose="02020603050405020304" pitchFamily="18" charset="0"/>
              </a:rPr>
              <a:t>, “software”)</a:t>
            </a:r>
          </a:p>
          <a:p>
            <a:pPr lvl="1" eaLnBrk="1" hangingPunct="1">
              <a:lnSpc>
                <a:spcPct val="11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support</a:t>
            </a:r>
            <a:r>
              <a:rPr lang="en-US" altLang="zh-CN" sz="2000" dirty="0" smtClean="0">
                <a:latin typeface="Times New Roman" panose="02020603050405020304" pitchFamily="18" charset="0"/>
              </a:rPr>
              <a:t> = 1%, </a:t>
            </a:r>
            <a:r>
              <a:rPr lang="en-US" altLang="zh-CN" sz="2000" i="1" dirty="0" smtClean="0">
                <a:latin typeface="Times New Roman" panose="02020603050405020304" pitchFamily="18" charset="0"/>
              </a:rPr>
              <a:t>confidence</a:t>
            </a:r>
            <a:r>
              <a:rPr lang="en-US" altLang="zh-CN" sz="2000" dirty="0" smtClean="0">
                <a:latin typeface="Times New Roman" panose="02020603050405020304" pitchFamily="18" charset="0"/>
              </a:rPr>
              <a:t> = 75%]</a:t>
            </a:r>
          </a:p>
        </p:txBody>
      </p:sp>
    </p:spTree>
    <p:extLst>
      <p:ext uri="{BB962C8B-B14F-4D97-AF65-F5344CB8AC3E}">
        <p14:creationId xmlns:p14="http://schemas.microsoft.com/office/powerpoint/2010/main" val="1219839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80BDD5C-5ED9-44E4-8999-8F463628A3CF}"/>
              </a:ext>
            </a:extLst>
          </p:cNvPr>
          <p:cNvSpPr>
            <a:spLocks noGrp="1"/>
          </p:cNvSpPr>
          <p:nvPr>
            <p:ph type="title"/>
          </p:nvPr>
        </p:nvSpPr>
        <p:spPr/>
        <p:txBody>
          <a:bodyPr/>
          <a:lstStyle/>
          <a:p>
            <a:r>
              <a:rPr lang="zh-CN" altLang="en-US" dirty="0"/>
              <a:t>数据挖掘功能</a:t>
            </a:r>
            <a:r>
              <a:rPr lang="en-US" altLang="zh-CN" dirty="0"/>
              <a:t>(1</a:t>
            </a:r>
            <a:r>
              <a:rPr lang="en-US" altLang="zh-CN" dirty="0" smtClean="0"/>
              <a:t>)-</a:t>
            </a:r>
            <a:r>
              <a:rPr lang="zh-CN" altLang="en-US" dirty="0" smtClean="0"/>
              <a:t>关联</a:t>
            </a:r>
            <a:r>
              <a:rPr lang="zh-CN" altLang="en-US" dirty="0"/>
              <a:t>分析案例</a:t>
            </a:r>
          </a:p>
        </p:txBody>
      </p:sp>
      <p:sp>
        <p:nvSpPr>
          <p:cNvPr id="3" name="内容占位符 2">
            <a:extLst>
              <a:ext uri="{FF2B5EF4-FFF2-40B4-BE49-F238E27FC236}">
                <a16:creationId xmlns="" xmlns:a16="http://schemas.microsoft.com/office/drawing/2014/main" id="{8CC93211-446F-41F5-A03F-AC7603C59024}"/>
              </a:ext>
            </a:extLst>
          </p:cNvPr>
          <p:cNvSpPr>
            <a:spLocks noGrp="1"/>
          </p:cNvSpPr>
          <p:nvPr>
            <p:ph idx="1"/>
          </p:nvPr>
        </p:nvSpPr>
        <p:spPr>
          <a:xfrm>
            <a:off x="425479" y="1628800"/>
            <a:ext cx="8229600" cy="5055840"/>
          </a:xfrm>
        </p:spPr>
        <p:txBody>
          <a:bodyPr/>
          <a:lstStyle/>
          <a:p>
            <a:pPr marL="0" indent="0">
              <a:buNone/>
            </a:pPr>
            <a:r>
              <a:rPr lang="en-US" altLang="zh-CN" sz="2400" dirty="0"/>
              <a:t>1. </a:t>
            </a:r>
            <a:r>
              <a:rPr lang="zh-CN" altLang="en-US" sz="2400" dirty="0"/>
              <a:t>通过关联规则，推出相应的</a:t>
            </a:r>
            <a:r>
              <a:rPr lang="zh-CN" altLang="en-US" sz="2400" dirty="0">
                <a:solidFill>
                  <a:srgbClr val="FF0000"/>
                </a:solidFill>
              </a:rPr>
              <a:t>促销礼包或优惠组合套装</a:t>
            </a:r>
            <a:r>
              <a:rPr lang="zh-CN" altLang="en-US" sz="2400" dirty="0"/>
              <a:t>，快速帮助提高销售额。</a:t>
            </a:r>
            <a:endParaRPr lang="en-US" altLang="zh-CN" sz="2400" dirty="0"/>
          </a:p>
          <a:p>
            <a:pPr marL="0" indent="0">
              <a:buNone/>
            </a:pPr>
            <a:r>
              <a:rPr lang="en-US" altLang="zh-CN" sz="2400" dirty="0"/>
              <a:t>2. </a:t>
            </a:r>
            <a:r>
              <a:rPr lang="zh-CN" altLang="en-US" sz="2400" dirty="0"/>
              <a:t>指导产品</a:t>
            </a:r>
            <a:r>
              <a:rPr lang="zh-CN" altLang="en-US" sz="2400" dirty="0">
                <a:solidFill>
                  <a:srgbClr val="FF0000"/>
                </a:solidFill>
              </a:rPr>
              <a:t>合理摆放</a:t>
            </a:r>
            <a:r>
              <a:rPr lang="zh-CN" altLang="en-US" sz="2400" dirty="0"/>
              <a:t>，方便顾客最购买更多其所需要的产品。</a:t>
            </a:r>
            <a:endParaRPr lang="en-US" altLang="zh-CN" sz="2400" dirty="0"/>
          </a:p>
          <a:p>
            <a:pPr marL="0" indent="0">
              <a:buNone/>
            </a:pPr>
            <a:r>
              <a:rPr lang="en-US" altLang="zh-CN" sz="2400" dirty="0"/>
              <a:t>3. </a:t>
            </a:r>
            <a:r>
              <a:rPr lang="zh-CN" altLang="en-US" sz="2400" dirty="0"/>
              <a:t>进行相关</a:t>
            </a:r>
            <a:r>
              <a:rPr lang="zh-CN" altLang="en-US" sz="2400" dirty="0">
                <a:solidFill>
                  <a:srgbClr val="FF0000"/>
                </a:solidFill>
              </a:rPr>
              <a:t>产品推荐</a:t>
            </a:r>
            <a:r>
              <a:rPr lang="zh-CN" altLang="en-US" sz="2400" dirty="0"/>
              <a:t>或者挑选相应的关联产品进行</a:t>
            </a:r>
            <a:r>
              <a:rPr lang="zh-CN" altLang="en-US" sz="2400" dirty="0">
                <a:solidFill>
                  <a:srgbClr val="FF0000"/>
                </a:solidFill>
              </a:rPr>
              <a:t>精准营销</a:t>
            </a:r>
            <a:r>
              <a:rPr lang="zh-CN" altLang="en-US" sz="2400" dirty="0"/>
              <a:t>。例：购买该商品的人，有百分之多少还会购买如下的产品。</a:t>
            </a:r>
            <a:endParaRPr lang="en-US" altLang="zh-CN" sz="2400" dirty="0"/>
          </a:p>
          <a:p>
            <a:pPr marL="0" indent="0">
              <a:buNone/>
            </a:pPr>
            <a:r>
              <a:rPr lang="en-US" altLang="zh-CN" sz="2400" dirty="0"/>
              <a:t>4. </a:t>
            </a:r>
            <a:r>
              <a:rPr lang="zh-CN" altLang="en-US" sz="2400" dirty="0">
                <a:solidFill>
                  <a:srgbClr val="FF0000"/>
                </a:solidFill>
              </a:rPr>
              <a:t>寻找更多潜在的目标客户</a:t>
            </a:r>
            <a:r>
              <a:rPr lang="zh-CN" altLang="en-US" sz="2400" dirty="0"/>
              <a:t>。例：</a:t>
            </a:r>
            <a:r>
              <a:rPr lang="en-US" altLang="zh-CN" sz="2400" dirty="0"/>
              <a:t>100</a:t>
            </a:r>
            <a:r>
              <a:rPr lang="zh-CN" altLang="en-US" sz="2400" dirty="0"/>
              <a:t>人里面，购买</a:t>
            </a:r>
            <a:r>
              <a:rPr lang="en-US" altLang="zh-CN" sz="2400" dirty="0"/>
              <a:t>A</a:t>
            </a:r>
            <a:r>
              <a:rPr lang="zh-CN" altLang="en-US" sz="2400" dirty="0"/>
              <a:t>的有</a:t>
            </a:r>
            <a:r>
              <a:rPr lang="en-US" altLang="zh-CN" sz="2400" dirty="0"/>
              <a:t>60</a:t>
            </a:r>
            <a:r>
              <a:rPr lang="zh-CN" altLang="en-US" sz="2400" dirty="0"/>
              <a:t>人，购买</a:t>
            </a:r>
            <a:r>
              <a:rPr lang="en-US" altLang="zh-CN" sz="2400" dirty="0"/>
              <a:t>B</a:t>
            </a:r>
            <a:r>
              <a:rPr lang="zh-CN" altLang="en-US" sz="2400" dirty="0"/>
              <a:t>的有</a:t>
            </a:r>
            <a:r>
              <a:rPr lang="en-US" altLang="zh-CN" sz="2400" dirty="0"/>
              <a:t>40</a:t>
            </a:r>
            <a:r>
              <a:rPr lang="zh-CN" altLang="en-US" sz="2400" dirty="0"/>
              <a:t>人，同时购买</a:t>
            </a:r>
            <a:r>
              <a:rPr lang="en-US" altLang="zh-CN" sz="2400" dirty="0"/>
              <a:t>A</a:t>
            </a:r>
            <a:r>
              <a:rPr lang="zh-CN" altLang="en-US" sz="2400" dirty="0"/>
              <a:t>和</a:t>
            </a:r>
            <a:r>
              <a:rPr lang="en-US" altLang="zh-CN" sz="2400" dirty="0"/>
              <a:t>B</a:t>
            </a:r>
            <a:r>
              <a:rPr lang="zh-CN" altLang="en-US" sz="2400" dirty="0"/>
              <a:t>的有</a:t>
            </a:r>
            <a:r>
              <a:rPr lang="en-US" altLang="zh-CN" sz="2400" dirty="0"/>
              <a:t>30</a:t>
            </a:r>
            <a:r>
              <a:rPr lang="zh-CN" altLang="en-US" sz="2400" dirty="0"/>
              <a:t>人，说明买</a:t>
            </a:r>
            <a:r>
              <a:rPr lang="en-US" altLang="zh-CN" sz="2400" dirty="0"/>
              <a:t>B</a:t>
            </a:r>
            <a:r>
              <a:rPr lang="zh-CN" altLang="en-US" sz="2400" dirty="0"/>
              <a:t>的人很可能会买</a:t>
            </a:r>
            <a:r>
              <a:rPr lang="en-US" altLang="zh-CN" sz="2400" dirty="0"/>
              <a:t>A.</a:t>
            </a:r>
            <a:endParaRPr lang="zh-CN" altLang="en-US" sz="2400" dirty="0"/>
          </a:p>
        </p:txBody>
      </p:sp>
    </p:spTree>
    <p:extLst>
      <p:ext uri="{BB962C8B-B14F-4D97-AF65-F5344CB8AC3E}">
        <p14:creationId xmlns:p14="http://schemas.microsoft.com/office/powerpoint/2010/main" val="132911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4DB5BE0-B235-44F1-B52F-92B56B68AAB8}" type="slidenum">
              <a:rPr lang="zh-CN" altLang="zh-CN" smtClean="0"/>
              <a:pPr>
                <a:defRPr/>
              </a:pPr>
              <a:t>43</a:t>
            </a:fld>
            <a:endParaRPr lang="zh-CN" altLang="zh-CN"/>
          </a:p>
        </p:txBody>
      </p:sp>
      <p:sp>
        <p:nvSpPr>
          <p:cNvPr id="7" name="标题 1"/>
          <p:cNvSpPr>
            <a:spLocks noGrp="1"/>
          </p:cNvSpPr>
          <p:nvPr>
            <p:ph type="title"/>
          </p:nvPr>
        </p:nvSpPr>
        <p:spPr>
          <a:xfrm>
            <a:off x="457200" y="274638"/>
            <a:ext cx="8229600" cy="1143000"/>
          </a:xfrm>
        </p:spPr>
        <p:txBody>
          <a:bodyPr/>
          <a:lstStyle/>
          <a:p>
            <a:pPr eaLnBrk="1" hangingPunct="1">
              <a:defRPr/>
            </a:pPr>
            <a:r>
              <a:rPr lang="zh-CN" altLang="en-US" dirty="0"/>
              <a:t>数据挖掘功能</a:t>
            </a:r>
            <a:r>
              <a:rPr lang="en-US" altLang="zh-CN" dirty="0"/>
              <a:t>(1)-</a:t>
            </a:r>
            <a:r>
              <a:rPr lang="zh-CN" altLang="en-US" dirty="0"/>
              <a:t>关联分析案例</a:t>
            </a:r>
            <a:endParaRPr lang="zh-CN" altLang="en-US" b="1" dirty="0" smtClean="0">
              <a:effectLst>
                <a:outerShdw blurRad="38100" dist="38100" dir="2700000" algn="tl">
                  <a:srgbClr val="000000">
                    <a:alpha val="43137"/>
                  </a:srgbClr>
                </a:outerShdw>
              </a:effectLst>
            </a:endParaRPr>
          </a:p>
        </p:txBody>
      </p:sp>
      <p:graphicFrame>
        <p:nvGraphicFramePr>
          <p:cNvPr id="8" name="表格 7"/>
          <p:cNvGraphicFramePr>
            <a:graphicFrameLocks noGrp="1"/>
          </p:cNvGraphicFramePr>
          <p:nvPr/>
        </p:nvGraphicFramePr>
        <p:xfrm>
          <a:off x="1928794" y="2000240"/>
          <a:ext cx="4643470" cy="4286282"/>
        </p:xfrm>
        <a:graphic>
          <a:graphicData uri="http://schemas.openxmlformats.org/drawingml/2006/table">
            <a:tbl>
              <a:tblPr/>
              <a:tblGrid>
                <a:gridCol w="1279381"/>
                <a:gridCol w="3364089"/>
              </a:tblGrid>
              <a:tr h="389662">
                <a:tc>
                  <a:txBody>
                    <a:bodyPr/>
                    <a:lstStyle/>
                    <a:p>
                      <a:pPr algn="ctr">
                        <a:lnSpc>
                          <a:spcPts val="2000"/>
                        </a:lnSpc>
                        <a:spcAft>
                          <a:spcPts val="0"/>
                        </a:spcAft>
                      </a:pPr>
                      <a:r>
                        <a:rPr lang="en-US" sz="1400" kern="0" dirty="0">
                          <a:solidFill>
                            <a:srgbClr val="000000"/>
                          </a:solidFill>
                          <a:latin typeface="Times New Roman"/>
                          <a:ea typeface="宋体"/>
                          <a:cs typeface="宋体"/>
                        </a:rPr>
                        <a:t>TID</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a:lnSpc>
                          <a:spcPts val="2000"/>
                        </a:lnSpc>
                        <a:spcAft>
                          <a:spcPts val="0"/>
                        </a:spcAft>
                      </a:pPr>
                      <a:r>
                        <a:rPr lang="zh-CN" sz="1400" kern="0">
                          <a:solidFill>
                            <a:srgbClr val="000000"/>
                          </a:solidFill>
                          <a:latin typeface="Times New Roman"/>
                          <a:ea typeface="宋体"/>
                          <a:cs typeface="宋体"/>
                        </a:rPr>
                        <a:t>商品</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T100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牛奶</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啤酒</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T200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牛奶</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面包</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黄油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T300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牛奶</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饼干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T400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面包</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黄油</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饼干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T500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啤酒</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饼干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T600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牛奶</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面包</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黄油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T700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尿布</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面包</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黄油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T800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啤酒</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T900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牛奶</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面包</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黄油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T1000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啤酒</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饼干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961123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6F90E52-632A-4E04-9745-B043EB965108}"/>
              </a:ext>
            </a:extLst>
          </p:cNvPr>
          <p:cNvSpPr>
            <a:spLocks noGrp="1"/>
          </p:cNvSpPr>
          <p:nvPr>
            <p:ph type="title"/>
          </p:nvPr>
        </p:nvSpPr>
        <p:spPr/>
        <p:txBody>
          <a:bodyPr/>
          <a:lstStyle/>
          <a:p>
            <a:r>
              <a:rPr lang="zh-CN" altLang="en-US" dirty="0"/>
              <a:t>数据挖掘功能</a:t>
            </a:r>
            <a:r>
              <a:rPr lang="en-US" altLang="zh-CN" dirty="0"/>
              <a:t>(1)-</a:t>
            </a:r>
            <a:r>
              <a:rPr lang="zh-CN" altLang="en-US" dirty="0" smtClean="0"/>
              <a:t>啤酒</a:t>
            </a:r>
            <a:r>
              <a:rPr lang="zh-CN" altLang="en-US" dirty="0"/>
              <a:t>与尿布</a:t>
            </a:r>
          </a:p>
        </p:txBody>
      </p:sp>
      <p:sp>
        <p:nvSpPr>
          <p:cNvPr id="3" name="内容占位符 2">
            <a:extLst>
              <a:ext uri="{FF2B5EF4-FFF2-40B4-BE49-F238E27FC236}">
                <a16:creationId xmlns="" xmlns:a16="http://schemas.microsoft.com/office/drawing/2014/main" id="{00B363AD-39C2-4107-8695-4739B682F688}"/>
              </a:ext>
            </a:extLst>
          </p:cNvPr>
          <p:cNvSpPr>
            <a:spLocks noGrp="1"/>
          </p:cNvSpPr>
          <p:nvPr>
            <p:ph idx="1"/>
          </p:nvPr>
        </p:nvSpPr>
        <p:spPr/>
        <p:txBody>
          <a:bodyPr/>
          <a:lstStyle/>
          <a:p>
            <a:r>
              <a:rPr lang="zh-CN" altLang="en-US" dirty="0"/>
              <a:t>沃尔玛分析销售数据发现：尿布与啤酒被一起购买的概率很高。</a:t>
            </a:r>
            <a:endParaRPr lang="en-US" altLang="zh-CN" dirty="0"/>
          </a:p>
          <a:p>
            <a:r>
              <a:rPr lang="zh-CN" altLang="en-US" dirty="0"/>
              <a:t>原因在于，美国的妇女通常在家照顾孩子，所以，她们常常会嘱咐丈夫在下班回家的路上为孩子买尿布，而丈夫在买尿布的同时又会顺手购买自己爱喝的啤酒。</a:t>
            </a:r>
            <a:endParaRPr lang="en-US" altLang="zh-CN" dirty="0"/>
          </a:p>
          <a:p>
            <a:r>
              <a:rPr lang="zh-CN" altLang="en-US" dirty="0"/>
              <a:t>沃尔玛将这两种商品并置或捆绑促销，从而大大提高了关联销售。</a:t>
            </a:r>
          </a:p>
        </p:txBody>
      </p:sp>
    </p:spTree>
    <p:extLst>
      <p:ext uri="{BB962C8B-B14F-4D97-AF65-F5344CB8AC3E}">
        <p14:creationId xmlns:p14="http://schemas.microsoft.com/office/powerpoint/2010/main" val="275473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5C7D0A4-695A-4091-9564-4C75428E5795}" type="slidenum">
              <a:rPr kumimoji="0" lang="en-US" altLang="zh-CN" sz="1400"/>
              <a:pPr eaLnBrk="1" hangingPunct="1"/>
              <a:t>45</a:t>
            </a:fld>
            <a:endParaRPr kumimoji="0" lang="en-US" altLang="zh-CN" sz="1400"/>
          </a:p>
        </p:txBody>
      </p:sp>
      <p:sp>
        <p:nvSpPr>
          <p:cNvPr id="48131" name="Rectangle 2"/>
          <p:cNvSpPr>
            <a:spLocks noGrp="1" noChangeArrowheads="1"/>
          </p:cNvSpPr>
          <p:nvPr>
            <p:ph type="title"/>
          </p:nvPr>
        </p:nvSpPr>
        <p:spPr>
          <a:xfrm>
            <a:off x="755576" y="332011"/>
            <a:ext cx="7793037" cy="720725"/>
          </a:xfrm>
        </p:spPr>
        <p:txBody>
          <a:bodyPr/>
          <a:lstStyle/>
          <a:p>
            <a:pPr eaLnBrk="1" hangingPunct="1"/>
            <a:r>
              <a:rPr lang="zh-CN" altLang="en-US" sz="4000" dirty="0" smtClean="0"/>
              <a:t>数据挖掘功能</a:t>
            </a:r>
            <a:r>
              <a:rPr lang="en-US" altLang="zh-CN" sz="4000" dirty="0" smtClean="0"/>
              <a:t>(2)-</a:t>
            </a:r>
            <a:r>
              <a:rPr lang="zh-CN" altLang="en-US" sz="4000" dirty="0" smtClean="0"/>
              <a:t>分类</a:t>
            </a:r>
            <a:endParaRPr lang="en-US" altLang="zh-CN" sz="4000" dirty="0" smtClean="0"/>
          </a:p>
        </p:txBody>
      </p:sp>
      <p:sp>
        <p:nvSpPr>
          <p:cNvPr id="48132" name="Rectangle 3"/>
          <p:cNvSpPr>
            <a:spLocks noGrp="1" noChangeArrowheads="1"/>
          </p:cNvSpPr>
          <p:nvPr>
            <p:ph type="body" idx="1"/>
          </p:nvPr>
        </p:nvSpPr>
        <p:spPr>
          <a:xfrm>
            <a:off x="503238" y="1412875"/>
            <a:ext cx="8640762" cy="5040313"/>
          </a:xfrm>
        </p:spPr>
        <p:txBody>
          <a:bodyPr/>
          <a:lstStyle/>
          <a:p>
            <a:pPr eaLnBrk="1" hangingPunct="1">
              <a:lnSpc>
                <a:spcPct val="110000"/>
              </a:lnSpc>
            </a:pPr>
            <a:r>
              <a:rPr lang="zh-CN" altLang="en-US" sz="2800" u="sng" dirty="0" smtClean="0"/>
              <a:t>分类</a:t>
            </a:r>
            <a:endParaRPr lang="zh-CN" altLang="en-US" sz="2800" dirty="0" smtClean="0"/>
          </a:p>
          <a:p>
            <a:pPr lvl="1" eaLnBrk="1" hangingPunct="1">
              <a:lnSpc>
                <a:spcPct val="110000"/>
              </a:lnSpc>
            </a:pPr>
            <a:r>
              <a:rPr lang="zh-CN" altLang="en-US" sz="2400" dirty="0" smtClean="0">
                <a:latin typeface="Times New Roman" panose="02020603050405020304" pitchFamily="18" charset="0"/>
              </a:rPr>
              <a:t>找出描述和识别类或概念的模型</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函数</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用于标号未知的对象的标号预测</a:t>
            </a:r>
            <a:r>
              <a:rPr lang="en-US" altLang="zh-CN" sz="2400" dirty="0" smtClean="0">
                <a:latin typeface="Times New Roman" panose="02020603050405020304" pitchFamily="18" charset="0"/>
              </a:rPr>
              <a:t>/</a:t>
            </a:r>
            <a:r>
              <a:rPr lang="en-US" altLang="zh-CN" sz="2400" dirty="0" smtClean="0"/>
              <a:t>Predict some unknown class labels</a:t>
            </a:r>
            <a:endParaRPr lang="en-US" altLang="zh-CN" sz="2400" dirty="0" smtClean="0">
              <a:latin typeface="Times New Roman" panose="02020603050405020304" pitchFamily="18" charset="0"/>
            </a:endParaRPr>
          </a:p>
          <a:p>
            <a:pPr lvl="1" eaLnBrk="1" hangingPunct="1">
              <a:lnSpc>
                <a:spcPct val="110000"/>
              </a:lnSpc>
            </a:pPr>
            <a:r>
              <a:rPr lang="zh-CN" altLang="en-US" sz="2400" dirty="0" smtClean="0">
                <a:latin typeface="Times New Roman" panose="02020603050405020304" pitchFamily="18" charset="0"/>
              </a:rPr>
              <a:t>例如</a:t>
            </a:r>
            <a:r>
              <a:rPr lang="zh-CN" altLang="en-US" sz="2400" dirty="0" smtClean="0">
                <a:latin typeface="Times New Roman" panose="02020603050405020304" pitchFamily="18" charset="0"/>
              </a:rPr>
              <a:t>根据气候对国家分类</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或根据单位里程的耗油量对汽车分类</a:t>
            </a:r>
          </a:p>
          <a:p>
            <a:pPr lvl="2" eaLnBrk="1" hangingPunct="1">
              <a:lnSpc>
                <a:spcPct val="110000"/>
              </a:lnSpc>
            </a:pPr>
            <a:r>
              <a:rPr lang="zh-CN" altLang="en-US" sz="2000" u="sng" dirty="0" smtClean="0">
                <a:latin typeface="Times New Roman" panose="02020603050405020304" pitchFamily="18" charset="0"/>
              </a:rPr>
              <a:t>模型表示</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判定树</a:t>
            </a:r>
            <a:r>
              <a:rPr lang="en-US" altLang="zh-CN" sz="2000" dirty="0" smtClean="0">
                <a:latin typeface="Times New Roman" panose="02020603050405020304" pitchFamily="18" charset="0"/>
              </a:rPr>
              <a:t>(decision-tree), </a:t>
            </a:r>
            <a:r>
              <a:rPr lang="zh-CN" altLang="en-US" sz="2000" dirty="0" smtClean="0">
                <a:latin typeface="Times New Roman" panose="02020603050405020304" pitchFamily="18" charset="0"/>
              </a:rPr>
              <a:t>分类规则</a:t>
            </a:r>
            <a:r>
              <a:rPr lang="en-US" altLang="zh-CN" dirty="0" smtClean="0">
                <a:latin typeface="Times New Roman" panose="02020603050405020304" pitchFamily="18" charset="0"/>
              </a:rPr>
              <a:t>, </a:t>
            </a:r>
            <a:r>
              <a:rPr lang="zh-CN" altLang="en-US" sz="2000" dirty="0" smtClean="0">
                <a:latin typeface="Times New Roman" panose="02020603050405020304" pitchFamily="18" charset="0"/>
              </a:rPr>
              <a:t>神经网络</a:t>
            </a:r>
          </a:p>
          <a:p>
            <a:pPr lvl="1" eaLnBrk="1" hangingPunct="1">
              <a:buClrTx/>
              <a:buSzTx/>
              <a:buFontTx/>
              <a:buChar char="•"/>
            </a:pPr>
            <a:r>
              <a:rPr kumimoji="0" lang="zh-CN" altLang="en-US" sz="2400" b="0" dirty="0" smtClean="0">
                <a:solidFill>
                  <a:srgbClr val="000000"/>
                </a:solidFill>
                <a:latin typeface="Comic Sans MS" panose="030F0702030302020204" pitchFamily="66" charset="0"/>
                <a:ea typeface="隶书" panose="02010509060101010101" pitchFamily="49" charset="-122"/>
              </a:rPr>
              <a:t>判别分析</a:t>
            </a:r>
            <a:r>
              <a:rPr kumimoji="0" lang="en-US" altLang="zh-CN" sz="2400" b="0" dirty="0" err="1" smtClean="0">
                <a:solidFill>
                  <a:srgbClr val="000000"/>
                </a:solidFill>
                <a:latin typeface="Comic Sans MS" panose="030F0702030302020204" pitchFamily="66" charset="0"/>
                <a:ea typeface="隶书" panose="02010509060101010101" pitchFamily="49" charset="-122"/>
              </a:rPr>
              <a:t>discriminat</a:t>
            </a:r>
            <a:r>
              <a:rPr kumimoji="0" lang="en-US" altLang="zh-CN" sz="2400" b="0" dirty="0" smtClean="0">
                <a:solidFill>
                  <a:srgbClr val="000000"/>
                </a:solidFill>
                <a:latin typeface="Comic Sans MS" panose="030F0702030302020204" pitchFamily="66" charset="0"/>
                <a:ea typeface="隶书" panose="02010509060101010101" pitchFamily="49" charset="-122"/>
              </a:rPr>
              <a:t> analysis</a:t>
            </a:r>
          </a:p>
          <a:p>
            <a:pPr lvl="2" eaLnBrk="1" hangingPunct="1">
              <a:buClrTx/>
              <a:buSzTx/>
              <a:buFont typeface="Wingdings" panose="05000000000000000000" pitchFamily="2" charset="2"/>
              <a:buChar char="Ø"/>
            </a:pPr>
            <a:r>
              <a:rPr lang="zh-CN" altLang="en-US" sz="2000" dirty="0">
                <a:latin typeface="Times New Roman" panose="02020603050405020304" pitchFamily="18" charset="0"/>
              </a:rPr>
              <a:t>有监督方法 </a:t>
            </a:r>
            <a:r>
              <a:rPr lang="en-US" altLang="zh-CN" sz="2000" dirty="0">
                <a:latin typeface="Times New Roman" panose="02020603050405020304" pitchFamily="18" charset="0"/>
              </a:rPr>
              <a:t>supervised method/</a:t>
            </a:r>
            <a:r>
              <a:rPr lang="zh-CN" altLang="en-US" sz="2000" dirty="0">
                <a:latin typeface="Times New Roman" panose="02020603050405020304" pitchFamily="18" charset="0"/>
              </a:rPr>
              <a:t>在已知对象分成若干类别并取得各种类别的一组观测样本，在此基础上根据某些准则（学习）建立</a:t>
            </a:r>
            <a:r>
              <a:rPr kumimoji="0" lang="zh-CN" altLang="en-US" sz="2000" b="0" u="sng" dirty="0" smtClean="0">
                <a:solidFill>
                  <a:srgbClr val="000000"/>
                </a:solidFill>
                <a:latin typeface="Comic Sans MS" panose="030F0702030302020204" pitchFamily="66" charset="0"/>
                <a:ea typeface="华文琥珀" panose="02010800040101010101" pitchFamily="2" charset="-122"/>
              </a:rPr>
              <a:t>判别式</a:t>
            </a:r>
            <a:r>
              <a:rPr kumimoji="0" lang="zh-CN" altLang="en-US" b="0" dirty="0" smtClean="0">
                <a:solidFill>
                  <a:srgbClr val="000000"/>
                </a:solidFill>
                <a:latin typeface="Comic Sans MS" panose="030F0702030302020204" pitchFamily="66" charset="0"/>
                <a:ea typeface="楷体_GB2312" pitchFamily="49" charset="-122"/>
              </a:rPr>
              <a:t>；</a:t>
            </a:r>
            <a:r>
              <a:rPr lang="zh-CN" altLang="en-US" sz="2000" dirty="0">
                <a:latin typeface="Times New Roman" panose="02020603050405020304" pitchFamily="18" charset="0"/>
              </a:rPr>
              <a:t>然后对未知类别样本进行</a:t>
            </a:r>
            <a:r>
              <a:rPr kumimoji="0" lang="zh-CN" altLang="en-US" sz="2000" b="0" dirty="0" smtClean="0">
                <a:solidFill>
                  <a:srgbClr val="000000"/>
                </a:solidFill>
                <a:latin typeface="Comic Sans MS" panose="030F0702030302020204" pitchFamily="66" charset="0"/>
                <a:ea typeface="楷体_GB2312" pitchFamily="49" charset="-122"/>
              </a:rPr>
              <a:t>（判别）</a:t>
            </a:r>
            <a:r>
              <a:rPr kumimoji="0" lang="zh-CN" altLang="en-US" sz="2000" b="0" dirty="0" smtClean="0">
                <a:solidFill>
                  <a:srgbClr val="000000"/>
                </a:solidFill>
                <a:latin typeface="Comic Sans MS" panose="030F0702030302020204" pitchFamily="66" charset="0"/>
                <a:ea typeface="华文琥珀" panose="02010800040101010101" pitchFamily="2" charset="-122"/>
              </a:rPr>
              <a:t>分类</a:t>
            </a:r>
            <a:endParaRPr lang="zh-CN" altLang="en-US" sz="2000" dirty="0" smtClean="0">
              <a:latin typeface="Times New Roman" panose="02020603050405020304" pitchFamily="18" charset="0"/>
            </a:endParaRPr>
          </a:p>
          <a:p>
            <a:pPr lvl="1" eaLnBrk="1" hangingPunct="1">
              <a:lnSpc>
                <a:spcPct val="110000"/>
              </a:lnSpc>
            </a:pPr>
            <a:r>
              <a:rPr lang="zh-CN" altLang="en-US" sz="2400" dirty="0" smtClean="0">
                <a:latin typeface="Times New Roman" panose="02020603050405020304" pitchFamily="18" charset="0"/>
              </a:rPr>
              <a:t>预测</a:t>
            </a:r>
            <a:r>
              <a:rPr lang="en-US" altLang="zh-CN" sz="2400" dirty="0" smtClean="0">
                <a:latin typeface="Times New Roman" panose="02020603050405020304" pitchFamily="18" charset="0"/>
              </a:rPr>
              <a:t>: </a:t>
            </a:r>
            <a:r>
              <a:rPr lang="zh-CN" altLang="en-US" sz="2400" u="sng" dirty="0" smtClean="0">
                <a:latin typeface="Times New Roman" panose="02020603050405020304" pitchFamily="18" charset="0"/>
              </a:rPr>
              <a:t>预测某些未知或遗漏的数值值</a:t>
            </a:r>
            <a:r>
              <a:rPr lang="en-US" altLang="zh-CN" sz="2400" u="sng" dirty="0" smtClean="0">
                <a:latin typeface="Times New Roman" panose="02020603050405020304" pitchFamily="18" charset="0"/>
              </a:rPr>
              <a:t>/</a:t>
            </a:r>
            <a:r>
              <a:rPr lang="zh-CN" altLang="en-US" sz="2400" dirty="0" smtClean="0"/>
              <a:t>定量的</a:t>
            </a:r>
            <a:r>
              <a:rPr lang="en-US" altLang="zh-CN" sz="2400" dirty="0" smtClean="0"/>
              <a:t>quantitative</a:t>
            </a:r>
            <a:r>
              <a:rPr lang="zh-CN" altLang="en-US" sz="2400" dirty="0" smtClean="0"/>
              <a:t>输出变量</a:t>
            </a:r>
            <a:endParaRPr lang="zh-CN" altLang="en-US" sz="2400" u="sng" dirty="0" smtClean="0">
              <a:latin typeface="Times New Roman" panose="02020603050405020304" pitchFamily="18" charset="0"/>
            </a:endParaRPr>
          </a:p>
          <a:p>
            <a:pPr eaLnBrk="1" hangingPunct="1">
              <a:buClrTx/>
              <a:buSzTx/>
              <a:buFontTx/>
              <a:buChar char="•"/>
            </a:pPr>
            <a:endParaRPr kumimoji="0" lang="en-US" altLang="zh-CN" sz="3000" b="0" dirty="0" smtClean="0">
              <a:solidFill>
                <a:srgbClr val="000000"/>
              </a:solidFill>
              <a:latin typeface="Comic Sans MS" panose="030F0702030302020204" pitchFamily="66" charset="0"/>
              <a:ea typeface="华文琥珀" panose="02010800040101010101" pitchFamily="2"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 y="1341661"/>
            <a:ext cx="770572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618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 xmlns:a16="http://schemas.microsoft.com/office/drawing/2014/main" id="{C381EEBB-B278-43B9-BF85-8D5EDBF87AA9}"/>
              </a:ext>
            </a:extLst>
          </p:cNvPr>
          <p:cNvSpPr>
            <a:spLocks noGrp="1" noChangeArrowheads="1"/>
          </p:cNvSpPr>
          <p:nvPr>
            <p:ph type="title"/>
          </p:nvPr>
        </p:nvSpPr>
        <p:spPr/>
        <p:txBody>
          <a:bodyPr/>
          <a:lstStyle/>
          <a:p>
            <a:pPr fontAlgn="auto">
              <a:spcAft>
                <a:spcPts val="0"/>
              </a:spcAft>
              <a:defRPr/>
            </a:pPr>
            <a:r>
              <a:rPr lang="zh-CN" altLang="en-US" dirty="0"/>
              <a:t>数据挖掘功能</a:t>
            </a:r>
            <a:r>
              <a:rPr lang="en-US" altLang="zh-CN" dirty="0"/>
              <a:t>(2</a:t>
            </a:r>
            <a:r>
              <a:rPr lang="en-US" altLang="zh-CN" dirty="0" smtClean="0"/>
              <a:t>)--</a:t>
            </a:r>
            <a:r>
              <a:rPr lang="zh-CN" altLang="en-US" dirty="0" smtClean="0">
                <a:latin typeface="宋体" panose="02010600030101010101" pitchFamily="2" charset="-122"/>
              </a:rPr>
              <a:t>分类</a:t>
            </a:r>
            <a:endParaRPr lang="zh-CN" altLang="en-US" dirty="0">
              <a:latin typeface="宋体" panose="02010600030101010101" pitchFamily="2" charset="-122"/>
            </a:endParaRPr>
          </a:p>
        </p:txBody>
      </p:sp>
      <p:sp>
        <p:nvSpPr>
          <p:cNvPr id="245763" name="Rectangle 3">
            <a:extLst>
              <a:ext uri="{FF2B5EF4-FFF2-40B4-BE49-F238E27FC236}">
                <a16:creationId xmlns="" xmlns:a16="http://schemas.microsoft.com/office/drawing/2014/main" id="{126F75CA-19BB-44D8-9F83-12305303AAF9}"/>
              </a:ext>
            </a:extLst>
          </p:cNvPr>
          <p:cNvSpPr>
            <a:spLocks noGrp="1" noChangeArrowheads="1"/>
          </p:cNvSpPr>
          <p:nvPr>
            <p:ph idx="1"/>
          </p:nvPr>
        </p:nvSpPr>
        <p:spPr>
          <a:xfrm>
            <a:off x="-108520" y="1566069"/>
            <a:ext cx="9011344" cy="4686300"/>
          </a:xfrm>
        </p:spPr>
        <p:txBody>
          <a:bodyPr rtlCol="0">
            <a:normAutofit/>
          </a:bodyPr>
          <a:lstStyle/>
          <a:p>
            <a:pPr fontAlgn="auto">
              <a:spcAft>
                <a:spcPts val="0"/>
              </a:spcAft>
              <a:buFont typeface="Cambria"/>
              <a:buChar char="+"/>
              <a:defRPr/>
            </a:pPr>
            <a:r>
              <a:rPr lang="zh-CN" altLang="en-US" dirty="0"/>
              <a:t>任务</a:t>
            </a:r>
            <a:r>
              <a:rPr lang="en-US" altLang="zh-CN" dirty="0"/>
              <a:t>: </a:t>
            </a:r>
            <a:r>
              <a:rPr lang="zh-CN" altLang="en-US" dirty="0"/>
              <a:t>建立一个模型</a:t>
            </a:r>
            <a:r>
              <a:rPr lang="en-US" altLang="zh-CN" dirty="0"/>
              <a:t>(</a:t>
            </a:r>
            <a:r>
              <a:rPr lang="en-US" altLang="zh-CN" i="1" dirty="0">
                <a:solidFill>
                  <a:srgbClr val="CC0000"/>
                </a:solidFill>
              </a:rPr>
              <a:t>model</a:t>
            </a:r>
            <a:r>
              <a:rPr lang="en-US" altLang="zh-CN" dirty="0"/>
              <a:t> )</a:t>
            </a:r>
            <a:r>
              <a:rPr lang="zh-CN" altLang="en-US" dirty="0"/>
              <a:t>，类标号属性是其他属性值的函数</a:t>
            </a:r>
          </a:p>
          <a:p>
            <a:pPr fontAlgn="auto">
              <a:spcAft>
                <a:spcPts val="0"/>
              </a:spcAft>
              <a:buFont typeface="Cambria"/>
              <a:buChar char="+"/>
              <a:defRPr/>
            </a:pPr>
            <a:r>
              <a:rPr lang="zh-CN" altLang="en-US" dirty="0"/>
              <a:t>训练集 </a:t>
            </a:r>
            <a:r>
              <a:rPr lang="en-US" altLang="zh-CN" dirty="0"/>
              <a:t>(</a:t>
            </a:r>
            <a:r>
              <a:rPr lang="en-US" altLang="zh-CN" i="1" dirty="0">
                <a:solidFill>
                  <a:srgbClr val="CC0000"/>
                </a:solidFill>
              </a:rPr>
              <a:t>training set </a:t>
            </a:r>
            <a:r>
              <a:rPr lang="en-US" altLang="zh-CN" dirty="0" smtClean="0"/>
              <a:t>)</a:t>
            </a:r>
            <a:r>
              <a:rPr lang="zh-CN" altLang="en-US" dirty="0"/>
              <a:t>测试</a:t>
            </a:r>
            <a:r>
              <a:rPr lang="zh-CN" altLang="en-US" dirty="0" smtClean="0"/>
              <a:t>集</a:t>
            </a:r>
            <a:r>
              <a:rPr lang="en-US" altLang="zh-CN" i="1" dirty="0" smtClean="0">
                <a:solidFill>
                  <a:srgbClr val="CC0000"/>
                </a:solidFill>
              </a:rPr>
              <a:t> </a:t>
            </a:r>
            <a:r>
              <a:rPr lang="en-US" altLang="zh-CN" dirty="0"/>
              <a:t>(</a:t>
            </a:r>
            <a:r>
              <a:rPr lang="en-US" altLang="zh-CN" i="1" dirty="0">
                <a:solidFill>
                  <a:srgbClr val="CC0000"/>
                </a:solidFill>
              </a:rPr>
              <a:t>test set</a:t>
            </a:r>
            <a:r>
              <a:rPr lang="en-US" altLang="zh-CN" dirty="0"/>
              <a:t> ) </a:t>
            </a:r>
          </a:p>
          <a:p>
            <a:pPr lvl="1" fontAlgn="auto">
              <a:spcAft>
                <a:spcPts val="0"/>
              </a:spcAft>
              <a:buFont typeface="Cambria"/>
              <a:buChar char="–"/>
              <a:defRPr/>
            </a:pPr>
            <a:r>
              <a:rPr lang="zh-CN" altLang="en-US" dirty="0"/>
              <a:t>训练：训练集</a:t>
            </a:r>
            <a:r>
              <a:rPr lang="en-US" altLang="zh-CN" dirty="0"/>
              <a:t>——&gt;</a:t>
            </a:r>
            <a:r>
              <a:rPr lang="zh-CN" altLang="en-US" dirty="0"/>
              <a:t>特征选取</a:t>
            </a:r>
            <a:r>
              <a:rPr lang="en-US" altLang="zh-CN" dirty="0"/>
              <a:t>——&gt;</a:t>
            </a:r>
            <a:r>
              <a:rPr lang="zh-CN" altLang="en-US" dirty="0"/>
              <a:t>训练</a:t>
            </a:r>
            <a:r>
              <a:rPr lang="en-US" altLang="zh-CN" dirty="0"/>
              <a:t>——&gt;</a:t>
            </a:r>
            <a:r>
              <a:rPr lang="zh-CN" altLang="en-US" dirty="0"/>
              <a:t>分类器</a:t>
            </a:r>
          </a:p>
          <a:p>
            <a:pPr lvl="1" fontAlgn="auto">
              <a:spcAft>
                <a:spcPts val="0"/>
              </a:spcAft>
              <a:buFont typeface="Cambria"/>
              <a:buChar char="–"/>
              <a:defRPr/>
            </a:pPr>
            <a:r>
              <a:rPr lang="zh-CN" altLang="en-US" dirty="0"/>
              <a:t>分类：新样本</a:t>
            </a:r>
            <a:r>
              <a:rPr lang="en-US" altLang="zh-CN" dirty="0"/>
              <a:t>——&gt;</a:t>
            </a:r>
            <a:r>
              <a:rPr lang="zh-CN" altLang="en-US" dirty="0"/>
              <a:t>特征选取</a:t>
            </a:r>
            <a:r>
              <a:rPr lang="en-US" altLang="zh-CN" dirty="0"/>
              <a:t>——&gt;</a:t>
            </a:r>
            <a:r>
              <a:rPr lang="zh-CN" altLang="en-US" dirty="0"/>
              <a:t>分类</a:t>
            </a:r>
            <a:r>
              <a:rPr lang="en-US" altLang="zh-CN" dirty="0"/>
              <a:t>——&gt;</a:t>
            </a:r>
            <a:r>
              <a:rPr lang="zh-CN" altLang="en-US" dirty="0"/>
              <a:t>判决</a:t>
            </a:r>
            <a:endParaRPr lang="en-US" altLang="zh-CN" dirty="0"/>
          </a:p>
        </p:txBody>
      </p:sp>
      <p:sp>
        <p:nvSpPr>
          <p:cNvPr id="4" name="日期占位符 3">
            <a:extLst>
              <a:ext uri="{FF2B5EF4-FFF2-40B4-BE49-F238E27FC236}">
                <a16:creationId xmlns="" xmlns:a16="http://schemas.microsoft.com/office/drawing/2014/main" id="{1B8B293F-0962-4FFC-8A7D-654F0A904BB0}"/>
              </a:ext>
            </a:extLst>
          </p:cNvPr>
          <p:cNvSpPr>
            <a:spLocks noGrp="1"/>
          </p:cNvSpPr>
          <p:nvPr>
            <p:ph type="dt" sz="quarter" idx="10"/>
          </p:nvPr>
        </p:nvSpPr>
        <p:spPr/>
        <p:txBody>
          <a:bodyPr/>
          <a:lstStyle/>
          <a:p>
            <a:pPr>
              <a:defRPr/>
            </a:pPr>
            <a:fld id="{648F48A4-EDFE-4519-9E9A-02B042237AD8}" type="datetime3">
              <a:rPr lang="zh-CN" altLang="en-US"/>
              <a:pPr>
                <a:defRPr/>
              </a:pPr>
              <a:t>2020年2月26日星期三</a:t>
            </a:fld>
            <a:endParaRPr lang="en-US" altLang="zh-CN"/>
          </a:p>
        </p:txBody>
      </p:sp>
      <p:sp>
        <p:nvSpPr>
          <p:cNvPr id="5" name="页脚占位符 4">
            <a:extLst>
              <a:ext uri="{FF2B5EF4-FFF2-40B4-BE49-F238E27FC236}">
                <a16:creationId xmlns="" xmlns:a16="http://schemas.microsoft.com/office/drawing/2014/main" id="{0A6B7E1E-DF08-4646-A10F-E0986E7F69F0}"/>
              </a:ext>
            </a:extLst>
          </p:cNvPr>
          <p:cNvSpPr>
            <a:spLocks noGrp="1"/>
          </p:cNvSpPr>
          <p:nvPr>
            <p:ph type="ftr" sz="quarter" idx="11"/>
          </p:nvPr>
        </p:nvSpPr>
        <p:spPr/>
        <p:txBody>
          <a:bodyPr/>
          <a:lstStyle/>
          <a:p>
            <a:pPr>
              <a:defRPr/>
            </a:pPr>
            <a:r>
              <a:rPr lang="zh-CN" altLang="en-US"/>
              <a:t>数据挖掘导论</a:t>
            </a:r>
          </a:p>
        </p:txBody>
      </p:sp>
      <p:sp>
        <p:nvSpPr>
          <p:cNvPr id="6" name="灯片编号占位符 5">
            <a:extLst>
              <a:ext uri="{FF2B5EF4-FFF2-40B4-BE49-F238E27FC236}">
                <a16:creationId xmlns="" xmlns:a16="http://schemas.microsoft.com/office/drawing/2014/main" id="{5CD1A40D-E321-4F0A-914E-698590B1F47A}"/>
              </a:ext>
            </a:extLst>
          </p:cNvPr>
          <p:cNvSpPr>
            <a:spLocks noGrp="1"/>
          </p:cNvSpPr>
          <p:nvPr>
            <p:ph type="sldNum" sz="quarter" idx="12"/>
          </p:nvPr>
        </p:nvSpPr>
        <p:spPr/>
        <p:txBody>
          <a:bodyPr/>
          <a:lstStyle/>
          <a:p>
            <a:pPr>
              <a:defRPr/>
            </a:pPr>
            <a:fld id="{2D63F4BC-561F-4BD0-92AD-0BFFE6E95301}" type="slidenum">
              <a:rPr lang="en-US" altLang="zh-CN"/>
              <a:pPr>
                <a:defRPr/>
              </a:pPr>
              <a:t>46</a:t>
            </a:fld>
            <a:endParaRPr lang="en-US" altLang="zh-CN"/>
          </a:p>
        </p:txBody>
      </p:sp>
    </p:spTree>
    <p:extLst>
      <p:ext uri="{BB962C8B-B14F-4D97-AF65-F5344CB8AC3E}">
        <p14:creationId xmlns:p14="http://schemas.microsoft.com/office/powerpoint/2010/main" val="101311018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195B5E-EF7C-47DB-9F01-F4F797581041}"/>
              </a:ext>
            </a:extLst>
          </p:cNvPr>
          <p:cNvSpPr>
            <a:spLocks noGrp="1"/>
          </p:cNvSpPr>
          <p:nvPr>
            <p:ph type="title"/>
          </p:nvPr>
        </p:nvSpPr>
        <p:spPr/>
        <p:txBody>
          <a:bodyPr/>
          <a:lstStyle/>
          <a:p>
            <a:r>
              <a:rPr lang="zh-CN" altLang="en-US" dirty="0"/>
              <a:t>数据挖掘功能</a:t>
            </a:r>
            <a:r>
              <a:rPr lang="en-US" altLang="zh-CN" dirty="0"/>
              <a:t>(2)--</a:t>
            </a:r>
            <a:r>
              <a:rPr lang="zh-CN" altLang="en-US" dirty="0" smtClean="0"/>
              <a:t>分类</a:t>
            </a:r>
            <a:r>
              <a:rPr lang="zh-CN" altLang="en-US" dirty="0"/>
              <a:t>举例</a:t>
            </a:r>
          </a:p>
        </p:txBody>
      </p:sp>
      <p:sp>
        <p:nvSpPr>
          <p:cNvPr id="3" name="内容占位符 2">
            <a:extLst>
              <a:ext uri="{FF2B5EF4-FFF2-40B4-BE49-F238E27FC236}">
                <a16:creationId xmlns="" xmlns:a16="http://schemas.microsoft.com/office/drawing/2014/main" id="{DBC331CD-72BF-43ED-A28F-7698812F2077}"/>
              </a:ext>
            </a:extLst>
          </p:cNvPr>
          <p:cNvSpPr>
            <a:spLocks noGrp="1"/>
          </p:cNvSpPr>
          <p:nvPr>
            <p:ph idx="1"/>
          </p:nvPr>
        </p:nvSpPr>
        <p:spPr/>
        <p:txBody>
          <a:bodyPr/>
          <a:lstStyle/>
          <a:p>
            <a:r>
              <a:rPr lang="en-US" altLang="zh-CN" sz="2800" dirty="0"/>
              <a:t>A</a:t>
            </a:r>
            <a:r>
              <a:rPr lang="zh-CN" altLang="en-US" sz="2800" dirty="0"/>
              <a:t>公司是一家汽车</a:t>
            </a:r>
            <a:r>
              <a:rPr lang="en-US" altLang="zh-CN" sz="2800" dirty="0"/>
              <a:t>4S</a:t>
            </a:r>
            <a:r>
              <a:rPr lang="zh-CN" altLang="en-US" sz="2800" dirty="0"/>
              <a:t>店，公司拥有完备的客户历史消费数据库，现公司准备举办一次高端品牌汽车的促销活动，为配合这次促销活动，公司计划为</a:t>
            </a:r>
            <a:r>
              <a:rPr lang="en-US" altLang="zh-CN" sz="2800" dirty="0"/>
              <a:t>1000</a:t>
            </a:r>
            <a:r>
              <a:rPr lang="zh-CN" altLang="en-US" sz="2800" dirty="0"/>
              <a:t>位潜在新客户寄去一份精美的汽车销售材料并附带一份小礼品。</a:t>
            </a:r>
            <a:endParaRPr lang="en-US" altLang="zh-CN" sz="2800" dirty="0"/>
          </a:p>
          <a:p>
            <a:r>
              <a:rPr lang="zh-CN" altLang="en-US" sz="2800" dirty="0"/>
              <a:t>新客户是指在店中留下过详细资料但又没有消费记录的客户。如何使收到这</a:t>
            </a:r>
            <a:r>
              <a:rPr lang="en-US" altLang="zh-CN" sz="2800" dirty="0"/>
              <a:t>1000</a:t>
            </a:r>
            <a:r>
              <a:rPr lang="zh-CN" altLang="en-US" sz="2800" dirty="0"/>
              <a:t>份材料和礼品的新客户，尽量多成为</a:t>
            </a:r>
            <a:r>
              <a:rPr lang="en-US" altLang="zh-CN" sz="2800" dirty="0"/>
              <a:t>4S</a:t>
            </a:r>
            <a:r>
              <a:rPr lang="zh-CN" altLang="en-US" sz="2800" dirty="0"/>
              <a:t>店的消费客户？</a:t>
            </a:r>
          </a:p>
        </p:txBody>
      </p:sp>
    </p:spTree>
    <p:extLst>
      <p:ext uri="{BB962C8B-B14F-4D97-AF65-F5344CB8AC3E}">
        <p14:creationId xmlns:p14="http://schemas.microsoft.com/office/powerpoint/2010/main" val="37624396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7190C6-F89F-4120-9B6E-7247DF217A11}"/>
              </a:ext>
            </a:extLst>
          </p:cNvPr>
          <p:cNvSpPr>
            <a:spLocks noGrp="1"/>
          </p:cNvSpPr>
          <p:nvPr>
            <p:ph type="title"/>
          </p:nvPr>
        </p:nvSpPr>
        <p:spPr/>
        <p:txBody>
          <a:bodyPr/>
          <a:lstStyle/>
          <a:p>
            <a:r>
              <a:rPr lang="zh-CN" altLang="en-US" dirty="0"/>
              <a:t>数据挖掘功能</a:t>
            </a:r>
            <a:r>
              <a:rPr lang="en-US" altLang="zh-CN" dirty="0"/>
              <a:t>(2)--</a:t>
            </a:r>
            <a:r>
              <a:rPr lang="zh-CN" altLang="en-US" dirty="0"/>
              <a:t>分类举例</a:t>
            </a:r>
          </a:p>
        </p:txBody>
      </p:sp>
      <p:sp>
        <p:nvSpPr>
          <p:cNvPr id="3" name="内容占位符 2">
            <a:extLst>
              <a:ext uri="{FF2B5EF4-FFF2-40B4-BE49-F238E27FC236}">
                <a16:creationId xmlns="" xmlns:a16="http://schemas.microsoft.com/office/drawing/2014/main" id="{485960E1-DE64-43E8-AA81-1A969EEFB916}"/>
              </a:ext>
            </a:extLst>
          </p:cNvPr>
          <p:cNvSpPr>
            <a:spLocks noGrp="1"/>
          </p:cNvSpPr>
          <p:nvPr>
            <p:ph idx="1"/>
          </p:nvPr>
        </p:nvSpPr>
        <p:spPr>
          <a:xfrm>
            <a:off x="443906" y="1700808"/>
            <a:ext cx="8363272" cy="3168352"/>
          </a:xfrm>
        </p:spPr>
        <p:txBody>
          <a:bodyPr/>
          <a:lstStyle/>
          <a:p>
            <a:pPr marL="514350" indent="-514350">
              <a:buSzPct val="100000"/>
              <a:buFont typeface="+mj-lt"/>
              <a:buAutoNum type="arabicPeriod"/>
            </a:pPr>
            <a:r>
              <a:rPr lang="zh-CN" altLang="en-US" sz="2800" dirty="0" smtClean="0"/>
              <a:t>找出</a:t>
            </a:r>
            <a:r>
              <a:rPr lang="zh-CN" altLang="en-US" sz="2800" dirty="0"/>
              <a:t>与这次促销活动类似活动的历史消费数据。</a:t>
            </a:r>
            <a:endParaRPr lang="en-US" altLang="zh-CN" sz="2800" dirty="0"/>
          </a:p>
          <a:p>
            <a:pPr marL="514350" indent="-514350">
              <a:buSzPct val="100000"/>
              <a:buFont typeface="+mj-lt"/>
              <a:buAutoNum type="arabicPeriod"/>
            </a:pPr>
            <a:r>
              <a:rPr lang="zh-CN" altLang="en-US" sz="2800" dirty="0" smtClean="0"/>
              <a:t>通过</a:t>
            </a:r>
            <a:r>
              <a:rPr lang="zh-CN" altLang="en-US" sz="2800" dirty="0"/>
              <a:t>历史数据训练得出一个分类器。</a:t>
            </a:r>
            <a:endParaRPr lang="en-US" altLang="zh-CN" sz="2800" dirty="0"/>
          </a:p>
          <a:p>
            <a:pPr marL="514350" indent="-514350">
              <a:buSzPct val="100000"/>
              <a:buFont typeface="+mj-lt"/>
              <a:buAutoNum type="arabicPeriod"/>
            </a:pPr>
            <a:r>
              <a:rPr lang="zh-CN" altLang="en-US" sz="2800" dirty="0" smtClean="0"/>
              <a:t>测试</a:t>
            </a:r>
            <a:r>
              <a:rPr lang="zh-CN" altLang="en-US" sz="2800" dirty="0"/>
              <a:t>集测试分类器。</a:t>
            </a:r>
            <a:endParaRPr lang="en-US" altLang="zh-CN" sz="2800" dirty="0"/>
          </a:p>
          <a:p>
            <a:pPr marL="514350" indent="-514350">
              <a:buSzPct val="100000"/>
              <a:buFont typeface="+mj-lt"/>
              <a:buAutoNum type="arabicPeriod"/>
            </a:pPr>
            <a:r>
              <a:rPr lang="zh-CN" altLang="en-US" sz="2800" dirty="0" smtClean="0"/>
              <a:t>用</a:t>
            </a:r>
            <a:r>
              <a:rPr lang="zh-CN" altLang="en-US" sz="2800" dirty="0"/>
              <a:t>分类器对新客户进行分类，将得到的正类客户的概率由大到小排序，生成一个客户列表。</a:t>
            </a:r>
            <a:endParaRPr lang="en-US" altLang="zh-CN" sz="2800" dirty="0"/>
          </a:p>
          <a:p>
            <a:pPr marL="514350" indent="-514350">
              <a:buSzPct val="100000"/>
              <a:buFont typeface="+mj-lt"/>
              <a:buAutoNum type="arabicPeriod"/>
            </a:pPr>
            <a:r>
              <a:rPr lang="zh-CN" altLang="en-US" sz="2800" dirty="0" smtClean="0"/>
              <a:t>营销</a:t>
            </a:r>
            <a:r>
              <a:rPr lang="zh-CN" altLang="en-US" sz="2800" dirty="0"/>
              <a:t>人员按着这个表寄出材料和礼品即可。</a:t>
            </a:r>
          </a:p>
        </p:txBody>
      </p:sp>
    </p:spTree>
    <p:extLst>
      <p:ext uri="{BB962C8B-B14F-4D97-AF65-F5344CB8AC3E}">
        <p14:creationId xmlns:p14="http://schemas.microsoft.com/office/powerpoint/2010/main" val="55290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6B7AE83-C51C-4C7E-8ED6-B7F364774F88}"/>
              </a:ext>
            </a:extLst>
          </p:cNvPr>
          <p:cNvSpPr>
            <a:spLocks noGrp="1"/>
          </p:cNvSpPr>
          <p:nvPr>
            <p:ph type="title"/>
          </p:nvPr>
        </p:nvSpPr>
        <p:spPr/>
        <p:txBody>
          <a:bodyPr/>
          <a:lstStyle/>
          <a:p>
            <a:r>
              <a:rPr lang="zh-CN" altLang="en-US" dirty="0"/>
              <a:t>数据挖掘功能</a:t>
            </a:r>
            <a:r>
              <a:rPr lang="en-US" altLang="zh-CN" dirty="0"/>
              <a:t>(2)--</a:t>
            </a:r>
            <a:r>
              <a:rPr lang="zh-CN" altLang="en-US" dirty="0" smtClean="0"/>
              <a:t>分类</a:t>
            </a:r>
            <a:r>
              <a:rPr lang="zh-CN" altLang="en-US" dirty="0"/>
              <a:t>举例</a:t>
            </a:r>
          </a:p>
        </p:txBody>
      </p:sp>
      <p:sp>
        <p:nvSpPr>
          <p:cNvPr id="3" name="内容占位符 2">
            <a:extLst>
              <a:ext uri="{FF2B5EF4-FFF2-40B4-BE49-F238E27FC236}">
                <a16:creationId xmlns="" xmlns:a16="http://schemas.microsoft.com/office/drawing/2014/main" id="{53E679DD-2E6B-4A6C-8552-074950EDF8FB}"/>
              </a:ext>
            </a:extLst>
          </p:cNvPr>
          <p:cNvSpPr>
            <a:spLocks noGrp="1"/>
          </p:cNvSpPr>
          <p:nvPr>
            <p:ph idx="1"/>
          </p:nvPr>
        </p:nvSpPr>
        <p:spPr>
          <a:xfrm>
            <a:off x="457200" y="1600200"/>
            <a:ext cx="8229600" cy="4205064"/>
          </a:xfrm>
        </p:spPr>
        <p:txBody>
          <a:bodyPr/>
          <a:lstStyle/>
          <a:p>
            <a:r>
              <a:rPr lang="zh-CN" altLang="en-US" sz="2800" dirty="0"/>
              <a:t>某银行每天收到很多信用卡办理的申请，为提高效率和准确性，想应用数据挖掘技术来改善工作，你会怎样考虑呢？</a:t>
            </a:r>
          </a:p>
          <a:p>
            <a:r>
              <a:rPr lang="zh-CN" altLang="en-US" sz="2800" dirty="0"/>
              <a:t>该银行有大量的历史数据，将申请者分为高、中、低三种风险类型，输入列就是申请者的学历、收入、职业等信息，而可预测列就是</a:t>
            </a:r>
            <a:r>
              <a:rPr lang="zh-CN" altLang="en-US" sz="2800" dirty="0">
                <a:solidFill>
                  <a:srgbClr val="7030A0"/>
                </a:solidFill>
              </a:rPr>
              <a:t>风险类型</a:t>
            </a:r>
            <a:r>
              <a:rPr lang="zh-CN" altLang="en-US" sz="2800" dirty="0"/>
              <a:t>。这样对历史数据进行数据挖掘后，当有新的申请者提交资料，系统就可以判断该申请者风险类型为高、中还是低了。</a:t>
            </a:r>
          </a:p>
        </p:txBody>
      </p:sp>
    </p:spTree>
    <p:extLst>
      <p:ext uri="{BB962C8B-B14F-4D97-AF65-F5344CB8AC3E}">
        <p14:creationId xmlns:p14="http://schemas.microsoft.com/office/powerpoint/2010/main" val="235386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50825" y="887413"/>
            <a:ext cx="8316913" cy="519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a:t>
            </a:fld>
            <a:endParaRPr lang="zh-CN"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内容占位符 2"/>
          <p:cNvSpPr>
            <a:spLocks noGrp="1"/>
          </p:cNvSpPr>
          <p:nvPr>
            <p:ph idx="1"/>
          </p:nvPr>
        </p:nvSpPr>
        <p:spPr/>
        <p:txBody>
          <a:bodyPr/>
          <a:lstStyle/>
          <a:p>
            <a:pPr eaLnBrk="1" hangingPunct="1">
              <a:defRPr/>
            </a:pPr>
            <a:r>
              <a:rPr lang="en-US" altLang="zh-CN" b="1" smtClean="0">
                <a:effectLst>
                  <a:outerShdw blurRad="38100" dist="38100" dir="2700000" algn="tl">
                    <a:srgbClr val="000000">
                      <a:alpha val="43137"/>
                    </a:srgbClr>
                  </a:outerShdw>
                </a:effectLst>
              </a:rPr>
              <a:t>Iris</a:t>
            </a:r>
            <a:r>
              <a:rPr lang="zh-CN" altLang="en-US" b="1" smtClean="0">
                <a:effectLst>
                  <a:outerShdw blurRad="38100" dist="38100" dir="2700000" algn="tl">
                    <a:srgbClr val="000000">
                      <a:alpha val="43137"/>
                    </a:srgbClr>
                  </a:outerShdw>
                </a:effectLst>
              </a:rPr>
              <a:t>数据集是常用的分类实验数据集，由</a:t>
            </a:r>
            <a:r>
              <a:rPr lang="en-US" altLang="zh-CN" b="1" smtClean="0">
                <a:effectLst>
                  <a:outerShdw blurRad="38100" dist="38100" dir="2700000" algn="tl">
                    <a:srgbClr val="000000">
                      <a:alpha val="43137"/>
                    </a:srgbClr>
                  </a:outerShdw>
                </a:effectLst>
              </a:rPr>
              <a:t>Fisher, 1936</a:t>
            </a:r>
            <a:r>
              <a:rPr lang="zh-CN" altLang="en-US" b="1" smtClean="0">
                <a:effectLst>
                  <a:outerShdw blurRad="38100" dist="38100" dir="2700000" algn="tl">
                    <a:srgbClr val="000000">
                      <a:alpha val="43137"/>
                    </a:srgbClr>
                  </a:outerShdw>
                </a:effectLst>
              </a:rPr>
              <a:t>收集整理。</a:t>
            </a:r>
            <a:endParaRPr lang="en-US" altLang="zh-CN" b="1" smtClean="0">
              <a:effectLst>
                <a:outerShdw blurRad="38100" dist="38100" dir="2700000" algn="tl">
                  <a:srgbClr val="000000">
                    <a:alpha val="43137"/>
                  </a:srgbClr>
                </a:outerShdw>
              </a:effectLst>
            </a:endParaRPr>
          </a:p>
          <a:p>
            <a:pPr eaLnBrk="1" hangingPunct="1">
              <a:defRPr/>
            </a:pPr>
            <a:endParaRPr lang="en-US" altLang="zh-CN" b="1" smtClean="0">
              <a:effectLst>
                <a:outerShdw blurRad="38100" dist="38100" dir="2700000" algn="tl">
                  <a:srgbClr val="000000">
                    <a:alpha val="43137"/>
                  </a:srgbClr>
                </a:outerShdw>
              </a:effectLst>
            </a:endParaRPr>
          </a:p>
          <a:p>
            <a:pPr eaLnBrk="1" hangingPunct="1">
              <a:defRPr/>
            </a:pPr>
            <a:r>
              <a:rPr lang="en-US" altLang="zh-CN" b="1" smtClean="0">
                <a:effectLst>
                  <a:outerShdw blurRad="38100" dist="38100" dir="2700000" algn="tl">
                    <a:srgbClr val="000000">
                      <a:alpha val="43137"/>
                    </a:srgbClr>
                  </a:outerShdw>
                </a:effectLst>
              </a:rPr>
              <a:t>Iris</a:t>
            </a:r>
            <a:r>
              <a:rPr lang="zh-CN" altLang="en-US" b="1" smtClean="0">
                <a:effectLst>
                  <a:outerShdw blurRad="38100" dist="38100" dir="2700000" algn="tl">
                    <a:srgbClr val="000000">
                      <a:alpha val="43137"/>
                    </a:srgbClr>
                  </a:outerShdw>
                </a:effectLst>
              </a:rPr>
              <a:t>也称鸢尾花卉数据集，是一类多重变量分析的数据集。</a:t>
            </a:r>
            <a:endParaRPr lang="en-US" altLang="zh-CN" b="1"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50</a:t>
            </a:fld>
            <a:endParaRPr lang="zh-CN" altLang="zh-CN"/>
          </a:p>
        </p:txBody>
      </p:sp>
      <p:sp>
        <p:nvSpPr>
          <p:cNvPr id="5" name="标题 1"/>
          <p:cNvSpPr>
            <a:spLocks noGrp="1"/>
          </p:cNvSpPr>
          <p:nvPr>
            <p:ph type="title"/>
          </p:nvPr>
        </p:nvSpPr>
        <p:spPr>
          <a:xfrm>
            <a:off x="457200" y="274638"/>
            <a:ext cx="8229600" cy="1143000"/>
          </a:xfrm>
        </p:spPr>
        <p:txBody>
          <a:bodyPr/>
          <a:lstStyle/>
          <a:p>
            <a:pPr algn="l" eaLnBrk="1" hangingPunct="1">
              <a:defRPr/>
            </a:pPr>
            <a:r>
              <a:rPr lang="zh-CN" altLang="en-US" b="1" dirty="0" smtClean="0">
                <a:effectLst>
                  <a:outerShdw blurRad="38100" dist="38100" dir="2700000" algn="tl">
                    <a:srgbClr val="000000">
                      <a:alpha val="43137"/>
                    </a:srgbClr>
                  </a:outerShdw>
                </a:effectLst>
              </a:rPr>
              <a:t>例</a:t>
            </a:r>
          </a:p>
        </p:txBody>
      </p:sp>
    </p:spTree>
    <p:extLst>
      <p:ext uri="{BB962C8B-B14F-4D97-AF65-F5344CB8AC3E}">
        <p14:creationId xmlns:p14="http://schemas.microsoft.com/office/powerpoint/2010/main" val="2117784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数据集包含</a:t>
            </a:r>
            <a:r>
              <a:rPr lang="en-US" altLang="zh-CN" b="1" dirty="0" smtClean="0">
                <a:effectLst>
                  <a:outerShdw blurRad="38100" dist="38100" dir="2700000" algn="tl">
                    <a:srgbClr val="000000">
                      <a:alpha val="43137"/>
                    </a:srgbClr>
                  </a:outerShdw>
                </a:effectLst>
              </a:rPr>
              <a:t>150</a:t>
            </a:r>
            <a:r>
              <a:rPr lang="zh-CN" altLang="en-US" b="1" dirty="0" smtClean="0">
                <a:effectLst>
                  <a:outerShdw blurRad="38100" dist="38100" dir="2700000" algn="tl">
                    <a:srgbClr val="000000">
                      <a:alpha val="43137"/>
                    </a:srgbClr>
                  </a:outerShdw>
                </a:effectLst>
              </a:rPr>
              <a:t>个数据集，分为</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类，每类</a:t>
            </a:r>
            <a:r>
              <a:rPr lang="en-US" altLang="zh-CN" b="1" dirty="0" smtClean="0">
                <a:effectLst>
                  <a:outerShdw blurRad="38100" dist="38100" dir="2700000" algn="tl">
                    <a:srgbClr val="000000">
                      <a:alpha val="43137"/>
                    </a:srgbClr>
                  </a:outerShdw>
                </a:effectLst>
              </a:rPr>
              <a:t>50</a:t>
            </a:r>
            <a:r>
              <a:rPr lang="zh-CN" altLang="en-US" b="1" dirty="0" smtClean="0">
                <a:effectLst>
                  <a:outerShdw blurRad="38100" dist="38100" dir="2700000" algn="tl">
                    <a:srgbClr val="000000">
                      <a:alpha val="43137"/>
                    </a:srgbClr>
                  </a:outerShdw>
                </a:effectLst>
              </a:rPr>
              <a:t>个数据，每个数据包含</a:t>
            </a:r>
            <a:r>
              <a:rPr lang="en-US" altLang="zh-CN" b="1" dirty="0" smtClean="0">
                <a:effectLst>
                  <a:outerShdw blurRad="38100" dist="38100" dir="2700000" algn="tl">
                    <a:srgbClr val="000000">
                      <a:alpha val="43137"/>
                    </a:srgbClr>
                  </a:outerShdw>
                </a:effectLst>
              </a:rPr>
              <a:t>4</a:t>
            </a:r>
            <a:r>
              <a:rPr lang="zh-CN" altLang="en-US" b="1" dirty="0" smtClean="0">
                <a:effectLst>
                  <a:outerShdw blurRad="38100" dist="38100" dir="2700000" algn="tl">
                    <a:srgbClr val="000000">
                      <a:alpha val="43137"/>
                    </a:srgbClr>
                  </a:outerShdw>
                </a:effectLst>
              </a:rPr>
              <a:t>个属性。</a:t>
            </a:r>
            <a:endParaRPr lang="en-US" altLang="zh-CN" b="1" dirty="0" smtClean="0">
              <a:effectLst>
                <a:outerShdw blurRad="38100" dist="38100" dir="2700000" algn="tl">
                  <a:srgbClr val="000000">
                    <a:alpha val="43137"/>
                  </a:srgbClr>
                </a:outerShdw>
              </a:effectLst>
            </a:endParaRPr>
          </a:p>
          <a:p>
            <a:pPr eaLnBrk="1" hangingPunct="1">
              <a:defRPr/>
            </a:pPr>
            <a:endParaRPr lang="en-US" altLang="zh-CN" b="1" dirty="0" smtClean="0">
              <a:effectLst>
                <a:outerShdw blurRad="38100" dist="38100" dir="2700000" algn="tl">
                  <a:srgbClr val="000000">
                    <a:alpha val="43137"/>
                  </a:srgbClr>
                </a:outerShdw>
              </a:effectLst>
            </a:endParaRPr>
          </a:p>
          <a:p>
            <a:pPr eaLnBrk="1" hangingPunct="1">
              <a:defRPr/>
            </a:pPr>
            <a:r>
              <a:rPr lang="zh-CN" altLang="en-US" b="1" dirty="0" smtClean="0">
                <a:effectLst>
                  <a:outerShdw blurRad="38100" dist="38100" dir="2700000" algn="tl">
                    <a:srgbClr val="000000">
                      <a:alpha val="43137"/>
                    </a:srgbClr>
                  </a:outerShdw>
                </a:effectLst>
              </a:rPr>
              <a:t>可通过花萼长度，花萼宽度，花瓣长度，花瓣宽度</a:t>
            </a:r>
            <a:r>
              <a:rPr lang="en-US" altLang="zh-CN" b="1" dirty="0" smtClean="0">
                <a:effectLst>
                  <a:outerShdw blurRad="38100" dist="38100" dir="2700000" algn="tl">
                    <a:srgbClr val="000000">
                      <a:alpha val="43137"/>
                    </a:srgbClr>
                  </a:outerShdw>
                </a:effectLst>
              </a:rPr>
              <a:t>4</a:t>
            </a:r>
            <a:r>
              <a:rPr lang="zh-CN" altLang="en-US" b="1" dirty="0" smtClean="0">
                <a:effectLst>
                  <a:outerShdw blurRad="38100" dist="38100" dir="2700000" algn="tl">
                    <a:srgbClr val="000000">
                      <a:alpha val="43137"/>
                    </a:srgbClr>
                  </a:outerShdw>
                </a:effectLst>
              </a:rPr>
              <a:t>个属性预测鸢尾花卉属于（</a:t>
            </a:r>
            <a:r>
              <a:rPr lang="en-US" altLang="zh-CN" b="1" dirty="0" err="1" smtClean="0">
                <a:effectLst>
                  <a:outerShdw blurRad="38100" dist="38100" dir="2700000" algn="tl">
                    <a:srgbClr val="000000">
                      <a:alpha val="43137"/>
                    </a:srgbClr>
                  </a:outerShdw>
                </a:effectLst>
              </a:rPr>
              <a:t>Setosa</a:t>
            </a:r>
            <a:r>
              <a:rPr lang="zh-CN" altLang="en-US" b="1" dirty="0" smtClean="0">
                <a:effectLst>
                  <a:outerShdw blurRad="38100" dist="38100" dir="2700000" algn="tl">
                    <a:srgbClr val="000000">
                      <a:alpha val="43137"/>
                    </a:srgbClr>
                  </a:outerShdw>
                </a:effectLst>
              </a:rPr>
              <a:t>，</a:t>
            </a:r>
            <a:r>
              <a:rPr lang="en-US" altLang="zh-CN" b="1" dirty="0" err="1" smtClean="0">
                <a:effectLst>
                  <a:outerShdw blurRad="38100" dist="38100" dir="2700000" algn="tl">
                    <a:srgbClr val="000000">
                      <a:alpha val="43137"/>
                    </a:srgbClr>
                  </a:outerShdw>
                </a:effectLst>
              </a:rPr>
              <a:t>Versicolour</a:t>
            </a:r>
            <a:r>
              <a:rPr lang="zh-CN" altLang="en-US" b="1" dirty="0" smtClean="0">
                <a:effectLst>
                  <a:outerShdw blurRad="38100" dist="38100" dir="2700000" algn="tl">
                    <a:srgbClr val="000000">
                      <a:alpha val="43137"/>
                    </a:srgbClr>
                  </a:outerShdw>
                </a:effectLst>
              </a:rPr>
              <a:t>，</a:t>
            </a:r>
            <a:r>
              <a:rPr lang="en-US" altLang="zh-CN" b="1" dirty="0" err="1" smtClean="0">
                <a:effectLst>
                  <a:outerShdw blurRad="38100" dist="38100" dir="2700000" algn="tl">
                    <a:srgbClr val="000000">
                      <a:alpha val="43137"/>
                    </a:srgbClr>
                  </a:outerShdw>
                </a:effectLst>
              </a:rPr>
              <a:t>Virginica</a:t>
            </a:r>
            <a:r>
              <a:rPr lang="zh-CN" altLang="en-US" b="1" dirty="0" smtClean="0">
                <a:effectLst>
                  <a:outerShdw blurRad="38100" dist="38100" dir="2700000" algn="tl">
                    <a:srgbClr val="000000">
                      <a:alpha val="43137"/>
                    </a:srgbClr>
                  </a:outerShdw>
                </a:effectLst>
              </a:rPr>
              <a:t>）三个种类中的哪一类。</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51</a:t>
            </a:fld>
            <a:endParaRPr lang="zh-CN" altLang="zh-CN"/>
          </a:p>
        </p:txBody>
      </p:sp>
    </p:spTree>
    <p:extLst>
      <p:ext uri="{BB962C8B-B14F-4D97-AF65-F5344CB8AC3E}">
        <p14:creationId xmlns:p14="http://schemas.microsoft.com/office/powerpoint/2010/main" val="20023927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p:cNvSpPr>
          <p:nvPr>
            <p:ph idx="1"/>
          </p:nvPr>
        </p:nvSpPr>
        <p:spPr/>
        <p:txBody>
          <a:bodyPr/>
          <a:lstStyle/>
          <a:p>
            <a:pPr eaLnBrk="1" hangingPunct="1">
              <a:defRPr/>
            </a:pPr>
            <a:r>
              <a:rPr lang="en-US" altLang="zh-CN" b="1" smtClean="0">
                <a:effectLst>
                  <a:outerShdw blurRad="38100" dist="38100" dir="2700000" algn="tl">
                    <a:srgbClr val="000000">
                      <a:alpha val="43137"/>
                    </a:srgbClr>
                  </a:outerShdw>
                </a:effectLst>
              </a:rPr>
              <a:t>iris</a:t>
            </a:r>
            <a:r>
              <a:rPr lang="zh-CN" altLang="en-US" b="1" smtClean="0">
                <a:effectLst>
                  <a:outerShdw blurRad="38100" dist="38100" dir="2700000" algn="tl">
                    <a:srgbClr val="000000">
                      <a:alpha val="43137"/>
                    </a:srgbClr>
                  </a:outerShdw>
                </a:effectLst>
              </a:rPr>
              <a:t>以鸢尾花的特征作为数据来源，常用在分类操作中。</a:t>
            </a:r>
            <a:endParaRPr lang="en-US" altLang="zh-CN" b="1" smtClean="0">
              <a:effectLst>
                <a:outerShdw blurRad="38100" dist="38100" dir="2700000" algn="tl">
                  <a:srgbClr val="000000">
                    <a:alpha val="43137"/>
                  </a:srgbClr>
                </a:outerShdw>
              </a:effectLst>
            </a:endParaRPr>
          </a:p>
          <a:p>
            <a:pPr eaLnBrk="1" hangingPunct="1">
              <a:defRPr/>
            </a:pPr>
            <a:r>
              <a:rPr lang="zh-CN" altLang="en-US" b="1" smtClean="0">
                <a:effectLst>
                  <a:outerShdw blurRad="38100" dist="38100" dir="2700000" algn="tl">
                    <a:srgbClr val="000000">
                      <a:alpha val="43137"/>
                    </a:srgbClr>
                  </a:outerShdw>
                </a:effectLst>
              </a:rPr>
              <a:t>该数据集由</a:t>
            </a:r>
            <a:r>
              <a:rPr lang="en-US" altLang="zh-CN" b="1" smtClean="0">
                <a:effectLst>
                  <a:outerShdw blurRad="38100" dist="38100" dir="2700000" algn="tl">
                    <a:srgbClr val="000000">
                      <a:alpha val="43137"/>
                    </a:srgbClr>
                  </a:outerShdw>
                </a:effectLst>
              </a:rPr>
              <a:t>3</a:t>
            </a:r>
            <a:r>
              <a:rPr lang="zh-CN" altLang="en-US" b="1" smtClean="0">
                <a:effectLst>
                  <a:outerShdw blurRad="38100" dist="38100" dir="2700000" algn="tl">
                    <a:srgbClr val="000000">
                      <a:alpha val="43137"/>
                    </a:srgbClr>
                  </a:outerShdw>
                </a:effectLst>
              </a:rPr>
              <a:t>种不同类型的鸢尾花的</a:t>
            </a:r>
            <a:r>
              <a:rPr lang="en-US" altLang="zh-CN" b="1" smtClean="0">
                <a:effectLst>
                  <a:outerShdw blurRad="38100" dist="38100" dir="2700000" algn="tl">
                    <a:srgbClr val="000000">
                      <a:alpha val="43137"/>
                    </a:srgbClr>
                  </a:outerShdw>
                </a:effectLst>
              </a:rPr>
              <a:t>50</a:t>
            </a:r>
            <a:r>
              <a:rPr lang="zh-CN" altLang="en-US" b="1" smtClean="0">
                <a:effectLst>
                  <a:outerShdw blurRad="38100" dist="38100" dir="2700000" algn="tl">
                    <a:srgbClr val="000000">
                      <a:alpha val="43137"/>
                    </a:srgbClr>
                  </a:outerShdw>
                </a:effectLst>
              </a:rPr>
              <a:t>个样本数据构成。</a:t>
            </a:r>
            <a:endParaRPr lang="en-US" altLang="zh-CN" b="1" smtClean="0">
              <a:effectLst>
                <a:outerShdw blurRad="38100" dist="38100" dir="2700000" algn="tl">
                  <a:srgbClr val="000000">
                    <a:alpha val="43137"/>
                  </a:srgbClr>
                </a:outerShdw>
              </a:effectLst>
            </a:endParaRPr>
          </a:p>
          <a:p>
            <a:pPr eaLnBrk="1" hangingPunct="1">
              <a:defRPr/>
            </a:pPr>
            <a:r>
              <a:rPr lang="zh-CN" altLang="en-US" b="1" smtClean="0">
                <a:effectLst>
                  <a:outerShdw blurRad="38100" dist="38100" dir="2700000" algn="tl">
                    <a:srgbClr val="000000">
                      <a:alpha val="43137"/>
                    </a:srgbClr>
                  </a:outerShdw>
                </a:effectLst>
              </a:rPr>
              <a:t>其中的一个种类与另外两个种类是</a:t>
            </a:r>
            <a:r>
              <a:rPr lang="zh-CN" altLang="en-US" b="1" smtClean="0">
                <a:solidFill>
                  <a:srgbClr val="FF0000"/>
                </a:solidFill>
                <a:effectLst>
                  <a:outerShdw blurRad="38100" dist="38100" dir="2700000" algn="tl">
                    <a:srgbClr val="000000">
                      <a:alpha val="43137"/>
                    </a:srgbClr>
                  </a:outerShdw>
                </a:effectLst>
              </a:rPr>
              <a:t>线性可分离</a:t>
            </a:r>
            <a:r>
              <a:rPr lang="zh-CN" altLang="en-US" b="1" smtClean="0">
                <a:effectLst>
                  <a:outerShdw blurRad="38100" dist="38100" dir="2700000" algn="tl">
                    <a:srgbClr val="000000">
                      <a:alpha val="43137"/>
                    </a:srgbClr>
                  </a:outerShdw>
                </a:effectLst>
              </a:rPr>
              <a:t>的，后两个种类是</a:t>
            </a:r>
            <a:r>
              <a:rPr lang="zh-CN" altLang="en-US" b="1" smtClean="0">
                <a:solidFill>
                  <a:srgbClr val="FF0000"/>
                </a:solidFill>
                <a:effectLst>
                  <a:outerShdw blurRad="38100" dist="38100" dir="2700000" algn="tl">
                    <a:srgbClr val="000000">
                      <a:alpha val="43137"/>
                    </a:srgbClr>
                  </a:outerShdw>
                </a:effectLst>
              </a:rPr>
              <a:t>非线性可分离</a:t>
            </a:r>
            <a:r>
              <a:rPr lang="zh-CN" altLang="en-US" b="1" smtClean="0">
                <a:effectLst>
                  <a:outerShdw blurRad="38100" dist="38100" dir="2700000" algn="tl">
                    <a:srgbClr val="000000">
                      <a:alpha val="43137"/>
                    </a:srgbClr>
                  </a:outerShdw>
                </a:effectLst>
              </a:rPr>
              <a:t>的。</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52</a:t>
            </a:fld>
            <a:endParaRPr lang="zh-CN" altLang="zh-CN"/>
          </a:p>
        </p:txBody>
      </p:sp>
    </p:spTree>
    <p:extLst>
      <p:ext uri="{BB962C8B-B14F-4D97-AF65-F5344CB8AC3E}">
        <p14:creationId xmlns:p14="http://schemas.microsoft.com/office/powerpoint/2010/main" val="19583348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2"/>
          <p:cNvSpPr>
            <a:spLocks noGrp="1"/>
          </p:cNvSpPr>
          <p:nvPr>
            <p:ph idx="1"/>
          </p:nvPr>
        </p:nvSpPr>
        <p:spPr/>
        <p:txBody>
          <a:bodyPr/>
          <a:lstStyle/>
          <a:p>
            <a:pPr eaLnBrk="1" hangingPunct="1">
              <a:defRPr/>
            </a:pPr>
            <a:r>
              <a:rPr lang="zh-CN" altLang="en-US" b="1" smtClean="0">
                <a:effectLst>
                  <a:outerShdw blurRad="38100" dist="38100" dir="2700000" algn="tl">
                    <a:srgbClr val="000000">
                      <a:alpha val="43137"/>
                    </a:srgbClr>
                  </a:outerShdw>
                </a:effectLst>
              </a:rPr>
              <a:t>该数据集包含了</a:t>
            </a:r>
            <a:r>
              <a:rPr lang="en-US" altLang="zh-CN" b="1" smtClean="0">
                <a:effectLst>
                  <a:outerShdw blurRad="38100" dist="38100" dir="2700000" algn="tl">
                    <a:srgbClr val="000000">
                      <a:alpha val="43137"/>
                    </a:srgbClr>
                  </a:outerShdw>
                </a:effectLst>
              </a:rPr>
              <a:t>5</a:t>
            </a:r>
            <a:r>
              <a:rPr lang="zh-CN" altLang="en-US" b="1" smtClean="0">
                <a:effectLst>
                  <a:outerShdw blurRad="38100" dist="38100" dir="2700000" algn="tl">
                    <a:srgbClr val="000000">
                      <a:alpha val="43137"/>
                    </a:srgbClr>
                  </a:outerShdw>
                </a:effectLst>
              </a:rPr>
              <a:t>个属性：</a:t>
            </a:r>
          </a:p>
          <a:p>
            <a:pPr eaLnBrk="1" hangingPunct="1">
              <a:defRPr/>
            </a:pPr>
            <a:r>
              <a:rPr lang="en-US" altLang="zh-CN" b="1" smtClean="0">
                <a:effectLst>
                  <a:outerShdw blurRad="38100" dist="38100" dir="2700000" algn="tl">
                    <a:srgbClr val="000000">
                      <a:alpha val="43137"/>
                    </a:srgbClr>
                  </a:outerShdw>
                </a:effectLst>
              </a:rPr>
              <a:t>&amp; Sepal.Length</a:t>
            </a:r>
            <a:r>
              <a:rPr lang="zh-CN" altLang="en-US" b="1" smtClean="0">
                <a:effectLst>
                  <a:outerShdw blurRad="38100" dist="38100" dir="2700000" algn="tl">
                    <a:srgbClr val="000000">
                      <a:alpha val="43137"/>
                    </a:srgbClr>
                  </a:outerShdw>
                </a:effectLst>
              </a:rPr>
              <a:t>（花萼长度），单位是</a:t>
            </a:r>
            <a:r>
              <a:rPr lang="en-US" altLang="zh-CN" b="1" smtClean="0">
                <a:effectLst>
                  <a:outerShdw blurRad="38100" dist="38100" dir="2700000" algn="tl">
                    <a:srgbClr val="000000">
                      <a:alpha val="43137"/>
                    </a:srgbClr>
                  </a:outerShdw>
                </a:effectLst>
              </a:rPr>
              <a:t>cm;</a:t>
            </a:r>
          </a:p>
          <a:p>
            <a:pPr eaLnBrk="1" hangingPunct="1">
              <a:defRPr/>
            </a:pPr>
            <a:r>
              <a:rPr lang="en-US" altLang="zh-CN" b="1" smtClean="0">
                <a:effectLst>
                  <a:outerShdw blurRad="38100" dist="38100" dir="2700000" algn="tl">
                    <a:srgbClr val="000000">
                      <a:alpha val="43137"/>
                    </a:srgbClr>
                  </a:outerShdw>
                </a:effectLst>
              </a:rPr>
              <a:t>&amp; Sepal.Width</a:t>
            </a:r>
            <a:r>
              <a:rPr lang="zh-CN" altLang="en-US" b="1" smtClean="0">
                <a:effectLst>
                  <a:outerShdw blurRad="38100" dist="38100" dir="2700000" algn="tl">
                    <a:srgbClr val="000000">
                      <a:alpha val="43137"/>
                    </a:srgbClr>
                  </a:outerShdw>
                </a:effectLst>
              </a:rPr>
              <a:t>（花萼宽度），单位是</a:t>
            </a:r>
            <a:r>
              <a:rPr lang="en-US" altLang="zh-CN" b="1" smtClean="0">
                <a:effectLst>
                  <a:outerShdw blurRad="38100" dist="38100" dir="2700000" algn="tl">
                    <a:srgbClr val="000000">
                      <a:alpha val="43137"/>
                    </a:srgbClr>
                  </a:outerShdw>
                </a:effectLst>
              </a:rPr>
              <a:t>cm;</a:t>
            </a:r>
          </a:p>
          <a:p>
            <a:pPr eaLnBrk="1" hangingPunct="1">
              <a:defRPr/>
            </a:pPr>
            <a:r>
              <a:rPr lang="en-US" altLang="zh-CN" b="1" smtClean="0">
                <a:effectLst>
                  <a:outerShdw blurRad="38100" dist="38100" dir="2700000" algn="tl">
                    <a:srgbClr val="000000">
                      <a:alpha val="43137"/>
                    </a:srgbClr>
                  </a:outerShdw>
                </a:effectLst>
              </a:rPr>
              <a:t>&amp; Petal.Length</a:t>
            </a:r>
            <a:r>
              <a:rPr lang="zh-CN" altLang="en-US" b="1" smtClean="0">
                <a:effectLst>
                  <a:outerShdw blurRad="38100" dist="38100" dir="2700000" algn="tl">
                    <a:srgbClr val="000000">
                      <a:alpha val="43137"/>
                    </a:srgbClr>
                  </a:outerShdw>
                </a:effectLst>
              </a:rPr>
              <a:t>（花瓣长度），单位是</a:t>
            </a:r>
            <a:r>
              <a:rPr lang="en-US" altLang="zh-CN" b="1" smtClean="0">
                <a:effectLst>
                  <a:outerShdw blurRad="38100" dist="38100" dir="2700000" algn="tl">
                    <a:srgbClr val="000000">
                      <a:alpha val="43137"/>
                    </a:srgbClr>
                  </a:outerShdw>
                </a:effectLst>
              </a:rPr>
              <a:t>cm;</a:t>
            </a:r>
          </a:p>
          <a:p>
            <a:pPr eaLnBrk="1" hangingPunct="1">
              <a:defRPr/>
            </a:pPr>
            <a:r>
              <a:rPr lang="en-US" altLang="zh-CN" b="1" smtClean="0">
                <a:effectLst>
                  <a:outerShdw blurRad="38100" dist="38100" dir="2700000" algn="tl">
                    <a:srgbClr val="000000">
                      <a:alpha val="43137"/>
                    </a:srgbClr>
                  </a:outerShdw>
                </a:effectLst>
              </a:rPr>
              <a:t>&amp; Petal.Width</a:t>
            </a:r>
            <a:r>
              <a:rPr lang="zh-CN" altLang="en-US" b="1" smtClean="0">
                <a:effectLst>
                  <a:outerShdw blurRad="38100" dist="38100" dir="2700000" algn="tl">
                    <a:srgbClr val="000000">
                      <a:alpha val="43137"/>
                    </a:srgbClr>
                  </a:outerShdw>
                </a:effectLst>
              </a:rPr>
              <a:t>（花瓣宽度），单位是</a:t>
            </a:r>
            <a:r>
              <a:rPr lang="en-US" altLang="zh-CN" b="1" smtClean="0">
                <a:effectLst>
                  <a:outerShdw blurRad="38100" dist="38100" dir="2700000" algn="tl">
                    <a:srgbClr val="000000">
                      <a:alpha val="43137"/>
                    </a:srgbClr>
                  </a:outerShdw>
                </a:effectLst>
              </a:rPr>
              <a:t>cm;</a:t>
            </a:r>
          </a:p>
          <a:p>
            <a:pPr eaLnBrk="1" hangingPunct="1">
              <a:defRPr/>
            </a:pPr>
            <a:r>
              <a:rPr lang="en-US" altLang="zh-CN" b="1" smtClean="0">
                <a:effectLst>
                  <a:outerShdw blurRad="38100" dist="38100" dir="2700000" algn="tl">
                    <a:srgbClr val="000000">
                      <a:alpha val="43137"/>
                    </a:srgbClr>
                  </a:outerShdw>
                </a:effectLst>
              </a:rPr>
              <a:t>&amp; </a:t>
            </a:r>
            <a:r>
              <a:rPr lang="zh-CN" altLang="en-US" b="1" smtClean="0">
                <a:effectLst>
                  <a:outerShdw blurRad="38100" dist="38100" dir="2700000" algn="tl">
                    <a:srgbClr val="000000">
                      <a:alpha val="43137"/>
                    </a:srgbClr>
                  </a:outerShdw>
                </a:effectLst>
              </a:rPr>
              <a:t>种类：</a:t>
            </a:r>
            <a:r>
              <a:rPr lang="en-US" altLang="zh-CN" b="1" smtClean="0">
                <a:effectLst>
                  <a:outerShdw blurRad="38100" dist="38100" dir="2700000" algn="tl">
                    <a:srgbClr val="000000">
                      <a:alpha val="43137"/>
                    </a:srgbClr>
                  </a:outerShdw>
                </a:effectLst>
              </a:rPr>
              <a:t>Iris Setosa</a:t>
            </a:r>
            <a:r>
              <a:rPr lang="zh-CN" altLang="en-US" b="1" smtClean="0">
                <a:effectLst>
                  <a:outerShdw blurRad="38100" dist="38100" dir="2700000" algn="tl">
                    <a:srgbClr val="000000">
                      <a:alpha val="43137"/>
                    </a:srgbClr>
                  </a:outerShdw>
                </a:effectLst>
              </a:rPr>
              <a:t>（山鸢尾）、</a:t>
            </a:r>
            <a:r>
              <a:rPr lang="en-US" altLang="zh-CN" b="1" smtClean="0">
                <a:effectLst>
                  <a:outerShdw blurRad="38100" dist="38100" dir="2700000" algn="tl">
                    <a:srgbClr val="000000">
                      <a:alpha val="43137"/>
                    </a:srgbClr>
                  </a:outerShdw>
                </a:effectLst>
              </a:rPr>
              <a:t>Iris Versicolour</a:t>
            </a:r>
            <a:r>
              <a:rPr lang="zh-CN" altLang="en-US" b="1" smtClean="0">
                <a:effectLst>
                  <a:outerShdw blurRad="38100" dist="38100" dir="2700000" algn="tl">
                    <a:srgbClr val="000000">
                      <a:alpha val="43137"/>
                    </a:srgbClr>
                  </a:outerShdw>
                </a:effectLst>
              </a:rPr>
              <a:t>（杂色鸢尾），以及</a:t>
            </a:r>
            <a:r>
              <a:rPr lang="en-US" altLang="zh-CN" b="1" smtClean="0">
                <a:effectLst>
                  <a:outerShdw blurRad="38100" dist="38100" dir="2700000" algn="tl">
                    <a:srgbClr val="000000">
                      <a:alpha val="43137"/>
                    </a:srgbClr>
                  </a:outerShdw>
                </a:effectLst>
              </a:rPr>
              <a:t>Iris Virginica</a:t>
            </a:r>
            <a:r>
              <a:rPr lang="zh-CN" altLang="en-US" b="1" smtClean="0">
                <a:effectLst>
                  <a:outerShdw blurRad="38100" dist="38100" dir="2700000" algn="tl">
                    <a:srgbClr val="000000">
                      <a:alpha val="43137"/>
                    </a:srgbClr>
                  </a:outerShdw>
                </a:effectLst>
              </a:rPr>
              <a:t>（维吉尼亚鸢尾）。</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53</a:t>
            </a:fld>
            <a:endParaRPr lang="zh-CN" altLang="zh-CN"/>
          </a:p>
        </p:txBody>
      </p:sp>
    </p:spTree>
    <p:extLst>
      <p:ext uri="{BB962C8B-B14F-4D97-AF65-F5344CB8AC3E}">
        <p14:creationId xmlns:p14="http://schemas.microsoft.com/office/powerpoint/2010/main" val="23046815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3528" y="908720"/>
            <a:ext cx="841053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54</a:t>
            </a:fld>
            <a:endParaRPr lang="zh-CN" altLang="zh-CN"/>
          </a:p>
        </p:txBody>
      </p:sp>
    </p:spTree>
    <p:extLst>
      <p:ext uri="{BB962C8B-B14F-4D97-AF65-F5344CB8AC3E}">
        <p14:creationId xmlns:p14="http://schemas.microsoft.com/office/powerpoint/2010/main" val="1428790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5536" y="692696"/>
            <a:ext cx="8515007" cy="5753605"/>
          </a:xfrm>
          <a:prstGeom prst="rect">
            <a:avLst/>
          </a:prstGeom>
        </p:spPr>
      </p:pic>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55</a:t>
            </a:fld>
            <a:endParaRPr lang="zh-CN" altLang="zh-CN"/>
          </a:p>
        </p:txBody>
      </p:sp>
    </p:spTree>
    <p:extLst>
      <p:ext uri="{BB962C8B-B14F-4D97-AF65-F5344CB8AC3E}">
        <p14:creationId xmlns:p14="http://schemas.microsoft.com/office/powerpoint/2010/main" val="205423175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ACDC558-4963-4708-BA04-09E9D4A96289}" type="slidenum">
              <a:rPr kumimoji="0" lang="en-US" altLang="zh-CN" sz="1400"/>
              <a:pPr eaLnBrk="1" hangingPunct="1"/>
              <a:t>56</a:t>
            </a:fld>
            <a:endParaRPr kumimoji="0" lang="en-US" altLang="zh-CN" sz="1400"/>
          </a:p>
        </p:txBody>
      </p:sp>
      <p:sp>
        <p:nvSpPr>
          <p:cNvPr id="49155" name="Rectangle 2"/>
          <p:cNvSpPr>
            <a:spLocks noGrp="1" noChangeArrowheads="1"/>
          </p:cNvSpPr>
          <p:nvPr>
            <p:ph type="title"/>
          </p:nvPr>
        </p:nvSpPr>
        <p:spPr/>
        <p:txBody>
          <a:bodyPr/>
          <a:lstStyle/>
          <a:p>
            <a:pPr eaLnBrk="1" hangingPunct="1"/>
            <a:r>
              <a:rPr lang="zh-CN" altLang="en-US" dirty="0" smtClean="0"/>
              <a:t>数据挖掘功能</a:t>
            </a:r>
            <a:r>
              <a:rPr lang="en-US" altLang="zh-CN" dirty="0" smtClean="0"/>
              <a:t>(3)-</a:t>
            </a:r>
            <a:r>
              <a:rPr lang="zh-CN" altLang="en-US" dirty="0" smtClean="0"/>
              <a:t>聚类分析</a:t>
            </a:r>
            <a:endParaRPr lang="en-US" altLang="zh-CN" dirty="0" smtClean="0"/>
          </a:p>
        </p:txBody>
      </p:sp>
      <p:sp>
        <p:nvSpPr>
          <p:cNvPr id="49156" name="Rectangle 3"/>
          <p:cNvSpPr>
            <a:spLocks noGrp="1" noChangeArrowheads="1"/>
          </p:cNvSpPr>
          <p:nvPr>
            <p:ph type="body" idx="1"/>
          </p:nvPr>
        </p:nvSpPr>
        <p:spPr>
          <a:xfrm>
            <a:off x="432313" y="1417638"/>
            <a:ext cx="8229600" cy="4686300"/>
          </a:xfrm>
        </p:spPr>
        <p:txBody>
          <a:bodyPr/>
          <a:lstStyle/>
          <a:p>
            <a:pPr eaLnBrk="1" hangingPunct="1">
              <a:lnSpc>
                <a:spcPct val="110000"/>
              </a:lnSpc>
            </a:pPr>
            <a:r>
              <a:rPr lang="zh-CN" altLang="en-US" sz="2800" u="sng" dirty="0" smtClean="0"/>
              <a:t>聚类分析</a:t>
            </a:r>
            <a:r>
              <a:rPr lang="en-US" altLang="zh-CN" sz="2800" u="sng" dirty="0" smtClean="0"/>
              <a:t>Unsupervised learning (i.e., Class label is unknown)</a:t>
            </a:r>
            <a:endParaRPr lang="en-US" altLang="zh-CN" sz="2800" dirty="0" smtClean="0"/>
          </a:p>
          <a:p>
            <a:pPr lvl="1" eaLnBrk="1" hangingPunct="1">
              <a:lnSpc>
                <a:spcPct val="110000"/>
              </a:lnSpc>
            </a:pPr>
            <a:r>
              <a:rPr lang="zh-CN" altLang="en-US" sz="2400" dirty="0" smtClean="0">
                <a:latin typeface="Times New Roman" panose="02020603050405020304" pitchFamily="18" charset="0"/>
              </a:rPr>
              <a:t>类标号</a:t>
            </a:r>
            <a:r>
              <a:rPr lang="en-US" altLang="zh-CN" sz="2400" dirty="0" smtClean="0">
                <a:latin typeface="Times New Roman" panose="02020603050405020304" pitchFamily="18" charset="0"/>
              </a:rPr>
              <a:t>(Class label) </a:t>
            </a:r>
            <a:r>
              <a:rPr lang="zh-CN" altLang="en-US" sz="2400" dirty="0" smtClean="0">
                <a:latin typeface="Times New Roman" panose="02020603050405020304" pitchFamily="18" charset="0"/>
              </a:rPr>
              <a:t>未知</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对数据分组</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形成新的类</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例如</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对房屋分类</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找出分布模式</a:t>
            </a:r>
          </a:p>
          <a:p>
            <a:pPr lvl="1" eaLnBrk="1" hangingPunct="1">
              <a:lnSpc>
                <a:spcPct val="110000"/>
              </a:lnSpc>
            </a:pPr>
            <a:r>
              <a:rPr lang="zh-CN" altLang="en-US" sz="2400" dirty="0" smtClean="0">
                <a:latin typeface="Times New Roman" panose="02020603050405020304" pitchFamily="18" charset="0"/>
              </a:rPr>
              <a:t>聚类原则</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最大化类内的相似性</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最小化类间的相似性</a:t>
            </a:r>
          </a:p>
          <a:p>
            <a:pPr eaLnBrk="1" hangingPunct="1"/>
            <a:endParaRPr lang="en-US" altLang="zh-CN" dirty="0" smtClean="0"/>
          </a:p>
        </p:txBody>
      </p:sp>
      <p:pic>
        <p:nvPicPr>
          <p:cNvPr id="491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928284"/>
            <a:ext cx="4681538"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26" y="2560638"/>
            <a:ext cx="3743325"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060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p:txBody>
          <a:bodyPr/>
          <a:lstStyle/>
          <a:p>
            <a:pPr eaLnBrk="1" hangingPunct="1">
              <a:defRPr/>
            </a:pPr>
            <a:r>
              <a:rPr lang="zh-CN" altLang="en-US" b="1" dirty="0" smtClean="0">
                <a:solidFill>
                  <a:srgbClr val="0070C0"/>
                </a:solidFill>
                <a:effectLst>
                  <a:outerShdw blurRad="38100" dist="38100" dir="2700000" algn="tl">
                    <a:srgbClr val="000000">
                      <a:alpha val="43137"/>
                    </a:srgbClr>
                  </a:outerShdw>
                </a:effectLst>
              </a:rPr>
              <a:t>聚类分析</a:t>
            </a:r>
            <a:endParaRPr lang="en-US" altLang="zh-CN" b="1" dirty="0" smtClean="0">
              <a:solidFill>
                <a:srgbClr val="0070C0"/>
              </a:solidFill>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发现紧密相关的观测值组群</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dirty="0">
                <a:solidFill>
                  <a:srgbClr val="FF0000"/>
                </a:solidFill>
              </a:rPr>
              <a:t>同一个簇中的对象有很大的</a:t>
            </a:r>
            <a:r>
              <a:rPr lang="zh-CN" altLang="en-US" b="1" dirty="0">
                <a:solidFill>
                  <a:srgbClr val="7030A0"/>
                </a:solidFill>
                <a:effectLst>
                  <a:outerShdw blurRad="38100" dist="38100" dir="2700000" algn="tl">
                    <a:srgbClr val="000000">
                      <a:alpha val="43137"/>
                    </a:srgbClr>
                  </a:outerShdw>
                </a:effectLst>
              </a:rPr>
              <a:t>相似性</a:t>
            </a:r>
            <a:endParaRPr lang="en-US" altLang="zh-CN" b="1" dirty="0">
              <a:solidFill>
                <a:srgbClr val="7030A0"/>
              </a:solidFill>
              <a:effectLst>
                <a:outerShdw blurRad="38100" dist="38100" dir="2700000" algn="tl">
                  <a:srgbClr val="000000">
                    <a:alpha val="43137"/>
                  </a:srgbClr>
                </a:outerShdw>
              </a:effectLst>
            </a:endParaRPr>
          </a:p>
          <a:p>
            <a:pPr lvl="1" eaLnBrk="1" hangingPunct="1">
              <a:defRPr/>
            </a:pPr>
            <a:r>
              <a:rPr lang="zh-CN" altLang="en-US" dirty="0">
                <a:solidFill>
                  <a:srgbClr val="FF0000"/>
                </a:solidFill>
              </a:rPr>
              <a:t>不同簇间</a:t>
            </a:r>
            <a:r>
              <a:rPr lang="zh-CN" altLang="en-US" dirty="0" smtClean="0">
                <a:solidFill>
                  <a:srgbClr val="FF0000"/>
                </a:solidFill>
              </a:rPr>
              <a:t>的对象</a:t>
            </a:r>
            <a:r>
              <a:rPr lang="zh-CN" altLang="en-US" dirty="0">
                <a:solidFill>
                  <a:srgbClr val="FF0000"/>
                </a:solidFill>
              </a:rPr>
              <a:t>有很大的</a:t>
            </a:r>
            <a:r>
              <a:rPr lang="zh-CN" altLang="en-US" b="1" dirty="0">
                <a:solidFill>
                  <a:srgbClr val="7030A0"/>
                </a:solidFill>
                <a:effectLst>
                  <a:outerShdw blurRad="38100" dist="38100" dir="2700000" algn="tl">
                    <a:srgbClr val="000000">
                      <a:alpha val="43137"/>
                    </a:srgbClr>
                  </a:outerShdw>
                </a:effectLst>
              </a:rPr>
              <a:t>相异</a:t>
            </a:r>
            <a:r>
              <a:rPr lang="zh-CN" altLang="en-US" b="1" dirty="0" smtClean="0">
                <a:solidFill>
                  <a:srgbClr val="7030A0"/>
                </a:solidFill>
                <a:effectLst>
                  <a:outerShdw blurRad="38100" dist="38100" dir="2700000" algn="tl">
                    <a:srgbClr val="000000">
                      <a:alpha val="43137"/>
                    </a:srgbClr>
                  </a:outerShdw>
                </a:effectLst>
              </a:rPr>
              <a:t>性</a:t>
            </a:r>
            <a:endParaRPr lang="en-US" altLang="zh-CN" b="1" dirty="0" smtClean="0">
              <a:solidFill>
                <a:srgbClr val="7030A0"/>
              </a:solidFill>
              <a:effectLst>
                <a:outerShdw blurRad="38100" dist="38100" dir="2700000" algn="tl">
                  <a:srgbClr val="000000">
                    <a:alpha val="43137"/>
                  </a:srgbClr>
                </a:outerShdw>
              </a:effectLst>
            </a:endParaRPr>
          </a:p>
          <a:p>
            <a:pPr lvl="1" eaLnBrk="1" hangingPunct="1">
              <a:defRPr/>
            </a:pPr>
            <a:endParaRPr lang="en-US" altLang="zh-CN" b="1" dirty="0">
              <a:solidFill>
                <a:srgbClr val="00B0F0"/>
              </a:solidFill>
              <a:effectLst>
                <a:outerShdw blurRad="38100" dist="38100" dir="2700000" algn="tl">
                  <a:srgbClr val="000000">
                    <a:alpha val="43137"/>
                  </a:srgbClr>
                </a:outerShdw>
              </a:effectLst>
            </a:endParaRPr>
          </a:p>
          <a:p>
            <a:pPr lvl="1" eaLnBrk="1" hangingPunct="1">
              <a:defRPr/>
            </a:pPr>
            <a:r>
              <a:rPr lang="zh-CN" altLang="en-US" b="1" dirty="0" smtClean="0">
                <a:solidFill>
                  <a:srgbClr val="C00000"/>
                </a:solidFill>
                <a:effectLst>
                  <a:outerShdw blurRad="38100" dist="38100" dir="2700000" algn="tl">
                    <a:srgbClr val="000000">
                      <a:alpha val="43137"/>
                    </a:srgbClr>
                  </a:outerShdw>
                </a:effectLst>
              </a:rPr>
              <a:t>对相关客户分组</a:t>
            </a:r>
            <a:endParaRPr lang="en-US" altLang="zh-CN" b="1" dirty="0" smtClean="0">
              <a:solidFill>
                <a:srgbClr val="C00000"/>
              </a:solidFill>
              <a:effectLst>
                <a:outerShdw blurRad="38100" dist="38100" dir="2700000" algn="tl">
                  <a:srgbClr val="000000">
                    <a:alpha val="43137"/>
                  </a:srgbClr>
                </a:outerShdw>
              </a:effectLst>
            </a:endParaRPr>
          </a:p>
          <a:p>
            <a:pPr lvl="1" eaLnBrk="1" hangingPunct="1">
              <a:defRPr/>
            </a:pPr>
            <a:r>
              <a:rPr lang="zh-CN" altLang="en-US" b="1" dirty="0" smtClean="0">
                <a:solidFill>
                  <a:srgbClr val="C00000"/>
                </a:solidFill>
                <a:effectLst>
                  <a:outerShdw blurRad="38100" dist="38100" dir="2700000" algn="tl">
                    <a:srgbClr val="000000">
                      <a:alpha val="43137"/>
                    </a:srgbClr>
                  </a:outerShdw>
                </a:effectLst>
              </a:rPr>
              <a:t>压缩数据</a:t>
            </a:r>
            <a:endParaRPr lang="en-US" altLang="zh-CN" b="1" dirty="0" smtClean="0">
              <a:solidFill>
                <a:srgbClr val="C00000"/>
              </a:solidFill>
              <a:effectLst>
                <a:outerShdw blurRad="38100" dist="38100" dir="2700000" algn="tl">
                  <a:srgbClr val="000000">
                    <a:alpha val="43137"/>
                  </a:srgbClr>
                </a:outerShdw>
              </a:effectLst>
            </a:endParaRPr>
          </a:p>
          <a:p>
            <a:pPr lvl="1" eaLnBrk="1" hangingPunct="1">
              <a:defRPr/>
            </a:pPr>
            <a:r>
              <a:rPr lang="en-US" altLang="zh-CN" b="1" dirty="0" smtClean="0">
                <a:solidFill>
                  <a:srgbClr val="C00000"/>
                </a:solidFill>
                <a:effectLst>
                  <a:outerShdw blurRad="38100" dist="38100" dir="2700000" algn="tl">
                    <a:srgbClr val="000000">
                      <a:alpha val="43137"/>
                    </a:srgbClr>
                  </a:outerShdw>
                </a:effectLst>
              </a:rPr>
              <a:t>…</a:t>
            </a:r>
            <a:endParaRPr lang="zh-CN" altLang="en-US" b="1" dirty="0">
              <a:solidFill>
                <a:srgbClr val="C00000"/>
              </a:solidFill>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57</a:t>
            </a:fld>
            <a:endParaRPr lang="zh-CN"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3789683"/>
            <a:ext cx="3657600" cy="2879677"/>
          </a:xfrm>
          <a:prstGeom prst="rect">
            <a:avLst/>
          </a:prstGeom>
        </p:spPr>
      </p:pic>
      <p:sp>
        <p:nvSpPr>
          <p:cNvPr id="7" name="Rectangle 2"/>
          <p:cNvSpPr>
            <a:spLocks noGrp="1" noChangeArrowheads="1"/>
          </p:cNvSpPr>
          <p:nvPr>
            <p:ph type="title"/>
          </p:nvPr>
        </p:nvSpPr>
        <p:spPr>
          <a:xfrm>
            <a:off x="457200" y="274638"/>
            <a:ext cx="8229600" cy="1143000"/>
          </a:xfrm>
        </p:spPr>
        <p:txBody>
          <a:bodyPr/>
          <a:lstStyle/>
          <a:p>
            <a:pPr eaLnBrk="1" hangingPunct="1"/>
            <a:r>
              <a:rPr lang="zh-CN" altLang="en-US" dirty="0" smtClean="0"/>
              <a:t>数据挖掘功能</a:t>
            </a:r>
            <a:r>
              <a:rPr lang="en-US" altLang="zh-CN" dirty="0" smtClean="0"/>
              <a:t>(3)-</a:t>
            </a:r>
            <a:r>
              <a:rPr lang="zh-CN" altLang="en-US" dirty="0" smtClean="0"/>
              <a:t>聚类分析</a:t>
            </a:r>
            <a:endParaRPr lang="en-US" altLang="zh-CN" dirty="0" smtClean="0"/>
          </a:p>
        </p:txBody>
      </p:sp>
    </p:spTree>
    <p:extLst>
      <p:ext uri="{BB962C8B-B14F-4D97-AF65-F5344CB8AC3E}">
        <p14:creationId xmlns:p14="http://schemas.microsoft.com/office/powerpoint/2010/main" val="1078070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1CE4B93-BACD-454F-AE1E-548864B5229C}"/>
              </a:ext>
            </a:extLst>
          </p:cNvPr>
          <p:cNvSpPr>
            <a:spLocks noGrp="1"/>
          </p:cNvSpPr>
          <p:nvPr>
            <p:ph type="title"/>
          </p:nvPr>
        </p:nvSpPr>
        <p:spPr/>
        <p:txBody>
          <a:bodyPr/>
          <a:lstStyle/>
          <a:p>
            <a:r>
              <a:rPr lang="zh-CN" altLang="en-US" dirty="0"/>
              <a:t>数据挖掘功能</a:t>
            </a:r>
            <a:r>
              <a:rPr lang="en-US" altLang="zh-CN" dirty="0"/>
              <a:t>(3</a:t>
            </a:r>
            <a:r>
              <a:rPr lang="en-US" altLang="zh-CN" dirty="0" smtClean="0"/>
              <a:t>)--</a:t>
            </a:r>
            <a:r>
              <a:rPr lang="zh-CN" altLang="en-US" dirty="0" smtClean="0"/>
              <a:t>聚类</a:t>
            </a:r>
            <a:r>
              <a:rPr lang="zh-CN" altLang="en-US" dirty="0"/>
              <a:t>举例</a:t>
            </a:r>
          </a:p>
        </p:txBody>
      </p:sp>
      <p:sp>
        <p:nvSpPr>
          <p:cNvPr id="3" name="内容占位符 2">
            <a:extLst>
              <a:ext uri="{FF2B5EF4-FFF2-40B4-BE49-F238E27FC236}">
                <a16:creationId xmlns="" xmlns:a16="http://schemas.microsoft.com/office/drawing/2014/main" id="{541EB415-C9F6-4952-9AFE-45547E97C4E3}"/>
              </a:ext>
            </a:extLst>
          </p:cNvPr>
          <p:cNvSpPr>
            <a:spLocks noGrp="1"/>
          </p:cNvSpPr>
          <p:nvPr>
            <p:ph idx="1"/>
          </p:nvPr>
        </p:nvSpPr>
        <p:spPr/>
        <p:txBody>
          <a:bodyPr/>
          <a:lstStyle/>
          <a:p>
            <a:r>
              <a:rPr lang="zh-CN" altLang="en-US" sz="2800" dirty="0"/>
              <a:t>某公司收集了很多客户的资料，记录了客户的年龄和收入。该公司想对这些数据进行分析，找出可以重点营销的客户对象</a:t>
            </a:r>
            <a:r>
              <a:rPr lang="zh-CN" altLang="en-US" sz="2800" dirty="0" smtClean="0"/>
              <a:t>。</a:t>
            </a:r>
            <a:endParaRPr lang="en-US" altLang="zh-CN" sz="2800" dirty="0" smtClean="0"/>
          </a:p>
          <a:p>
            <a:r>
              <a:rPr lang="zh-CN" altLang="en-US" sz="2800" dirty="0" smtClean="0"/>
              <a:t>可</a:t>
            </a:r>
            <a:r>
              <a:rPr lang="zh-CN" altLang="en-US" sz="2800" dirty="0"/>
              <a:t>指定输入列为年龄和收入，经过聚类数据挖掘后，发现客户群可以划分为三个群体：低收入年轻客户、高收入中年客户、收入相对低的年老客户</a:t>
            </a:r>
            <a:r>
              <a:rPr lang="zh-CN" altLang="en-US" sz="2800" dirty="0" smtClean="0"/>
              <a:t>。</a:t>
            </a:r>
            <a:endParaRPr lang="en-US" altLang="zh-CN" sz="2800" dirty="0" smtClean="0"/>
          </a:p>
          <a:p>
            <a:r>
              <a:rPr lang="zh-CN" altLang="en-US" sz="2800" dirty="0" smtClean="0"/>
              <a:t>根据</a:t>
            </a:r>
            <a:r>
              <a:rPr lang="zh-CN" altLang="en-US" sz="2800" dirty="0"/>
              <a:t>这样的分析结果，公司可采取决策，重点针对高收入中年客户进行营销活动。</a:t>
            </a:r>
          </a:p>
        </p:txBody>
      </p:sp>
    </p:spTree>
    <p:extLst>
      <p:ext uri="{BB962C8B-B14F-4D97-AF65-F5344CB8AC3E}">
        <p14:creationId xmlns:p14="http://schemas.microsoft.com/office/powerpoint/2010/main" val="341357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1CE4B93-BACD-454F-AE1E-548864B5229C}"/>
              </a:ext>
            </a:extLst>
          </p:cNvPr>
          <p:cNvSpPr>
            <a:spLocks noGrp="1"/>
          </p:cNvSpPr>
          <p:nvPr>
            <p:ph type="title"/>
          </p:nvPr>
        </p:nvSpPr>
        <p:spPr/>
        <p:txBody>
          <a:bodyPr/>
          <a:lstStyle/>
          <a:p>
            <a:r>
              <a:rPr lang="zh-CN" altLang="en-US" dirty="0"/>
              <a:t>数据挖掘功能</a:t>
            </a:r>
            <a:r>
              <a:rPr lang="en-US" altLang="zh-CN" dirty="0"/>
              <a:t>(3</a:t>
            </a:r>
            <a:r>
              <a:rPr lang="en-US" altLang="zh-CN" dirty="0" smtClean="0"/>
              <a:t>)--</a:t>
            </a:r>
            <a:r>
              <a:rPr lang="zh-CN" altLang="en-US" dirty="0" smtClean="0"/>
              <a:t>聚类</a:t>
            </a:r>
            <a:r>
              <a:rPr lang="zh-CN" altLang="en-US" dirty="0"/>
              <a:t>举例</a:t>
            </a:r>
          </a:p>
        </p:txBody>
      </p:sp>
      <p:sp>
        <p:nvSpPr>
          <p:cNvPr id="3" name="内容占位符 2">
            <a:extLst>
              <a:ext uri="{FF2B5EF4-FFF2-40B4-BE49-F238E27FC236}">
                <a16:creationId xmlns="" xmlns:a16="http://schemas.microsoft.com/office/drawing/2014/main" id="{541EB415-C9F6-4952-9AFE-45547E97C4E3}"/>
              </a:ext>
            </a:extLst>
          </p:cNvPr>
          <p:cNvSpPr>
            <a:spLocks noGrp="1"/>
          </p:cNvSpPr>
          <p:nvPr>
            <p:ph idx="1"/>
          </p:nvPr>
        </p:nvSpPr>
        <p:spPr/>
        <p:txBody>
          <a:bodyPr/>
          <a:lstStyle/>
          <a:p>
            <a:r>
              <a:rPr lang="zh-CN" altLang="en-US" sz="2800" dirty="0"/>
              <a:t>一家笔记本电脑制造公司，准备研发一款新型笔记本电脑。现在进行初期的市场研究工作，希望能够根据市场中笔记本产品的配置、价格及销售情况，指导新款笔记本的研发与市场定价</a:t>
            </a:r>
            <a:r>
              <a:rPr lang="zh-CN" altLang="en-US" sz="2800" dirty="0" smtClean="0"/>
              <a:t>。</a:t>
            </a:r>
            <a:endParaRPr lang="en-US" altLang="zh-CN" sz="2800" dirty="0" smtClean="0"/>
          </a:p>
          <a:p>
            <a:endParaRPr lang="zh-CN" altLang="en-US" sz="2800" dirty="0"/>
          </a:p>
          <a:p>
            <a:r>
              <a:rPr lang="zh-CN" altLang="en-US" sz="2800" dirty="0"/>
              <a:t>任务目标：挖掘出市场中销售量较高的笔记本产品具有配置特点，并找出不同配置类型的定价情况。</a:t>
            </a:r>
          </a:p>
        </p:txBody>
      </p:sp>
    </p:spTree>
    <p:extLst>
      <p:ext uri="{BB962C8B-B14F-4D97-AF65-F5344CB8AC3E}">
        <p14:creationId xmlns:p14="http://schemas.microsoft.com/office/powerpoint/2010/main" val="194899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3850" y="836613"/>
            <a:ext cx="836612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a:t>
            </a:fld>
            <a:endParaRPr lang="zh-CN"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1CE4B93-BACD-454F-AE1E-548864B5229C}"/>
              </a:ext>
            </a:extLst>
          </p:cNvPr>
          <p:cNvSpPr>
            <a:spLocks noGrp="1"/>
          </p:cNvSpPr>
          <p:nvPr>
            <p:ph type="title"/>
          </p:nvPr>
        </p:nvSpPr>
        <p:spPr/>
        <p:txBody>
          <a:bodyPr/>
          <a:lstStyle/>
          <a:p>
            <a:r>
              <a:rPr lang="zh-CN" altLang="en-US" dirty="0"/>
              <a:t>数据挖掘功能</a:t>
            </a:r>
            <a:r>
              <a:rPr lang="en-US" altLang="zh-CN" dirty="0"/>
              <a:t>(3</a:t>
            </a:r>
            <a:r>
              <a:rPr lang="en-US" altLang="zh-CN" dirty="0" smtClean="0"/>
              <a:t>)--</a:t>
            </a:r>
            <a:r>
              <a:rPr lang="zh-CN" altLang="en-US" dirty="0" smtClean="0"/>
              <a:t>聚类</a:t>
            </a:r>
            <a:r>
              <a:rPr lang="zh-CN" altLang="en-US" dirty="0"/>
              <a:t>举例</a:t>
            </a:r>
          </a:p>
        </p:txBody>
      </p:sp>
      <p:sp>
        <p:nvSpPr>
          <p:cNvPr id="3" name="内容占位符 2">
            <a:extLst>
              <a:ext uri="{FF2B5EF4-FFF2-40B4-BE49-F238E27FC236}">
                <a16:creationId xmlns="" xmlns:a16="http://schemas.microsoft.com/office/drawing/2014/main" id="{541EB415-C9F6-4952-9AFE-45547E97C4E3}"/>
              </a:ext>
            </a:extLst>
          </p:cNvPr>
          <p:cNvSpPr>
            <a:spLocks noGrp="1"/>
          </p:cNvSpPr>
          <p:nvPr>
            <p:ph idx="1"/>
          </p:nvPr>
        </p:nvSpPr>
        <p:spPr>
          <a:xfrm>
            <a:off x="457200" y="1417638"/>
            <a:ext cx="8229600" cy="4686300"/>
          </a:xfrm>
        </p:spPr>
        <p:txBody>
          <a:bodyPr/>
          <a:lstStyle/>
          <a:p>
            <a:r>
              <a:rPr lang="zh-CN" altLang="en-US" sz="2800" dirty="0"/>
              <a:t>应用聚类算法</a:t>
            </a:r>
            <a:r>
              <a:rPr lang="zh-CN" altLang="en-US" sz="2800" dirty="0" smtClean="0"/>
              <a:t>：</a:t>
            </a:r>
            <a:endParaRPr lang="zh-CN" altLang="en-US" sz="2800" dirty="0"/>
          </a:p>
          <a:p>
            <a:pPr lvl="1">
              <a:spcBef>
                <a:spcPts val="800"/>
              </a:spcBef>
            </a:pPr>
            <a:r>
              <a:rPr lang="zh-CN" altLang="en-US" sz="2200" dirty="0" smtClean="0"/>
              <a:t>（</a:t>
            </a:r>
            <a:r>
              <a:rPr lang="en-US" altLang="zh-CN" sz="2200" dirty="0" smtClean="0"/>
              <a:t>1</a:t>
            </a:r>
            <a:r>
              <a:rPr lang="zh-CN" altLang="en-US" sz="2200" dirty="0" smtClean="0"/>
              <a:t>）</a:t>
            </a:r>
            <a:r>
              <a:rPr lang="zh-CN" altLang="en-US" sz="2200" dirty="0" smtClean="0">
                <a:solidFill>
                  <a:srgbClr val="0070C0"/>
                </a:solidFill>
              </a:rPr>
              <a:t>收集</a:t>
            </a:r>
            <a:r>
              <a:rPr lang="zh-CN" altLang="en-US" sz="2200" dirty="0">
                <a:solidFill>
                  <a:srgbClr val="0070C0"/>
                </a:solidFill>
              </a:rPr>
              <a:t>相关数据</a:t>
            </a:r>
            <a:r>
              <a:rPr lang="zh-CN" altLang="en-US" sz="2200" dirty="0"/>
              <a:t>。从各个电商平台收集相关笔记本电脑的配置信息，如：电脑型号、品牌、</a:t>
            </a:r>
            <a:r>
              <a:rPr lang="en-US" altLang="zh-CN" sz="2200" dirty="0"/>
              <a:t>CPU</a:t>
            </a:r>
            <a:r>
              <a:rPr lang="zh-CN" altLang="en-US" sz="2200" dirty="0"/>
              <a:t>性能、显卡性能、内存大小、硬盘大小、屏幕大小、重量、电池容量、定价等。并且筛选出销售量较高的产品</a:t>
            </a:r>
            <a:r>
              <a:rPr lang="zh-CN" altLang="en-US" sz="2200" dirty="0" smtClean="0"/>
              <a:t>。</a:t>
            </a:r>
            <a:endParaRPr lang="zh-CN" altLang="en-US" sz="2200" dirty="0"/>
          </a:p>
          <a:p>
            <a:pPr lvl="1">
              <a:spcBef>
                <a:spcPts val="800"/>
              </a:spcBef>
            </a:pPr>
            <a:r>
              <a:rPr lang="zh-CN" altLang="en-US" sz="2200" dirty="0" smtClean="0"/>
              <a:t>（</a:t>
            </a:r>
            <a:r>
              <a:rPr lang="en-US" altLang="zh-CN" sz="2200" dirty="0" smtClean="0"/>
              <a:t>2</a:t>
            </a:r>
            <a:r>
              <a:rPr lang="zh-CN" altLang="en-US" sz="2200" dirty="0"/>
              <a:t>）</a:t>
            </a:r>
            <a:r>
              <a:rPr lang="zh-CN" altLang="en-US" sz="2200" dirty="0" smtClean="0">
                <a:solidFill>
                  <a:srgbClr val="0070C0"/>
                </a:solidFill>
              </a:rPr>
              <a:t>确定</a:t>
            </a:r>
            <a:r>
              <a:rPr lang="zh-CN" altLang="en-US" sz="2200" dirty="0">
                <a:solidFill>
                  <a:srgbClr val="0070C0"/>
                </a:solidFill>
              </a:rPr>
              <a:t>聚类分析的特征项</a:t>
            </a:r>
            <a:r>
              <a:rPr lang="zh-CN" altLang="en-US" sz="2200" dirty="0"/>
              <a:t>。在聚类分析中，特征项的数目不是越多越好，对于没有明显差异的变量对聚类分析并没有实质的意义，并且可能会对结果造成干扰。因此，可以选择</a:t>
            </a:r>
            <a:r>
              <a:rPr lang="en-US" altLang="zh-CN" sz="2200" dirty="0"/>
              <a:t>CPU</a:t>
            </a:r>
            <a:r>
              <a:rPr lang="zh-CN" altLang="en-US" sz="2200" dirty="0"/>
              <a:t>性能、显卡性能、内存大小、硬盘大小等作为聚类分析的特征项</a:t>
            </a:r>
            <a:r>
              <a:rPr lang="zh-CN" altLang="en-US" sz="2200" dirty="0" smtClean="0"/>
              <a:t>。</a:t>
            </a:r>
            <a:endParaRPr lang="zh-CN" altLang="en-US" sz="2200" dirty="0"/>
          </a:p>
          <a:p>
            <a:pPr lvl="1">
              <a:spcBef>
                <a:spcPts val="800"/>
              </a:spcBef>
            </a:pPr>
            <a:r>
              <a:rPr lang="zh-CN" altLang="en-US" sz="2200" dirty="0" smtClean="0"/>
              <a:t>（</a:t>
            </a:r>
            <a:r>
              <a:rPr lang="en-US" altLang="zh-CN" sz="2200" dirty="0" smtClean="0"/>
              <a:t>3</a:t>
            </a:r>
            <a:r>
              <a:rPr lang="zh-CN" altLang="en-US" sz="2200" dirty="0" smtClean="0"/>
              <a:t>）</a:t>
            </a:r>
            <a:r>
              <a:rPr lang="zh-CN" altLang="en-US" sz="2200" dirty="0" smtClean="0">
                <a:solidFill>
                  <a:srgbClr val="0070C0"/>
                </a:solidFill>
              </a:rPr>
              <a:t>确定</a:t>
            </a:r>
            <a:r>
              <a:rPr lang="zh-CN" altLang="en-US" sz="2200" dirty="0">
                <a:solidFill>
                  <a:srgbClr val="0070C0"/>
                </a:solidFill>
              </a:rPr>
              <a:t>选用的聚类算法</a:t>
            </a:r>
            <a:r>
              <a:rPr lang="zh-CN" altLang="en-US" sz="2200" dirty="0"/>
              <a:t>。这里可以选择</a:t>
            </a:r>
            <a:r>
              <a:rPr lang="en-US" altLang="zh-CN" sz="2200" dirty="0"/>
              <a:t>K-means</a:t>
            </a:r>
            <a:r>
              <a:rPr lang="zh-CN" altLang="en-US" sz="2200" dirty="0"/>
              <a:t>、层次聚类算法、</a:t>
            </a:r>
            <a:r>
              <a:rPr lang="en-US" altLang="zh-CN" sz="2200" dirty="0"/>
              <a:t>SOM</a:t>
            </a:r>
            <a:r>
              <a:rPr lang="zh-CN" altLang="en-US" sz="2200" dirty="0"/>
              <a:t>聚类算法等具体的算法。</a:t>
            </a:r>
          </a:p>
          <a:p>
            <a:endParaRPr lang="zh-CN" altLang="en-US" sz="2400" dirty="0"/>
          </a:p>
        </p:txBody>
      </p:sp>
    </p:spTree>
    <p:extLst>
      <p:ext uri="{BB962C8B-B14F-4D97-AF65-F5344CB8AC3E}">
        <p14:creationId xmlns:p14="http://schemas.microsoft.com/office/powerpoint/2010/main" val="372244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1CE4B93-BACD-454F-AE1E-548864B5229C}"/>
              </a:ext>
            </a:extLst>
          </p:cNvPr>
          <p:cNvSpPr>
            <a:spLocks noGrp="1"/>
          </p:cNvSpPr>
          <p:nvPr>
            <p:ph type="title"/>
          </p:nvPr>
        </p:nvSpPr>
        <p:spPr/>
        <p:txBody>
          <a:bodyPr/>
          <a:lstStyle/>
          <a:p>
            <a:r>
              <a:rPr lang="zh-CN" altLang="en-US" dirty="0"/>
              <a:t>数据挖掘功能</a:t>
            </a:r>
            <a:r>
              <a:rPr lang="en-US" altLang="zh-CN" dirty="0"/>
              <a:t>(3</a:t>
            </a:r>
            <a:r>
              <a:rPr lang="en-US" altLang="zh-CN" dirty="0" smtClean="0"/>
              <a:t>)--</a:t>
            </a:r>
            <a:r>
              <a:rPr lang="zh-CN" altLang="en-US" dirty="0" smtClean="0"/>
              <a:t>聚类</a:t>
            </a:r>
            <a:r>
              <a:rPr lang="zh-CN" altLang="en-US" dirty="0"/>
              <a:t>举例</a:t>
            </a:r>
          </a:p>
        </p:txBody>
      </p:sp>
      <p:sp>
        <p:nvSpPr>
          <p:cNvPr id="3" name="内容占位符 2">
            <a:extLst>
              <a:ext uri="{FF2B5EF4-FFF2-40B4-BE49-F238E27FC236}">
                <a16:creationId xmlns="" xmlns:a16="http://schemas.microsoft.com/office/drawing/2014/main" id="{541EB415-C9F6-4952-9AFE-45547E97C4E3}"/>
              </a:ext>
            </a:extLst>
          </p:cNvPr>
          <p:cNvSpPr>
            <a:spLocks noGrp="1"/>
          </p:cNvSpPr>
          <p:nvPr>
            <p:ph idx="1"/>
          </p:nvPr>
        </p:nvSpPr>
        <p:spPr>
          <a:xfrm>
            <a:off x="439022" y="1448750"/>
            <a:ext cx="8229600" cy="4686300"/>
          </a:xfrm>
        </p:spPr>
        <p:txBody>
          <a:bodyPr/>
          <a:lstStyle/>
          <a:p>
            <a:pPr lvl="1">
              <a:spcBef>
                <a:spcPts val="800"/>
              </a:spcBef>
            </a:pPr>
            <a:r>
              <a:rPr lang="zh-CN" altLang="en-US" sz="2200" dirty="0" smtClean="0"/>
              <a:t>（</a:t>
            </a:r>
            <a:r>
              <a:rPr lang="en-US" altLang="zh-CN" sz="2200" dirty="0" smtClean="0"/>
              <a:t>4</a:t>
            </a:r>
            <a:r>
              <a:rPr lang="zh-CN" altLang="en-US" sz="2200" dirty="0" smtClean="0"/>
              <a:t>）当</a:t>
            </a:r>
            <a:r>
              <a:rPr lang="zh-CN" altLang="en-US" sz="2200" dirty="0"/>
              <a:t>指定聚类算法分为</a:t>
            </a:r>
            <a:r>
              <a:rPr lang="en-US" altLang="zh-CN" sz="2200" dirty="0"/>
              <a:t>N</a:t>
            </a:r>
            <a:r>
              <a:rPr lang="zh-CN" altLang="en-US" sz="2200" dirty="0"/>
              <a:t>个分组时，会输出</a:t>
            </a:r>
            <a:r>
              <a:rPr lang="en-US" altLang="zh-CN" sz="2200" dirty="0"/>
              <a:t>N</a:t>
            </a:r>
            <a:r>
              <a:rPr lang="zh-CN" altLang="en-US" sz="2200" dirty="0"/>
              <a:t>个分组的情况。当不指定分组数据时，会输出算法认为合适的分组数量与分组情况</a:t>
            </a:r>
            <a:r>
              <a:rPr lang="zh-CN" altLang="en-US" sz="2200" dirty="0" smtClean="0"/>
              <a:t>。</a:t>
            </a:r>
            <a:endParaRPr lang="zh-CN" altLang="en-US" sz="2200" dirty="0"/>
          </a:p>
          <a:p>
            <a:pPr lvl="1">
              <a:spcBef>
                <a:spcPts val="800"/>
              </a:spcBef>
            </a:pPr>
            <a:r>
              <a:rPr lang="zh-CN" altLang="en-US" sz="2200" dirty="0" smtClean="0"/>
              <a:t>（</a:t>
            </a:r>
            <a:r>
              <a:rPr lang="en-US" altLang="zh-CN" sz="2200" dirty="0" smtClean="0"/>
              <a:t>5</a:t>
            </a:r>
            <a:r>
              <a:rPr lang="zh-CN" altLang="en-US" sz="2200" dirty="0" smtClean="0"/>
              <a:t>）</a:t>
            </a:r>
            <a:r>
              <a:rPr lang="zh-CN" altLang="en-US" sz="2200" dirty="0" smtClean="0">
                <a:solidFill>
                  <a:srgbClr val="0070C0"/>
                </a:solidFill>
              </a:rPr>
              <a:t>分析</a:t>
            </a:r>
            <a:r>
              <a:rPr lang="zh-CN" altLang="en-US" sz="2200" dirty="0">
                <a:solidFill>
                  <a:srgbClr val="0070C0"/>
                </a:solidFill>
              </a:rPr>
              <a:t>各组数据的相似性特点，并为每类分组命名</a:t>
            </a:r>
            <a:r>
              <a:rPr lang="zh-CN" altLang="en-US" sz="2200" dirty="0"/>
              <a:t>。这一步需要使用者对每一个分组内的数据进行详细分析，找出其中分组内哪些特征值相类似，最终还要为每一个分组进行命名。本例中，需要分析每组笔记本相似的配置项，然后为每组数据分类命名，最终的命名结果可能为：配置高显卡高的分组命名为游戏本、配置一般显卡低的命名为商务本、配置高显卡一般的命名为家用本等等</a:t>
            </a:r>
            <a:r>
              <a:rPr lang="zh-CN" altLang="en-US" sz="2200" dirty="0" smtClean="0"/>
              <a:t>。</a:t>
            </a:r>
            <a:endParaRPr lang="zh-CN" altLang="en-US" sz="2200" dirty="0"/>
          </a:p>
          <a:p>
            <a:pPr lvl="1">
              <a:spcBef>
                <a:spcPts val="800"/>
              </a:spcBef>
            </a:pPr>
            <a:r>
              <a:rPr lang="zh-CN" altLang="en-US" sz="2200" dirty="0" smtClean="0"/>
              <a:t>（</a:t>
            </a:r>
            <a:r>
              <a:rPr lang="en-US" altLang="zh-CN" sz="2200" dirty="0" smtClean="0"/>
              <a:t>6</a:t>
            </a:r>
            <a:r>
              <a:rPr lang="zh-CN" altLang="en-US" sz="2200" dirty="0" smtClean="0"/>
              <a:t>）</a:t>
            </a:r>
            <a:r>
              <a:rPr lang="zh-CN" altLang="en-US" sz="2200" dirty="0" smtClean="0">
                <a:solidFill>
                  <a:srgbClr val="0070C0"/>
                </a:solidFill>
              </a:rPr>
              <a:t>按照</a:t>
            </a:r>
            <a:r>
              <a:rPr lang="zh-CN" altLang="en-US" sz="2200" dirty="0">
                <a:solidFill>
                  <a:srgbClr val="0070C0"/>
                </a:solidFill>
              </a:rPr>
              <a:t>每种分组统计平均价格。</a:t>
            </a:r>
            <a:r>
              <a:rPr lang="zh-CN" altLang="en-US" sz="2200" dirty="0"/>
              <a:t>到此为止，就完成了对市场中销量较好的笔记本产品的研究，研究结果可以了解市场中畅销的笔记本产品的不同配置分组与平均价格。</a:t>
            </a:r>
          </a:p>
        </p:txBody>
      </p:sp>
    </p:spTree>
    <p:extLst>
      <p:ext uri="{BB962C8B-B14F-4D97-AF65-F5344CB8AC3E}">
        <p14:creationId xmlns:p14="http://schemas.microsoft.com/office/powerpoint/2010/main" val="329797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57200" y="29536"/>
            <a:ext cx="8229600" cy="1143000"/>
          </a:xfrm>
        </p:spPr>
        <p:txBody>
          <a:bodyPr/>
          <a:lstStyle/>
          <a:p>
            <a:pPr eaLnBrk="1" hangingPunct="1"/>
            <a:r>
              <a:rPr lang="zh-CN" altLang="en-US" dirty="0" smtClean="0"/>
              <a:t>数据挖掘功能</a:t>
            </a:r>
            <a:r>
              <a:rPr lang="en-US" altLang="zh-CN" dirty="0" smtClean="0"/>
              <a:t>(4)</a:t>
            </a:r>
          </a:p>
        </p:txBody>
      </p:sp>
      <p:sp>
        <p:nvSpPr>
          <p:cNvPr id="50180" name="Rectangle 3"/>
          <p:cNvSpPr>
            <a:spLocks noGrp="1" noChangeArrowheads="1"/>
          </p:cNvSpPr>
          <p:nvPr>
            <p:ph type="body" idx="1"/>
          </p:nvPr>
        </p:nvSpPr>
        <p:spPr>
          <a:xfrm>
            <a:off x="188912" y="1169415"/>
            <a:ext cx="8497888" cy="5685464"/>
          </a:xfrm>
        </p:spPr>
        <p:txBody>
          <a:bodyPr/>
          <a:lstStyle/>
          <a:p>
            <a:pPr eaLnBrk="1" hangingPunct="1">
              <a:lnSpc>
                <a:spcPct val="130000"/>
              </a:lnSpc>
            </a:pPr>
            <a:r>
              <a:rPr lang="zh-CN" altLang="en-US" sz="2800" u="sng" dirty="0" smtClean="0"/>
              <a:t>孤立点</a:t>
            </a:r>
            <a:r>
              <a:rPr lang="en-US" altLang="zh-CN" sz="2800" u="sng" dirty="0" smtClean="0"/>
              <a:t>(Outlier)</a:t>
            </a:r>
            <a:r>
              <a:rPr lang="zh-CN" altLang="en-US" sz="2800" u="sng" dirty="0" smtClean="0"/>
              <a:t>分析</a:t>
            </a:r>
          </a:p>
          <a:p>
            <a:pPr lvl="1" eaLnBrk="1" hangingPunct="1">
              <a:lnSpc>
                <a:spcPct val="110000"/>
              </a:lnSpc>
            </a:pPr>
            <a:r>
              <a:rPr lang="zh-CN" altLang="en-US" sz="2400" dirty="0" smtClean="0">
                <a:latin typeface="Times New Roman" panose="02020603050405020304" pitchFamily="18" charset="0"/>
              </a:rPr>
              <a:t>孤立点</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一个数据对象</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它 与数据的一般行为不一致</a:t>
            </a:r>
          </a:p>
          <a:p>
            <a:pPr lvl="1" eaLnBrk="1" hangingPunct="1">
              <a:lnSpc>
                <a:spcPct val="110000"/>
              </a:lnSpc>
            </a:pPr>
            <a:r>
              <a:rPr lang="zh-CN" altLang="en-US" sz="2400" dirty="0" smtClean="0">
                <a:latin typeface="Times New Roman" panose="02020603050405020304" pitchFamily="18" charset="0"/>
              </a:rPr>
              <a:t>孤立点可以被视为例外</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但对于欺骗检测和罕见事件分析</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它是相当有用的</a:t>
            </a:r>
            <a:endParaRPr lang="en-US" altLang="zh-CN" sz="2400" dirty="0" smtClean="0">
              <a:latin typeface="Times New Roman" panose="02020603050405020304" pitchFamily="18" charset="0"/>
            </a:endParaRPr>
          </a:p>
          <a:p>
            <a:pPr lvl="1" eaLnBrk="1" hangingPunct="1">
              <a:lnSpc>
                <a:spcPct val="110000"/>
              </a:lnSpc>
            </a:pPr>
            <a:r>
              <a:rPr lang="zh-CN" altLang="en-US" sz="2400" dirty="0" smtClean="0">
                <a:latin typeface="Times New Roman" panose="02020603050405020304" pitchFamily="18" charset="0"/>
              </a:rPr>
              <a:t>方法</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聚类分析、回归分析</a:t>
            </a:r>
            <a:r>
              <a:rPr lang="en-US" altLang="zh-CN" sz="2400" dirty="0" smtClean="0">
                <a:latin typeface="Times New Roman" panose="02020603050405020304" pitchFamily="18" charset="0"/>
              </a:rPr>
              <a:t>……</a:t>
            </a:r>
          </a:p>
          <a:p>
            <a:pPr lvl="1" eaLnBrk="1" hangingPunct="1">
              <a:lnSpc>
                <a:spcPct val="110000"/>
              </a:lnSpc>
            </a:pPr>
            <a:r>
              <a:rPr lang="zh-CN" altLang="en-US" sz="2400" dirty="0" smtClean="0">
                <a:latin typeface="Times New Roman" panose="02020603050405020304" pitchFamily="18" charset="0"/>
              </a:rPr>
              <a:t>识别</a:t>
            </a:r>
            <a:r>
              <a:rPr lang="zh-CN" altLang="en-US" sz="2400" dirty="0">
                <a:latin typeface="Times New Roman" panose="02020603050405020304" pitchFamily="18" charset="0"/>
              </a:rPr>
              <a:t>异常点、离群点</a:t>
            </a:r>
          </a:p>
          <a:p>
            <a:pPr lvl="1" eaLnBrk="1" hangingPunct="1">
              <a:lnSpc>
                <a:spcPct val="110000"/>
              </a:lnSpc>
            </a:pPr>
            <a:r>
              <a:rPr lang="zh-CN" altLang="en-US" sz="2400" dirty="0">
                <a:latin typeface="Times New Roman" panose="02020603050405020304" pitchFamily="18" charset="0"/>
              </a:rPr>
              <a:t>应用在欺诈检测、网络攻击、异常抖动等</a:t>
            </a:r>
          </a:p>
          <a:p>
            <a:pPr lvl="1" eaLnBrk="1" hangingPunct="1">
              <a:lnSpc>
                <a:spcPct val="130000"/>
              </a:lnSpc>
            </a:pPr>
            <a:endParaRPr lang="zh-CN" altLang="en-US" sz="2400" dirty="0" smtClean="0">
              <a:latin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854" y="111326"/>
            <a:ext cx="1885950" cy="165735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39" y="4581126"/>
            <a:ext cx="2447925" cy="2143125"/>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8416" y="4466827"/>
            <a:ext cx="2428875" cy="2371725"/>
          </a:xfrm>
          <a:prstGeom prst="rect">
            <a:avLst/>
          </a:prstGeom>
        </p:spPr>
      </p:pic>
    </p:spTree>
    <p:extLst>
      <p:ext uri="{BB962C8B-B14F-4D97-AF65-F5344CB8AC3E}">
        <p14:creationId xmlns:p14="http://schemas.microsoft.com/office/powerpoint/2010/main" val="319100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57200" y="29536"/>
            <a:ext cx="8229600" cy="1143000"/>
          </a:xfrm>
        </p:spPr>
        <p:txBody>
          <a:bodyPr/>
          <a:lstStyle/>
          <a:p>
            <a:pPr eaLnBrk="1" hangingPunct="1"/>
            <a:r>
              <a:rPr lang="zh-CN" altLang="en-US" dirty="0" smtClean="0"/>
              <a:t>数据挖掘功能</a:t>
            </a:r>
            <a:r>
              <a:rPr lang="en-US" altLang="zh-CN" dirty="0" smtClean="0"/>
              <a:t>(5)</a:t>
            </a:r>
          </a:p>
        </p:txBody>
      </p:sp>
      <p:sp>
        <p:nvSpPr>
          <p:cNvPr id="50180" name="Rectangle 3"/>
          <p:cNvSpPr>
            <a:spLocks noGrp="1" noChangeArrowheads="1"/>
          </p:cNvSpPr>
          <p:nvPr>
            <p:ph type="body" idx="1"/>
          </p:nvPr>
        </p:nvSpPr>
        <p:spPr>
          <a:xfrm>
            <a:off x="323056" y="836712"/>
            <a:ext cx="8497888" cy="5298087"/>
          </a:xfrm>
        </p:spPr>
        <p:txBody>
          <a:bodyPr/>
          <a:lstStyle/>
          <a:p>
            <a:pPr eaLnBrk="1" hangingPunct="1">
              <a:lnSpc>
                <a:spcPct val="130000"/>
              </a:lnSpc>
            </a:pPr>
            <a:endParaRPr lang="zh-CN" altLang="en-US" sz="2400" dirty="0" smtClean="0">
              <a:latin typeface="Times New Roman" panose="02020603050405020304" pitchFamily="18" charset="0"/>
            </a:endParaRPr>
          </a:p>
          <a:p>
            <a:pPr eaLnBrk="1" hangingPunct="1">
              <a:lnSpc>
                <a:spcPct val="130000"/>
              </a:lnSpc>
            </a:pPr>
            <a:r>
              <a:rPr lang="zh-CN" altLang="en-US" sz="2800" u="sng" dirty="0" smtClean="0"/>
              <a:t>趋势和演变分析</a:t>
            </a:r>
          </a:p>
          <a:p>
            <a:pPr lvl="1" eaLnBrk="1" hangingPunct="1"/>
            <a:r>
              <a:rPr lang="zh-CN" altLang="en-US" sz="2400" dirty="0" smtClean="0">
                <a:latin typeface="Times New Roman" panose="02020603050405020304" pitchFamily="18" charset="0"/>
              </a:rPr>
              <a:t>趋势和偏离</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回归分析</a:t>
            </a:r>
          </a:p>
          <a:p>
            <a:pPr lvl="1" eaLnBrk="1" hangingPunct="1"/>
            <a:r>
              <a:rPr lang="zh-CN" altLang="en-US" sz="2400" dirty="0" smtClean="0">
                <a:latin typeface="Times New Roman" panose="02020603050405020304" pitchFamily="18" charset="0"/>
              </a:rPr>
              <a:t>序列模式挖掘</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周期性分析</a:t>
            </a:r>
          </a:p>
          <a:p>
            <a:pPr lvl="2" eaLnBrk="1" hangingPunct="1"/>
            <a:r>
              <a:rPr lang="en-US" altLang="zh-CN" sz="2000" dirty="0" smtClean="0"/>
              <a:t>e.g., first buy digital camera, then buy </a:t>
            </a:r>
            <a:r>
              <a:rPr lang="en-US" altLang="zh-CN" sz="2000" dirty="0" smtClean="0">
                <a:sym typeface="Wingdings" panose="05000000000000000000" pitchFamily="2" charset="2"/>
              </a:rPr>
              <a:t>large SD memory cards</a:t>
            </a:r>
            <a:endParaRPr lang="en-US" altLang="zh-CN" sz="2000" dirty="0" smtClean="0">
              <a:latin typeface="Times New Roman" panose="02020603050405020304" pitchFamily="18" charset="0"/>
            </a:endParaRPr>
          </a:p>
          <a:p>
            <a:pPr lvl="1" eaLnBrk="1" hangingPunct="1">
              <a:lnSpc>
                <a:spcPct val="130000"/>
              </a:lnSpc>
            </a:pPr>
            <a:r>
              <a:rPr lang="zh-CN" altLang="en-US" sz="2400" dirty="0" smtClean="0">
                <a:latin typeface="Times New Roman" panose="02020603050405020304" pitchFamily="18" charset="0"/>
              </a:rPr>
              <a:t>基于相似的分析</a:t>
            </a:r>
            <a:endParaRPr lang="zh-CN" altLang="en-US" sz="2400" dirty="0" smtClean="0"/>
          </a:p>
          <a:p>
            <a:pPr lvl="2" eaLnBrk="1" hangingPunct="1"/>
            <a:r>
              <a:rPr lang="en-US" altLang="zh-CN" sz="2000" dirty="0" smtClean="0"/>
              <a:t>Approximate and consecutive motifs</a:t>
            </a:r>
            <a:endParaRPr lang="en-US" altLang="zh-CN" sz="2000" dirty="0" smtClean="0">
              <a:latin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556390"/>
            <a:ext cx="2409825" cy="229552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4555367"/>
            <a:ext cx="2333625" cy="2085975"/>
          </a:xfrm>
          <a:prstGeom prst="rect">
            <a:avLst/>
          </a:prstGeom>
        </p:spPr>
      </p:pic>
    </p:spTree>
    <p:extLst>
      <p:ext uri="{BB962C8B-B14F-4D97-AF65-F5344CB8AC3E}">
        <p14:creationId xmlns:p14="http://schemas.microsoft.com/office/powerpoint/2010/main" val="830755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C59854F-7144-4A42-B1FB-65712F1A9E84}" type="slidenum">
              <a:rPr kumimoji="0" lang="en-US" altLang="zh-CN" sz="1400"/>
              <a:pPr eaLnBrk="1" hangingPunct="1"/>
              <a:t>64</a:t>
            </a:fld>
            <a:endParaRPr kumimoji="0" lang="en-US" altLang="zh-CN" sz="1400"/>
          </a:p>
        </p:txBody>
      </p:sp>
      <p:sp>
        <p:nvSpPr>
          <p:cNvPr id="58371" name="Rectangle 2"/>
          <p:cNvSpPr>
            <a:spLocks noGrp="1" noChangeArrowheads="1"/>
          </p:cNvSpPr>
          <p:nvPr>
            <p:ph type="title"/>
          </p:nvPr>
        </p:nvSpPr>
        <p:spPr>
          <a:xfrm>
            <a:off x="1143000" y="609600"/>
            <a:ext cx="7696200" cy="914400"/>
          </a:xfrm>
          <a:noFill/>
        </p:spPr>
        <p:txBody>
          <a:bodyPr lIns="92075" tIns="46038" rIns="92075" bIns="46038" anchor="ctr"/>
          <a:lstStyle/>
          <a:p>
            <a:pPr eaLnBrk="1" hangingPunct="1"/>
            <a:r>
              <a:rPr lang="zh-CN" altLang="en-US" sz="4000" smtClean="0"/>
              <a:t>数据挖掘</a:t>
            </a:r>
            <a:r>
              <a:rPr lang="en-US" altLang="zh-CN" sz="4000" smtClean="0"/>
              <a:t>: </a:t>
            </a:r>
            <a:r>
              <a:rPr lang="zh-CN" altLang="en-US" sz="4000" smtClean="0"/>
              <a:t>多学科交叉</a:t>
            </a:r>
            <a:endParaRPr lang="zh-CN" altLang="en-US" sz="3600" b="0" smtClean="0"/>
          </a:p>
        </p:txBody>
      </p:sp>
      <p:sp>
        <p:nvSpPr>
          <p:cNvPr id="58372" name="Rectangle 3"/>
          <p:cNvSpPr>
            <a:spLocks noChangeArrowheads="1"/>
          </p:cNvSpPr>
          <p:nvPr/>
        </p:nvSpPr>
        <p:spPr bwMode="auto">
          <a:xfrm>
            <a:off x="3429000" y="3429000"/>
            <a:ext cx="2209800" cy="914400"/>
          </a:xfrm>
          <a:prstGeom prst="rect">
            <a:avLst/>
          </a:prstGeom>
          <a:solidFill>
            <a:schemeClr val="accent2"/>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2800" b="1"/>
              <a:t>数据挖掘</a:t>
            </a:r>
          </a:p>
        </p:txBody>
      </p:sp>
      <p:sp>
        <p:nvSpPr>
          <p:cNvPr id="58373" name="Rectangle 4"/>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b="1"/>
              <a:t>数据库技术</a:t>
            </a:r>
          </a:p>
        </p:txBody>
      </p:sp>
      <p:sp>
        <p:nvSpPr>
          <p:cNvPr id="58374" name="Rectangle 5"/>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b="1"/>
              <a:t>统计学</a:t>
            </a:r>
          </a:p>
        </p:txBody>
      </p:sp>
      <p:sp>
        <p:nvSpPr>
          <p:cNvPr id="58375" name="Rectangle 6"/>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b="1"/>
              <a:t>其它学科</a:t>
            </a:r>
          </a:p>
        </p:txBody>
      </p:sp>
      <p:sp>
        <p:nvSpPr>
          <p:cNvPr id="58376" name="Rectangle 7"/>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b="1"/>
              <a:t>信息科学</a:t>
            </a:r>
          </a:p>
        </p:txBody>
      </p:sp>
      <p:sp>
        <p:nvSpPr>
          <p:cNvPr id="58377" name="Rectangle 8"/>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b="1"/>
              <a:t>机器学习</a:t>
            </a:r>
          </a:p>
        </p:txBody>
      </p:sp>
      <p:sp>
        <p:nvSpPr>
          <p:cNvPr id="58378" name="Rectangle 9"/>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110000"/>
              </a:lnSpc>
              <a:spcBef>
                <a:spcPct val="20000"/>
              </a:spcBef>
              <a:buClr>
                <a:schemeClr val="folHlink"/>
              </a:buClr>
              <a:buSzPct val="60000"/>
              <a:buFont typeface="Wingdings" panose="05000000000000000000" pitchFamily="2" charset="2"/>
              <a:buNone/>
            </a:pPr>
            <a:r>
              <a:rPr kumimoji="0" lang="zh-CN" altLang="en-US" b="1"/>
              <a:t>可视化</a:t>
            </a:r>
            <a:endParaRPr kumimoji="0" lang="zh-CN" altLang="en-US" sz="2800" b="1"/>
          </a:p>
        </p:txBody>
      </p:sp>
      <p:sp>
        <p:nvSpPr>
          <p:cNvPr id="58379" name="Line 10"/>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0" name="Line 11"/>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1" name="Line 12"/>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2" name="Line 13"/>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3" name="Line 14"/>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4" name="Line 15"/>
          <p:cNvSpPr>
            <a:spLocks noChangeShapeType="1"/>
          </p:cNvSpPr>
          <p:nvPr/>
        </p:nvSpPr>
        <p:spPr bwMode="auto">
          <a:xfrm flipV="1">
            <a:off x="2438400" y="4419600"/>
            <a:ext cx="1600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290164618"/>
      </p:ext>
    </p:extLst>
  </p:cSld>
  <p:clrMapOvr>
    <a:masterClrMapping/>
  </p:clrMapOvr>
  <p:transition>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3011" name="内容占位符 2"/>
          <p:cNvSpPr>
            <a:spLocks noGrp="1"/>
          </p:cNvSpPr>
          <p:nvPr>
            <p:ph idx="1"/>
          </p:nvPr>
        </p:nvSpPr>
        <p:spPr/>
        <p:txBody>
          <a:bodyPr/>
          <a:lstStyle/>
          <a:p>
            <a:pPr eaLnBrk="1" hangingPunct="1">
              <a:defRPr/>
            </a:pPr>
            <a:r>
              <a:rPr lang="zh-CN" altLang="en-US" b="1" dirty="0" smtClean="0">
                <a:solidFill>
                  <a:srgbClr val="0070C0"/>
                </a:solidFill>
                <a:effectLst>
                  <a:outerShdw blurRad="38100" dist="38100" dir="2700000" algn="tl">
                    <a:srgbClr val="000000">
                      <a:alpha val="43137"/>
                    </a:srgbClr>
                  </a:outerShdw>
                </a:effectLst>
              </a:rPr>
              <a:t>可伸缩性</a:t>
            </a:r>
            <a:endParaRPr lang="en-US" altLang="zh-CN" b="1" dirty="0" smtClean="0">
              <a:solidFill>
                <a:srgbClr val="0070C0"/>
              </a:solidFill>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如何处理海量数据（</a:t>
            </a:r>
            <a:r>
              <a:rPr lang="en-US" altLang="zh-CN" b="1" dirty="0" smtClean="0">
                <a:effectLst>
                  <a:outerShdw blurRad="38100" dist="38100" dir="2700000" algn="tl">
                    <a:srgbClr val="000000">
                      <a:alpha val="43137"/>
                    </a:srgbClr>
                  </a:outerShdw>
                </a:effectLst>
              </a:rPr>
              <a:t>G T P</a:t>
            </a:r>
            <a:r>
              <a:rPr lang="zh-CN" altLang="en-US" b="1" dirty="0" smtClean="0">
                <a:effectLst>
                  <a:outerShdw blurRad="38100" dist="38100" dir="2700000" algn="tl">
                    <a:srgbClr val="000000">
                      <a:alpha val="43137"/>
                    </a:srgbClr>
                  </a:outerShdw>
                </a:effectLst>
              </a:rPr>
              <a:t>）</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需要新的数据结构，指数级查找技术</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使用特殊的搜索策略</a:t>
            </a:r>
            <a:r>
              <a:rPr lang="en-US" altLang="zh-CN" b="1" dirty="0" smtClean="0">
                <a:effectLst>
                  <a:outerShdw blurRad="38100" dist="38100" dir="2700000" algn="tl">
                    <a:srgbClr val="000000">
                      <a:alpha val="43137"/>
                    </a:srgbClr>
                  </a:outerShdw>
                </a:effectLst>
              </a:rPr>
              <a:t>)</a:t>
            </a:r>
          </a:p>
          <a:p>
            <a:pPr lvl="1" eaLnBrk="1" hangingPunct="1">
              <a:defRPr/>
            </a:pPr>
            <a:r>
              <a:rPr lang="zh-CN" altLang="en-US" b="1" dirty="0" smtClean="0">
                <a:effectLst>
                  <a:outerShdw blurRad="38100" dist="38100" dir="2700000" algn="tl">
                    <a:srgbClr val="000000">
                      <a:alpha val="43137"/>
                    </a:srgbClr>
                  </a:outerShdw>
                </a:effectLst>
              </a:rPr>
              <a:t>使用抽样技术或开发并行和分布算法，提高可伸缩程度。</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65</a:t>
            </a:fld>
            <a:endParaRPr lang="zh-CN"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4035" name="内容占位符 2"/>
          <p:cNvSpPr>
            <a:spLocks noGrp="1"/>
          </p:cNvSpPr>
          <p:nvPr>
            <p:ph idx="1"/>
          </p:nvPr>
        </p:nvSpPr>
        <p:spPr/>
        <p:txBody>
          <a:bodyPr/>
          <a:lstStyle/>
          <a:p>
            <a:pPr eaLnBrk="1" hangingPunct="1">
              <a:defRPr/>
            </a:pPr>
            <a:r>
              <a:rPr lang="zh-CN" altLang="en-US" b="1" dirty="0" smtClean="0">
                <a:solidFill>
                  <a:srgbClr val="0070C0"/>
                </a:solidFill>
                <a:effectLst>
                  <a:outerShdw blurRad="38100" dist="38100" dir="2700000" algn="tl">
                    <a:srgbClr val="000000">
                      <a:alpha val="43137"/>
                    </a:srgbClr>
                  </a:outerShdw>
                </a:effectLst>
              </a:rPr>
              <a:t>高维度性</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如果数据集有成百上千个属性？（例如：使用微整列技术处理数千特征的基因表达数据）</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对于具有时间或空间分量的数据集也具有很高维度。</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维度越高，计算复杂度越高</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如何开发适合高维度的数据挖掘算法？</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66</a:t>
            </a:fld>
            <a:endParaRPr lang="zh-CN"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5059" name="内容占位符 2"/>
          <p:cNvSpPr>
            <a:spLocks noGrp="1"/>
          </p:cNvSpPr>
          <p:nvPr>
            <p:ph idx="1"/>
          </p:nvPr>
        </p:nvSpPr>
        <p:spPr/>
        <p:txBody>
          <a:bodyPr/>
          <a:lstStyle/>
          <a:p>
            <a:pPr eaLnBrk="1" hangingPunct="1">
              <a:defRPr/>
            </a:pPr>
            <a:r>
              <a:rPr lang="zh-CN" altLang="en-US" b="1" dirty="0" smtClean="0">
                <a:solidFill>
                  <a:srgbClr val="0070C0"/>
                </a:solidFill>
                <a:effectLst>
                  <a:outerShdw blurRad="38100" dist="38100" dir="2700000" algn="tl">
                    <a:srgbClr val="000000">
                      <a:alpha val="43137"/>
                    </a:srgbClr>
                  </a:outerShdw>
                </a:effectLst>
              </a:rPr>
              <a:t>异构数据</a:t>
            </a:r>
            <a:endParaRPr lang="en-US" altLang="zh-CN" b="1" dirty="0" smtClean="0">
              <a:solidFill>
                <a:srgbClr val="0070C0"/>
              </a:solidFill>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传统方法处理的数据集：同类型、连续、分类的。</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对于在商务、科学、工程等领域，需要处理异构属性数据。</a:t>
            </a:r>
            <a:endParaRPr lang="en-US" altLang="zh-CN"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67</a:t>
            </a:fld>
            <a:endParaRPr lang="zh-CN"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6083" name="内容占位符 2"/>
          <p:cNvSpPr>
            <a:spLocks noGrp="1"/>
          </p:cNvSpPr>
          <p:nvPr>
            <p:ph idx="1"/>
          </p:nvPr>
        </p:nvSpPr>
        <p:spPr>
          <a:xfrm>
            <a:off x="457200" y="1542539"/>
            <a:ext cx="8229600" cy="4686300"/>
          </a:xfrm>
        </p:spPr>
        <p:txBody>
          <a:bodyPr/>
          <a:lstStyle/>
          <a:p>
            <a:pPr eaLnBrk="1" hangingPunct="1">
              <a:defRPr/>
            </a:pPr>
            <a:r>
              <a:rPr lang="zh-CN" altLang="en-US" b="1" dirty="0" smtClean="0">
                <a:solidFill>
                  <a:srgbClr val="0070C0"/>
                </a:solidFill>
                <a:effectLst>
                  <a:outerShdw blurRad="38100" dist="38100" dir="2700000" algn="tl">
                    <a:srgbClr val="000000">
                      <a:alpha val="43137"/>
                    </a:srgbClr>
                  </a:outerShdw>
                </a:effectLst>
              </a:rPr>
              <a:t>复杂数据</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半结构化文本</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超链接</a:t>
            </a:r>
            <a:r>
              <a:rPr lang="en-US" altLang="zh-CN" b="1" dirty="0" smtClean="0">
                <a:effectLst>
                  <a:outerShdw blurRad="38100" dist="38100" dir="2700000" algn="tl">
                    <a:srgbClr val="000000">
                      <a:alpha val="43137"/>
                    </a:srgbClr>
                  </a:outerShdw>
                </a:effectLst>
              </a:rPr>
              <a:t>Web</a:t>
            </a:r>
            <a:r>
              <a:rPr lang="zh-CN" altLang="en-US" b="1" dirty="0" smtClean="0">
                <a:effectLst>
                  <a:outerShdw blurRad="38100" dist="38100" dir="2700000" algn="tl">
                    <a:srgbClr val="000000">
                      <a:alpha val="43137"/>
                    </a:srgbClr>
                  </a:outerShdw>
                </a:effectLst>
              </a:rPr>
              <a:t>页面集</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具有序列和三维结构的</a:t>
            </a:r>
            <a:r>
              <a:rPr lang="en-US" altLang="zh-CN" b="1" dirty="0" smtClean="0">
                <a:effectLst>
                  <a:outerShdw blurRad="38100" dist="38100" dir="2700000" algn="tl">
                    <a:srgbClr val="000000">
                      <a:alpha val="43137"/>
                    </a:srgbClr>
                  </a:outerShdw>
                </a:effectLst>
              </a:rPr>
              <a:t>DNA</a:t>
            </a:r>
            <a:r>
              <a:rPr lang="zh-CN" altLang="en-US" b="1" dirty="0" smtClean="0">
                <a:effectLst>
                  <a:outerShdw blurRad="38100" dist="38100" dir="2700000" algn="tl">
                    <a:srgbClr val="000000">
                      <a:alpha val="43137"/>
                    </a:srgbClr>
                  </a:outerShdw>
                </a:effectLst>
              </a:rPr>
              <a:t>数据</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包含地球表面不同位置上时间序列的测量值（温度、气压、</a:t>
            </a:r>
            <a:r>
              <a:rPr lang="en-US" altLang="zh-CN" b="1" dirty="0" smtClean="0">
                <a:effectLst>
                  <a:outerShdw blurRad="38100" dist="38100" dir="2700000" algn="tl">
                    <a:srgbClr val="000000">
                      <a:alpha val="43137"/>
                    </a:srgbClr>
                  </a:outerShdw>
                </a:effectLst>
              </a:rPr>
              <a:t>PM2.5</a:t>
            </a:r>
            <a:r>
              <a:rPr lang="zh-CN" altLang="en-US" b="1" dirty="0" smtClean="0">
                <a:effectLst>
                  <a:outerShdw blurRad="38100" dist="38100" dir="2700000" algn="tl">
                    <a:srgbClr val="000000">
                      <a:alpha val="43137"/>
                    </a:srgbClr>
                  </a:outerShdw>
                </a:effectLst>
              </a:rPr>
              <a:t>）等</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考虑：时间和空间的自相关性、图的连通性、半结构化文本、</a:t>
            </a:r>
            <a:r>
              <a:rPr lang="en-US" altLang="zh-CN" b="1" dirty="0" smtClean="0">
                <a:effectLst>
                  <a:outerShdw blurRad="38100" dist="38100" dir="2700000" algn="tl">
                    <a:srgbClr val="000000">
                      <a:alpha val="43137"/>
                    </a:srgbClr>
                  </a:outerShdw>
                </a:effectLst>
              </a:rPr>
              <a:t>XML</a:t>
            </a:r>
            <a:r>
              <a:rPr lang="zh-CN" altLang="en-US" b="1" dirty="0" smtClean="0">
                <a:effectLst>
                  <a:outerShdw blurRad="38100" dist="38100" dir="2700000" algn="tl">
                    <a:srgbClr val="000000">
                      <a:alpha val="43137"/>
                    </a:srgbClr>
                  </a:outerShdw>
                </a:effectLst>
              </a:rPr>
              <a:t>文档中元素之间的父子联系</a:t>
            </a:r>
          </a:p>
          <a:p>
            <a:pPr eaLnBrk="1" hangingPunct="1">
              <a:defRPr/>
            </a:pPr>
            <a:endParaRPr lang="zh-CN" altLang="en-US"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68</a:t>
            </a:fld>
            <a:endParaRPr lang="zh-CN"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50179" name="内容占位符 2"/>
          <p:cNvSpPr>
            <a:spLocks noGrp="1"/>
          </p:cNvSpPr>
          <p:nvPr>
            <p:ph idx="1"/>
          </p:nvPr>
        </p:nvSpPr>
        <p:spPr/>
        <p:txBody>
          <a:bodyPr/>
          <a:lstStyle/>
          <a:p>
            <a:pPr eaLnBrk="1" hangingPunct="1">
              <a:defRPr/>
            </a:pPr>
            <a:r>
              <a:rPr lang="zh-CN" altLang="en-US" b="1" dirty="0" smtClean="0">
                <a:solidFill>
                  <a:srgbClr val="0070C0"/>
                </a:solidFill>
                <a:effectLst>
                  <a:outerShdw blurRad="38100" dist="38100" dir="2700000" algn="tl">
                    <a:srgbClr val="000000">
                      <a:alpha val="43137"/>
                    </a:srgbClr>
                  </a:outerShdw>
                </a:effectLst>
              </a:rPr>
              <a:t>数据的所有权与分布</a:t>
            </a:r>
            <a:endParaRPr lang="en-US" altLang="zh-CN" b="1" dirty="0" smtClean="0">
              <a:solidFill>
                <a:srgbClr val="0070C0"/>
              </a:solidFill>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数据分布存储、归属不同机构？</a:t>
            </a:r>
            <a:endParaRPr lang="en-US" altLang="zh-CN" b="1" dirty="0" smtClean="0">
              <a:effectLst>
                <a:outerShdw blurRad="38100" dist="38100" dir="2700000" algn="tl">
                  <a:srgbClr val="000000">
                    <a:alpha val="43137"/>
                  </a:srgbClr>
                </a:outerShdw>
              </a:effectLst>
            </a:endParaRPr>
          </a:p>
          <a:p>
            <a:pPr lvl="1" eaLnBrk="1" hangingPunct="1">
              <a:defRPr/>
            </a:pP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rPr>
              <a:t>分布式数据挖掘技术</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如何降低执行分布式计算的通信量？</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如何有效地统一地从多个资源得到的数据挖掘结果？（一致性问题）</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如何处理数据安全性？隐私性？</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69</a:t>
            </a:fld>
            <a:endParaRPr lang="zh-CN"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8313" y="1020763"/>
            <a:ext cx="8135937" cy="508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7</a:t>
            </a:fld>
            <a:endParaRPr lang="zh-CN"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51203" name="内容占位符 2"/>
          <p:cNvSpPr>
            <a:spLocks noGrp="1"/>
          </p:cNvSpPr>
          <p:nvPr>
            <p:ph idx="1"/>
          </p:nvPr>
        </p:nvSpPr>
        <p:spPr/>
        <p:txBody>
          <a:bodyPr/>
          <a:lstStyle/>
          <a:p>
            <a:pPr eaLnBrk="1" hangingPunct="1">
              <a:defRPr/>
            </a:pPr>
            <a:r>
              <a:rPr lang="zh-CN" altLang="en-US" b="1" dirty="0" smtClean="0">
                <a:solidFill>
                  <a:srgbClr val="0070C0"/>
                </a:solidFill>
                <a:effectLst>
                  <a:outerShdw blurRad="38100" dist="38100" dir="2700000" algn="tl">
                    <a:srgbClr val="000000">
                      <a:alpha val="43137"/>
                    </a:srgbClr>
                  </a:outerShdw>
                </a:effectLst>
              </a:rPr>
              <a:t>非传统的分析</a:t>
            </a:r>
            <a:endParaRPr lang="en-US" altLang="zh-CN" b="1" dirty="0" smtClean="0">
              <a:solidFill>
                <a:srgbClr val="0070C0"/>
              </a:solidFill>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传统的分析方法：基于 假设</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检验，即提出一种假设，设计实验收集数据，再针对假设分析数据。</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问题：如果有成百上千的假设？</a:t>
            </a:r>
            <a:r>
              <a:rPr lang="en-US" altLang="zh-CN" b="1" dirty="0" smtClean="0">
                <a:effectLst>
                  <a:outerShdw blurRad="38100" dist="38100" dir="2700000" algn="tl">
                    <a:srgbClr val="000000">
                      <a:alpha val="43137"/>
                    </a:srgbClr>
                  </a:outerShdw>
                </a:effectLst>
              </a:rPr>
              <a:t>】</a:t>
            </a:r>
          </a:p>
          <a:p>
            <a:pPr lvl="1" eaLnBrk="1" hangingPunct="1">
              <a:defRPr/>
            </a:pPr>
            <a:r>
              <a:rPr lang="zh-CN" altLang="en-US" b="1" dirty="0" smtClean="0">
                <a:effectLst>
                  <a:outerShdw blurRad="38100" dist="38100" dir="2700000" algn="tl">
                    <a:srgbClr val="000000">
                      <a:alpha val="43137"/>
                    </a:srgbClr>
                  </a:outerShdw>
                </a:effectLst>
              </a:rPr>
              <a:t>数据挖掘针对的数据对象，一般都不是精心设计的。是</a:t>
            </a:r>
            <a:r>
              <a:rPr lang="zh-CN" altLang="en-US" b="1" dirty="0" smtClean="0">
                <a:solidFill>
                  <a:srgbClr val="FF0000"/>
                </a:solidFill>
                <a:effectLst>
                  <a:outerShdw blurRad="38100" dist="38100" dir="2700000" algn="tl">
                    <a:srgbClr val="000000">
                      <a:alpha val="43137"/>
                    </a:srgbClr>
                  </a:outerShdw>
                </a:effectLst>
              </a:rPr>
              <a:t>时机性样本（</a:t>
            </a:r>
            <a:r>
              <a:rPr lang="en-US" altLang="zh-CN" b="1" dirty="0" smtClean="0">
                <a:solidFill>
                  <a:srgbClr val="FF0000"/>
                </a:solidFill>
                <a:effectLst>
                  <a:outerShdw blurRad="38100" dist="38100" dir="2700000" algn="tl">
                    <a:srgbClr val="000000">
                      <a:alpha val="43137"/>
                    </a:srgbClr>
                  </a:outerShdw>
                </a:effectLst>
              </a:rPr>
              <a:t>opportunistic sample</a:t>
            </a:r>
            <a:r>
              <a:rPr lang="zh-CN" altLang="en-US" b="1" dirty="0" smtClean="0">
                <a:solidFill>
                  <a:srgbClr val="FF0000"/>
                </a:solidFill>
                <a:effectLst>
                  <a:outerShdw blurRad="38100" dist="38100" dir="2700000" algn="tl">
                    <a:srgbClr val="000000">
                      <a:alpha val="43137"/>
                    </a:srgbClr>
                  </a:outerShdw>
                </a:effectLst>
              </a:rPr>
              <a:t>），不是随机样本（</a:t>
            </a:r>
            <a:r>
              <a:rPr lang="en-US" altLang="zh-CN" b="1" dirty="0" smtClean="0">
                <a:solidFill>
                  <a:srgbClr val="FF0000"/>
                </a:solidFill>
                <a:effectLst>
                  <a:outerShdw blurRad="38100" dist="38100" dir="2700000" algn="tl">
                    <a:srgbClr val="000000">
                      <a:alpha val="43137"/>
                    </a:srgbClr>
                  </a:outerShdw>
                </a:effectLst>
              </a:rPr>
              <a:t>random sample</a:t>
            </a:r>
            <a:r>
              <a:rPr lang="zh-CN" altLang="en-US" b="1" dirty="0" smtClean="0">
                <a:solidFill>
                  <a:srgbClr val="FF0000"/>
                </a:solidFill>
                <a:effectLst>
                  <a:outerShdw blurRad="38100" dist="38100" dir="2700000" algn="tl">
                    <a:srgbClr val="000000">
                      <a:alpha val="43137"/>
                    </a:srgbClr>
                  </a:outerShdw>
                </a:effectLst>
              </a:rPr>
              <a:t>）</a:t>
            </a:r>
            <a:endParaRPr lang="en-US" altLang="zh-CN" b="1" dirty="0" smtClean="0">
              <a:solidFill>
                <a:srgbClr val="FF0000"/>
              </a:solidFill>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数据挖掘针对的数据对象，涉及非传统的数据类型和数据分布。</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70</a:t>
            </a:fld>
            <a:endParaRPr lang="zh-CN"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645541F-D0BA-4049-8877-504B29777446}" type="slidenum">
              <a:rPr kumimoji="0" lang="en-US" altLang="zh-CN" sz="1400"/>
              <a:pPr eaLnBrk="1" hangingPunct="1"/>
              <a:t>71</a:t>
            </a:fld>
            <a:endParaRPr kumimoji="0" lang="en-US" altLang="zh-CN" sz="1400"/>
          </a:p>
        </p:txBody>
      </p:sp>
      <p:sp>
        <p:nvSpPr>
          <p:cNvPr id="37891" name="Rectangle 2"/>
          <p:cNvSpPr>
            <a:spLocks noGrp="1" noChangeArrowheads="1"/>
          </p:cNvSpPr>
          <p:nvPr>
            <p:ph type="title"/>
          </p:nvPr>
        </p:nvSpPr>
        <p:spPr/>
        <p:txBody>
          <a:bodyPr/>
          <a:lstStyle/>
          <a:p>
            <a:pPr eaLnBrk="1" hangingPunct="1"/>
            <a:r>
              <a:rPr lang="zh-CN" altLang="en-US" sz="3600" dirty="0" smtClean="0"/>
              <a:t>数据挖掘的应用</a:t>
            </a:r>
          </a:p>
        </p:txBody>
      </p:sp>
      <p:sp>
        <p:nvSpPr>
          <p:cNvPr id="37892" name="Rectangle 3"/>
          <p:cNvSpPr>
            <a:spLocks noGrp="1" noChangeArrowheads="1"/>
          </p:cNvSpPr>
          <p:nvPr>
            <p:ph type="body" idx="1"/>
          </p:nvPr>
        </p:nvSpPr>
        <p:spPr/>
        <p:txBody>
          <a:bodyPr/>
          <a:lstStyle/>
          <a:p>
            <a:pPr algn="just" eaLnBrk="1" hangingPunct="1"/>
            <a:r>
              <a:rPr lang="zh-CN" altLang="en-US" sz="2400" dirty="0" smtClean="0"/>
              <a:t>数据库分析和决策支持</a:t>
            </a:r>
          </a:p>
          <a:p>
            <a:pPr lvl="1" algn="just" eaLnBrk="1" hangingPunct="1"/>
            <a:r>
              <a:rPr lang="zh-CN" altLang="en-US" sz="2000" dirty="0" smtClean="0">
                <a:latin typeface="Times New Roman" panose="02020603050405020304" pitchFamily="18" charset="0"/>
              </a:rPr>
              <a:t>市场分析和管理</a:t>
            </a:r>
          </a:p>
          <a:p>
            <a:pPr lvl="2" eaLnBrk="1" hangingPunct="1"/>
            <a:r>
              <a:rPr lang="zh-CN" altLang="en-US" sz="2000" dirty="0" smtClean="0">
                <a:latin typeface="Times New Roman" panose="02020603050405020304" pitchFamily="18" charset="0"/>
              </a:rPr>
              <a:t>针对销售</a:t>
            </a:r>
            <a:r>
              <a:rPr lang="en-US" altLang="zh-CN" sz="2000" dirty="0" smtClean="0">
                <a:latin typeface="Times New Roman" panose="02020603050405020304" pitchFamily="18" charset="0"/>
              </a:rPr>
              <a:t>(target marketing), </a:t>
            </a:r>
            <a:r>
              <a:rPr lang="zh-CN" altLang="en-US" sz="2000" dirty="0" smtClean="0">
                <a:latin typeface="Times New Roman" panose="02020603050405020304" pitchFamily="18" charset="0"/>
              </a:rPr>
              <a:t>顾客关系管理</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购物篮分析</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交叉销售</a:t>
            </a:r>
            <a:r>
              <a:rPr lang="en-US" altLang="zh-CN" sz="2000" dirty="0" smtClean="0">
                <a:latin typeface="Times New Roman" panose="02020603050405020304" pitchFamily="18" charset="0"/>
              </a:rPr>
              <a:t>(cross selling), </a:t>
            </a:r>
            <a:r>
              <a:rPr lang="zh-CN" altLang="en-US" sz="2000" dirty="0" smtClean="0">
                <a:latin typeface="Times New Roman" panose="02020603050405020304" pitchFamily="18" charset="0"/>
              </a:rPr>
              <a:t>市场分割</a:t>
            </a:r>
            <a:r>
              <a:rPr lang="en-US" altLang="zh-CN" sz="2000" dirty="0" smtClean="0">
                <a:latin typeface="Times New Roman" panose="02020603050405020304" pitchFamily="18" charset="0"/>
              </a:rPr>
              <a:t>(market segmentation)</a:t>
            </a:r>
          </a:p>
          <a:p>
            <a:pPr lvl="1" algn="just" eaLnBrk="1" hangingPunct="1"/>
            <a:r>
              <a:rPr lang="zh-CN" altLang="en-US" sz="2000" dirty="0" smtClean="0">
                <a:latin typeface="Times New Roman" panose="02020603050405020304" pitchFamily="18" charset="0"/>
              </a:rPr>
              <a:t>风险分析与管理</a:t>
            </a:r>
          </a:p>
          <a:p>
            <a:pPr lvl="2" eaLnBrk="1" hangingPunct="1"/>
            <a:r>
              <a:rPr lang="zh-CN" altLang="en-US" sz="2000" dirty="0" smtClean="0">
                <a:latin typeface="Times New Roman" panose="02020603050405020304" pitchFamily="18" charset="0"/>
              </a:rPr>
              <a:t>预测</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顾客关系</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改进保险</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质量控制</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竞争能力分析</a:t>
            </a:r>
          </a:p>
          <a:p>
            <a:pPr lvl="1" algn="just" eaLnBrk="1" hangingPunct="1"/>
            <a:r>
              <a:rPr lang="zh-CN" altLang="en-US" sz="2000" dirty="0" smtClean="0">
                <a:latin typeface="Times New Roman" panose="02020603050405020304" pitchFamily="18" charset="0"/>
              </a:rPr>
              <a:t>欺骗检测与管理</a:t>
            </a:r>
          </a:p>
          <a:p>
            <a:pPr algn="just" eaLnBrk="1" hangingPunct="1"/>
            <a:r>
              <a:rPr lang="zh-CN" altLang="en-US" sz="2400" dirty="0" smtClean="0"/>
              <a:t>其它应用</a:t>
            </a:r>
          </a:p>
          <a:p>
            <a:pPr lvl="1" algn="just" eaLnBrk="1" hangingPunct="1"/>
            <a:r>
              <a:rPr lang="zh-CN" altLang="en-US" sz="2000" dirty="0" smtClean="0">
                <a:latin typeface="Times New Roman" panose="02020603050405020304" pitchFamily="18" charset="0"/>
              </a:rPr>
              <a:t>文本挖掘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新闻组</a:t>
            </a:r>
            <a:r>
              <a:rPr lang="en-US" altLang="zh-CN" sz="2000" dirty="0" smtClean="0">
                <a:latin typeface="Times New Roman" panose="02020603050405020304" pitchFamily="18" charset="0"/>
              </a:rPr>
              <a:t>, email, </a:t>
            </a:r>
            <a:r>
              <a:rPr lang="zh-CN" altLang="en-US" sz="2000" dirty="0" smtClean="0">
                <a:latin typeface="Times New Roman" panose="02020603050405020304" pitchFamily="18" charset="0"/>
              </a:rPr>
              <a:t>文档资料</a:t>
            </a:r>
            <a:r>
              <a:rPr lang="en-US" altLang="zh-CN" sz="2000" dirty="0" smtClean="0">
                <a:latin typeface="Times New Roman" panose="02020603050405020304" pitchFamily="18" charset="0"/>
              </a:rPr>
              <a:t>)</a:t>
            </a:r>
          </a:p>
          <a:p>
            <a:pPr lvl="1" algn="just" eaLnBrk="1" hangingPunct="1"/>
            <a:r>
              <a:rPr lang="zh-CN" altLang="en-US" sz="2000" dirty="0" smtClean="0">
                <a:latin typeface="Times New Roman" panose="02020603050405020304" pitchFamily="18" charset="0"/>
              </a:rPr>
              <a:t>流数据挖掘</a:t>
            </a:r>
            <a:r>
              <a:rPr lang="en-US" altLang="zh-CN" sz="2000" dirty="0" smtClean="0">
                <a:latin typeface="Times New Roman" panose="02020603050405020304" pitchFamily="18" charset="0"/>
              </a:rPr>
              <a:t>(Stream data mining)</a:t>
            </a:r>
          </a:p>
          <a:p>
            <a:pPr lvl="1" algn="just" eaLnBrk="1" hangingPunct="1"/>
            <a:r>
              <a:rPr lang="en-US" altLang="zh-CN" sz="2000" dirty="0" smtClean="0">
                <a:latin typeface="Times New Roman" panose="02020603050405020304" pitchFamily="18" charset="0"/>
              </a:rPr>
              <a:t>Web</a:t>
            </a:r>
            <a:r>
              <a:rPr lang="zh-CN" altLang="en-US" sz="2000" dirty="0" smtClean="0">
                <a:latin typeface="Times New Roman" panose="02020603050405020304" pitchFamily="18" charset="0"/>
              </a:rPr>
              <a:t>挖掘</a:t>
            </a:r>
            <a:r>
              <a:rPr lang="en-US" altLang="zh-CN" sz="2000" dirty="0" smtClean="0">
                <a:latin typeface="Times New Roman" panose="02020603050405020304" pitchFamily="18" charset="0"/>
              </a:rPr>
              <a:t>.</a:t>
            </a:r>
          </a:p>
          <a:p>
            <a:pPr lvl="1" algn="just" eaLnBrk="1" hangingPunct="1"/>
            <a:r>
              <a:rPr lang="zh-CN" altLang="en-US" sz="2000" u="sng" dirty="0" smtClean="0">
                <a:solidFill>
                  <a:schemeClr val="tx2"/>
                </a:solidFill>
                <a:latin typeface="Times New Roman" panose="02020603050405020304" pitchFamily="18" charset="0"/>
              </a:rPr>
              <a:t>生物信息学</a:t>
            </a:r>
            <a:r>
              <a:rPr lang="en-US" altLang="zh-CN" sz="2000" u="sng" dirty="0" smtClean="0">
                <a:solidFill>
                  <a:schemeClr val="tx2"/>
                </a:solidFill>
                <a:latin typeface="Times New Roman" panose="02020603050405020304" pitchFamily="18" charset="0"/>
              </a:rPr>
              <a:t>/</a:t>
            </a:r>
            <a:r>
              <a:rPr lang="zh-CN" altLang="en-US" sz="2000" u="sng" dirty="0" smtClean="0">
                <a:solidFill>
                  <a:schemeClr val="tx2"/>
                </a:solidFill>
                <a:latin typeface="Times New Roman" panose="02020603050405020304" pitchFamily="18" charset="0"/>
              </a:rPr>
              <a:t>生物 数据分析</a:t>
            </a:r>
          </a:p>
        </p:txBody>
      </p:sp>
    </p:spTree>
    <p:extLst>
      <p:ext uri="{BB962C8B-B14F-4D97-AF65-F5344CB8AC3E}">
        <p14:creationId xmlns:p14="http://schemas.microsoft.com/office/powerpoint/2010/main" val="488787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E0C1CD2-6397-4FF1-9197-EBD35794AF76}" type="slidenum">
              <a:rPr kumimoji="0" lang="en-US" altLang="zh-CN" sz="1400"/>
              <a:pPr eaLnBrk="1" hangingPunct="1"/>
              <a:t>72</a:t>
            </a:fld>
            <a:endParaRPr kumimoji="0" lang="en-US" altLang="zh-CN" sz="1400"/>
          </a:p>
        </p:txBody>
      </p:sp>
      <p:sp>
        <p:nvSpPr>
          <p:cNvPr id="38915" name="Rectangle 2"/>
          <p:cNvSpPr>
            <a:spLocks noGrp="1" noChangeArrowheads="1"/>
          </p:cNvSpPr>
          <p:nvPr>
            <p:ph type="title"/>
          </p:nvPr>
        </p:nvSpPr>
        <p:spPr/>
        <p:txBody>
          <a:bodyPr/>
          <a:lstStyle/>
          <a:p>
            <a:pPr eaLnBrk="1" hangingPunct="1"/>
            <a:r>
              <a:rPr lang="zh-CN" altLang="en-US" sz="4000" dirty="0"/>
              <a:t>数据挖掘的应</a:t>
            </a:r>
            <a:r>
              <a:rPr lang="zh-CN" altLang="en-US" sz="4000" dirty="0" smtClean="0"/>
              <a:t>用</a:t>
            </a:r>
            <a:r>
              <a:rPr lang="en-US" altLang="zh-CN" sz="4000" dirty="0" smtClean="0"/>
              <a:t>--</a:t>
            </a:r>
            <a:r>
              <a:rPr lang="zh-CN" altLang="en-US" sz="4000" dirty="0" smtClean="0"/>
              <a:t> 市场分析与管理</a:t>
            </a:r>
            <a:r>
              <a:rPr lang="en-US" altLang="zh-CN" sz="4000" dirty="0" smtClean="0"/>
              <a:t>(1)</a:t>
            </a:r>
          </a:p>
        </p:txBody>
      </p:sp>
      <p:sp>
        <p:nvSpPr>
          <p:cNvPr id="38916" name="Rectangle 3"/>
          <p:cNvSpPr>
            <a:spLocks noGrp="1" noChangeArrowheads="1"/>
          </p:cNvSpPr>
          <p:nvPr>
            <p:ph type="body" idx="1"/>
          </p:nvPr>
        </p:nvSpPr>
        <p:spPr/>
        <p:txBody>
          <a:bodyPr/>
          <a:lstStyle/>
          <a:p>
            <a:pPr eaLnBrk="1" hangingPunct="1">
              <a:lnSpc>
                <a:spcPct val="110000"/>
              </a:lnSpc>
            </a:pPr>
            <a:r>
              <a:rPr lang="zh-CN" altLang="en-US" sz="2000" smtClean="0"/>
              <a:t>用于分析的数据源在哪</a:t>
            </a:r>
            <a:r>
              <a:rPr lang="en-US" altLang="zh-CN" sz="2000" smtClean="0"/>
              <a:t>?</a:t>
            </a:r>
          </a:p>
          <a:p>
            <a:pPr lvl="1" eaLnBrk="1" hangingPunct="1">
              <a:lnSpc>
                <a:spcPct val="110000"/>
              </a:lnSpc>
            </a:pPr>
            <a:r>
              <a:rPr lang="zh-CN" altLang="en-US" sz="1800" smtClean="0">
                <a:latin typeface="Times New Roman" panose="02020603050405020304" pitchFamily="18" charset="0"/>
              </a:rPr>
              <a:t>信用卡交易</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会员卡</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打折优惠卷</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顾客投诉电话</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公共</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生活时尚研究</a:t>
            </a:r>
          </a:p>
          <a:p>
            <a:pPr eaLnBrk="1" hangingPunct="1">
              <a:lnSpc>
                <a:spcPct val="110000"/>
              </a:lnSpc>
            </a:pPr>
            <a:r>
              <a:rPr lang="zh-CN" altLang="en-US" sz="2000" smtClean="0"/>
              <a:t>针对销售</a:t>
            </a:r>
            <a:r>
              <a:rPr lang="en-US" altLang="zh-CN" sz="2000" smtClean="0"/>
              <a:t>(Target marketing)</a:t>
            </a:r>
          </a:p>
          <a:p>
            <a:pPr lvl="1" eaLnBrk="1" hangingPunct="1">
              <a:lnSpc>
                <a:spcPct val="110000"/>
              </a:lnSpc>
            </a:pPr>
            <a:r>
              <a:rPr lang="zh-CN" altLang="en-US" sz="1800" smtClean="0">
                <a:latin typeface="Times New Roman" panose="02020603050405020304" pitchFamily="18" charset="0"/>
              </a:rPr>
              <a:t>找出顾客群</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他们具有相同特征 </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兴趣</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收入水平</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消费习惯</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等</a:t>
            </a:r>
            <a:r>
              <a:rPr lang="en-US" altLang="zh-CN" sz="1800" smtClean="0">
                <a:latin typeface="Times New Roman" panose="02020603050405020304" pitchFamily="18" charset="0"/>
              </a:rPr>
              <a:t>.</a:t>
            </a:r>
          </a:p>
          <a:p>
            <a:pPr eaLnBrk="1" hangingPunct="1">
              <a:lnSpc>
                <a:spcPct val="110000"/>
              </a:lnSpc>
            </a:pPr>
            <a:r>
              <a:rPr lang="zh-CN" altLang="en-US" sz="2000" smtClean="0"/>
              <a:t>确定顾客随时间变化的购买模式</a:t>
            </a:r>
          </a:p>
          <a:p>
            <a:pPr lvl="1" eaLnBrk="1" hangingPunct="1">
              <a:lnSpc>
                <a:spcPct val="110000"/>
              </a:lnSpc>
            </a:pPr>
            <a:r>
              <a:rPr lang="zh-CN" altLang="en-US" sz="1800" smtClean="0">
                <a:latin typeface="Times New Roman" panose="02020603050405020304" pitchFamily="18" charset="0"/>
              </a:rPr>
              <a:t>个人帐号到联合帐号的转变</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结婚</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等</a:t>
            </a:r>
            <a:r>
              <a:rPr lang="en-US" altLang="zh-CN" sz="1800" smtClean="0">
                <a:latin typeface="Times New Roman" panose="02020603050405020304" pitchFamily="18" charset="0"/>
              </a:rPr>
              <a:t>.</a:t>
            </a:r>
          </a:p>
          <a:p>
            <a:pPr eaLnBrk="1" hangingPunct="1">
              <a:lnSpc>
                <a:spcPct val="110000"/>
              </a:lnSpc>
            </a:pPr>
            <a:r>
              <a:rPr lang="zh-CN" altLang="en-US" sz="2000" smtClean="0"/>
              <a:t>交叉销售分析</a:t>
            </a:r>
            <a:r>
              <a:rPr lang="en-US" altLang="zh-CN" sz="2000" smtClean="0"/>
              <a:t>(Cross-market analysis)</a:t>
            </a:r>
          </a:p>
          <a:p>
            <a:pPr lvl="1" eaLnBrk="1" hangingPunct="1">
              <a:lnSpc>
                <a:spcPct val="110000"/>
              </a:lnSpc>
            </a:pPr>
            <a:r>
              <a:rPr lang="zh-CN" altLang="en-US" sz="1800" smtClean="0">
                <a:latin typeface="Times New Roman" panose="02020603050405020304" pitchFamily="18" charset="0"/>
              </a:rPr>
              <a:t>产品销售之间的关联</a:t>
            </a:r>
            <a:r>
              <a:rPr lang="en-US" altLang="zh-CN" sz="1800" smtClean="0">
                <a:latin typeface="Times New Roman" panose="02020603050405020304" pitchFamily="18" charset="0"/>
              </a:rPr>
              <a:t>/</a:t>
            </a:r>
            <a:r>
              <a:rPr lang="zh-CN" altLang="en-US" sz="1800" smtClean="0">
                <a:latin typeface="Times New Roman" panose="02020603050405020304" pitchFamily="18" charset="0"/>
              </a:rPr>
              <a:t>相关 </a:t>
            </a:r>
          </a:p>
          <a:p>
            <a:pPr lvl="1" eaLnBrk="1" hangingPunct="1">
              <a:lnSpc>
                <a:spcPct val="110000"/>
              </a:lnSpc>
            </a:pPr>
            <a:r>
              <a:rPr lang="zh-CN" altLang="en-US" sz="1800" smtClean="0">
                <a:latin typeface="Times New Roman" panose="02020603050405020304" pitchFamily="18" charset="0"/>
              </a:rPr>
              <a:t>基于关联信息的预测</a:t>
            </a:r>
          </a:p>
        </p:txBody>
      </p:sp>
    </p:spTree>
    <p:extLst>
      <p:ext uri="{BB962C8B-B14F-4D97-AF65-F5344CB8AC3E}">
        <p14:creationId xmlns:p14="http://schemas.microsoft.com/office/powerpoint/2010/main" val="86956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7568D2A-44CB-4983-8643-8CF6716C0B60}" type="slidenum">
              <a:rPr kumimoji="0" lang="en-US" altLang="zh-CN" sz="1400"/>
              <a:pPr eaLnBrk="1" hangingPunct="1"/>
              <a:t>73</a:t>
            </a:fld>
            <a:endParaRPr kumimoji="0" lang="en-US" altLang="zh-CN" sz="1400"/>
          </a:p>
        </p:txBody>
      </p:sp>
      <p:sp>
        <p:nvSpPr>
          <p:cNvPr id="39940" name="Rectangle 3"/>
          <p:cNvSpPr>
            <a:spLocks noGrp="1" noChangeArrowheads="1"/>
          </p:cNvSpPr>
          <p:nvPr>
            <p:ph type="body" idx="1"/>
          </p:nvPr>
        </p:nvSpPr>
        <p:spPr>
          <a:xfrm>
            <a:off x="457200" y="1412776"/>
            <a:ext cx="8229600" cy="4686300"/>
          </a:xfrm>
        </p:spPr>
        <p:txBody>
          <a:bodyPr/>
          <a:lstStyle/>
          <a:p>
            <a:pPr eaLnBrk="1" hangingPunct="1">
              <a:lnSpc>
                <a:spcPct val="130000"/>
              </a:lnSpc>
            </a:pPr>
            <a:r>
              <a:rPr lang="zh-CN" altLang="en-US" sz="2800" dirty="0" smtClean="0"/>
              <a:t>顾客分类</a:t>
            </a:r>
            <a:r>
              <a:rPr lang="en-US" altLang="zh-CN" sz="2800" dirty="0" smtClean="0"/>
              <a:t>(Customer profiling)</a:t>
            </a:r>
          </a:p>
          <a:p>
            <a:pPr lvl="1" eaLnBrk="1" hangingPunct="1">
              <a:lnSpc>
                <a:spcPct val="130000"/>
              </a:lnSpc>
            </a:pPr>
            <a:r>
              <a:rPr lang="zh-CN" altLang="en-US" sz="2400" dirty="0" smtClean="0">
                <a:latin typeface="Times New Roman" panose="02020603050405020304" pitchFamily="18" charset="0"/>
              </a:rPr>
              <a:t>数据挖掘能够告诉我们什么样的顾客买什么产品</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聚类或分类</a:t>
            </a:r>
            <a:r>
              <a:rPr lang="en-US" altLang="zh-CN" sz="2400" dirty="0" smtClean="0">
                <a:latin typeface="Times New Roman" panose="02020603050405020304" pitchFamily="18" charset="0"/>
              </a:rPr>
              <a:t>)</a:t>
            </a:r>
          </a:p>
          <a:p>
            <a:pPr eaLnBrk="1" hangingPunct="1">
              <a:lnSpc>
                <a:spcPct val="130000"/>
              </a:lnSpc>
            </a:pPr>
            <a:r>
              <a:rPr lang="zh-CN" altLang="en-US" sz="2800" dirty="0" smtClean="0"/>
              <a:t>识别顾客需求</a:t>
            </a:r>
          </a:p>
          <a:p>
            <a:pPr lvl="1" eaLnBrk="1" hangingPunct="1">
              <a:lnSpc>
                <a:spcPct val="130000"/>
              </a:lnSpc>
            </a:pPr>
            <a:r>
              <a:rPr lang="zh-CN" altLang="en-US" sz="2400" dirty="0" smtClean="0">
                <a:latin typeface="Times New Roman" panose="02020603050405020304" pitchFamily="18" charset="0"/>
              </a:rPr>
              <a:t>对不同的顾客识别最好的产品</a:t>
            </a:r>
          </a:p>
          <a:p>
            <a:pPr lvl="1" eaLnBrk="1" hangingPunct="1">
              <a:lnSpc>
                <a:spcPct val="130000"/>
              </a:lnSpc>
            </a:pPr>
            <a:r>
              <a:rPr lang="zh-CN" altLang="en-US" sz="2400" dirty="0" smtClean="0">
                <a:latin typeface="Times New Roman" panose="02020603050405020304" pitchFamily="18" charset="0"/>
              </a:rPr>
              <a:t>使用预测发现什么因素影响新顾客</a:t>
            </a:r>
          </a:p>
          <a:p>
            <a:pPr eaLnBrk="1" hangingPunct="1">
              <a:lnSpc>
                <a:spcPct val="130000"/>
              </a:lnSpc>
            </a:pPr>
            <a:r>
              <a:rPr lang="zh-CN" altLang="en-US" sz="2800" dirty="0" smtClean="0"/>
              <a:t>提供汇总信息</a:t>
            </a:r>
          </a:p>
          <a:p>
            <a:pPr lvl="1" eaLnBrk="1" hangingPunct="1">
              <a:lnSpc>
                <a:spcPct val="130000"/>
              </a:lnSpc>
            </a:pPr>
            <a:r>
              <a:rPr lang="zh-CN" altLang="en-US" sz="2400" dirty="0" smtClean="0">
                <a:latin typeface="Times New Roman" panose="02020603050405020304" pitchFamily="18" charset="0"/>
              </a:rPr>
              <a:t>各种多维汇总报告</a:t>
            </a:r>
          </a:p>
          <a:p>
            <a:pPr lvl="1" eaLnBrk="1" hangingPunct="1">
              <a:lnSpc>
                <a:spcPct val="130000"/>
              </a:lnSpc>
            </a:pPr>
            <a:r>
              <a:rPr lang="zh-CN" altLang="en-US" sz="2400" dirty="0" smtClean="0">
                <a:latin typeface="Times New Roman" panose="02020603050405020304" pitchFamily="18" charset="0"/>
              </a:rPr>
              <a:t>统计的汇总信息 </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数据的中心趋势和方差</a:t>
            </a:r>
            <a:r>
              <a:rPr lang="en-US" altLang="zh-CN" sz="2400" dirty="0" smtClean="0">
                <a:latin typeface="Times New Roman" panose="02020603050405020304" pitchFamily="18" charset="0"/>
              </a:rPr>
              <a:t>)</a:t>
            </a:r>
          </a:p>
        </p:txBody>
      </p:sp>
      <p:sp>
        <p:nvSpPr>
          <p:cNvPr id="5" name="Rectangle 2"/>
          <p:cNvSpPr txBox="1">
            <a:spLocks noChangeArrowheads="1"/>
          </p:cNvSpPr>
          <p:nvPr/>
        </p:nvSpPr>
        <p:spPr bwMode="auto">
          <a:xfrm>
            <a:off x="251520" y="4000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r>
              <a:rPr lang="zh-CN" altLang="en-US" sz="4000" dirty="0" smtClean="0"/>
              <a:t>数据挖掘的应用</a:t>
            </a:r>
            <a:r>
              <a:rPr lang="en-US" altLang="zh-CN" sz="4000" dirty="0" smtClean="0"/>
              <a:t>--</a:t>
            </a:r>
            <a:r>
              <a:rPr lang="zh-CN" altLang="en-US" sz="4000" dirty="0" smtClean="0"/>
              <a:t> 市场分析与管理</a:t>
            </a:r>
            <a:r>
              <a:rPr lang="en-US" altLang="zh-CN" sz="4000" dirty="0" smtClean="0"/>
              <a:t>(2)</a:t>
            </a:r>
          </a:p>
        </p:txBody>
      </p:sp>
    </p:spTree>
    <p:extLst>
      <p:ext uri="{BB962C8B-B14F-4D97-AF65-F5344CB8AC3E}">
        <p14:creationId xmlns:p14="http://schemas.microsoft.com/office/powerpoint/2010/main" val="2512728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11102"/>
            <a:ext cx="8229600" cy="1143000"/>
          </a:xfrm>
        </p:spPr>
        <p:txBody>
          <a:bodyPr/>
          <a:lstStyle/>
          <a:p>
            <a:r>
              <a:rPr lang="zh-CN" altLang="en-US" sz="3200" dirty="0" smtClean="0"/>
              <a:t>数</a:t>
            </a:r>
            <a:r>
              <a:rPr lang="zh-CN" altLang="en-US" sz="3200" dirty="0"/>
              <a:t>据挖掘和商务智能</a:t>
            </a:r>
          </a:p>
        </p:txBody>
      </p:sp>
      <p:sp>
        <p:nvSpPr>
          <p:cNvPr id="33" name="AutoShape 3"/>
          <p:cNvSpPr>
            <a:spLocks noChangeArrowheads="1"/>
          </p:cNvSpPr>
          <p:nvPr/>
        </p:nvSpPr>
        <p:spPr bwMode="auto">
          <a:xfrm>
            <a:off x="762000" y="1447800"/>
            <a:ext cx="7467600" cy="50292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endParaRPr kumimoji="0" lang="zh-CN" altLang="zh-CN">
              <a:latin typeface="Times New Roman" panose="02020603050405020304" pitchFamily="18" charset="0"/>
            </a:endParaRPr>
          </a:p>
        </p:txBody>
      </p:sp>
      <p:sp>
        <p:nvSpPr>
          <p:cNvPr id="34" name="Line 4"/>
          <p:cNvSpPr>
            <a:spLocks noChangeShapeType="1"/>
          </p:cNvSpPr>
          <p:nvPr/>
        </p:nvSpPr>
        <p:spPr bwMode="auto">
          <a:xfrm>
            <a:off x="1219200" y="586740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5"/>
          <p:cNvSpPr>
            <a:spLocks noChangeShapeType="1"/>
          </p:cNvSpPr>
          <p:nvPr/>
        </p:nvSpPr>
        <p:spPr bwMode="auto">
          <a:xfrm>
            <a:off x="1676400" y="52578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6"/>
          <p:cNvSpPr>
            <a:spLocks noChangeShapeType="1"/>
          </p:cNvSpPr>
          <p:nvPr/>
        </p:nvSpPr>
        <p:spPr bwMode="auto">
          <a:xfrm>
            <a:off x="2209800" y="449580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7"/>
          <p:cNvSpPr>
            <a:spLocks noChangeShapeType="1"/>
          </p:cNvSpPr>
          <p:nvPr/>
        </p:nvSpPr>
        <p:spPr bwMode="auto">
          <a:xfrm>
            <a:off x="2819400" y="37338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8"/>
          <p:cNvSpPr>
            <a:spLocks noChangeShapeType="1"/>
          </p:cNvSpPr>
          <p:nvPr/>
        </p:nvSpPr>
        <p:spPr bwMode="auto">
          <a:xfrm>
            <a:off x="3429000" y="28956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9"/>
          <p:cNvSpPr>
            <a:spLocks noChangeShapeType="1"/>
          </p:cNvSpPr>
          <p:nvPr/>
        </p:nvSpPr>
        <p:spPr bwMode="auto">
          <a:xfrm flipV="1">
            <a:off x="5334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0"/>
          <p:cNvSpPr>
            <a:spLocks noChangeShapeType="1"/>
          </p:cNvSpPr>
          <p:nvPr/>
        </p:nvSpPr>
        <p:spPr bwMode="auto">
          <a:xfrm flipV="1">
            <a:off x="88392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11"/>
          <p:cNvSpPr txBox="1">
            <a:spLocks noChangeArrowheads="1"/>
          </p:cNvSpPr>
          <p:nvPr/>
        </p:nvSpPr>
        <p:spPr bwMode="auto">
          <a:xfrm>
            <a:off x="539750" y="1773238"/>
            <a:ext cx="1795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a:latin typeface="Times New Roman" panose="02020603050405020304" pitchFamily="18" charset="0"/>
              </a:rPr>
              <a:t>提高支持</a:t>
            </a:r>
          </a:p>
          <a:p>
            <a:pPr algn="l"/>
            <a:r>
              <a:rPr kumimoji="0" lang="zh-CN" altLang="en-US" sz="1800" b="1">
                <a:latin typeface="Times New Roman" panose="02020603050405020304" pitchFamily="18" charset="0"/>
              </a:rPr>
              <a:t>商务决策的潜能</a:t>
            </a:r>
          </a:p>
        </p:txBody>
      </p:sp>
      <p:sp>
        <p:nvSpPr>
          <p:cNvPr id="42" name="Text Box 12"/>
          <p:cNvSpPr txBox="1">
            <a:spLocks noChangeArrowheads="1"/>
          </p:cNvSpPr>
          <p:nvPr/>
        </p:nvSpPr>
        <p:spPr bwMode="auto">
          <a:xfrm>
            <a:off x="7747000" y="1943100"/>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600" b="1">
                <a:latin typeface="Times New Roman" panose="02020603050405020304" pitchFamily="18" charset="0"/>
              </a:rPr>
              <a:t>最终用户</a:t>
            </a:r>
            <a:endParaRPr kumimoji="0" lang="zh-CN" altLang="en-US" sz="1600">
              <a:latin typeface="Times New Roman" panose="02020603050405020304" pitchFamily="18" charset="0"/>
            </a:endParaRPr>
          </a:p>
        </p:txBody>
      </p:sp>
      <p:sp>
        <p:nvSpPr>
          <p:cNvPr id="43" name="Text Box 13"/>
          <p:cNvSpPr txBox="1">
            <a:spLocks noChangeArrowheads="1"/>
          </p:cNvSpPr>
          <p:nvPr/>
        </p:nvSpPr>
        <p:spPr bwMode="auto">
          <a:xfrm>
            <a:off x="7291388" y="2933700"/>
            <a:ext cx="1412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600" b="1">
                <a:latin typeface="Times New Roman" panose="02020603050405020304" pitchFamily="18" charset="0"/>
              </a:rPr>
              <a:t>商务分析人员</a:t>
            </a:r>
          </a:p>
        </p:txBody>
      </p:sp>
      <p:sp>
        <p:nvSpPr>
          <p:cNvPr id="44" name="Text Box 14"/>
          <p:cNvSpPr txBox="1">
            <a:spLocks noChangeArrowheads="1"/>
          </p:cNvSpPr>
          <p:nvPr/>
        </p:nvSpPr>
        <p:spPr bwMode="auto">
          <a:xfrm>
            <a:off x="7029450" y="3784600"/>
            <a:ext cx="166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600" b="1">
                <a:latin typeface="Times New Roman" panose="02020603050405020304" pitchFamily="18" charset="0"/>
              </a:rPr>
              <a:t>     </a:t>
            </a:r>
            <a:r>
              <a:rPr kumimoji="0" lang="zh-CN" altLang="en-US" sz="1600" b="1">
                <a:latin typeface="Times New Roman" panose="02020603050405020304" pitchFamily="18" charset="0"/>
              </a:rPr>
              <a:t>数据分析人员</a:t>
            </a:r>
          </a:p>
        </p:txBody>
      </p:sp>
      <p:sp>
        <p:nvSpPr>
          <p:cNvPr id="45" name="Text Box 15"/>
          <p:cNvSpPr txBox="1">
            <a:spLocks noChangeArrowheads="1"/>
          </p:cNvSpPr>
          <p:nvPr/>
        </p:nvSpPr>
        <p:spPr bwMode="auto">
          <a:xfrm>
            <a:off x="8102600" y="5689600"/>
            <a:ext cx="611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600" b="1">
                <a:latin typeface="Times New Roman" panose="02020603050405020304" pitchFamily="18" charset="0"/>
              </a:rPr>
              <a:t>DBA</a:t>
            </a:r>
          </a:p>
        </p:txBody>
      </p:sp>
      <p:sp>
        <p:nvSpPr>
          <p:cNvPr id="46" name="Text Box 16"/>
          <p:cNvSpPr txBox="1">
            <a:spLocks noChangeArrowheads="1"/>
          </p:cNvSpPr>
          <p:nvPr/>
        </p:nvSpPr>
        <p:spPr bwMode="auto">
          <a:xfrm>
            <a:off x="3886200" y="230028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en-US" altLang="zh-CN" sz="1800" b="1">
                <a:solidFill>
                  <a:schemeClr val="bg1"/>
                </a:solidFill>
                <a:latin typeface="Times New Roman" panose="02020603050405020304" pitchFamily="18" charset="0"/>
              </a:rPr>
              <a:t> </a:t>
            </a:r>
            <a:r>
              <a:rPr kumimoji="0" lang="zh-CN" altLang="en-US" sz="1800" b="1">
                <a:latin typeface="Times New Roman" panose="02020603050405020304" pitchFamily="18" charset="0"/>
              </a:rPr>
              <a:t>制定决策</a:t>
            </a:r>
          </a:p>
        </p:txBody>
      </p:sp>
      <p:sp>
        <p:nvSpPr>
          <p:cNvPr id="47" name="Text Box 17"/>
          <p:cNvSpPr txBox="1">
            <a:spLocks noChangeArrowheads="1"/>
          </p:cNvSpPr>
          <p:nvPr/>
        </p:nvSpPr>
        <p:spPr bwMode="auto">
          <a:xfrm>
            <a:off x="3924300" y="2982913"/>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a:latin typeface="Times New Roman" panose="02020603050405020304" pitchFamily="18" charset="0"/>
              </a:rPr>
              <a:t>数据表示</a:t>
            </a:r>
          </a:p>
        </p:txBody>
      </p:sp>
      <p:sp>
        <p:nvSpPr>
          <p:cNvPr id="48" name="Text Box 18"/>
          <p:cNvSpPr txBox="1">
            <a:spLocks noChangeArrowheads="1"/>
          </p:cNvSpPr>
          <p:nvPr/>
        </p:nvSpPr>
        <p:spPr bwMode="auto">
          <a:xfrm>
            <a:off x="3733800" y="33369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i="1">
                <a:latin typeface="Times New Roman" panose="02020603050405020304" pitchFamily="18" charset="0"/>
              </a:rPr>
              <a:t>可视化技术</a:t>
            </a:r>
          </a:p>
        </p:txBody>
      </p:sp>
      <p:sp>
        <p:nvSpPr>
          <p:cNvPr id="49" name="Text Box 19"/>
          <p:cNvSpPr txBox="1">
            <a:spLocks noChangeArrowheads="1"/>
          </p:cNvSpPr>
          <p:nvPr/>
        </p:nvSpPr>
        <p:spPr bwMode="auto">
          <a:xfrm>
            <a:off x="3870325" y="3756025"/>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a:latin typeface="Times New Roman" panose="02020603050405020304" pitchFamily="18" charset="0"/>
              </a:rPr>
              <a:t>数据挖掘</a:t>
            </a:r>
            <a:endParaRPr kumimoji="0" lang="zh-CN" altLang="en-US" sz="1800" b="1">
              <a:solidFill>
                <a:schemeClr val="bg1"/>
              </a:solidFill>
              <a:latin typeface="Times New Roman" panose="02020603050405020304" pitchFamily="18" charset="0"/>
            </a:endParaRPr>
          </a:p>
        </p:txBody>
      </p:sp>
      <p:sp>
        <p:nvSpPr>
          <p:cNvPr id="50" name="Text Box 20"/>
          <p:cNvSpPr txBox="1">
            <a:spLocks noChangeArrowheads="1"/>
          </p:cNvSpPr>
          <p:nvPr/>
        </p:nvSpPr>
        <p:spPr bwMode="auto">
          <a:xfrm>
            <a:off x="3886200" y="40528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i="1">
                <a:latin typeface="Times New Roman" panose="02020603050405020304" pitchFamily="18" charset="0"/>
              </a:rPr>
              <a:t>信息发现</a:t>
            </a:r>
          </a:p>
        </p:txBody>
      </p:sp>
      <p:sp>
        <p:nvSpPr>
          <p:cNvPr id="51" name="Text Box 21"/>
          <p:cNvSpPr txBox="1">
            <a:spLocks noChangeArrowheads="1"/>
          </p:cNvSpPr>
          <p:nvPr/>
        </p:nvSpPr>
        <p:spPr bwMode="auto">
          <a:xfrm>
            <a:off x="3657600" y="4572000"/>
            <a:ext cx="1889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800" b="1">
                <a:latin typeface="Times New Roman" panose="02020603050405020304" pitchFamily="18" charset="0"/>
              </a:rPr>
              <a:t>数据探查</a:t>
            </a:r>
          </a:p>
        </p:txBody>
      </p:sp>
      <p:sp>
        <p:nvSpPr>
          <p:cNvPr id="52" name="Text Box 22"/>
          <p:cNvSpPr txBox="1">
            <a:spLocks noChangeArrowheads="1"/>
          </p:cNvSpPr>
          <p:nvPr/>
        </p:nvSpPr>
        <p:spPr bwMode="auto">
          <a:xfrm>
            <a:off x="3886200" y="556260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800" b="1" i="1">
                <a:latin typeface="Times New Roman" panose="02020603050405020304" pitchFamily="18" charset="0"/>
              </a:rPr>
              <a:t>OLAP, MDA</a:t>
            </a:r>
          </a:p>
        </p:txBody>
      </p:sp>
      <p:sp>
        <p:nvSpPr>
          <p:cNvPr id="53" name="Text Box 23"/>
          <p:cNvSpPr txBox="1">
            <a:spLocks noChangeArrowheads="1"/>
          </p:cNvSpPr>
          <p:nvPr/>
        </p:nvSpPr>
        <p:spPr bwMode="auto">
          <a:xfrm>
            <a:off x="3276600" y="48910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i="1">
                <a:latin typeface="Times New Roman" panose="02020603050405020304" pitchFamily="18" charset="0"/>
              </a:rPr>
              <a:t>统计分析</a:t>
            </a:r>
            <a:r>
              <a:rPr kumimoji="0" lang="en-US" altLang="zh-CN" sz="1800" b="1" i="1">
                <a:latin typeface="Times New Roman" panose="02020603050405020304" pitchFamily="18" charset="0"/>
              </a:rPr>
              <a:t>, </a:t>
            </a:r>
            <a:r>
              <a:rPr kumimoji="0" lang="zh-CN" altLang="en-US" sz="1800" b="1" i="1">
                <a:latin typeface="Times New Roman" panose="02020603050405020304" pitchFamily="18" charset="0"/>
              </a:rPr>
              <a:t>查询和报告</a:t>
            </a:r>
            <a:endParaRPr kumimoji="0" lang="zh-CN" altLang="en-US" sz="1800" b="1" i="1">
              <a:solidFill>
                <a:schemeClr val="bg1"/>
              </a:solidFill>
              <a:latin typeface="Times New Roman" panose="02020603050405020304" pitchFamily="18" charset="0"/>
            </a:endParaRPr>
          </a:p>
        </p:txBody>
      </p:sp>
      <p:sp>
        <p:nvSpPr>
          <p:cNvPr id="54" name="Text Box 24"/>
          <p:cNvSpPr txBox="1">
            <a:spLocks noChangeArrowheads="1"/>
          </p:cNvSpPr>
          <p:nvPr/>
        </p:nvSpPr>
        <p:spPr bwMode="auto">
          <a:xfrm>
            <a:off x="3435350" y="5257800"/>
            <a:ext cx="220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a:latin typeface="Times New Roman" panose="02020603050405020304" pitchFamily="18" charset="0"/>
              </a:rPr>
              <a:t>数据仓库 </a:t>
            </a:r>
            <a:r>
              <a:rPr kumimoji="0" lang="en-US" altLang="zh-CN" sz="1800" b="1">
                <a:latin typeface="Times New Roman" panose="02020603050405020304" pitchFamily="18" charset="0"/>
              </a:rPr>
              <a:t>/ </a:t>
            </a:r>
            <a:r>
              <a:rPr kumimoji="0" lang="zh-CN" altLang="en-US" sz="1800" b="1">
                <a:latin typeface="Times New Roman" panose="02020603050405020304" pitchFamily="18" charset="0"/>
              </a:rPr>
              <a:t>数据集市</a:t>
            </a:r>
          </a:p>
        </p:txBody>
      </p:sp>
      <p:sp>
        <p:nvSpPr>
          <p:cNvPr id="55" name="Text Box 25"/>
          <p:cNvSpPr txBox="1">
            <a:spLocks noChangeArrowheads="1"/>
          </p:cNvSpPr>
          <p:nvPr/>
        </p:nvSpPr>
        <p:spPr bwMode="auto">
          <a:xfrm>
            <a:off x="3810000" y="5851525"/>
            <a:ext cx="874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a:latin typeface="Times New Roman" panose="02020603050405020304" pitchFamily="18" charset="0"/>
              </a:rPr>
              <a:t>数据源</a:t>
            </a:r>
            <a:endParaRPr kumimoji="0" lang="zh-CN" altLang="en-US" sz="1800" b="1">
              <a:solidFill>
                <a:schemeClr val="bg1"/>
              </a:solidFill>
              <a:latin typeface="Times New Roman" panose="02020603050405020304" pitchFamily="18" charset="0"/>
            </a:endParaRPr>
          </a:p>
        </p:txBody>
      </p:sp>
      <p:sp>
        <p:nvSpPr>
          <p:cNvPr id="56" name="Text Box 26"/>
          <p:cNvSpPr txBox="1">
            <a:spLocks noChangeArrowheads="1"/>
          </p:cNvSpPr>
          <p:nvPr/>
        </p:nvSpPr>
        <p:spPr bwMode="auto">
          <a:xfrm>
            <a:off x="1600200" y="6110288"/>
            <a:ext cx="541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i="1">
                <a:latin typeface="Times New Roman" panose="02020603050405020304" pitchFamily="18" charset="0"/>
              </a:rPr>
              <a:t>文字记录</a:t>
            </a:r>
            <a:r>
              <a:rPr kumimoji="0" lang="en-US" altLang="zh-CN" sz="1800" b="1" i="1">
                <a:latin typeface="Times New Roman" panose="02020603050405020304" pitchFamily="18" charset="0"/>
              </a:rPr>
              <a:t>, </a:t>
            </a:r>
            <a:r>
              <a:rPr kumimoji="0" lang="zh-CN" altLang="en-US" sz="1800" b="1" i="1">
                <a:latin typeface="Times New Roman" panose="02020603050405020304" pitchFamily="18" charset="0"/>
              </a:rPr>
              <a:t>文件</a:t>
            </a:r>
            <a:r>
              <a:rPr kumimoji="0" lang="en-US" altLang="zh-CN" sz="1800" b="1" i="1">
                <a:latin typeface="Times New Roman" panose="02020603050405020304" pitchFamily="18" charset="0"/>
              </a:rPr>
              <a:t>, </a:t>
            </a:r>
            <a:r>
              <a:rPr kumimoji="0" lang="zh-CN" altLang="en-US" sz="1800" b="1" i="1">
                <a:latin typeface="Times New Roman" panose="02020603050405020304" pitchFamily="18" charset="0"/>
              </a:rPr>
              <a:t>信息提供者</a:t>
            </a:r>
            <a:r>
              <a:rPr kumimoji="0" lang="en-US" altLang="zh-CN" sz="1800" b="1" i="1">
                <a:latin typeface="Times New Roman" panose="02020603050405020304" pitchFamily="18" charset="0"/>
              </a:rPr>
              <a:t>, </a:t>
            </a:r>
            <a:r>
              <a:rPr kumimoji="0" lang="zh-CN" altLang="en-US" sz="1800" b="1" i="1">
                <a:latin typeface="Times New Roman" panose="02020603050405020304" pitchFamily="18" charset="0"/>
              </a:rPr>
              <a:t>数据库系统</a:t>
            </a:r>
            <a:r>
              <a:rPr kumimoji="0" lang="en-US" altLang="zh-CN" sz="1800" b="1" i="1">
                <a:latin typeface="Times New Roman" panose="02020603050405020304" pitchFamily="18" charset="0"/>
              </a:rPr>
              <a:t>, OLTP</a:t>
            </a:r>
            <a:r>
              <a:rPr kumimoji="0" lang="zh-CN" altLang="en-US" sz="1800" b="1" i="1">
                <a:latin typeface="Times New Roman" panose="02020603050405020304" pitchFamily="18" charset="0"/>
              </a:rPr>
              <a:t>系统</a:t>
            </a:r>
          </a:p>
        </p:txBody>
      </p:sp>
      <p:sp>
        <p:nvSpPr>
          <p:cNvPr id="57" name="Line 27"/>
          <p:cNvSpPr>
            <a:spLocks noChangeShapeType="1"/>
          </p:cNvSpPr>
          <p:nvPr/>
        </p:nvSpPr>
        <p:spPr bwMode="auto">
          <a:xfrm>
            <a:off x="457200" y="6477000"/>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灯片编号占位符 57"/>
          <p:cNvSpPr>
            <a:spLocks noGrp="1"/>
          </p:cNvSpPr>
          <p:nvPr>
            <p:ph type="sldNum" sz="quarter" idx="12"/>
          </p:nvPr>
        </p:nvSpPr>
        <p:spPr/>
        <p:txBody>
          <a:bodyPr/>
          <a:lstStyle/>
          <a:p>
            <a:pPr>
              <a:defRPr/>
            </a:pPr>
            <a:fld id="{64DB5BE0-B235-44F1-B52F-92B56B68AAB8}" type="slidenum">
              <a:rPr lang="zh-CN" altLang="zh-CN" smtClean="0"/>
              <a:pPr>
                <a:defRPr/>
              </a:pPr>
              <a:t>74</a:t>
            </a:fld>
            <a:endParaRPr lang="zh-CN" altLang="zh-CN"/>
          </a:p>
        </p:txBody>
      </p:sp>
      <p:sp>
        <p:nvSpPr>
          <p:cNvPr id="29" name="Rectangle 2"/>
          <p:cNvSpPr txBox="1">
            <a:spLocks noChangeArrowheads="1"/>
          </p:cNvSpPr>
          <p:nvPr/>
        </p:nvSpPr>
        <p:spPr bwMode="auto">
          <a:xfrm>
            <a:off x="-679450" y="-6914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r>
              <a:rPr lang="zh-CN" altLang="en-US" sz="4000" dirty="0" smtClean="0"/>
              <a:t>数据挖掘的应用</a:t>
            </a:r>
            <a:r>
              <a:rPr lang="en-US" altLang="zh-CN" sz="4000" dirty="0" smtClean="0"/>
              <a:t>–</a:t>
            </a:r>
            <a:r>
              <a:rPr lang="zh-CN" altLang="en-US" sz="4000" dirty="0" smtClean="0"/>
              <a:t> 商务智能</a:t>
            </a:r>
            <a:endParaRPr lang="en-US" altLang="zh-CN" sz="4000" dirty="0" smtClean="0"/>
          </a:p>
        </p:txBody>
      </p:sp>
    </p:spTree>
    <p:extLst>
      <p:ext uri="{BB962C8B-B14F-4D97-AF65-F5344CB8AC3E}">
        <p14:creationId xmlns:p14="http://schemas.microsoft.com/office/powerpoint/2010/main" val="1857883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081A707-83AA-41B1-B870-D6D3E2623361}" type="slidenum">
              <a:rPr kumimoji="0" lang="en-US" altLang="zh-CN" sz="1400"/>
              <a:pPr eaLnBrk="1" hangingPunct="1"/>
              <a:t>75</a:t>
            </a:fld>
            <a:endParaRPr kumimoji="0" lang="en-US" altLang="zh-CN" sz="1400"/>
          </a:p>
        </p:txBody>
      </p:sp>
      <p:sp>
        <p:nvSpPr>
          <p:cNvPr id="40964" name="Rectangle 3"/>
          <p:cNvSpPr>
            <a:spLocks noGrp="1" noChangeArrowheads="1"/>
          </p:cNvSpPr>
          <p:nvPr>
            <p:ph type="body" idx="1"/>
          </p:nvPr>
        </p:nvSpPr>
        <p:spPr>
          <a:xfrm>
            <a:off x="457200" y="1403648"/>
            <a:ext cx="8229600" cy="4686300"/>
          </a:xfrm>
        </p:spPr>
        <p:txBody>
          <a:bodyPr/>
          <a:lstStyle/>
          <a:p>
            <a:pPr eaLnBrk="1" hangingPunct="1">
              <a:lnSpc>
                <a:spcPct val="90000"/>
              </a:lnSpc>
            </a:pPr>
            <a:r>
              <a:rPr lang="zh-CN" altLang="en-US" sz="2800" dirty="0" smtClean="0"/>
              <a:t>财经规划和资产评估</a:t>
            </a:r>
          </a:p>
          <a:p>
            <a:pPr lvl="1" eaLnBrk="1" hangingPunct="1">
              <a:lnSpc>
                <a:spcPct val="90000"/>
              </a:lnSpc>
            </a:pPr>
            <a:r>
              <a:rPr lang="zh-CN" altLang="en-US" sz="2400" dirty="0" smtClean="0">
                <a:latin typeface="Times New Roman" panose="02020603050405020304" pitchFamily="18" charset="0"/>
              </a:rPr>
              <a:t>现金流分析和预测</a:t>
            </a:r>
          </a:p>
          <a:p>
            <a:pPr lvl="1" eaLnBrk="1" hangingPunct="1">
              <a:lnSpc>
                <a:spcPct val="90000"/>
              </a:lnSpc>
            </a:pPr>
            <a:r>
              <a:rPr lang="zh-CN" altLang="en-US" sz="2400" dirty="0" smtClean="0">
                <a:latin typeface="Times New Roman" panose="02020603050405020304" pitchFamily="18" charset="0"/>
              </a:rPr>
              <a:t>临时提出的资产评估</a:t>
            </a:r>
          </a:p>
          <a:p>
            <a:pPr lvl="1" eaLnBrk="1" hangingPunct="1">
              <a:lnSpc>
                <a:spcPct val="90000"/>
              </a:lnSpc>
            </a:pPr>
            <a:r>
              <a:rPr lang="zh-CN" altLang="en-US" sz="2400" dirty="0" smtClean="0">
                <a:latin typeface="Times New Roman" panose="02020603050405020304" pitchFamily="18" charset="0"/>
              </a:rPr>
              <a:t>交叉组合</a:t>
            </a:r>
            <a:r>
              <a:rPr lang="en-US" altLang="zh-CN" sz="2400" dirty="0" smtClean="0">
                <a:latin typeface="Times New Roman" panose="02020603050405020304" pitchFamily="18" charset="0"/>
              </a:rPr>
              <a:t>(cross-sectional) </a:t>
            </a:r>
            <a:r>
              <a:rPr lang="zh-CN" altLang="en-US" sz="2400" dirty="0" smtClean="0">
                <a:latin typeface="Times New Roman" panose="02020603050405020304" pitchFamily="18" charset="0"/>
              </a:rPr>
              <a:t>和时间序列分析 </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金融比率</a:t>
            </a:r>
            <a:r>
              <a:rPr lang="en-US" altLang="zh-CN" sz="2400" dirty="0" smtClean="0">
                <a:latin typeface="Times New Roman" panose="02020603050405020304" pitchFamily="18" charset="0"/>
              </a:rPr>
              <a:t>(financial-ratio), </a:t>
            </a:r>
            <a:r>
              <a:rPr lang="zh-CN" altLang="en-US" sz="2400" dirty="0" smtClean="0">
                <a:latin typeface="Times New Roman" panose="02020603050405020304" pitchFamily="18" charset="0"/>
              </a:rPr>
              <a:t>趋势分析</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等</a:t>
            </a:r>
            <a:r>
              <a:rPr lang="en-US" altLang="zh-CN" sz="2400" dirty="0" smtClean="0">
                <a:latin typeface="Times New Roman" panose="02020603050405020304" pitchFamily="18" charset="0"/>
              </a:rPr>
              <a:t>.)</a:t>
            </a:r>
          </a:p>
          <a:p>
            <a:pPr eaLnBrk="1" hangingPunct="1">
              <a:lnSpc>
                <a:spcPct val="90000"/>
              </a:lnSpc>
            </a:pPr>
            <a:r>
              <a:rPr lang="zh-CN" altLang="en-US" sz="2800" dirty="0" smtClean="0"/>
              <a:t>资源规划 </a:t>
            </a:r>
            <a:r>
              <a:rPr lang="en-US" altLang="zh-CN" sz="2800" dirty="0" smtClean="0"/>
              <a:t>:</a:t>
            </a:r>
          </a:p>
          <a:p>
            <a:pPr lvl="1" eaLnBrk="1" hangingPunct="1">
              <a:lnSpc>
                <a:spcPct val="90000"/>
              </a:lnSpc>
            </a:pPr>
            <a:r>
              <a:rPr lang="zh-CN" altLang="en-US" sz="2400" dirty="0" smtClean="0">
                <a:latin typeface="Times New Roman" panose="02020603050405020304" pitchFamily="18" charset="0"/>
              </a:rPr>
              <a:t>资源与开销的汇总与比较</a:t>
            </a:r>
          </a:p>
          <a:p>
            <a:pPr eaLnBrk="1" hangingPunct="1">
              <a:lnSpc>
                <a:spcPct val="90000"/>
              </a:lnSpc>
            </a:pPr>
            <a:r>
              <a:rPr lang="zh-CN" altLang="en-US" sz="2800" dirty="0" smtClean="0"/>
              <a:t>竞争</a:t>
            </a:r>
            <a:r>
              <a:rPr lang="en-US" altLang="zh-CN" sz="2800" dirty="0" smtClean="0"/>
              <a:t>:</a:t>
            </a:r>
          </a:p>
          <a:p>
            <a:pPr lvl="1" eaLnBrk="1" hangingPunct="1">
              <a:lnSpc>
                <a:spcPct val="90000"/>
              </a:lnSpc>
            </a:pPr>
            <a:r>
              <a:rPr lang="zh-CN" altLang="en-US" sz="2400" dirty="0" smtClean="0">
                <a:latin typeface="Times New Roman" panose="02020603050405020304" pitchFamily="18" charset="0"/>
              </a:rPr>
              <a:t>管理竞争者和市场指导</a:t>
            </a:r>
          </a:p>
          <a:p>
            <a:pPr lvl="1" eaLnBrk="1" hangingPunct="1">
              <a:lnSpc>
                <a:spcPct val="90000"/>
              </a:lnSpc>
            </a:pPr>
            <a:r>
              <a:rPr lang="zh-CN" altLang="en-US" sz="2400" dirty="0" smtClean="0">
                <a:latin typeface="Times New Roman" panose="02020603050405020304" pitchFamily="18" charset="0"/>
              </a:rPr>
              <a:t>对顾客分类和基于类的定价</a:t>
            </a:r>
          </a:p>
          <a:p>
            <a:pPr lvl="1" eaLnBrk="1" hangingPunct="1">
              <a:lnSpc>
                <a:spcPct val="90000"/>
              </a:lnSpc>
            </a:pPr>
            <a:r>
              <a:rPr lang="zh-CN" altLang="en-US" sz="2400" dirty="0" smtClean="0">
                <a:latin typeface="Times New Roman" panose="02020603050405020304" pitchFamily="18" charset="0"/>
              </a:rPr>
              <a:t>在高度竞争的市场调整价格策略</a:t>
            </a:r>
            <a:endParaRPr lang="zh-CN" altLang="en-US" sz="2400" dirty="0" smtClean="0"/>
          </a:p>
        </p:txBody>
      </p:sp>
      <p:sp>
        <p:nvSpPr>
          <p:cNvPr id="5" name="Rectangle 2"/>
          <p:cNvSpPr txBox="1">
            <a:spLocks noChangeArrowheads="1"/>
          </p:cNvSpPr>
          <p:nvPr/>
        </p:nvSpPr>
        <p:spPr bwMode="auto">
          <a:xfrm>
            <a:off x="259632" y="260648"/>
            <a:ext cx="863284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r>
              <a:rPr lang="zh-CN" altLang="en-US" sz="4000" dirty="0" smtClean="0"/>
              <a:t>数据挖掘的应用</a:t>
            </a:r>
            <a:r>
              <a:rPr lang="en-US" altLang="zh-CN" sz="4000" dirty="0" smtClean="0"/>
              <a:t>--</a:t>
            </a:r>
            <a:r>
              <a:rPr lang="zh-CN" altLang="en-US" sz="4000" dirty="0"/>
              <a:t>法人分析和风险管理</a:t>
            </a:r>
            <a:endParaRPr lang="en-US" altLang="zh-CN" sz="4000" dirty="0" smtClean="0"/>
          </a:p>
        </p:txBody>
      </p:sp>
    </p:spTree>
    <p:extLst>
      <p:ext uri="{BB962C8B-B14F-4D97-AF65-F5344CB8AC3E}">
        <p14:creationId xmlns:p14="http://schemas.microsoft.com/office/powerpoint/2010/main" val="3455202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0ECF768-D5FE-4594-9455-8310D16D8F55}" type="slidenum">
              <a:rPr kumimoji="0" lang="en-US" altLang="zh-CN" sz="1400"/>
              <a:pPr eaLnBrk="1" hangingPunct="1"/>
              <a:t>76</a:t>
            </a:fld>
            <a:endParaRPr kumimoji="0" lang="en-US" altLang="zh-CN" sz="1400"/>
          </a:p>
        </p:txBody>
      </p:sp>
      <p:sp>
        <p:nvSpPr>
          <p:cNvPr id="41988" name="Rectangle 3"/>
          <p:cNvSpPr>
            <a:spLocks noGrp="1" noChangeArrowheads="1"/>
          </p:cNvSpPr>
          <p:nvPr>
            <p:ph type="body" idx="1"/>
          </p:nvPr>
        </p:nvSpPr>
        <p:spPr>
          <a:xfrm>
            <a:off x="457199" y="1331640"/>
            <a:ext cx="8229600" cy="4686300"/>
          </a:xfrm>
        </p:spPr>
        <p:txBody>
          <a:bodyPr/>
          <a:lstStyle/>
          <a:p>
            <a:pPr eaLnBrk="1" hangingPunct="1"/>
            <a:r>
              <a:rPr lang="zh-CN" altLang="en-US" sz="2800" dirty="0" smtClean="0"/>
              <a:t>应用</a:t>
            </a:r>
          </a:p>
          <a:p>
            <a:pPr lvl="1" eaLnBrk="1" hangingPunct="1"/>
            <a:r>
              <a:rPr lang="zh-CN" altLang="en-US" sz="2400" dirty="0" smtClean="0">
                <a:latin typeface="Times New Roman" panose="02020603050405020304" pitchFamily="18" charset="0"/>
              </a:rPr>
              <a:t>广泛用于健康照料</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零售</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信用卡服务</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电讯 </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电话卡欺骗</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等</a:t>
            </a:r>
            <a:r>
              <a:rPr lang="en-US" altLang="zh-CN" sz="2400" dirty="0" smtClean="0">
                <a:latin typeface="Times New Roman" panose="02020603050405020304" pitchFamily="18" charset="0"/>
              </a:rPr>
              <a:t>.</a:t>
            </a:r>
          </a:p>
          <a:p>
            <a:pPr eaLnBrk="1" hangingPunct="1"/>
            <a:r>
              <a:rPr lang="zh-CN" altLang="en-US" sz="2800" dirty="0" smtClean="0"/>
              <a:t>方法</a:t>
            </a:r>
          </a:p>
          <a:p>
            <a:pPr lvl="1" eaLnBrk="1" hangingPunct="1"/>
            <a:r>
              <a:rPr lang="zh-CN" altLang="en-US" sz="2400" dirty="0" smtClean="0">
                <a:latin typeface="Times New Roman" panose="02020603050405020304" pitchFamily="18" charset="0"/>
              </a:rPr>
              <a:t>使用历史数据建立欺骗行为模型</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使用数据挖掘帮助识别类似的实例</a:t>
            </a:r>
          </a:p>
          <a:p>
            <a:pPr eaLnBrk="1" hangingPunct="1"/>
            <a:r>
              <a:rPr lang="zh-CN" altLang="en-US" sz="2800" dirty="0" smtClean="0"/>
              <a:t>例</a:t>
            </a:r>
          </a:p>
          <a:p>
            <a:pPr lvl="1" eaLnBrk="1" hangingPunct="1"/>
            <a:r>
              <a:rPr lang="zh-CN" altLang="en-US" sz="2400" u="sng" dirty="0" smtClean="0">
                <a:latin typeface="Times New Roman" panose="02020603050405020304" pitchFamily="18" charset="0"/>
              </a:rPr>
              <a:t>汽车保险</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检测这样的人</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他</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她假造事故骗取保险赔偿</a:t>
            </a:r>
          </a:p>
          <a:p>
            <a:pPr lvl="1" eaLnBrk="1" hangingPunct="1"/>
            <a:r>
              <a:rPr lang="zh-CN" altLang="en-US" sz="2400" u="sng" dirty="0" smtClean="0">
                <a:latin typeface="Times New Roman" panose="02020603050405020304" pitchFamily="18" charset="0"/>
              </a:rPr>
              <a:t>洗钱</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检测可疑的金钱交易 </a:t>
            </a:r>
            <a:r>
              <a:rPr lang="en-US" altLang="zh-CN" sz="2400" dirty="0" smtClean="0">
                <a:latin typeface="Times New Roman" panose="02020603050405020304" pitchFamily="18" charset="0"/>
              </a:rPr>
              <a:t>(US Treasury's Financial Crimes Enforcement Network) </a:t>
            </a:r>
          </a:p>
          <a:p>
            <a:pPr lvl="1" eaLnBrk="1" hangingPunct="1"/>
            <a:r>
              <a:rPr lang="zh-CN" altLang="en-US" sz="2400" u="sng" dirty="0" smtClean="0">
                <a:latin typeface="Times New Roman" panose="02020603050405020304" pitchFamily="18" charset="0"/>
              </a:rPr>
              <a:t>医疗保险 </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检测职业病患者</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医生和介绍人圈</a:t>
            </a:r>
            <a:endParaRPr lang="zh-CN" altLang="en-US" sz="2400" dirty="0" smtClean="0"/>
          </a:p>
        </p:txBody>
      </p:sp>
      <p:sp>
        <p:nvSpPr>
          <p:cNvPr id="5" name="Rectangle 2"/>
          <p:cNvSpPr txBox="1">
            <a:spLocks noChangeArrowheads="1"/>
          </p:cNvSpPr>
          <p:nvPr/>
        </p:nvSpPr>
        <p:spPr bwMode="auto">
          <a:xfrm>
            <a:off x="255576" y="188640"/>
            <a:ext cx="863284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r>
              <a:rPr lang="zh-CN" altLang="en-US" sz="4000" dirty="0" smtClean="0"/>
              <a:t>数据挖掘的应用</a:t>
            </a:r>
            <a:r>
              <a:rPr lang="en-US" altLang="zh-CN" sz="4000" dirty="0" smtClean="0"/>
              <a:t>--</a:t>
            </a:r>
            <a:r>
              <a:rPr lang="zh-CN" altLang="en-US" sz="4000" dirty="0"/>
              <a:t>欺骗检测和管理</a:t>
            </a:r>
            <a:r>
              <a:rPr lang="en-US" altLang="zh-CN" sz="4000" dirty="0"/>
              <a:t>(1)</a:t>
            </a:r>
            <a:endParaRPr lang="en-US" altLang="zh-CN" sz="4000" dirty="0" smtClean="0"/>
          </a:p>
        </p:txBody>
      </p:sp>
    </p:spTree>
    <p:extLst>
      <p:ext uri="{BB962C8B-B14F-4D97-AF65-F5344CB8AC3E}">
        <p14:creationId xmlns:p14="http://schemas.microsoft.com/office/powerpoint/2010/main" val="870588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BD90438-A3CF-4CBA-A204-3D11E6DF8DAD}" type="slidenum">
              <a:rPr kumimoji="0" lang="en-US" altLang="zh-CN" sz="1400"/>
              <a:pPr eaLnBrk="1" hangingPunct="1"/>
              <a:t>77</a:t>
            </a:fld>
            <a:endParaRPr kumimoji="0" lang="en-US" altLang="zh-CN" sz="1400"/>
          </a:p>
        </p:txBody>
      </p:sp>
      <p:sp>
        <p:nvSpPr>
          <p:cNvPr id="43012" name="Rectangle 3"/>
          <p:cNvSpPr>
            <a:spLocks noGrp="1" noChangeArrowheads="1"/>
          </p:cNvSpPr>
          <p:nvPr>
            <p:ph type="body" idx="1"/>
          </p:nvPr>
        </p:nvSpPr>
        <p:spPr>
          <a:xfrm>
            <a:off x="457199" y="1484784"/>
            <a:ext cx="8229600" cy="4686300"/>
          </a:xfrm>
        </p:spPr>
        <p:txBody>
          <a:bodyPr/>
          <a:lstStyle/>
          <a:p>
            <a:pPr eaLnBrk="1" hangingPunct="1"/>
            <a:r>
              <a:rPr lang="zh-CN" altLang="en-US" sz="2400" u="sng" dirty="0" smtClean="0"/>
              <a:t>检测不适当的医疗处置</a:t>
            </a:r>
            <a:endParaRPr lang="zh-CN" altLang="en-US" sz="2400" dirty="0" smtClean="0"/>
          </a:p>
          <a:p>
            <a:pPr lvl="1" eaLnBrk="1" hangingPunct="1"/>
            <a:r>
              <a:rPr lang="zh-CN" altLang="en-US" sz="2400" dirty="0" smtClean="0">
                <a:latin typeface="Times New Roman" panose="02020603050405020304" pitchFamily="18" charset="0"/>
              </a:rPr>
              <a:t>澳大利亚健康保险会</a:t>
            </a:r>
            <a:r>
              <a:rPr lang="en-US" altLang="zh-CN" sz="2400" dirty="0" smtClean="0">
                <a:latin typeface="Times New Roman" panose="02020603050405020304" pitchFamily="18" charset="0"/>
              </a:rPr>
              <a:t>(Australian Health Insurance Commission) </a:t>
            </a:r>
            <a:r>
              <a:rPr lang="zh-CN" altLang="en-US" sz="2400" dirty="0" smtClean="0">
                <a:latin typeface="Times New Roman" panose="02020603050405020304" pitchFamily="18" charset="0"/>
              </a:rPr>
              <a:t>发现许多全面的检查是请求做的</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而不是实际需要的 </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每年节省</a:t>
            </a:r>
            <a:r>
              <a:rPr lang="en-US" altLang="zh-CN" sz="2400" dirty="0" smtClean="0">
                <a:latin typeface="Times New Roman" panose="02020603050405020304" pitchFamily="18" charset="0"/>
              </a:rPr>
              <a:t>100</a:t>
            </a:r>
            <a:r>
              <a:rPr lang="zh-CN" altLang="en-US" sz="2400" dirty="0" smtClean="0">
                <a:latin typeface="Times New Roman" panose="02020603050405020304" pitchFamily="18" charset="0"/>
              </a:rPr>
              <a:t>万澳元</a:t>
            </a:r>
            <a:r>
              <a:rPr lang="en-US" altLang="zh-CN" sz="2400" dirty="0" smtClean="0">
                <a:latin typeface="Times New Roman" panose="02020603050405020304" pitchFamily="18" charset="0"/>
              </a:rPr>
              <a:t>).</a:t>
            </a:r>
          </a:p>
          <a:p>
            <a:pPr eaLnBrk="1" hangingPunct="1"/>
            <a:r>
              <a:rPr lang="zh-CN" altLang="en-US" sz="2400" u="sng" dirty="0" smtClean="0"/>
              <a:t>检测电话欺骗</a:t>
            </a:r>
            <a:endParaRPr lang="zh-CN" altLang="en-US" sz="2400" dirty="0" smtClean="0"/>
          </a:p>
          <a:p>
            <a:pPr lvl="1" eaLnBrk="1" hangingPunct="1"/>
            <a:r>
              <a:rPr lang="zh-CN" altLang="en-US" sz="2400" dirty="0" smtClean="0">
                <a:latin typeface="Times New Roman" panose="02020603050405020304" pitchFamily="18" charset="0"/>
              </a:rPr>
              <a:t>电话呼叫模式</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通话距离</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通话时间</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每天或每周通话次数</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分析偏离期望的模式</a:t>
            </a:r>
            <a:r>
              <a:rPr lang="en-US" altLang="zh-CN" sz="2400" dirty="0" smtClean="0">
                <a:latin typeface="Times New Roman" panose="02020603050405020304" pitchFamily="18" charset="0"/>
              </a:rPr>
              <a:t>.</a:t>
            </a:r>
          </a:p>
          <a:p>
            <a:pPr lvl="1" eaLnBrk="1" hangingPunct="1"/>
            <a:r>
              <a:rPr lang="zh-CN" altLang="en-US" sz="2400" dirty="0" smtClean="0">
                <a:latin typeface="Times New Roman" panose="02020603050405020304" pitchFamily="18" charset="0"/>
              </a:rPr>
              <a:t>英国电讯</a:t>
            </a:r>
            <a:r>
              <a:rPr lang="en-US" altLang="zh-CN" sz="2400" dirty="0" smtClean="0">
                <a:latin typeface="Times New Roman" panose="02020603050405020304" pitchFamily="18" charset="0"/>
              </a:rPr>
              <a:t>(British Telecom)</a:t>
            </a:r>
            <a:r>
              <a:rPr lang="zh-CN" altLang="en-US" sz="2400" dirty="0" smtClean="0">
                <a:latin typeface="Times New Roman" panose="02020603050405020304" pitchFamily="18" charset="0"/>
              </a:rPr>
              <a:t>识别频繁内部通话的呼叫者的离散群</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特别是移动电话</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超过数百万美元的欺骗</a:t>
            </a:r>
            <a:r>
              <a:rPr lang="en-US" altLang="zh-CN" sz="2400" dirty="0" smtClean="0">
                <a:latin typeface="Times New Roman" panose="02020603050405020304" pitchFamily="18" charset="0"/>
              </a:rPr>
              <a:t>. </a:t>
            </a:r>
          </a:p>
          <a:p>
            <a:pPr eaLnBrk="1" hangingPunct="1"/>
            <a:r>
              <a:rPr lang="zh-CN" altLang="en-US" sz="2800" u="sng" dirty="0" smtClean="0"/>
              <a:t>零售</a:t>
            </a:r>
          </a:p>
          <a:p>
            <a:pPr lvl="1" eaLnBrk="1" hangingPunct="1"/>
            <a:r>
              <a:rPr lang="zh-CN" altLang="en-US" sz="2400" dirty="0" smtClean="0">
                <a:latin typeface="Times New Roman" panose="02020603050405020304" pitchFamily="18" charset="0"/>
              </a:rPr>
              <a:t>分析家估计</a:t>
            </a:r>
            <a:r>
              <a:rPr lang="en-US" altLang="zh-CN" sz="2400" dirty="0" smtClean="0">
                <a:latin typeface="Times New Roman" panose="02020603050405020304" pitchFamily="18" charset="0"/>
              </a:rPr>
              <a:t>, 38%</a:t>
            </a:r>
            <a:r>
              <a:rPr lang="zh-CN" altLang="en-US" sz="2400" dirty="0" smtClean="0">
                <a:latin typeface="Times New Roman" panose="02020603050405020304" pitchFamily="18" charset="0"/>
              </a:rPr>
              <a:t>的零售业萎缩是由于不忠诚的雇员造成的</a:t>
            </a:r>
            <a:r>
              <a:rPr lang="en-US" altLang="zh-CN" sz="2400" dirty="0" smtClean="0">
                <a:latin typeface="Times New Roman" panose="02020603050405020304" pitchFamily="18" charset="0"/>
              </a:rPr>
              <a:t>.</a:t>
            </a:r>
          </a:p>
        </p:txBody>
      </p:sp>
      <p:sp>
        <p:nvSpPr>
          <p:cNvPr id="5" name="Rectangle 2"/>
          <p:cNvSpPr txBox="1">
            <a:spLocks noChangeArrowheads="1"/>
          </p:cNvSpPr>
          <p:nvPr/>
        </p:nvSpPr>
        <p:spPr bwMode="auto">
          <a:xfrm>
            <a:off x="255576" y="188640"/>
            <a:ext cx="863284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r>
              <a:rPr lang="zh-CN" altLang="en-US" sz="4000" dirty="0" smtClean="0"/>
              <a:t>数据挖掘的应用</a:t>
            </a:r>
            <a:r>
              <a:rPr lang="en-US" altLang="zh-CN" sz="4000" dirty="0" smtClean="0"/>
              <a:t>--</a:t>
            </a:r>
            <a:r>
              <a:rPr lang="zh-CN" altLang="en-US" sz="4000" dirty="0"/>
              <a:t>欺骗检测和管理</a:t>
            </a:r>
            <a:r>
              <a:rPr lang="en-US" altLang="zh-CN" sz="4000" dirty="0" smtClean="0"/>
              <a:t>(2)</a:t>
            </a:r>
          </a:p>
        </p:txBody>
      </p:sp>
    </p:spTree>
    <p:extLst>
      <p:ext uri="{BB962C8B-B14F-4D97-AF65-F5344CB8AC3E}">
        <p14:creationId xmlns:p14="http://schemas.microsoft.com/office/powerpoint/2010/main" val="993660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3FF5AC4-A792-436E-852D-5293331CF199}" type="slidenum">
              <a:rPr kumimoji="0" lang="en-US" altLang="zh-CN" sz="1400"/>
              <a:pPr eaLnBrk="1" hangingPunct="1"/>
              <a:t>78</a:t>
            </a:fld>
            <a:endParaRPr kumimoji="0" lang="en-US" altLang="zh-CN" sz="1400"/>
          </a:p>
        </p:txBody>
      </p:sp>
      <p:sp>
        <p:nvSpPr>
          <p:cNvPr id="44035" name="Rectangle 2"/>
          <p:cNvSpPr>
            <a:spLocks noGrp="1" noChangeArrowheads="1"/>
          </p:cNvSpPr>
          <p:nvPr>
            <p:ph type="title"/>
          </p:nvPr>
        </p:nvSpPr>
        <p:spPr/>
        <p:txBody>
          <a:bodyPr/>
          <a:lstStyle/>
          <a:p>
            <a:pPr eaLnBrk="1" hangingPunct="1"/>
            <a:r>
              <a:rPr kumimoji="0" lang="zh-CN" altLang="en-US" sz="4000" dirty="0" smtClean="0"/>
              <a:t>数据挖掘的应用</a:t>
            </a:r>
            <a:r>
              <a:rPr kumimoji="0" lang="en-US" altLang="zh-CN" sz="4000" dirty="0" smtClean="0"/>
              <a:t>-</a:t>
            </a:r>
            <a:r>
              <a:rPr kumimoji="0" lang="zh-CN" altLang="en-US" sz="4000" dirty="0" smtClean="0"/>
              <a:t>生物数据分析</a:t>
            </a:r>
            <a:r>
              <a:rPr kumimoji="0" lang="en-US" altLang="zh-CN" sz="4000" dirty="0" smtClean="0"/>
              <a:t>/</a:t>
            </a:r>
            <a:r>
              <a:rPr kumimoji="0" lang="zh-CN" altLang="en-US" sz="4000" dirty="0" smtClean="0"/>
              <a:t>挖掘</a:t>
            </a:r>
          </a:p>
        </p:txBody>
      </p:sp>
      <p:sp>
        <p:nvSpPr>
          <p:cNvPr id="44036" name="Rectangle 3"/>
          <p:cNvSpPr>
            <a:spLocks noGrp="1" noChangeArrowheads="1"/>
          </p:cNvSpPr>
          <p:nvPr>
            <p:ph type="body" idx="1"/>
          </p:nvPr>
        </p:nvSpPr>
        <p:spPr/>
        <p:txBody>
          <a:bodyPr/>
          <a:lstStyle/>
          <a:p>
            <a:pPr eaLnBrk="1" hangingPunct="1">
              <a:lnSpc>
                <a:spcPct val="120000"/>
              </a:lnSpc>
            </a:pPr>
            <a:r>
              <a:rPr lang="en-US" altLang="zh-CN" sz="2800" dirty="0" smtClean="0"/>
              <a:t>microarray data analysis </a:t>
            </a:r>
            <a:r>
              <a:rPr lang="zh-CN" altLang="en-US" sz="2800" dirty="0" smtClean="0"/>
              <a:t>微阵列数据</a:t>
            </a:r>
          </a:p>
          <a:p>
            <a:pPr eaLnBrk="1" hangingPunct="1">
              <a:lnSpc>
                <a:spcPct val="120000"/>
              </a:lnSpc>
            </a:pPr>
            <a:r>
              <a:rPr lang="en-US" altLang="zh-CN" sz="2800" dirty="0" smtClean="0"/>
              <a:t>biological sequence analysis</a:t>
            </a:r>
            <a:r>
              <a:rPr lang="zh-CN" altLang="en-US" sz="2800" dirty="0" smtClean="0"/>
              <a:t>生物序列</a:t>
            </a:r>
          </a:p>
          <a:p>
            <a:pPr eaLnBrk="1" hangingPunct="1">
              <a:lnSpc>
                <a:spcPct val="120000"/>
              </a:lnSpc>
            </a:pPr>
            <a:r>
              <a:rPr lang="en-US" altLang="zh-CN" sz="2800" dirty="0" smtClean="0"/>
              <a:t>biological network analysis </a:t>
            </a:r>
            <a:r>
              <a:rPr lang="zh-CN" altLang="en-US" sz="2800" dirty="0" smtClean="0"/>
              <a:t>生物学网络</a:t>
            </a:r>
          </a:p>
          <a:p>
            <a:pPr eaLnBrk="1" hangingPunct="1">
              <a:lnSpc>
                <a:spcPct val="120000"/>
              </a:lnSpc>
            </a:pPr>
            <a:r>
              <a:rPr lang="zh-CN" altLang="en-US" sz="2800" dirty="0" smtClean="0">
                <a:solidFill>
                  <a:srgbClr val="000000"/>
                </a:solidFill>
              </a:rPr>
              <a:t>生物文本挖掘</a:t>
            </a:r>
          </a:p>
          <a:p>
            <a:pPr lvl="1" eaLnBrk="1" hangingPunct="1">
              <a:lnSpc>
                <a:spcPct val="120000"/>
              </a:lnSpc>
            </a:pPr>
            <a:r>
              <a:rPr lang="zh-CN" altLang="en-US" sz="2400" dirty="0" smtClean="0"/>
              <a:t>文本数据中抽取</a:t>
            </a:r>
            <a:r>
              <a:rPr lang="en-US" altLang="zh-CN" sz="2400" dirty="0" smtClean="0"/>
              <a:t>biological information</a:t>
            </a:r>
          </a:p>
          <a:p>
            <a:pPr lvl="1" eaLnBrk="1" hangingPunct="1">
              <a:lnSpc>
                <a:spcPct val="120000"/>
              </a:lnSpc>
            </a:pPr>
            <a:r>
              <a:rPr lang="zh-CN" altLang="en-US" sz="2400" dirty="0" smtClean="0"/>
              <a:t>从抽取信息中</a:t>
            </a:r>
            <a:r>
              <a:rPr lang="en-US" altLang="zh-CN" sz="2400" dirty="0" smtClean="0"/>
              <a:t>infer, predict biological features</a:t>
            </a:r>
            <a:endParaRPr kumimoji="0" lang="en-US" altLang="zh-CN" sz="2400" dirty="0" smtClean="0">
              <a:solidFill>
                <a:srgbClr val="000000"/>
              </a:solidFill>
            </a:endParaRPr>
          </a:p>
          <a:p>
            <a:pPr eaLnBrk="1" hangingPunct="1">
              <a:lnSpc>
                <a:spcPct val="120000"/>
              </a:lnSpc>
            </a:pPr>
            <a:endParaRPr lang="en-US" altLang="zh-CN" dirty="0" smtClean="0"/>
          </a:p>
          <a:p>
            <a:pPr eaLnBrk="1" hangingPunct="1"/>
            <a:endParaRPr lang="en-US" altLang="zh-CN" dirty="0" smtClean="0"/>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631219"/>
            <a:ext cx="5867400"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190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生物学</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dirty="0" smtClean="0">
                <a:effectLst>
                  <a:outerShdw blurRad="38100" dist="38100" dir="2700000" algn="tl">
                    <a:srgbClr val="000000">
                      <a:alpha val="43137"/>
                    </a:srgbClr>
                  </a:outerShdw>
                </a:effectLst>
              </a:rPr>
              <a:t>蛋白质结构预测</a:t>
            </a:r>
            <a:endParaRPr lang="en-US" altLang="zh-CN" dirty="0" smtClean="0">
              <a:effectLst>
                <a:outerShdw blurRad="38100" dist="38100" dir="2700000" algn="tl">
                  <a:srgbClr val="000000">
                    <a:alpha val="43137"/>
                  </a:srgbClr>
                </a:outerShdw>
              </a:effectLst>
            </a:endParaRPr>
          </a:p>
          <a:p>
            <a:pPr lvl="1" eaLnBrk="1" hangingPunct="1">
              <a:defRPr/>
            </a:pPr>
            <a:r>
              <a:rPr lang="zh-CN" altLang="en-US" dirty="0" smtClean="0">
                <a:effectLst>
                  <a:outerShdw blurRad="38100" dist="38100" dir="2700000" algn="tl">
                    <a:srgbClr val="000000">
                      <a:alpha val="43137"/>
                    </a:srgbClr>
                  </a:outerShdw>
                </a:effectLst>
              </a:rPr>
              <a:t>多序列校准（一致性问题？）</a:t>
            </a:r>
            <a:endParaRPr lang="en-US" altLang="zh-CN" dirty="0" smtClean="0">
              <a:effectLst>
                <a:outerShdw blurRad="38100" dist="38100" dir="2700000" algn="tl">
                  <a:srgbClr val="000000">
                    <a:alpha val="43137"/>
                  </a:srgbClr>
                </a:outerShdw>
              </a:effectLst>
            </a:endParaRPr>
          </a:p>
          <a:p>
            <a:pPr lvl="1" eaLnBrk="1" hangingPunct="1">
              <a:defRPr/>
            </a:pPr>
            <a:r>
              <a:rPr lang="zh-CN" altLang="en-US" dirty="0" smtClean="0">
                <a:effectLst>
                  <a:outerShdw blurRad="38100" dist="38100" dir="2700000" algn="tl">
                    <a:srgbClr val="000000">
                      <a:alpha val="43137"/>
                    </a:srgbClr>
                  </a:outerShdw>
                </a:effectLst>
              </a:rPr>
              <a:t>生物化学路径建模</a:t>
            </a:r>
            <a:endParaRPr lang="en-US" altLang="zh-CN" dirty="0" smtClean="0">
              <a:effectLst>
                <a:outerShdw blurRad="38100" dist="38100" dir="2700000" algn="tl">
                  <a:srgbClr val="000000">
                    <a:alpha val="43137"/>
                  </a:srgbClr>
                </a:outerShdw>
              </a:effectLst>
            </a:endParaRPr>
          </a:p>
          <a:p>
            <a:pPr lvl="1" eaLnBrk="1" hangingPunct="1">
              <a:defRPr/>
            </a:pPr>
            <a:r>
              <a:rPr lang="zh-CN" altLang="en-US" dirty="0" smtClean="0">
                <a:effectLst>
                  <a:outerShdw blurRad="38100" dist="38100" dir="2700000" algn="tl">
                    <a:srgbClr val="000000">
                      <a:alpha val="43137"/>
                    </a:srgbClr>
                  </a:outerShdw>
                </a:effectLst>
              </a:rPr>
              <a:t>种系发生学</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79</a:t>
            </a:fld>
            <a:endParaRPr lang="zh-CN"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3252380"/>
            <a:ext cx="3419872" cy="34198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4258782"/>
            <a:ext cx="2493218" cy="2266562"/>
          </a:xfrm>
          <a:prstGeom prst="rect">
            <a:avLst/>
          </a:prstGeom>
        </p:spPr>
      </p:pic>
      <p:sp>
        <p:nvSpPr>
          <p:cNvPr id="8" name="Rectangle 2"/>
          <p:cNvSpPr>
            <a:spLocks noGrp="1" noChangeArrowheads="1"/>
          </p:cNvSpPr>
          <p:nvPr>
            <p:ph type="title"/>
          </p:nvPr>
        </p:nvSpPr>
        <p:spPr>
          <a:xfrm>
            <a:off x="457200" y="274638"/>
            <a:ext cx="8229600" cy="1143000"/>
          </a:xfrm>
        </p:spPr>
        <p:txBody>
          <a:bodyPr/>
          <a:lstStyle/>
          <a:p>
            <a:pPr eaLnBrk="1" hangingPunct="1"/>
            <a:r>
              <a:rPr kumimoji="0" lang="zh-CN" altLang="en-US" sz="4000" dirty="0" smtClean="0"/>
              <a:t>数据挖掘的应用</a:t>
            </a:r>
            <a:r>
              <a:rPr kumimoji="0" lang="en-US" altLang="zh-CN" sz="4000" dirty="0" smtClean="0"/>
              <a:t>-</a:t>
            </a:r>
            <a:r>
              <a:rPr kumimoji="0" lang="zh-CN" altLang="en-US" sz="4000" dirty="0" smtClean="0"/>
              <a:t>生物数据分析</a:t>
            </a:r>
            <a:r>
              <a:rPr kumimoji="0" lang="en-US" altLang="zh-CN" sz="4000" dirty="0" smtClean="0"/>
              <a:t>/</a:t>
            </a:r>
            <a:r>
              <a:rPr kumimoji="0" lang="zh-CN" altLang="en-US" sz="4000" dirty="0" smtClean="0"/>
              <a:t>挖掘</a:t>
            </a:r>
          </a:p>
        </p:txBody>
      </p:sp>
    </p:spTree>
    <p:extLst>
      <p:ext uri="{BB962C8B-B14F-4D97-AF65-F5344CB8AC3E}">
        <p14:creationId xmlns:p14="http://schemas.microsoft.com/office/powerpoint/2010/main" val="421431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p:txBody>
          <a:bodyPr/>
          <a:lstStyle/>
          <a:p>
            <a:pPr>
              <a:defRPr/>
            </a:pPr>
            <a:r>
              <a:rPr lang="zh-CN" altLang="en-US" b="1" smtClean="0">
                <a:effectLst>
                  <a:outerShdw blurRad="38100" dist="38100" dir="2700000" algn="tl">
                    <a:srgbClr val="000000">
                      <a:alpha val="43137"/>
                    </a:srgbClr>
                  </a:outerShdw>
                </a:effectLst>
              </a:rPr>
              <a:t>理论</a:t>
            </a:r>
            <a:r>
              <a:rPr lang="en-US" altLang="zh-CN" b="1" smtClean="0">
                <a:effectLst>
                  <a:outerShdw blurRad="38100" dist="38100" dir="2700000" algn="tl">
                    <a:srgbClr val="000000">
                      <a:alpha val="43137"/>
                    </a:srgbClr>
                  </a:outerShdw>
                </a:effectLst>
              </a:rPr>
              <a:t>+</a:t>
            </a:r>
            <a:r>
              <a:rPr lang="zh-CN" altLang="en-US" b="1" smtClean="0">
                <a:effectLst>
                  <a:outerShdw blurRad="38100" dist="38100" dir="2700000" algn="tl">
                    <a:srgbClr val="000000">
                      <a:alpha val="43137"/>
                    </a:srgbClr>
                  </a:outerShdw>
                </a:effectLst>
              </a:rPr>
              <a:t>实践</a:t>
            </a:r>
            <a:endParaRPr lang="en-US" altLang="zh-CN" b="1" smtClean="0">
              <a:effectLst>
                <a:outerShdw blurRad="38100" dist="38100" dir="2700000" algn="tl">
                  <a:srgbClr val="000000">
                    <a:alpha val="43137"/>
                  </a:srgbClr>
                </a:outerShdw>
              </a:effectLst>
            </a:endParaRPr>
          </a:p>
          <a:p>
            <a:pPr lvl="1">
              <a:defRPr/>
            </a:pPr>
            <a:r>
              <a:rPr lang="zh-CN" altLang="en-US" b="1" smtClean="0">
                <a:effectLst>
                  <a:outerShdw blurRad="38100" dist="38100" dir="2700000" algn="tl">
                    <a:srgbClr val="000000">
                      <a:alpha val="43137"/>
                    </a:srgbClr>
                  </a:outerShdw>
                </a:effectLst>
              </a:rPr>
              <a:t>理论基础、推导</a:t>
            </a:r>
            <a:endParaRPr lang="en-US" altLang="zh-CN" b="1" smtClean="0">
              <a:effectLst>
                <a:outerShdw blurRad="38100" dist="38100" dir="2700000" algn="tl">
                  <a:srgbClr val="000000">
                    <a:alpha val="43137"/>
                  </a:srgbClr>
                </a:outerShdw>
              </a:effectLst>
            </a:endParaRPr>
          </a:p>
          <a:p>
            <a:pPr lvl="1">
              <a:defRPr/>
            </a:pPr>
            <a:r>
              <a:rPr lang="zh-CN" altLang="en-US" b="1" smtClean="0">
                <a:effectLst>
                  <a:outerShdw blurRad="38100" dist="38100" dir="2700000" algn="tl">
                    <a:srgbClr val="000000">
                      <a:alpha val="43137"/>
                    </a:srgbClr>
                  </a:outerShdw>
                </a:effectLst>
              </a:rPr>
              <a:t>编程实践</a:t>
            </a:r>
            <a:endParaRPr lang="en-US" altLang="zh-CN" b="1" smtClean="0">
              <a:effectLst>
                <a:outerShdw blurRad="38100" dist="38100" dir="2700000" algn="tl">
                  <a:srgbClr val="000000">
                    <a:alpha val="43137"/>
                  </a:srgbClr>
                </a:outerShdw>
              </a:effectLst>
            </a:endParaRPr>
          </a:p>
          <a:p>
            <a:pPr lvl="1">
              <a:defRPr/>
            </a:pPr>
            <a:endParaRPr lang="en-US" altLang="zh-CN" b="1" smtClean="0">
              <a:effectLst>
                <a:outerShdw blurRad="38100" dist="38100" dir="2700000" algn="tl">
                  <a:srgbClr val="000000">
                    <a:alpha val="43137"/>
                  </a:srgbClr>
                </a:outerShdw>
              </a:effectLst>
            </a:endParaRPr>
          </a:p>
          <a:p>
            <a:pPr>
              <a:defRPr/>
            </a:pPr>
            <a:r>
              <a:rPr lang="zh-CN" altLang="en-US" b="1" smtClean="0">
                <a:effectLst>
                  <a:outerShdw blurRad="38100" dist="38100" dir="2700000" algn="tl">
                    <a:srgbClr val="000000">
                      <a:alpha val="43137"/>
                    </a:srgbClr>
                  </a:outerShdw>
                </a:effectLst>
              </a:rPr>
              <a:t>线上</a:t>
            </a:r>
            <a:r>
              <a:rPr lang="en-US" altLang="zh-CN" b="1" smtClean="0">
                <a:effectLst>
                  <a:outerShdw blurRad="38100" dist="38100" dir="2700000" algn="tl">
                    <a:srgbClr val="000000">
                      <a:alpha val="43137"/>
                    </a:srgbClr>
                  </a:outerShdw>
                </a:effectLst>
              </a:rPr>
              <a:t>+</a:t>
            </a:r>
            <a:r>
              <a:rPr lang="zh-CN" altLang="en-US" b="1" smtClean="0">
                <a:effectLst>
                  <a:outerShdw blurRad="38100" dist="38100" dir="2700000" algn="tl">
                    <a:srgbClr val="000000">
                      <a:alpha val="43137"/>
                    </a:srgbClr>
                  </a:outerShdw>
                </a:effectLst>
              </a:rPr>
              <a:t>线下</a:t>
            </a:r>
            <a:endParaRPr lang="en-US" altLang="zh-CN" b="1" smtClean="0">
              <a:effectLst>
                <a:outerShdw blurRad="38100" dist="38100" dir="2700000" algn="tl">
                  <a:srgbClr val="000000">
                    <a:alpha val="43137"/>
                  </a:srgbClr>
                </a:outerShdw>
              </a:effectLst>
            </a:endParaRPr>
          </a:p>
          <a:p>
            <a:pPr lvl="1">
              <a:defRPr/>
            </a:pPr>
            <a:r>
              <a:rPr lang="zh-CN" altLang="en-US" b="1" smtClean="0">
                <a:effectLst>
                  <a:outerShdw blurRad="38100" dist="38100" dir="2700000" algn="tl">
                    <a:srgbClr val="000000">
                      <a:alpha val="43137"/>
                    </a:srgbClr>
                  </a:outerShdw>
                </a:effectLst>
              </a:rPr>
              <a:t>充分利用互联网资源</a:t>
            </a:r>
            <a:r>
              <a:rPr lang="en-US" altLang="zh-CN" b="1" smtClean="0">
                <a:effectLst>
                  <a:outerShdw blurRad="38100" dist="38100" dir="2700000" algn="tl">
                    <a:srgbClr val="000000">
                      <a:alpha val="43137"/>
                    </a:srgbClr>
                  </a:outerShdw>
                </a:effectLst>
              </a:rPr>
              <a:t>-</a:t>
            </a:r>
            <a:r>
              <a:rPr lang="zh-CN" altLang="en-US" b="1" smtClean="0">
                <a:effectLst>
                  <a:outerShdw blurRad="38100" dist="38100" dir="2700000" algn="tl">
                    <a:srgbClr val="000000">
                      <a:alpha val="43137"/>
                    </a:srgbClr>
                  </a:outerShdw>
                </a:effectLst>
              </a:rPr>
              <a:t>视频公开课、论坛等</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8</a:t>
            </a:fld>
            <a:endParaRPr lang="zh-CN"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eaLnBrk="1" fontAlgn="auto" hangingPunct="1">
              <a:spcBef>
                <a:spcPts val="800"/>
              </a:spcBef>
              <a:spcAft>
                <a:spcPts val="0"/>
              </a:spcAft>
              <a:buFont typeface="Wingdings 2"/>
              <a:buChar char="ß"/>
              <a:defRPr/>
            </a:pPr>
            <a:r>
              <a:rPr lang="zh-CN" altLang="en-US" sz="2600" dirty="0" smtClean="0"/>
              <a:t>其基本思想是比较物种的特征，并认为特征相似的物种在遗传学上接近。</a:t>
            </a:r>
            <a:endParaRPr lang="en-US" altLang="zh-CN" sz="2600" dirty="0" smtClean="0"/>
          </a:p>
          <a:p>
            <a:pPr eaLnBrk="1" fontAlgn="auto" hangingPunct="1">
              <a:spcBef>
                <a:spcPts val="800"/>
              </a:spcBef>
              <a:spcAft>
                <a:spcPts val="0"/>
              </a:spcAft>
              <a:buFont typeface="Wingdings 2"/>
              <a:buChar char="ß"/>
              <a:defRPr/>
            </a:pPr>
            <a:r>
              <a:rPr lang="zh-CN" altLang="en-US" sz="2600" dirty="0" smtClean="0"/>
              <a:t>种系发生学研究的结果往往以系统发生树（</a:t>
            </a:r>
            <a:r>
              <a:rPr lang="en-US" altLang="zh-CN" sz="2600" dirty="0" smtClean="0"/>
              <a:t>phylogenetic tree</a:t>
            </a:r>
            <a:r>
              <a:rPr lang="zh-CN" altLang="en-US" sz="2600" dirty="0" smtClean="0"/>
              <a:t>）表示，用它描述物种之间的进化关系。</a:t>
            </a:r>
            <a:endParaRPr lang="en-US" altLang="zh-CN" sz="2600" dirty="0" smtClean="0"/>
          </a:p>
          <a:p>
            <a:pPr eaLnBrk="1" fontAlgn="auto" hangingPunct="1">
              <a:spcBef>
                <a:spcPts val="800"/>
              </a:spcBef>
              <a:spcAft>
                <a:spcPts val="0"/>
              </a:spcAft>
              <a:buFont typeface="Wingdings 2"/>
              <a:buChar char="ß"/>
              <a:defRPr/>
            </a:pPr>
            <a:r>
              <a:rPr lang="zh-CN" altLang="en-US" sz="2600" dirty="0" smtClean="0"/>
              <a:t>通过对生物学数据的建模提取特征，进而比较这些特征，研究生物形成或进化的历史。</a:t>
            </a:r>
            <a:endParaRPr lang="en-US" altLang="zh-CN" sz="2600" dirty="0" smtClean="0"/>
          </a:p>
          <a:p>
            <a:pPr eaLnBrk="1" fontAlgn="auto" hangingPunct="1">
              <a:spcBef>
                <a:spcPts val="800"/>
              </a:spcBef>
              <a:spcAft>
                <a:spcPts val="0"/>
              </a:spcAft>
              <a:buFont typeface="Wingdings 2"/>
              <a:buChar char="ß"/>
              <a:defRPr/>
            </a:pPr>
            <a:r>
              <a:rPr lang="zh-CN" altLang="en-US" sz="2600" dirty="0" smtClean="0"/>
              <a:t>在分子水平上进行系统发生分析具有许多优势，所得到的结果更加科学、可靠。</a:t>
            </a:r>
            <a:endParaRPr lang="zh-CN" altLang="en-US" sz="2600" dirty="0"/>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80</a:t>
            </a:fld>
            <a:endParaRPr lang="zh-CN" altLang="zh-CN"/>
          </a:p>
        </p:txBody>
      </p:sp>
      <p:sp>
        <p:nvSpPr>
          <p:cNvPr id="6" name="Rectangle 2"/>
          <p:cNvSpPr>
            <a:spLocks noGrp="1" noChangeArrowheads="1"/>
          </p:cNvSpPr>
          <p:nvPr>
            <p:ph type="title"/>
          </p:nvPr>
        </p:nvSpPr>
        <p:spPr>
          <a:xfrm>
            <a:off x="457200" y="274638"/>
            <a:ext cx="8229600" cy="1143000"/>
          </a:xfrm>
        </p:spPr>
        <p:txBody>
          <a:bodyPr/>
          <a:lstStyle/>
          <a:p>
            <a:pPr eaLnBrk="1" hangingPunct="1"/>
            <a:r>
              <a:rPr kumimoji="0" lang="zh-CN" altLang="en-US" sz="4000" dirty="0" smtClean="0"/>
              <a:t>数据挖掘的应用</a:t>
            </a:r>
            <a:r>
              <a:rPr kumimoji="0" lang="en-US" altLang="zh-CN" sz="4000" dirty="0" smtClean="0"/>
              <a:t>-</a:t>
            </a:r>
            <a:r>
              <a:rPr kumimoji="0" lang="zh-CN" altLang="en-US" sz="4000" dirty="0" smtClean="0"/>
              <a:t>生物数据分析</a:t>
            </a:r>
            <a:r>
              <a:rPr kumimoji="0" lang="en-US" altLang="zh-CN" sz="4000" dirty="0" smtClean="0"/>
              <a:t>/</a:t>
            </a:r>
            <a:r>
              <a:rPr kumimoji="0" lang="zh-CN" altLang="en-US" sz="4000" dirty="0" smtClean="0"/>
              <a:t>挖掘</a:t>
            </a:r>
          </a:p>
        </p:txBody>
      </p:sp>
    </p:spTree>
    <p:extLst>
      <p:ext uri="{BB962C8B-B14F-4D97-AF65-F5344CB8AC3E}">
        <p14:creationId xmlns:p14="http://schemas.microsoft.com/office/powerpoint/2010/main" val="1641142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eaLnBrk="1" fontAlgn="auto" hangingPunct="1">
              <a:spcBef>
                <a:spcPts val="800"/>
              </a:spcBef>
              <a:spcAft>
                <a:spcPts val="0"/>
              </a:spcAft>
              <a:buFont typeface="Wingdings 2"/>
              <a:buChar char="ß"/>
              <a:defRPr/>
            </a:pPr>
            <a:r>
              <a:rPr lang="zh-CN" altLang="en-US" sz="2600" dirty="0" smtClean="0"/>
              <a:t>蛋白质</a:t>
            </a:r>
            <a:r>
              <a:rPr lang="zh-CN" altLang="en-US" sz="2600" dirty="0"/>
              <a:t>结构预测</a:t>
            </a:r>
            <a:r>
              <a:rPr lang="en-US" altLang="zh-CN" sz="2600" dirty="0" smtClean="0"/>
              <a:t>(Protein </a:t>
            </a:r>
            <a:r>
              <a:rPr lang="en-US" altLang="zh-CN" sz="2600" dirty="0"/>
              <a:t>structure prediction)</a:t>
            </a:r>
            <a:r>
              <a:rPr lang="zh-CN" altLang="en-US" sz="2600" dirty="0"/>
              <a:t>是蛋白质的的氨基酸序列中的预测蛋白质的三维结构。</a:t>
            </a:r>
          </a:p>
          <a:p>
            <a:pPr eaLnBrk="1" fontAlgn="auto" hangingPunct="1">
              <a:spcBef>
                <a:spcPts val="800"/>
              </a:spcBef>
              <a:spcAft>
                <a:spcPts val="0"/>
              </a:spcAft>
              <a:buFont typeface="Wingdings 2"/>
              <a:buChar char="ß"/>
              <a:defRPr/>
            </a:pPr>
            <a:r>
              <a:rPr lang="zh-CN" altLang="en-US" sz="2600" dirty="0" smtClean="0"/>
              <a:t>从</a:t>
            </a:r>
            <a:r>
              <a:rPr lang="zh-CN" altLang="en-US" sz="2600" dirty="0"/>
              <a:t>蛋白质一级结构预测它的折叠和二级，三级和四级的蛋白质结构</a:t>
            </a:r>
            <a:r>
              <a:rPr lang="zh-CN" altLang="en-US" sz="2600" dirty="0" smtClean="0"/>
              <a:t>。</a:t>
            </a:r>
            <a:endParaRPr lang="en-US" altLang="zh-CN" sz="2600" dirty="0" smtClean="0"/>
          </a:p>
          <a:p>
            <a:pPr eaLnBrk="1" fontAlgn="auto" hangingPunct="1">
              <a:spcBef>
                <a:spcPts val="800"/>
              </a:spcBef>
              <a:spcAft>
                <a:spcPts val="0"/>
              </a:spcAft>
              <a:buFont typeface="Wingdings 2"/>
              <a:buChar char="ß"/>
              <a:defRPr/>
            </a:pPr>
            <a:r>
              <a:rPr lang="zh-CN" altLang="en-US" sz="2600" dirty="0" smtClean="0"/>
              <a:t>结构</a:t>
            </a:r>
            <a:r>
              <a:rPr lang="zh-CN" altLang="en-US" sz="2600" dirty="0"/>
              <a:t>预测与蛋白质设计的反问题有着根本的不同</a:t>
            </a:r>
            <a:r>
              <a:rPr lang="zh-CN" altLang="en-US" sz="2600" dirty="0" smtClean="0"/>
              <a:t>。</a:t>
            </a:r>
            <a:endParaRPr lang="en-US" altLang="zh-CN" sz="2600" dirty="0" smtClean="0"/>
          </a:p>
          <a:p>
            <a:pPr eaLnBrk="1" fontAlgn="auto" hangingPunct="1">
              <a:spcBef>
                <a:spcPts val="800"/>
              </a:spcBef>
              <a:spcAft>
                <a:spcPts val="0"/>
              </a:spcAft>
              <a:buFont typeface="Wingdings 2"/>
              <a:buChar char="ß"/>
              <a:defRPr/>
            </a:pPr>
            <a:r>
              <a:rPr lang="zh-CN" altLang="en-US" sz="2600" dirty="0" smtClean="0"/>
              <a:t>蛋白质</a:t>
            </a:r>
            <a:r>
              <a:rPr lang="zh-CN" altLang="en-US" sz="2600" dirty="0"/>
              <a:t>结构预测是生物信息学与理论化学所追求的最重要目标</a:t>
            </a:r>
            <a:r>
              <a:rPr lang="zh-CN" altLang="en-US" sz="2600" dirty="0" smtClean="0"/>
              <a:t>之一。</a:t>
            </a:r>
            <a:endParaRPr lang="en-US" altLang="zh-CN" sz="2600" dirty="0"/>
          </a:p>
          <a:p>
            <a:pPr eaLnBrk="1" fontAlgn="auto" hangingPunct="1">
              <a:spcBef>
                <a:spcPts val="800"/>
              </a:spcBef>
              <a:spcAft>
                <a:spcPts val="0"/>
              </a:spcAft>
              <a:buFont typeface="Wingdings 2"/>
              <a:buChar char="ß"/>
              <a:defRPr/>
            </a:pPr>
            <a:r>
              <a:rPr lang="zh-CN" altLang="en-US" sz="2600" dirty="0" smtClean="0"/>
              <a:t>在</a:t>
            </a:r>
            <a:r>
              <a:rPr lang="zh-CN" altLang="en-US" sz="2600" dirty="0"/>
              <a:t>医学上（例如，在药物设计）和在生物技术上（例如，新的酶的设计）都是非常重要的。</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81</a:t>
            </a:fld>
            <a:endParaRPr lang="zh-CN" altLang="zh-CN"/>
          </a:p>
        </p:txBody>
      </p:sp>
      <p:sp>
        <p:nvSpPr>
          <p:cNvPr id="6" name="Rectangle 2"/>
          <p:cNvSpPr>
            <a:spLocks noGrp="1" noChangeArrowheads="1"/>
          </p:cNvSpPr>
          <p:nvPr>
            <p:ph type="title"/>
          </p:nvPr>
        </p:nvSpPr>
        <p:spPr>
          <a:xfrm>
            <a:off x="457200" y="274638"/>
            <a:ext cx="8229600" cy="1143000"/>
          </a:xfrm>
        </p:spPr>
        <p:txBody>
          <a:bodyPr/>
          <a:lstStyle/>
          <a:p>
            <a:pPr eaLnBrk="1" hangingPunct="1"/>
            <a:r>
              <a:rPr kumimoji="0" lang="zh-CN" altLang="en-US" sz="4000" dirty="0" smtClean="0"/>
              <a:t>数据挖掘的应用</a:t>
            </a:r>
            <a:r>
              <a:rPr kumimoji="0" lang="en-US" altLang="zh-CN" sz="4000" dirty="0" smtClean="0"/>
              <a:t>-</a:t>
            </a:r>
            <a:r>
              <a:rPr kumimoji="0" lang="zh-CN" altLang="en-US" sz="4000" dirty="0" smtClean="0"/>
              <a:t>生物数据分析</a:t>
            </a:r>
            <a:r>
              <a:rPr kumimoji="0" lang="en-US" altLang="zh-CN" sz="4000" dirty="0" smtClean="0"/>
              <a:t>/</a:t>
            </a:r>
            <a:r>
              <a:rPr kumimoji="0" lang="zh-CN" altLang="en-US" sz="4000" dirty="0" smtClean="0"/>
              <a:t>挖掘</a:t>
            </a:r>
          </a:p>
        </p:txBody>
      </p:sp>
    </p:spTree>
    <p:extLst>
      <p:ext uri="{BB962C8B-B14F-4D97-AF65-F5344CB8AC3E}">
        <p14:creationId xmlns:p14="http://schemas.microsoft.com/office/powerpoint/2010/main" val="766651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D35D82D-A02E-4478-8D82-80F55C73CAE3}" type="slidenum">
              <a:rPr kumimoji="0" lang="en-US" altLang="zh-CN" sz="1400"/>
              <a:pPr eaLnBrk="1" hangingPunct="1"/>
              <a:t>82</a:t>
            </a:fld>
            <a:endParaRPr kumimoji="0" lang="en-US" altLang="zh-CN" sz="1400"/>
          </a:p>
        </p:txBody>
      </p:sp>
      <p:sp>
        <p:nvSpPr>
          <p:cNvPr id="45059" name="Rectangle 2"/>
          <p:cNvSpPr>
            <a:spLocks noGrp="1" noChangeArrowheads="1"/>
          </p:cNvSpPr>
          <p:nvPr>
            <p:ph type="title"/>
          </p:nvPr>
        </p:nvSpPr>
        <p:spPr>
          <a:xfrm>
            <a:off x="457200" y="39757"/>
            <a:ext cx="8229600" cy="1143000"/>
          </a:xfrm>
        </p:spPr>
        <p:txBody>
          <a:bodyPr/>
          <a:lstStyle/>
          <a:p>
            <a:pPr eaLnBrk="1" hangingPunct="1"/>
            <a:r>
              <a:rPr lang="zh-CN" altLang="en-US" sz="4000" dirty="0" smtClean="0"/>
              <a:t>数据挖掘的应用</a:t>
            </a:r>
            <a:r>
              <a:rPr lang="en-US" altLang="zh-CN" sz="4000" dirty="0" smtClean="0"/>
              <a:t>-</a:t>
            </a:r>
            <a:r>
              <a:rPr lang="zh-CN" altLang="en-US" sz="4000" dirty="0" smtClean="0"/>
              <a:t>其它应用</a:t>
            </a:r>
          </a:p>
        </p:txBody>
      </p:sp>
      <p:sp>
        <p:nvSpPr>
          <p:cNvPr id="45060" name="Rectangle 3"/>
          <p:cNvSpPr>
            <a:spLocks noGrp="1" noChangeArrowheads="1"/>
          </p:cNvSpPr>
          <p:nvPr>
            <p:ph type="body" idx="1"/>
          </p:nvPr>
        </p:nvSpPr>
        <p:spPr>
          <a:xfrm>
            <a:off x="228600" y="980728"/>
            <a:ext cx="8458200" cy="4967287"/>
          </a:xfrm>
        </p:spPr>
        <p:txBody>
          <a:bodyPr/>
          <a:lstStyle/>
          <a:p>
            <a:pPr eaLnBrk="1" hangingPunct="1">
              <a:lnSpc>
                <a:spcPct val="110000"/>
              </a:lnSpc>
            </a:pPr>
            <a:r>
              <a:rPr lang="zh-CN" altLang="en-US" sz="2800" dirty="0" smtClean="0"/>
              <a:t>运动</a:t>
            </a:r>
          </a:p>
          <a:p>
            <a:pPr lvl="1" eaLnBrk="1" hangingPunct="1">
              <a:lnSpc>
                <a:spcPct val="110000"/>
              </a:lnSpc>
            </a:pPr>
            <a:r>
              <a:rPr lang="en-US" altLang="zh-CN" sz="2400" dirty="0" smtClean="0">
                <a:latin typeface="Times New Roman" panose="02020603050405020304" pitchFamily="18" charset="0"/>
              </a:rPr>
              <a:t>IBM Advanced Scout</a:t>
            </a:r>
            <a:r>
              <a:rPr lang="zh-CN" altLang="en-US" sz="2400" dirty="0" smtClean="0">
                <a:latin typeface="Times New Roman" panose="02020603050405020304" pitchFamily="18" charset="0"/>
              </a:rPr>
              <a:t>分析</a:t>
            </a:r>
            <a:r>
              <a:rPr lang="en-US" altLang="zh-CN" sz="2400" dirty="0" smtClean="0">
                <a:latin typeface="Times New Roman" panose="02020603050405020304" pitchFamily="18" charset="0"/>
              </a:rPr>
              <a:t>NBA</a:t>
            </a:r>
            <a:r>
              <a:rPr lang="zh-CN" altLang="en-US" sz="2400" dirty="0" smtClean="0">
                <a:latin typeface="Times New Roman" panose="02020603050405020304" pitchFamily="18" charset="0"/>
              </a:rPr>
              <a:t>的统计数据 </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阻挡投篮</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助攻</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和犯规 </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获得了对纽约小牛队</a:t>
            </a:r>
            <a:r>
              <a:rPr lang="en-US" altLang="zh-CN" sz="2400" dirty="0" smtClean="0">
                <a:latin typeface="Times New Roman" panose="02020603050405020304" pitchFamily="18" charset="0"/>
              </a:rPr>
              <a:t>(New York Knicks)</a:t>
            </a:r>
            <a:r>
              <a:rPr lang="zh-CN" altLang="en-US" sz="2400" dirty="0" smtClean="0">
                <a:latin typeface="Times New Roman" panose="02020603050405020304" pitchFamily="18" charset="0"/>
              </a:rPr>
              <a:t>和迈艾米热队</a:t>
            </a:r>
            <a:r>
              <a:rPr lang="en-US" altLang="zh-CN" sz="2400" dirty="0" smtClean="0">
                <a:latin typeface="Times New Roman" panose="02020603050405020304" pitchFamily="18" charset="0"/>
              </a:rPr>
              <a:t>( Miami Heat )</a:t>
            </a:r>
            <a:r>
              <a:rPr lang="zh-CN" altLang="en-US" sz="2400" dirty="0" smtClean="0">
                <a:latin typeface="Times New Roman" panose="02020603050405020304" pitchFamily="18" charset="0"/>
              </a:rPr>
              <a:t>的竞争优势</a:t>
            </a:r>
          </a:p>
          <a:p>
            <a:pPr eaLnBrk="1" hangingPunct="1">
              <a:lnSpc>
                <a:spcPct val="110000"/>
              </a:lnSpc>
            </a:pPr>
            <a:r>
              <a:rPr lang="zh-CN" altLang="en-US" sz="2800" dirty="0" smtClean="0"/>
              <a:t>天文</a:t>
            </a:r>
          </a:p>
          <a:p>
            <a:pPr lvl="1" eaLnBrk="1" hangingPunct="1">
              <a:lnSpc>
                <a:spcPct val="110000"/>
              </a:lnSpc>
            </a:pPr>
            <a:r>
              <a:rPr lang="zh-CN" altLang="en-US" sz="2400" dirty="0" smtClean="0">
                <a:latin typeface="Times New Roman" panose="02020603050405020304" pitchFamily="18" charset="0"/>
              </a:rPr>
              <a:t>借助于数据挖掘的帮助</a:t>
            </a:r>
            <a:r>
              <a:rPr lang="en-US" altLang="zh-CN" sz="2400" dirty="0" smtClean="0">
                <a:latin typeface="Times New Roman" panose="02020603050405020304" pitchFamily="18" charset="0"/>
              </a:rPr>
              <a:t>,JPL </a:t>
            </a:r>
            <a:r>
              <a:rPr lang="zh-CN" altLang="en-US" sz="2400" dirty="0" smtClean="0">
                <a:latin typeface="Times New Roman" panose="02020603050405020304" pitchFamily="18" charset="0"/>
              </a:rPr>
              <a:t>和 </a:t>
            </a:r>
            <a:r>
              <a:rPr lang="en-US" altLang="zh-CN" sz="2400" dirty="0" smtClean="0">
                <a:latin typeface="Times New Roman" panose="02020603050405020304" pitchFamily="18" charset="0"/>
              </a:rPr>
              <a:t>Palomar Observatory </a:t>
            </a:r>
            <a:r>
              <a:rPr lang="zh-CN" altLang="en-US" sz="2400" dirty="0" smtClean="0">
                <a:latin typeface="Times New Roman" panose="02020603050405020304" pitchFamily="18" charset="0"/>
              </a:rPr>
              <a:t>发现了</a:t>
            </a:r>
            <a:r>
              <a:rPr lang="en-US" altLang="zh-CN" sz="2400" dirty="0" smtClean="0">
                <a:latin typeface="Times New Roman" panose="02020603050405020304" pitchFamily="18" charset="0"/>
              </a:rPr>
              <a:t>22 </a:t>
            </a:r>
            <a:r>
              <a:rPr lang="zh-CN" altLang="en-US" sz="2400" dirty="0" smtClean="0">
                <a:latin typeface="Times New Roman" panose="02020603050405020304" pitchFamily="18" charset="0"/>
              </a:rPr>
              <a:t>颗类星体</a:t>
            </a:r>
            <a:r>
              <a:rPr lang="en-US" altLang="zh-CN" sz="2400" dirty="0" smtClean="0">
                <a:latin typeface="Times New Roman" panose="02020603050405020304" pitchFamily="18" charset="0"/>
              </a:rPr>
              <a:t>(quasars)</a:t>
            </a:r>
          </a:p>
          <a:p>
            <a:pPr eaLnBrk="1" hangingPunct="1">
              <a:lnSpc>
                <a:spcPct val="110000"/>
              </a:lnSpc>
            </a:pPr>
            <a:r>
              <a:rPr lang="en-US" altLang="zh-CN" sz="2800" dirty="0" smtClean="0"/>
              <a:t>Internet Web Surf-Aid</a:t>
            </a:r>
          </a:p>
          <a:p>
            <a:pPr lvl="1" eaLnBrk="1" hangingPunct="1">
              <a:lnSpc>
                <a:spcPct val="110000"/>
              </a:lnSpc>
            </a:pPr>
            <a:r>
              <a:rPr lang="en-US" altLang="zh-CN" sz="2400" dirty="0" smtClean="0">
                <a:latin typeface="Times New Roman" panose="02020603050405020304" pitchFamily="18" charset="0"/>
              </a:rPr>
              <a:t>IBM Surf-Aid </a:t>
            </a:r>
            <a:r>
              <a:rPr lang="zh-CN" altLang="en-US" sz="2400" dirty="0" smtClean="0">
                <a:latin typeface="Times New Roman" panose="02020603050405020304" pitchFamily="18" charset="0"/>
              </a:rPr>
              <a:t>将数据挖掘算法用于有关交易的页面的</a:t>
            </a:r>
            <a:r>
              <a:rPr lang="en-US" altLang="zh-CN" sz="2400" dirty="0" smtClean="0">
                <a:latin typeface="Times New Roman" panose="02020603050405020304" pitchFamily="18" charset="0"/>
              </a:rPr>
              <a:t>Web</a:t>
            </a:r>
            <a:r>
              <a:rPr lang="zh-CN" altLang="en-US" sz="2400" dirty="0" smtClean="0">
                <a:latin typeface="Times New Roman" panose="02020603050405020304" pitchFamily="18" charset="0"/>
              </a:rPr>
              <a:t>访问日志</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以发现顾客喜爱的页面</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分析</a:t>
            </a:r>
            <a:r>
              <a:rPr lang="en-US" altLang="zh-CN" sz="2400" dirty="0" smtClean="0">
                <a:latin typeface="Times New Roman" panose="02020603050405020304" pitchFamily="18" charset="0"/>
              </a:rPr>
              <a:t>Web </a:t>
            </a:r>
            <a:r>
              <a:rPr lang="zh-CN" altLang="en-US" sz="2400" dirty="0" smtClean="0">
                <a:latin typeface="Times New Roman" panose="02020603050405020304" pitchFamily="18" charset="0"/>
              </a:rPr>
              <a:t>销售的效果</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改进</a:t>
            </a:r>
            <a:r>
              <a:rPr lang="en-US" altLang="zh-CN" sz="2400" dirty="0" smtClean="0">
                <a:latin typeface="Times New Roman" panose="02020603050405020304" pitchFamily="18" charset="0"/>
              </a:rPr>
              <a:t>Web </a:t>
            </a:r>
            <a:r>
              <a:rPr lang="zh-CN" altLang="en-US" sz="2400" dirty="0" smtClean="0">
                <a:latin typeface="Times New Roman" panose="02020603050405020304" pitchFamily="18" charset="0"/>
              </a:rPr>
              <a:t>站点的组织</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等</a:t>
            </a:r>
            <a:r>
              <a:rPr lang="en-US" altLang="zh-CN" sz="2400" dirty="0" smtClean="0">
                <a:latin typeface="Times New Roman" panose="02020603050405020304" pitchFamily="18" charset="0"/>
              </a:rPr>
              <a:t>.</a:t>
            </a:r>
          </a:p>
          <a:p>
            <a:pPr eaLnBrk="1" hangingPunct="1">
              <a:lnSpc>
                <a:spcPct val="110000"/>
              </a:lnSpc>
            </a:pPr>
            <a:r>
              <a:rPr lang="en-US" altLang="zh-CN" sz="2800" dirty="0" smtClean="0"/>
              <a:t>Web</a:t>
            </a:r>
            <a:r>
              <a:rPr lang="zh-CN" altLang="en-US" sz="2800" dirty="0" smtClean="0"/>
              <a:t>：页面的分类、聚类、推荐</a:t>
            </a:r>
            <a:r>
              <a:rPr lang="en-US" altLang="zh-CN" sz="2800" dirty="0" smtClean="0"/>
              <a:t>/</a:t>
            </a:r>
            <a:r>
              <a:rPr lang="zh-CN" altLang="en-US" sz="2800" dirty="0" smtClean="0"/>
              <a:t>用户的访问模式</a:t>
            </a:r>
          </a:p>
        </p:txBody>
      </p:sp>
    </p:spTree>
    <p:extLst>
      <p:ext uri="{BB962C8B-B14F-4D97-AF65-F5344CB8AC3E}">
        <p14:creationId xmlns:p14="http://schemas.microsoft.com/office/powerpoint/2010/main" val="2971780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67544" y="335795"/>
            <a:ext cx="7793037" cy="779463"/>
          </a:xfrm>
        </p:spPr>
        <p:txBody>
          <a:bodyPr/>
          <a:lstStyle/>
          <a:p>
            <a:pPr eaLnBrk="1" hangingPunct="1"/>
            <a:r>
              <a:rPr lang="zh-CN" altLang="en-US" dirty="0" smtClean="0"/>
              <a:t>第</a:t>
            </a:r>
            <a:r>
              <a:rPr lang="en-US" altLang="zh-CN" dirty="0" smtClean="0"/>
              <a:t>1</a:t>
            </a:r>
            <a:r>
              <a:rPr lang="zh-CN" altLang="en-US" dirty="0" smtClean="0"/>
              <a:t>章 </a:t>
            </a:r>
            <a:r>
              <a:rPr lang="zh-CN" altLang="en-US" dirty="0"/>
              <a:t>概述</a:t>
            </a:r>
            <a:endParaRPr lang="zh-CN" altLang="en-US" dirty="0" smtClean="0"/>
          </a:p>
        </p:txBody>
      </p:sp>
      <p:sp>
        <p:nvSpPr>
          <p:cNvPr id="23556" name="Rectangle 3"/>
          <p:cNvSpPr>
            <a:spLocks noGrp="1" noChangeArrowheads="1"/>
          </p:cNvSpPr>
          <p:nvPr>
            <p:ph type="body" idx="1"/>
          </p:nvPr>
        </p:nvSpPr>
        <p:spPr>
          <a:xfrm>
            <a:off x="1043608" y="1484784"/>
            <a:ext cx="7452320" cy="4896155"/>
          </a:xfrm>
        </p:spPr>
        <p:txBody>
          <a:bodyPr/>
          <a:lstStyle/>
          <a:p>
            <a:pPr eaLnBrk="1" hangingPunct="1"/>
            <a:r>
              <a:rPr lang="zh-CN" altLang="en-US" dirty="0" smtClean="0"/>
              <a:t>动机：为什么要数据挖掘</a:t>
            </a:r>
            <a:r>
              <a:rPr lang="en-US" altLang="zh-CN" dirty="0" smtClean="0"/>
              <a:t>?</a:t>
            </a:r>
          </a:p>
          <a:p>
            <a:pPr eaLnBrk="1" hangingPunct="1"/>
            <a:r>
              <a:rPr lang="zh-CN" altLang="en-US" dirty="0" smtClean="0"/>
              <a:t>什么是数据挖掘</a:t>
            </a:r>
            <a:r>
              <a:rPr lang="en-US" altLang="zh-CN" dirty="0" smtClean="0"/>
              <a:t>?</a:t>
            </a:r>
          </a:p>
          <a:p>
            <a:pPr eaLnBrk="1" hangingPunct="1"/>
            <a:r>
              <a:rPr lang="zh-CN" altLang="en-US" dirty="0"/>
              <a:t>数据挖掘的多维视图</a:t>
            </a:r>
            <a:endParaRPr lang="en-US" altLang="zh-CN" dirty="0" smtClean="0"/>
          </a:p>
          <a:p>
            <a:pPr eaLnBrk="1" hangingPunct="1"/>
            <a:r>
              <a:rPr lang="zh-CN" altLang="en-US" dirty="0" smtClean="0"/>
              <a:t>数据挖掘：在什么数据上进行</a:t>
            </a:r>
            <a:r>
              <a:rPr lang="en-US" altLang="zh-CN" dirty="0" smtClean="0"/>
              <a:t>?</a:t>
            </a:r>
          </a:p>
          <a:p>
            <a:pPr eaLnBrk="1" hangingPunct="1"/>
            <a:r>
              <a:rPr lang="zh-CN" altLang="en-US" dirty="0" smtClean="0"/>
              <a:t>数据挖掘功能</a:t>
            </a:r>
            <a:endParaRPr lang="en-US" altLang="zh-CN" dirty="0" smtClean="0"/>
          </a:p>
          <a:p>
            <a:pPr eaLnBrk="1" hangingPunct="1"/>
            <a:r>
              <a:rPr lang="zh-CN" altLang="en-US" dirty="0"/>
              <a:t>数据挖掘技术</a:t>
            </a:r>
            <a:endParaRPr lang="en-US" altLang="zh-CN" dirty="0"/>
          </a:p>
          <a:p>
            <a:pPr eaLnBrk="1" hangingPunct="1"/>
            <a:r>
              <a:rPr lang="zh-CN" altLang="en-US" dirty="0" smtClean="0"/>
              <a:t>数据挖掘应用</a:t>
            </a:r>
          </a:p>
          <a:p>
            <a:pPr eaLnBrk="1" hangingPunct="1"/>
            <a:r>
              <a:rPr lang="zh-CN" altLang="en-US" dirty="0" smtClean="0">
                <a:solidFill>
                  <a:srgbClr val="0070C0"/>
                </a:solidFill>
              </a:rPr>
              <a:t>数据挖掘的主要问题</a:t>
            </a:r>
          </a:p>
        </p:txBody>
      </p:sp>
    </p:spTree>
    <p:extLst>
      <p:ext uri="{BB962C8B-B14F-4D97-AF65-F5344CB8AC3E}">
        <p14:creationId xmlns:p14="http://schemas.microsoft.com/office/powerpoint/2010/main" val="2722643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457200" y="125413"/>
            <a:ext cx="8229600" cy="1143000"/>
          </a:xfrm>
        </p:spPr>
        <p:txBody>
          <a:bodyPr/>
          <a:lstStyle/>
          <a:p>
            <a:pPr eaLnBrk="1" hangingPunct="1"/>
            <a:r>
              <a:rPr lang="zh-CN" altLang="en-US" sz="4000" dirty="0" smtClean="0"/>
              <a:t>数据挖掘的主要问题</a:t>
            </a:r>
            <a:r>
              <a:rPr lang="en-US" altLang="zh-CN" sz="4000" dirty="0" smtClean="0"/>
              <a:t>(1)</a:t>
            </a:r>
          </a:p>
        </p:txBody>
      </p:sp>
      <p:sp>
        <p:nvSpPr>
          <p:cNvPr id="71684" name="Rectangle 3"/>
          <p:cNvSpPr>
            <a:spLocks noGrp="1" noChangeArrowheads="1"/>
          </p:cNvSpPr>
          <p:nvPr>
            <p:ph type="body" idx="1"/>
          </p:nvPr>
        </p:nvSpPr>
        <p:spPr>
          <a:xfrm>
            <a:off x="287337" y="1083932"/>
            <a:ext cx="8569325" cy="5329237"/>
          </a:xfrm>
        </p:spPr>
        <p:txBody>
          <a:bodyPr/>
          <a:lstStyle/>
          <a:p>
            <a:pPr eaLnBrk="1" hangingPunct="1">
              <a:lnSpc>
                <a:spcPct val="110000"/>
              </a:lnSpc>
            </a:pPr>
            <a:r>
              <a:rPr lang="zh-CN" altLang="en-US" u="sng" dirty="0" smtClean="0"/>
              <a:t>挖掘方法和用户交互</a:t>
            </a:r>
          </a:p>
          <a:p>
            <a:pPr lvl="1" eaLnBrk="1" hangingPunct="1">
              <a:lnSpc>
                <a:spcPct val="110000"/>
              </a:lnSpc>
            </a:pPr>
            <a:r>
              <a:rPr lang="zh-CN" altLang="en-US" sz="2400" dirty="0" smtClean="0">
                <a:latin typeface="Times New Roman" panose="02020603050405020304" pitchFamily="18" charset="0"/>
              </a:rPr>
              <a:t>在数据库中挖掘不同类型的知识</a:t>
            </a:r>
          </a:p>
          <a:p>
            <a:pPr lvl="1" eaLnBrk="1" hangingPunct="1">
              <a:lnSpc>
                <a:spcPct val="110000"/>
              </a:lnSpc>
            </a:pPr>
            <a:r>
              <a:rPr lang="zh-CN" altLang="en-US" sz="2400" dirty="0" smtClean="0">
                <a:latin typeface="Times New Roman" panose="02020603050405020304" pitchFamily="18" charset="0"/>
              </a:rPr>
              <a:t>在多个抽象层的交互式知识挖掘</a:t>
            </a:r>
          </a:p>
          <a:p>
            <a:pPr lvl="1" eaLnBrk="1" hangingPunct="1">
              <a:lnSpc>
                <a:spcPct val="110000"/>
              </a:lnSpc>
            </a:pPr>
            <a:r>
              <a:rPr lang="zh-CN" altLang="en-US" sz="2400" dirty="0" smtClean="0">
                <a:latin typeface="Times New Roman" panose="02020603050405020304" pitchFamily="18" charset="0"/>
              </a:rPr>
              <a:t>结合背景知识</a:t>
            </a:r>
          </a:p>
          <a:p>
            <a:pPr lvl="1" eaLnBrk="1" hangingPunct="1">
              <a:lnSpc>
                <a:spcPct val="110000"/>
              </a:lnSpc>
            </a:pPr>
            <a:r>
              <a:rPr lang="zh-CN" altLang="en-US" sz="2400" dirty="0" smtClean="0">
                <a:latin typeface="Times New Roman" panose="02020603050405020304" pitchFamily="18" charset="0"/>
              </a:rPr>
              <a:t>数据挖掘语言和启发式数据挖掘 </a:t>
            </a:r>
          </a:p>
          <a:p>
            <a:pPr lvl="1" eaLnBrk="1" hangingPunct="1">
              <a:lnSpc>
                <a:spcPct val="110000"/>
              </a:lnSpc>
            </a:pPr>
            <a:r>
              <a:rPr lang="zh-CN" altLang="en-US" sz="2400" dirty="0" smtClean="0">
                <a:latin typeface="Times New Roman" panose="02020603050405020304" pitchFamily="18" charset="0"/>
              </a:rPr>
              <a:t>数据挖掘结果的表示和可视化</a:t>
            </a:r>
          </a:p>
          <a:p>
            <a:pPr lvl="1" eaLnBrk="1" hangingPunct="1">
              <a:lnSpc>
                <a:spcPct val="110000"/>
              </a:lnSpc>
            </a:pPr>
            <a:r>
              <a:rPr lang="zh-CN" altLang="en-US" sz="2400" dirty="0" smtClean="0">
                <a:latin typeface="Times New Roman" panose="02020603050405020304" pitchFamily="18" charset="0"/>
              </a:rPr>
              <a:t>处理噪音和不完全数据</a:t>
            </a:r>
          </a:p>
          <a:p>
            <a:pPr lvl="1" eaLnBrk="1" hangingPunct="1">
              <a:lnSpc>
                <a:spcPct val="110000"/>
              </a:lnSpc>
            </a:pPr>
            <a:r>
              <a:rPr lang="zh-CN" altLang="en-US" sz="2400" dirty="0" smtClean="0">
                <a:latin typeface="Times New Roman" panose="02020603050405020304" pitchFamily="18" charset="0"/>
              </a:rPr>
              <a:t>模式评估</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兴趣度问题</a:t>
            </a:r>
          </a:p>
          <a:p>
            <a:pPr eaLnBrk="1" hangingPunct="1">
              <a:lnSpc>
                <a:spcPct val="110000"/>
              </a:lnSpc>
            </a:pPr>
            <a:r>
              <a:rPr lang="zh-CN" altLang="en-US" u="sng" dirty="0" smtClean="0"/>
              <a:t>性能和可伸缩性</a:t>
            </a:r>
            <a:r>
              <a:rPr lang="en-US" altLang="zh-CN" u="sng" dirty="0" smtClean="0"/>
              <a:t>( scalability)</a:t>
            </a:r>
          </a:p>
          <a:p>
            <a:pPr lvl="1" eaLnBrk="1" hangingPunct="1">
              <a:lnSpc>
                <a:spcPct val="110000"/>
              </a:lnSpc>
            </a:pPr>
            <a:r>
              <a:rPr lang="zh-CN" altLang="en-US" sz="2400" dirty="0" smtClean="0">
                <a:latin typeface="Times New Roman" panose="02020603050405020304" pitchFamily="18" charset="0"/>
              </a:rPr>
              <a:t>数据挖掘算法的性能和可伸缩性</a:t>
            </a:r>
          </a:p>
          <a:p>
            <a:pPr lvl="1" eaLnBrk="1" hangingPunct="1">
              <a:lnSpc>
                <a:spcPct val="110000"/>
              </a:lnSpc>
            </a:pPr>
            <a:r>
              <a:rPr lang="zh-CN" altLang="en-US" sz="2400" dirty="0" smtClean="0">
                <a:latin typeface="Times New Roman" panose="02020603050405020304" pitchFamily="18" charset="0"/>
              </a:rPr>
              <a:t>并行</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分布和增量的挖掘方法</a:t>
            </a:r>
            <a:endParaRPr lang="zh-CN" altLang="en-US" sz="2400" dirty="0" smtClean="0"/>
          </a:p>
        </p:txBody>
      </p:sp>
    </p:spTree>
    <p:extLst>
      <p:ext uri="{BB962C8B-B14F-4D97-AF65-F5344CB8AC3E}">
        <p14:creationId xmlns:p14="http://schemas.microsoft.com/office/powerpoint/2010/main" val="3593535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smtClean="0"/>
              <a:t>数据挖掘的主要问题</a:t>
            </a:r>
            <a:r>
              <a:rPr lang="en-US" altLang="zh-CN" smtClean="0"/>
              <a:t>(2)</a:t>
            </a:r>
          </a:p>
        </p:txBody>
      </p:sp>
      <p:sp>
        <p:nvSpPr>
          <p:cNvPr id="72708" name="Rectangle 3"/>
          <p:cNvSpPr>
            <a:spLocks noGrp="1" noChangeArrowheads="1"/>
          </p:cNvSpPr>
          <p:nvPr>
            <p:ph type="body" idx="1"/>
          </p:nvPr>
        </p:nvSpPr>
        <p:spPr>
          <a:xfrm>
            <a:off x="251520" y="1340768"/>
            <a:ext cx="8568952" cy="5517232"/>
          </a:xfrm>
        </p:spPr>
        <p:txBody>
          <a:bodyPr/>
          <a:lstStyle/>
          <a:p>
            <a:pPr eaLnBrk="1" hangingPunct="1"/>
            <a:r>
              <a:rPr lang="zh-CN" altLang="en-US" u="sng" dirty="0" smtClean="0"/>
              <a:t>数据类型的多样性问题</a:t>
            </a:r>
            <a:endParaRPr lang="zh-CN" altLang="en-US" dirty="0" smtClean="0"/>
          </a:p>
          <a:p>
            <a:pPr lvl="1" eaLnBrk="1" hangingPunct="1"/>
            <a:r>
              <a:rPr lang="zh-CN" altLang="en-US" dirty="0" smtClean="0">
                <a:latin typeface="Times New Roman" panose="02020603050405020304" pitchFamily="18" charset="0"/>
              </a:rPr>
              <a:t>处理关系的和复杂类型的数据</a:t>
            </a:r>
          </a:p>
          <a:p>
            <a:pPr lvl="1" eaLnBrk="1" hangingPunct="1"/>
            <a:r>
              <a:rPr lang="zh-CN" altLang="en-US" dirty="0" smtClean="0">
                <a:latin typeface="Times New Roman" panose="02020603050405020304" pitchFamily="18" charset="0"/>
              </a:rPr>
              <a:t>从异种数据库和全球信息系统 </a:t>
            </a:r>
            <a:r>
              <a:rPr lang="en-US" altLang="zh-CN" dirty="0" smtClean="0">
                <a:latin typeface="Times New Roman" panose="02020603050405020304" pitchFamily="18" charset="0"/>
              </a:rPr>
              <a:t>(WWW)</a:t>
            </a:r>
            <a:r>
              <a:rPr lang="zh-CN" altLang="en-US" dirty="0" smtClean="0">
                <a:latin typeface="Times New Roman" panose="02020603050405020304" pitchFamily="18" charset="0"/>
              </a:rPr>
              <a:t>挖掘信息</a:t>
            </a:r>
            <a:endParaRPr lang="zh-CN" altLang="en-US" sz="1800" dirty="0" smtClean="0">
              <a:latin typeface="Times New Roman" panose="02020603050405020304" pitchFamily="18" charset="0"/>
            </a:endParaRPr>
          </a:p>
          <a:p>
            <a:pPr eaLnBrk="1" hangingPunct="1"/>
            <a:r>
              <a:rPr lang="zh-CN" altLang="en-US" u="sng" dirty="0" smtClean="0"/>
              <a:t>应用和社会效果问题</a:t>
            </a:r>
            <a:endParaRPr lang="zh-CN" altLang="en-US" dirty="0" smtClean="0"/>
          </a:p>
          <a:p>
            <a:pPr lvl="1" eaLnBrk="1" hangingPunct="1"/>
            <a:r>
              <a:rPr lang="zh-CN" altLang="en-US" dirty="0" smtClean="0">
                <a:latin typeface="Times New Roman" panose="02020603050405020304" pitchFamily="18" charset="0"/>
              </a:rPr>
              <a:t>发现知识的应用</a:t>
            </a:r>
          </a:p>
          <a:p>
            <a:pPr lvl="2" eaLnBrk="1" hangingPunct="1"/>
            <a:r>
              <a:rPr lang="zh-CN" altLang="en-US" dirty="0" smtClean="0">
                <a:latin typeface="Times New Roman" panose="02020603050405020304" pitchFamily="18" charset="0"/>
              </a:rPr>
              <a:t>特定领域的数据挖掘工具</a:t>
            </a:r>
          </a:p>
          <a:p>
            <a:pPr lvl="2" eaLnBrk="1" hangingPunct="1"/>
            <a:r>
              <a:rPr lang="zh-CN" altLang="en-US" dirty="0" smtClean="0">
                <a:latin typeface="Times New Roman" panose="02020603050405020304" pitchFamily="18" charset="0"/>
              </a:rPr>
              <a:t>智能查询回答</a:t>
            </a:r>
          </a:p>
          <a:p>
            <a:pPr lvl="2" eaLnBrk="1" hangingPunct="1"/>
            <a:r>
              <a:rPr lang="zh-CN" altLang="en-US" dirty="0" smtClean="0">
                <a:latin typeface="Times New Roman" panose="02020603050405020304" pitchFamily="18" charset="0"/>
              </a:rPr>
              <a:t>过程控制和决策制定</a:t>
            </a:r>
          </a:p>
          <a:p>
            <a:pPr lvl="1" eaLnBrk="1" hangingPunct="1"/>
            <a:r>
              <a:rPr lang="zh-CN" altLang="en-US" dirty="0" smtClean="0">
                <a:latin typeface="Times New Roman" panose="02020603050405020304" pitchFamily="18" charset="0"/>
              </a:rPr>
              <a:t>发现知识与已有知识的集成</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知识融合问题</a:t>
            </a:r>
          </a:p>
          <a:p>
            <a:pPr lvl="1" eaLnBrk="1" hangingPunct="1"/>
            <a:r>
              <a:rPr lang="zh-CN" altLang="en-US" dirty="0" smtClean="0">
                <a:latin typeface="Times New Roman" panose="02020603050405020304" pitchFamily="18" charset="0"/>
              </a:rPr>
              <a:t>数据安全</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完整和私有的保护</a:t>
            </a:r>
            <a:endParaRPr lang="zh-CN" altLang="en-US" dirty="0" smtClean="0"/>
          </a:p>
        </p:txBody>
      </p:sp>
    </p:spTree>
    <p:extLst>
      <p:ext uri="{BB962C8B-B14F-4D97-AF65-F5344CB8AC3E}">
        <p14:creationId xmlns:p14="http://schemas.microsoft.com/office/powerpoint/2010/main" val="2583720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挖掘真实数据中规律</a:t>
            </a:r>
          </a:p>
        </p:txBody>
      </p:sp>
      <p:sp>
        <p:nvSpPr>
          <p:cNvPr id="73731" name="内容占位符 2"/>
          <p:cNvSpPr>
            <a:spLocks noGrp="1"/>
          </p:cNvSpPr>
          <p:nvPr>
            <p:ph idx="1"/>
          </p:nvPr>
        </p:nvSpPr>
        <p:spPr/>
        <p:txBody>
          <a:bodyPr/>
          <a:lstStyle/>
          <a:p>
            <a:r>
              <a:rPr lang="zh-CN" altLang="en-US" smtClean="0"/>
              <a:t>实际中</a:t>
            </a:r>
            <a:r>
              <a:rPr lang="en-US" altLang="zh-CN" smtClean="0"/>
              <a:t>,</a:t>
            </a:r>
            <a:r>
              <a:rPr lang="zh-CN" altLang="en-US" smtClean="0"/>
              <a:t>非常困难</a:t>
            </a:r>
            <a:endParaRPr lang="en-US" altLang="zh-CN" smtClean="0"/>
          </a:p>
          <a:p>
            <a:r>
              <a:rPr lang="en-US" altLang="zh-CN" smtClean="0"/>
              <a:t>(1)</a:t>
            </a:r>
            <a:r>
              <a:rPr lang="zh-CN" altLang="en-US" smtClean="0"/>
              <a:t>必须与现有的</a:t>
            </a:r>
            <a:r>
              <a:rPr lang="en-US" altLang="zh-CN" smtClean="0"/>
              <a:t>(</a:t>
            </a:r>
            <a:r>
              <a:rPr lang="zh-CN" altLang="en-US" smtClean="0"/>
              <a:t>数据</a:t>
            </a:r>
            <a:r>
              <a:rPr lang="en-US" altLang="zh-CN" smtClean="0"/>
              <a:t>)</a:t>
            </a:r>
            <a:r>
              <a:rPr lang="zh-CN" altLang="en-US" smtClean="0"/>
              <a:t>领域知识互恰</a:t>
            </a:r>
            <a:endParaRPr lang="en-US" altLang="zh-CN" smtClean="0"/>
          </a:p>
          <a:p>
            <a:r>
              <a:rPr lang="en-US" altLang="zh-CN" smtClean="0"/>
              <a:t>(2)</a:t>
            </a:r>
            <a:r>
              <a:rPr lang="zh-CN" altLang="en-US" smtClean="0"/>
              <a:t>对现有的</a:t>
            </a:r>
            <a:r>
              <a:rPr lang="en-US" altLang="zh-CN" smtClean="0"/>
              <a:t>(</a:t>
            </a:r>
            <a:r>
              <a:rPr lang="zh-CN" altLang="en-US" smtClean="0"/>
              <a:t>数据</a:t>
            </a:r>
            <a:r>
              <a:rPr lang="en-US" altLang="zh-CN" smtClean="0"/>
              <a:t>)</a:t>
            </a:r>
            <a:r>
              <a:rPr lang="zh-CN" altLang="en-US" smtClean="0"/>
              <a:t>领域知识体系有进展</a:t>
            </a:r>
            <a:r>
              <a:rPr lang="en-US" altLang="zh-CN" smtClean="0"/>
              <a:t>/</a:t>
            </a:r>
            <a:r>
              <a:rPr lang="zh-CN" altLang="en-US" smtClean="0"/>
              <a:t>贡献</a:t>
            </a:r>
            <a:r>
              <a:rPr lang="en-US" altLang="zh-CN" smtClean="0"/>
              <a:t>/</a:t>
            </a:r>
            <a:r>
              <a:rPr lang="zh-CN" altLang="en-US" smtClean="0"/>
              <a:t>价值</a:t>
            </a:r>
            <a:endParaRPr lang="en-US" altLang="zh-CN" smtClean="0"/>
          </a:p>
          <a:p>
            <a:r>
              <a:rPr lang="en-US" altLang="zh-CN" smtClean="0"/>
              <a:t>---</a:t>
            </a:r>
            <a:r>
              <a:rPr lang="zh-CN" altLang="en-US" smtClean="0"/>
              <a:t>迷雾中前行</a:t>
            </a:r>
            <a:endParaRPr lang="en-US" altLang="zh-CN" smtClean="0"/>
          </a:p>
        </p:txBody>
      </p:sp>
    </p:spTree>
    <p:extLst>
      <p:ext uri="{BB962C8B-B14F-4D97-AF65-F5344CB8AC3E}">
        <p14:creationId xmlns:p14="http://schemas.microsoft.com/office/powerpoint/2010/main" val="3032469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85126F8-BC38-4137-82AA-16E5FF1696E1}" type="slidenum">
              <a:rPr kumimoji="0" lang="en-US" altLang="zh-CN" sz="1400"/>
              <a:pPr eaLnBrk="1" hangingPunct="1"/>
              <a:t>87</a:t>
            </a:fld>
            <a:endParaRPr kumimoji="0" lang="en-US" altLang="zh-CN" sz="1400"/>
          </a:p>
        </p:txBody>
      </p:sp>
      <p:sp>
        <p:nvSpPr>
          <p:cNvPr id="74755" name="Rectangle 2"/>
          <p:cNvSpPr>
            <a:spLocks noGrp="1" noChangeArrowheads="1"/>
          </p:cNvSpPr>
          <p:nvPr>
            <p:ph type="title"/>
          </p:nvPr>
        </p:nvSpPr>
        <p:spPr/>
        <p:txBody>
          <a:bodyPr/>
          <a:lstStyle/>
          <a:p>
            <a:pPr eaLnBrk="1" hangingPunct="1"/>
            <a:r>
              <a:rPr lang="zh-CN" altLang="en-US" smtClean="0"/>
              <a:t>小结</a:t>
            </a:r>
          </a:p>
        </p:txBody>
      </p:sp>
      <p:sp>
        <p:nvSpPr>
          <p:cNvPr id="74756" name="Rectangle 3"/>
          <p:cNvSpPr>
            <a:spLocks noGrp="1" noChangeArrowheads="1"/>
          </p:cNvSpPr>
          <p:nvPr>
            <p:ph type="body" idx="1"/>
          </p:nvPr>
        </p:nvSpPr>
        <p:spPr/>
        <p:txBody>
          <a:bodyPr/>
          <a:lstStyle/>
          <a:p>
            <a:pPr eaLnBrk="1" hangingPunct="1">
              <a:lnSpc>
                <a:spcPct val="110000"/>
              </a:lnSpc>
            </a:pPr>
            <a:r>
              <a:rPr lang="zh-CN" altLang="en-US" sz="2400" dirty="0" smtClean="0"/>
              <a:t>数据挖掘</a:t>
            </a:r>
            <a:r>
              <a:rPr lang="en-US" altLang="zh-CN" sz="2400" dirty="0" smtClean="0"/>
              <a:t>: </a:t>
            </a:r>
            <a:r>
              <a:rPr lang="zh-CN" altLang="en-US" sz="2400" dirty="0" smtClean="0"/>
              <a:t>从大量数据中发现有趣的模式</a:t>
            </a:r>
          </a:p>
          <a:p>
            <a:pPr eaLnBrk="1" hangingPunct="1">
              <a:lnSpc>
                <a:spcPct val="110000"/>
              </a:lnSpc>
            </a:pPr>
            <a:r>
              <a:rPr lang="zh-CN" altLang="en-US" sz="2400" dirty="0" smtClean="0"/>
              <a:t>数据库技术的自然进化</a:t>
            </a:r>
            <a:r>
              <a:rPr lang="en-US" altLang="zh-CN" sz="2400" dirty="0" smtClean="0"/>
              <a:t>, </a:t>
            </a:r>
            <a:r>
              <a:rPr lang="zh-CN" altLang="en-US" sz="2400" dirty="0" smtClean="0"/>
              <a:t>具有巨大需求和广泛应用</a:t>
            </a:r>
          </a:p>
          <a:p>
            <a:pPr eaLnBrk="1" hangingPunct="1">
              <a:lnSpc>
                <a:spcPct val="110000"/>
              </a:lnSpc>
            </a:pPr>
            <a:r>
              <a:rPr lang="en-US" altLang="zh-CN" sz="2400" dirty="0" smtClean="0"/>
              <a:t>KDD </a:t>
            </a:r>
            <a:r>
              <a:rPr lang="zh-CN" altLang="en-US" sz="2400" dirty="0" smtClean="0"/>
              <a:t>过程包括数据清理</a:t>
            </a:r>
            <a:r>
              <a:rPr lang="en-US" altLang="zh-CN" sz="2400" dirty="0" smtClean="0"/>
              <a:t>, </a:t>
            </a:r>
            <a:r>
              <a:rPr lang="zh-CN" altLang="en-US" sz="2400" dirty="0" smtClean="0"/>
              <a:t>数据集成</a:t>
            </a:r>
            <a:r>
              <a:rPr lang="en-US" altLang="zh-CN" sz="2400" dirty="0" smtClean="0"/>
              <a:t>, </a:t>
            </a:r>
            <a:r>
              <a:rPr lang="zh-CN" altLang="en-US" sz="2400" dirty="0" smtClean="0"/>
              <a:t>数据选择</a:t>
            </a:r>
            <a:r>
              <a:rPr lang="en-US" altLang="zh-CN" sz="2400" dirty="0" smtClean="0"/>
              <a:t>, </a:t>
            </a:r>
            <a:r>
              <a:rPr lang="zh-CN" altLang="en-US" sz="2400" dirty="0" smtClean="0"/>
              <a:t>变换</a:t>
            </a:r>
            <a:r>
              <a:rPr lang="en-US" altLang="zh-CN" sz="2400" dirty="0" smtClean="0"/>
              <a:t>, </a:t>
            </a:r>
            <a:r>
              <a:rPr lang="zh-CN" altLang="en-US" sz="2400" dirty="0" smtClean="0"/>
              <a:t>数据挖掘</a:t>
            </a:r>
            <a:r>
              <a:rPr lang="en-US" altLang="zh-CN" sz="2400" dirty="0" smtClean="0"/>
              <a:t>, </a:t>
            </a:r>
            <a:r>
              <a:rPr lang="zh-CN" altLang="en-US" sz="2400" dirty="0" smtClean="0"/>
              <a:t>模式评估</a:t>
            </a:r>
            <a:r>
              <a:rPr lang="en-US" altLang="zh-CN" sz="2400" dirty="0" smtClean="0"/>
              <a:t>, </a:t>
            </a:r>
            <a:r>
              <a:rPr lang="zh-CN" altLang="en-US" sz="2400" dirty="0" smtClean="0"/>
              <a:t>和知识表示</a:t>
            </a:r>
          </a:p>
          <a:p>
            <a:pPr eaLnBrk="1" hangingPunct="1">
              <a:lnSpc>
                <a:spcPct val="110000"/>
              </a:lnSpc>
            </a:pPr>
            <a:r>
              <a:rPr lang="zh-CN" altLang="en-US" sz="2400" dirty="0" smtClean="0"/>
              <a:t>挖掘可以在各种数据存储上进行</a:t>
            </a:r>
          </a:p>
          <a:p>
            <a:pPr eaLnBrk="1" hangingPunct="1">
              <a:lnSpc>
                <a:spcPct val="110000"/>
              </a:lnSpc>
            </a:pPr>
            <a:r>
              <a:rPr lang="zh-CN" altLang="en-US" sz="2400" dirty="0" smtClean="0"/>
              <a:t>数据挖掘功能</a:t>
            </a:r>
            <a:r>
              <a:rPr lang="en-US" altLang="zh-CN" sz="2400" dirty="0" smtClean="0"/>
              <a:t>: </a:t>
            </a:r>
            <a:r>
              <a:rPr lang="zh-CN" altLang="en-US" sz="2400" dirty="0" smtClean="0"/>
              <a:t>特征</a:t>
            </a:r>
            <a:r>
              <a:rPr lang="en-US" altLang="zh-CN" sz="2400" dirty="0" smtClean="0"/>
              <a:t>, </a:t>
            </a:r>
            <a:r>
              <a:rPr lang="zh-CN" altLang="en-US" sz="2400" dirty="0" smtClean="0"/>
              <a:t>区分</a:t>
            </a:r>
            <a:r>
              <a:rPr lang="en-US" altLang="zh-CN" sz="2400" dirty="0" smtClean="0"/>
              <a:t>, </a:t>
            </a:r>
            <a:r>
              <a:rPr lang="zh-CN" altLang="en-US" sz="2400" dirty="0" smtClean="0"/>
              <a:t>关联</a:t>
            </a:r>
            <a:r>
              <a:rPr lang="en-US" altLang="zh-CN" sz="2400" dirty="0" smtClean="0"/>
              <a:t>, </a:t>
            </a:r>
            <a:r>
              <a:rPr lang="zh-CN" altLang="en-US" sz="2400" dirty="0" smtClean="0"/>
              <a:t>分类</a:t>
            </a:r>
            <a:r>
              <a:rPr lang="en-US" altLang="zh-CN" sz="2400" dirty="0" smtClean="0"/>
              <a:t>, </a:t>
            </a:r>
            <a:r>
              <a:rPr lang="zh-CN" altLang="en-US" sz="2400" dirty="0" smtClean="0"/>
              <a:t>聚类</a:t>
            </a:r>
            <a:r>
              <a:rPr lang="en-US" altLang="zh-CN" sz="2400" dirty="0" smtClean="0"/>
              <a:t>, </a:t>
            </a:r>
            <a:r>
              <a:rPr lang="zh-CN" altLang="en-US" sz="2400" dirty="0" smtClean="0"/>
              <a:t>孤立点 和趋势分析</a:t>
            </a:r>
            <a:r>
              <a:rPr lang="en-US" altLang="zh-CN" sz="2400" dirty="0" smtClean="0"/>
              <a:t>, </a:t>
            </a:r>
            <a:r>
              <a:rPr lang="zh-CN" altLang="en-US" sz="2400" dirty="0" smtClean="0"/>
              <a:t>等</a:t>
            </a:r>
            <a:r>
              <a:rPr lang="en-US" altLang="zh-CN" sz="2400" dirty="0" smtClean="0"/>
              <a:t>.</a:t>
            </a:r>
          </a:p>
          <a:p>
            <a:pPr eaLnBrk="1" hangingPunct="1">
              <a:lnSpc>
                <a:spcPct val="110000"/>
              </a:lnSpc>
            </a:pPr>
            <a:r>
              <a:rPr lang="zh-CN" altLang="en-US" sz="2400" dirty="0" smtClean="0"/>
              <a:t>数据挖掘的技术及应用</a:t>
            </a:r>
          </a:p>
          <a:p>
            <a:pPr eaLnBrk="1" hangingPunct="1">
              <a:lnSpc>
                <a:spcPct val="110000"/>
              </a:lnSpc>
            </a:pPr>
            <a:r>
              <a:rPr lang="zh-CN" altLang="en-US" sz="2400" dirty="0" smtClean="0"/>
              <a:t>数据挖掘的主要问题</a:t>
            </a:r>
          </a:p>
        </p:txBody>
      </p:sp>
    </p:spTree>
    <p:extLst>
      <p:ext uri="{BB962C8B-B14F-4D97-AF65-F5344CB8AC3E}">
        <p14:creationId xmlns:p14="http://schemas.microsoft.com/office/powerpoint/2010/main" val="906094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4337" y="1628800"/>
            <a:ext cx="7915326" cy="1938992"/>
          </a:xfrm>
          <a:prstGeom prst="rect">
            <a:avLst/>
          </a:prstGeom>
        </p:spPr>
        <p:txBody>
          <a:bodyPr wrap="square">
            <a:spAutoFit/>
          </a:bodyPr>
          <a:lstStyle/>
          <a:p>
            <a:pPr marL="285750" indent="-285750">
              <a:buFont typeface="Arial" panose="020B0604020202020204" pitchFamily="34" charset="0"/>
              <a:buChar char="•"/>
            </a:pPr>
            <a:r>
              <a:rPr lang="zh-CN" altLang="en-US" sz="2000" dirty="0"/>
              <a:t>我们需要借助一些有效的工具进行数据挖掘工作，更轻松地从巨大的数据集中找出关系、集群、模式、分类信息等，借助这类工具可以帮助我们做出最准确的决策，为我们的业务获取更多收益。</a:t>
            </a: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zh-CN" altLang="en-US" sz="2000" dirty="0"/>
              <a:t>数据挖掘工具分为：商用工具和开源工具</a:t>
            </a:r>
            <a:endParaRPr lang="en-US" altLang="zh-CN" sz="2000" dirty="0"/>
          </a:p>
        </p:txBody>
      </p:sp>
      <p:sp>
        <p:nvSpPr>
          <p:cNvPr id="92" name="文本框 6"/>
          <p:cNvSpPr txBox="1"/>
          <p:nvPr/>
        </p:nvSpPr>
        <p:spPr>
          <a:xfrm>
            <a:off x="251520" y="325360"/>
            <a:ext cx="2705869" cy="369332"/>
          </a:xfrm>
          <a:prstGeom prst="rect">
            <a:avLst/>
          </a:prstGeom>
          <a:noFill/>
        </p:spPr>
        <p:txBody>
          <a:bodyPr wrap="none" lIns="0" tIns="0" rIns="0" bIns="0" rtlCol="0">
            <a:spAutoFit/>
          </a:bodyPr>
          <a:lstStyle/>
          <a:p>
            <a:r>
              <a:rPr lang="zh-CN" altLang="en-US" sz="2400" b="1" spc="225" dirty="0" smtClean="0"/>
              <a:t>数据</a:t>
            </a:r>
            <a:r>
              <a:rPr lang="zh-CN" altLang="en-US" sz="2400" b="1" spc="225" dirty="0"/>
              <a:t>挖掘常用工具</a:t>
            </a:r>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第一章 绪论</a:t>
            </a:r>
          </a:p>
        </p:txBody>
      </p:sp>
      <p:pic>
        <p:nvPicPr>
          <p:cNvPr id="7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826" y="3937491"/>
            <a:ext cx="4060825"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矩形 68"/>
          <p:cNvSpPr/>
          <p:nvPr/>
        </p:nvSpPr>
        <p:spPr>
          <a:xfrm>
            <a:off x="395536" y="1020051"/>
            <a:ext cx="2031325" cy="461665"/>
          </a:xfrm>
          <a:prstGeom prst="rect">
            <a:avLst/>
          </a:prstGeom>
        </p:spPr>
        <p:txBody>
          <a:bodyPr wrap="none">
            <a:spAutoFit/>
          </a:bodyPr>
          <a:lstStyle/>
          <a:p>
            <a:r>
              <a:rPr lang="zh-CN" altLang="en-US" sz="2400" dirty="0" smtClean="0">
                <a:solidFill>
                  <a:srgbClr val="0070C0"/>
                </a:solidFill>
              </a:rPr>
              <a:t>数据</a:t>
            </a:r>
            <a:r>
              <a:rPr lang="zh-CN" altLang="en-US" sz="2400" dirty="0">
                <a:solidFill>
                  <a:srgbClr val="0070C0"/>
                </a:solidFill>
              </a:rPr>
              <a:t>挖掘工具</a:t>
            </a:r>
            <a:endParaRPr lang="zh-CN" altLang="zh-CN" sz="2400" dirty="0">
              <a:solidFill>
                <a:srgbClr val="0070C0"/>
              </a:solidFill>
            </a:endParaRPr>
          </a:p>
        </p:txBody>
      </p:sp>
    </p:spTree>
    <p:extLst>
      <p:ext uri="{BB962C8B-B14F-4D97-AF65-F5344CB8AC3E}">
        <p14:creationId xmlns:p14="http://schemas.microsoft.com/office/powerpoint/2010/main" val="24673563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p:nvSpPr>
        <p:spPr>
          <a:xfrm>
            <a:off x="825475" y="1418969"/>
            <a:ext cx="7915326" cy="263200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a:t>SAS Enterprise Miner</a:t>
            </a:r>
          </a:p>
          <a:p>
            <a:pPr marL="285750" lvl="1" indent="-285750">
              <a:lnSpc>
                <a:spcPct val="150000"/>
              </a:lnSpc>
              <a:buFont typeface="Arial" panose="020B0604020202020204" pitchFamily="34" charset="0"/>
              <a:buChar char="•"/>
            </a:pPr>
            <a:r>
              <a:rPr lang="en-US" altLang="zh-CN" sz="2000" dirty="0"/>
              <a:t>SPSS Clementine</a:t>
            </a:r>
          </a:p>
          <a:p>
            <a:pPr marL="285750" lvl="1" indent="-285750">
              <a:lnSpc>
                <a:spcPct val="150000"/>
              </a:lnSpc>
              <a:buFont typeface="Arial" panose="020B0604020202020204" pitchFamily="34" charset="0"/>
              <a:buChar char="•"/>
            </a:pPr>
            <a:r>
              <a:rPr lang="en-US" altLang="zh-CN" sz="2000" dirty="0"/>
              <a:t>Intelligent Miner</a:t>
            </a:r>
          </a:p>
          <a:p>
            <a:pPr marL="285750" lvl="1" indent="-285750">
              <a:lnSpc>
                <a:spcPct val="150000"/>
              </a:lnSpc>
              <a:buFont typeface="Arial" panose="020B0604020202020204" pitchFamily="34" charset="0"/>
              <a:buChar char="•"/>
            </a:pPr>
            <a:r>
              <a:rPr lang="en-US" altLang="zh-CN" sz="2000" dirty="0"/>
              <a:t>QUEST</a:t>
            </a:r>
          </a:p>
          <a:p>
            <a:pPr marL="800100" lvl="1" indent="-342900">
              <a:lnSpc>
                <a:spcPct val="150000"/>
              </a:lnSpc>
              <a:buFont typeface="Wingdings" panose="05000000000000000000" pitchFamily="2" charset="2"/>
              <a:buChar char="ü"/>
            </a:pPr>
            <a:endParaRPr lang="zh-CN" altLang="zh-CN" sz="1600" dirty="0"/>
          </a:p>
          <a:p>
            <a:pPr marL="800100" lvl="1" indent="-342900">
              <a:lnSpc>
                <a:spcPct val="150000"/>
              </a:lnSpc>
              <a:buFont typeface="Wingdings" panose="05000000000000000000" pitchFamily="2" charset="2"/>
              <a:buChar char="ü"/>
            </a:pPr>
            <a:endParaRPr lang="en-US" altLang="zh-CN" sz="1600" dirty="0"/>
          </a:p>
        </p:txBody>
      </p:sp>
      <p:sp>
        <p:nvSpPr>
          <p:cNvPr id="82" name="矩形 81"/>
          <p:cNvSpPr/>
          <p:nvPr/>
        </p:nvSpPr>
        <p:spPr>
          <a:xfrm>
            <a:off x="306361" y="923086"/>
            <a:ext cx="1415772" cy="461665"/>
          </a:xfrm>
          <a:prstGeom prst="rect">
            <a:avLst/>
          </a:prstGeom>
        </p:spPr>
        <p:txBody>
          <a:bodyPr wrap="none">
            <a:spAutoFit/>
          </a:bodyPr>
          <a:lstStyle/>
          <a:p>
            <a:r>
              <a:rPr lang="zh-CN" altLang="en-US" sz="2400" dirty="0" smtClean="0"/>
              <a:t>商用</a:t>
            </a:r>
            <a:r>
              <a:rPr lang="zh-CN" altLang="en-US" sz="2400" dirty="0"/>
              <a:t>工具</a:t>
            </a:r>
            <a:endParaRPr lang="zh-CN" altLang="zh-CN" sz="2400" dirty="0"/>
          </a:p>
        </p:txBody>
      </p:sp>
      <p:pic>
        <p:nvPicPr>
          <p:cNvPr id="71"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43</a:t>
            </a:r>
          </a:p>
        </p:txBody>
      </p:sp>
      <p:pic>
        <p:nvPicPr>
          <p:cNvPr id="76"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89</a:t>
            </a:fld>
            <a:endParaRPr lang="zh-CN" altLang="en-US" dirty="0"/>
          </a:p>
        </p:txBody>
      </p:sp>
      <p:pic>
        <p:nvPicPr>
          <p:cNvPr id="7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8956" y="3332480"/>
            <a:ext cx="4318303" cy="2555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69" name="文本框 6"/>
          <p:cNvSpPr txBox="1"/>
          <p:nvPr/>
        </p:nvSpPr>
        <p:spPr>
          <a:xfrm>
            <a:off x="251520" y="325360"/>
            <a:ext cx="2705869" cy="369332"/>
          </a:xfrm>
          <a:prstGeom prst="rect">
            <a:avLst/>
          </a:prstGeom>
          <a:noFill/>
        </p:spPr>
        <p:txBody>
          <a:bodyPr wrap="none" lIns="0" tIns="0" rIns="0" bIns="0" rtlCol="0">
            <a:spAutoFit/>
          </a:bodyPr>
          <a:lstStyle/>
          <a:p>
            <a:r>
              <a:rPr lang="zh-CN" altLang="en-US" sz="2400" b="1" spc="225" dirty="0" smtClean="0"/>
              <a:t>数据</a:t>
            </a:r>
            <a:r>
              <a:rPr lang="zh-CN" altLang="en-US" sz="2400" b="1" spc="225" dirty="0"/>
              <a:t>挖掘常用工具</a:t>
            </a:r>
          </a:p>
        </p:txBody>
      </p:sp>
    </p:spTree>
    <p:extLst>
      <p:ext uri="{BB962C8B-B14F-4D97-AF65-F5344CB8AC3E}">
        <p14:creationId xmlns:p14="http://schemas.microsoft.com/office/powerpoint/2010/main" val="534445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67544" y="335795"/>
            <a:ext cx="7793037" cy="779463"/>
          </a:xfrm>
        </p:spPr>
        <p:txBody>
          <a:bodyPr/>
          <a:lstStyle/>
          <a:p>
            <a:pPr eaLnBrk="1" hangingPunct="1"/>
            <a:r>
              <a:rPr lang="zh-CN" altLang="en-US" dirty="0" smtClean="0"/>
              <a:t>第</a:t>
            </a:r>
            <a:r>
              <a:rPr lang="en-US" altLang="zh-CN" dirty="0" smtClean="0"/>
              <a:t>1</a:t>
            </a:r>
            <a:r>
              <a:rPr lang="zh-CN" altLang="en-US" dirty="0" smtClean="0"/>
              <a:t>章 </a:t>
            </a:r>
            <a:r>
              <a:rPr lang="zh-CN" altLang="en-US" dirty="0"/>
              <a:t>概述</a:t>
            </a:r>
            <a:endParaRPr lang="zh-CN" altLang="en-US" dirty="0" smtClean="0"/>
          </a:p>
        </p:txBody>
      </p:sp>
      <p:sp>
        <p:nvSpPr>
          <p:cNvPr id="23556" name="Rectangle 3"/>
          <p:cNvSpPr>
            <a:spLocks noGrp="1" noChangeArrowheads="1"/>
          </p:cNvSpPr>
          <p:nvPr>
            <p:ph type="body" idx="1"/>
          </p:nvPr>
        </p:nvSpPr>
        <p:spPr>
          <a:xfrm>
            <a:off x="1043608" y="1484784"/>
            <a:ext cx="7452320" cy="4896155"/>
          </a:xfrm>
        </p:spPr>
        <p:txBody>
          <a:bodyPr/>
          <a:lstStyle/>
          <a:p>
            <a:pPr eaLnBrk="1" hangingPunct="1"/>
            <a:r>
              <a:rPr lang="zh-CN" altLang="en-US" dirty="0" smtClean="0"/>
              <a:t>动机：</a:t>
            </a:r>
            <a:r>
              <a:rPr lang="zh-CN" altLang="en-US" dirty="0" smtClean="0">
                <a:solidFill>
                  <a:srgbClr val="0070C0"/>
                </a:solidFill>
              </a:rPr>
              <a:t>为什么要数据挖掘</a:t>
            </a:r>
            <a:r>
              <a:rPr lang="en-US" altLang="zh-CN" dirty="0" smtClean="0">
                <a:solidFill>
                  <a:srgbClr val="0070C0"/>
                </a:solidFill>
              </a:rPr>
              <a:t>?</a:t>
            </a:r>
          </a:p>
          <a:p>
            <a:pPr eaLnBrk="1" hangingPunct="1"/>
            <a:r>
              <a:rPr lang="zh-CN" altLang="en-US" dirty="0" smtClean="0"/>
              <a:t>什么是数据挖掘</a:t>
            </a:r>
            <a:r>
              <a:rPr lang="en-US" altLang="zh-CN" dirty="0" smtClean="0"/>
              <a:t>?</a:t>
            </a:r>
          </a:p>
          <a:p>
            <a:pPr eaLnBrk="1" hangingPunct="1"/>
            <a:r>
              <a:rPr lang="zh-CN" altLang="en-US" dirty="0"/>
              <a:t>数据挖掘的多维视图</a:t>
            </a:r>
            <a:endParaRPr lang="en-US" altLang="zh-CN" dirty="0" smtClean="0"/>
          </a:p>
          <a:p>
            <a:pPr eaLnBrk="1" hangingPunct="1"/>
            <a:r>
              <a:rPr lang="zh-CN" altLang="en-US" dirty="0" smtClean="0"/>
              <a:t>数据挖掘：在什么数据上进行</a:t>
            </a:r>
            <a:r>
              <a:rPr lang="en-US" altLang="zh-CN" dirty="0" smtClean="0"/>
              <a:t>?</a:t>
            </a:r>
          </a:p>
          <a:p>
            <a:pPr eaLnBrk="1" hangingPunct="1"/>
            <a:r>
              <a:rPr lang="zh-CN" altLang="en-US" dirty="0" smtClean="0"/>
              <a:t>数据挖掘功能</a:t>
            </a:r>
            <a:endParaRPr lang="en-US" altLang="zh-CN" dirty="0" smtClean="0"/>
          </a:p>
          <a:p>
            <a:pPr eaLnBrk="1" hangingPunct="1"/>
            <a:r>
              <a:rPr lang="zh-CN" altLang="en-US" dirty="0"/>
              <a:t>数据挖掘技术</a:t>
            </a:r>
            <a:endParaRPr lang="en-US" altLang="zh-CN" dirty="0"/>
          </a:p>
          <a:p>
            <a:pPr eaLnBrk="1" hangingPunct="1"/>
            <a:r>
              <a:rPr lang="zh-CN" altLang="en-US" dirty="0" smtClean="0"/>
              <a:t>数据挖掘应用</a:t>
            </a:r>
          </a:p>
          <a:p>
            <a:pPr eaLnBrk="1" hangingPunct="1"/>
            <a:r>
              <a:rPr lang="zh-CN" altLang="en-US" dirty="0" smtClean="0"/>
              <a:t>数据挖掘的主要问题</a:t>
            </a:r>
          </a:p>
        </p:txBody>
      </p:sp>
    </p:spTree>
    <p:extLst>
      <p:ext uri="{BB962C8B-B14F-4D97-AF65-F5344CB8AC3E}">
        <p14:creationId xmlns:p14="http://schemas.microsoft.com/office/powerpoint/2010/main" val="1603151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7500" y="1297050"/>
            <a:ext cx="7915326" cy="263200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a:t>SAS Enterprise Miner</a:t>
            </a:r>
          </a:p>
          <a:p>
            <a:pPr>
              <a:lnSpc>
                <a:spcPct val="150000"/>
              </a:lnSpc>
            </a:pPr>
            <a:r>
              <a:rPr lang="en-US" altLang="zh-CN" sz="2000" dirty="0"/>
              <a:t>Enterprise Miner</a:t>
            </a:r>
            <a:r>
              <a:rPr lang="zh-CN" altLang="en-US" sz="2000" dirty="0"/>
              <a:t>是一种通用的数据挖掘工具，按照“抽样</a:t>
            </a:r>
            <a:r>
              <a:rPr lang="en-US" altLang="zh-CN" sz="2000" dirty="0"/>
              <a:t>-</a:t>
            </a:r>
            <a:r>
              <a:rPr lang="zh-CN" altLang="en-US" sz="2000" dirty="0"/>
              <a:t>探索</a:t>
            </a:r>
            <a:r>
              <a:rPr lang="en-US" altLang="zh-CN" sz="2000" dirty="0"/>
              <a:t>-</a:t>
            </a:r>
            <a:r>
              <a:rPr lang="zh-CN" altLang="en-US" sz="2000" dirty="0"/>
              <a:t>修改</a:t>
            </a:r>
            <a:r>
              <a:rPr lang="en-US" altLang="zh-CN" sz="2000" dirty="0"/>
              <a:t>-</a:t>
            </a:r>
            <a:r>
              <a:rPr lang="zh-CN" altLang="en-US" sz="2000" dirty="0"/>
              <a:t>建模</a:t>
            </a:r>
            <a:r>
              <a:rPr lang="en-US" altLang="zh-CN" sz="2000" dirty="0"/>
              <a:t>-</a:t>
            </a:r>
            <a:r>
              <a:rPr lang="zh-CN" altLang="en-US" sz="2000" dirty="0"/>
              <a:t>评价”的方法进行数据挖掘，它把统计分析系统和图形用户界面</a:t>
            </a:r>
            <a:r>
              <a:rPr lang="en-US" altLang="zh-CN" sz="2000" dirty="0"/>
              <a:t>(GUI)</a:t>
            </a:r>
            <a:r>
              <a:rPr lang="zh-CN" altLang="en-US" sz="2000" dirty="0"/>
              <a:t>集成起来，为用户提供了用于建模的图形化流程处理环境。</a:t>
            </a:r>
            <a:endParaRPr lang="en-US" altLang="zh-CN" sz="2000" dirty="0"/>
          </a:p>
          <a:p>
            <a:pPr marL="800100" lvl="1" indent="-342900">
              <a:lnSpc>
                <a:spcPct val="150000"/>
              </a:lnSpc>
              <a:buFont typeface="Wingdings" panose="05000000000000000000" pitchFamily="2" charset="2"/>
              <a:buChar char="ü"/>
            </a:pPr>
            <a:endParaRPr lang="zh-CN" altLang="zh-CN" sz="1600" dirty="0"/>
          </a:p>
          <a:p>
            <a:pPr marL="800100" lvl="1" indent="-342900">
              <a:lnSpc>
                <a:spcPct val="150000"/>
              </a:lnSpc>
              <a:buFont typeface="Wingdings" panose="05000000000000000000" pitchFamily="2" charset="2"/>
              <a:buChar char="ü"/>
            </a:pPr>
            <a:endParaRPr lang="en-US" altLang="zh-CN" sz="1600" dirty="0"/>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第一章 绪论</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429000"/>
            <a:ext cx="5144984" cy="28019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9" name="矩形 68"/>
          <p:cNvSpPr/>
          <p:nvPr/>
        </p:nvSpPr>
        <p:spPr>
          <a:xfrm>
            <a:off x="234353" y="751782"/>
            <a:ext cx="1415772" cy="461665"/>
          </a:xfrm>
          <a:prstGeom prst="rect">
            <a:avLst/>
          </a:prstGeom>
        </p:spPr>
        <p:txBody>
          <a:bodyPr wrap="none">
            <a:spAutoFit/>
          </a:bodyPr>
          <a:lstStyle/>
          <a:p>
            <a:r>
              <a:rPr lang="zh-CN" altLang="en-US" sz="2400" dirty="0" smtClean="0"/>
              <a:t>商用</a:t>
            </a:r>
            <a:r>
              <a:rPr lang="zh-CN" altLang="en-US" sz="2400" dirty="0"/>
              <a:t>工具</a:t>
            </a:r>
            <a:endParaRPr lang="zh-CN" altLang="zh-CN" sz="2400" dirty="0"/>
          </a:p>
        </p:txBody>
      </p:sp>
      <p:sp>
        <p:nvSpPr>
          <p:cNvPr id="70" name="文本框 6"/>
          <p:cNvSpPr txBox="1"/>
          <p:nvPr/>
        </p:nvSpPr>
        <p:spPr>
          <a:xfrm>
            <a:off x="179512" y="154056"/>
            <a:ext cx="2705869" cy="369332"/>
          </a:xfrm>
          <a:prstGeom prst="rect">
            <a:avLst/>
          </a:prstGeom>
          <a:noFill/>
        </p:spPr>
        <p:txBody>
          <a:bodyPr wrap="none" lIns="0" tIns="0" rIns="0" bIns="0" rtlCol="0">
            <a:spAutoFit/>
          </a:bodyPr>
          <a:lstStyle/>
          <a:p>
            <a:r>
              <a:rPr lang="zh-CN" altLang="en-US" sz="2400" b="1" spc="225" dirty="0" smtClean="0"/>
              <a:t>数据</a:t>
            </a:r>
            <a:r>
              <a:rPr lang="zh-CN" altLang="en-US" sz="2400" b="1" spc="225" dirty="0"/>
              <a:t>挖掘常用工具</a:t>
            </a:r>
          </a:p>
        </p:txBody>
      </p:sp>
    </p:spTree>
    <p:extLst>
      <p:ext uri="{BB962C8B-B14F-4D97-AF65-F5344CB8AC3E}">
        <p14:creationId xmlns:p14="http://schemas.microsoft.com/office/powerpoint/2010/main" val="19380953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7500" y="1297050"/>
            <a:ext cx="7915326" cy="2724336"/>
          </a:xfrm>
          <a:prstGeom prst="rect">
            <a:avLst/>
          </a:prstGeom>
        </p:spPr>
        <p:txBody>
          <a:bodyPr wrap="square">
            <a:spAutoFit/>
          </a:bodyPr>
          <a:lstStyle/>
          <a:p>
            <a:pPr marL="285750" lvl="1" indent="-285750">
              <a:lnSpc>
                <a:spcPct val="150000"/>
              </a:lnSpc>
              <a:buFont typeface="Arial" panose="020B0604020202020204" pitchFamily="34" charset="0"/>
              <a:buChar char="•"/>
            </a:pPr>
            <a:r>
              <a:rPr lang="en-US" altLang="zh-CN" sz="2000" dirty="0"/>
              <a:t>SPSS Clementine</a:t>
            </a:r>
          </a:p>
          <a:p>
            <a:pPr marL="0" lvl="1">
              <a:lnSpc>
                <a:spcPct val="150000"/>
              </a:lnSpc>
            </a:pPr>
            <a:r>
              <a:rPr lang="en-US" altLang="zh-CN" sz="2000" dirty="0"/>
              <a:t>Clementine</a:t>
            </a:r>
            <a:r>
              <a:rPr lang="zh-CN" altLang="en-US" sz="2000" dirty="0"/>
              <a:t>是</a:t>
            </a:r>
            <a:r>
              <a:rPr lang="en-US" altLang="zh-CN" sz="2000" dirty="0"/>
              <a:t>SPSS</a:t>
            </a:r>
            <a:r>
              <a:rPr lang="zh-CN" altLang="en-US" sz="2000" dirty="0"/>
              <a:t>公司开发的数据挖掘工具，支持整个数据挖掘过程，即从数据获取、转化、建模、评估到最终部署的全部过程，还支持数据挖掘的行业标准</a:t>
            </a:r>
            <a:r>
              <a:rPr lang="en-US" altLang="zh-CN" sz="2000" dirty="0"/>
              <a:t>CRISP-DM</a:t>
            </a:r>
            <a:r>
              <a:rPr lang="zh-CN" altLang="en-US" sz="2000" dirty="0"/>
              <a:t>。</a:t>
            </a:r>
            <a:endParaRPr lang="en-US" altLang="zh-CN" sz="2000" dirty="0"/>
          </a:p>
          <a:p>
            <a:pPr marL="800100" lvl="1" indent="-342900">
              <a:lnSpc>
                <a:spcPct val="150000"/>
              </a:lnSpc>
              <a:buFont typeface="Wingdings" panose="05000000000000000000" pitchFamily="2" charset="2"/>
              <a:buChar char="ü"/>
            </a:pPr>
            <a:endParaRPr lang="zh-CN" altLang="zh-CN" sz="2000" dirty="0"/>
          </a:p>
          <a:p>
            <a:pPr marL="800100" lvl="1" indent="-342900">
              <a:lnSpc>
                <a:spcPct val="150000"/>
              </a:lnSpc>
              <a:buFont typeface="Wingdings" panose="05000000000000000000" pitchFamily="2" charset="2"/>
              <a:buChar char="ü"/>
            </a:pPr>
            <a:endParaRPr lang="en-US" altLang="zh-CN" sz="1600" dirty="0"/>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第一章 绪论</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109" y="3368122"/>
            <a:ext cx="36957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矩形 68"/>
          <p:cNvSpPr/>
          <p:nvPr/>
        </p:nvSpPr>
        <p:spPr>
          <a:xfrm>
            <a:off x="283334" y="783261"/>
            <a:ext cx="1415772" cy="461665"/>
          </a:xfrm>
          <a:prstGeom prst="rect">
            <a:avLst/>
          </a:prstGeom>
        </p:spPr>
        <p:txBody>
          <a:bodyPr wrap="none">
            <a:spAutoFit/>
          </a:bodyPr>
          <a:lstStyle/>
          <a:p>
            <a:r>
              <a:rPr lang="zh-CN" altLang="en-US" sz="2400" dirty="0" smtClean="0"/>
              <a:t>商用</a:t>
            </a:r>
            <a:r>
              <a:rPr lang="zh-CN" altLang="en-US" sz="2400" dirty="0"/>
              <a:t>工具</a:t>
            </a:r>
            <a:endParaRPr lang="zh-CN" altLang="zh-CN" sz="2400" dirty="0"/>
          </a:p>
        </p:txBody>
      </p:sp>
      <p:sp>
        <p:nvSpPr>
          <p:cNvPr id="70" name="文本框 6"/>
          <p:cNvSpPr txBox="1"/>
          <p:nvPr/>
        </p:nvSpPr>
        <p:spPr>
          <a:xfrm>
            <a:off x="268687" y="237659"/>
            <a:ext cx="2705869" cy="369332"/>
          </a:xfrm>
          <a:prstGeom prst="rect">
            <a:avLst/>
          </a:prstGeom>
          <a:noFill/>
        </p:spPr>
        <p:txBody>
          <a:bodyPr wrap="none" lIns="0" tIns="0" rIns="0" bIns="0" rtlCol="0">
            <a:spAutoFit/>
          </a:bodyPr>
          <a:lstStyle/>
          <a:p>
            <a:r>
              <a:rPr lang="zh-CN" altLang="en-US" sz="2400" b="1" spc="225" dirty="0" smtClean="0"/>
              <a:t>数据</a:t>
            </a:r>
            <a:r>
              <a:rPr lang="zh-CN" altLang="en-US" sz="2400" b="1" spc="225" dirty="0"/>
              <a:t>挖掘常用工具</a:t>
            </a:r>
          </a:p>
        </p:txBody>
      </p:sp>
    </p:spTree>
    <p:extLst>
      <p:ext uri="{BB962C8B-B14F-4D97-AF65-F5344CB8AC3E}">
        <p14:creationId xmlns:p14="http://schemas.microsoft.com/office/powerpoint/2010/main" val="31481268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7500" y="1297050"/>
            <a:ext cx="7915326" cy="355533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a:t>R</a:t>
            </a:r>
          </a:p>
          <a:p>
            <a:pPr marL="285750" indent="-285750">
              <a:lnSpc>
                <a:spcPct val="150000"/>
              </a:lnSpc>
              <a:buFont typeface="Arial" panose="020B0604020202020204" pitchFamily="34" charset="0"/>
              <a:buChar char="•"/>
            </a:pPr>
            <a:r>
              <a:rPr lang="en-US" altLang="zh-CN" sz="2000" dirty="0"/>
              <a:t>Weka</a:t>
            </a:r>
          </a:p>
          <a:p>
            <a:pPr marL="285750" indent="-285750">
              <a:lnSpc>
                <a:spcPct val="150000"/>
              </a:lnSpc>
              <a:buFont typeface="Arial" panose="020B0604020202020204" pitchFamily="34" charset="0"/>
              <a:buChar char="•"/>
            </a:pPr>
            <a:r>
              <a:rPr lang="en-US" altLang="zh-CN" sz="2000" dirty="0"/>
              <a:t>Mahout</a:t>
            </a:r>
          </a:p>
          <a:p>
            <a:pPr marL="285750" indent="-285750">
              <a:lnSpc>
                <a:spcPct val="150000"/>
              </a:lnSpc>
              <a:buFont typeface="Arial" panose="020B0604020202020204" pitchFamily="34" charset="0"/>
              <a:buChar char="•"/>
            </a:pPr>
            <a:r>
              <a:rPr lang="en-US" altLang="zh-CN" sz="2000" dirty="0" err="1"/>
              <a:t>RapidMiner</a:t>
            </a:r>
            <a:endParaRPr lang="en-US" altLang="zh-CN" sz="2000" dirty="0"/>
          </a:p>
          <a:p>
            <a:pPr marL="285750" indent="-285750">
              <a:lnSpc>
                <a:spcPct val="150000"/>
              </a:lnSpc>
              <a:buFont typeface="Arial" panose="020B0604020202020204" pitchFamily="34" charset="0"/>
              <a:buChar char="•"/>
            </a:pPr>
            <a:r>
              <a:rPr lang="en-US" altLang="zh-CN" sz="2000" dirty="0"/>
              <a:t>Python</a:t>
            </a:r>
          </a:p>
          <a:p>
            <a:pPr marL="285750" indent="-285750">
              <a:lnSpc>
                <a:spcPct val="150000"/>
              </a:lnSpc>
              <a:buFont typeface="Arial" panose="020B0604020202020204" pitchFamily="34" charset="0"/>
              <a:buChar char="•"/>
            </a:pPr>
            <a:r>
              <a:rPr lang="en-US" altLang="zh-CN" sz="2000" dirty="0"/>
              <a:t>Spark </a:t>
            </a:r>
            <a:r>
              <a:rPr lang="en-US" altLang="zh-CN" sz="2000" dirty="0" err="1"/>
              <a:t>MLlib</a:t>
            </a:r>
            <a:endParaRPr lang="en-US" altLang="zh-CN" sz="2000" dirty="0"/>
          </a:p>
          <a:p>
            <a:pPr marL="800100" lvl="1" indent="-342900">
              <a:lnSpc>
                <a:spcPct val="150000"/>
              </a:lnSpc>
              <a:buFont typeface="Wingdings" panose="05000000000000000000" pitchFamily="2" charset="2"/>
              <a:buChar char="ü"/>
            </a:pPr>
            <a:endParaRPr lang="zh-CN" altLang="zh-CN" sz="1600" dirty="0"/>
          </a:p>
          <a:p>
            <a:pPr marL="800100" lvl="1" indent="-342900">
              <a:lnSpc>
                <a:spcPct val="150000"/>
              </a:lnSpc>
              <a:buFont typeface="Wingdings" panose="05000000000000000000" pitchFamily="2" charset="2"/>
              <a:buChar char="ü"/>
            </a:pPr>
            <a:endParaRPr lang="en-US" altLang="zh-CN" sz="1600" dirty="0"/>
          </a:p>
        </p:txBody>
      </p:sp>
      <p:pic>
        <p:nvPicPr>
          <p:cNvPr id="75" name="Picture 2" descr="C:\Users\wang\Desktop\大数据\rapidminer.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82240"/>
            <a:ext cx="3889702" cy="2820034"/>
          </a:xfrm>
          <a:prstGeom prst="rect">
            <a:avLst/>
          </a:prstGeom>
          <a:noFill/>
          <a:extLst>
            <a:ext uri="{909E8E84-426E-40DD-AFC4-6F175D3DCCD1}">
              <a14:hiddenFill xmlns:a14="http://schemas.microsoft.com/office/drawing/2010/main">
                <a:solidFill>
                  <a:srgbClr val="FFFFFF"/>
                </a:solidFill>
              </a14:hiddenFill>
            </a:ext>
          </a:extLst>
        </p:spPr>
      </p:pic>
      <p:sp>
        <p:nvSpPr>
          <p:cNvPr id="69" name="矩形 68"/>
          <p:cNvSpPr/>
          <p:nvPr/>
        </p:nvSpPr>
        <p:spPr>
          <a:xfrm>
            <a:off x="378369" y="714165"/>
            <a:ext cx="1415772" cy="461665"/>
          </a:xfrm>
          <a:prstGeom prst="rect">
            <a:avLst/>
          </a:prstGeom>
        </p:spPr>
        <p:txBody>
          <a:bodyPr wrap="none">
            <a:spAutoFit/>
          </a:bodyPr>
          <a:lstStyle/>
          <a:p>
            <a:r>
              <a:rPr lang="zh-CN" altLang="en-US" sz="2400" dirty="0"/>
              <a:t>开源</a:t>
            </a:r>
            <a:r>
              <a:rPr lang="zh-CN" altLang="en-US" sz="2400" dirty="0" smtClean="0"/>
              <a:t>工具</a:t>
            </a:r>
            <a:endParaRPr lang="zh-CN" altLang="zh-CN" sz="2400" dirty="0"/>
          </a:p>
        </p:txBody>
      </p:sp>
      <p:sp>
        <p:nvSpPr>
          <p:cNvPr id="70" name="文本框 6"/>
          <p:cNvSpPr txBox="1"/>
          <p:nvPr/>
        </p:nvSpPr>
        <p:spPr>
          <a:xfrm>
            <a:off x="323528" y="116439"/>
            <a:ext cx="2705869" cy="369332"/>
          </a:xfrm>
          <a:prstGeom prst="rect">
            <a:avLst/>
          </a:prstGeom>
          <a:noFill/>
        </p:spPr>
        <p:txBody>
          <a:bodyPr wrap="none" lIns="0" tIns="0" rIns="0" bIns="0" rtlCol="0">
            <a:spAutoFit/>
          </a:bodyPr>
          <a:lstStyle/>
          <a:p>
            <a:r>
              <a:rPr lang="zh-CN" altLang="en-US" sz="2400" b="1" spc="225" dirty="0" smtClean="0"/>
              <a:t>数据</a:t>
            </a:r>
            <a:r>
              <a:rPr lang="zh-CN" altLang="en-US" sz="2400" b="1" spc="225" dirty="0"/>
              <a:t>挖掘常用工具</a:t>
            </a:r>
          </a:p>
        </p:txBody>
      </p:sp>
    </p:spTree>
    <p:extLst>
      <p:ext uri="{BB962C8B-B14F-4D97-AF65-F5344CB8AC3E}">
        <p14:creationId xmlns:p14="http://schemas.microsoft.com/office/powerpoint/2010/main" val="23378679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7500" y="1297050"/>
            <a:ext cx="7915326"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t>R</a:t>
            </a:r>
          </a:p>
          <a:p>
            <a:r>
              <a:rPr lang="en-US" altLang="zh-CN" sz="2000" dirty="0"/>
              <a:t>R</a:t>
            </a:r>
            <a:r>
              <a:rPr lang="zh-CN" altLang="en-US" sz="2000" dirty="0"/>
              <a:t>是用于统计分析和图形化的计算机语言及分析工具，提供了丰富的统计分析和数据挖掘功能，其核心模块是用</a:t>
            </a:r>
            <a:r>
              <a:rPr lang="en-US" altLang="zh-CN" sz="2000" dirty="0"/>
              <a:t>C</a:t>
            </a:r>
            <a:r>
              <a:rPr lang="zh-CN" altLang="en-US" sz="2000" dirty="0"/>
              <a:t>、</a:t>
            </a:r>
            <a:r>
              <a:rPr lang="en-US" altLang="zh-CN" sz="2000" dirty="0"/>
              <a:t>C++</a:t>
            </a:r>
            <a:r>
              <a:rPr lang="zh-CN" altLang="en-US" sz="2000" dirty="0"/>
              <a:t>和</a:t>
            </a:r>
            <a:r>
              <a:rPr lang="en-US" altLang="zh-CN" sz="2000" dirty="0"/>
              <a:t>Fortran</a:t>
            </a:r>
            <a:r>
              <a:rPr lang="zh-CN" altLang="en-US" sz="2000" dirty="0"/>
              <a:t>编写的。</a:t>
            </a:r>
            <a:endParaRPr lang="en-US" altLang="zh-CN" sz="2000" dirty="0"/>
          </a:p>
          <a:p>
            <a:pPr marL="285750" indent="-285750">
              <a:buFont typeface="Arial" panose="020B0604020202020204" pitchFamily="34" charset="0"/>
              <a:buChar char="•"/>
            </a:pPr>
            <a:endParaRPr lang="en-US" altLang="zh-CN" sz="2000" dirty="0"/>
          </a:p>
        </p:txBody>
      </p:sp>
      <p:pic>
        <p:nvPicPr>
          <p:cNvPr id="2050" name="Picture 2" descr="C:\Users\wang\Desktop\大数据\R.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89" y="2650856"/>
            <a:ext cx="4729638" cy="315463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wang\Desktop\大数据\r.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3683" b="100000" l="0" r="100000"/>
                    </a14:imgEffect>
                  </a14:imgLayer>
                </a14:imgProps>
              </a:ext>
              <a:ext uri="{28A0092B-C50C-407E-A947-70E740481C1C}">
                <a14:useLocalDpi xmlns:a14="http://schemas.microsoft.com/office/drawing/2010/main" val="0"/>
              </a:ext>
            </a:extLst>
          </a:blip>
          <a:srcRect/>
          <a:stretch>
            <a:fillRect/>
          </a:stretch>
        </p:blipFill>
        <p:spPr bwMode="auto">
          <a:xfrm>
            <a:off x="428980" y="4345998"/>
            <a:ext cx="2067266" cy="1459490"/>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378369" y="714165"/>
            <a:ext cx="1415772" cy="461665"/>
          </a:xfrm>
          <a:prstGeom prst="rect">
            <a:avLst/>
          </a:prstGeom>
        </p:spPr>
        <p:txBody>
          <a:bodyPr wrap="none">
            <a:spAutoFit/>
          </a:bodyPr>
          <a:lstStyle/>
          <a:p>
            <a:r>
              <a:rPr lang="zh-CN" altLang="en-US" sz="2400" dirty="0"/>
              <a:t>开源</a:t>
            </a:r>
            <a:r>
              <a:rPr lang="zh-CN" altLang="en-US" sz="2400" dirty="0" smtClean="0"/>
              <a:t>工具</a:t>
            </a:r>
            <a:endParaRPr lang="zh-CN" altLang="zh-CN" sz="2400" dirty="0"/>
          </a:p>
        </p:txBody>
      </p:sp>
      <p:sp>
        <p:nvSpPr>
          <p:cNvPr id="75" name="文本框 6"/>
          <p:cNvSpPr txBox="1"/>
          <p:nvPr/>
        </p:nvSpPr>
        <p:spPr>
          <a:xfrm>
            <a:off x="323528" y="116439"/>
            <a:ext cx="2705869" cy="369332"/>
          </a:xfrm>
          <a:prstGeom prst="rect">
            <a:avLst/>
          </a:prstGeom>
          <a:noFill/>
        </p:spPr>
        <p:txBody>
          <a:bodyPr wrap="none" lIns="0" tIns="0" rIns="0" bIns="0" rtlCol="0">
            <a:spAutoFit/>
          </a:bodyPr>
          <a:lstStyle/>
          <a:p>
            <a:r>
              <a:rPr lang="zh-CN" altLang="en-US" sz="2400" b="1" spc="225" dirty="0" smtClean="0"/>
              <a:t>数据</a:t>
            </a:r>
            <a:r>
              <a:rPr lang="zh-CN" altLang="en-US" sz="2400" b="1" spc="225" dirty="0"/>
              <a:t>挖掘常用工具</a:t>
            </a:r>
          </a:p>
        </p:txBody>
      </p:sp>
    </p:spTree>
    <p:extLst>
      <p:ext uri="{BB962C8B-B14F-4D97-AF65-F5344CB8AC3E}">
        <p14:creationId xmlns:p14="http://schemas.microsoft.com/office/powerpoint/2010/main" val="12236497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7500" y="1297050"/>
            <a:ext cx="7915326"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t>WEKA</a:t>
            </a:r>
          </a:p>
          <a:p>
            <a:r>
              <a:rPr lang="en-US" altLang="zh-CN" sz="2000" dirty="0"/>
              <a:t>WEKA </a:t>
            </a:r>
            <a:r>
              <a:rPr lang="zh-CN" altLang="en-US" sz="2000" dirty="0"/>
              <a:t>是一个基于</a:t>
            </a:r>
            <a:r>
              <a:rPr lang="en-US" altLang="zh-CN" sz="2000" dirty="0"/>
              <a:t>JAVA </a:t>
            </a:r>
            <a:r>
              <a:rPr lang="zh-CN" altLang="en-US" sz="2000" dirty="0"/>
              <a:t>环境下免费开源的数据挖掘工作平台，集合了大量能承担数据挖掘任务的机器学习算法，包括对数据进行预处理，分类，回归、聚类、关联规则以及在新的交互式界面上的可视化。</a:t>
            </a:r>
            <a:endParaRPr lang="en-US" altLang="zh-CN" sz="2000" dirty="0"/>
          </a:p>
        </p:txBody>
      </p:sp>
      <p:pic>
        <p:nvPicPr>
          <p:cNvPr id="3074" name="Picture 2" descr="C:\Users\wang\Desktop\大数据\wek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3140968"/>
            <a:ext cx="4335144" cy="3251358"/>
          </a:xfrm>
          <a:prstGeom prst="rect">
            <a:avLst/>
          </a:prstGeom>
          <a:noFill/>
          <a:extLst>
            <a:ext uri="{909E8E84-426E-40DD-AFC4-6F175D3DCCD1}">
              <a14:hiddenFill xmlns:a14="http://schemas.microsoft.com/office/drawing/2010/main">
                <a:solidFill>
                  <a:srgbClr val="FFFFFF"/>
                </a:solidFill>
              </a14:hiddenFill>
            </a:ext>
          </a:extLst>
        </p:spPr>
      </p:pic>
      <p:sp>
        <p:nvSpPr>
          <p:cNvPr id="69" name="矩形 68"/>
          <p:cNvSpPr/>
          <p:nvPr/>
        </p:nvSpPr>
        <p:spPr>
          <a:xfrm>
            <a:off x="378369" y="714165"/>
            <a:ext cx="1415772" cy="461665"/>
          </a:xfrm>
          <a:prstGeom prst="rect">
            <a:avLst/>
          </a:prstGeom>
        </p:spPr>
        <p:txBody>
          <a:bodyPr wrap="none">
            <a:spAutoFit/>
          </a:bodyPr>
          <a:lstStyle/>
          <a:p>
            <a:r>
              <a:rPr lang="zh-CN" altLang="en-US" sz="2400" dirty="0"/>
              <a:t>开源</a:t>
            </a:r>
            <a:r>
              <a:rPr lang="zh-CN" altLang="en-US" sz="2400" dirty="0" smtClean="0"/>
              <a:t>工具</a:t>
            </a:r>
            <a:endParaRPr lang="zh-CN" altLang="zh-CN" sz="2400" dirty="0"/>
          </a:p>
        </p:txBody>
      </p:sp>
      <p:sp>
        <p:nvSpPr>
          <p:cNvPr id="70" name="文本框 6"/>
          <p:cNvSpPr txBox="1"/>
          <p:nvPr/>
        </p:nvSpPr>
        <p:spPr>
          <a:xfrm>
            <a:off x="323528" y="116439"/>
            <a:ext cx="2705869" cy="369332"/>
          </a:xfrm>
          <a:prstGeom prst="rect">
            <a:avLst/>
          </a:prstGeom>
          <a:noFill/>
        </p:spPr>
        <p:txBody>
          <a:bodyPr wrap="none" lIns="0" tIns="0" rIns="0" bIns="0" rtlCol="0">
            <a:spAutoFit/>
          </a:bodyPr>
          <a:lstStyle/>
          <a:p>
            <a:r>
              <a:rPr lang="zh-CN" altLang="en-US" sz="2400" b="1" spc="225" dirty="0" smtClean="0"/>
              <a:t>数据</a:t>
            </a:r>
            <a:r>
              <a:rPr lang="zh-CN" altLang="en-US" sz="2400" b="1" spc="225" dirty="0"/>
              <a:t>挖掘常用工具</a:t>
            </a:r>
          </a:p>
        </p:txBody>
      </p:sp>
    </p:spTree>
    <p:extLst>
      <p:ext uri="{BB962C8B-B14F-4D97-AF65-F5344CB8AC3E}">
        <p14:creationId xmlns:p14="http://schemas.microsoft.com/office/powerpoint/2010/main" val="11497788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7500" y="1297050"/>
            <a:ext cx="7915326"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t>Mahout</a:t>
            </a:r>
          </a:p>
          <a:p>
            <a:r>
              <a:rPr lang="en-US" altLang="zh-CN" sz="2000" dirty="0"/>
              <a:t>Mahout</a:t>
            </a:r>
            <a:r>
              <a:rPr lang="zh-CN" altLang="en-US" sz="2000" dirty="0"/>
              <a:t>是</a:t>
            </a:r>
            <a:r>
              <a:rPr lang="en-US" altLang="zh-CN" sz="2000" dirty="0"/>
              <a:t>Apache Software Foundation(ASF)</a:t>
            </a:r>
            <a:r>
              <a:rPr lang="zh-CN" altLang="en-US" sz="2000" dirty="0"/>
              <a:t>旗下的一个开源项目，在机器学习领域提供了一些可扩展的经典算法的实现和数据挖掘的程序库。它可以实现很多功能，包括聚类、分类、推荐过滤、频繁子项挖掘等。</a:t>
            </a:r>
            <a:endParaRPr lang="en-US" altLang="zh-CN" sz="2000" dirty="0"/>
          </a:p>
        </p:txBody>
      </p:sp>
      <p:pic>
        <p:nvPicPr>
          <p:cNvPr id="9218" name="Picture 2" descr="C:\Users\wang\Desktop\大数据\Mhout.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10" l="0" r="100000"/>
                    </a14:imgEffect>
                  </a14:imgLayer>
                </a14:imgProps>
              </a:ext>
              <a:ext uri="{28A0092B-C50C-407E-A947-70E740481C1C}">
                <a14:useLocalDpi xmlns:a14="http://schemas.microsoft.com/office/drawing/2010/main" val="0"/>
              </a:ext>
            </a:extLst>
          </a:blip>
          <a:srcRect/>
          <a:stretch>
            <a:fillRect/>
          </a:stretch>
        </p:blipFill>
        <p:spPr bwMode="auto">
          <a:xfrm>
            <a:off x="3489699" y="3376488"/>
            <a:ext cx="5532782" cy="2178491"/>
          </a:xfrm>
          <a:prstGeom prst="rect">
            <a:avLst/>
          </a:prstGeom>
          <a:noFill/>
          <a:extLst>
            <a:ext uri="{909E8E84-426E-40DD-AFC4-6F175D3DCCD1}">
              <a14:hiddenFill xmlns:a14="http://schemas.microsoft.com/office/drawing/2010/main">
                <a:solidFill>
                  <a:srgbClr val="FFFFFF"/>
                </a:solidFill>
              </a14:hiddenFill>
            </a:ext>
          </a:extLst>
        </p:spPr>
      </p:pic>
      <p:sp>
        <p:nvSpPr>
          <p:cNvPr id="69" name="矩形 68"/>
          <p:cNvSpPr/>
          <p:nvPr/>
        </p:nvSpPr>
        <p:spPr>
          <a:xfrm>
            <a:off x="378369" y="714165"/>
            <a:ext cx="1415772" cy="461665"/>
          </a:xfrm>
          <a:prstGeom prst="rect">
            <a:avLst/>
          </a:prstGeom>
        </p:spPr>
        <p:txBody>
          <a:bodyPr wrap="none">
            <a:spAutoFit/>
          </a:bodyPr>
          <a:lstStyle/>
          <a:p>
            <a:r>
              <a:rPr lang="zh-CN" altLang="en-US" sz="2400" dirty="0"/>
              <a:t>开源</a:t>
            </a:r>
            <a:r>
              <a:rPr lang="zh-CN" altLang="en-US" sz="2400" dirty="0" smtClean="0"/>
              <a:t>工具</a:t>
            </a:r>
            <a:endParaRPr lang="zh-CN" altLang="zh-CN" sz="2400" dirty="0"/>
          </a:p>
        </p:txBody>
      </p:sp>
      <p:sp>
        <p:nvSpPr>
          <p:cNvPr id="70" name="文本框 6"/>
          <p:cNvSpPr txBox="1"/>
          <p:nvPr/>
        </p:nvSpPr>
        <p:spPr>
          <a:xfrm>
            <a:off x="323528" y="116439"/>
            <a:ext cx="2705869" cy="369332"/>
          </a:xfrm>
          <a:prstGeom prst="rect">
            <a:avLst/>
          </a:prstGeom>
          <a:noFill/>
        </p:spPr>
        <p:txBody>
          <a:bodyPr wrap="none" lIns="0" tIns="0" rIns="0" bIns="0" rtlCol="0">
            <a:spAutoFit/>
          </a:bodyPr>
          <a:lstStyle/>
          <a:p>
            <a:r>
              <a:rPr lang="zh-CN" altLang="en-US" sz="2400" b="1" spc="225" dirty="0" smtClean="0"/>
              <a:t>数据</a:t>
            </a:r>
            <a:r>
              <a:rPr lang="zh-CN" altLang="en-US" sz="2400" b="1" spc="225" dirty="0"/>
              <a:t>挖掘常用工具</a:t>
            </a:r>
          </a:p>
        </p:txBody>
      </p:sp>
    </p:spTree>
    <p:extLst>
      <p:ext uri="{BB962C8B-B14F-4D97-AF65-F5344CB8AC3E}">
        <p14:creationId xmlns:p14="http://schemas.microsoft.com/office/powerpoint/2010/main" val="18083209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7500" y="1297050"/>
            <a:ext cx="7915326"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t>Python</a:t>
            </a:r>
          </a:p>
          <a:p>
            <a:r>
              <a:rPr lang="en-US" altLang="zh-CN" sz="2000" dirty="0"/>
              <a:t>Python</a:t>
            </a:r>
            <a:r>
              <a:rPr lang="zh-CN" altLang="en-US" sz="2000" dirty="0"/>
              <a:t>是一种功能强大的、开源的、解释性、面向对象计算机编程语言，内建有各种高级数据结构，支持模块和包，支持多种平台并可扩展。</a:t>
            </a:r>
            <a:r>
              <a:rPr lang="en-US" altLang="zh-CN" sz="2000" dirty="0"/>
              <a:t>Python</a:t>
            </a:r>
            <a:r>
              <a:rPr lang="zh-CN" altLang="en-US" sz="2000" dirty="0"/>
              <a:t>语言简洁、易学习、易阅读，并在数据统计、机器学习方面得到广泛应用，是人工智能研究领域中一个非常重要的工具。</a:t>
            </a:r>
            <a:endParaRPr lang="en-US" altLang="zh-CN" sz="2000" dirty="0"/>
          </a:p>
        </p:txBody>
      </p:sp>
      <p:pic>
        <p:nvPicPr>
          <p:cNvPr id="70"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89712" l="0" r="94497">
                        <a14:foregroundMark x1="18396" y1="40329" x2="18396" y2="40329"/>
                        <a14:foregroundMark x1="36164" y1="53909" x2="36164" y2="53909"/>
                        <a14:foregroundMark x1="47799" y1="52263" x2="47799" y2="52263"/>
                        <a14:foregroundMark x1="47484" y1="46091" x2="47484" y2="46091"/>
                        <a14:foregroundMark x1="48113" y1="59259" x2="48113" y2="59259"/>
                        <a14:foregroundMark x1="49057" y1="63374" x2="49057" y2="63374"/>
                        <a14:foregroundMark x1="50157" y1="66255" x2="50157" y2="66255"/>
                        <a14:foregroundMark x1="53145" y1="66255" x2="53145" y2="66255"/>
                        <a14:foregroundMark x1="54245" y1="62551" x2="54245" y2="62551"/>
                        <a14:foregroundMark x1="55189" y1="57202" x2="55189" y2="57202"/>
                        <a14:foregroundMark x1="54403" y1="48971" x2="54403" y2="48971"/>
                        <a14:foregroundMark x1="54403" y1="71193" x2="54403" y2="71193"/>
                        <a14:foregroundMark x1="37107" y1="63786" x2="37107" y2="63786"/>
                        <a14:foregroundMark x1="36478" y1="62551" x2="36478" y2="62551"/>
                        <a14:foregroundMark x1="36164" y1="46914" x2="36164" y2="46914"/>
                        <a14:foregroundMark x1="38836" y1="41975" x2="38836" y2="41975"/>
                        <a14:foregroundMark x1="42138" y1="43621" x2="42138" y2="43621"/>
                        <a14:foregroundMark x1="44025" y1="55967" x2="44025" y2="55967"/>
                        <a14:foregroundMark x1="20597" y1="30041" x2="20597" y2="30041"/>
                        <a14:foregroundMark x1="19025" y1="34979" x2="19025" y2="34979"/>
                        <a14:foregroundMark x1="21226" y1="40329" x2="21226" y2="40329"/>
                        <a14:foregroundMark x1="20912" y1="46091" x2="20912" y2="46091"/>
                        <a14:foregroundMark x1="18396" y1="48560" x2="18396" y2="48560"/>
                        <a14:foregroundMark x1="15094" y1="48560" x2="15094" y2="48560"/>
                        <a14:foregroundMark x1="12264" y1="48560" x2="12264" y2="48560"/>
                        <a14:foregroundMark x1="9906" y1="47737" x2="9906" y2="47737"/>
                        <a14:foregroundMark x1="53302" y1="78601" x2="53302" y2="78601"/>
                        <a14:foregroundMark x1="36006" y1="76132" x2="36006" y2="76132"/>
                        <a14:foregroundMark x1="59906" y1="48971" x2="59906" y2="48971"/>
                        <a14:foregroundMark x1="59434" y1="44444" x2="59434" y2="44444"/>
                        <a14:foregroundMark x1="59434" y1="41975" x2="59434" y2="41975"/>
                        <a14:foregroundMark x1="59591" y1="53909" x2="59591" y2="53909"/>
                        <a14:foregroundMark x1="59591" y1="59671" x2="59591" y2="59671"/>
                        <a14:foregroundMark x1="6132" y1="59671" x2="6132" y2="59671"/>
                        <a14:foregroundMark x1="10220" y1="63786" x2="10220" y2="63786"/>
                        <a14:foregroundMark x1="9434" y1="67078" x2="9434" y2="67078"/>
                        <a14:foregroundMark x1="65566" y1="51852" x2="65566" y2="51852"/>
                        <a14:foregroundMark x1="65881" y1="45267" x2="65881" y2="45267"/>
                        <a14:foregroundMark x1="65252" y1="39506" x2="65252" y2="39506"/>
                        <a14:foregroundMark x1="64465" y1="30041" x2="64465" y2="30041"/>
                        <a14:foregroundMark x1="68239" y1="42387" x2="68239" y2="42387"/>
                        <a14:foregroundMark x1="70597" y1="41564" x2="70597" y2="41564"/>
                        <a14:foregroundMark x1="72484" y1="47325" x2="72484" y2="47325"/>
                        <a14:foregroundMark x1="72956" y1="58436" x2="72956" y2="58436"/>
                        <a14:foregroundMark x1="17610" y1="28807" x2="17610" y2="28807"/>
                        <a14:foregroundMark x1="75786" y1="55144" x2="75786" y2="55144"/>
                        <a14:foregroundMark x1="76101" y1="51440" x2="76101" y2="51440"/>
                        <a14:foregroundMark x1="76258" y1="46502" x2="76258" y2="46502"/>
                        <a14:foregroundMark x1="77044" y1="44856" x2="77044" y2="44856"/>
                        <a14:foregroundMark x1="78616" y1="43621" x2="78616" y2="43621"/>
                        <a14:foregroundMark x1="79403" y1="41564" x2="79403" y2="41564"/>
                        <a14:foregroundMark x1="80189" y1="41152" x2="80189" y2="41152"/>
                        <a14:foregroundMark x1="82075" y1="44033" x2="82075" y2="44033"/>
                        <a14:foregroundMark x1="83176" y1="47325" x2="83176" y2="47325"/>
                        <a14:foregroundMark x1="84119" y1="52263" x2="84119" y2="52263"/>
                        <a14:foregroundMark x1="83333" y1="57202" x2="83333" y2="57202"/>
                        <a14:foregroundMark x1="83019" y1="59671" x2="83019" y2="59671"/>
                        <a14:foregroundMark x1="86950" y1="55144" x2="86950" y2="55144"/>
                        <a14:foregroundMark x1="86950" y1="49383" x2="86950" y2="49383"/>
                        <a14:foregroundMark x1="86950" y1="46914" x2="86950" y2="46914"/>
                        <a14:foregroundMark x1="91352" y1="41975" x2="91352" y2="41975"/>
                        <a14:foregroundMark x1="93239" y1="43621" x2="93239" y2="43621"/>
                        <a14:foregroundMark x1="94497" y1="49794" x2="94497" y2="49794"/>
                      </a14:backgroundRemoval>
                    </a14:imgEffect>
                  </a14:imgLayer>
                </a14:imgProps>
              </a:ext>
              <a:ext uri="{28A0092B-C50C-407E-A947-70E740481C1C}">
                <a14:useLocalDpi xmlns:a14="http://schemas.microsoft.com/office/drawing/2010/main" val="0"/>
              </a:ext>
            </a:extLst>
          </a:blip>
          <a:srcRect/>
          <a:stretch>
            <a:fillRect/>
          </a:stretch>
        </p:blipFill>
        <p:spPr bwMode="auto">
          <a:xfrm>
            <a:off x="3146916" y="3598132"/>
            <a:ext cx="5375910" cy="2054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矩形 68"/>
          <p:cNvSpPr/>
          <p:nvPr/>
        </p:nvSpPr>
        <p:spPr>
          <a:xfrm>
            <a:off x="378369" y="714165"/>
            <a:ext cx="1415772" cy="461665"/>
          </a:xfrm>
          <a:prstGeom prst="rect">
            <a:avLst/>
          </a:prstGeom>
        </p:spPr>
        <p:txBody>
          <a:bodyPr wrap="none">
            <a:spAutoFit/>
          </a:bodyPr>
          <a:lstStyle/>
          <a:p>
            <a:r>
              <a:rPr lang="zh-CN" altLang="en-US" sz="2400" dirty="0"/>
              <a:t>开源</a:t>
            </a:r>
            <a:r>
              <a:rPr lang="zh-CN" altLang="en-US" sz="2400" dirty="0" smtClean="0"/>
              <a:t>工具</a:t>
            </a:r>
            <a:endParaRPr lang="zh-CN" altLang="zh-CN" sz="2400" dirty="0"/>
          </a:p>
        </p:txBody>
      </p:sp>
      <p:sp>
        <p:nvSpPr>
          <p:cNvPr id="75" name="文本框 6"/>
          <p:cNvSpPr txBox="1"/>
          <p:nvPr/>
        </p:nvSpPr>
        <p:spPr>
          <a:xfrm>
            <a:off x="323528" y="116439"/>
            <a:ext cx="2705869" cy="369332"/>
          </a:xfrm>
          <a:prstGeom prst="rect">
            <a:avLst/>
          </a:prstGeom>
          <a:noFill/>
        </p:spPr>
        <p:txBody>
          <a:bodyPr wrap="none" lIns="0" tIns="0" rIns="0" bIns="0" rtlCol="0">
            <a:spAutoFit/>
          </a:bodyPr>
          <a:lstStyle/>
          <a:p>
            <a:r>
              <a:rPr lang="zh-CN" altLang="en-US" sz="2400" b="1" spc="225" dirty="0" smtClean="0"/>
              <a:t>数据</a:t>
            </a:r>
            <a:r>
              <a:rPr lang="zh-CN" altLang="en-US" sz="2400" b="1" spc="225" dirty="0"/>
              <a:t>挖掘常用工具</a:t>
            </a:r>
          </a:p>
        </p:txBody>
      </p:sp>
    </p:spTree>
    <p:extLst>
      <p:ext uri="{BB962C8B-B14F-4D97-AF65-F5344CB8AC3E}">
        <p14:creationId xmlns:p14="http://schemas.microsoft.com/office/powerpoint/2010/main" val="206246886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7500" y="1297050"/>
            <a:ext cx="7915326"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t>Spark </a:t>
            </a:r>
            <a:r>
              <a:rPr lang="en-US" altLang="zh-CN" sz="2000" dirty="0" err="1"/>
              <a:t>MLlib</a:t>
            </a:r>
            <a:endParaRPr lang="en-US" altLang="zh-CN" sz="2000" dirty="0"/>
          </a:p>
          <a:p>
            <a:r>
              <a:rPr lang="en-US" altLang="zh-CN" sz="2000" dirty="0" err="1"/>
              <a:t>MLlib</a:t>
            </a:r>
            <a:r>
              <a:rPr lang="zh-CN" altLang="en-US" sz="2000" dirty="0"/>
              <a:t>（</a:t>
            </a:r>
            <a:r>
              <a:rPr lang="en-US" altLang="zh-CN" sz="2000" dirty="0"/>
              <a:t>machine learning lib</a:t>
            </a:r>
            <a:r>
              <a:rPr lang="zh-CN" altLang="en-US" sz="2000" dirty="0"/>
              <a:t>）是</a:t>
            </a:r>
            <a:r>
              <a:rPr lang="en-US" altLang="zh-CN" sz="2000" dirty="0"/>
              <a:t>Spark</a:t>
            </a:r>
            <a:r>
              <a:rPr lang="zh-CN" altLang="en-US" sz="2000" dirty="0"/>
              <a:t>中的一个可扩展的机器学习库，由通用的学习算法和工具组成，包括分类、线性回归、聚类、协同过滤、梯度下降以及底层优化原语。</a:t>
            </a:r>
            <a:endParaRPr lang="en-US" altLang="zh-CN" sz="2000" dirty="0"/>
          </a:p>
        </p:txBody>
      </p:sp>
      <p:pic>
        <p:nvPicPr>
          <p:cNvPr id="11268" name="Picture 4" descr="C:\Users\wang\Desktop\大数据\sparkmli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0785" y="3383280"/>
            <a:ext cx="3720979" cy="1942465"/>
          </a:xfrm>
          <a:prstGeom prst="rect">
            <a:avLst/>
          </a:prstGeom>
          <a:noFill/>
          <a:extLst>
            <a:ext uri="{909E8E84-426E-40DD-AFC4-6F175D3DCCD1}">
              <a14:hiddenFill xmlns:a14="http://schemas.microsoft.com/office/drawing/2010/main">
                <a:solidFill>
                  <a:srgbClr val="FFFFFF"/>
                </a:solidFill>
              </a14:hiddenFill>
            </a:ext>
          </a:extLst>
        </p:spPr>
      </p:pic>
      <p:sp>
        <p:nvSpPr>
          <p:cNvPr id="69" name="矩形 68"/>
          <p:cNvSpPr/>
          <p:nvPr/>
        </p:nvSpPr>
        <p:spPr>
          <a:xfrm>
            <a:off x="378369" y="714165"/>
            <a:ext cx="1415772" cy="461665"/>
          </a:xfrm>
          <a:prstGeom prst="rect">
            <a:avLst/>
          </a:prstGeom>
        </p:spPr>
        <p:txBody>
          <a:bodyPr wrap="none">
            <a:spAutoFit/>
          </a:bodyPr>
          <a:lstStyle/>
          <a:p>
            <a:r>
              <a:rPr lang="zh-CN" altLang="en-US" sz="2400" dirty="0"/>
              <a:t>开源</a:t>
            </a:r>
            <a:r>
              <a:rPr lang="zh-CN" altLang="en-US" sz="2400" dirty="0" smtClean="0"/>
              <a:t>工具</a:t>
            </a:r>
            <a:endParaRPr lang="zh-CN" altLang="zh-CN" sz="2400" dirty="0"/>
          </a:p>
        </p:txBody>
      </p:sp>
      <p:sp>
        <p:nvSpPr>
          <p:cNvPr id="70" name="文本框 6"/>
          <p:cNvSpPr txBox="1"/>
          <p:nvPr/>
        </p:nvSpPr>
        <p:spPr>
          <a:xfrm>
            <a:off x="323528" y="116439"/>
            <a:ext cx="2705869" cy="369332"/>
          </a:xfrm>
          <a:prstGeom prst="rect">
            <a:avLst/>
          </a:prstGeom>
          <a:noFill/>
        </p:spPr>
        <p:txBody>
          <a:bodyPr wrap="none" lIns="0" tIns="0" rIns="0" bIns="0" rtlCol="0">
            <a:spAutoFit/>
          </a:bodyPr>
          <a:lstStyle/>
          <a:p>
            <a:r>
              <a:rPr lang="zh-CN" altLang="en-US" sz="2400" b="1" spc="225" dirty="0" smtClean="0"/>
              <a:t>数据</a:t>
            </a:r>
            <a:r>
              <a:rPr lang="zh-CN" altLang="en-US" sz="2400" b="1" spc="225" dirty="0"/>
              <a:t>挖掘常用工具</a:t>
            </a:r>
          </a:p>
        </p:txBody>
      </p:sp>
    </p:spTree>
    <p:extLst>
      <p:ext uri="{BB962C8B-B14F-4D97-AF65-F5344CB8AC3E}">
        <p14:creationId xmlns:p14="http://schemas.microsoft.com/office/powerpoint/2010/main" val="12805252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98</a:t>
            </a:fld>
            <a:endParaRPr lang="zh-CN" altLang="zh-CN"/>
          </a:p>
        </p:txBody>
      </p:sp>
      <p:pic>
        <p:nvPicPr>
          <p:cNvPr id="47106" name="Picture 2" descr="http://7xiur2.com1.z0.glb.clouddn.com/0373.png"/>
          <p:cNvPicPr>
            <a:picLocks noChangeAspect="1" noChangeArrowheads="1"/>
          </p:cNvPicPr>
          <p:nvPr/>
        </p:nvPicPr>
        <p:blipFill>
          <a:blip r:embed="rId2"/>
          <a:srcRect/>
          <a:stretch>
            <a:fillRect/>
          </a:stretch>
        </p:blipFill>
        <p:spPr bwMode="auto">
          <a:xfrm>
            <a:off x="857224" y="1500174"/>
            <a:ext cx="7524201" cy="4857784"/>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99</a:t>
            </a:fld>
            <a:endParaRPr lang="zh-CN" altLang="zh-CN"/>
          </a:p>
        </p:txBody>
      </p:sp>
      <p:pic>
        <p:nvPicPr>
          <p:cNvPr id="121858" name="Picture 2" descr="http://7xiur2.com1.z0.glb.clouddn.com/0374.png"/>
          <p:cNvPicPr>
            <a:picLocks noChangeAspect="1" noChangeArrowheads="1"/>
          </p:cNvPicPr>
          <p:nvPr/>
        </p:nvPicPr>
        <p:blipFill>
          <a:blip r:embed="rId2"/>
          <a:srcRect/>
          <a:stretch>
            <a:fillRect/>
          </a:stretch>
        </p:blipFill>
        <p:spPr bwMode="auto">
          <a:xfrm>
            <a:off x="785786" y="1785926"/>
            <a:ext cx="7228551" cy="435771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1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4576</TotalTime>
  <Words>10084</Words>
  <Application>Microsoft Office PowerPoint</Application>
  <PresentationFormat>全屏显示(4:3)</PresentationFormat>
  <Paragraphs>939</Paragraphs>
  <Slides>116</Slides>
  <Notes>39</Notes>
  <HiddenSlides>3</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1</vt:i4>
      </vt:variant>
      <vt:variant>
        <vt:lpstr>幻灯片标题</vt:lpstr>
      </vt:variant>
      <vt:variant>
        <vt:i4>116</vt:i4>
      </vt:variant>
    </vt:vector>
  </HeadingPairs>
  <TitlesOfParts>
    <vt:vector size="140" baseType="lpstr">
      <vt:lpstr>Franklin Gothic Book</vt:lpstr>
      <vt:lpstr>Helvetica Black</vt:lpstr>
      <vt:lpstr>Monotype Sorts</vt:lpstr>
      <vt:lpstr>黑体</vt:lpstr>
      <vt:lpstr>华文琥珀</vt:lpstr>
      <vt:lpstr>楷体_GB2312</vt:lpstr>
      <vt:lpstr>隶书</vt:lpstr>
      <vt:lpstr>宋体</vt:lpstr>
      <vt:lpstr>微软雅黑</vt:lpstr>
      <vt:lpstr>Arial</vt:lpstr>
      <vt:lpstr>Calibri</vt:lpstr>
      <vt:lpstr>Cambria</vt:lpstr>
      <vt:lpstr>Comic Sans MS</vt:lpstr>
      <vt:lpstr>Franklin Gothic Medium</vt:lpstr>
      <vt:lpstr>Helvetica</vt:lpstr>
      <vt:lpstr>Impact</vt:lpstr>
      <vt:lpstr>Symbol</vt:lpstr>
      <vt:lpstr>Tahoma</vt:lpstr>
      <vt:lpstr>Times New Roman</vt:lpstr>
      <vt:lpstr>Wingdings</vt:lpstr>
      <vt:lpstr>Wingdings 2</vt:lpstr>
      <vt:lpstr>暗香扑面</vt:lpstr>
      <vt:lpstr>1_暗香扑面</vt:lpstr>
      <vt:lpstr>剪辑</vt:lpstr>
      <vt:lpstr>PowerPoint 演示文稿</vt:lpstr>
      <vt:lpstr>参考书</vt:lpstr>
      <vt:lpstr>知识储备</vt:lpstr>
      <vt:lpstr>PowerPoint 演示文稿</vt:lpstr>
      <vt:lpstr>PowerPoint 演示文稿</vt:lpstr>
      <vt:lpstr>PowerPoint 演示文稿</vt:lpstr>
      <vt:lpstr>PowerPoint 演示文稿</vt:lpstr>
      <vt:lpstr>PowerPoint 演示文稿</vt:lpstr>
      <vt:lpstr>第1章 概述</vt:lpstr>
      <vt:lpstr>思考题</vt:lpstr>
      <vt:lpstr>思考题</vt:lpstr>
      <vt:lpstr>PowerPoint 演示文稿</vt:lpstr>
      <vt:lpstr>PowerPoint 演示文稿</vt:lpstr>
      <vt:lpstr>当前发展背景</vt:lpstr>
      <vt:lpstr>当前发展背景</vt:lpstr>
      <vt:lpstr>数据挖掘的出现</vt:lpstr>
      <vt:lpstr>第1章 概述</vt:lpstr>
      <vt:lpstr>数据挖掘的起源</vt:lpstr>
      <vt:lpstr>PowerPoint 演示文稿</vt:lpstr>
      <vt:lpstr>数据挖掘界简史</vt:lpstr>
      <vt:lpstr>Conferences and Journals on Data Mining</vt:lpstr>
      <vt:lpstr>Where 2 Find References? DBLP, CiteSeer, Google</vt:lpstr>
      <vt:lpstr>什么是数据挖掘</vt:lpstr>
      <vt:lpstr>什么是数据挖掘</vt:lpstr>
      <vt:lpstr>什么是数据挖掘</vt:lpstr>
      <vt:lpstr>PowerPoint 演示文稿</vt:lpstr>
      <vt:lpstr>PowerPoint 演示文稿</vt:lpstr>
      <vt:lpstr>PowerPoint 演示文稿</vt:lpstr>
      <vt:lpstr>PowerPoint 演示文稿</vt:lpstr>
      <vt:lpstr>相关概念</vt:lpstr>
      <vt:lpstr>PowerPoint 演示文稿</vt:lpstr>
      <vt:lpstr>KDD过程的步骤</vt:lpstr>
      <vt:lpstr>KDD过程: 机器学习和统计的角度</vt:lpstr>
      <vt:lpstr>典型的数据挖掘系统结构</vt:lpstr>
      <vt:lpstr>数据挖掘步骤</vt:lpstr>
      <vt:lpstr>相关概念</vt:lpstr>
      <vt:lpstr>相关概念</vt:lpstr>
      <vt:lpstr>第1章 概述</vt:lpstr>
      <vt:lpstr>数据挖掘的多维视图</vt:lpstr>
      <vt:lpstr>数据挖掘:在什么数据上进行?</vt:lpstr>
      <vt:lpstr>数据挖掘功能(1)</vt:lpstr>
      <vt:lpstr>数据挖掘功能(1)-关联分析案例</vt:lpstr>
      <vt:lpstr>数据挖掘功能(1)-关联分析案例</vt:lpstr>
      <vt:lpstr>数据挖掘功能(1)-啤酒与尿布</vt:lpstr>
      <vt:lpstr>数据挖掘功能(2)-分类</vt:lpstr>
      <vt:lpstr>数据挖掘功能(2)--分类</vt:lpstr>
      <vt:lpstr>数据挖掘功能(2)--分类举例</vt:lpstr>
      <vt:lpstr>数据挖掘功能(2)--分类举例</vt:lpstr>
      <vt:lpstr>数据挖掘功能(2)--分类举例</vt:lpstr>
      <vt:lpstr>例</vt:lpstr>
      <vt:lpstr>PowerPoint 演示文稿</vt:lpstr>
      <vt:lpstr>PowerPoint 演示文稿</vt:lpstr>
      <vt:lpstr>PowerPoint 演示文稿</vt:lpstr>
      <vt:lpstr>PowerPoint 演示文稿</vt:lpstr>
      <vt:lpstr>PowerPoint 演示文稿</vt:lpstr>
      <vt:lpstr>数据挖掘功能(3)-聚类分析</vt:lpstr>
      <vt:lpstr>数据挖掘功能(3)-聚类分析</vt:lpstr>
      <vt:lpstr>数据挖掘功能(3)--聚类举例</vt:lpstr>
      <vt:lpstr>数据挖掘功能(3)--聚类举例</vt:lpstr>
      <vt:lpstr>数据挖掘功能(3)--聚类举例</vt:lpstr>
      <vt:lpstr>数据挖掘功能(3)--聚类举例</vt:lpstr>
      <vt:lpstr>数据挖掘功能(4)</vt:lpstr>
      <vt:lpstr>数据挖掘功能(5)</vt:lpstr>
      <vt:lpstr>数据挖掘: 多学科交叉</vt:lpstr>
      <vt:lpstr>数据挖掘技术上问题</vt:lpstr>
      <vt:lpstr>数据挖掘技术上问题</vt:lpstr>
      <vt:lpstr>数据挖掘技术上问题</vt:lpstr>
      <vt:lpstr>数据挖掘技术上问题</vt:lpstr>
      <vt:lpstr>数据挖掘技术上问题</vt:lpstr>
      <vt:lpstr>数据挖掘技术上问题</vt:lpstr>
      <vt:lpstr>数据挖掘的应用</vt:lpstr>
      <vt:lpstr>数据挖掘的应用-- 市场分析与管理(1)</vt:lpstr>
      <vt:lpstr>PowerPoint 演示文稿</vt:lpstr>
      <vt:lpstr>数据挖掘和商务智能</vt:lpstr>
      <vt:lpstr>PowerPoint 演示文稿</vt:lpstr>
      <vt:lpstr>PowerPoint 演示文稿</vt:lpstr>
      <vt:lpstr>PowerPoint 演示文稿</vt:lpstr>
      <vt:lpstr>数据挖掘的应用-生物数据分析/挖掘</vt:lpstr>
      <vt:lpstr>数据挖掘的应用-生物数据分析/挖掘</vt:lpstr>
      <vt:lpstr>数据挖掘的应用-生物数据分析/挖掘</vt:lpstr>
      <vt:lpstr>数据挖掘的应用-生物数据分析/挖掘</vt:lpstr>
      <vt:lpstr>数据挖掘的应用-其它应用</vt:lpstr>
      <vt:lpstr>第1章 概述</vt:lpstr>
      <vt:lpstr>数据挖掘的主要问题(1)</vt:lpstr>
      <vt:lpstr>数据挖掘的主要问题(2)</vt:lpstr>
      <vt:lpstr>挖掘真实数据中规律</vt:lpstr>
      <vt:lpstr>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数据挖掘案例</vt:lpstr>
      <vt:lpstr>数据挖掘案例</vt:lpstr>
      <vt:lpstr>数据挖掘案例</vt:lpstr>
      <vt:lpstr>数据挖掘案例</vt:lpstr>
      <vt:lpstr>数据挖掘案例</vt:lpstr>
      <vt:lpstr>数据挖掘案例</vt:lpstr>
      <vt:lpstr>数据挖掘案例</vt:lpstr>
      <vt:lpstr>数据挖掘案例</vt:lpstr>
      <vt:lpstr>数据挖掘案例</vt:lpstr>
      <vt:lpstr>数据挖掘案例</vt:lpstr>
      <vt:lpstr>数据挖掘案例</vt:lpstr>
      <vt:lpstr>数据挖掘案例</vt:lpstr>
      <vt:lpstr>数据挖掘案例</vt:lpstr>
      <vt:lpstr>数据挖掘案例</vt:lpstr>
      <vt:lpstr>Top-10 Most Popular DM Algorithms:18 Identified Candidates (I)</vt:lpstr>
      <vt:lpstr>The 18 Identified Candidates (II)</vt:lpstr>
      <vt:lpstr>The 18 Identified Candidates (III)</vt:lpstr>
      <vt:lpstr>Top-10 Algorithm Finally Selected at ICDM’06</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admin</dc:creator>
  <cp:lastModifiedBy>Windows 用户</cp:lastModifiedBy>
  <cp:revision>216</cp:revision>
  <dcterms:created xsi:type="dcterms:W3CDTF">2017-01-18T06:23:21Z</dcterms:created>
  <dcterms:modified xsi:type="dcterms:W3CDTF">2020-02-26T12:09:39Z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