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0" r:id="rId3"/>
    <p:sldId id="299" r:id="rId4"/>
    <p:sldId id="304" r:id="rId5"/>
    <p:sldId id="301" r:id="rId6"/>
    <p:sldId id="302" r:id="rId7"/>
    <p:sldId id="303" r:id="rId8"/>
    <p:sldId id="305" r:id="rId9"/>
    <p:sldId id="306" r:id="rId10"/>
    <p:sldId id="307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j Zhu" initials="jZ" lastIdx="1" clrIdx="0">
    <p:extLst>
      <p:ext uri="{19B8F6BF-5375-455C-9EA6-DF929625EA0E}">
        <p15:presenceInfo xmlns:p15="http://schemas.microsoft.com/office/powerpoint/2012/main" userId="4b8565019aedfa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F91"/>
    <a:srgbClr val="003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72919" autoAdjust="0"/>
  </p:normalViewPr>
  <p:slideViewPr>
    <p:cSldViewPr snapToGrid="0">
      <p:cViewPr varScale="1">
        <p:scale>
          <a:sx n="83" d="100"/>
          <a:sy n="83" d="100"/>
        </p:scale>
        <p:origin x="167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E6153-8D04-4237-A9FD-2C55B0724AF8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F34B06-25B3-4813-B3F4-C920BBA012C1}">
      <dgm:prSet phldrT="[文本]"/>
      <dgm:spPr/>
      <dgm:t>
        <a:bodyPr/>
        <a:lstStyle/>
        <a:p>
          <a:r>
            <a:rPr lang="en-US" altLang="zh-CN" dirty="0"/>
            <a:t>Video</a:t>
          </a:r>
          <a:endParaRPr lang="zh-CN" altLang="en-US" dirty="0"/>
        </a:p>
      </dgm:t>
    </dgm:pt>
    <dgm:pt modelId="{C6134A1C-CA96-482C-9582-A0FA071AE22A}" type="parTrans" cxnId="{DF6D002A-F54C-41B4-96C6-405244A96861}">
      <dgm:prSet/>
      <dgm:spPr/>
      <dgm:t>
        <a:bodyPr/>
        <a:lstStyle/>
        <a:p>
          <a:endParaRPr lang="zh-CN" altLang="en-US"/>
        </a:p>
      </dgm:t>
    </dgm:pt>
    <dgm:pt modelId="{816FBC0C-55CF-48E4-9F25-71D87E276F8D}" type="sibTrans" cxnId="{DF6D002A-F54C-41B4-96C6-405244A96861}">
      <dgm:prSet/>
      <dgm:spPr/>
      <dgm:t>
        <a:bodyPr/>
        <a:lstStyle/>
        <a:p>
          <a:endParaRPr lang="zh-CN" altLang="en-US"/>
        </a:p>
      </dgm:t>
    </dgm:pt>
    <dgm:pt modelId="{014B8391-E676-4818-A724-633949ADDBA0}">
      <dgm:prSet phldrT="[文本]"/>
      <dgm:spPr/>
      <dgm:t>
        <a:bodyPr/>
        <a:lstStyle/>
        <a:p>
          <a:r>
            <a:rPr lang="zh-CN" altLang="en-US" dirty="0"/>
            <a:t>语音</a:t>
          </a:r>
        </a:p>
      </dgm:t>
    </dgm:pt>
    <dgm:pt modelId="{4276DD2E-9B36-4C92-A360-B90A310B2A22}" type="parTrans" cxnId="{DAD52EAB-00D9-4581-84EF-B09E37C00880}">
      <dgm:prSet/>
      <dgm:spPr/>
      <dgm:t>
        <a:bodyPr/>
        <a:lstStyle/>
        <a:p>
          <a:endParaRPr lang="zh-CN" altLang="en-US"/>
        </a:p>
      </dgm:t>
    </dgm:pt>
    <dgm:pt modelId="{CDF5354A-A22B-4938-AD81-6F24A3DECA7B}" type="sibTrans" cxnId="{DAD52EAB-00D9-4581-84EF-B09E37C00880}">
      <dgm:prSet/>
      <dgm:spPr/>
      <dgm:t>
        <a:bodyPr/>
        <a:lstStyle/>
        <a:p>
          <a:endParaRPr lang="zh-CN" altLang="en-US"/>
        </a:p>
      </dgm:t>
    </dgm:pt>
    <dgm:pt modelId="{71601024-47FC-4C65-9F04-4EE2D1AB5ACE}">
      <dgm:prSet phldrT="[文本]"/>
      <dgm:spPr/>
      <dgm:t>
        <a:bodyPr/>
        <a:lstStyle/>
        <a:p>
          <a:r>
            <a:rPr lang="zh-CN" altLang="en-US" dirty="0"/>
            <a:t>文本</a:t>
          </a:r>
        </a:p>
      </dgm:t>
    </dgm:pt>
    <dgm:pt modelId="{9F55DFC6-2BEF-476D-BE1C-EC28645610A2}" type="parTrans" cxnId="{19A334BC-56F6-4DF8-802B-1D8F6E4D7BA8}">
      <dgm:prSet/>
      <dgm:spPr/>
      <dgm:t>
        <a:bodyPr/>
        <a:lstStyle/>
        <a:p>
          <a:endParaRPr lang="zh-CN" altLang="en-US"/>
        </a:p>
      </dgm:t>
    </dgm:pt>
    <dgm:pt modelId="{5FC77AB4-6783-487A-BDE7-3E2A080DF5C2}" type="sibTrans" cxnId="{19A334BC-56F6-4DF8-802B-1D8F6E4D7BA8}">
      <dgm:prSet/>
      <dgm:spPr/>
      <dgm:t>
        <a:bodyPr/>
        <a:lstStyle/>
        <a:p>
          <a:endParaRPr lang="zh-CN" altLang="en-US"/>
        </a:p>
      </dgm:t>
    </dgm:pt>
    <dgm:pt modelId="{BDC91D43-709A-405D-A0E3-81C793327D37}" type="pres">
      <dgm:prSet presAssocID="{B2BE6153-8D04-4237-A9FD-2C55B0724AF8}" presName="Name0" presStyleCnt="0">
        <dgm:presLayoutVars>
          <dgm:dir/>
          <dgm:resizeHandles val="exact"/>
        </dgm:presLayoutVars>
      </dgm:prSet>
      <dgm:spPr/>
    </dgm:pt>
    <dgm:pt modelId="{25935A9D-7152-4E76-8511-D16E38C12591}" type="pres">
      <dgm:prSet presAssocID="{C1F34B06-25B3-4813-B3F4-C920BBA012C1}" presName="compNode" presStyleCnt="0"/>
      <dgm:spPr/>
    </dgm:pt>
    <dgm:pt modelId="{25C008B4-0784-499C-8382-72E306EC543E}" type="pres">
      <dgm:prSet presAssocID="{C1F34B06-25B3-4813-B3F4-C920BBA012C1}" presName="pictRect" presStyleLbl="node1" presStyleIdx="0" presStyleCnt="3" custLinFactNeighborX="-717"/>
      <dgm:spPr/>
    </dgm:pt>
    <dgm:pt modelId="{1B8E72C1-AC79-4CC6-83B8-96E0638DA849}" type="pres">
      <dgm:prSet presAssocID="{C1F34B06-25B3-4813-B3F4-C920BBA012C1}" presName="textRect" presStyleLbl="revTx" presStyleIdx="0" presStyleCnt="3" custLinFactY="-46970" custLinFactNeighborX="717" custLinFactNeighborY="-100000">
        <dgm:presLayoutVars>
          <dgm:bulletEnabled val="1"/>
        </dgm:presLayoutVars>
      </dgm:prSet>
      <dgm:spPr/>
    </dgm:pt>
    <dgm:pt modelId="{145F0EB5-4206-4CC3-8E15-2C78595DC192}" type="pres">
      <dgm:prSet presAssocID="{816FBC0C-55CF-48E4-9F25-71D87E276F8D}" presName="sibTrans" presStyleLbl="sibTrans2D1" presStyleIdx="0" presStyleCnt="0"/>
      <dgm:spPr/>
    </dgm:pt>
    <dgm:pt modelId="{62798972-C51E-43CD-BFB0-33E388FBBD31}" type="pres">
      <dgm:prSet presAssocID="{014B8391-E676-4818-A724-633949ADDBA0}" presName="compNode" presStyleCnt="0"/>
      <dgm:spPr/>
    </dgm:pt>
    <dgm:pt modelId="{4A4A7375-0D94-4CA6-B192-DF9CE7FCA03F}" type="pres">
      <dgm:prSet presAssocID="{014B8391-E676-4818-A724-633949ADDBA0}" presName="pictRect" presStyleLbl="node1" presStyleIdx="1" presStyleCnt="3"/>
      <dgm:spPr/>
    </dgm:pt>
    <dgm:pt modelId="{DA171CDA-6BFC-49E9-8049-D6227F38D2CF}" type="pres">
      <dgm:prSet presAssocID="{014B8391-E676-4818-A724-633949ADDBA0}" presName="textRect" presStyleLbl="revTx" presStyleIdx="1" presStyleCnt="3" custLinFactY="-52767" custLinFactNeighborY="-100000">
        <dgm:presLayoutVars>
          <dgm:bulletEnabled val="1"/>
        </dgm:presLayoutVars>
      </dgm:prSet>
      <dgm:spPr/>
    </dgm:pt>
    <dgm:pt modelId="{A785C40B-52A5-4A62-A323-A707681A6F1D}" type="pres">
      <dgm:prSet presAssocID="{CDF5354A-A22B-4938-AD81-6F24A3DECA7B}" presName="sibTrans" presStyleLbl="sibTrans2D1" presStyleIdx="0" presStyleCnt="0"/>
      <dgm:spPr/>
    </dgm:pt>
    <dgm:pt modelId="{3DF7CD2D-778B-4AF5-85B0-FE6E08835B7D}" type="pres">
      <dgm:prSet presAssocID="{71601024-47FC-4C65-9F04-4EE2D1AB5ACE}" presName="compNode" presStyleCnt="0"/>
      <dgm:spPr/>
    </dgm:pt>
    <dgm:pt modelId="{9FAA35AA-3E1C-411B-9F47-C3DF5456E528}" type="pres">
      <dgm:prSet presAssocID="{71601024-47FC-4C65-9F04-4EE2D1AB5ACE}" presName="pictRect" presStyleLbl="node1" presStyleIdx="2" presStyleCnt="3"/>
      <dgm:spPr/>
    </dgm:pt>
    <dgm:pt modelId="{1CB53364-DDDD-43F0-BFF7-D4394524F5CE}" type="pres">
      <dgm:prSet presAssocID="{71601024-47FC-4C65-9F04-4EE2D1AB5ACE}" presName="textRect" presStyleLbl="revTx" presStyleIdx="2" presStyleCnt="3" custLinFactY="-46972" custLinFactNeighborX="63" custLinFactNeighborY="-100000">
        <dgm:presLayoutVars>
          <dgm:bulletEnabled val="1"/>
        </dgm:presLayoutVars>
      </dgm:prSet>
      <dgm:spPr/>
    </dgm:pt>
  </dgm:ptLst>
  <dgm:cxnLst>
    <dgm:cxn modelId="{A0352918-4F84-45AE-A45E-40DDA1A7389C}" type="presOf" srcId="{B2BE6153-8D04-4237-A9FD-2C55B0724AF8}" destId="{BDC91D43-709A-405D-A0E3-81C793327D37}" srcOrd="0" destOrd="0" presId="urn:microsoft.com/office/officeart/2005/8/layout/pList1"/>
    <dgm:cxn modelId="{A7ECDD28-0C03-4CB5-A789-30FB38A72355}" type="presOf" srcId="{71601024-47FC-4C65-9F04-4EE2D1AB5ACE}" destId="{1CB53364-DDDD-43F0-BFF7-D4394524F5CE}" srcOrd="0" destOrd="0" presId="urn:microsoft.com/office/officeart/2005/8/layout/pList1"/>
    <dgm:cxn modelId="{DF6D002A-F54C-41B4-96C6-405244A96861}" srcId="{B2BE6153-8D04-4237-A9FD-2C55B0724AF8}" destId="{C1F34B06-25B3-4813-B3F4-C920BBA012C1}" srcOrd="0" destOrd="0" parTransId="{C6134A1C-CA96-482C-9582-A0FA071AE22A}" sibTransId="{816FBC0C-55CF-48E4-9F25-71D87E276F8D}"/>
    <dgm:cxn modelId="{349C6D38-0D26-49F7-BA06-768113B3B0A2}" type="presOf" srcId="{816FBC0C-55CF-48E4-9F25-71D87E276F8D}" destId="{145F0EB5-4206-4CC3-8E15-2C78595DC192}" srcOrd="0" destOrd="0" presId="urn:microsoft.com/office/officeart/2005/8/layout/pList1"/>
    <dgm:cxn modelId="{09610379-1D81-4757-9D5F-A8889E21C2AB}" type="presOf" srcId="{014B8391-E676-4818-A724-633949ADDBA0}" destId="{DA171CDA-6BFC-49E9-8049-D6227F38D2CF}" srcOrd="0" destOrd="0" presId="urn:microsoft.com/office/officeart/2005/8/layout/pList1"/>
    <dgm:cxn modelId="{EDAAB581-8A49-4EF6-9D9C-70DADF1B7E64}" type="presOf" srcId="{CDF5354A-A22B-4938-AD81-6F24A3DECA7B}" destId="{A785C40B-52A5-4A62-A323-A707681A6F1D}" srcOrd="0" destOrd="0" presId="urn:microsoft.com/office/officeart/2005/8/layout/pList1"/>
    <dgm:cxn modelId="{DAD52EAB-00D9-4581-84EF-B09E37C00880}" srcId="{B2BE6153-8D04-4237-A9FD-2C55B0724AF8}" destId="{014B8391-E676-4818-A724-633949ADDBA0}" srcOrd="1" destOrd="0" parTransId="{4276DD2E-9B36-4C92-A360-B90A310B2A22}" sibTransId="{CDF5354A-A22B-4938-AD81-6F24A3DECA7B}"/>
    <dgm:cxn modelId="{AEDC35B4-C499-4DB9-977A-79CEBB231594}" type="presOf" srcId="{C1F34B06-25B3-4813-B3F4-C920BBA012C1}" destId="{1B8E72C1-AC79-4CC6-83B8-96E0638DA849}" srcOrd="0" destOrd="0" presId="urn:microsoft.com/office/officeart/2005/8/layout/pList1"/>
    <dgm:cxn modelId="{19A334BC-56F6-4DF8-802B-1D8F6E4D7BA8}" srcId="{B2BE6153-8D04-4237-A9FD-2C55B0724AF8}" destId="{71601024-47FC-4C65-9F04-4EE2D1AB5ACE}" srcOrd="2" destOrd="0" parTransId="{9F55DFC6-2BEF-476D-BE1C-EC28645610A2}" sibTransId="{5FC77AB4-6783-487A-BDE7-3E2A080DF5C2}"/>
    <dgm:cxn modelId="{855D7627-5A5C-4873-9FDC-E60794D1FDD2}" type="presParOf" srcId="{BDC91D43-709A-405D-A0E3-81C793327D37}" destId="{25935A9D-7152-4E76-8511-D16E38C12591}" srcOrd="0" destOrd="0" presId="urn:microsoft.com/office/officeart/2005/8/layout/pList1"/>
    <dgm:cxn modelId="{1578FFD1-4FBC-4DBE-A2CF-CF20727A9899}" type="presParOf" srcId="{25935A9D-7152-4E76-8511-D16E38C12591}" destId="{25C008B4-0784-499C-8382-72E306EC543E}" srcOrd="0" destOrd="0" presId="urn:microsoft.com/office/officeart/2005/8/layout/pList1"/>
    <dgm:cxn modelId="{6B7E524A-4373-44EB-9058-9068D035C55A}" type="presParOf" srcId="{25935A9D-7152-4E76-8511-D16E38C12591}" destId="{1B8E72C1-AC79-4CC6-83B8-96E0638DA849}" srcOrd="1" destOrd="0" presId="urn:microsoft.com/office/officeart/2005/8/layout/pList1"/>
    <dgm:cxn modelId="{A70A5B25-FC11-4E39-A77D-41E0CEB88716}" type="presParOf" srcId="{BDC91D43-709A-405D-A0E3-81C793327D37}" destId="{145F0EB5-4206-4CC3-8E15-2C78595DC192}" srcOrd="1" destOrd="0" presId="urn:microsoft.com/office/officeart/2005/8/layout/pList1"/>
    <dgm:cxn modelId="{83E577DE-49E7-406C-B798-C71D2B1567D0}" type="presParOf" srcId="{BDC91D43-709A-405D-A0E3-81C793327D37}" destId="{62798972-C51E-43CD-BFB0-33E388FBBD31}" srcOrd="2" destOrd="0" presId="urn:microsoft.com/office/officeart/2005/8/layout/pList1"/>
    <dgm:cxn modelId="{F73AA42F-271A-4D28-B402-1FDA2DB34340}" type="presParOf" srcId="{62798972-C51E-43CD-BFB0-33E388FBBD31}" destId="{4A4A7375-0D94-4CA6-B192-DF9CE7FCA03F}" srcOrd="0" destOrd="0" presId="urn:microsoft.com/office/officeart/2005/8/layout/pList1"/>
    <dgm:cxn modelId="{0401CF50-B69A-4661-B412-5B7EAB318677}" type="presParOf" srcId="{62798972-C51E-43CD-BFB0-33E388FBBD31}" destId="{DA171CDA-6BFC-49E9-8049-D6227F38D2CF}" srcOrd="1" destOrd="0" presId="urn:microsoft.com/office/officeart/2005/8/layout/pList1"/>
    <dgm:cxn modelId="{B9822910-2637-4A2D-8ADC-E0E16D0ACC1B}" type="presParOf" srcId="{BDC91D43-709A-405D-A0E3-81C793327D37}" destId="{A785C40B-52A5-4A62-A323-A707681A6F1D}" srcOrd="3" destOrd="0" presId="urn:microsoft.com/office/officeart/2005/8/layout/pList1"/>
    <dgm:cxn modelId="{D7426D1B-81D8-4C72-9F83-15B0781BA597}" type="presParOf" srcId="{BDC91D43-709A-405D-A0E3-81C793327D37}" destId="{3DF7CD2D-778B-4AF5-85B0-FE6E08835B7D}" srcOrd="4" destOrd="0" presId="urn:microsoft.com/office/officeart/2005/8/layout/pList1"/>
    <dgm:cxn modelId="{7C5EF98F-B7B1-497D-9CB5-4E623BD68EA1}" type="presParOf" srcId="{3DF7CD2D-778B-4AF5-85B0-FE6E08835B7D}" destId="{9FAA35AA-3E1C-411B-9F47-C3DF5456E528}" srcOrd="0" destOrd="0" presId="urn:microsoft.com/office/officeart/2005/8/layout/pList1"/>
    <dgm:cxn modelId="{3A4FED85-999A-422C-951F-43622AFD036C}" type="presParOf" srcId="{3DF7CD2D-778B-4AF5-85B0-FE6E08835B7D}" destId="{1CB53364-DDDD-43F0-BFF7-D4394524F5C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008B4-0784-499C-8382-72E306EC543E}">
      <dsp:nvSpPr>
        <dsp:cNvPr id="0" name=""/>
        <dsp:cNvSpPr/>
      </dsp:nvSpPr>
      <dsp:spPr>
        <a:xfrm>
          <a:off x="0" y="821877"/>
          <a:ext cx="1615098" cy="1112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E72C1-AC79-4CC6-83B8-96E0638DA849}">
      <dsp:nvSpPr>
        <dsp:cNvPr id="0" name=""/>
        <dsp:cNvSpPr/>
      </dsp:nvSpPr>
      <dsp:spPr>
        <a:xfrm>
          <a:off x="12598" y="1054034"/>
          <a:ext cx="1615098" cy="599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Video</a:t>
          </a:r>
          <a:endParaRPr lang="zh-CN" altLang="en-US" sz="2400" kern="1200" dirty="0"/>
        </a:p>
      </dsp:txBody>
      <dsp:txXfrm>
        <a:off x="12598" y="1054034"/>
        <a:ext cx="1615098" cy="599201"/>
      </dsp:txXfrm>
    </dsp:sp>
    <dsp:sp modelId="{4A4A7375-0D94-4CA6-B192-DF9CE7FCA03F}">
      <dsp:nvSpPr>
        <dsp:cNvPr id="0" name=""/>
        <dsp:cNvSpPr/>
      </dsp:nvSpPr>
      <dsp:spPr>
        <a:xfrm>
          <a:off x="1777694" y="821877"/>
          <a:ext cx="1615098" cy="1112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71CDA-6BFC-49E9-8049-D6227F38D2CF}">
      <dsp:nvSpPr>
        <dsp:cNvPr id="0" name=""/>
        <dsp:cNvSpPr/>
      </dsp:nvSpPr>
      <dsp:spPr>
        <a:xfrm>
          <a:off x="1777694" y="1019298"/>
          <a:ext cx="1615098" cy="599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语音</a:t>
          </a:r>
        </a:p>
      </dsp:txBody>
      <dsp:txXfrm>
        <a:off x="1777694" y="1019298"/>
        <a:ext cx="1615098" cy="599201"/>
      </dsp:txXfrm>
    </dsp:sp>
    <dsp:sp modelId="{9FAA35AA-3E1C-411B-9F47-C3DF5456E528}">
      <dsp:nvSpPr>
        <dsp:cNvPr id="0" name=""/>
        <dsp:cNvSpPr/>
      </dsp:nvSpPr>
      <dsp:spPr>
        <a:xfrm>
          <a:off x="3554371" y="821877"/>
          <a:ext cx="1615098" cy="1112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53364-DDDD-43F0-BFF7-D4394524F5CE}">
      <dsp:nvSpPr>
        <dsp:cNvPr id="0" name=""/>
        <dsp:cNvSpPr/>
      </dsp:nvSpPr>
      <dsp:spPr>
        <a:xfrm>
          <a:off x="3555388" y="1054022"/>
          <a:ext cx="1615098" cy="599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文本</a:t>
          </a:r>
        </a:p>
      </dsp:txBody>
      <dsp:txXfrm>
        <a:off x="3555388" y="1054022"/>
        <a:ext cx="1615098" cy="599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6A89CC9-24F6-4387-9775-E81FFC4B19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E7EF35-0E82-46D4-9C7A-EFE8497401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A16E-1E08-4B3D-9DB1-E8EB07ECBA63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13F1EC-EB81-4325-890E-96BBB1FFE0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60FDC5-3649-4167-9605-A542209F3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F5D9-DF4D-4D68-BCCE-5ED036526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D618-C4A1-4353-919E-F4FDDEBB59A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1DDB-C880-49F2-A6AD-D4CA94268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3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情感分析分类任务：给定一段文字，分析这段文字内包含的情感，简单的有两分类：消极和积极；复杂的多分类，愤怒、悲伤、开心等情绪</a:t>
            </a:r>
            <a:endParaRPr lang="en-US" altLang="zh-CN" dirty="0"/>
          </a:p>
          <a:p>
            <a:r>
              <a:rPr lang="zh-CN" altLang="en-US" dirty="0"/>
              <a:t>多模态的情感分析，包含视频、语音、文字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5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情感识别：</a:t>
            </a:r>
            <a:endParaRPr lang="en-US" altLang="zh-CN" dirty="0"/>
          </a:p>
          <a:p>
            <a:r>
              <a:rPr lang="zh-CN" altLang="en-US" dirty="0"/>
              <a:t>与现有技术（表二）在准确度方面的比较表明，所提出的方法性能显著提高。对于悲伤情绪和中性情绪，所提出的方法分别以</a:t>
            </a:r>
            <a:r>
              <a:rPr lang="en-US" altLang="zh-CN" dirty="0"/>
              <a:t>8%</a:t>
            </a:r>
            <a:r>
              <a:rPr lang="zh-CN" altLang="en-US" dirty="0"/>
              <a:t>和</a:t>
            </a:r>
            <a:r>
              <a:rPr lang="en-US" altLang="zh-CN" dirty="0"/>
              <a:t>17%</a:t>
            </a:r>
            <a:r>
              <a:rPr lang="zh-CN" altLang="en-US" dirty="0"/>
              <a:t>的优势优于目前的技术水平。不过，对于愤怒和快乐的表现只是稍微好一点。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0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200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多模态情感分析（分积极、消极两种情况）：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MOUD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数据集是用来训练的：平均每段视频有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句话，每句话的长度为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秒。视频中的每一句话都被分别标注为肯定或否定。一共有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个片段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CN" dirty="0"/>
              <a:t>YouTube</a:t>
            </a:r>
            <a:r>
              <a:rPr lang="zh-CN" altLang="en-US" dirty="0"/>
              <a:t>、</a:t>
            </a:r>
            <a:r>
              <a:rPr lang="en-US" altLang="zh-CN" dirty="0"/>
              <a:t>ICT-MMMO Dataset</a:t>
            </a:r>
            <a:r>
              <a:rPr lang="zh-CN" altLang="en-US" dirty="0"/>
              <a:t>是用来验证模型的：前者包含</a:t>
            </a:r>
            <a:r>
              <a:rPr lang="en-US" altLang="zh-CN" dirty="0"/>
              <a:t>110</a:t>
            </a:r>
            <a:r>
              <a:rPr lang="zh-CN" altLang="en-US" dirty="0"/>
              <a:t>个负面和</a:t>
            </a:r>
            <a:r>
              <a:rPr lang="en-US" altLang="zh-CN" dirty="0"/>
              <a:t>87</a:t>
            </a:r>
            <a:r>
              <a:rPr lang="zh-CN" altLang="en-US" dirty="0"/>
              <a:t>个正面的产品评论视频，后者包含</a:t>
            </a:r>
            <a:r>
              <a:rPr lang="en-US" altLang="zh-CN" dirty="0"/>
              <a:t>230</a:t>
            </a:r>
            <a:r>
              <a:rPr lang="zh-CN" altLang="en-US" dirty="0"/>
              <a:t>个正面和</a:t>
            </a:r>
            <a:r>
              <a:rPr lang="en-US" altLang="zh-CN" dirty="0"/>
              <a:t>119</a:t>
            </a:r>
            <a:r>
              <a:rPr lang="zh-CN" altLang="en-US" dirty="0"/>
              <a:t>个负面视频。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多模态情感识别（多种情绪：开心、伤心、悲伤、愤怒等）：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IEMOCAP database</a:t>
            </a:r>
            <a:r>
              <a:rPr lang="zh-CN" altLang="en-US" dirty="0"/>
              <a:t>：跟上面的数据及差不多，只是在分类上对情绪进行了细分，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1083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个愤怒的、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1630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个快乐的、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1083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个悲伤的和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1683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个中立的视频。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三个模态的数据是如何获取的？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视频：数据集中的画面，在实际实验中，作者是把视频片段转为图片的形式输入到模型中。语音：视频中的声音信息。文本：视频中的台词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实验的目的是预测视频中每个片段的目标标签是正的还是负的，其中一个片段是大约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秒的视频片段。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0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声音经过预处理，再通过</a:t>
            </a:r>
            <a:r>
              <a:rPr lang="en-US" altLang="zh-CN" dirty="0" err="1"/>
              <a:t>openAIR</a:t>
            </a:r>
            <a:r>
              <a:rPr lang="zh-CN" altLang="en-US" dirty="0"/>
              <a:t>的处理，形成声音特征。</a:t>
            </a:r>
            <a:endParaRPr lang="en-US" altLang="zh-CN" dirty="0"/>
          </a:p>
          <a:p>
            <a:r>
              <a:rPr lang="zh-CN" altLang="en-US" dirty="0"/>
              <a:t>文字通过词嵌入，形成文本特征。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把视频片段转为图片的形式，经过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、上采样、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的处理，形成图片特征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将三个模态的特征拼接起来，送入到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中，最后给出这一片段的情感分析结果，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MKL</a:t>
            </a:r>
            <a:r>
              <a:rPr lang="zh-CN" altLang="en-US" dirty="0"/>
              <a:t>：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是一种特征选择方法，会从三个模态中选择适合的特征，进行分类预测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21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之前对视频的一个处理：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由于视频数据量很大，我们只考虑训练每个片段视频中的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帧。约束局部模型（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）用于在每个帧中查找脸部的轮廓。然后根据检测出来的人脸轮廓，进行裁剪（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250×500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像素）。这样，我们可以大大减少训练视频数据的数量。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第一层、第二层中使用不同的卷积核来获取特征，再通过上采样，转化为统一的特征。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最终输出层将每个视频图像分类为“正”或“负”。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用的是开源的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openSMILE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。具体来说，这个工具包自动提取音调和声音强度。采用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标准化进行语音标准化。基本上，进行语音归一化，并对语音强度进行阈值化，以识别有语音和无语音的样本。输出是特征向量。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为文本中的每个单词构造了一个</a:t>
            </a:r>
            <a:r>
              <a:rPr lang="en-US" altLang="zh-CN" dirty="0"/>
              <a:t>306</a:t>
            </a:r>
            <a:r>
              <a:rPr lang="zh-CN" altLang="en-US" dirty="0"/>
              <a:t>维向量（</a:t>
            </a:r>
            <a:r>
              <a:rPr lang="en-US" altLang="zh-CN" dirty="0"/>
              <a:t>300</a:t>
            </a:r>
            <a:r>
              <a:rPr lang="zh-CN" altLang="en-US" dirty="0"/>
              <a:t>维的</a:t>
            </a:r>
            <a:r>
              <a:rPr lang="en-US" altLang="zh-CN" dirty="0"/>
              <a:t>word2vec+6</a:t>
            </a:r>
            <a:r>
              <a:rPr lang="zh-CN" altLang="en-US" dirty="0"/>
              <a:t>个基本词类（名词、动词、形容词、副词、介词、连词）作为</a:t>
            </a:r>
            <a:r>
              <a:rPr lang="en-US" altLang="zh-CN" dirty="0"/>
              <a:t>6</a:t>
            </a:r>
            <a:r>
              <a:rPr lang="zh-CN" altLang="en-US" dirty="0"/>
              <a:t>维二元向量进行编码）。</a:t>
            </a:r>
          </a:p>
          <a:p>
            <a:r>
              <a:rPr lang="zh-CN" altLang="en-US" dirty="0"/>
              <a:t>一句话最多有</a:t>
            </a:r>
            <a:r>
              <a:rPr lang="en-US" altLang="zh-CN" dirty="0"/>
              <a:t>65</a:t>
            </a:r>
            <a:r>
              <a:rPr lang="zh-CN" altLang="en-US" dirty="0"/>
              <a:t>个单词，因此输入到</a:t>
            </a:r>
            <a:r>
              <a:rPr lang="en-US" altLang="zh-CN" dirty="0"/>
              <a:t>CNN</a:t>
            </a:r>
            <a:r>
              <a:rPr lang="zh-CN" altLang="en-US" dirty="0"/>
              <a:t>中的向量为</a:t>
            </a:r>
            <a:r>
              <a:rPr lang="en-US" altLang="zh-CN" dirty="0"/>
              <a:t>306×</a:t>
            </a:r>
            <a:r>
              <a:rPr lang="zh-CN" altLang="en-US" dirty="0"/>
              <a:t>（</a:t>
            </a:r>
            <a:r>
              <a:rPr lang="en-US" altLang="zh-CN" dirty="0"/>
              <a:t>2+65+2</a:t>
            </a:r>
            <a:r>
              <a:rPr lang="zh-CN" altLang="en-US" dirty="0"/>
              <a:t>）</a:t>
            </a:r>
            <a:r>
              <a:rPr lang="en-US" altLang="zh-CN" dirty="0"/>
              <a:t>=21114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6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之前对视频的一个处理：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由于视频数据量很大，我们只考虑训练每个片段视频中的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帧。约束局部模型（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）用于在每个帧中查找脸部的轮廓。然后根据检测出来的人脸轮廓，进行裁剪（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250×500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像素）。这样，我们可以大大减少训练视频数据的数量。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第一层、第二层中使用不同的卷积核来获取特征，再通过上采样，转化为统一的特征。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Logistic Layer</a:t>
            </a:r>
            <a:r>
              <a:rPr lang="zh-CN" altLang="en-US" dirty="0"/>
              <a:t>：将上采样得到的每一张特征图都转为一个数字，代表的是一维的特征。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有点像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f(x)+x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，记录着某一时刻隐藏层的信息。经过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的传播，可能对之前的信息有遗忘，这时候加上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中保存的信息，就重新获得了之前遗忘的信息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最终输出层将每个视频图像分类为“正”或“负”。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我们只使用最后一个输出结果进行训练，但对于实际的决策，我们用更复杂的分类器（如支持向量机或</a:t>
            </a:r>
            <a:r>
              <a:rPr lang="en-US" altLang="zh-CN" dirty="0"/>
              <a:t>MKL</a:t>
            </a:r>
            <a:r>
              <a:rPr lang="zh-CN" altLang="en-US" dirty="0"/>
              <a:t>）代替它。（就跟我做的指静脉识别一个思想）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7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预处理：从视频的片段中提取音频特征。在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30Hz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帧频下提取音频特征，采用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滑动窗口。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OpenAIR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：用的是开源的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openSMILE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。具体来说，这个工具包自动提取音调和声音强度。采用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标准化进行语音标准化。基本上，进行语音归一化，并对语音强度进行阈值化，以识别有语音和无语音的样本。输出是特征向量。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0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CNN</a:t>
            </a:r>
            <a:r>
              <a:rPr lang="zh-CN" altLang="en-US" dirty="0"/>
              <a:t>之前：</a:t>
            </a:r>
            <a:endParaRPr lang="en-US" altLang="zh-CN" dirty="0"/>
          </a:p>
          <a:p>
            <a:r>
              <a:rPr lang="zh-CN" altLang="en-US" dirty="0"/>
              <a:t>为文本中的每个单词构造了一个</a:t>
            </a:r>
            <a:r>
              <a:rPr lang="en-US" altLang="zh-CN" dirty="0"/>
              <a:t>306</a:t>
            </a:r>
            <a:r>
              <a:rPr lang="zh-CN" altLang="en-US" dirty="0"/>
              <a:t>维向量（</a:t>
            </a:r>
            <a:r>
              <a:rPr lang="en-US" altLang="zh-CN" dirty="0"/>
              <a:t>300</a:t>
            </a:r>
            <a:r>
              <a:rPr lang="zh-CN" altLang="en-US" dirty="0"/>
              <a:t>维的</a:t>
            </a:r>
            <a:r>
              <a:rPr lang="en-US" altLang="zh-CN" dirty="0"/>
              <a:t>word2vec+6</a:t>
            </a:r>
            <a:r>
              <a:rPr lang="zh-CN" altLang="en-US" dirty="0"/>
              <a:t>个基本词类（名词、动词、形容词、副词、介词、连词）作为</a:t>
            </a:r>
            <a:r>
              <a:rPr lang="en-US" altLang="zh-CN" dirty="0"/>
              <a:t>6</a:t>
            </a:r>
            <a:r>
              <a:rPr lang="zh-CN" altLang="en-US" dirty="0"/>
              <a:t>维二元向量进行编码）。</a:t>
            </a:r>
          </a:p>
          <a:p>
            <a:r>
              <a:rPr lang="zh-CN" altLang="en-US" dirty="0"/>
              <a:t>一句话最多有</a:t>
            </a:r>
            <a:r>
              <a:rPr lang="en-US" altLang="zh-CN" dirty="0"/>
              <a:t>65</a:t>
            </a:r>
            <a:r>
              <a:rPr lang="zh-CN" altLang="en-US" dirty="0"/>
              <a:t>个单词，因此输入到</a:t>
            </a:r>
            <a:r>
              <a:rPr lang="en-US" altLang="zh-CN" dirty="0"/>
              <a:t>CNN</a:t>
            </a:r>
            <a:r>
              <a:rPr lang="zh-CN" altLang="en-US" dirty="0"/>
              <a:t>中的向量为</a:t>
            </a:r>
            <a:r>
              <a:rPr lang="en-US" altLang="zh-CN" dirty="0"/>
              <a:t>306×</a:t>
            </a:r>
            <a:r>
              <a:rPr lang="zh-CN" altLang="en-US" dirty="0"/>
              <a:t>（</a:t>
            </a:r>
            <a:r>
              <a:rPr lang="en-US" altLang="zh-CN" dirty="0"/>
              <a:t>2+65+2</a:t>
            </a:r>
            <a:r>
              <a:rPr lang="zh-CN" altLang="en-US" dirty="0"/>
              <a:t>）</a:t>
            </a:r>
            <a:r>
              <a:rPr lang="en-US" altLang="zh-CN" dirty="0"/>
              <a:t>=21114</a:t>
            </a:r>
          </a:p>
          <a:p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CNN</a:t>
            </a:r>
            <a:r>
              <a:rPr lang="zh-CN" altLang="en-US" dirty="0"/>
              <a:t>有</a:t>
            </a:r>
            <a:r>
              <a:rPr lang="en-US" altLang="zh-CN" dirty="0"/>
              <a:t>7</a:t>
            </a:r>
            <a:r>
              <a:rPr lang="zh-CN" altLang="en-US" dirty="0"/>
              <a:t>层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1. 21114</a:t>
            </a:r>
            <a:r>
              <a:rPr lang="zh-CN" altLang="en-US" dirty="0"/>
              <a:t>个神经元的输入层。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核大小分别为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，输出通道是</a:t>
            </a:r>
            <a:r>
              <a:rPr lang="en-US" altLang="zh-CN" dirty="0"/>
              <a:t>50</a:t>
            </a:r>
            <a:r>
              <a:rPr lang="zh-CN" altLang="en-US" dirty="0"/>
              <a:t>，再使用</a:t>
            </a:r>
            <a:r>
              <a:rPr lang="en-US" altLang="zh-CN" dirty="0" err="1"/>
              <a:t>ReLU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3.Maxpool, size=2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核大小是</a:t>
            </a:r>
            <a:r>
              <a:rPr lang="en-US" altLang="zh-CN" dirty="0"/>
              <a:t>2</a:t>
            </a:r>
            <a:r>
              <a:rPr lang="zh-CN" altLang="en-US" dirty="0"/>
              <a:t>，输出通道是</a:t>
            </a:r>
            <a:r>
              <a:rPr lang="en-US" altLang="zh-CN" dirty="0"/>
              <a:t>100</a:t>
            </a:r>
            <a:r>
              <a:rPr lang="zh-CN" altLang="en-US" dirty="0"/>
              <a:t>，再使用</a:t>
            </a:r>
            <a:r>
              <a:rPr lang="en-US" altLang="zh-CN" dirty="0" err="1"/>
              <a:t>Relu</a:t>
            </a:r>
            <a:endParaRPr lang="en-US" altLang="zh-CN" dirty="0"/>
          </a:p>
          <a:p>
            <a:r>
              <a:rPr lang="en-US" altLang="zh-CN" dirty="0"/>
              <a:t>5.Maxpool</a:t>
            </a:r>
            <a:r>
              <a:rPr lang="zh-CN" altLang="en-US" dirty="0"/>
              <a:t>，</a:t>
            </a:r>
            <a:r>
              <a:rPr lang="en-US" altLang="zh-CN" dirty="0"/>
              <a:t>size=2</a:t>
            </a:r>
          </a:p>
          <a:p>
            <a:r>
              <a:rPr lang="en-US" altLang="zh-CN" dirty="0"/>
              <a:t>6.FC</a:t>
            </a:r>
            <a:r>
              <a:rPr lang="zh-CN" altLang="en-US" dirty="0"/>
              <a:t>层，带</a:t>
            </a:r>
            <a:r>
              <a:rPr lang="en-US" altLang="zh-CN" dirty="0"/>
              <a:t>dropout</a:t>
            </a:r>
          </a:p>
          <a:p>
            <a:r>
              <a:rPr lang="en-US" altLang="zh-CN" dirty="0"/>
              <a:t>7.softmax</a:t>
            </a:r>
            <a:r>
              <a:rPr lang="zh-CN" altLang="en-US" dirty="0"/>
              <a:t>，输出消极还是积极的分类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特征提取自</a:t>
            </a:r>
            <a:r>
              <a:rPr lang="en-US" altLang="zh-CN" dirty="0"/>
              <a:t>CNN</a:t>
            </a:r>
            <a:r>
              <a:rPr lang="zh-CN" altLang="en-US" dirty="0"/>
              <a:t>倒数第二完全连接层。这样，我们只使用</a:t>
            </a:r>
            <a:r>
              <a:rPr lang="en-US" altLang="zh-CN" dirty="0"/>
              <a:t>CNN</a:t>
            </a:r>
            <a:r>
              <a:rPr lang="zh-CN" altLang="en-US" dirty="0"/>
              <a:t>的最后一个输出层进行训练，但对于实际的决策，我们用更复杂的分类器（如支持向量机或</a:t>
            </a:r>
            <a:r>
              <a:rPr lang="en-US" altLang="zh-CN" dirty="0"/>
              <a:t>MKL</a:t>
            </a:r>
            <a:r>
              <a:rPr lang="zh-CN" altLang="en-US" dirty="0"/>
              <a:t>）代替它。（就跟我做的指静脉识别一个思想）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0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显然，来自不同模式的组合特征向量在本质上是异质的。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多模态集合成的特征较多，需要进行选择：</a:t>
            </a:r>
            <a:endParaRPr lang="en-US" altLang="zh-CN" dirty="0"/>
          </a:p>
          <a:p>
            <a:r>
              <a:rPr lang="en-US" altLang="zh-CN" dirty="0"/>
              <a:t>CFS</a:t>
            </a:r>
            <a:r>
              <a:rPr lang="zh-CN" altLang="en-US" dirty="0"/>
              <a:t>的主要思想是，好的特征子集包含与类高度相关的特征，但特征之间彼此不相关。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因此，得到的向量以及训练集中相应的情感极性标签被用于使用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算法训练分类器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9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情感分析：</a:t>
            </a:r>
            <a:endParaRPr lang="en-US" altLang="zh-CN" dirty="0"/>
          </a:p>
          <a:p>
            <a:r>
              <a:rPr lang="zh-CN" altLang="en-US" dirty="0"/>
              <a:t>所有单模态、双模态和三模态试验的精度都明显优于现有技术。</a:t>
            </a:r>
            <a:endParaRPr lang="en-US" altLang="zh-CN" dirty="0"/>
          </a:p>
          <a:p>
            <a:r>
              <a:rPr lang="en-US" altLang="zh-CN" dirty="0"/>
              <a:t>CRMKL</a:t>
            </a:r>
            <a:r>
              <a:rPr lang="zh-CN" altLang="en-US" dirty="0"/>
              <a:t>的视觉模块获得了比现有技术高</a:t>
            </a:r>
            <a:r>
              <a:rPr lang="en-US" altLang="zh-CN" dirty="0"/>
              <a:t>27%</a:t>
            </a:r>
            <a:r>
              <a:rPr lang="zh-CN" altLang="en-US" dirty="0"/>
              <a:t>的精度。当所有的方法都被使用时，</a:t>
            </a:r>
            <a:r>
              <a:rPr lang="en-US" altLang="zh-CN" dirty="0"/>
              <a:t>96.55%</a:t>
            </a:r>
            <a:r>
              <a:rPr lang="zh-CN" altLang="en-US" dirty="0"/>
              <a:t>的准确率比目前的水平高出</a:t>
            </a:r>
            <a:r>
              <a:rPr lang="en-US" altLang="zh-CN" dirty="0"/>
              <a:t>20%</a:t>
            </a:r>
            <a:r>
              <a:rPr lang="zh-CN" altLang="en-US" dirty="0"/>
              <a:t>以上。</a:t>
            </a:r>
          </a:p>
          <a:p>
            <a:r>
              <a:rPr lang="zh-CN" altLang="en-US" dirty="0"/>
              <a:t>视觉和文本模式产生的精度优于其他双模态实验。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0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F0981-00C5-4BD7-8B62-AE27C4953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6242"/>
            <a:ext cx="9144000" cy="14017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2BFC4F-4F23-4402-AB48-977F1768B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3118"/>
            <a:ext cx="9144000" cy="19167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84953-1A6E-4422-A539-8119E66F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35F-488D-4469-B8EC-34F8F0FC100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56F3B-CDBE-4DB2-9048-D29706D4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67380-1108-41D7-AB21-20A07EE9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2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56607-A204-4208-8633-229E24CF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712" y="691003"/>
            <a:ext cx="6344575" cy="505314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DA9B20-879A-419E-978F-8F0B5585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35F-488D-4469-B8EC-34F8F0FC100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46ECA0-5A74-467B-A4E3-A9AA4E14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12BA4D-52F0-4F23-B4B2-8F0A821E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6437AC0-FAFE-4956-865A-9B95DF1C563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7816"/>
            <a:ext cx="10515600" cy="0"/>
          </a:xfrm>
          <a:prstGeom prst="line">
            <a:avLst/>
          </a:prstGeom>
          <a:ln w="57150">
            <a:solidFill>
              <a:srgbClr val="053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9D8ACD3-9757-41AA-8DCD-9BBF9005B3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6375"/>
            <a:ext cx="10515600" cy="4502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551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0CF51-6304-4EA1-B81B-86D0A8896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35F-488D-4469-B8EC-34F8F0FC100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EFB00-96F7-4844-AE69-D86857C4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7B475-5E72-4291-ACE5-D42A07A32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DF5407-E8E0-4341-BA38-02E97A3642C8}"/>
              </a:ext>
            </a:extLst>
          </p:cNvPr>
          <p:cNvSpPr/>
          <p:nvPr userDrawn="1"/>
        </p:nvSpPr>
        <p:spPr>
          <a:xfrm>
            <a:off x="0" y="379141"/>
            <a:ext cx="9298004" cy="265752"/>
          </a:xfrm>
          <a:prstGeom prst="rect">
            <a:avLst/>
          </a:prstGeom>
          <a:gradFill flip="none" rotWithShape="1">
            <a:gsLst>
              <a:gs pos="100000">
                <a:srgbClr val="003B8F"/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6A0322-3CE4-43A3-8106-BC3C222421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69" y="200394"/>
            <a:ext cx="2417954" cy="5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8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B17F4-029C-4329-AC36-BC6027D0B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853" y="2343482"/>
            <a:ext cx="11204293" cy="1401761"/>
          </a:xfrm>
        </p:spPr>
        <p:txBody>
          <a:bodyPr/>
          <a:lstStyle/>
          <a:p>
            <a:r>
              <a:rPr lang="en-US" altLang="zh-CN" sz="5400" dirty="0"/>
              <a:t>Convolutional MKL Based Multimodal Emotion Recognition and Sentiment Analysis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A7BA11-0B8F-421F-9B96-9AE4D1066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939" y="4602390"/>
            <a:ext cx="9576122" cy="1916723"/>
          </a:xfrm>
        </p:spPr>
        <p:txBody>
          <a:bodyPr/>
          <a:lstStyle/>
          <a:p>
            <a:r>
              <a:rPr lang="en-US" altLang="zh-CN" dirty="0"/>
              <a:t>Authors: </a:t>
            </a:r>
            <a:r>
              <a:rPr lang="en-US" altLang="zh-CN" dirty="0" err="1"/>
              <a:t>Soujanya</a:t>
            </a:r>
            <a:r>
              <a:rPr lang="en-US" altLang="zh-CN" dirty="0"/>
              <a:t> </a:t>
            </a:r>
            <a:r>
              <a:rPr lang="en-US" altLang="zh-CN" dirty="0" err="1"/>
              <a:t>Poria</a:t>
            </a:r>
            <a:r>
              <a:rPr lang="en-US" altLang="zh-CN" dirty="0"/>
              <a:t>, </a:t>
            </a:r>
            <a:r>
              <a:rPr lang="en-US" altLang="zh-CN" dirty="0" err="1"/>
              <a:t>Iti</a:t>
            </a:r>
            <a:r>
              <a:rPr lang="en-US" altLang="zh-CN" dirty="0"/>
              <a:t> Chaturvedi, Erik Cambria, Amir Hussain</a:t>
            </a:r>
          </a:p>
          <a:p>
            <a:endParaRPr lang="en-US" altLang="zh-CN" dirty="0"/>
          </a:p>
          <a:p>
            <a:r>
              <a:rPr lang="en-US" altLang="zh-CN" dirty="0"/>
              <a:t>Reporter: </a:t>
            </a:r>
            <a:r>
              <a:rPr lang="en-US" altLang="zh-CN" dirty="0" err="1"/>
              <a:t>Junjie</a:t>
            </a:r>
            <a:r>
              <a:rPr lang="zh-CN" altLang="en-US" dirty="0"/>
              <a:t> </a:t>
            </a:r>
            <a:r>
              <a:rPr lang="en-US" altLang="zh-CN" dirty="0"/>
              <a:t>Zhu</a:t>
            </a:r>
          </a:p>
          <a:p>
            <a:r>
              <a:rPr lang="en-US" altLang="zh-CN" dirty="0"/>
              <a:t>2020.6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8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F791F-C7DB-4204-9F34-6E612B79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C9A766E-A599-4330-9326-9D0AF98B3D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543290" y="1507517"/>
            <a:ext cx="9105418" cy="478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0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B17F4-029C-4329-AC36-BC6027D0B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watching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A7BA11-0B8F-421F-9B96-9AE4D1066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1838"/>
            <a:ext cx="9144000" cy="1916723"/>
          </a:xfrm>
        </p:spPr>
        <p:txBody>
          <a:bodyPr/>
          <a:lstStyle/>
          <a:p>
            <a:r>
              <a:rPr lang="en-US" altLang="zh-CN" dirty="0"/>
              <a:t>Reporter: </a:t>
            </a:r>
            <a:r>
              <a:rPr lang="en-US" altLang="zh-CN" dirty="0" err="1"/>
              <a:t>Junjie</a:t>
            </a:r>
            <a:r>
              <a:rPr lang="zh-CN" altLang="en-US" dirty="0"/>
              <a:t> </a:t>
            </a:r>
            <a:r>
              <a:rPr lang="en-US" altLang="zh-CN" dirty="0"/>
              <a:t>Zhu</a:t>
            </a:r>
          </a:p>
          <a:p>
            <a:r>
              <a:rPr lang="en-US" altLang="zh-CN" dirty="0"/>
              <a:t>2020.6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54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B16C8-62C5-46A6-AE89-2E2CBDC0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21524-3FFF-4563-86CB-88F75B01DE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altLang="zh-CN" dirty="0"/>
              <a:t>Multimodal Opinion Utterances Dataset (MOUD)</a:t>
            </a:r>
          </a:p>
          <a:p>
            <a:r>
              <a:rPr lang="en-US" altLang="zh-CN" dirty="0"/>
              <a:t>YouTube</a:t>
            </a:r>
          </a:p>
          <a:p>
            <a:r>
              <a:rPr lang="en-US" altLang="zh-CN" dirty="0"/>
              <a:t>ICT-MMMO Dataset</a:t>
            </a:r>
          </a:p>
          <a:p>
            <a:endParaRPr lang="en-US" altLang="zh-CN" dirty="0"/>
          </a:p>
          <a:p>
            <a:r>
              <a:rPr lang="en-US" altLang="zh-CN" dirty="0"/>
              <a:t>IEMOCAP database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2A52AA4-EA2D-4A9C-8E34-B39871D6B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229429"/>
              </p:ext>
            </p:extLst>
          </p:nvPr>
        </p:nvGraphicFramePr>
        <p:xfrm>
          <a:off x="3510755" y="3946966"/>
          <a:ext cx="5170488" cy="335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C7BB7-24C3-40FE-9746-FE277AB5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CRMKL model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6BEBC-E61F-4B27-BE62-E4404B336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65" y="1322357"/>
            <a:ext cx="7346068" cy="53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9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92C66-4186-48FC-B6E3-1965AB48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956" y="714153"/>
            <a:ext cx="8430088" cy="505314"/>
          </a:xfrm>
        </p:spPr>
        <p:txBody>
          <a:bodyPr/>
          <a:lstStyle/>
          <a:p>
            <a:r>
              <a:rPr lang="en-US" altLang="zh-CN" dirty="0"/>
              <a:t>Extracting Features from Multimodal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E75D8-2585-437E-A427-53A3F8DDCD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476375"/>
            <a:ext cx="11708757" cy="4502150"/>
          </a:xfrm>
        </p:spPr>
        <p:txBody>
          <a:bodyPr/>
          <a:lstStyle/>
          <a:p>
            <a:r>
              <a:rPr lang="en-US" altLang="zh-CN" dirty="0"/>
              <a:t>Visual Data</a:t>
            </a:r>
          </a:p>
          <a:p>
            <a:pPr lvl="1"/>
            <a:r>
              <a:rPr lang="en-US" altLang="zh-CN" dirty="0"/>
              <a:t>Preprocessing: reduce the amount of training video data</a:t>
            </a:r>
          </a:p>
          <a:p>
            <a:pPr lvl="1"/>
            <a:r>
              <a:rPr lang="en-US" altLang="zh-CN" dirty="0"/>
              <a:t>Two layers of CNN</a:t>
            </a:r>
          </a:p>
          <a:p>
            <a:pPr lvl="1"/>
            <a:r>
              <a:rPr lang="en-US" altLang="zh-CN" dirty="0"/>
              <a:t>Up Sampled</a:t>
            </a:r>
          </a:p>
          <a:p>
            <a:pPr lvl="1"/>
            <a:r>
              <a:rPr lang="en-US" altLang="zh-CN" dirty="0"/>
              <a:t>Logistic Layer</a:t>
            </a:r>
          </a:p>
          <a:p>
            <a:pPr lvl="1"/>
            <a:r>
              <a:rPr lang="en-US" altLang="zh-CN" dirty="0"/>
              <a:t>RNN</a:t>
            </a:r>
          </a:p>
          <a:p>
            <a:r>
              <a:rPr lang="en-US" altLang="zh-CN" dirty="0"/>
              <a:t>Audio Data</a:t>
            </a:r>
          </a:p>
          <a:p>
            <a:pPr lvl="1"/>
            <a:r>
              <a:rPr lang="en-US" altLang="zh-CN" dirty="0"/>
              <a:t>Preprocessing</a:t>
            </a:r>
          </a:p>
          <a:p>
            <a:pPr lvl="1"/>
            <a:r>
              <a:rPr lang="en-US" altLang="zh-CN" dirty="0" err="1"/>
              <a:t>openSMILE</a:t>
            </a:r>
            <a:endParaRPr lang="en-US" altLang="zh-CN" dirty="0"/>
          </a:p>
          <a:p>
            <a:r>
              <a:rPr lang="en-US" altLang="zh-CN" dirty="0"/>
              <a:t>Textual Data</a:t>
            </a:r>
          </a:p>
          <a:p>
            <a:pPr lvl="1"/>
            <a:r>
              <a:rPr lang="en-US" altLang="zh-CN" dirty="0"/>
              <a:t>300-dimensional vector(word2vec)</a:t>
            </a:r>
          </a:p>
          <a:p>
            <a:pPr lvl="1"/>
            <a:r>
              <a:rPr lang="en-US" altLang="zh-CN" dirty="0"/>
              <a:t>6-dimensional binary vector (noun, verb, adjective, adverb, preposition, </a:t>
            </a:r>
          </a:p>
          <a:p>
            <a:pPr marL="457200" lvl="1" indent="0">
              <a:buNone/>
            </a:pPr>
            <a:r>
              <a:rPr lang="en-US" altLang="zh-CN" dirty="0"/>
              <a:t>   conjunction)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12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48E7A-83B6-4AB9-9F54-D16BFE94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359" y="691003"/>
            <a:ext cx="7771296" cy="505314"/>
          </a:xfrm>
        </p:spPr>
        <p:txBody>
          <a:bodyPr/>
          <a:lstStyle/>
          <a:p>
            <a:r>
              <a:rPr lang="en-US" altLang="zh-CN" dirty="0"/>
              <a:t> Extracting Features from Visual Data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CEDEAB-09B9-42A2-9130-8F1E3259A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1" y="1937797"/>
            <a:ext cx="6460974" cy="29824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A7865E4-EBF9-4D09-AC98-FF218348AF62}"/>
              </a:ext>
            </a:extLst>
          </p:cNvPr>
          <p:cNvSpPr/>
          <p:nvPr/>
        </p:nvSpPr>
        <p:spPr>
          <a:xfrm>
            <a:off x="6196315" y="269033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Preprocessing: reduce the amount of training video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Two layers of 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Up Sampled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Logistic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407827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5BBCA-383E-4D20-B5CB-89E0EB90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547" y="725727"/>
            <a:ext cx="7400906" cy="505314"/>
          </a:xfrm>
        </p:spPr>
        <p:txBody>
          <a:bodyPr/>
          <a:lstStyle/>
          <a:p>
            <a:r>
              <a:rPr lang="en-US" altLang="zh-CN" dirty="0"/>
              <a:t>Extracting Features from Audio Data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AB7B46-17B8-4446-A322-7CD2F8AD6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05" y="2791046"/>
            <a:ext cx="8676190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6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780DE-DBDB-4CD2-BE59-DC5B4864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519" y="673118"/>
            <a:ext cx="8106961" cy="505314"/>
          </a:xfrm>
        </p:spPr>
        <p:txBody>
          <a:bodyPr/>
          <a:lstStyle/>
          <a:p>
            <a:r>
              <a:rPr lang="en-US" altLang="zh-CN" dirty="0"/>
              <a:t> Extracting Features from Textual Data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52CE2C-4EB7-44FA-90F1-58BB6F85F8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48380" y="1818586"/>
            <a:ext cx="9495238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0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0907B-E8DB-4905-B8CD-FA7BEA10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Selection and Fusion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BEBF2-F7E1-454C-A533-F196991F27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Cyclic correlation-based feature subset selection (CFS) </a:t>
            </a:r>
          </a:p>
          <a:p>
            <a:r>
              <a:rPr lang="en-US" altLang="zh-CN" dirty="0"/>
              <a:t>Principal component analysis (PCA)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29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47E3-2F46-4638-AE5D-AC838A79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BBDEAB-9CE6-40C2-9DB8-15B4FF103E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38209" y="1921398"/>
            <a:ext cx="11115580" cy="36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52762"/>
      </p:ext>
    </p:extLst>
  </p:cSld>
  <p:clrMapOvr>
    <a:masterClrMapping/>
  </p:clrMapOvr>
</p:sld>
</file>

<file path=ppt/theme/theme1.xml><?xml version="1.0" encoding="utf-8"?>
<a:theme xmlns:a="http://schemas.openxmlformats.org/drawingml/2006/main" name="柴犬杭电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11954</TotalTime>
  <Words>1517</Words>
  <Application>Microsoft Office PowerPoint</Application>
  <PresentationFormat>宽屏</PresentationFormat>
  <Paragraphs>115</Paragraphs>
  <Slides>11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Constantia</vt:lpstr>
      <vt:lpstr>Franklin Gothic Book</vt:lpstr>
      <vt:lpstr>柴犬杭电主题​​</vt:lpstr>
      <vt:lpstr>Convolutional MKL Based Multimodal Emotion Recognition and Sentiment Analysis</vt:lpstr>
      <vt:lpstr>Datasets</vt:lpstr>
      <vt:lpstr>CRMKL model</vt:lpstr>
      <vt:lpstr>Extracting Features from Multimodal</vt:lpstr>
      <vt:lpstr> Extracting Features from Visual Data</vt:lpstr>
      <vt:lpstr>Extracting Features from Audio Data</vt:lpstr>
      <vt:lpstr> Extracting Features from Textual Data</vt:lpstr>
      <vt:lpstr>Feature Selection and Fusion  </vt:lpstr>
      <vt:lpstr>Experimental Results  </vt:lpstr>
      <vt:lpstr>Experimental Results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Xiaowei Cao</dc:creator>
  <cp:lastModifiedBy>jj Zhu</cp:lastModifiedBy>
  <cp:revision>186</cp:revision>
  <dcterms:created xsi:type="dcterms:W3CDTF">2019-03-05T16:19:08Z</dcterms:created>
  <dcterms:modified xsi:type="dcterms:W3CDTF">2020-05-18T01:58:35Z</dcterms:modified>
</cp:coreProperties>
</file>