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86" r:id="rId3"/>
    <p:sldId id="287" r:id="rId4"/>
    <p:sldId id="288" r:id="rId5"/>
    <p:sldId id="289" r:id="rId6"/>
    <p:sldId id="290" r:id="rId7"/>
    <p:sldId id="291" r:id="rId8"/>
    <p:sldId id="292" r:id="rId9"/>
    <p:sldId id="293" r:id="rId10"/>
    <p:sldId id="295" r:id="rId11"/>
    <p:sldId id="294" r:id="rId12"/>
    <p:sldId id="296" r:id="rId13"/>
    <p:sldId id="297" r:id="rId14"/>
    <p:sldId id="298"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j Zhu" initials="jZ" lastIdx="1" clrIdx="0">
    <p:extLst>
      <p:ext uri="{19B8F6BF-5375-455C-9EA6-DF929625EA0E}">
        <p15:presenceInfo xmlns:p15="http://schemas.microsoft.com/office/powerpoint/2012/main" userId="4b8565019aedf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3F91"/>
    <a:srgbClr val="003B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2919" autoAdjust="0"/>
  </p:normalViewPr>
  <p:slideViewPr>
    <p:cSldViewPr snapToGrid="0">
      <p:cViewPr varScale="1">
        <p:scale>
          <a:sx n="83" d="100"/>
          <a:sy n="83" d="100"/>
        </p:scale>
        <p:origin x="1692"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8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6A89CC9-24F6-4387-9775-E81FFC4B19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EE7EF35-0E82-46D4-9C7A-EFE8497401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7FA16E-1E08-4B3D-9DB1-E8EB07ECBA63}"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1313F1EC-EB81-4325-890E-96BBB1FFE0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860FDC5-3649-4167-9605-A542209F3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C4F5D9-DF4D-4D68-BCCE-5ED036526E9D}" type="slidenum">
              <a:rPr lang="zh-CN" altLang="en-US" smtClean="0"/>
              <a:t>‹#›</a:t>
            </a:fld>
            <a:endParaRPr lang="zh-CN" altLang="en-US"/>
          </a:p>
        </p:txBody>
      </p:sp>
    </p:spTree>
    <p:extLst>
      <p:ext uri="{BB962C8B-B14F-4D97-AF65-F5344CB8AC3E}">
        <p14:creationId xmlns:p14="http://schemas.microsoft.com/office/powerpoint/2010/main" val="238837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D618-C4A1-4353-919E-F4FDDEBB59A5}"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31DDB-C880-49F2-A6AD-D4CA94268016}" type="slidenum">
              <a:rPr lang="zh-CN" altLang="en-US" smtClean="0"/>
              <a:t>‹#›</a:t>
            </a:fld>
            <a:endParaRPr lang="zh-CN" altLang="en-US"/>
          </a:p>
        </p:txBody>
      </p:sp>
    </p:spTree>
    <p:extLst>
      <p:ext uri="{BB962C8B-B14F-4D97-AF65-F5344CB8AC3E}">
        <p14:creationId xmlns:p14="http://schemas.microsoft.com/office/powerpoint/2010/main" val="156693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1</a:t>
            </a:fld>
            <a:endParaRPr lang="zh-CN" altLang="en-US"/>
          </a:p>
        </p:txBody>
      </p:sp>
    </p:spTree>
    <p:extLst>
      <p:ext uri="{BB962C8B-B14F-4D97-AF65-F5344CB8AC3E}">
        <p14:creationId xmlns:p14="http://schemas.microsoft.com/office/powerpoint/2010/main" val="2878256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初始化：</a:t>
            </a:r>
            <a:r>
              <a:rPr lang="zh-CN" altLang="en-US" sz="1200" b="0" i="0" kern="1200" dirty="0">
                <a:solidFill>
                  <a:schemeClr val="tx1"/>
                </a:solidFill>
                <a:effectLst/>
                <a:latin typeface="+mn-lt"/>
                <a:ea typeface="+mn-ea"/>
                <a:cs typeface="+mn-cs"/>
              </a:rPr>
              <a:t>可以像</a:t>
            </a:r>
            <a:r>
              <a:rPr lang="en-US" altLang="zh-CN" sz="1200" b="0" i="0" kern="1200" dirty="0">
                <a:solidFill>
                  <a:schemeClr val="tx1"/>
                </a:solidFill>
                <a:effectLst/>
                <a:latin typeface="+mn-lt"/>
                <a:ea typeface="+mn-ea"/>
                <a:cs typeface="+mn-cs"/>
              </a:rPr>
              <a:t>CBOW</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Skip-Gram</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GloVe</a:t>
            </a:r>
            <a:r>
              <a:rPr lang="zh-CN" altLang="en-US" sz="1200" b="0" i="0" kern="1200" dirty="0">
                <a:solidFill>
                  <a:schemeClr val="tx1"/>
                </a:solidFill>
                <a:effectLst/>
                <a:latin typeface="+mn-lt"/>
                <a:ea typeface="+mn-ea"/>
                <a:cs typeface="+mn-cs"/>
              </a:rPr>
              <a:t>那样，任意初始化单词和字符嵌入向量。当然如果使用预先训练好的字符嵌入初始化可能会获得稍微好一点的结果。作者在实际试验中是通过将语料库中的每个字符视为单独的单词，并使用单词嵌入模型学习字符嵌入，从而获得预先训练好的字符嵌入</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t>数据集：</a:t>
            </a:r>
            <a:r>
              <a:rPr lang="en-US" altLang="zh-CN" dirty="0"/>
              <a:t>wordsim-240</a:t>
            </a:r>
            <a:r>
              <a:rPr lang="zh-CN" altLang="en-US" dirty="0"/>
              <a:t>中有</a:t>
            </a:r>
            <a:r>
              <a:rPr lang="en-US" altLang="zh-CN" dirty="0"/>
              <a:t>233</a:t>
            </a:r>
            <a:r>
              <a:rPr lang="zh-CN" altLang="en-US" dirty="0"/>
              <a:t>对单词出现在学习语料库中，</a:t>
            </a:r>
            <a:r>
              <a:rPr lang="en-US" altLang="zh-CN" dirty="0"/>
              <a:t>wordsim-296</a:t>
            </a:r>
            <a:r>
              <a:rPr lang="zh-CN" altLang="en-US" dirty="0"/>
              <a:t>中有</a:t>
            </a:r>
            <a:r>
              <a:rPr lang="en-US" altLang="zh-CN" dirty="0"/>
              <a:t>280</a:t>
            </a:r>
            <a:r>
              <a:rPr lang="zh-CN" altLang="en-US" dirty="0"/>
              <a:t>对单词出现在学习语料库中</a:t>
            </a:r>
          </a:p>
        </p:txBody>
      </p:sp>
      <p:sp>
        <p:nvSpPr>
          <p:cNvPr id="4" name="灯片编号占位符 3"/>
          <p:cNvSpPr>
            <a:spLocks noGrp="1"/>
          </p:cNvSpPr>
          <p:nvPr>
            <p:ph type="sldNum" sz="quarter" idx="5"/>
          </p:nvPr>
        </p:nvSpPr>
        <p:spPr/>
        <p:txBody>
          <a:bodyPr/>
          <a:lstStyle/>
          <a:p>
            <a:fld id="{F2231DDB-C880-49F2-A6AD-D4CA94268016}" type="slidenum">
              <a:rPr lang="zh-CN" altLang="en-US" smtClean="0"/>
              <a:t>10</a:t>
            </a:fld>
            <a:endParaRPr lang="zh-CN" altLang="en-US"/>
          </a:p>
        </p:txBody>
      </p:sp>
    </p:spTree>
    <p:extLst>
      <p:ext uri="{BB962C8B-B14F-4D97-AF65-F5344CB8AC3E}">
        <p14:creationId xmlns:p14="http://schemas.microsoft.com/office/powerpoint/2010/main" val="371190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这里的分数是用斯皮尔曼相关分数</a:t>
            </a:r>
            <a:r>
              <a:rPr lang="en-US" altLang="zh-CN" dirty="0"/>
              <a:t>ρ</a:t>
            </a:r>
            <a:r>
              <a:rPr lang="zh-CN" altLang="en-US" dirty="0"/>
              <a:t>（两个统计变量的相关性）计算模型和人类的判断</a:t>
            </a:r>
            <a:endParaRPr lang="en-US" altLang="zh-CN" dirty="0"/>
          </a:p>
          <a:p>
            <a:endParaRPr lang="en-US" altLang="zh-CN" dirty="0"/>
          </a:p>
          <a:p>
            <a:r>
              <a:rPr lang="en-US" altLang="zh-CN" dirty="0"/>
              <a:t>wordsim-240</a:t>
            </a:r>
            <a:r>
              <a:rPr lang="zh-CN" altLang="en-US" dirty="0"/>
              <a:t>的实验结果：</a:t>
            </a:r>
          </a:p>
          <a:p>
            <a:r>
              <a:rPr lang="en-US" altLang="zh-CN" dirty="0"/>
              <a:t>1.CWE</a:t>
            </a:r>
            <a:r>
              <a:rPr lang="zh-CN" altLang="en-US" dirty="0"/>
              <a:t>以及他的变式方法都要好于</a:t>
            </a:r>
            <a:r>
              <a:rPr lang="en-US" altLang="zh-CN" dirty="0"/>
              <a:t>CBOW</a:t>
            </a:r>
            <a:r>
              <a:rPr lang="zh-CN" altLang="en-US" dirty="0"/>
              <a:t>、</a:t>
            </a:r>
            <a:r>
              <a:rPr lang="en-US" altLang="zh-CN" dirty="0"/>
              <a:t>Skip-Gram</a:t>
            </a:r>
            <a:r>
              <a:rPr lang="zh-CN" altLang="en-US" dirty="0"/>
              <a:t>、</a:t>
            </a:r>
            <a:r>
              <a:rPr lang="en-US" altLang="zh-CN" dirty="0" err="1"/>
              <a:t>GloVe</a:t>
            </a:r>
            <a:endParaRPr lang="en-US" altLang="zh-CN" dirty="0"/>
          </a:p>
          <a:p>
            <a:r>
              <a:rPr lang="en-US" altLang="zh-CN" dirty="0"/>
              <a:t>2.CWE</a:t>
            </a:r>
            <a:r>
              <a:rPr lang="zh-CN" altLang="en-US" dirty="0"/>
              <a:t>的变式方法要好于原始的</a:t>
            </a:r>
            <a:r>
              <a:rPr lang="en-US" altLang="zh-CN" dirty="0"/>
              <a:t>CWE</a:t>
            </a:r>
            <a:r>
              <a:rPr lang="zh-CN" altLang="en-US" dirty="0"/>
              <a:t>方法，这表明字符的多模式向量对于字符嵌入非常重要，而汉字的位置信息的效果不是很好。</a:t>
            </a:r>
          </a:p>
          <a:p>
            <a:r>
              <a:rPr lang="en-US" altLang="zh-CN" dirty="0"/>
              <a:t>wordsim-296</a:t>
            </a:r>
            <a:r>
              <a:rPr lang="zh-CN" altLang="en-US" dirty="0"/>
              <a:t>的实验结果：</a:t>
            </a:r>
          </a:p>
          <a:p>
            <a:r>
              <a:rPr lang="en-US" altLang="zh-CN" dirty="0"/>
              <a:t>1.</a:t>
            </a:r>
            <a:r>
              <a:rPr lang="zh-CN" altLang="en-US" dirty="0"/>
              <a:t>当添加</a:t>
            </a:r>
            <a:r>
              <a:rPr lang="en-US" altLang="zh-CN" dirty="0"/>
              <a:t>16</a:t>
            </a:r>
            <a:r>
              <a:rPr lang="zh-CN" altLang="en-US" dirty="0"/>
              <a:t>对新单词时，基线方法的性能显著下降，而</a:t>
            </a:r>
            <a:r>
              <a:rPr lang="en-US" altLang="zh-CN" dirty="0"/>
              <a:t>CWE</a:t>
            </a:r>
            <a:r>
              <a:rPr lang="zh-CN" altLang="en-US" dirty="0"/>
              <a:t>及其扩展方法的性能保持稳定，这说明对于没有学习过的新单词，</a:t>
            </a:r>
            <a:r>
              <a:rPr lang="en-US" altLang="zh-CN" dirty="0"/>
              <a:t>CWE</a:t>
            </a:r>
            <a:r>
              <a:rPr lang="zh-CN" altLang="en-US" dirty="0"/>
              <a:t>方法能够通过字符向量，学习到更多的信息</a:t>
            </a:r>
          </a:p>
          <a:p>
            <a:endParaRPr lang="zh-CN" altLang="en-US" dirty="0"/>
          </a:p>
          <a:p>
            <a:r>
              <a:rPr lang="zh-CN" altLang="en-US" dirty="0"/>
              <a:t>局限：</a:t>
            </a:r>
          </a:p>
          <a:p>
            <a:r>
              <a:rPr lang="zh-CN" altLang="en-US" dirty="0"/>
              <a:t>当考虑字符嵌入时，有一个副作用。也就是说，</a:t>
            </a:r>
            <a:r>
              <a:rPr lang="en-US" altLang="zh-CN" dirty="0"/>
              <a:t>CWE</a:t>
            </a:r>
            <a:r>
              <a:rPr lang="zh-CN" altLang="en-US" dirty="0"/>
              <a:t>方法往往会误判两个单词与共同字符的相关性。例如</a:t>
            </a:r>
            <a:r>
              <a:rPr lang="en-US" altLang="zh-CN" dirty="0"/>
              <a:t>,</a:t>
            </a:r>
            <a:r>
              <a:rPr lang="zh-CN" altLang="en-US" dirty="0"/>
              <a:t>词对“肥皂剧”</a:t>
            </a:r>
            <a:r>
              <a:rPr lang="en-US" altLang="zh-CN" dirty="0"/>
              <a:t>(</a:t>
            </a:r>
            <a:r>
              <a:rPr lang="zh-CN" altLang="en-US" dirty="0"/>
              <a:t>肥皂剧</a:t>
            </a:r>
            <a:r>
              <a:rPr lang="en-US" altLang="zh-CN" dirty="0"/>
              <a:t>)</a:t>
            </a:r>
            <a:r>
              <a:rPr lang="zh-CN" altLang="en-US" dirty="0"/>
              <a:t>和“歌剧”</a:t>
            </a:r>
            <a:r>
              <a:rPr lang="en-US" altLang="zh-CN" dirty="0"/>
              <a:t>(</a:t>
            </a:r>
            <a:r>
              <a:rPr lang="zh-CN" altLang="en-US" dirty="0"/>
              <a:t>歌剧</a:t>
            </a:r>
            <a:r>
              <a:rPr lang="en-US" altLang="zh-CN" dirty="0"/>
              <a:t>)</a:t>
            </a:r>
            <a:r>
              <a:rPr lang="zh-CN" altLang="en-US" dirty="0"/>
              <a:t>和词“电话”和“回话”，由于具有相同的字符</a:t>
            </a:r>
            <a:endParaRPr lang="en-US" altLang="zh-CN"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11</a:t>
            </a:fld>
            <a:endParaRPr lang="zh-CN" altLang="en-US"/>
          </a:p>
        </p:txBody>
      </p:sp>
    </p:spTree>
    <p:extLst>
      <p:ext uri="{BB962C8B-B14F-4D97-AF65-F5344CB8AC3E}">
        <p14:creationId xmlns:p14="http://schemas.microsoft.com/office/powerpoint/2010/main" val="102074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类比推理型的任务：</a:t>
            </a:r>
          </a:p>
          <a:p>
            <a:r>
              <a:rPr lang="zh-CN" altLang="en-US" dirty="0"/>
              <a:t>假设有“女人”、“男人”、“父亲”这三个词，如果让“女人”</a:t>
            </a:r>
            <a:r>
              <a:rPr lang="en-US" altLang="zh-CN" dirty="0"/>
              <a:t>-“</a:t>
            </a:r>
            <a:r>
              <a:rPr lang="zh-CN" altLang="en-US" dirty="0"/>
              <a:t>男人”</a:t>
            </a:r>
            <a:r>
              <a:rPr lang="en-US" altLang="zh-CN" dirty="0"/>
              <a:t>+“</a:t>
            </a:r>
            <a:r>
              <a:rPr lang="zh-CN" altLang="en-US" dirty="0"/>
              <a:t>父亲”的结果趋向于“母亲”，那么我们会认为这个模型能解决这类问题，但是中文里缺少类比推理数据集，所以作者自己创建了一个</a:t>
            </a:r>
            <a:endParaRPr lang="en-US" altLang="zh-CN" dirty="0"/>
          </a:p>
          <a:p>
            <a:endParaRPr lang="en-US" altLang="zh-CN" dirty="0"/>
          </a:p>
          <a:p>
            <a:r>
              <a:rPr lang="zh-CN" altLang="en-US" dirty="0"/>
              <a:t>表</a:t>
            </a:r>
            <a:r>
              <a:rPr lang="en-US" altLang="zh-CN" dirty="0"/>
              <a:t>3</a:t>
            </a:r>
            <a:r>
              <a:rPr lang="zh-CN" altLang="en-US" dirty="0"/>
              <a:t>的实验结果：</a:t>
            </a:r>
          </a:p>
          <a:p>
            <a:r>
              <a:rPr lang="en-US" altLang="zh-CN" dirty="0"/>
              <a:t>1.</a:t>
            </a:r>
            <a:r>
              <a:rPr lang="zh-CN" altLang="en-US" dirty="0"/>
              <a:t>对于</a:t>
            </a:r>
            <a:r>
              <a:rPr lang="en-US" altLang="zh-CN" dirty="0"/>
              <a:t>CBOW</a:t>
            </a:r>
            <a:r>
              <a:rPr lang="zh-CN" altLang="en-US" dirty="0"/>
              <a:t>、</a:t>
            </a:r>
            <a:r>
              <a:rPr lang="en-US" altLang="zh-CN" dirty="0"/>
              <a:t>Skip-Gram</a:t>
            </a:r>
            <a:r>
              <a:rPr lang="zh-CN" altLang="en-US" dirty="0"/>
              <a:t>、</a:t>
            </a:r>
            <a:r>
              <a:rPr lang="en-US" altLang="zh-CN" dirty="0" err="1"/>
              <a:t>GloVe</a:t>
            </a:r>
            <a:r>
              <a:rPr lang="zh-CN" altLang="en-US" dirty="0"/>
              <a:t>来说，加了</a:t>
            </a:r>
            <a:r>
              <a:rPr lang="en-US" altLang="zh-CN" dirty="0"/>
              <a:t>CWE</a:t>
            </a:r>
            <a:r>
              <a:rPr lang="zh-CN" altLang="en-US" dirty="0"/>
              <a:t>或者它变式方法，效果都要好于原始方法</a:t>
            </a:r>
          </a:p>
          <a:p>
            <a:r>
              <a:rPr lang="en-US" altLang="zh-CN" dirty="0"/>
              <a:t>2.</a:t>
            </a:r>
            <a:r>
              <a:rPr lang="zh-CN" altLang="en-US" dirty="0"/>
              <a:t>我们的</a:t>
            </a:r>
            <a:r>
              <a:rPr lang="en-US" altLang="zh-CN" dirty="0"/>
              <a:t>CWE</a:t>
            </a:r>
            <a:r>
              <a:rPr lang="zh-CN" altLang="en-US" dirty="0"/>
              <a:t>模型可以提高所有单词的嵌入质量，而不仅仅是那些字符被考虑用于学习的单词。例如，在国家首都的类型中，所有的单词都是实体名称，其字符不用于学习。与基准模型相比，</a:t>
            </a:r>
            <a:r>
              <a:rPr lang="en-US" altLang="zh-CN" dirty="0"/>
              <a:t>CWE</a:t>
            </a:r>
            <a:r>
              <a:rPr lang="zh-CN" altLang="en-US" dirty="0"/>
              <a:t>模型仍然可以对这种类型进行改进</a:t>
            </a:r>
          </a:p>
          <a:p>
            <a:r>
              <a:rPr lang="en-US" altLang="zh-CN" dirty="0"/>
              <a:t>3.Skip-Gram and </a:t>
            </a:r>
            <a:r>
              <a:rPr lang="en-US" altLang="zh-CN" dirty="0" err="1"/>
              <a:t>GloVe</a:t>
            </a:r>
            <a:r>
              <a:rPr lang="zh-CN" altLang="en-US" dirty="0"/>
              <a:t>的效果要比</a:t>
            </a:r>
            <a:r>
              <a:rPr lang="en-US" altLang="zh-CN" dirty="0"/>
              <a:t>CBOW</a:t>
            </a:r>
            <a:r>
              <a:rPr lang="zh-CN" altLang="en-US" dirty="0"/>
              <a:t>更好</a:t>
            </a:r>
          </a:p>
        </p:txBody>
      </p:sp>
      <p:sp>
        <p:nvSpPr>
          <p:cNvPr id="4" name="灯片编号占位符 3"/>
          <p:cNvSpPr>
            <a:spLocks noGrp="1"/>
          </p:cNvSpPr>
          <p:nvPr>
            <p:ph type="sldNum" sz="quarter" idx="5"/>
          </p:nvPr>
        </p:nvSpPr>
        <p:spPr/>
        <p:txBody>
          <a:bodyPr/>
          <a:lstStyle/>
          <a:p>
            <a:fld id="{F2231DDB-C880-49F2-A6AD-D4CA94268016}" type="slidenum">
              <a:rPr lang="zh-CN" altLang="en-US" smtClean="0"/>
              <a:t>12</a:t>
            </a:fld>
            <a:endParaRPr lang="zh-CN" altLang="en-US"/>
          </a:p>
        </p:txBody>
      </p:sp>
    </p:spTree>
    <p:extLst>
      <p:ext uri="{BB962C8B-B14F-4D97-AF65-F5344CB8AC3E}">
        <p14:creationId xmlns:p14="http://schemas.microsoft.com/office/powerpoint/2010/main" val="3273101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研究了语料库大小对词嵌入的影响。如图</a:t>
            </a:r>
            <a:r>
              <a:rPr lang="en-US" altLang="zh-CN" dirty="0"/>
              <a:t>4</a:t>
            </a:r>
            <a:r>
              <a:rPr lang="zh-CN" altLang="en-US" dirty="0"/>
              <a:t>所示，我们列出了</a:t>
            </a:r>
            <a:r>
              <a:rPr lang="en-US" altLang="zh-CN" dirty="0"/>
              <a:t>CBOW</a:t>
            </a:r>
            <a:r>
              <a:rPr lang="zh-CN" altLang="en-US" dirty="0"/>
              <a:t>和的结果</a:t>
            </a:r>
            <a:r>
              <a:rPr lang="en-US" altLang="zh-CN" dirty="0"/>
              <a:t>CWE</a:t>
            </a:r>
            <a:r>
              <a:rPr lang="zh-CN" altLang="en-US" dirty="0"/>
              <a:t>对</a:t>
            </a:r>
            <a:r>
              <a:rPr lang="en-US" altLang="zh-CN" dirty="0"/>
              <a:t>wordsim-240</a:t>
            </a:r>
            <a:r>
              <a:rPr lang="zh-CN" altLang="en-US" dirty="0"/>
              <a:t>和</a:t>
            </a:r>
            <a:r>
              <a:rPr lang="en-US" altLang="zh-CN" dirty="0"/>
              <a:t>wordsim-296</a:t>
            </a:r>
            <a:r>
              <a:rPr lang="zh-CN" altLang="en-US" dirty="0"/>
              <a:t>进行了测试，测试的语料库大小从</a:t>
            </a:r>
            <a:r>
              <a:rPr lang="en-US" altLang="zh-CN" dirty="0"/>
              <a:t>3MB</a:t>
            </a:r>
            <a:r>
              <a:rPr lang="zh-CN" altLang="en-US" dirty="0"/>
              <a:t>到</a:t>
            </a:r>
            <a:r>
              <a:rPr lang="en-US" altLang="zh-CN" dirty="0"/>
              <a:t>180MB(</a:t>
            </a:r>
            <a:r>
              <a:rPr lang="zh-CN" altLang="en-US" dirty="0"/>
              <a:t>整个语料库</a:t>
            </a:r>
            <a:r>
              <a:rPr lang="en-US" altLang="zh-CN" dirty="0"/>
              <a:t>)</a:t>
            </a:r>
            <a:r>
              <a:rPr lang="zh-CN" altLang="en-US" dirty="0"/>
              <a:t>。从图中可以看出，</a:t>
            </a:r>
            <a:r>
              <a:rPr lang="en-US" altLang="zh-CN" dirty="0"/>
              <a:t>CWE</a:t>
            </a:r>
            <a:r>
              <a:rPr lang="zh-CN" altLang="en-US" dirty="0"/>
              <a:t>可以很快的获得比原来更好的性能当学习语料库还比较小的时候</a:t>
            </a:r>
            <a:r>
              <a:rPr lang="en-US" altLang="zh-CN" dirty="0"/>
              <a:t>(</a:t>
            </a:r>
            <a:r>
              <a:rPr lang="zh-CN" altLang="en-US" dirty="0"/>
              <a:t>例如，</a:t>
            </a:r>
            <a:r>
              <a:rPr lang="en-US" altLang="zh-CN" dirty="0"/>
              <a:t>7 mb</a:t>
            </a:r>
            <a:r>
              <a:rPr lang="zh-CN" altLang="en-US" dirty="0"/>
              <a:t>和</a:t>
            </a:r>
            <a:r>
              <a:rPr lang="en-US" altLang="zh-CN" dirty="0"/>
              <a:t>15 mb)</a:t>
            </a:r>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13</a:t>
            </a:fld>
            <a:endParaRPr lang="zh-CN" altLang="en-US"/>
          </a:p>
        </p:txBody>
      </p:sp>
    </p:spTree>
    <p:extLst>
      <p:ext uri="{BB962C8B-B14F-4D97-AF65-F5344CB8AC3E}">
        <p14:creationId xmlns:p14="http://schemas.microsoft.com/office/powerpoint/2010/main" val="1452148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可能会问到的问题：</a:t>
            </a:r>
            <a:endParaRPr lang="en-US" altLang="zh-CN" dirty="0"/>
          </a:p>
          <a:p>
            <a:r>
              <a:rPr lang="en-US" altLang="zh-CN" dirty="0"/>
              <a:t>1.CWE</a:t>
            </a:r>
            <a:r>
              <a:rPr lang="zh-CN" altLang="en-US" dirty="0"/>
              <a:t>中词、字的向量是如何生成的？</a:t>
            </a:r>
            <a:endParaRPr lang="en-US" altLang="zh-CN" dirty="0"/>
          </a:p>
          <a:p>
            <a:r>
              <a:rPr lang="en-US" altLang="zh-CN" dirty="0"/>
              <a:t>       </a:t>
            </a:r>
            <a:r>
              <a:rPr lang="zh-CN" altLang="en-US" dirty="0"/>
              <a:t>论文中提到，可以随机初始化，然后经过跟</a:t>
            </a:r>
            <a:r>
              <a:rPr lang="en-US" altLang="zh-CN" dirty="0"/>
              <a:t>CBOW</a:t>
            </a:r>
            <a:r>
              <a:rPr lang="zh-CN" altLang="en-US" dirty="0"/>
              <a:t>相同的训练方法（计算</a:t>
            </a:r>
            <a:r>
              <a:rPr lang="en-US" altLang="zh-CN" dirty="0"/>
              <a:t>output</a:t>
            </a:r>
            <a:r>
              <a:rPr lang="zh-CN" altLang="en-US" dirty="0"/>
              <a:t>与</a:t>
            </a:r>
            <a:r>
              <a:rPr lang="en-US" altLang="zh-CN" dirty="0"/>
              <a:t>target</a:t>
            </a:r>
            <a:r>
              <a:rPr lang="zh-CN" altLang="en-US" dirty="0"/>
              <a:t>的</a:t>
            </a:r>
            <a:r>
              <a:rPr lang="en-US" altLang="zh-CN" dirty="0"/>
              <a:t>loss</a:t>
            </a:r>
            <a:r>
              <a:rPr lang="zh-CN" altLang="en-US" dirty="0"/>
              <a:t>，反向传播），更新向量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也可以用作者实验中用的预训练方法，也就是把每个汉字都当做一个词，跟</a:t>
            </a:r>
            <a:r>
              <a:rPr lang="en-US" altLang="zh-CN" dirty="0"/>
              <a:t>CBOW</a:t>
            </a:r>
            <a:r>
              <a:rPr lang="zh-CN" altLang="en-US" dirty="0"/>
              <a:t>相同的训练方法（计算</a:t>
            </a:r>
            <a:r>
              <a:rPr lang="en-US" altLang="zh-CN" dirty="0"/>
              <a:t>output</a:t>
            </a:r>
            <a:r>
              <a:rPr lang="zh-CN" altLang="en-US" dirty="0"/>
              <a:t>与</a:t>
            </a:r>
            <a:r>
              <a:rPr lang="en-US" altLang="zh-CN" dirty="0"/>
              <a:t>target</a:t>
            </a:r>
            <a:r>
              <a:rPr lang="zh-CN" altLang="en-US" dirty="0"/>
              <a:t>的</a:t>
            </a:r>
            <a:r>
              <a:rPr lang="en-US" altLang="zh-CN" dirty="0"/>
              <a:t>loss</a:t>
            </a:r>
            <a:r>
              <a:rPr lang="zh-CN" altLang="en-US" dirty="0"/>
              <a:t>，反向传播），更新向量，获得</a:t>
            </a:r>
            <a:r>
              <a:rPr lang="zh-CN" altLang="en-US"/>
              <a:t>汉字向量</a:t>
            </a:r>
            <a:r>
              <a:rPr lang="zh-CN" altLang="en-US" sz="1200" b="0" i="0" kern="1200">
                <a:solidFill>
                  <a:schemeClr val="tx1"/>
                </a:solidFill>
                <a:effectLst/>
                <a:latin typeface="+mn-lt"/>
                <a:ea typeface="+mn-ea"/>
                <a:cs typeface="+mn-cs"/>
              </a:rPr>
              <a:t>。也就是说已经</a:t>
            </a:r>
            <a:r>
              <a:rPr lang="zh-CN" altLang="en-US" sz="1200" b="0" i="0" kern="1200" dirty="0">
                <a:solidFill>
                  <a:schemeClr val="tx1"/>
                </a:solidFill>
                <a:effectLst/>
                <a:latin typeface="+mn-lt"/>
                <a:ea typeface="+mn-ea"/>
                <a:cs typeface="+mn-cs"/>
              </a:rPr>
              <a:t>用传统的</a:t>
            </a:r>
            <a:r>
              <a:rPr lang="en-US" altLang="zh-CN" sz="1200" b="0" i="0" kern="1200" dirty="0">
                <a:solidFill>
                  <a:schemeClr val="tx1"/>
                </a:solidFill>
                <a:effectLst/>
                <a:latin typeface="+mn-lt"/>
                <a:ea typeface="+mn-ea"/>
                <a:cs typeface="+mn-cs"/>
              </a:rPr>
              <a:t>CBOW</a:t>
            </a:r>
            <a:r>
              <a:rPr lang="zh-CN" altLang="en-US" sz="1200" b="0" i="0" kern="1200" dirty="0">
                <a:solidFill>
                  <a:schemeClr val="tx1"/>
                </a:solidFill>
                <a:effectLst/>
                <a:latin typeface="+mn-lt"/>
                <a:ea typeface="+mn-ea"/>
                <a:cs typeface="+mn-cs"/>
              </a:rPr>
              <a:t>方法训练出来了词向量和字向量，之后再训练一个新的</a:t>
            </a:r>
            <a:r>
              <a:rPr lang="en-US" altLang="zh-CN" sz="1200" b="0" i="0" kern="1200" dirty="0">
                <a:solidFill>
                  <a:schemeClr val="tx1"/>
                </a:solidFill>
                <a:effectLst/>
                <a:latin typeface="+mn-lt"/>
                <a:ea typeface="+mn-ea"/>
                <a:cs typeface="+mn-cs"/>
              </a:rPr>
              <a:t>CBOW</a:t>
            </a:r>
            <a:r>
              <a:rPr lang="zh-CN" altLang="en-US" sz="1200" b="0" i="0" kern="1200" dirty="0">
                <a:solidFill>
                  <a:schemeClr val="tx1"/>
                </a:solidFill>
                <a:effectLst/>
                <a:latin typeface="+mn-lt"/>
                <a:ea typeface="+mn-ea"/>
                <a:cs typeface="+mn-cs"/>
              </a:rPr>
              <a:t>模型来调整</a:t>
            </a:r>
            <a:r>
              <a:rPr lang="en-US" altLang="zh-CN" sz="1200" b="0" i="0" kern="1200" dirty="0">
                <a:solidFill>
                  <a:schemeClr val="tx1"/>
                </a:solidFill>
                <a:effectLst/>
                <a:latin typeface="+mn-lt"/>
                <a:ea typeface="+mn-ea"/>
                <a:cs typeface="+mn-cs"/>
              </a:rPr>
              <a:t>embedding</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15</a:t>
            </a:fld>
            <a:endParaRPr lang="zh-CN" altLang="en-US"/>
          </a:p>
        </p:txBody>
      </p:sp>
    </p:spTree>
    <p:extLst>
      <p:ext uri="{BB962C8B-B14F-4D97-AF65-F5344CB8AC3E}">
        <p14:creationId xmlns:p14="http://schemas.microsoft.com/office/powerpoint/2010/main" val="106220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这里需要注意的就是</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通常是一个很大的数比如几百万，计算起来相当费时间，所以可采用</a:t>
            </a:r>
            <a:r>
              <a:rPr lang="en-US" altLang="zh-CN" sz="1200" b="0" i="0" kern="1200" dirty="0">
                <a:solidFill>
                  <a:schemeClr val="tx1"/>
                </a:solidFill>
                <a:effectLst/>
                <a:latin typeface="+mn-lt"/>
                <a:ea typeface="+mn-ea"/>
                <a:cs typeface="+mn-cs"/>
              </a:rPr>
              <a:t>Hierarchical </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筛选掉了一部分不可能的词，然后又用</a:t>
            </a:r>
            <a:r>
              <a:rPr lang="en-US" altLang="zh-CN" sz="1200" b="0" i="0" kern="1200" dirty="0" err="1">
                <a:solidFill>
                  <a:schemeClr val="tx1"/>
                </a:solidFill>
                <a:effectLst/>
                <a:latin typeface="+mn-lt"/>
                <a:ea typeface="+mn-ea"/>
                <a:cs typeface="+mn-cs"/>
              </a:rPr>
              <a:t>nagetive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samping</a:t>
            </a:r>
            <a:r>
              <a:rPr lang="zh-CN" altLang="en-US" sz="1200" b="0" i="0" kern="1200" dirty="0">
                <a:solidFill>
                  <a:schemeClr val="tx1"/>
                </a:solidFill>
                <a:effectLst/>
                <a:latin typeface="+mn-lt"/>
                <a:ea typeface="+mn-ea"/>
                <a:cs typeface="+mn-cs"/>
              </a:rPr>
              <a:t>再去掉了一些负样本的词，可以让时间复杂度降低。</a:t>
            </a:r>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2</a:t>
            </a:fld>
            <a:endParaRPr lang="zh-CN" altLang="en-US"/>
          </a:p>
        </p:txBody>
      </p:sp>
    </p:spTree>
    <p:extLst>
      <p:ext uri="{BB962C8B-B14F-4D97-AF65-F5344CB8AC3E}">
        <p14:creationId xmlns:p14="http://schemas.microsoft.com/office/powerpoint/2010/main" val="658719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这篇论文提出的模型</a:t>
            </a:r>
            <a:r>
              <a:rPr lang="en-US" altLang="zh-CN" dirty="0"/>
              <a:t>CWE</a:t>
            </a:r>
            <a:r>
              <a:rPr lang="zh-CN" altLang="en-US" sz="1200" b="0" i="0" kern="1200" dirty="0">
                <a:solidFill>
                  <a:schemeClr val="tx1"/>
                </a:solidFill>
                <a:effectLst/>
                <a:latin typeface="+mn-lt"/>
                <a:ea typeface="+mn-ea"/>
                <a:cs typeface="+mn-cs"/>
              </a:rPr>
              <a:t>，其实是在</a:t>
            </a:r>
            <a:r>
              <a:rPr lang="en-US" altLang="zh-CN" sz="1200" b="0" i="0" kern="1200" dirty="0">
                <a:solidFill>
                  <a:schemeClr val="tx1"/>
                </a:solidFill>
                <a:effectLst/>
                <a:latin typeface="+mn-lt"/>
                <a:ea typeface="+mn-ea"/>
                <a:cs typeface="+mn-cs"/>
              </a:rPr>
              <a:t>CBOW</a:t>
            </a:r>
            <a:r>
              <a:rPr lang="zh-CN" altLang="en-US" sz="1200" b="0" i="0" kern="1200" dirty="0">
                <a:solidFill>
                  <a:schemeClr val="tx1"/>
                </a:solidFill>
                <a:effectLst/>
                <a:latin typeface="+mn-lt"/>
                <a:ea typeface="+mn-ea"/>
                <a:cs typeface="+mn-cs"/>
              </a:rPr>
              <a:t>基础之上进行改进的</a:t>
            </a:r>
            <a:endParaRPr lang="en-US" altLang="zh-CN" sz="1200" b="0" i="0" kern="1200" dirty="0">
              <a:solidFill>
                <a:schemeClr val="tx1"/>
              </a:solidFill>
              <a:effectLst/>
              <a:latin typeface="+mn-lt"/>
              <a:ea typeface="+mn-ea"/>
              <a:cs typeface="+mn-cs"/>
            </a:endParaRPr>
          </a:p>
          <a:p>
            <a:r>
              <a:rPr lang="zh-CN" altLang="en-US" dirty="0"/>
              <a:t>两者的区别：</a:t>
            </a:r>
            <a:endParaRPr lang="en-US" altLang="zh-CN" dirty="0"/>
          </a:p>
          <a:p>
            <a:r>
              <a:rPr lang="en-US" altLang="zh-CN" dirty="0"/>
              <a:t>       CBOW</a:t>
            </a:r>
            <a:r>
              <a:rPr lang="zh-CN" altLang="en-US" dirty="0"/>
              <a:t>模型的输入只有词语的向量，而</a:t>
            </a:r>
            <a:r>
              <a:rPr lang="en-US" altLang="zh-CN" dirty="0"/>
              <a:t>CWE</a:t>
            </a:r>
            <a:r>
              <a:rPr lang="zh-CN" altLang="en-US" dirty="0"/>
              <a:t>模型的输入不仅包含词语的向量，还有词语中每个字的向量，这也是这篇论文中提到的要关注词语中字与字之间的关系</a:t>
            </a:r>
            <a:endParaRPr lang="en-US" altLang="zh-CN" dirty="0"/>
          </a:p>
          <a:p>
            <a:r>
              <a:rPr lang="zh-CN" altLang="en-US" dirty="0"/>
              <a:t>因为是在</a:t>
            </a:r>
            <a:r>
              <a:rPr lang="en-US" altLang="zh-CN" dirty="0"/>
              <a:t>CBOW</a:t>
            </a:r>
            <a:r>
              <a:rPr lang="zh-CN" altLang="en-US" dirty="0"/>
              <a:t>的基础上改进的，所以其余部分跟</a:t>
            </a:r>
            <a:r>
              <a:rPr lang="en-US" altLang="zh-CN" dirty="0"/>
              <a:t>CBOW</a:t>
            </a:r>
            <a:r>
              <a:rPr lang="zh-CN" altLang="en-US" dirty="0"/>
              <a:t>是一样的，也是通过某一个特征词的上下文相关的词对应的词向量，输出这一特定词的词向量</a:t>
            </a:r>
            <a:endParaRPr lang="en-US" altLang="zh-CN" dirty="0"/>
          </a:p>
          <a:p>
            <a:r>
              <a:rPr lang="zh-CN" altLang="en-US" dirty="0"/>
              <a:t>图中的例子：</a:t>
            </a:r>
            <a:endParaRPr lang="en-US" altLang="zh-CN" dirty="0"/>
          </a:p>
          <a:p>
            <a:r>
              <a:rPr lang="en-US" altLang="zh-CN" dirty="0"/>
              <a:t>       </a:t>
            </a:r>
            <a:r>
              <a:rPr lang="zh-CN" altLang="en-US" dirty="0"/>
              <a:t>“时代”一词的上下文词语是“智能”和“到来”，模型的输入层，不仅需要“智能”一词的向量，还需要“智”和“能”这两个字的向量，将词和字向量通过某一运算融合起来，得到一个综合的向量，“到来”这一部分的向量也是同理，再根据得到的综合向量去推测中间词“时代”的向量</a:t>
            </a:r>
            <a:endParaRPr lang="en-US" altLang="zh-CN" dirty="0"/>
          </a:p>
          <a:p>
            <a:r>
              <a:rPr lang="zh-CN" altLang="en-US" dirty="0"/>
              <a:t>公式：</a:t>
            </a:r>
            <a:endParaRPr lang="en-US" altLang="zh-CN" dirty="0"/>
          </a:p>
          <a:p>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w</a:t>
            </a:r>
            <a:r>
              <a:rPr lang="en-US" altLang="zh-CN" sz="1200" b="0" i="1" kern="1200" dirty="0" err="1">
                <a:solidFill>
                  <a:schemeClr val="tx1"/>
                </a:solidFill>
                <a:effectLst/>
                <a:latin typeface="+mn-lt"/>
                <a:ea typeface="+mn-ea"/>
                <a:cs typeface="+mn-cs"/>
              </a:rPr>
              <a:t>j</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是词语</a:t>
            </a:r>
            <a:r>
              <a:rPr lang="en-US" altLang="zh-CN" sz="1200" b="0" i="1" kern="1200" dirty="0" err="1">
                <a:solidFill>
                  <a:schemeClr val="tx1"/>
                </a:solidFill>
                <a:effectLst/>
                <a:latin typeface="+mn-lt"/>
                <a:ea typeface="+mn-ea"/>
                <a:cs typeface="+mn-cs"/>
              </a:rPr>
              <a:t>xj</a:t>
            </a:r>
            <a:r>
              <a:rPr lang="zh-CN" altLang="en-US" sz="1200" b="0" i="1" kern="1200" dirty="0">
                <a:solidFill>
                  <a:schemeClr val="tx1"/>
                </a:solidFill>
                <a:effectLst/>
                <a:latin typeface="+mn-lt"/>
                <a:ea typeface="+mn-ea"/>
                <a:cs typeface="+mn-cs"/>
              </a:rPr>
              <a:t>的向量</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Nj </a:t>
            </a:r>
            <a:r>
              <a:rPr lang="zh-CN" altLang="en-US" sz="1200" b="0" i="0" kern="1200" dirty="0">
                <a:solidFill>
                  <a:schemeClr val="tx1"/>
                </a:solidFill>
                <a:effectLst/>
                <a:latin typeface="+mn-lt"/>
                <a:ea typeface="+mn-ea"/>
                <a:cs typeface="+mn-cs"/>
              </a:rPr>
              <a:t>是</a:t>
            </a:r>
            <a:r>
              <a:rPr lang="en-US" altLang="zh-CN" sz="1200" b="0" i="1" kern="1200" dirty="0" err="1">
                <a:solidFill>
                  <a:schemeClr val="tx1"/>
                </a:solidFill>
                <a:effectLst/>
                <a:latin typeface="+mn-lt"/>
                <a:ea typeface="+mn-ea"/>
                <a:cs typeface="+mn-cs"/>
              </a:rPr>
              <a:t>xj</a:t>
            </a:r>
            <a:r>
              <a:rPr lang="zh-CN" altLang="en-US" sz="1200" b="0" i="1" kern="1200" dirty="0">
                <a:solidFill>
                  <a:schemeClr val="tx1"/>
                </a:solidFill>
                <a:effectLst/>
                <a:latin typeface="+mn-lt"/>
                <a:ea typeface="+mn-ea"/>
                <a:cs typeface="+mn-cs"/>
              </a:rPr>
              <a:t>词语中包含的汉字数</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a:t>
            </a:r>
            <a:r>
              <a:rPr lang="en-US" altLang="zh-CN" sz="1200" b="0" i="1" kern="1200" dirty="0">
                <a:solidFill>
                  <a:schemeClr val="tx1"/>
                </a:solidFill>
                <a:effectLst/>
                <a:latin typeface="+mn-lt"/>
                <a:ea typeface="+mn-ea"/>
                <a:cs typeface="+mn-cs"/>
              </a:rPr>
              <a:t>k </a:t>
            </a:r>
            <a:r>
              <a:rPr lang="zh-CN" altLang="en-US" sz="1200" b="0" i="1" kern="1200" dirty="0">
                <a:solidFill>
                  <a:schemeClr val="tx1"/>
                </a:solidFill>
                <a:effectLst/>
                <a:latin typeface="+mn-lt"/>
                <a:ea typeface="+mn-ea"/>
                <a:cs typeface="+mn-cs"/>
              </a:rPr>
              <a:t>是</a:t>
            </a:r>
            <a:r>
              <a:rPr lang="en-US" altLang="zh-CN" sz="1200" b="0" i="1" kern="1200" dirty="0" err="1">
                <a:solidFill>
                  <a:schemeClr val="tx1"/>
                </a:solidFill>
                <a:effectLst/>
                <a:latin typeface="+mn-lt"/>
                <a:ea typeface="+mn-ea"/>
                <a:cs typeface="+mn-cs"/>
              </a:rPr>
              <a:t>xj</a:t>
            </a:r>
            <a:r>
              <a:rPr lang="zh-CN" altLang="en-US" sz="1200" b="0" i="1" kern="1200" dirty="0">
                <a:solidFill>
                  <a:schemeClr val="tx1"/>
                </a:solidFill>
                <a:effectLst/>
                <a:latin typeface="+mn-lt"/>
                <a:ea typeface="+mn-ea"/>
                <a:cs typeface="+mn-cs"/>
              </a:rPr>
              <a:t>中第</a:t>
            </a:r>
            <a:r>
              <a:rPr lang="en-US" altLang="zh-CN" sz="1200" b="0" i="1" kern="1200" dirty="0">
                <a:solidFill>
                  <a:schemeClr val="tx1"/>
                </a:solidFill>
                <a:effectLst/>
                <a:latin typeface="+mn-lt"/>
                <a:ea typeface="+mn-ea"/>
                <a:cs typeface="+mn-cs"/>
              </a:rPr>
              <a:t>k</a:t>
            </a:r>
            <a:r>
              <a:rPr lang="zh-CN" altLang="en-US" sz="1200" b="0" i="1" kern="1200" dirty="0">
                <a:solidFill>
                  <a:schemeClr val="tx1"/>
                </a:solidFill>
                <a:effectLst/>
                <a:latin typeface="+mn-lt"/>
                <a:ea typeface="+mn-ea"/>
                <a:cs typeface="+mn-cs"/>
              </a:rPr>
              <a:t>个汉字的字向量</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是复合运算。</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复合操作有两种选择：</a:t>
            </a:r>
          </a:p>
          <a:p>
            <a:r>
              <a:rPr lang="en-US" altLang="zh-CN" sz="1200" b="0" i="0" kern="1200" dirty="0">
                <a:solidFill>
                  <a:schemeClr val="tx1"/>
                </a:solidFill>
                <a:effectLst/>
                <a:latin typeface="+mn-lt"/>
                <a:ea typeface="+mn-ea"/>
                <a:cs typeface="+mn-cs"/>
              </a:rPr>
              <a:t>             1.</a:t>
            </a:r>
            <a:r>
              <a:rPr lang="zh-CN" altLang="en-US" sz="1200" b="0" i="0" kern="1200" dirty="0">
                <a:solidFill>
                  <a:schemeClr val="tx1"/>
                </a:solidFill>
                <a:effectLst/>
                <a:latin typeface="+mn-lt"/>
                <a:ea typeface="+mn-ea"/>
                <a:cs typeface="+mn-cs"/>
              </a:rPr>
              <a:t>词的</a:t>
            </a:r>
            <a:r>
              <a:rPr lang="en-US" altLang="zh-CN" sz="1200" b="0" i="0" kern="1200" dirty="0">
                <a:solidFill>
                  <a:schemeClr val="tx1"/>
                </a:solidFill>
                <a:effectLst/>
                <a:latin typeface="+mn-lt"/>
                <a:ea typeface="+mn-ea"/>
                <a:cs typeface="+mn-cs"/>
              </a:rPr>
              <a:t>embedding </a:t>
            </a:r>
            <a:r>
              <a:rPr lang="zh-CN" altLang="en-US" sz="1200" b="0" i="0" kern="1200" dirty="0">
                <a:solidFill>
                  <a:schemeClr val="tx1"/>
                </a:solidFill>
                <a:effectLst/>
                <a:latin typeface="+mn-lt"/>
                <a:ea typeface="+mn-ea"/>
                <a:cs typeface="+mn-cs"/>
              </a:rPr>
              <a:t>和 字的</a:t>
            </a:r>
            <a:r>
              <a:rPr lang="en-US" altLang="zh-CN" sz="1200" b="0" i="0" kern="1200" dirty="0">
                <a:solidFill>
                  <a:schemeClr val="tx1"/>
                </a:solidFill>
                <a:effectLst/>
                <a:latin typeface="+mn-lt"/>
                <a:ea typeface="+mn-ea"/>
                <a:cs typeface="+mn-cs"/>
              </a:rPr>
              <a:t>embedding </a:t>
            </a:r>
            <a:r>
              <a:rPr lang="zh-CN" altLang="en-US" sz="1200" b="0" i="0" kern="1200" dirty="0">
                <a:solidFill>
                  <a:schemeClr val="tx1"/>
                </a:solidFill>
                <a:effectLst/>
                <a:latin typeface="+mn-lt"/>
                <a:ea typeface="+mn-ea"/>
                <a:cs typeface="+mn-cs"/>
              </a:rPr>
              <a:t>直接相加。所以要求他们的维度一样</a:t>
            </a:r>
          </a:p>
          <a:p>
            <a:r>
              <a:rPr lang="en-US" altLang="zh-CN" sz="1200" b="0" i="0" kern="1200" dirty="0">
                <a:solidFill>
                  <a:schemeClr val="tx1"/>
                </a:solidFill>
                <a:effectLst/>
                <a:latin typeface="+mn-lt"/>
                <a:ea typeface="+mn-ea"/>
                <a:cs typeface="+mn-cs"/>
              </a:rPr>
              <a:t>             2.</a:t>
            </a:r>
            <a:r>
              <a:rPr lang="zh-CN" altLang="en-US" sz="1200" b="0" i="0" kern="1200" dirty="0">
                <a:solidFill>
                  <a:schemeClr val="tx1"/>
                </a:solidFill>
                <a:effectLst/>
                <a:latin typeface="+mn-lt"/>
                <a:ea typeface="+mn-ea"/>
                <a:cs typeface="+mn-cs"/>
              </a:rPr>
              <a:t>词的</a:t>
            </a:r>
            <a:r>
              <a:rPr lang="en-US" altLang="zh-CN" sz="1200" b="0" i="0" kern="1200" dirty="0">
                <a:solidFill>
                  <a:schemeClr val="tx1"/>
                </a:solidFill>
                <a:effectLst/>
                <a:latin typeface="+mn-lt"/>
                <a:ea typeface="+mn-ea"/>
                <a:cs typeface="+mn-cs"/>
              </a:rPr>
              <a:t>embedding </a:t>
            </a:r>
            <a:r>
              <a:rPr lang="zh-CN" altLang="en-US" sz="1200" b="0" i="0" kern="1200" dirty="0">
                <a:solidFill>
                  <a:schemeClr val="tx1"/>
                </a:solidFill>
                <a:effectLst/>
                <a:latin typeface="+mn-lt"/>
                <a:ea typeface="+mn-ea"/>
                <a:cs typeface="+mn-cs"/>
              </a:rPr>
              <a:t>和 字的</a:t>
            </a:r>
            <a:r>
              <a:rPr lang="en-US" altLang="zh-CN" sz="1200" b="0" i="0" kern="1200" dirty="0">
                <a:solidFill>
                  <a:schemeClr val="tx1"/>
                </a:solidFill>
                <a:effectLst/>
                <a:latin typeface="+mn-lt"/>
                <a:ea typeface="+mn-ea"/>
                <a:cs typeface="+mn-cs"/>
              </a:rPr>
              <a:t>embedding </a:t>
            </a:r>
            <a:r>
              <a:rPr lang="zh-CN" altLang="en-US" sz="1200" b="0" i="0" kern="1200" dirty="0">
                <a:solidFill>
                  <a:schemeClr val="tx1"/>
                </a:solidFill>
                <a:effectLst/>
                <a:latin typeface="+mn-lt"/>
                <a:ea typeface="+mn-ea"/>
                <a:cs typeface="+mn-cs"/>
              </a:rPr>
              <a:t>直接</a:t>
            </a:r>
            <a:r>
              <a:rPr lang="en-US" altLang="zh-CN" sz="1200" b="0" i="0" kern="1200" dirty="0" err="1">
                <a:solidFill>
                  <a:schemeClr val="tx1"/>
                </a:solidFill>
                <a:effectLst/>
                <a:latin typeface="+mn-lt"/>
                <a:ea typeface="+mn-ea"/>
                <a:cs typeface="+mn-cs"/>
              </a:rPr>
              <a:t>concate</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      作者经过实验发现，</a:t>
            </a:r>
            <a:r>
              <a:rPr lang="en-US" altLang="zh-CN" sz="1200" b="0" i="0" kern="1200" dirty="0" err="1">
                <a:solidFill>
                  <a:schemeClr val="tx1"/>
                </a:solidFill>
                <a:effectLst/>
                <a:latin typeface="+mn-lt"/>
                <a:ea typeface="+mn-ea"/>
                <a:cs typeface="+mn-cs"/>
              </a:rPr>
              <a:t>concate</a:t>
            </a:r>
            <a:r>
              <a:rPr lang="zh-CN" altLang="en-US" sz="1200" b="0" i="0" kern="1200" dirty="0">
                <a:solidFill>
                  <a:schemeClr val="tx1"/>
                </a:solidFill>
                <a:effectLst/>
                <a:latin typeface="+mn-lt"/>
                <a:ea typeface="+mn-ea"/>
                <a:cs typeface="+mn-cs"/>
              </a:rPr>
              <a:t>的操作更耗时，但效果并没有更好，所以在实际使用时，是用相加操作</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3</a:t>
            </a:fld>
            <a:endParaRPr lang="zh-CN" altLang="en-US"/>
          </a:p>
        </p:txBody>
      </p:sp>
    </p:spTree>
    <p:extLst>
      <p:ext uri="{BB962C8B-B14F-4D97-AF65-F5344CB8AC3E}">
        <p14:creationId xmlns:p14="http://schemas.microsoft.com/office/powerpoint/2010/main" val="319704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公式中为什么要有个</a:t>
            </a:r>
            <a:r>
              <a:rPr lang="en-US" altLang="zh-CN" dirty="0"/>
              <a:t>1/2</a:t>
            </a:r>
            <a:r>
              <a:rPr lang="zh-CN" altLang="en-US" dirty="0"/>
              <a:t>？</a:t>
            </a:r>
            <a:endParaRPr lang="en-US" altLang="zh-CN" dirty="0"/>
          </a:p>
          <a:p>
            <a:r>
              <a:rPr lang="zh-CN" altLang="en-US" sz="1200" b="0" i="0" kern="1200" dirty="0">
                <a:solidFill>
                  <a:schemeClr val="tx1"/>
                </a:solidFill>
                <a:effectLst/>
                <a:latin typeface="+mn-lt"/>
                <a:ea typeface="+mn-ea"/>
                <a:cs typeface="+mn-cs"/>
              </a:rPr>
              <a:t>       它保证了复合词和非复合词在计算距离时的一致性。</a:t>
            </a:r>
            <a:endParaRPr lang="en-US" altLang="zh-CN" dirty="0"/>
          </a:p>
          <a:p>
            <a:r>
              <a:rPr lang="zh-CN" altLang="en-US" dirty="0"/>
              <a:t>问题的解决方法：</a:t>
            </a:r>
            <a:endParaRPr lang="en-US" altLang="zh-CN" dirty="0"/>
          </a:p>
          <a:p>
            <a:r>
              <a:rPr lang="en-US" altLang="zh-CN" dirty="0"/>
              <a:t>       </a:t>
            </a:r>
            <a:r>
              <a:rPr lang="zh-CN" altLang="en-US" dirty="0"/>
              <a:t>对于上面的这些词，做了一个列表，不考虑字向量。因为这些往往都是特定词，重点是词向量，而不是字向量，而且如果把字向量也考虑进去，可能会引起不必要的词歧义</a:t>
            </a:r>
          </a:p>
        </p:txBody>
      </p:sp>
      <p:sp>
        <p:nvSpPr>
          <p:cNvPr id="4" name="灯片编号占位符 3"/>
          <p:cNvSpPr>
            <a:spLocks noGrp="1"/>
          </p:cNvSpPr>
          <p:nvPr>
            <p:ph type="sldNum" sz="quarter" idx="5"/>
          </p:nvPr>
        </p:nvSpPr>
        <p:spPr/>
        <p:txBody>
          <a:bodyPr/>
          <a:lstStyle/>
          <a:p>
            <a:fld id="{F2231DDB-C880-49F2-A6AD-D4CA94268016}" type="slidenum">
              <a:rPr lang="zh-CN" altLang="en-US" smtClean="0"/>
              <a:t>4</a:t>
            </a:fld>
            <a:endParaRPr lang="zh-CN" altLang="en-US"/>
          </a:p>
        </p:txBody>
      </p:sp>
    </p:spTree>
    <p:extLst>
      <p:ext uri="{BB962C8B-B14F-4D97-AF65-F5344CB8AC3E}">
        <p14:creationId xmlns:p14="http://schemas.microsoft.com/office/powerpoint/2010/main" val="3899461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较于单词而言，中文的每个字符信息更加模糊，也就是说在不用的词语中，同一个字会有不同的意思，所以仅用一个向量表示一个字符是不够的。</a:t>
            </a:r>
            <a:endParaRPr lang="en-US" altLang="zh-CN" dirty="0"/>
          </a:p>
          <a:p>
            <a:r>
              <a:rPr lang="zh-CN" altLang="en-US" dirty="0"/>
              <a:t>解决方法：</a:t>
            </a:r>
            <a:endParaRPr lang="en-US" altLang="zh-CN" dirty="0"/>
          </a:p>
          <a:p>
            <a:r>
              <a:rPr lang="zh-CN" altLang="en-US" dirty="0"/>
              <a:t>提出多原型字符嵌入方法。得到一个字符的多个向量，对应于字符的各种含义。</a:t>
            </a:r>
          </a:p>
        </p:txBody>
      </p:sp>
      <p:sp>
        <p:nvSpPr>
          <p:cNvPr id="4" name="灯片编号占位符 3"/>
          <p:cNvSpPr>
            <a:spLocks noGrp="1"/>
          </p:cNvSpPr>
          <p:nvPr>
            <p:ph type="sldNum" sz="quarter" idx="5"/>
          </p:nvPr>
        </p:nvSpPr>
        <p:spPr/>
        <p:txBody>
          <a:bodyPr/>
          <a:lstStyle/>
          <a:p>
            <a:fld id="{F2231DDB-C880-49F2-A6AD-D4CA94268016}" type="slidenum">
              <a:rPr lang="zh-CN" altLang="en-US" smtClean="0"/>
              <a:t>5</a:t>
            </a:fld>
            <a:endParaRPr lang="zh-CN" altLang="en-US"/>
          </a:p>
        </p:txBody>
      </p:sp>
    </p:spTree>
    <p:extLst>
      <p:ext uri="{BB962C8B-B14F-4D97-AF65-F5344CB8AC3E}">
        <p14:creationId xmlns:p14="http://schemas.microsoft.com/office/powerpoint/2010/main" val="324270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我们提出了几种可能的多原型字符嵌入方法</a:t>
            </a:r>
            <a:r>
              <a:rPr lang="en-US" altLang="zh-CN" dirty="0"/>
              <a:t>:</a:t>
            </a:r>
            <a:r>
              <a:rPr lang="zh-CN" altLang="en-US" dirty="0"/>
              <a:t>基于位置的、基于聚类的和非参数的方法。</a:t>
            </a:r>
          </a:p>
        </p:txBody>
      </p:sp>
      <p:sp>
        <p:nvSpPr>
          <p:cNvPr id="4" name="灯片编号占位符 3"/>
          <p:cNvSpPr>
            <a:spLocks noGrp="1"/>
          </p:cNvSpPr>
          <p:nvPr>
            <p:ph type="sldNum" sz="quarter" idx="5"/>
          </p:nvPr>
        </p:nvSpPr>
        <p:spPr/>
        <p:txBody>
          <a:bodyPr/>
          <a:lstStyle/>
          <a:p>
            <a:fld id="{F2231DDB-C880-49F2-A6AD-D4CA94268016}" type="slidenum">
              <a:rPr lang="zh-CN" altLang="en-US" smtClean="0"/>
              <a:t>6</a:t>
            </a:fld>
            <a:endParaRPr lang="zh-CN" altLang="en-US"/>
          </a:p>
        </p:txBody>
      </p:sp>
    </p:spTree>
    <p:extLst>
      <p:ext uri="{BB962C8B-B14F-4D97-AF65-F5344CB8AC3E}">
        <p14:creationId xmlns:p14="http://schemas.microsoft.com/office/powerpoint/2010/main" val="207249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这种方式比较简单，但是缺点也是比较明显的，它假设的前提是同一个汉字只要位于不同单词的同一个位置就具有相同的语义，这显然在一些情况下是不成立的</a:t>
            </a:r>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7</a:t>
            </a:fld>
            <a:endParaRPr lang="zh-CN" altLang="en-US"/>
          </a:p>
        </p:txBody>
      </p:sp>
    </p:spTree>
    <p:extLst>
      <p:ext uri="{BB962C8B-B14F-4D97-AF65-F5344CB8AC3E}">
        <p14:creationId xmlns:p14="http://schemas.microsoft.com/office/powerpoint/2010/main" val="24927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在利用式子</a:t>
            </a:r>
            <a:r>
              <a:rPr lang="en-US" altLang="zh-CN" sz="1200" b="0" i="0" kern="1200" dirty="0">
                <a:solidFill>
                  <a:schemeClr val="tx1"/>
                </a:solidFill>
                <a:effectLst/>
                <a:latin typeface="+mn-lt"/>
                <a:ea typeface="+mn-ea"/>
                <a:cs typeface="+mn-cs"/>
              </a:rPr>
              <a:t>(1)</a:t>
            </a:r>
            <a:r>
              <a:rPr lang="en-US" altLang="zh-CN" sz="1200" b="0" i="0" u="none" strike="noStrike" kern="1200" dirty="0" err="1">
                <a:solidFill>
                  <a:schemeClr val="tx1"/>
                </a:solidFill>
                <a:effectLst/>
                <a:latin typeface="+mn-lt"/>
                <a:ea typeface="+mn-ea"/>
                <a:cs typeface="+mn-cs"/>
              </a:rPr>
              <a:t>xj</a:t>
            </a:r>
            <a:r>
              <a:rPr lang="en-US" altLang="zh-CN"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生成词向量的时候，考虑如何选取合适的</a:t>
            </a:r>
            <a:r>
              <a:rPr lang="en-US" altLang="zh-CN" sz="1200" b="0" i="0" u="none" strike="noStrike" kern="1200" dirty="0">
                <a:solidFill>
                  <a:schemeClr val="tx1"/>
                </a:solidFill>
                <a:effectLst/>
                <a:latin typeface="+mn-lt"/>
                <a:ea typeface="+mn-ea"/>
                <a:cs typeface="+mn-cs"/>
              </a:rPr>
              <a:t>ck</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也就是变成了公式（</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），在这里，</a:t>
            </a:r>
            <a:r>
              <a:rPr lang="en-US" altLang="zh-CN" dirty="0" err="1"/>
              <a:t>r_k^max</a:t>
            </a:r>
            <a:r>
              <a:rPr lang="zh-CN" altLang="en-US" dirty="0"/>
              <a:t>是选择的一个合适模式向量，</a:t>
            </a:r>
            <a:r>
              <a:rPr lang="zh-CN" altLang="en-US" sz="1200" b="0" i="0" kern="1200" dirty="0">
                <a:solidFill>
                  <a:schemeClr val="tx1"/>
                </a:solidFill>
                <a:effectLst/>
                <a:latin typeface="+mn-lt"/>
                <a:ea typeface="+mn-ea"/>
                <a:cs typeface="+mn-cs"/>
              </a:rPr>
              <a:t>也就是对于每一个汉字提前分配</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个字向量，</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的个数是模型的一个超参数，代表了潜在定义的每个汉字所对应的语义模式（我们也可以称之为模式向量）</a:t>
            </a:r>
            <a:endParaRPr lang="en-US" altLang="zh-CN" sz="1200" b="0" i="0" kern="1200" dirty="0">
              <a:solidFill>
                <a:schemeClr val="tx1"/>
              </a:solidFill>
              <a:effectLst/>
              <a:latin typeface="+mn-lt"/>
              <a:ea typeface="+mn-ea"/>
              <a:cs typeface="+mn-cs"/>
            </a:endParaRPr>
          </a:p>
          <a:p>
            <a:r>
              <a:rPr lang="zh-CN" altLang="en-US" dirty="0"/>
              <a:t>公式（</a:t>
            </a:r>
            <a:r>
              <a:rPr lang="en-US" altLang="zh-CN" dirty="0"/>
              <a:t>3</a:t>
            </a:r>
            <a:r>
              <a:rPr lang="zh-CN" altLang="en-US" dirty="0"/>
              <a:t>）就是求字</a:t>
            </a:r>
            <a:r>
              <a:rPr lang="en-US" altLang="zh-CN" dirty="0" err="1"/>
              <a:t>C_k</a:t>
            </a:r>
            <a:r>
              <a:rPr lang="zh-CN" altLang="en-US" dirty="0"/>
              <a:t>的若干个模式与</a:t>
            </a:r>
            <a:r>
              <a:rPr lang="en-US" altLang="zh-CN" dirty="0" err="1"/>
              <a:t>Vcontext</a:t>
            </a:r>
            <a:r>
              <a:rPr lang="zh-CN" altLang="en-US" dirty="0"/>
              <a:t>的余弦相似度最大值时的模式。</a:t>
            </a:r>
          </a:p>
          <a:p>
            <a:r>
              <a:rPr lang="en-US" altLang="zh-CN" dirty="0" err="1"/>
              <a:t>Vcontext</a:t>
            </a:r>
            <a:r>
              <a:rPr lang="zh-CN" altLang="en-US" dirty="0"/>
              <a:t>是该汉字对应词语前后窗口内的</a:t>
            </a:r>
            <a:r>
              <a:rPr lang="en-US" altLang="zh-CN" dirty="0"/>
              <a:t>2k</a:t>
            </a:r>
            <a:r>
              <a:rPr lang="zh-CN" altLang="en-US" dirty="0"/>
              <a:t>个词语，而这些词语的向量形式由词向量和字向量叠加形成，只不过在挑选字向量的模式向量的时候，直接选了过去被挑选最多次的模式向量，也就是</a:t>
            </a:r>
            <a:r>
              <a:rPr lang="en-US" altLang="zh-CN" dirty="0" err="1"/>
              <a:t>c_u^most</a:t>
            </a:r>
            <a:endParaRPr lang="zh-CN" altLang="en-US" dirty="0"/>
          </a:p>
          <a:p>
            <a:r>
              <a:rPr lang="zh-CN" altLang="en-US" dirty="0"/>
              <a:t>利用</a:t>
            </a:r>
            <a:r>
              <a:rPr lang="en-US" altLang="zh-CN" dirty="0"/>
              <a:t>context</a:t>
            </a:r>
            <a:r>
              <a:rPr lang="zh-CN" altLang="en-US" dirty="0"/>
              <a:t>向量，从一个汉字的所有模式向量中选择一个和</a:t>
            </a:r>
            <a:r>
              <a:rPr lang="en-US" altLang="zh-CN" dirty="0"/>
              <a:t>context</a:t>
            </a:r>
            <a:r>
              <a:rPr lang="zh-CN" altLang="en-US" dirty="0"/>
              <a:t>语义计算上最相似的作为该汉字对应的向量。其实有点像</a:t>
            </a:r>
            <a:r>
              <a:rPr lang="en-US" altLang="zh-CN" dirty="0"/>
              <a:t>K-means</a:t>
            </a:r>
            <a:r>
              <a:rPr lang="zh-CN" altLang="en-US" dirty="0"/>
              <a:t>算法</a:t>
            </a:r>
            <a:endParaRPr lang="en-US" altLang="zh-CN" dirty="0"/>
          </a:p>
          <a:p>
            <a:endParaRPr lang="en-US" altLang="zh-CN" dirty="0"/>
          </a:p>
          <a:p>
            <a:r>
              <a:rPr lang="zh-CN" altLang="en-US" dirty="0"/>
              <a:t>当然，也可以将第一种方法结合起来，也就是说，对于字符</a:t>
            </a:r>
            <a:r>
              <a:rPr lang="en-US" altLang="zh-CN" dirty="0"/>
              <a:t>(B, M, E)</a:t>
            </a:r>
            <a:r>
              <a:rPr lang="zh-CN" altLang="en-US" dirty="0"/>
              <a:t>的每个位置，用第二种方法，为每个汉字的每个位置分配多个</a:t>
            </a:r>
            <a:r>
              <a:rPr lang="zh-CN" altLang="en-US" sz="1200" b="0" i="0" kern="1200" dirty="0">
                <a:solidFill>
                  <a:schemeClr val="tx1"/>
                </a:solidFill>
                <a:effectLst/>
                <a:latin typeface="+mn-lt"/>
                <a:ea typeface="+mn-ea"/>
                <a:cs typeface="+mn-cs"/>
              </a:rPr>
              <a:t>模式向量</a:t>
            </a:r>
            <a:endParaRPr lang="zh-CN" altLang="en-US" dirty="0"/>
          </a:p>
        </p:txBody>
      </p:sp>
      <p:sp>
        <p:nvSpPr>
          <p:cNvPr id="4" name="灯片编号占位符 3"/>
          <p:cNvSpPr>
            <a:spLocks noGrp="1"/>
          </p:cNvSpPr>
          <p:nvPr>
            <p:ph type="sldNum" sz="quarter" idx="5"/>
          </p:nvPr>
        </p:nvSpPr>
        <p:spPr/>
        <p:txBody>
          <a:bodyPr/>
          <a:lstStyle/>
          <a:p>
            <a:fld id="{F2231DDB-C880-49F2-A6AD-D4CA94268016}" type="slidenum">
              <a:rPr lang="zh-CN" altLang="en-US" smtClean="0"/>
              <a:t>8</a:t>
            </a:fld>
            <a:endParaRPr lang="zh-CN" altLang="en-US"/>
          </a:p>
        </p:txBody>
      </p:sp>
    </p:spTree>
    <p:extLst>
      <p:ext uri="{BB962C8B-B14F-4D97-AF65-F5344CB8AC3E}">
        <p14:creationId xmlns:p14="http://schemas.microsoft.com/office/powerpoint/2010/main" val="154999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该模型和</a:t>
            </a:r>
            <a:r>
              <a:rPr lang="en-US" altLang="zh-CN" dirty="0"/>
              <a:t>2</a:t>
            </a:r>
            <a:r>
              <a:rPr lang="zh-CN" altLang="en-US" dirty="0"/>
              <a:t>中的</a:t>
            </a:r>
            <a:r>
              <a:rPr lang="en-US" altLang="zh-CN" dirty="0" err="1"/>
              <a:t>Cluster_based</a:t>
            </a:r>
            <a:r>
              <a:rPr lang="en-US" altLang="zh-CN" dirty="0"/>
              <a:t> Character Embedding</a:t>
            </a:r>
            <a:r>
              <a:rPr lang="zh-CN" altLang="en-US" dirty="0"/>
              <a:t>模型是很相似的，唯一不同的是，</a:t>
            </a:r>
            <a:r>
              <a:rPr lang="en-US" altLang="zh-CN" dirty="0" err="1"/>
              <a:t>Cluster_based</a:t>
            </a:r>
            <a:r>
              <a:rPr lang="en-US" altLang="zh-CN" dirty="0"/>
              <a:t> Character Embedding</a:t>
            </a:r>
            <a:r>
              <a:rPr lang="zh-CN" altLang="en-US" dirty="0"/>
              <a:t>中的每一个汉字对应的模型向量的数量是一个预先设定的固定值，也就是作为模型的超参数。而在</a:t>
            </a:r>
            <a:r>
              <a:rPr lang="en-US" altLang="zh-CN" dirty="0"/>
              <a:t>Nonparametric Cluster-based Character Embeddings</a:t>
            </a:r>
            <a:r>
              <a:rPr lang="zh-CN" altLang="en-US" dirty="0"/>
              <a:t>模型中，该值是一个模型自动学习的值。</a:t>
            </a:r>
            <a:endParaRPr lang="en-US" altLang="zh-CN" dirty="0"/>
          </a:p>
          <a:p>
            <a:r>
              <a:rPr lang="zh-CN" altLang="en-US" dirty="0"/>
              <a:t>也就是说还是计算汉字对应的所有模式向量（每个汉字在刚开始的时候会被分配初始的少量的模式向量）和</a:t>
            </a:r>
            <a:r>
              <a:rPr lang="en-US" altLang="zh-CN" dirty="0"/>
              <a:t>context</a:t>
            </a:r>
            <a:r>
              <a:rPr lang="zh-CN" altLang="en-US" dirty="0"/>
              <a:t>的语义相似度，当相似度小于一定阈值的时候，说明当前所有的模式向量都不太适合，那么就新添加一个更加适合的模式向量。这样来看每个汉字对应的模式向量个数，不仅仅与刚开始的初始数量有关，还和整个算法的计算过程有关。</a:t>
            </a:r>
          </a:p>
        </p:txBody>
      </p:sp>
      <p:sp>
        <p:nvSpPr>
          <p:cNvPr id="4" name="灯片编号占位符 3"/>
          <p:cNvSpPr>
            <a:spLocks noGrp="1"/>
          </p:cNvSpPr>
          <p:nvPr>
            <p:ph type="sldNum" sz="quarter" idx="5"/>
          </p:nvPr>
        </p:nvSpPr>
        <p:spPr/>
        <p:txBody>
          <a:bodyPr/>
          <a:lstStyle/>
          <a:p>
            <a:fld id="{F2231DDB-C880-49F2-A6AD-D4CA94268016}" type="slidenum">
              <a:rPr lang="zh-CN" altLang="en-US" smtClean="0"/>
              <a:t>9</a:t>
            </a:fld>
            <a:endParaRPr lang="zh-CN" altLang="en-US"/>
          </a:p>
        </p:txBody>
      </p:sp>
    </p:spTree>
    <p:extLst>
      <p:ext uri="{BB962C8B-B14F-4D97-AF65-F5344CB8AC3E}">
        <p14:creationId xmlns:p14="http://schemas.microsoft.com/office/powerpoint/2010/main" val="24114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F0981-00C5-4BD7-8B62-AE27C4953A66}"/>
              </a:ext>
            </a:extLst>
          </p:cNvPr>
          <p:cNvSpPr>
            <a:spLocks noGrp="1"/>
          </p:cNvSpPr>
          <p:nvPr>
            <p:ph type="ctrTitle"/>
          </p:nvPr>
        </p:nvSpPr>
        <p:spPr>
          <a:xfrm>
            <a:off x="1524000" y="1996242"/>
            <a:ext cx="9144000" cy="1401761"/>
          </a:xfrm>
          <a:prstGeom prst="rect">
            <a:avLst/>
          </a:prstGeom>
        </p:spPr>
        <p:txBody>
          <a:bodyPr anchor="b"/>
          <a:lstStyle>
            <a:lvl1pPr algn="ctr">
              <a:defRPr sz="6000"/>
            </a:lvl1pPr>
          </a:lstStyle>
          <a:p>
            <a:r>
              <a:rPr lang="zh-CN" altLang="en-US" dirty="0"/>
              <a:t>单击此处编辑母版标题</a:t>
            </a:r>
          </a:p>
        </p:txBody>
      </p:sp>
      <p:sp>
        <p:nvSpPr>
          <p:cNvPr id="3" name="副标题 2">
            <a:extLst>
              <a:ext uri="{FF2B5EF4-FFF2-40B4-BE49-F238E27FC236}">
                <a16:creationId xmlns:a16="http://schemas.microsoft.com/office/drawing/2014/main" id="{5E2BFC4F-4F23-4402-AB48-977F1768BB1A}"/>
              </a:ext>
            </a:extLst>
          </p:cNvPr>
          <p:cNvSpPr>
            <a:spLocks noGrp="1"/>
          </p:cNvSpPr>
          <p:nvPr>
            <p:ph type="subTitle" idx="1"/>
          </p:nvPr>
        </p:nvSpPr>
        <p:spPr>
          <a:xfrm>
            <a:off x="1524000" y="3483118"/>
            <a:ext cx="9144000" cy="191672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DC384953-1A6E-4422-A539-8119E66FA59C}"/>
              </a:ext>
            </a:extLst>
          </p:cNvPr>
          <p:cNvSpPr>
            <a:spLocks noGrp="1"/>
          </p:cNvSpPr>
          <p:nvPr>
            <p:ph type="dt" sz="half" idx="10"/>
          </p:nvPr>
        </p:nvSpPr>
        <p:spPr/>
        <p:txBody>
          <a:bodyPr/>
          <a:lstStyle/>
          <a:p>
            <a:fld id="{B7B7435F-488D-4469-B8EC-34F8F0FC100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EE856F3B-CDBE-4DB2-9048-D29706D420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067380-1108-41D7-AB21-20A07EE928A8}"/>
              </a:ext>
            </a:extLst>
          </p:cNvPr>
          <p:cNvSpPr>
            <a:spLocks noGrp="1"/>
          </p:cNvSpPr>
          <p:nvPr>
            <p:ph type="sldNum" sz="quarter" idx="12"/>
          </p:nvPr>
        </p:nvSpPr>
        <p:spPr/>
        <p:txBody>
          <a:bodyPr/>
          <a:lstStyle/>
          <a:p>
            <a:fld id="{E05A4498-A0B2-47A5-996C-23C274A8CBA1}" type="slidenum">
              <a:rPr lang="zh-CN" altLang="en-US" smtClean="0"/>
              <a:t>‹#›</a:t>
            </a:fld>
            <a:endParaRPr lang="zh-CN" altLang="en-US"/>
          </a:p>
        </p:txBody>
      </p:sp>
    </p:spTree>
    <p:extLst>
      <p:ext uri="{BB962C8B-B14F-4D97-AF65-F5344CB8AC3E}">
        <p14:creationId xmlns:p14="http://schemas.microsoft.com/office/powerpoint/2010/main" val="47542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准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56607-A204-4208-8633-229E24CF11F1}"/>
              </a:ext>
            </a:extLst>
          </p:cNvPr>
          <p:cNvSpPr>
            <a:spLocks noGrp="1"/>
          </p:cNvSpPr>
          <p:nvPr>
            <p:ph type="title"/>
          </p:nvPr>
        </p:nvSpPr>
        <p:spPr>
          <a:xfrm>
            <a:off x="2923712" y="691003"/>
            <a:ext cx="6344575" cy="505314"/>
          </a:xfrm>
          <a:prstGeom prst="rect">
            <a:avLst/>
          </a:prstGeom>
        </p:spPr>
        <p:txBody>
          <a:bodyPr/>
          <a:lstStyle>
            <a:lvl1pPr algn="ctr">
              <a:defRPr sz="3600"/>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7FDA9B20-879A-419E-978F-8F0B5585EDF5}"/>
              </a:ext>
            </a:extLst>
          </p:cNvPr>
          <p:cNvSpPr>
            <a:spLocks noGrp="1"/>
          </p:cNvSpPr>
          <p:nvPr>
            <p:ph type="dt" sz="half" idx="10"/>
          </p:nvPr>
        </p:nvSpPr>
        <p:spPr/>
        <p:txBody>
          <a:bodyPr/>
          <a:lstStyle/>
          <a:p>
            <a:fld id="{B7B7435F-488D-4469-B8EC-34F8F0FC100A}"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DB46ECA0-5A74-467B-A4E3-A9AA4E14AD6F}"/>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7412BA4D-52F0-4F23-B4B2-8F0A821E9404}"/>
              </a:ext>
            </a:extLst>
          </p:cNvPr>
          <p:cNvSpPr>
            <a:spLocks noGrp="1"/>
          </p:cNvSpPr>
          <p:nvPr>
            <p:ph type="sldNum" sz="quarter" idx="12"/>
          </p:nvPr>
        </p:nvSpPr>
        <p:spPr/>
        <p:txBody>
          <a:bodyPr/>
          <a:lstStyle/>
          <a:p>
            <a:fld id="{E05A4498-A0B2-47A5-996C-23C274A8CBA1}" type="slidenum">
              <a:rPr lang="zh-CN" altLang="en-US" smtClean="0"/>
              <a:t>‹#›</a:t>
            </a:fld>
            <a:endParaRPr lang="zh-CN" altLang="en-US"/>
          </a:p>
        </p:txBody>
      </p:sp>
      <p:cxnSp>
        <p:nvCxnSpPr>
          <p:cNvPr id="7" name="直接连接符 6">
            <a:extLst>
              <a:ext uri="{FF2B5EF4-FFF2-40B4-BE49-F238E27FC236}">
                <a16:creationId xmlns:a16="http://schemas.microsoft.com/office/drawing/2014/main" id="{B6437AC0-FAFE-4956-865A-9B95DF1C5638}"/>
              </a:ext>
            </a:extLst>
          </p:cNvPr>
          <p:cNvCxnSpPr>
            <a:cxnSpLocks/>
          </p:cNvCxnSpPr>
          <p:nvPr userDrawn="1"/>
        </p:nvCxnSpPr>
        <p:spPr>
          <a:xfrm>
            <a:off x="838200" y="1277816"/>
            <a:ext cx="10515600" cy="0"/>
          </a:xfrm>
          <a:prstGeom prst="line">
            <a:avLst/>
          </a:prstGeom>
          <a:ln w="57150">
            <a:solidFill>
              <a:srgbClr val="053F91"/>
            </a:solidFill>
          </a:ln>
        </p:spPr>
        <p:style>
          <a:lnRef idx="1">
            <a:schemeClr val="accent1"/>
          </a:lnRef>
          <a:fillRef idx="0">
            <a:schemeClr val="accent1"/>
          </a:fillRef>
          <a:effectRef idx="0">
            <a:schemeClr val="accent1"/>
          </a:effectRef>
          <a:fontRef idx="minor">
            <a:schemeClr val="tx1"/>
          </a:fontRef>
        </p:style>
      </p:cxnSp>
      <p:sp>
        <p:nvSpPr>
          <p:cNvPr id="11" name="内容占位符 10">
            <a:extLst>
              <a:ext uri="{FF2B5EF4-FFF2-40B4-BE49-F238E27FC236}">
                <a16:creationId xmlns:a16="http://schemas.microsoft.com/office/drawing/2014/main" id="{39D8ACD3-9757-41AA-8DCD-9BBF9005B338}"/>
              </a:ext>
            </a:extLst>
          </p:cNvPr>
          <p:cNvSpPr>
            <a:spLocks noGrp="1"/>
          </p:cNvSpPr>
          <p:nvPr>
            <p:ph sz="quarter" idx="13"/>
          </p:nvPr>
        </p:nvSpPr>
        <p:spPr>
          <a:xfrm>
            <a:off x="838200" y="1476375"/>
            <a:ext cx="10515600" cy="45021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5512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DA0CF51-6304-4EA1-B81B-86D0A8896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7435F-488D-4469-B8EC-34F8F0FC100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E9CEFB00-96F7-4844-AE69-D86857C4A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4B87B475-5E72-4291-ACE5-D42A07A32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A4498-A0B2-47A5-996C-23C274A8CBA1}" type="slidenum">
              <a:rPr lang="zh-CN" altLang="en-US" smtClean="0"/>
              <a:t>‹#›</a:t>
            </a:fld>
            <a:endParaRPr lang="zh-CN" altLang="en-US"/>
          </a:p>
        </p:txBody>
      </p:sp>
      <p:sp>
        <p:nvSpPr>
          <p:cNvPr id="7" name="矩形 6">
            <a:extLst>
              <a:ext uri="{FF2B5EF4-FFF2-40B4-BE49-F238E27FC236}">
                <a16:creationId xmlns:a16="http://schemas.microsoft.com/office/drawing/2014/main" id="{9BDF5407-E8E0-4341-BA38-02E97A3642C8}"/>
              </a:ext>
            </a:extLst>
          </p:cNvPr>
          <p:cNvSpPr/>
          <p:nvPr userDrawn="1"/>
        </p:nvSpPr>
        <p:spPr>
          <a:xfrm>
            <a:off x="0" y="379141"/>
            <a:ext cx="9298004" cy="265752"/>
          </a:xfrm>
          <a:prstGeom prst="rect">
            <a:avLst/>
          </a:prstGeom>
          <a:gradFill flip="none" rotWithShape="1">
            <a:gsLst>
              <a:gs pos="100000">
                <a:srgbClr val="003B8F"/>
              </a:gs>
              <a:gs pos="0">
                <a:schemeClr val="accent1">
                  <a:lumMod val="5000"/>
                  <a:lumOff val="9500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466A0322-3CE4-43A3-8106-BC3C222421D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401869" y="200394"/>
            <a:ext cx="2417954" cy="570987"/>
          </a:xfrm>
          <a:prstGeom prst="rect">
            <a:avLst/>
          </a:prstGeom>
        </p:spPr>
      </p:pic>
    </p:spTree>
    <p:extLst>
      <p:ext uri="{BB962C8B-B14F-4D97-AF65-F5344CB8AC3E}">
        <p14:creationId xmlns:p14="http://schemas.microsoft.com/office/powerpoint/2010/main" val="10903880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B17F4-029C-4329-AC36-BC6027D0BBAB}"/>
              </a:ext>
            </a:extLst>
          </p:cNvPr>
          <p:cNvSpPr>
            <a:spLocks noGrp="1"/>
          </p:cNvSpPr>
          <p:nvPr>
            <p:ph type="ctrTitle"/>
          </p:nvPr>
        </p:nvSpPr>
        <p:spPr/>
        <p:txBody>
          <a:bodyPr/>
          <a:lstStyle/>
          <a:p>
            <a:r>
              <a:rPr lang="en-US" altLang="zh-CN" dirty="0"/>
              <a:t>Joint Learning of Character and Word Embeddings</a:t>
            </a:r>
            <a:endParaRPr lang="zh-CN" altLang="en-US" dirty="0"/>
          </a:p>
        </p:txBody>
      </p:sp>
      <p:sp>
        <p:nvSpPr>
          <p:cNvPr id="3" name="副标题 2">
            <a:extLst>
              <a:ext uri="{FF2B5EF4-FFF2-40B4-BE49-F238E27FC236}">
                <a16:creationId xmlns:a16="http://schemas.microsoft.com/office/drawing/2014/main" id="{9EA7BA11-0B8F-421F-9B96-9AE4D1066F6B}"/>
              </a:ext>
            </a:extLst>
          </p:cNvPr>
          <p:cNvSpPr>
            <a:spLocks noGrp="1"/>
          </p:cNvSpPr>
          <p:nvPr>
            <p:ph type="subTitle" idx="1"/>
          </p:nvPr>
        </p:nvSpPr>
        <p:spPr>
          <a:xfrm>
            <a:off x="1307939" y="4602390"/>
            <a:ext cx="9576122" cy="1916723"/>
          </a:xfrm>
        </p:spPr>
        <p:txBody>
          <a:bodyPr/>
          <a:lstStyle/>
          <a:p>
            <a:r>
              <a:rPr lang="en-US" altLang="zh-CN" dirty="0" err="1"/>
              <a:t>Authors:Xinxiong</a:t>
            </a:r>
            <a:r>
              <a:rPr lang="en-US" altLang="zh-CN" dirty="0"/>
              <a:t> Chen, Lei Xu, </a:t>
            </a:r>
            <a:r>
              <a:rPr lang="en-US" altLang="zh-CN" dirty="0" err="1"/>
              <a:t>Zhiyuan</a:t>
            </a:r>
            <a:r>
              <a:rPr lang="en-US" altLang="zh-CN" dirty="0"/>
              <a:t> Liu, </a:t>
            </a:r>
            <a:r>
              <a:rPr lang="en-US" altLang="zh-CN" dirty="0" err="1"/>
              <a:t>Maosong</a:t>
            </a:r>
            <a:r>
              <a:rPr lang="en-US" altLang="zh-CN" dirty="0"/>
              <a:t> Sun, </a:t>
            </a:r>
            <a:r>
              <a:rPr lang="en-US" altLang="zh-CN" dirty="0" err="1"/>
              <a:t>Huanbo</a:t>
            </a:r>
            <a:r>
              <a:rPr lang="en-US" altLang="zh-CN" dirty="0"/>
              <a:t> Luan</a:t>
            </a:r>
          </a:p>
          <a:p>
            <a:endParaRPr lang="en-US" altLang="zh-CN" dirty="0"/>
          </a:p>
          <a:p>
            <a:r>
              <a:rPr lang="en-US" altLang="zh-CN" dirty="0" err="1"/>
              <a:t>Reporter:Jie</a:t>
            </a:r>
            <a:r>
              <a:rPr lang="en-US" altLang="zh-CN" dirty="0"/>
              <a:t> </a:t>
            </a:r>
            <a:r>
              <a:rPr lang="en-US" altLang="zh-CN" dirty="0" err="1"/>
              <a:t>Ruan</a:t>
            </a:r>
            <a:r>
              <a:rPr lang="en-US" altLang="zh-CN" dirty="0"/>
              <a:t>,</a:t>
            </a:r>
            <a:r>
              <a:rPr lang="zh-CN" altLang="en-US" dirty="0"/>
              <a:t> </a:t>
            </a:r>
            <a:r>
              <a:rPr lang="en-US" altLang="zh-CN" dirty="0" err="1"/>
              <a:t>Junjie</a:t>
            </a:r>
            <a:r>
              <a:rPr lang="zh-CN" altLang="en-US" dirty="0"/>
              <a:t> </a:t>
            </a:r>
            <a:r>
              <a:rPr lang="en-US" altLang="zh-CN" dirty="0"/>
              <a:t>Zhu</a:t>
            </a:r>
          </a:p>
          <a:p>
            <a:r>
              <a:rPr lang="en-US" altLang="zh-CN" dirty="0"/>
              <a:t>2020.5</a:t>
            </a:r>
            <a:endParaRPr lang="zh-CN" altLang="en-US" dirty="0"/>
          </a:p>
        </p:txBody>
      </p:sp>
    </p:spTree>
    <p:extLst>
      <p:ext uri="{BB962C8B-B14F-4D97-AF65-F5344CB8AC3E}">
        <p14:creationId xmlns:p14="http://schemas.microsoft.com/office/powerpoint/2010/main" val="249228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29AB4-73FA-4787-A383-A927D9386490}"/>
              </a:ext>
            </a:extLst>
          </p:cNvPr>
          <p:cNvSpPr>
            <a:spLocks noGrp="1"/>
          </p:cNvSpPr>
          <p:nvPr>
            <p:ph type="title"/>
          </p:nvPr>
        </p:nvSpPr>
        <p:spPr/>
        <p:txBody>
          <a:bodyPr/>
          <a:lstStyle/>
          <a:p>
            <a:r>
              <a:rPr lang="zh-CN" altLang="en-US" dirty="0"/>
              <a:t>实验细节</a:t>
            </a:r>
          </a:p>
        </p:txBody>
      </p:sp>
      <p:sp>
        <p:nvSpPr>
          <p:cNvPr id="3" name="内容占位符 2">
            <a:extLst>
              <a:ext uri="{FF2B5EF4-FFF2-40B4-BE49-F238E27FC236}">
                <a16:creationId xmlns:a16="http://schemas.microsoft.com/office/drawing/2014/main" id="{221A1000-FBD9-4135-B0E5-D193247C4383}"/>
              </a:ext>
            </a:extLst>
          </p:cNvPr>
          <p:cNvSpPr>
            <a:spLocks noGrp="1"/>
          </p:cNvSpPr>
          <p:nvPr>
            <p:ph sz="quarter" idx="13"/>
          </p:nvPr>
        </p:nvSpPr>
        <p:spPr/>
        <p:txBody>
          <a:bodyPr/>
          <a:lstStyle/>
          <a:p>
            <a:r>
              <a:rPr lang="zh-CN" altLang="en-US" dirty="0"/>
              <a:t>优化方法：</a:t>
            </a:r>
            <a:r>
              <a:rPr lang="en-US" altLang="zh-CN" dirty="0"/>
              <a:t>SGD</a:t>
            </a:r>
          </a:p>
          <a:p>
            <a:r>
              <a:rPr lang="zh-CN" altLang="en-US" dirty="0"/>
              <a:t>词、字向量的初始化：通过将语料库中的每个汉字视为单独的词语，并使用词语嵌入模型学习汉字嵌入，从而获得预先训练好的汉字嵌入向量</a:t>
            </a:r>
            <a:endParaRPr lang="en-US" altLang="zh-CN" dirty="0"/>
          </a:p>
          <a:p>
            <a:r>
              <a:rPr lang="zh-CN" altLang="en-US" dirty="0"/>
              <a:t>学习语料库：人民日报中的词汇，</a:t>
            </a:r>
            <a:r>
              <a:rPr lang="en-US" altLang="zh-CN" dirty="0"/>
              <a:t> 105000</a:t>
            </a:r>
            <a:r>
              <a:rPr lang="zh-CN" altLang="en-US" dirty="0"/>
              <a:t>个词语，</a:t>
            </a:r>
            <a:r>
              <a:rPr lang="en-US" altLang="zh-CN" dirty="0"/>
              <a:t>6000</a:t>
            </a:r>
            <a:r>
              <a:rPr lang="zh-CN" altLang="en-US" dirty="0"/>
              <a:t>个汉字</a:t>
            </a:r>
            <a:endParaRPr lang="en-US" altLang="zh-CN" dirty="0"/>
          </a:p>
          <a:p>
            <a:r>
              <a:rPr lang="zh-CN" altLang="en-US" dirty="0"/>
              <a:t>验证数据集：</a:t>
            </a:r>
            <a:endParaRPr lang="en-US" altLang="zh-CN" dirty="0"/>
          </a:p>
          <a:p>
            <a:pPr lvl="1"/>
            <a:r>
              <a:rPr lang="en-US" altLang="zh-CN" dirty="0"/>
              <a:t>wordsim-240</a:t>
            </a:r>
            <a:r>
              <a:rPr lang="zh-CN" altLang="en-US" dirty="0"/>
              <a:t>：</a:t>
            </a:r>
            <a:r>
              <a:rPr lang="en-US" altLang="zh-CN" dirty="0"/>
              <a:t>240</a:t>
            </a:r>
            <a:r>
              <a:rPr lang="zh-CN" altLang="en-US" dirty="0"/>
              <a:t>对中文单词，人工标记的单词之间关系分数</a:t>
            </a:r>
            <a:endParaRPr lang="en-US" altLang="zh-CN" dirty="0"/>
          </a:p>
          <a:p>
            <a:pPr lvl="1"/>
            <a:r>
              <a:rPr lang="en-US" altLang="zh-CN" dirty="0"/>
              <a:t>wordsim-296</a:t>
            </a:r>
            <a:r>
              <a:rPr lang="zh-CN" altLang="en-US" dirty="0"/>
              <a:t>：</a:t>
            </a:r>
            <a:r>
              <a:rPr lang="en-US" altLang="zh-CN" dirty="0"/>
              <a:t>296</a:t>
            </a:r>
            <a:r>
              <a:rPr lang="zh-CN" altLang="en-US" dirty="0"/>
              <a:t>对中文单词，人工标记的单词之间关系分数</a:t>
            </a:r>
            <a:endParaRPr lang="en-US" altLang="zh-CN" dirty="0"/>
          </a:p>
          <a:p>
            <a:endParaRPr lang="zh-CN" altLang="en-US" dirty="0"/>
          </a:p>
        </p:txBody>
      </p:sp>
    </p:spTree>
    <p:extLst>
      <p:ext uri="{BB962C8B-B14F-4D97-AF65-F5344CB8AC3E}">
        <p14:creationId xmlns:p14="http://schemas.microsoft.com/office/powerpoint/2010/main" val="318258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F0FCE-A236-4077-94F5-BC7F0128C678}"/>
              </a:ext>
            </a:extLst>
          </p:cNvPr>
          <p:cNvSpPr>
            <a:spLocks noGrp="1"/>
          </p:cNvSpPr>
          <p:nvPr>
            <p:ph type="title"/>
          </p:nvPr>
        </p:nvSpPr>
        <p:spPr/>
        <p:txBody>
          <a:bodyPr/>
          <a:lstStyle/>
          <a:p>
            <a:r>
              <a:rPr lang="zh-CN" altLang="en-US" dirty="0"/>
              <a:t>实验结果</a:t>
            </a:r>
          </a:p>
        </p:txBody>
      </p:sp>
      <p:pic>
        <p:nvPicPr>
          <p:cNvPr id="4" name="内容占位符 3">
            <a:extLst>
              <a:ext uri="{FF2B5EF4-FFF2-40B4-BE49-F238E27FC236}">
                <a16:creationId xmlns:a16="http://schemas.microsoft.com/office/drawing/2014/main" id="{F5D7584A-6F69-45B5-A3E7-FDEC91C9B699}"/>
              </a:ext>
            </a:extLst>
          </p:cNvPr>
          <p:cNvPicPr>
            <a:picLocks noGrp="1" noChangeAspect="1"/>
          </p:cNvPicPr>
          <p:nvPr>
            <p:ph sz="quarter" idx="13"/>
          </p:nvPr>
        </p:nvPicPr>
        <p:blipFill>
          <a:blip r:embed="rId3"/>
          <a:stretch>
            <a:fillRect/>
          </a:stretch>
        </p:blipFill>
        <p:spPr>
          <a:xfrm>
            <a:off x="2576951" y="1719246"/>
            <a:ext cx="7038095" cy="3923809"/>
          </a:xfrm>
          <a:prstGeom prst="rect">
            <a:avLst/>
          </a:prstGeom>
        </p:spPr>
      </p:pic>
    </p:spTree>
    <p:extLst>
      <p:ext uri="{BB962C8B-B14F-4D97-AF65-F5344CB8AC3E}">
        <p14:creationId xmlns:p14="http://schemas.microsoft.com/office/powerpoint/2010/main" val="302160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2EB7B-2990-4E15-BB4E-947567A8BD56}"/>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D598FB8D-98EB-43D9-9604-5D42965E61CC}"/>
              </a:ext>
            </a:extLst>
          </p:cNvPr>
          <p:cNvPicPr>
            <a:picLocks noChangeAspect="1"/>
          </p:cNvPicPr>
          <p:nvPr/>
        </p:nvPicPr>
        <p:blipFill>
          <a:blip r:embed="rId3"/>
          <a:stretch>
            <a:fillRect/>
          </a:stretch>
        </p:blipFill>
        <p:spPr>
          <a:xfrm>
            <a:off x="5756558" y="2119094"/>
            <a:ext cx="6003236" cy="3385594"/>
          </a:xfrm>
          <a:prstGeom prst="rect">
            <a:avLst/>
          </a:prstGeom>
        </p:spPr>
      </p:pic>
      <p:sp>
        <p:nvSpPr>
          <p:cNvPr id="5" name="矩形 4">
            <a:extLst>
              <a:ext uri="{FF2B5EF4-FFF2-40B4-BE49-F238E27FC236}">
                <a16:creationId xmlns:a16="http://schemas.microsoft.com/office/drawing/2014/main" id="{1847A6A6-633D-4576-8EC8-72522F2DBBFC}"/>
              </a:ext>
            </a:extLst>
          </p:cNvPr>
          <p:cNvSpPr/>
          <p:nvPr/>
        </p:nvSpPr>
        <p:spPr>
          <a:xfrm>
            <a:off x="319161" y="2119094"/>
            <a:ext cx="5317710" cy="1477328"/>
          </a:xfrm>
          <a:prstGeom prst="rect">
            <a:avLst/>
          </a:prstGeom>
        </p:spPr>
        <p:txBody>
          <a:bodyPr wrap="square">
            <a:spAutoFit/>
          </a:bodyPr>
          <a:lstStyle/>
          <a:p>
            <a:pPr marL="285750" indent="-285750">
              <a:buFont typeface="Arial" panose="020B0604020202020204" pitchFamily="34" charset="0"/>
              <a:buChar char="•"/>
            </a:pPr>
            <a:r>
              <a:rPr lang="zh-CN" altLang="en-US" dirty="0"/>
              <a:t>假设有“女人”、“男人”、“父亲”这三个词，期望让“女人”</a:t>
            </a:r>
            <a:r>
              <a:rPr lang="en-US" altLang="zh-CN" dirty="0"/>
              <a:t>-“</a:t>
            </a:r>
            <a:r>
              <a:rPr lang="zh-CN" altLang="en-US" dirty="0"/>
              <a:t>男人”</a:t>
            </a:r>
            <a:r>
              <a:rPr lang="en-US" altLang="zh-CN" dirty="0"/>
              <a:t>+“</a:t>
            </a:r>
            <a:r>
              <a:rPr lang="zh-CN" altLang="en-US" dirty="0"/>
              <a:t>父亲”的结果趋向于“母亲”</a:t>
            </a:r>
            <a:endParaRPr lang="en-US" altLang="zh-CN" dirty="0"/>
          </a:p>
          <a:p>
            <a:pPr marL="285750" indent="-285750">
              <a:buFont typeface="Arial" panose="020B0604020202020204" pitchFamily="34" charset="0"/>
              <a:buChar char="•"/>
            </a:pPr>
            <a:r>
              <a:rPr lang="zh-CN" altLang="en-US" dirty="0"/>
              <a:t>数据集：包含</a:t>
            </a:r>
            <a:r>
              <a:rPr lang="en-US" altLang="zh-CN" dirty="0"/>
              <a:t>3</a:t>
            </a:r>
            <a:r>
              <a:rPr lang="zh-CN" altLang="en-US" dirty="0"/>
              <a:t>种类型：</a:t>
            </a:r>
            <a:r>
              <a:rPr lang="en-US" altLang="zh-CN" dirty="0"/>
              <a:t>1. 687</a:t>
            </a:r>
            <a:r>
              <a:rPr lang="zh-CN" altLang="en-US" dirty="0"/>
              <a:t>个国家的首都；</a:t>
            </a:r>
            <a:r>
              <a:rPr lang="en-US" altLang="zh-CN" dirty="0"/>
              <a:t>2. 175</a:t>
            </a:r>
            <a:r>
              <a:rPr lang="zh-CN" altLang="en-US" dirty="0"/>
              <a:t>个城市；</a:t>
            </a:r>
            <a:r>
              <a:rPr lang="en-US" altLang="zh-CN" dirty="0"/>
              <a:t>3. 240</a:t>
            </a:r>
            <a:r>
              <a:rPr lang="zh-CN" altLang="en-US" dirty="0"/>
              <a:t>个家庭单词</a:t>
            </a:r>
          </a:p>
        </p:txBody>
      </p:sp>
    </p:spTree>
    <p:extLst>
      <p:ext uri="{BB962C8B-B14F-4D97-AF65-F5344CB8AC3E}">
        <p14:creationId xmlns:p14="http://schemas.microsoft.com/office/powerpoint/2010/main" val="216819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87E2A-0701-48F7-A990-0F038E078C38}"/>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D910C6D9-2FA9-4981-B475-254CE5029C56}"/>
              </a:ext>
            </a:extLst>
          </p:cNvPr>
          <p:cNvPicPr>
            <a:picLocks noChangeAspect="1"/>
          </p:cNvPicPr>
          <p:nvPr/>
        </p:nvPicPr>
        <p:blipFill>
          <a:blip r:embed="rId3"/>
          <a:stretch>
            <a:fillRect/>
          </a:stretch>
        </p:blipFill>
        <p:spPr>
          <a:xfrm>
            <a:off x="3101641" y="1701917"/>
            <a:ext cx="5988716" cy="4241246"/>
          </a:xfrm>
          <a:prstGeom prst="rect">
            <a:avLst/>
          </a:prstGeom>
        </p:spPr>
      </p:pic>
    </p:spTree>
    <p:extLst>
      <p:ext uri="{BB962C8B-B14F-4D97-AF65-F5344CB8AC3E}">
        <p14:creationId xmlns:p14="http://schemas.microsoft.com/office/powerpoint/2010/main" val="347768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FB0A-DC82-44BB-8694-875C7ACD0048}"/>
              </a:ext>
            </a:extLst>
          </p:cNvPr>
          <p:cNvSpPr>
            <a:spLocks noGrp="1"/>
          </p:cNvSpPr>
          <p:nvPr>
            <p:ph type="title"/>
          </p:nvPr>
        </p:nvSpPr>
        <p:spPr/>
        <p:txBody>
          <a:bodyPr/>
          <a:lstStyle/>
          <a:p>
            <a:r>
              <a:rPr lang="zh-CN" altLang="en-US" dirty="0"/>
              <a:t>分析</a:t>
            </a:r>
          </a:p>
        </p:txBody>
      </p:sp>
      <p:sp>
        <p:nvSpPr>
          <p:cNvPr id="3" name="内容占位符 2">
            <a:extLst>
              <a:ext uri="{FF2B5EF4-FFF2-40B4-BE49-F238E27FC236}">
                <a16:creationId xmlns:a16="http://schemas.microsoft.com/office/drawing/2014/main" id="{2BAD049D-D3D0-4AF0-9C24-941CD81B13DC}"/>
              </a:ext>
            </a:extLst>
          </p:cNvPr>
          <p:cNvSpPr>
            <a:spLocks noGrp="1"/>
          </p:cNvSpPr>
          <p:nvPr>
            <p:ph sz="quarter" idx="13"/>
          </p:nvPr>
        </p:nvSpPr>
        <p:spPr/>
        <p:txBody>
          <a:bodyPr/>
          <a:lstStyle/>
          <a:p>
            <a:r>
              <a:rPr lang="zh-CN" altLang="en-US" dirty="0"/>
              <a:t>局限</a:t>
            </a:r>
            <a:endParaRPr lang="en-US" altLang="zh-CN" dirty="0"/>
          </a:p>
          <a:p>
            <a:pPr lvl="1"/>
            <a:r>
              <a:rPr lang="en-US" altLang="zh-CN" dirty="0"/>
              <a:t>CWE</a:t>
            </a:r>
            <a:r>
              <a:rPr lang="zh-CN" altLang="en-US" dirty="0"/>
              <a:t>方法往往会误判两个单词与共同字符的相关性。例如</a:t>
            </a:r>
            <a:r>
              <a:rPr lang="en-US" altLang="zh-CN" dirty="0"/>
              <a:t>,</a:t>
            </a:r>
            <a:r>
              <a:rPr lang="zh-CN" altLang="en-US" dirty="0"/>
              <a:t>词对“肥皂剧”</a:t>
            </a:r>
            <a:r>
              <a:rPr lang="en-US" altLang="zh-CN" dirty="0"/>
              <a:t> </a:t>
            </a:r>
            <a:r>
              <a:rPr lang="zh-CN" altLang="en-US" dirty="0"/>
              <a:t>和“歌剧”</a:t>
            </a:r>
            <a:r>
              <a:rPr lang="en-US" altLang="zh-CN" dirty="0"/>
              <a:t> </a:t>
            </a:r>
            <a:r>
              <a:rPr lang="zh-CN" altLang="en-US" dirty="0"/>
              <a:t>和词“电话”和“回话”，由于具有相同的字符</a:t>
            </a:r>
            <a:endParaRPr lang="en-US" altLang="zh-CN" dirty="0"/>
          </a:p>
          <a:p>
            <a:pPr lvl="1"/>
            <a:endParaRPr lang="zh-CN" altLang="en-US" dirty="0"/>
          </a:p>
        </p:txBody>
      </p:sp>
    </p:spTree>
    <p:extLst>
      <p:ext uri="{BB962C8B-B14F-4D97-AF65-F5344CB8AC3E}">
        <p14:creationId xmlns:p14="http://schemas.microsoft.com/office/powerpoint/2010/main" val="62227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B17F4-029C-4329-AC36-BC6027D0BBAB}"/>
              </a:ext>
            </a:extLst>
          </p:cNvPr>
          <p:cNvSpPr>
            <a:spLocks noGrp="1"/>
          </p:cNvSpPr>
          <p:nvPr>
            <p:ph type="ctrTitle"/>
          </p:nvPr>
        </p:nvSpPr>
        <p:spPr/>
        <p:txBody>
          <a:bodyPr/>
          <a:lstStyle/>
          <a:p>
            <a:r>
              <a:rPr lang="en-US" altLang="zh-CN" dirty="0"/>
              <a:t>Thanks for watching</a:t>
            </a:r>
            <a:endParaRPr lang="zh-CN" altLang="en-US" dirty="0"/>
          </a:p>
        </p:txBody>
      </p:sp>
      <p:sp>
        <p:nvSpPr>
          <p:cNvPr id="3" name="副标题 2">
            <a:extLst>
              <a:ext uri="{FF2B5EF4-FFF2-40B4-BE49-F238E27FC236}">
                <a16:creationId xmlns:a16="http://schemas.microsoft.com/office/drawing/2014/main" id="{9EA7BA11-0B8F-421F-9B96-9AE4D1066F6B}"/>
              </a:ext>
            </a:extLst>
          </p:cNvPr>
          <p:cNvSpPr>
            <a:spLocks noGrp="1"/>
          </p:cNvSpPr>
          <p:nvPr>
            <p:ph type="subTitle" idx="1"/>
          </p:nvPr>
        </p:nvSpPr>
        <p:spPr>
          <a:xfrm>
            <a:off x="1524000" y="4671838"/>
            <a:ext cx="9144000" cy="1916723"/>
          </a:xfrm>
        </p:spPr>
        <p:txBody>
          <a:bodyPr/>
          <a:lstStyle/>
          <a:p>
            <a:r>
              <a:rPr lang="en-US" altLang="zh-CN" dirty="0" err="1"/>
              <a:t>Reporter:Jie</a:t>
            </a:r>
            <a:r>
              <a:rPr lang="en-US" altLang="zh-CN" dirty="0"/>
              <a:t> </a:t>
            </a:r>
            <a:r>
              <a:rPr lang="en-US" altLang="zh-CN" dirty="0" err="1"/>
              <a:t>Ruan</a:t>
            </a:r>
            <a:r>
              <a:rPr lang="en-US" altLang="zh-CN" dirty="0"/>
              <a:t>,</a:t>
            </a:r>
            <a:r>
              <a:rPr lang="zh-CN" altLang="en-US" dirty="0"/>
              <a:t> </a:t>
            </a:r>
            <a:r>
              <a:rPr lang="en-US" altLang="zh-CN" dirty="0" err="1"/>
              <a:t>Junjie</a:t>
            </a:r>
            <a:r>
              <a:rPr lang="zh-CN" altLang="en-US" dirty="0"/>
              <a:t> </a:t>
            </a:r>
            <a:r>
              <a:rPr lang="en-US" altLang="zh-CN" dirty="0"/>
              <a:t>Zhu</a:t>
            </a:r>
          </a:p>
          <a:p>
            <a:r>
              <a:rPr lang="en-US" altLang="zh-CN" dirty="0"/>
              <a:t>2020.5</a:t>
            </a:r>
            <a:endParaRPr lang="zh-CN" altLang="en-US" dirty="0"/>
          </a:p>
        </p:txBody>
      </p:sp>
    </p:spTree>
    <p:extLst>
      <p:ext uri="{BB962C8B-B14F-4D97-AF65-F5344CB8AC3E}">
        <p14:creationId xmlns:p14="http://schemas.microsoft.com/office/powerpoint/2010/main" val="249254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924F2-A1C1-4065-B6BB-377285511848}"/>
              </a:ext>
            </a:extLst>
          </p:cNvPr>
          <p:cNvSpPr>
            <a:spLocks noGrp="1"/>
          </p:cNvSpPr>
          <p:nvPr>
            <p:ph type="title"/>
          </p:nvPr>
        </p:nvSpPr>
        <p:spPr/>
        <p:txBody>
          <a:bodyPr/>
          <a:lstStyle/>
          <a:p>
            <a:r>
              <a:rPr lang="en-US" altLang="zh-CN" dirty="0"/>
              <a:t>CBOW</a:t>
            </a:r>
            <a:endParaRPr lang="zh-CN" altLang="en-US" dirty="0"/>
          </a:p>
        </p:txBody>
      </p:sp>
      <p:pic>
        <p:nvPicPr>
          <p:cNvPr id="5" name="内容占位符 4">
            <a:extLst>
              <a:ext uri="{FF2B5EF4-FFF2-40B4-BE49-F238E27FC236}">
                <a16:creationId xmlns:a16="http://schemas.microsoft.com/office/drawing/2014/main" id="{2F1B5EC8-FC89-417F-A511-3BB56A79DBED}"/>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r="51648"/>
          <a:stretch/>
        </p:blipFill>
        <p:spPr>
          <a:xfrm>
            <a:off x="814086" y="1476560"/>
            <a:ext cx="3283352" cy="4108240"/>
          </a:xfrm>
        </p:spPr>
      </p:pic>
      <p:sp>
        <p:nvSpPr>
          <p:cNvPr id="10" name="矩形 9">
            <a:extLst>
              <a:ext uri="{FF2B5EF4-FFF2-40B4-BE49-F238E27FC236}">
                <a16:creationId xmlns:a16="http://schemas.microsoft.com/office/drawing/2014/main" id="{11E4E0A0-2BD0-4F55-B2DC-DC3E833C28FE}"/>
              </a:ext>
            </a:extLst>
          </p:cNvPr>
          <p:cNvSpPr/>
          <p:nvPr/>
        </p:nvSpPr>
        <p:spPr>
          <a:xfrm>
            <a:off x="4367513" y="1476560"/>
            <a:ext cx="6697884" cy="420525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Verdana" panose="020B0604030504040204" pitchFamily="34" charset="0"/>
              </a:rPr>
              <a:t>利用神经网络来训练词向量，进而处理词与词之间的关系</a:t>
            </a:r>
            <a:endParaRPr lang="en-US" altLang="zh-CN" dirty="0">
              <a:solidFill>
                <a:srgbClr val="000000"/>
              </a:solidFill>
              <a:latin typeface="Verdana" panose="020B0604030504040204" pitchFamily="34" charset="0"/>
            </a:endParaRPr>
          </a:p>
          <a:p>
            <a:pPr marL="285750" indent="-285750">
              <a:lnSpc>
                <a:spcPct val="150000"/>
              </a:lnSpc>
              <a:buFont typeface="Arial" panose="020B0604020202020204" pitchFamily="34" charset="0"/>
              <a:buChar char="•"/>
            </a:pPr>
            <a:r>
              <a:rPr lang="en-US" altLang="zh-CN" dirty="0"/>
              <a:t>CBOW</a:t>
            </a:r>
            <a:r>
              <a:rPr lang="zh-CN" altLang="en-US" dirty="0"/>
              <a:t>模型的训练输入是某一个特征词的上下文相关的词对应的词向量，输出就是这特定的一个词的词向量。</a:t>
            </a:r>
            <a:endParaRPr lang="en-US" altLang="zh-CN" dirty="0"/>
          </a:p>
          <a:p>
            <a:pPr marL="285750" indent="-285750">
              <a:lnSpc>
                <a:spcPct val="150000"/>
              </a:lnSpc>
              <a:buFont typeface="Arial" panose="020B0604020202020204" pitchFamily="34" charset="0"/>
              <a:buChar char="•"/>
            </a:pPr>
            <a:r>
              <a:rPr lang="zh-CN" altLang="en-US" dirty="0"/>
              <a:t>以“我爱北京天安门”这句话为例。假设我们现在关注的词是“爱”，</a:t>
            </a:r>
            <a:r>
              <a:rPr lang="en-US" altLang="zh-CN" dirty="0"/>
              <a:t>C</a:t>
            </a:r>
            <a:r>
              <a:rPr lang="zh-CN" altLang="en-US" dirty="0"/>
              <a:t>＝</a:t>
            </a:r>
            <a:r>
              <a:rPr lang="en-US" altLang="zh-CN" dirty="0"/>
              <a:t>2</a:t>
            </a:r>
            <a:r>
              <a:rPr lang="zh-CN" altLang="en-US" dirty="0"/>
              <a:t>时它的上下文分别是“我”，“北京天安门”。</a:t>
            </a:r>
            <a:r>
              <a:rPr lang="en-US" altLang="zh-CN" dirty="0"/>
              <a:t>CBOW</a:t>
            </a:r>
            <a:r>
              <a:rPr lang="zh-CN" altLang="en-US" dirty="0"/>
              <a:t>模型就是把“我” “北京天安门” 的</a:t>
            </a:r>
            <a:r>
              <a:rPr lang="en-US" altLang="zh-CN" dirty="0"/>
              <a:t>one hot</a:t>
            </a:r>
            <a:r>
              <a:rPr lang="zh-CN" altLang="en-US" dirty="0"/>
              <a:t>表示方式作为输入，与系数矩阵</a:t>
            </a:r>
            <a:r>
              <a:rPr lang="en-US" altLang="zh-CN" dirty="0"/>
              <a:t>W1</a:t>
            </a:r>
            <a:r>
              <a:rPr lang="zh-CN" altLang="en-US" dirty="0"/>
              <a:t>相乘再取平均得到隐藏层</a:t>
            </a:r>
            <a:r>
              <a:rPr lang="en-US" altLang="zh-CN" dirty="0"/>
              <a:t>hidden layer</a:t>
            </a:r>
            <a:r>
              <a:rPr lang="zh-CN" altLang="en-US" dirty="0"/>
              <a:t>。然后再跟另一个系数矩阵</a:t>
            </a:r>
            <a:r>
              <a:rPr lang="en-US" altLang="zh-CN" dirty="0"/>
              <a:t>W2</a:t>
            </a:r>
            <a:r>
              <a:rPr lang="zh-CN" altLang="en-US" dirty="0"/>
              <a:t>相乘得到输出层，这个输出层每个元素代表的就是词库里每个词的事后概率。输出层需要跟</a:t>
            </a:r>
            <a:r>
              <a:rPr lang="en-US" altLang="zh-CN" dirty="0"/>
              <a:t>ground truth</a:t>
            </a:r>
            <a:r>
              <a:rPr lang="zh-CN" altLang="en-US" dirty="0"/>
              <a:t>也就是“爱”的</a:t>
            </a:r>
            <a:r>
              <a:rPr lang="en-US" altLang="zh-CN" dirty="0"/>
              <a:t>one hot</a:t>
            </a:r>
            <a:r>
              <a:rPr lang="zh-CN" altLang="en-US" dirty="0"/>
              <a:t>形式做比较计算</a:t>
            </a:r>
            <a:r>
              <a:rPr lang="en-US" altLang="zh-CN" dirty="0"/>
              <a:t>loss</a:t>
            </a:r>
            <a:endParaRPr lang="zh-CN" altLang="en-US" dirty="0"/>
          </a:p>
        </p:txBody>
      </p:sp>
    </p:spTree>
    <p:extLst>
      <p:ext uri="{BB962C8B-B14F-4D97-AF65-F5344CB8AC3E}">
        <p14:creationId xmlns:p14="http://schemas.microsoft.com/office/powerpoint/2010/main" val="203671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B6AFF-EADB-4590-BC04-44D6E3FAFB7D}"/>
              </a:ext>
            </a:extLst>
          </p:cNvPr>
          <p:cNvSpPr>
            <a:spLocks noGrp="1"/>
          </p:cNvSpPr>
          <p:nvPr>
            <p:ph type="title"/>
          </p:nvPr>
        </p:nvSpPr>
        <p:spPr/>
        <p:txBody>
          <a:bodyPr/>
          <a:lstStyle/>
          <a:p>
            <a:r>
              <a:rPr lang="en-US" altLang="zh-CN" dirty="0"/>
              <a:t>CWE</a:t>
            </a:r>
            <a:endParaRPr lang="zh-CN" altLang="en-US" dirty="0"/>
          </a:p>
        </p:txBody>
      </p:sp>
      <p:pic>
        <p:nvPicPr>
          <p:cNvPr id="5" name="图片 4">
            <a:extLst>
              <a:ext uri="{FF2B5EF4-FFF2-40B4-BE49-F238E27FC236}">
                <a16:creationId xmlns:a16="http://schemas.microsoft.com/office/drawing/2014/main" id="{07018ABA-C739-46A2-96A5-D5B9EEE8CF78}"/>
              </a:ext>
            </a:extLst>
          </p:cNvPr>
          <p:cNvPicPr>
            <a:picLocks noChangeAspect="1"/>
          </p:cNvPicPr>
          <p:nvPr/>
        </p:nvPicPr>
        <p:blipFill>
          <a:blip r:embed="rId3"/>
          <a:stretch>
            <a:fillRect/>
          </a:stretch>
        </p:blipFill>
        <p:spPr>
          <a:xfrm>
            <a:off x="3187990" y="1642099"/>
            <a:ext cx="5816019" cy="3791415"/>
          </a:xfrm>
          <a:prstGeom prst="rect">
            <a:avLst/>
          </a:prstGeom>
        </p:spPr>
      </p:pic>
      <p:pic>
        <p:nvPicPr>
          <p:cNvPr id="7" name="图片 6">
            <a:extLst>
              <a:ext uri="{FF2B5EF4-FFF2-40B4-BE49-F238E27FC236}">
                <a16:creationId xmlns:a16="http://schemas.microsoft.com/office/drawing/2014/main" id="{85860F5F-21DE-4093-BF28-5796EA74CED5}"/>
              </a:ext>
            </a:extLst>
          </p:cNvPr>
          <p:cNvPicPr>
            <a:picLocks noChangeAspect="1"/>
          </p:cNvPicPr>
          <p:nvPr/>
        </p:nvPicPr>
        <p:blipFill rotWithShape="1">
          <a:blip r:embed="rId4"/>
          <a:srcRect r="45754"/>
          <a:stretch/>
        </p:blipFill>
        <p:spPr>
          <a:xfrm>
            <a:off x="4888373" y="5756378"/>
            <a:ext cx="2415252" cy="821238"/>
          </a:xfrm>
          <a:prstGeom prst="rect">
            <a:avLst/>
          </a:prstGeom>
        </p:spPr>
      </p:pic>
      <p:pic>
        <p:nvPicPr>
          <p:cNvPr id="8" name="图片 7">
            <a:extLst>
              <a:ext uri="{FF2B5EF4-FFF2-40B4-BE49-F238E27FC236}">
                <a16:creationId xmlns:a16="http://schemas.microsoft.com/office/drawing/2014/main" id="{8AF8B629-438D-401C-A751-AB02F5623925}"/>
              </a:ext>
            </a:extLst>
          </p:cNvPr>
          <p:cNvPicPr>
            <a:picLocks noChangeAspect="1"/>
          </p:cNvPicPr>
          <p:nvPr/>
        </p:nvPicPr>
        <p:blipFill>
          <a:blip r:embed="rId5"/>
          <a:stretch>
            <a:fillRect/>
          </a:stretch>
        </p:blipFill>
        <p:spPr>
          <a:xfrm>
            <a:off x="5004123" y="5756378"/>
            <a:ext cx="2623594" cy="801652"/>
          </a:xfrm>
          <a:prstGeom prst="rect">
            <a:avLst/>
          </a:prstGeom>
        </p:spPr>
      </p:pic>
    </p:spTree>
    <p:extLst>
      <p:ext uri="{BB962C8B-B14F-4D97-AF65-F5344CB8AC3E}">
        <p14:creationId xmlns:p14="http://schemas.microsoft.com/office/powerpoint/2010/main" val="21550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EE5AC-0825-4A94-BEAF-4E9E102F4749}"/>
              </a:ext>
            </a:extLst>
          </p:cNvPr>
          <p:cNvSpPr>
            <a:spLocks noGrp="1"/>
          </p:cNvSpPr>
          <p:nvPr>
            <p:ph type="title"/>
          </p:nvPr>
        </p:nvSpPr>
        <p:spPr/>
        <p:txBody>
          <a:bodyPr/>
          <a:lstStyle/>
          <a:p>
            <a:r>
              <a:rPr lang="zh-CN" altLang="en-US" dirty="0"/>
              <a:t>问题</a:t>
            </a:r>
            <a:r>
              <a:rPr lang="en-US" altLang="zh-CN" dirty="0"/>
              <a:t>1</a:t>
            </a:r>
            <a:r>
              <a:rPr lang="zh-CN" altLang="en-US" dirty="0"/>
              <a:t>：非复合词</a:t>
            </a:r>
          </a:p>
        </p:txBody>
      </p:sp>
      <p:sp>
        <p:nvSpPr>
          <p:cNvPr id="3" name="内容占位符 2">
            <a:extLst>
              <a:ext uri="{FF2B5EF4-FFF2-40B4-BE49-F238E27FC236}">
                <a16:creationId xmlns:a16="http://schemas.microsoft.com/office/drawing/2014/main" id="{4869B5EC-77A9-48B0-A5AF-E2DB9BFF12D1}"/>
              </a:ext>
            </a:extLst>
          </p:cNvPr>
          <p:cNvSpPr>
            <a:spLocks noGrp="1"/>
          </p:cNvSpPr>
          <p:nvPr>
            <p:ph sz="quarter" idx="13"/>
          </p:nvPr>
        </p:nvSpPr>
        <p:spPr/>
        <p:txBody>
          <a:bodyPr/>
          <a:lstStyle/>
          <a:p>
            <a:r>
              <a:rPr lang="en-US" altLang="zh-CN" dirty="0"/>
              <a:t> .</a:t>
            </a:r>
          </a:p>
          <a:p>
            <a:r>
              <a:rPr lang="zh-CN" altLang="en-US" dirty="0"/>
              <a:t>国外传到中国的音译词：“巧克力”，“沙发”</a:t>
            </a:r>
            <a:endParaRPr lang="en-US" altLang="zh-CN" dirty="0"/>
          </a:p>
          <a:p>
            <a:r>
              <a:rPr lang="zh-CN" altLang="en-US" dirty="0"/>
              <a:t>字常见于特定词，很少与别的字组词：“琵琶”，“徘徊”</a:t>
            </a:r>
            <a:endParaRPr lang="en-US" altLang="zh-CN" dirty="0"/>
          </a:p>
          <a:p>
            <a:r>
              <a:rPr lang="zh-CN" altLang="en-US" dirty="0"/>
              <a:t>人名、地名、组织名</a:t>
            </a:r>
          </a:p>
        </p:txBody>
      </p:sp>
      <p:pic>
        <p:nvPicPr>
          <p:cNvPr id="4" name="图片 3">
            <a:extLst>
              <a:ext uri="{FF2B5EF4-FFF2-40B4-BE49-F238E27FC236}">
                <a16:creationId xmlns:a16="http://schemas.microsoft.com/office/drawing/2014/main" id="{DE2885A9-6C01-4E79-8D56-ED29810730E1}"/>
              </a:ext>
            </a:extLst>
          </p:cNvPr>
          <p:cNvPicPr>
            <a:picLocks noChangeAspect="1"/>
          </p:cNvPicPr>
          <p:nvPr/>
        </p:nvPicPr>
        <p:blipFill>
          <a:blip r:embed="rId3"/>
          <a:stretch>
            <a:fillRect/>
          </a:stretch>
        </p:blipFill>
        <p:spPr>
          <a:xfrm>
            <a:off x="1196050" y="1335227"/>
            <a:ext cx="2183758" cy="667258"/>
          </a:xfrm>
          <a:prstGeom prst="rect">
            <a:avLst/>
          </a:prstGeom>
        </p:spPr>
      </p:pic>
    </p:spTree>
    <p:extLst>
      <p:ext uri="{BB962C8B-B14F-4D97-AF65-F5344CB8AC3E}">
        <p14:creationId xmlns:p14="http://schemas.microsoft.com/office/powerpoint/2010/main" val="193271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BAC64-86CD-4CF7-AA22-40768FB2D5D0}"/>
              </a:ext>
            </a:extLst>
          </p:cNvPr>
          <p:cNvSpPr>
            <a:spLocks noGrp="1"/>
          </p:cNvSpPr>
          <p:nvPr>
            <p:ph type="title"/>
          </p:nvPr>
        </p:nvSpPr>
        <p:spPr/>
        <p:txBody>
          <a:bodyPr/>
          <a:lstStyle/>
          <a:p>
            <a:r>
              <a:rPr lang="zh-CN" altLang="en-US" dirty="0"/>
              <a:t>问题</a:t>
            </a:r>
            <a:r>
              <a:rPr lang="en-US" altLang="zh-CN" dirty="0"/>
              <a:t>2</a:t>
            </a:r>
            <a:r>
              <a:rPr lang="zh-CN" altLang="en-US" dirty="0"/>
              <a:t>：一字多义</a:t>
            </a:r>
          </a:p>
        </p:txBody>
      </p:sp>
      <p:sp>
        <p:nvSpPr>
          <p:cNvPr id="3" name="内容占位符 2">
            <a:extLst>
              <a:ext uri="{FF2B5EF4-FFF2-40B4-BE49-F238E27FC236}">
                <a16:creationId xmlns:a16="http://schemas.microsoft.com/office/drawing/2014/main" id="{1877FE83-50EB-4FCD-AA9E-D12E19F535DF}"/>
              </a:ext>
            </a:extLst>
          </p:cNvPr>
          <p:cNvSpPr>
            <a:spLocks noGrp="1"/>
          </p:cNvSpPr>
          <p:nvPr>
            <p:ph sz="quarter" idx="13"/>
          </p:nvPr>
        </p:nvSpPr>
        <p:spPr/>
        <p:txBody>
          <a:bodyPr/>
          <a:lstStyle/>
          <a:p>
            <a:r>
              <a:rPr lang="zh-CN" altLang="en-US" dirty="0"/>
              <a:t>“喝酒”</a:t>
            </a:r>
            <a:r>
              <a:rPr lang="en-US" altLang="zh-CN" dirty="0"/>
              <a:t>——</a:t>
            </a:r>
            <a:r>
              <a:rPr lang="zh-CN" altLang="en-US" dirty="0"/>
              <a:t>“喝彩”</a:t>
            </a:r>
            <a:endParaRPr lang="en-US" altLang="zh-CN" dirty="0"/>
          </a:p>
          <a:p>
            <a:r>
              <a:rPr lang="zh-CN" altLang="en-US" dirty="0"/>
              <a:t>“创造”</a:t>
            </a:r>
            <a:r>
              <a:rPr lang="en-US" altLang="zh-CN" dirty="0"/>
              <a:t>——</a:t>
            </a:r>
            <a:r>
              <a:rPr lang="zh-CN" altLang="en-US" dirty="0"/>
              <a:t>“创伤”</a:t>
            </a:r>
            <a:endParaRPr lang="en-US" altLang="zh-CN" dirty="0"/>
          </a:p>
          <a:p>
            <a:r>
              <a:rPr lang="zh-CN" altLang="en-US" dirty="0"/>
              <a:t>“开端”</a:t>
            </a:r>
            <a:r>
              <a:rPr lang="en-US" altLang="zh-CN" dirty="0"/>
              <a:t>——</a:t>
            </a:r>
            <a:r>
              <a:rPr lang="zh-CN" altLang="en-US" dirty="0"/>
              <a:t>“端正”</a:t>
            </a:r>
          </a:p>
        </p:txBody>
      </p:sp>
    </p:spTree>
    <p:extLst>
      <p:ext uri="{BB962C8B-B14F-4D97-AF65-F5344CB8AC3E}">
        <p14:creationId xmlns:p14="http://schemas.microsoft.com/office/powerpoint/2010/main" val="298417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E4F10-5EC5-4CAE-B772-EFF0C89C550A}"/>
              </a:ext>
            </a:extLst>
          </p:cNvPr>
          <p:cNvSpPr>
            <a:spLocks noGrp="1"/>
          </p:cNvSpPr>
          <p:nvPr>
            <p:ph type="title"/>
          </p:nvPr>
        </p:nvSpPr>
        <p:spPr>
          <a:xfrm>
            <a:off x="1408253" y="649967"/>
            <a:ext cx="9375493" cy="505314"/>
          </a:xfrm>
        </p:spPr>
        <p:txBody>
          <a:bodyPr/>
          <a:lstStyle/>
          <a:p>
            <a:r>
              <a:rPr lang="en-US" altLang="zh-CN" dirty="0"/>
              <a:t>Multiple-Prototype Character Embeddings</a:t>
            </a:r>
            <a:endParaRPr lang="zh-CN" altLang="en-US" dirty="0"/>
          </a:p>
        </p:txBody>
      </p:sp>
      <p:sp>
        <p:nvSpPr>
          <p:cNvPr id="3" name="内容占位符 2">
            <a:extLst>
              <a:ext uri="{FF2B5EF4-FFF2-40B4-BE49-F238E27FC236}">
                <a16:creationId xmlns:a16="http://schemas.microsoft.com/office/drawing/2014/main" id="{D57C57F4-D23F-4B22-9BD8-F412598F8A39}"/>
              </a:ext>
            </a:extLst>
          </p:cNvPr>
          <p:cNvSpPr>
            <a:spLocks noGrp="1"/>
          </p:cNvSpPr>
          <p:nvPr>
            <p:ph sz="quarter" idx="13"/>
          </p:nvPr>
        </p:nvSpPr>
        <p:spPr/>
        <p:txBody>
          <a:bodyPr/>
          <a:lstStyle/>
          <a:p>
            <a:r>
              <a:rPr lang="en-US" altLang="zh-CN" dirty="0"/>
              <a:t>Position-based Character Embeddings</a:t>
            </a:r>
          </a:p>
          <a:p>
            <a:r>
              <a:rPr lang="en-US" altLang="zh-CN" dirty="0"/>
              <a:t>Cluster-based Character Embeddings</a:t>
            </a:r>
          </a:p>
          <a:p>
            <a:r>
              <a:rPr lang="en-US" altLang="zh-CN" dirty="0"/>
              <a:t>Nonparametric Cluster-based Character Embeddings</a:t>
            </a:r>
            <a:endParaRPr lang="zh-CN" altLang="en-US" dirty="0"/>
          </a:p>
        </p:txBody>
      </p:sp>
    </p:spTree>
    <p:extLst>
      <p:ext uri="{BB962C8B-B14F-4D97-AF65-F5344CB8AC3E}">
        <p14:creationId xmlns:p14="http://schemas.microsoft.com/office/powerpoint/2010/main" val="89286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AD57A-6825-4DE9-81A4-5D8BA364E64D}"/>
              </a:ext>
            </a:extLst>
          </p:cNvPr>
          <p:cNvSpPr>
            <a:spLocks noGrp="1"/>
          </p:cNvSpPr>
          <p:nvPr>
            <p:ph type="title"/>
          </p:nvPr>
        </p:nvSpPr>
        <p:spPr>
          <a:xfrm>
            <a:off x="2140904" y="725727"/>
            <a:ext cx="7910192" cy="505314"/>
          </a:xfrm>
        </p:spPr>
        <p:txBody>
          <a:bodyPr/>
          <a:lstStyle/>
          <a:p>
            <a:r>
              <a:rPr lang="en-US" altLang="zh-CN" dirty="0"/>
              <a:t>Position-based Character Embeddings</a:t>
            </a:r>
            <a:br>
              <a:rPr lang="en-US" altLang="zh-CN" dirty="0"/>
            </a:br>
            <a:endParaRPr lang="zh-CN" altLang="en-US" dirty="0"/>
          </a:p>
        </p:txBody>
      </p:sp>
      <p:pic>
        <p:nvPicPr>
          <p:cNvPr id="4" name="图片 3">
            <a:extLst>
              <a:ext uri="{FF2B5EF4-FFF2-40B4-BE49-F238E27FC236}">
                <a16:creationId xmlns:a16="http://schemas.microsoft.com/office/drawing/2014/main" id="{3D5C7161-BD99-4367-A608-6754ECE8545F}"/>
              </a:ext>
            </a:extLst>
          </p:cNvPr>
          <p:cNvPicPr>
            <a:picLocks noChangeAspect="1"/>
          </p:cNvPicPr>
          <p:nvPr/>
        </p:nvPicPr>
        <p:blipFill>
          <a:blip r:embed="rId3"/>
          <a:stretch>
            <a:fillRect/>
          </a:stretch>
        </p:blipFill>
        <p:spPr>
          <a:xfrm>
            <a:off x="838200" y="2276544"/>
            <a:ext cx="4707040" cy="2901812"/>
          </a:xfrm>
          <a:prstGeom prst="rect">
            <a:avLst/>
          </a:prstGeom>
        </p:spPr>
      </p:pic>
      <p:sp>
        <p:nvSpPr>
          <p:cNvPr id="5" name="矩形 4">
            <a:extLst>
              <a:ext uri="{FF2B5EF4-FFF2-40B4-BE49-F238E27FC236}">
                <a16:creationId xmlns:a16="http://schemas.microsoft.com/office/drawing/2014/main" id="{E077B133-79BB-4D62-811D-48BD4166341E}"/>
              </a:ext>
            </a:extLst>
          </p:cNvPr>
          <p:cNvSpPr/>
          <p:nvPr/>
        </p:nvSpPr>
        <p:spPr>
          <a:xfrm>
            <a:off x="5545240" y="2469227"/>
            <a:ext cx="6096000" cy="1296765"/>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t>为每个字保留3个embedding：                      ，分别表示词语位置中的头部，中部，尾部。</a:t>
            </a:r>
            <a:endParaRPr lang="en-US" altLang="zh-CN" dirty="0"/>
          </a:p>
          <a:p>
            <a:pPr marL="285750" indent="-285750">
              <a:lnSpc>
                <a:spcPct val="150000"/>
              </a:lnSpc>
              <a:buFont typeface="Arial" panose="020B0604020202020204" pitchFamily="34" charset="0"/>
              <a:buChar char="•"/>
            </a:pPr>
            <a:r>
              <a:rPr lang="zh-CN" altLang="en-US" dirty="0"/>
              <a:t>   ，</a:t>
            </a:r>
          </a:p>
        </p:txBody>
      </p:sp>
      <p:pic>
        <p:nvPicPr>
          <p:cNvPr id="6" name="图片 5">
            <a:extLst>
              <a:ext uri="{FF2B5EF4-FFF2-40B4-BE49-F238E27FC236}">
                <a16:creationId xmlns:a16="http://schemas.microsoft.com/office/drawing/2014/main" id="{805C37C6-9FD5-4B13-B24D-780732C48B85}"/>
              </a:ext>
            </a:extLst>
          </p:cNvPr>
          <p:cNvPicPr>
            <a:picLocks noChangeAspect="1"/>
          </p:cNvPicPr>
          <p:nvPr/>
        </p:nvPicPr>
        <p:blipFill>
          <a:blip r:embed="rId4"/>
          <a:stretch>
            <a:fillRect/>
          </a:stretch>
        </p:blipFill>
        <p:spPr>
          <a:xfrm>
            <a:off x="8980876" y="2469227"/>
            <a:ext cx="1197034" cy="303472"/>
          </a:xfrm>
          <a:prstGeom prst="rect">
            <a:avLst/>
          </a:prstGeom>
        </p:spPr>
      </p:pic>
      <p:pic>
        <p:nvPicPr>
          <p:cNvPr id="7" name="图片 6">
            <a:extLst>
              <a:ext uri="{FF2B5EF4-FFF2-40B4-BE49-F238E27FC236}">
                <a16:creationId xmlns:a16="http://schemas.microsoft.com/office/drawing/2014/main" id="{3717091D-5479-460E-B031-111BF02239AF}"/>
              </a:ext>
            </a:extLst>
          </p:cNvPr>
          <p:cNvPicPr>
            <a:picLocks noChangeAspect="1"/>
          </p:cNvPicPr>
          <p:nvPr/>
        </p:nvPicPr>
        <p:blipFill>
          <a:blip r:embed="rId5"/>
          <a:stretch>
            <a:fillRect/>
          </a:stretch>
        </p:blipFill>
        <p:spPr>
          <a:xfrm>
            <a:off x="5950750" y="3256851"/>
            <a:ext cx="3884842" cy="701824"/>
          </a:xfrm>
          <a:prstGeom prst="rect">
            <a:avLst/>
          </a:prstGeom>
        </p:spPr>
      </p:pic>
    </p:spTree>
    <p:extLst>
      <p:ext uri="{BB962C8B-B14F-4D97-AF65-F5344CB8AC3E}">
        <p14:creationId xmlns:p14="http://schemas.microsoft.com/office/powerpoint/2010/main" val="131367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DA03B-2621-4A3F-979F-E36784CB8E28}"/>
              </a:ext>
            </a:extLst>
          </p:cNvPr>
          <p:cNvSpPr>
            <a:spLocks noGrp="1"/>
          </p:cNvSpPr>
          <p:nvPr>
            <p:ph type="title"/>
          </p:nvPr>
        </p:nvSpPr>
        <p:spPr>
          <a:xfrm>
            <a:off x="2152479" y="725727"/>
            <a:ext cx="7887042" cy="505314"/>
          </a:xfrm>
        </p:spPr>
        <p:txBody>
          <a:bodyPr/>
          <a:lstStyle/>
          <a:p>
            <a:r>
              <a:rPr lang="en-US" altLang="zh-CN" dirty="0"/>
              <a:t>Cluster-based Character Embeddings</a:t>
            </a:r>
            <a:br>
              <a:rPr lang="en-US" altLang="zh-CN" dirty="0"/>
            </a:br>
            <a:endParaRPr lang="zh-CN" altLang="en-US" dirty="0"/>
          </a:p>
        </p:txBody>
      </p:sp>
      <p:pic>
        <p:nvPicPr>
          <p:cNvPr id="4" name="图片 3">
            <a:extLst>
              <a:ext uri="{FF2B5EF4-FFF2-40B4-BE49-F238E27FC236}">
                <a16:creationId xmlns:a16="http://schemas.microsoft.com/office/drawing/2014/main" id="{B3D0B060-3A4D-4117-A6E0-E8FA602A3FA0}"/>
              </a:ext>
            </a:extLst>
          </p:cNvPr>
          <p:cNvPicPr>
            <a:picLocks noChangeAspect="1"/>
          </p:cNvPicPr>
          <p:nvPr/>
        </p:nvPicPr>
        <p:blipFill>
          <a:blip r:embed="rId3"/>
          <a:stretch>
            <a:fillRect/>
          </a:stretch>
        </p:blipFill>
        <p:spPr>
          <a:xfrm>
            <a:off x="604536" y="2343874"/>
            <a:ext cx="4940944" cy="3096228"/>
          </a:xfrm>
          <a:prstGeom prst="rect">
            <a:avLst/>
          </a:prstGeom>
        </p:spPr>
      </p:pic>
      <p:sp>
        <p:nvSpPr>
          <p:cNvPr id="5" name="矩形 4">
            <a:extLst>
              <a:ext uri="{FF2B5EF4-FFF2-40B4-BE49-F238E27FC236}">
                <a16:creationId xmlns:a16="http://schemas.microsoft.com/office/drawing/2014/main" id="{47E5AFFA-B63D-45A9-9706-6716AE2F4AD8}"/>
              </a:ext>
            </a:extLst>
          </p:cNvPr>
          <p:cNvSpPr/>
          <p:nvPr/>
        </p:nvSpPr>
        <p:spPr>
          <a:xfrm>
            <a:off x="5545480" y="1612701"/>
            <a:ext cx="6096000" cy="4620752"/>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t>   为</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  d</a:t>
            </a: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   k</a:t>
            </a: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a:t>
            </a: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en-US" altLang="zh-CN" dirty="0"/>
              <a:t>position-cluster-based character embeddings </a:t>
            </a:r>
            <a:r>
              <a:rPr lang="zh-CN" altLang="en-US" dirty="0"/>
              <a:t>：对于字符</a:t>
            </a:r>
            <a:r>
              <a:rPr lang="en-US" altLang="zh-CN" dirty="0"/>
              <a:t>(B, M, E)</a:t>
            </a:r>
            <a:r>
              <a:rPr lang="zh-CN" altLang="en-US" dirty="0"/>
              <a:t>的每个位置，我们学习多个嵌入来解决这个位置可能遇到的歧义问题</a:t>
            </a:r>
          </a:p>
        </p:txBody>
      </p:sp>
      <p:pic>
        <p:nvPicPr>
          <p:cNvPr id="6" name="图片 5">
            <a:extLst>
              <a:ext uri="{FF2B5EF4-FFF2-40B4-BE49-F238E27FC236}">
                <a16:creationId xmlns:a16="http://schemas.microsoft.com/office/drawing/2014/main" id="{BAA52475-4022-4426-B856-1311951E5EEE}"/>
              </a:ext>
            </a:extLst>
          </p:cNvPr>
          <p:cNvPicPr>
            <a:picLocks noChangeAspect="1"/>
          </p:cNvPicPr>
          <p:nvPr/>
        </p:nvPicPr>
        <p:blipFill>
          <a:blip r:embed="rId4"/>
          <a:stretch>
            <a:fillRect/>
          </a:stretch>
        </p:blipFill>
        <p:spPr>
          <a:xfrm>
            <a:off x="5895612" y="1511956"/>
            <a:ext cx="2183758" cy="667258"/>
          </a:xfrm>
          <a:prstGeom prst="rect">
            <a:avLst/>
          </a:prstGeom>
        </p:spPr>
      </p:pic>
      <p:pic>
        <p:nvPicPr>
          <p:cNvPr id="7" name="图片 6">
            <a:extLst>
              <a:ext uri="{FF2B5EF4-FFF2-40B4-BE49-F238E27FC236}">
                <a16:creationId xmlns:a16="http://schemas.microsoft.com/office/drawing/2014/main" id="{652DCC20-B249-451B-ADEF-2CFD5E9F7AB6}"/>
              </a:ext>
            </a:extLst>
          </p:cNvPr>
          <p:cNvPicPr>
            <a:picLocks noChangeAspect="1"/>
          </p:cNvPicPr>
          <p:nvPr/>
        </p:nvPicPr>
        <p:blipFill>
          <a:blip r:embed="rId5"/>
          <a:stretch>
            <a:fillRect/>
          </a:stretch>
        </p:blipFill>
        <p:spPr>
          <a:xfrm>
            <a:off x="5895612" y="2397900"/>
            <a:ext cx="2253208" cy="637562"/>
          </a:xfrm>
          <a:prstGeom prst="rect">
            <a:avLst/>
          </a:prstGeom>
        </p:spPr>
      </p:pic>
      <p:pic>
        <p:nvPicPr>
          <p:cNvPr id="9" name="图片 8">
            <a:extLst>
              <a:ext uri="{FF2B5EF4-FFF2-40B4-BE49-F238E27FC236}">
                <a16:creationId xmlns:a16="http://schemas.microsoft.com/office/drawing/2014/main" id="{4A5121F5-3BC3-45C4-B929-CC31CDBE980D}"/>
              </a:ext>
            </a:extLst>
          </p:cNvPr>
          <p:cNvPicPr>
            <a:picLocks noChangeAspect="1"/>
          </p:cNvPicPr>
          <p:nvPr/>
        </p:nvPicPr>
        <p:blipFill>
          <a:blip r:embed="rId6"/>
          <a:stretch>
            <a:fillRect/>
          </a:stretch>
        </p:blipFill>
        <p:spPr>
          <a:xfrm>
            <a:off x="5872462" y="3394250"/>
            <a:ext cx="3091836" cy="403656"/>
          </a:xfrm>
          <a:prstGeom prst="rect">
            <a:avLst/>
          </a:prstGeom>
        </p:spPr>
      </p:pic>
      <p:pic>
        <p:nvPicPr>
          <p:cNvPr id="10" name="图片 9">
            <a:extLst>
              <a:ext uri="{FF2B5EF4-FFF2-40B4-BE49-F238E27FC236}">
                <a16:creationId xmlns:a16="http://schemas.microsoft.com/office/drawing/2014/main" id="{18CD319A-5902-4700-BCEF-01ACF4932AF7}"/>
              </a:ext>
            </a:extLst>
          </p:cNvPr>
          <p:cNvPicPr>
            <a:picLocks noChangeAspect="1"/>
          </p:cNvPicPr>
          <p:nvPr/>
        </p:nvPicPr>
        <p:blipFill>
          <a:blip r:embed="rId7"/>
          <a:stretch>
            <a:fillRect/>
          </a:stretch>
        </p:blipFill>
        <p:spPr>
          <a:xfrm>
            <a:off x="5872462" y="4009682"/>
            <a:ext cx="4406097" cy="678410"/>
          </a:xfrm>
          <a:prstGeom prst="rect">
            <a:avLst/>
          </a:prstGeom>
        </p:spPr>
      </p:pic>
    </p:spTree>
    <p:extLst>
      <p:ext uri="{BB962C8B-B14F-4D97-AF65-F5344CB8AC3E}">
        <p14:creationId xmlns:p14="http://schemas.microsoft.com/office/powerpoint/2010/main" val="111730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908E-CBD4-4F10-B8D8-CDD2A4810DD6}"/>
              </a:ext>
            </a:extLst>
          </p:cNvPr>
          <p:cNvSpPr>
            <a:spLocks noGrp="1"/>
          </p:cNvSpPr>
          <p:nvPr>
            <p:ph type="title"/>
          </p:nvPr>
        </p:nvSpPr>
        <p:spPr>
          <a:xfrm>
            <a:off x="694481" y="748877"/>
            <a:ext cx="10803038" cy="505314"/>
          </a:xfrm>
        </p:spPr>
        <p:txBody>
          <a:bodyPr/>
          <a:lstStyle/>
          <a:p>
            <a:r>
              <a:rPr lang="en-US" altLang="zh-CN" dirty="0"/>
              <a:t>Nonparametric Cluster-based Character Embeddings</a:t>
            </a:r>
            <a:endParaRPr lang="zh-CN" altLang="en-US" dirty="0"/>
          </a:p>
        </p:txBody>
      </p:sp>
      <p:pic>
        <p:nvPicPr>
          <p:cNvPr id="4" name="内容占位符 3">
            <a:extLst>
              <a:ext uri="{FF2B5EF4-FFF2-40B4-BE49-F238E27FC236}">
                <a16:creationId xmlns:a16="http://schemas.microsoft.com/office/drawing/2014/main" id="{49F1BC5B-CB2A-48CB-BC9F-BC81D13E79DF}"/>
              </a:ext>
            </a:extLst>
          </p:cNvPr>
          <p:cNvPicPr>
            <a:picLocks noGrp="1" noChangeAspect="1"/>
          </p:cNvPicPr>
          <p:nvPr>
            <p:ph sz="quarter" idx="13"/>
          </p:nvPr>
        </p:nvPicPr>
        <p:blipFill>
          <a:blip r:embed="rId3"/>
          <a:stretch>
            <a:fillRect/>
          </a:stretch>
        </p:blipFill>
        <p:spPr>
          <a:xfrm>
            <a:off x="999278" y="3429000"/>
            <a:ext cx="6395403" cy="77282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643F59-AFF5-4951-AAEB-CF5CA2EF5A21}"/>
                  </a:ext>
                </a:extLst>
              </p:cNvPr>
              <p:cNvSpPr txBox="1"/>
              <p:nvPr/>
            </p:nvSpPr>
            <p:spPr>
              <a:xfrm>
                <a:off x="8356922" y="3647824"/>
                <a:ext cx="2677143" cy="553998"/>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𝑐𝑘</m:t>
                        </m:r>
                      </m:sub>
                    </m:sSub>
                  </m:oMath>
                </a14:m>
                <a:r>
                  <a:rPr lang="zh-CN" altLang="en-US" dirty="0"/>
                  <a:t>是汉字</a:t>
                </a:r>
                <a:r>
                  <a:rPr lang="en-US" altLang="zh-CN" dirty="0"/>
                  <a:t>Ck</a:t>
                </a:r>
                <a:r>
                  <a:rPr lang="zh-CN" altLang="en-US" dirty="0"/>
                  <a:t>的模式向量数</a:t>
                </a:r>
                <a:endParaRPr lang="en-US" altLang="zh-CN" dirty="0"/>
              </a:p>
              <a:p>
                <a14:m>
                  <m:oMath xmlns:m="http://schemas.openxmlformats.org/officeDocument/2006/math">
                    <m:r>
                      <a:rPr lang="zh-CN" altLang="en-US" i="1" dirty="0" smtClean="0">
                        <a:latin typeface="Cambria Math" panose="02040503050406030204" pitchFamily="18" charset="0"/>
                      </a:rPr>
                      <m:t>𝜆</m:t>
                    </m:r>
                    <m:r>
                      <a:rPr lang="zh-CN" altLang="en-US" i="1" dirty="0">
                        <a:latin typeface="Cambria Math" panose="02040503050406030204" pitchFamily="18" charset="0"/>
                      </a:rPr>
                      <m:t>是</m:t>
                    </m:r>
                  </m:oMath>
                </a14:m>
                <a:r>
                  <a:rPr lang="zh-CN" altLang="en-US" dirty="0"/>
                  <a:t>设定的阈值</a:t>
                </a:r>
              </a:p>
            </p:txBody>
          </p:sp>
        </mc:Choice>
        <mc:Fallback xmlns="">
          <p:sp>
            <p:nvSpPr>
              <p:cNvPr id="6" name="文本框 5">
                <a:extLst>
                  <a:ext uri="{FF2B5EF4-FFF2-40B4-BE49-F238E27FC236}">
                    <a16:creationId xmlns:a16="http://schemas.microsoft.com/office/drawing/2014/main" id="{D0643F59-AFF5-4951-AAEB-CF5CA2EF5A21}"/>
                  </a:ext>
                </a:extLst>
              </p:cNvPr>
              <p:cNvSpPr txBox="1">
                <a:spLocks noRot="1" noChangeAspect="1" noMove="1" noResize="1" noEditPoints="1" noAdjustHandles="1" noChangeArrowheads="1" noChangeShapeType="1" noTextEdit="1"/>
              </p:cNvSpPr>
              <p:nvPr/>
            </p:nvSpPr>
            <p:spPr>
              <a:xfrm>
                <a:off x="8356922" y="3647824"/>
                <a:ext cx="2677143" cy="553998"/>
              </a:xfrm>
              <a:prstGeom prst="rect">
                <a:avLst/>
              </a:prstGeom>
              <a:blipFill>
                <a:blip r:embed="rId4"/>
                <a:stretch>
                  <a:fillRect l="-3189" t="-15385" r="-5011" b="-26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1053439"/>
      </p:ext>
    </p:extLst>
  </p:cSld>
  <p:clrMapOvr>
    <a:masterClrMapping/>
  </p:clrMapOvr>
</p:sld>
</file>

<file path=ppt/theme/theme1.xml><?xml version="1.0" encoding="utf-8"?>
<a:theme xmlns:a="http://schemas.openxmlformats.org/drawingml/2006/main" name="柴犬杭电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11676</TotalTime>
  <Words>2182</Words>
  <Application>Microsoft Office PowerPoint</Application>
  <PresentationFormat>宽屏</PresentationFormat>
  <Paragraphs>127</Paragraphs>
  <Slides>15</Slides>
  <Notes>14</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Arial</vt:lpstr>
      <vt:lpstr>Cambria Math</vt:lpstr>
      <vt:lpstr>Constantia</vt:lpstr>
      <vt:lpstr>Franklin Gothic Book</vt:lpstr>
      <vt:lpstr>Verdana</vt:lpstr>
      <vt:lpstr>柴犬杭电主题​​</vt:lpstr>
      <vt:lpstr>Joint Learning of Character and Word Embeddings</vt:lpstr>
      <vt:lpstr>CBOW</vt:lpstr>
      <vt:lpstr>CWE</vt:lpstr>
      <vt:lpstr>问题1：非复合词</vt:lpstr>
      <vt:lpstr>问题2：一字多义</vt:lpstr>
      <vt:lpstr>Multiple-Prototype Character Embeddings</vt:lpstr>
      <vt:lpstr>Position-based Character Embeddings </vt:lpstr>
      <vt:lpstr>Cluster-based Character Embeddings </vt:lpstr>
      <vt:lpstr>Nonparametric Cluster-based Character Embeddings</vt:lpstr>
      <vt:lpstr>实验细节</vt:lpstr>
      <vt:lpstr>实验结果</vt:lpstr>
      <vt:lpstr>实验结果</vt:lpstr>
      <vt:lpstr>实验结果</vt:lpstr>
      <vt:lpstr>分析</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Xiaowei Cao</dc:creator>
  <cp:lastModifiedBy>jj Zhu</cp:lastModifiedBy>
  <cp:revision>140</cp:revision>
  <dcterms:created xsi:type="dcterms:W3CDTF">2019-03-05T16:19:08Z</dcterms:created>
  <dcterms:modified xsi:type="dcterms:W3CDTF">2020-06-18T06:44:42Z</dcterms:modified>
</cp:coreProperties>
</file>