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5" r:id="rId11"/>
    <p:sldId id="294" r:id="rId12"/>
    <p:sldId id="296" r:id="rId13"/>
    <p:sldId id="297" r:id="rId14"/>
    <p:sldId id="26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j Zhu" initials="jZ" lastIdx="1" clrIdx="0">
    <p:extLst>
      <p:ext uri="{19B8F6BF-5375-455C-9EA6-DF929625EA0E}">
        <p15:presenceInfo xmlns:p15="http://schemas.microsoft.com/office/powerpoint/2012/main" userId="4b8565019aedfa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F91"/>
    <a:srgbClr val="003B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59224" autoAdjust="0"/>
  </p:normalViewPr>
  <p:slideViewPr>
    <p:cSldViewPr snapToGrid="0">
      <p:cViewPr varScale="1">
        <p:scale>
          <a:sx n="60" d="100"/>
          <a:sy n="60" d="100"/>
        </p:scale>
        <p:origin x="108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8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6A89CC9-24F6-4387-9775-E81FFC4B19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E7EF35-0E82-46D4-9C7A-EFE8497401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FA16E-1E08-4B3D-9DB1-E8EB07ECBA63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13F1EC-EB81-4325-890E-96BBB1FFE0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60FDC5-3649-4167-9605-A542209F3C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4F5D9-DF4D-4D68-BCCE-5ED036526E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378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1D618-C4A1-4353-919E-F4FDDEBB59A5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31DDB-C880-49F2-A6AD-D4CA94268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934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1DDB-C880-49F2-A6AD-D4CA9426801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56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1DDB-C880-49F2-A6AD-D4CA9426801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90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1DDB-C880-49F2-A6AD-D4CA9426801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741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1DDB-C880-49F2-A6AD-D4CA9426801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101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1DDB-C880-49F2-A6AD-D4CA9426801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48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1DDB-C880-49F2-A6AD-D4CA9426801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200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1DDB-C880-49F2-A6AD-D4CA9426801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719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1DDB-C880-49F2-A6AD-D4CA9426801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043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1DDB-C880-49F2-A6AD-D4CA9426801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461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1DDB-C880-49F2-A6AD-D4CA9426801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705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1DDB-C880-49F2-A6AD-D4CA9426801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493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1DDB-C880-49F2-A6AD-D4CA9426801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756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1DDB-C880-49F2-A6AD-D4CA9426801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991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31DDB-C880-49F2-A6AD-D4CA9426801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4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F0981-00C5-4BD7-8B62-AE27C4953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6242"/>
            <a:ext cx="9144000" cy="140176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2BFC4F-4F23-4402-AB48-977F1768B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83118"/>
            <a:ext cx="9144000" cy="19167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384953-1A6E-4422-A539-8119E66FA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435F-488D-4469-B8EC-34F8F0FC100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856F3B-CDBE-4DB2-9048-D29706D42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067380-1108-41D7-AB21-20A07EE9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4498-A0B2-47A5-996C-23C274A8C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2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准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56607-A204-4208-8633-229E24CF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712" y="691003"/>
            <a:ext cx="6344575" cy="505314"/>
          </a:xfrm>
          <a:prstGeom prst="rect">
            <a:avLst/>
          </a:prstGeo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DA9B20-879A-419E-978F-8F0B5585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435F-488D-4469-B8EC-34F8F0FC100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46ECA0-5A74-467B-A4E3-A9AA4E14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12BA4D-52F0-4F23-B4B2-8F0A821E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4498-A0B2-47A5-996C-23C274A8CBA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6437AC0-FAFE-4956-865A-9B95DF1C5638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7816"/>
            <a:ext cx="10515600" cy="0"/>
          </a:xfrm>
          <a:prstGeom prst="line">
            <a:avLst/>
          </a:prstGeom>
          <a:ln w="57150">
            <a:solidFill>
              <a:srgbClr val="053F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39D8ACD3-9757-41AA-8DCD-9BBF9005B3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6375"/>
            <a:ext cx="10515600" cy="4502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5551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0CF51-6304-4EA1-B81B-86D0A8896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435F-488D-4469-B8EC-34F8F0FC100A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CEFB00-96F7-4844-AE69-D86857C4A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87B475-5E72-4291-ACE5-D42A07A32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A4498-A0B2-47A5-996C-23C274A8CBA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DF5407-E8E0-4341-BA38-02E97A3642C8}"/>
              </a:ext>
            </a:extLst>
          </p:cNvPr>
          <p:cNvSpPr/>
          <p:nvPr userDrawn="1"/>
        </p:nvSpPr>
        <p:spPr>
          <a:xfrm>
            <a:off x="0" y="379141"/>
            <a:ext cx="9298004" cy="265752"/>
          </a:xfrm>
          <a:prstGeom prst="rect">
            <a:avLst/>
          </a:prstGeom>
          <a:gradFill flip="none" rotWithShape="1">
            <a:gsLst>
              <a:gs pos="100000">
                <a:srgbClr val="003B8F"/>
              </a:gs>
              <a:gs pos="0">
                <a:schemeClr val="accent1">
                  <a:lumMod val="5000"/>
                  <a:lumOff val="9500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66A0322-3CE4-43A3-8106-BC3C222421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869" y="200394"/>
            <a:ext cx="2417954" cy="57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8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B17F4-029C-4329-AC36-BC6027D0B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Joint Learning of Character and Word Embeddings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A7BA11-0B8F-421F-9B96-9AE4D1066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7939" y="4602390"/>
            <a:ext cx="9576122" cy="1916723"/>
          </a:xfrm>
        </p:spPr>
        <p:txBody>
          <a:bodyPr/>
          <a:lstStyle/>
          <a:p>
            <a:r>
              <a:rPr lang="en-US" altLang="zh-CN" dirty="0" err="1"/>
              <a:t>Authors:Xinxiong</a:t>
            </a:r>
            <a:r>
              <a:rPr lang="en-US" altLang="zh-CN" dirty="0"/>
              <a:t> Chen, Lei Xu, </a:t>
            </a:r>
            <a:r>
              <a:rPr lang="en-US" altLang="zh-CN" dirty="0" err="1"/>
              <a:t>Zhiyuan</a:t>
            </a:r>
            <a:r>
              <a:rPr lang="en-US" altLang="zh-CN" dirty="0"/>
              <a:t> Liu, </a:t>
            </a:r>
            <a:r>
              <a:rPr lang="en-US" altLang="zh-CN" dirty="0" err="1"/>
              <a:t>Maosong</a:t>
            </a:r>
            <a:r>
              <a:rPr lang="en-US" altLang="zh-CN" dirty="0"/>
              <a:t> Sun, </a:t>
            </a:r>
            <a:r>
              <a:rPr lang="en-US" altLang="zh-CN" dirty="0" err="1"/>
              <a:t>Huanbo</a:t>
            </a:r>
            <a:r>
              <a:rPr lang="en-US" altLang="zh-CN" dirty="0"/>
              <a:t> Luan</a:t>
            </a:r>
          </a:p>
          <a:p>
            <a:endParaRPr lang="en-US" altLang="zh-CN" dirty="0"/>
          </a:p>
          <a:p>
            <a:r>
              <a:rPr lang="en-US" altLang="zh-CN" dirty="0" err="1"/>
              <a:t>Reporter:Jie</a:t>
            </a:r>
            <a:r>
              <a:rPr lang="en-US" altLang="zh-CN" dirty="0"/>
              <a:t> </a:t>
            </a:r>
            <a:r>
              <a:rPr lang="en-US" altLang="zh-CN" dirty="0" err="1"/>
              <a:t>Ruan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Junjie</a:t>
            </a:r>
            <a:r>
              <a:rPr lang="zh-CN" altLang="en-US" dirty="0"/>
              <a:t> </a:t>
            </a:r>
            <a:r>
              <a:rPr lang="en-US" altLang="zh-CN" dirty="0"/>
              <a:t>Zhu</a:t>
            </a:r>
          </a:p>
          <a:p>
            <a:r>
              <a:rPr lang="en-US" altLang="zh-CN" dirty="0"/>
              <a:t>2020.5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282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29AB4-73FA-4787-A383-A927D938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1A1000-FBD9-4135-B0E5-D193247C438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优化方法：</a:t>
            </a:r>
            <a:r>
              <a:rPr lang="en-US" altLang="zh-CN" dirty="0"/>
              <a:t>SGD</a:t>
            </a:r>
          </a:p>
          <a:p>
            <a:r>
              <a:rPr lang="zh-CN" altLang="en-US" dirty="0"/>
              <a:t>词、字向量的初始化：通过将语料库中的每个汉字视为单独的词语，并使用词语嵌入模型学习汉字嵌入，从而获得预先训练好的汉字嵌入向量</a:t>
            </a:r>
            <a:endParaRPr lang="en-US" altLang="zh-CN" dirty="0"/>
          </a:p>
          <a:p>
            <a:r>
              <a:rPr lang="zh-CN" altLang="en-US" dirty="0"/>
              <a:t>学习语料库：人民日报中的词汇，</a:t>
            </a:r>
            <a:r>
              <a:rPr lang="en-US" altLang="zh-CN" dirty="0"/>
              <a:t> 105000</a:t>
            </a:r>
            <a:r>
              <a:rPr lang="zh-CN" altLang="en-US" dirty="0"/>
              <a:t>个词语，</a:t>
            </a:r>
            <a:r>
              <a:rPr lang="en-US" altLang="zh-CN" dirty="0"/>
              <a:t>6000</a:t>
            </a:r>
            <a:r>
              <a:rPr lang="zh-CN" altLang="en-US" dirty="0"/>
              <a:t>个汉字</a:t>
            </a:r>
            <a:endParaRPr lang="en-US" altLang="zh-CN" dirty="0"/>
          </a:p>
          <a:p>
            <a:r>
              <a:rPr lang="zh-CN" altLang="en-US" dirty="0"/>
              <a:t>验证数据集：</a:t>
            </a:r>
            <a:endParaRPr lang="en-US" altLang="zh-CN" dirty="0"/>
          </a:p>
          <a:p>
            <a:pPr lvl="1"/>
            <a:r>
              <a:rPr lang="en-US" altLang="zh-CN" dirty="0"/>
              <a:t>wordsim-240</a:t>
            </a:r>
            <a:r>
              <a:rPr lang="zh-CN" altLang="en-US" dirty="0"/>
              <a:t>：</a:t>
            </a:r>
            <a:r>
              <a:rPr lang="en-US" altLang="zh-CN" dirty="0"/>
              <a:t>240</a:t>
            </a:r>
            <a:r>
              <a:rPr lang="zh-CN" altLang="en-US" dirty="0"/>
              <a:t>对中文单词，人工标记的单词之间关系得分</a:t>
            </a:r>
            <a:endParaRPr lang="en-US" altLang="zh-CN" dirty="0"/>
          </a:p>
          <a:p>
            <a:pPr lvl="1"/>
            <a:r>
              <a:rPr lang="en-US" altLang="zh-CN" dirty="0"/>
              <a:t>wordsim-296</a:t>
            </a:r>
            <a:r>
              <a:rPr lang="zh-CN" altLang="en-US" dirty="0"/>
              <a:t>：</a:t>
            </a:r>
            <a:r>
              <a:rPr lang="en-US" altLang="zh-CN" dirty="0"/>
              <a:t>296</a:t>
            </a:r>
            <a:r>
              <a:rPr lang="zh-CN" altLang="en-US" dirty="0"/>
              <a:t>对中文单词，人工标记的单词之间关系得分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58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F0FCE-A236-4077-94F5-BC7F0128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5D7584A-6F69-45B5-A3E7-FDEC91C9B69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576951" y="1719246"/>
            <a:ext cx="7038095" cy="3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01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2EB7B-2990-4E15-BB4E-947567A8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98FB8D-98EB-43D9-9604-5D42965E6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558" y="2119094"/>
            <a:ext cx="6003236" cy="338559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47A6A6-633D-4576-8EC8-72522F2DBBFC}"/>
              </a:ext>
            </a:extLst>
          </p:cNvPr>
          <p:cNvSpPr/>
          <p:nvPr/>
        </p:nvSpPr>
        <p:spPr>
          <a:xfrm>
            <a:off x="319161" y="2119094"/>
            <a:ext cx="53177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假设有“女人”、“男人”、“父亲”这三个词，期望让“女人”</a:t>
            </a:r>
            <a:r>
              <a:rPr lang="en-US" altLang="zh-CN" dirty="0"/>
              <a:t>-“</a:t>
            </a:r>
            <a:r>
              <a:rPr lang="zh-CN" altLang="en-US" dirty="0"/>
              <a:t>男人”</a:t>
            </a:r>
            <a:r>
              <a:rPr lang="en-US" altLang="zh-CN" dirty="0"/>
              <a:t>+“</a:t>
            </a:r>
            <a:r>
              <a:rPr lang="zh-CN" altLang="en-US" dirty="0"/>
              <a:t>父亲”的结果趋向于“母亲”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数据集：包含</a:t>
            </a:r>
            <a:r>
              <a:rPr lang="en-US" altLang="zh-CN" dirty="0"/>
              <a:t>3</a:t>
            </a:r>
            <a:r>
              <a:rPr lang="zh-CN" altLang="en-US" dirty="0"/>
              <a:t>种类型：</a:t>
            </a:r>
            <a:r>
              <a:rPr lang="en-US" altLang="zh-CN" dirty="0"/>
              <a:t>1. 687</a:t>
            </a:r>
            <a:r>
              <a:rPr lang="zh-CN" altLang="en-US" dirty="0"/>
              <a:t>个国家的首都；</a:t>
            </a:r>
            <a:r>
              <a:rPr lang="en-US" altLang="zh-CN" dirty="0"/>
              <a:t>2. 175</a:t>
            </a:r>
            <a:r>
              <a:rPr lang="zh-CN" altLang="en-US" dirty="0"/>
              <a:t>个城市；</a:t>
            </a:r>
            <a:r>
              <a:rPr lang="en-US" altLang="zh-CN" dirty="0"/>
              <a:t>3. 240</a:t>
            </a:r>
            <a:r>
              <a:rPr lang="zh-CN" altLang="en-US" dirty="0"/>
              <a:t>个家庭单词</a:t>
            </a:r>
          </a:p>
        </p:txBody>
      </p:sp>
    </p:spTree>
    <p:extLst>
      <p:ext uri="{BB962C8B-B14F-4D97-AF65-F5344CB8AC3E}">
        <p14:creationId xmlns:p14="http://schemas.microsoft.com/office/powerpoint/2010/main" val="2168191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87E2A-0701-48F7-A990-0F038E07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10C6D9-2FA9-4981-B475-254CE5029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641" y="1701917"/>
            <a:ext cx="5988716" cy="424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87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B17F4-029C-4329-AC36-BC6027D0B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 for watching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A7BA11-0B8F-421F-9B96-9AE4D1066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71838"/>
            <a:ext cx="9144000" cy="1916723"/>
          </a:xfrm>
        </p:spPr>
        <p:txBody>
          <a:bodyPr/>
          <a:lstStyle/>
          <a:p>
            <a:r>
              <a:rPr lang="en-US" altLang="zh-CN" dirty="0" err="1"/>
              <a:t>Reporter:Jie</a:t>
            </a:r>
            <a:r>
              <a:rPr lang="en-US" altLang="zh-CN" dirty="0"/>
              <a:t> </a:t>
            </a:r>
            <a:r>
              <a:rPr lang="en-US" altLang="zh-CN" dirty="0" err="1"/>
              <a:t>Ruan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Junjie</a:t>
            </a:r>
            <a:r>
              <a:rPr lang="zh-CN" altLang="en-US" dirty="0"/>
              <a:t> </a:t>
            </a:r>
            <a:r>
              <a:rPr lang="en-US" altLang="zh-CN" dirty="0"/>
              <a:t>Zhu</a:t>
            </a:r>
          </a:p>
          <a:p>
            <a:r>
              <a:rPr lang="en-US" altLang="zh-CN" dirty="0"/>
              <a:t>2020.5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54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924F2-A1C1-4065-B6BB-37728551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CBOW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F1B5EC8-FC89-417F-A511-3BB56A79DBE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48"/>
          <a:stretch/>
        </p:blipFill>
        <p:spPr>
          <a:xfrm>
            <a:off x="814086" y="1476560"/>
            <a:ext cx="3283352" cy="4108240"/>
          </a:xfr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1E4E0A0-2BD0-4F55-B2DC-DC3E833C28FE}"/>
              </a:ext>
            </a:extLst>
          </p:cNvPr>
          <p:cNvSpPr/>
          <p:nvPr/>
        </p:nvSpPr>
        <p:spPr>
          <a:xfrm>
            <a:off x="4367513" y="1476560"/>
            <a:ext cx="6697884" cy="4205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利用神经网络来训练词向量，进而处理词与词之间的关系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CBOW</a:t>
            </a:r>
            <a:r>
              <a:rPr lang="zh-CN" altLang="en-US" dirty="0"/>
              <a:t>模型的训练输入是某一个特征词的上下文相关的词对应的词向量，输出就是这特定的一个词的词向量。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以“我爱北京天安门”这句话为例。假设我们现在关注的词是“爱”，</a:t>
            </a:r>
            <a:r>
              <a:rPr lang="en-US" altLang="zh-CN" dirty="0"/>
              <a:t>C</a:t>
            </a:r>
            <a:r>
              <a:rPr lang="zh-CN" altLang="en-US" dirty="0"/>
              <a:t>＝</a:t>
            </a:r>
            <a:r>
              <a:rPr lang="en-US" altLang="zh-CN" dirty="0"/>
              <a:t>2</a:t>
            </a:r>
            <a:r>
              <a:rPr lang="zh-CN" altLang="en-US" dirty="0"/>
              <a:t>时它的上下文分别是“我”，“北京天安门”。</a:t>
            </a:r>
            <a:r>
              <a:rPr lang="en-US" altLang="zh-CN" dirty="0"/>
              <a:t>CBOW</a:t>
            </a:r>
            <a:r>
              <a:rPr lang="zh-CN" altLang="en-US" dirty="0"/>
              <a:t>模型就是把“我” “北京天安门” 的</a:t>
            </a:r>
            <a:r>
              <a:rPr lang="en-US" altLang="zh-CN" dirty="0"/>
              <a:t>one hot</a:t>
            </a:r>
            <a:r>
              <a:rPr lang="zh-CN" altLang="en-US" dirty="0"/>
              <a:t>表示方式作为输入，与系数矩阵</a:t>
            </a:r>
            <a:r>
              <a:rPr lang="en-US" altLang="zh-CN" dirty="0"/>
              <a:t>W1</a:t>
            </a:r>
            <a:r>
              <a:rPr lang="zh-CN" altLang="en-US" dirty="0"/>
              <a:t>相乘再取平均得到隐藏层</a:t>
            </a:r>
            <a:r>
              <a:rPr lang="en-US" altLang="zh-CN" dirty="0"/>
              <a:t>hidden layer</a:t>
            </a:r>
            <a:r>
              <a:rPr lang="zh-CN" altLang="en-US" dirty="0"/>
              <a:t>。然后再跟另一个系数矩阵</a:t>
            </a:r>
            <a:r>
              <a:rPr lang="en-US" altLang="zh-CN" dirty="0"/>
              <a:t>W2</a:t>
            </a:r>
            <a:r>
              <a:rPr lang="zh-CN" altLang="en-US" dirty="0"/>
              <a:t>相乘得到输出层，这个输出层每个元素代表的就是词库里每个词的事后概率。输出层需要跟</a:t>
            </a:r>
            <a:r>
              <a:rPr lang="en-US" altLang="zh-CN" dirty="0"/>
              <a:t>ground truth</a:t>
            </a:r>
            <a:r>
              <a:rPr lang="zh-CN" altLang="en-US" dirty="0"/>
              <a:t>也就是“爱”的</a:t>
            </a:r>
            <a:r>
              <a:rPr lang="en-US" altLang="zh-CN" dirty="0"/>
              <a:t>one hot</a:t>
            </a:r>
            <a:r>
              <a:rPr lang="zh-CN" altLang="en-US" dirty="0"/>
              <a:t>形式做比较计算</a:t>
            </a:r>
            <a:r>
              <a:rPr lang="en-US" altLang="zh-CN" dirty="0"/>
              <a:t>loss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71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B6AFF-EADB-4590-BC04-44D6E3FA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CWE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018ABA-C739-46A2-96A5-D5B9EEE8C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990" y="1642099"/>
            <a:ext cx="5816019" cy="37914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860F5F-21DE-4093-BF28-5796EA74CE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754"/>
          <a:stretch/>
        </p:blipFill>
        <p:spPr>
          <a:xfrm>
            <a:off x="4888373" y="5756378"/>
            <a:ext cx="2415252" cy="8212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AF8B629-438D-401C-A751-AB02F5623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1915" y="5756378"/>
            <a:ext cx="2623594" cy="8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5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EE5AC-0825-4A94-BEAF-4E9E102F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：非复合词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9B5EC-77A9-48B0-A5AF-E2DB9BFF12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国外传到中国的音译词：“巧克力”，“沙发”</a:t>
            </a:r>
            <a:endParaRPr lang="en-US" altLang="zh-CN" dirty="0"/>
          </a:p>
          <a:p>
            <a:r>
              <a:rPr lang="zh-CN" altLang="en-US" dirty="0"/>
              <a:t>字常见于特定词，很少与别的字组词：“琵琶”，“徘徊”</a:t>
            </a:r>
            <a:endParaRPr lang="en-US" altLang="zh-CN" dirty="0"/>
          </a:p>
          <a:p>
            <a:r>
              <a:rPr lang="zh-CN" altLang="en-US" dirty="0"/>
              <a:t>人名、地名、组织名</a:t>
            </a:r>
          </a:p>
        </p:txBody>
      </p:sp>
    </p:spTree>
    <p:extLst>
      <p:ext uri="{BB962C8B-B14F-4D97-AF65-F5344CB8AC3E}">
        <p14:creationId xmlns:p14="http://schemas.microsoft.com/office/powerpoint/2010/main" val="193271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BAC64-86CD-4CF7-AA22-40768FB2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：一字多义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77FE83-50EB-4FCD-AA9E-D12E19F535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“喝酒”</a:t>
            </a:r>
            <a:r>
              <a:rPr lang="en-US" altLang="zh-CN" dirty="0"/>
              <a:t>——</a:t>
            </a:r>
            <a:r>
              <a:rPr lang="zh-CN" altLang="en-US" dirty="0"/>
              <a:t>“喝彩”</a:t>
            </a:r>
            <a:endParaRPr lang="en-US" altLang="zh-CN" dirty="0"/>
          </a:p>
          <a:p>
            <a:r>
              <a:rPr lang="zh-CN" altLang="en-US" dirty="0"/>
              <a:t>“创造”</a:t>
            </a:r>
            <a:r>
              <a:rPr lang="en-US" altLang="zh-CN" dirty="0"/>
              <a:t>——</a:t>
            </a:r>
            <a:r>
              <a:rPr lang="zh-CN" altLang="en-US" dirty="0"/>
              <a:t>“创伤”</a:t>
            </a:r>
            <a:endParaRPr lang="en-US" altLang="zh-CN" dirty="0"/>
          </a:p>
          <a:p>
            <a:r>
              <a:rPr lang="zh-CN" altLang="en-US" dirty="0"/>
              <a:t>“开端”</a:t>
            </a:r>
            <a:r>
              <a:rPr lang="en-US" altLang="zh-CN" dirty="0"/>
              <a:t>——</a:t>
            </a:r>
            <a:r>
              <a:rPr lang="zh-CN" altLang="en-US" dirty="0"/>
              <a:t>“端正”</a:t>
            </a:r>
          </a:p>
        </p:txBody>
      </p:sp>
    </p:spTree>
    <p:extLst>
      <p:ext uri="{BB962C8B-B14F-4D97-AF65-F5344CB8AC3E}">
        <p14:creationId xmlns:p14="http://schemas.microsoft.com/office/powerpoint/2010/main" val="298417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E4F10-5EC5-4CAE-B772-EFF0C89C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253" y="649967"/>
            <a:ext cx="9375493" cy="505314"/>
          </a:xfrm>
        </p:spPr>
        <p:txBody>
          <a:bodyPr/>
          <a:lstStyle/>
          <a:p>
            <a:r>
              <a:rPr lang="en-US" altLang="zh-CN" dirty="0"/>
              <a:t>Multiple-Prototype Character Embeddings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C57F4-D23F-4B22-9BD8-F412598F8A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Position-based Character Embeddings</a:t>
            </a:r>
          </a:p>
          <a:p>
            <a:r>
              <a:rPr lang="en-US" altLang="zh-CN" dirty="0"/>
              <a:t>Cluster-based Character Embeddings</a:t>
            </a:r>
          </a:p>
          <a:p>
            <a:r>
              <a:rPr lang="en-US" altLang="zh-CN" dirty="0"/>
              <a:t>Nonparametric Cluster-based Character Embeddings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86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AD57A-6825-4DE9-81A4-5D8BA364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904" y="725727"/>
            <a:ext cx="7910192" cy="505314"/>
          </a:xfrm>
        </p:spPr>
        <p:txBody>
          <a:bodyPr/>
          <a:lstStyle/>
          <a:p>
            <a:r>
              <a:rPr lang="en-US" altLang="zh-CN" dirty="0"/>
              <a:t>Position-based Character Embeddings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5C7161-BD99-4367-A608-6754ECE85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76544"/>
            <a:ext cx="4707040" cy="290181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077B133-79BB-4D62-811D-48BD4166341E}"/>
              </a:ext>
            </a:extLst>
          </p:cNvPr>
          <p:cNvSpPr/>
          <p:nvPr/>
        </p:nvSpPr>
        <p:spPr>
          <a:xfrm>
            <a:off x="5545240" y="2469227"/>
            <a:ext cx="6096000" cy="12967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为每个字保留3个embedding：                      ，分别表示词语位置中的头部，中部，尾部。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   ，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5C37C6-9FD5-4B13-B24D-780732C48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0876" y="2469227"/>
            <a:ext cx="1197034" cy="3034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17091D-5479-460E-B031-111BF0223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750" y="3256851"/>
            <a:ext cx="3884842" cy="70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7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DA03B-2621-4A3F-979F-E36784CB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479" y="725727"/>
            <a:ext cx="7887042" cy="505314"/>
          </a:xfrm>
        </p:spPr>
        <p:txBody>
          <a:bodyPr/>
          <a:lstStyle/>
          <a:p>
            <a:r>
              <a:rPr lang="en-US" altLang="zh-CN" dirty="0"/>
              <a:t>Cluster-based Character Embeddings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D0B060-3A4D-4117-A6E0-E8FA602A3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36" y="2343874"/>
            <a:ext cx="4940944" cy="309622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7E5AFFA-B63D-45A9-9706-6716AE2F4AD8}"/>
              </a:ext>
            </a:extLst>
          </p:cNvPr>
          <p:cNvSpPr/>
          <p:nvPr/>
        </p:nvSpPr>
        <p:spPr>
          <a:xfrm>
            <a:off x="5545480" y="1612701"/>
            <a:ext cx="6096000" cy="46207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   为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  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   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position-cluster-based character embeddings </a:t>
            </a:r>
            <a:r>
              <a:rPr lang="zh-CN" altLang="en-US" dirty="0"/>
              <a:t>：对于字符</a:t>
            </a:r>
            <a:r>
              <a:rPr lang="en-US" altLang="zh-CN" dirty="0"/>
              <a:t>(B, M, E)</a:t>
            </a:r>
            <a:r>
              <a:rPr lang="zh-CN" altLang="en-US" dirty="0"/>
              <a:t>的每个位置，我们学习多个嵌入来解决这个位置可能遇到的歧义问题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A52475-4022-4426-B856-1311951E5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612" y="1511956"/>
            <a:ext cx="2183758" cy="6672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2DCC20-B249-451B-ADEF-2CFD5E9F7A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5612" y="2397900"/>
            <a:ext cx="2253208" cy="6375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A5121F5-3BC3-45C4-B929-CC31CDBE98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2462" y="3394250"/>
            <a:ext cx="3091836" cy="4036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8CD319A-5902-4700-BCEF-01ACF4932A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2462" y="4009682"/>
            <a:ext cx="4406097" cy="67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0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D908E-CBD4-4F10-B8D8-CDD2A481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481" y="748877"/>
            <a:ext cx="10803038" cy="505314"/>
          </a:xfrm>
        </p:spPr>
        <p:txBody>
          <a:bodyPr/>
          <a:lstStyle/>
          <a:p>
            <a:r>
              <a:rPr lang="en-US" altLang="zh-CN" dirty="0"/>
              <a:t>Nonparametric Cluster-based Character Embeddings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9F1BC5B-CB2A-48CB-BC9F-BC81D13E79D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99278" y="3429000"/>
            <a:ext cx="6395403" cy="7728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643F59-AFF5-4951-AAEB-CF5CA2EF5A21}"/>
                  </a:ext>
                </a:extLst>
              </p:cNvPr>
              <p:cNvSpPr txBox="1"/>
              <p:nvPr/>
            </p:nvSpPr>
            <p:spPr>
              <a:xfrm>
                <a:off x="8356922" y="3647824"/>
                <a:ext cx="267714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𝑐𝑘</m:t>
                        </m:r>
                      </m:sub>
                    </m:sSub>
                  </m:oMath>
                </a14:m>
                <a:r>
                  <a:rPr lang="zh-CN" altLang="en-US" dirty="0"/>
                  <a:t>是汉字</a:t>
                </a:r>
                <a:r>
                  <a:rPr lang="en-US" altLang="zh-CN" dirty="0"/>
                  <a:t>Ck</a:t>
                </a:r>
                <a:r>
                  <a:rPr lang="zh-CN" altLang="en-US" dirty="0"/>
                  <a:t>的模式向量数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设定的阈值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643F59-AFF5-4951-AAEB-CF5CA2EF5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922" y="3647824"/>
                <a:ext cx="2677143" cy="553998"/>
              </a:xfrm>
              <a:prstGeom prst="rect">
                <a:avLst/>
              </a:prstGeom>
              <a:blipFill>
                <a:blip r:embed="rId4"/>
                <a:stretch>
                  <a:fillRect l="-3189" t="-15385" r="-5011" b="-263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053439"/>
      </p:ext>
    </p:extLst>
  </p:cSld>
  <p:clrMapOvr>
    <a:masterClrMapping/>
  </p:clrMapOvr>
</p:sld>
</file>

<file path=ppt/theme/theme1.xml><?xml version="1.0" encoding="utf-8"?>
<a:theme xmlns:a="http://schemas.openxmlformats.org/drawingml/2006/main" name="柴犬杭电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15444</TotalTime>
  <Words>510</Words>
  <Application>Microsoft Office PowerPoint</Application>
  <PresentationFormat>宽屏</PresentationFormat>
  <Paragraphs>68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Arial</vt:lpstr>
      <vt:lpstr>Cambria Math</vt:lpstr>
      <vt:lpstr>Constantia</vt:lpstr>
      <vt:lpstr>Franklin Gothic Book</vt:lpstr>
      <vt:lpstr>Verdana</vt:lpstr>
      <vt:lpstr>柴犬杭电主题​​</vt:lpstr>
      <vt:lpstr>Joint Learning of Character and Word Embeddings</vt:lpstr>
      <vt:lpstr>CBOW</vt:lpstr>
      <vt:lpstr>CWE</vt:lpstr>
      <vt:lpstr>问题1：非复合词</vt:lpstr>
      <vt:lpstr>问题2：一字多义</vt:lpstr>
      <vt:lpstr>Multiple-Prototype Character Embeddings</vt:lpstr>
      <vt:lpstr>Position-based Character Embeddings </vt:lpstr>
      <vt:lpstr>Cluster-based Character Embeddings </vt:lpstr>
      <vt:lpstr>Nonparametric Cluster-based Character Embeddings</vt:lpstr>
      <vt:lpstr>实验细节</vt:lpstr>
      <vt:lpstr>实验结果</vt:lpstr>
      <vt:lpstr>实验结果</vt:lpstr>
      <vt:lpstr>实验结果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Xiaowei Cao</dc:creator>
  <cp:lastModifiedBy>阮 杰</cp:lastModifiedBy>
  <cp:revision>142</cp:revision>
  <dcterms:created xsi:type="dcterms:W3CDTF">2019-03-05T16:19:08Z</dcterms:created>
  <dcterms:modified xsi:type="dcterms:W3CDTF">2020-06-17T08:59:02Z</dcterms:modified>
</cp:coreProperties>
</file>