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标题文本</a:t>
            </a:r>
          </a:p>
        </p:txBody>
      </p:sp>
      <p:sp>
        <p:nvSpPr>
          <p:cNvPr id="93" name="Shape 93"/>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标题文本</a:t>
            </a:r>
          </a:p>
        </p:txBody>
      </p:sp>
      <p:sp>
        <p:nvSpPr>
          <p:cNvPr id="102" name="Shape 102"/>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标题文本</a:t>
            </a:r>
          </a:p>
        </p:txBody>
      </p:sp>
      <p:sp>
        <p:nvSpPr>
          <p:cNvPr id="21" name="Shape 2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标题文本</a:t>
            </a:r>
          </a:p>
        </p:txBody>
      </p:sp>
      <p:sp>
        <p:nvSpPr>
          <p:cNvPr id="39" name="Shape 39"/>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标题文本</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Shape 74"/>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ctrTitle"/>
          </p:nvPr>
        </p:nvSpPr>
        <p:spPr>
          <a:xfrm>
            <a:off x="1524000" y="957942"/>
            <a:ext cx="9144000" cy="1933305"/>
          </a:xfrm>
          <a:prstGeom prst="rect">
            <a:avLst/>
          </a:prstGeom>
        </p:spPr>
        <p:txBody>
          <a:bodyPr/>
          <a:lstStyle>
            <a:lvl1pPr defTabSz="886968">
              <a:defRPr sz="3880"/>
            </a:lvl1pPr>
          </a:lstStyle>
          <a:p>
            <a:pPr/>
            <a:r>
              <a:t>《Learning Semantic Concepts and Order for Image and Sentence Matching》</a:t>
            </a:r>
          </a:p>
        </p:txBody>
      </p:sp>
      <p:sp>
        <p:nvSpPr>
          <p:cNvPr id="113" name="Shape 113"/>
          <p:cNvSpPr/>
          <p:nvPr>
            <p:ph type="subTitle" sz="quarter" idx="1"/>
          </p:nvPr>
        </p:nvSpPr>
        <p:spPr>
          <a:xfrm>
            <a:off x="8064137" y="4751570"/>
            <a:ext cx="2952207" cy="508409"/>
          </a:xfrm>
          <a:prstGeom prst="rect">
            <a:avLst/>
          </a:prstGeom>
        </p:spPr>
        <p:txBody>
          <a:bodyPr/>
          <a:lstStyle/>
          <a:p>
            <a:pPr/>
            <a:r>
              <a:t>汇报人：</a:t>
            </a:r>
            <a:r>
              <a:t>MIL-</a:t>
            </a:r>
            <a:r>
              <a:t>李娉</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nvSpPr>
        <p:spPr>
          <a:xfrm>
            <a:off x="331211" y="3224529"/>
            <a:ext cx="4462127" cy="8394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z="2600">
                <a:latin typeface="等线 Light"/>
                <a:ea typeface="等线 Light"/>
                <a:cs typeface="等线 Light"/>
                <a:sym typeface="等线 Light"/>
              </a:defRPr>
            </a:lvl1pPr>
          </a:lstStyle>
          <a:p>
            <a:pPr/>
            <a:r>
              <a:t>[d]context as reference for semantic order learning</a:t>
            </a:r>
          </a:p>
        </p:txBody>
      </p:sp>
      <p:pic>
        <p:nvPicPr>
          <p:cNvPr id="162" name="AC977312-C26C-4860-9D12-0BD1057F0AE8.png"/>
          <p:cNvPicPr>
            <a:picLocks noChangeAspect="1"/>
          </p:cNvPicPr>
          <p:nvPr/>
        </p:nvPicPr>
        <p:blipFill>
          <a:blip r:embed="rId2">
            <a:extLst/>
          </a:blip>
          <a:stretch>
            <a:fillRect/>
          </a:stretch>
        </p:blipFill>
        <p:spPr>
          <a:xfrm>
            <a:off x="689024" y="422076"/>
            <a:ext cx="3746501" cy="2159001"/>
          </a:xfrm>
          <a:prstGeom prst="rect">
            <a:avLst/>
          </a:prstGeom>
          <a:ln w="12700">
            <a:miter lim="400000"/>
          </a:ln>
        </p:spPr>
      </p:pic>
      <p:pic>
        <p:nvPicPr>
          <p:cNvPr id="163" name="B79FF0FC-861E-4867-A46F-8003756273AB.png"/>
          <p:cNvPicPr>
            <a:picLocks noChangeAspect="1"/>
          </p:cNvPicPr>
          <p:nvPr/>
        </p:nvPicPr>
        <p:blipFill>
          <a:blip r:embed="rId3">
            <a:extLst/>
          </a:blip>
          <a:stretch>
            <a:fillRect/>
          </a:stretch>
        </p:blipFill>
        <p:spPr>
          <a:xfrm>
            <a:off x="5290294" y="559593"/>
            <a:ext cx="6286501" cy="3644901"/>
          </a:xfrm>
          <a:prstGeom prst="rect">
            <a:avLst/>
          </a:prstGeom>
          <a:ln w="12700">
            <a:miter lim="400000"/>
          </a:ln>
        </p:spPr>
      </p:pic>
      <p:sp>
        <p:nvSpPr>
          <p:cNvPr id="164" name="Shape 164"/>
          <p:cNvSpPr/>
          <p:nvPr/>
        </p:nvSpPr>
        <p:spPr>
          <a:xfrm>
            <a:off x="5815329" y="3224530"/>
            <a:ext cx="4811526" cy="240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a:p>
          <a:p>
            <a:pPr/>
          </a:p>
          <a:p>
            <a:pPr/>
          </a:p>
          <a:p>
            <a:pPr/>
          </a:p>
          <a:p>
            <a:pPr/>
          </a:p>
          <a:p>
            <a:pPr/>
            <a:r>
              <a:t>融合global context 和semantic concepts特征，得到image representation</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838200" y="365124"/>
            <a:ext cx="10515600" cy="1672683"/>
          </a:xfrm>
          <a:prstGeom prst="rect">
            <a:avLst/>
          </a:prstGeom>
        </p:spPr>
        <p:txBody>
          <a:bodyPr/>
          <a:lstStyle/>
          <a:p>
            <a:pPr>
              <a:defRPr sz="2500">
                <a:latin typeface="+mj-lt"/>
                <a:ea typeface="+mj-ea"/>
                <a:cs typeface="+mj-cs"/>
                <a:sym typeface="等线"/>
              </a:defRPr>
            </a:pPr>
            <a:r>
              <a:t>[e]sentence generation as supervision</a:t>
            </a:r>
          </a:p>
          <a:p>
            <a:pPr>
              <a:defRPr sz="2500">
                <a:latin typeface="+mj-lt"/>
                <a:ea typeface="+mj-ea"/>
                <a:cs typeface="+mj-cs"/>
                <a:sym typeface="等线"/>
              </a:defRPr>
            </a:pPr>
            <a:r>
              <a:rPr sz="2400">
                <a:latin typeface="等线 Light"/>
                <a:ea typeface="等线 Light"/>
                <a:cs typeface="等线 Light"/>
                <a:sym typeface="等线 Light"/>
              </a:rPr>
              <a:t>   </a:t>
            </a:r>
            <a:r>
              <a:t>input：［d］中输出的image representation</a:t>
            </a:r>
          </a:p>
          <a:p>
            <a:pPr>
              <a:defRPr sz="2500">
                <a:latin typeface="+mj-lt"/>
                <a:ea typeface="+mj-ea"/>
                <a:cs typeface="+mj-cs"/>
                <a:sym typeface="等线"/>
              </a:defRPr>
            </a:pPr>
            <a:r>
              <a:t>output：generate sentence</a:t>
            </a:r>
          </a:p>
        </p:txBody>
      </p:sp>
      <p:sp>
        <p:nvSpPr>
          <p:cNvPr id="167" name="Shape 167"/>
          <p:cNvSpPr/>
          <p:nvPr>
            <p:ph type="body" sz="half" idx="1"/>
          </p:nvPr>
        </p:nvSpPr>
        <p:spPr>
          <a:xfrm>
            <a:off x="838200" y="1890460"/>
            <a:ext cx="4136430" cy="4286503"/>
          </a:xfrm>
          <a:prstGeom prst="rect">
            <a:avLst/>
          </a:prstGeom>
        </p:spPr>
        <p:txBody>
          <a:bodyPr/>
          <a:lstStyle/>
          <a:p>
            <a:pPr/>
            <a:r>
              <a:t>处理过程（LSTM）：</a:t>
            </a:r>
          </a:p>
          <a:p>
            <a:pPr/>
            <a:r>
              <a:t>c，h，i，f，o</a:t>
            </a:r>
          </a:p>
        </p:txBody>
      </p:sp>
      <p:pic>
        <p:nvPicPr>
          <p:cNvPr id="168" name="ABA7EFA8-4271-46FE-BB7A-C4AF9827FBFB.png"/>
          <p:cNvPicPr>
            <a:picLocks noChangeAspect="1"/>
          </p:cNvPicPr>
          <p:nvPr/>
        </p:nvPicPr>
        <p:blipFill>
          <a:blip r:embed="rId2">
            <a:extLst/>
          </a:blip>
          <a:stretch>
            <a:fillRect/>
          </a:stretch>
        </p:blipFill>
        <p:spPr>
          <a:xfrm>
            <a:off x="682972" y="3954381"/>
            <a:ext cx="9905207" cy="1590838"/>
          </a:xfrm>
          <a:prstGeom prst="rect">
            <a:avLst/>
          </a:prstGeom>
          <a:ln w="12700">
            <a:miter lim="400000"/>
          </a:ln>
        </p:spPr>
      </p:pic>
      <p:pic>
        <p:nvPicPr>
          <p:cNvPr id="169" name="50EBD5D2-33CA-43D6-8C5B-F2D99749C787.png"/>
          <p:cNvPicPr>
            <a:picLocks noChangeAspect="1"/>
          </p:cNvPicPr>
          <p:nvPr/>
        </p:nvPicPr>
        <p:blipFill>
          <a:blip r:embed="rId3">
            <a:extLst/>
          </a:blip>
          <a:stretch>
            <a:fillRect/>
          </a:stretch>
        </p:blipFill>
        <p:spPr>
          <a:xfrm>
            <a:off x="7159674" y="675580"/>
            <a:ext cx="5689601" cy="2832101"/>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355600" y="-320675"/>
            <a:ext cx="10515600" cy="2289582"/>
          </a:xfrm>
          <a:prstGeom prst="rect">
            <a:avLst/>
          </a:prstGeom>
        </p:spPr>
        <p:txBody>
          <a:bodyPr/>
          <a:lstStyle/>
          <a:p>
            <a:pPr>
              <a:defRPr sz="3900"/>
            </a:pPr>
            <a:r>
              <a:t>4).joint  matching and generation</a:t>
            </a:r>
            <a:br/>
          </a:p>
        </p:txBody>
      </p:sp>
      <p:sp>
        <p:nvSpPr>
          <p:cNvPr id="172" name="Shape 172"/>
          <p:cNvSpPr/>
          <p:nvPr>
            <p:ph type="body" sz="quarter" idx="1"/>
          </p:nvPr>
        </p:nvSpPr>
        <p:spPr>
          <a:xfrm>
            <a:off x="368300" y="896907"/>
            <a:ext cx="11015167" cy="514351"/>
          </a:xfrm>
          <a:prstGeom prst="rect">
            <a:avLst/>
          </a:prstGeom>
        </p:spPr>
        <p:txBody>
          <a:bodyPr/>
          <a:lstStyle/>
          <a:p>
            <a:pPr marL="96011" indent="-96011" defTabSz="384047">
              <a:spcBef>
                <a:spcPts val="400"/>
              </a:spcBef>
              <a:defRPr sz="1175"/>
            </a:pPr>
            <a:r>
              <a:t>为了共同实现图像与句子匹配[a-d]和句子生成[e]，我们需要最小化</a:t>
            </a:r>
            <a:r>
              <a:t>L</a:t>
            </a:r>
          </a:p>
        </p:txBody>
      </p:sp>
      <p:pic>
        <p:nvPicPr>
          <p:cNvPr id="173" name="image6.png"/>
          <p:cNvPicPr>
            <a:picLocks noChangeAspect="1"/>
          </p:cNvPicPr>
          <p:nvPr/>
        </p:nvPicPr>
        <p:blipFill>
          <a:blip r:embed="rId2">
            <a:extLst/>
          </a:blip>
          <a:stretch>
            <a:fillRect/>
          </a:stretch>
        </p:blipFill>
        <p:spPr>
          <a:xfrm>
            <a:off x="219422" y="1177925"/>
            <a:ext cx="4343401" cy="514350"/>
          </a:xfrm>
          <a:prstGeom prst="rect">
            <a:avLst/>
          </a:prstGeom>
          <a:ln w="12700">
            <a:miter lim="400000"/>
          </a:ln>
        </p:spPr>
      </p:pic>
      <p:sp>
        <p:nvSpPr>
          <p:cNvPr id="174" name="Shape 174"/>
          <p:cNvSpPr/>
          <p:nvPr/>
        </p:nvSpPr>
        <p:spPr>
          <a:xfrm>
            <a:off x="4926148" y="1204366"/>
            <a:ext cx="434340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λ is a tuning parameter for balancing</a:t>
            </a:r>
          </a:p>
        </p:txBody>
      </p:sp>
      <p:sp>
        <p:nvSpPr>
          <p:cNvPr id="175" name="Shape 175"/>
          <p:cNvSpPr/>
          <p:nvPr/>
        </p:nvSpPr>
        <p:spPr>
          <a:xfrm>
            <a:off x="347979" y="4637861"/>
            <a:ext cx="9997442"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pPr>
            <a:r>
              <a:t>Lmat</a:t>
            </a:r>
            <a:r>
              <a:t>是一个结构化的目标，它鼓励匹配图像和句子的余弦相似度得分大于不匹配图像和句子的余弦相似度得分。</a:t>
            </a:r>
          </a:p>
          <a:p>
            <a:pPr>
              <a:defRPr sz="1500"/>
            </a:pPr>
            <a:r>
              <a:t>Lgen</a:t>
            </a:r>
            <a:r>
              <a:t>是给定语义概念</a:t>
            </a:r>
            <a:r>
              <a:t>p</a:t>
            </a:r>
            <a:r>
              <a:t>和上下文语义</a:t>
            </a:r>
            <a:r>
              <a:t>x</a:t>
            </a:r>
            <a:r>
              <a:t>的匹配句子的负条件对数可能性。</a:t>
            </a:r>
          </a:p>
        </p:txBody>
      </p:sp>
      <p:pic>
        <p:nvPicPr>
          <p:cNvPr id="176" name="07138F3C-E83C-40EA-A635-C3DA8D8A5DD1.png"/>
          <p:cNvPicPr>
            <a:picLocks noChangeAspect="1"/>
          </p:cNvPicPr>
          <p:nvPr/>
        </p:nvPicPr>
        <p:blipFill>
          <a:blip r:embed="rId3">
            <a:extLst/>
          </a:blip>
          <a:stretch>
            <a:fillRect/>
          </a:stretch>
        </p:blipFill>
        <p:spPr>
          <a:xfrm>
            <a:off x="0" y="1605695"/>
            <a:ext cx="12192000" cy="3001679"/>
          </a:xfrm>
          <a:prstGeom prst="rect">
            <a:avLst/>
          </a:prstGeom>
          <a:ln w="12700">
            <a:miter lim="400000"/>
          </a:ln>
        </p:spPr>
      </p:pic>
      <p:pic>
        <p:nvPicPr>
          <p:cNvPr id="177" name="03AAB8E3-210D-4172-AC7F-15FAF279FDAA.png"/>
          <p:cNvPicPr>
            <a:picLocks noChangeAspect="1"/>
          </p:cNvPicPr>
          <p:nvPr/>
        </p:nvPicPr>
        <p:blipFill>
          <a:blip r:embed="rId4">
            <a:extLst/>
          </a:blip>
          <a:stretch>
            <a:fillRect/>
          </a:stretch>
        </p:blipFill>
        <p:spPr>
          <a:xfrm>
            <a:off x="1983581" y="5229175"/>
            <a:ext cx="8585201" cy="1397001"/>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838200" y="217713"/>
            <a:ext cx="10515600" cy="322218"/>
          </a:xfrm>
          <a:prstGeom prst="rect">
            <a:avLst/>
          </a:prstGeom>
        </p:spPr>
        <p:txBody>
          <a:bodyPr/>
          <a:lstStyle>
            <a:lvl1pPr defTabSz="365760">
              <a:defRPr sz="1560"/>
            </a:lvl1pPr>
          </a:lstStyle>
          <a:p>
            <a:pPr/>
            <a:r>
              <a:t>5.Results</a:t>
            </a:r>
          </a:p>
        </p:txBody>
      </p:sp>
      <p:pic>
        <p:nvPicPr>
          <p:cNvPr id="180" name="image7.png"/>
          <p:cNvPicPr>
            <a:picLocks noChangeAspect="1"/>
          </p:cNvPicPr>
          <p:nvPr/>
        </p:nvPicPr>
        <p:blipFill>
          <a:blip r:embed="rId2">
            <a:extLst/>
          </a:blip>
          <a:stretch>
            <a:fillRect/>
          </a:stretch>
        </p:blipFill>
        <p:spPr>
          <a:xfrm>
            <a:off x="664025" y="539930"/>
            <a:ext cx="10515601" cy="3720200"/>
          </a:xfrm>
          <a:prstGeom prst="rect">
            <a:avLst/>
          </a:prstGeom>
          <a:ln w="12700">
            <a:miter lim="400000"/>
          </a:ln>
        </p:spPr>
      </p:pic>
      <p:sp>
        <p:nvSpPr>
          <p:cNvPr id="181" name="Shape 181"/>
          <p:cNvSpPr/>
          <p:nvPr/>
        </p:nvSpPr>
        <p:spPr>
          <a:xfrm>
            <a:off x="940521" y="4334231"/>
            <a:ext cx="9962607" cy="297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注：</a:t>
            </a:r>
            <a:r>
              <a:t>ctx(1-crop): cropping 1 image regions                                                                                   ctx: cropping 10 image regions</a:t>
            </a:r>
          </a:p>
          <a:p>
            <a:pPr>
              <a:defRPr sz="1400"/>
            </a:pPr>
            <a:r>
              <a:t>ctx+sen: directly using the pre-generated sentences as image representations</a:t>
            </a:r>
          </a:p>
          <a:p>
            <a:pPr>
              <a:defRPr sz="1400"/>
            </a:pPr>
            <a:r>
              <a:t>ctx + gen: using the sentence generation as supervision for semantic order learning</a:t>
            </a:r>
          </a:p>
          <a:p>
            <a:pPr>
              <a:defRPr sz="1400"/>
            </a:pPr>
            <a:r>
              <a:t>ctx + gen(S): additionally performing the scheduled sampling                      ctx + gen(E): using a shared word embedding matrix</a:t>
            </a:r>
          </a:p>
          <a:p>
            <a:pPr>
              <a:defRPr sz="1400"/>
            </a:pPr>
            <a:r>
              <a:t>cnp: only using the semantic concepts</a:t>
            </a:r>
          </a:p>
          <a:p>
            <a:pPr>
              <a:defRPr sz="1400"/>
            </a:pPr>
            <a:r>
              <a:t>cnp+gen: using the semantic concepts and the sentence generation for semantic order learning</a:t>
            </a:r>
          </a:p>
          <a:p>
            <a:pPr>
              <a:defRPr sz="1400"/>
            </a:pPr>
            <a:r>
              <a:t>cnp+ctx(C):simply summing the concept and context                                            cnp+ctx: using the proposed gated fusion unit</a:t>
            </a:r>
          </a:p>
          <a:p>
            <a:pPr>
              <a:defRPr sz="1400"/>
            </a:pPr>
            <a:r>
              <a:t>cnp + ctx+gen: combines the 10-cropped extracted context with semantic concepts via the gated fusion unit,and exploits the sentence generation for semantic order learning</a:t>
            </a:r>
          </a:p>
          <a:p>
            <a:pPr>
              <a:defRPr sz="1400"/>
            </a:pPr>
            <a:r>
              <a:t>结论：</a:t>
            </a:r>
            <a:r>
              <a:t>cnp + ctx + gen </a:t>
            </a:r>
            <a:r>
              <a:t>这种组合的结果最佳。</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3" name="image8.png"/>
          <p:cNvPicPr>
            <a:picLocks noChangeAspect="1"/>
          </p:cNvPicPr>
          <p:nvPr/>
        </p:nvPicPr>
        <p:blipFill>
          <a:blip r:embed="rId2">
            <a:extLst/>
          </a:blip>
          <a:stretch>
            <a:fillRect/>
          </a:stretch>
        </p:blipFill>
        <p:spPr>
          <a:xfrm>
            <a:off x="4176712" y="3219450"/>
            <a:ext cx="3838576" cy="419100"/>
          </a:xfrm>
          <a:prstGeom prst="rect">
            <a:avLst/>
          </a:prstGeom>
          <a:ln w="12700">
            <a:miter lim="400000"/>
          </a:ln>
        </p:spPr>
      </p:pic>
      <p:pic>
        <p:nvPicPr>
          <p:cNvPr id="184" name="image8.png"/>
          <p:cNvPicPr>
            <a:picLocks noChangeAspect="1"/>
          </p:cNvPicPr>
          <p:nvPr/>
        </p:nvPicPr>
        <p:blipFill>
          <a:blip r:embed="rId2">
            <a:extLst/>
          </a:blip>
          <a:stretch>
            <a:fillRect/>
          </a:stretch>
        </p:blipFill>
        <p:spPr>
          <a:xfrm>
            <a:off x="4176712" y="3219450"/>
            <a:ext cx="3838576" cy="419100"/>
          </a:xfrm>
          <a:prstGeom prst="rect">
            <a:avLst/>
          </a:prstGeom>
          <a:ln w="12700">
            <a:miter lim="400000"/>
          </a:ln>
        </p:spPr>
      </p:pic>
      <p:sp>
        <p:nvSpPr>
          <p:cNvPr id="185" name="Shape 185"/>
          <p:cNvSpPr/>
          <p:nvPr>
            <p:ph type="title"/>
          </p:nvPr>
        </p:nvSpPr>
        <p:spPr>
          <a:xfrm>
            <a:off x="1140821" y="365125"/>
            <a:ext cx="10212979" cy="1325563"/>
          </a:xfrm>
          <a:prstGeom prst="rect">
            <a:avLst/>
          </a:prstGeom>
        </p:spPr>
        <p:txBody>
          <a:bodyPr/>
          <a:lstStyle/>
          <a:p>
            <a:pPr>
              <a:defRPr sz="3600"/>
            </a:pPr>
            <a:r>
              <a:t>λ</a:t>
            </a:r>
            <a:r>
              <a:t> </a:t>
            </a:r>
          </a:p>
        </p:txBody>
      </p:sp>
      <p:pic>
        <p:nvPicPr>
          <p:cNvPr id="186" name="image9.png"/>
          <p:cNvPicPr>
            <a:picLocks noChangeAspect="1"/>
          </p:cNvPicPr>
          <p:nvPr/>
        </p:nvPicPr>
        <p:blipFill>
          <a:blip r:embed="rId3">
            <a:extLst/>
          </a:blip>
          <a:stretch>
            <a:fillRect/>
          </a:stretch>
        </p:blipFill>
        <p:spPr>
          <a:xfrm>
            <a:off x="391474" y="1556112"/>
            <a:ext cx="10515601" cy="2494267"/>
          </a:xfrm>
          <a:prstGeom prst="rect">
            <a:avLst/>
          </a:prstGeom>
          <a:ln w="12700">
            <a:miter lim="400000"/>
          </a:ln>
        </p:spPr>
      </p:pic>
      <p:pic>
        <p:nvPicPr>
          <p:cNvPr id="187" name="image10.png"/>
          <p:cNvPicPr>
            <a:picLocks noChangeAspect="1"/>
          </p:cNvPicPr>
          <p:nvPr/>
        </p:nvPicPr>
        <p:blipFill>
          <a:blip r:embed="rId4">
            <a:extLst/>
          </a:blip>
          <a:stretch>
            <a:fillRect/>
          </a:stretch>
        </p:blipFill>
        <p:spPr>
          <a:xfrm>
            <a:off x="3967160" y="641532"/>
            <a:ext cx="5476876" cy="638176"/>
          </a:xfrm>
          <a:prstGeom prst="rect">
            <a:avLst/>
          </a:prstGeom>
          <a:ln w="12700">
            <a:miter lim="400000"/>
          </a:ln>
        </p:spPr>
      </p:pic>
      <p:sp>
        <p:nvSpPr>
          <p:cNvPr id="188" name="Shape 188"/>
          <p:cNvSpPr/>
          <p:nvPr/>
        </p:nvSpPr>
        <p:spPr>
          <a:xfrm>
            <a:off x="1045026" y="3848499"/>
            <a:ext cx="8098974"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注：</a:t>
            </a:r>
            <a:r>
              <a:t>R@N</a:t>
            </a:r>
            <a:r>
              <a:t>指代的是</a:t>
            </a:r>
            <a:r>
              <a:t>recall rates at the</a:t>
            </a:r>
            <a:r>
              <a:t> </a:t>
            </a:r>
            <a:r>
              <a:t>top N results;</a:t>
            </a:r>
          </a:p>
          <a:p>
            <a:pPr/>
            <a:r>
              <a:t>Top-N</a:t>
            </a:r>
            <a:r>
              <a:t>正确率是指图像识别算法给出前</a:t>
            </a:r>
            <a:r>
              <a:t>N</a:t>
            </a:r>
            <a:r>
              <a:t>个答案中有</a:t>
            </a:r>
            <a:r>
              <a:t>1</a:t>
            </a:r>
            <a:r>
              <a:t>个正确的概率。</a:t>
            </a:r>
          </a:p>
        </p:txBody>
      </p:sp>
      <p:sp>
        <p:nvSpPr>
          <p:cNvPr id="189" name="Shape 189"/>
          <p:cNvSpPr/>
          <p:nvPr/>
        </p:nvSpPr>
        <p:spPr>
          <a:xfrm>
            <a:off x="561703" y="5181600"/>
            <a:ext cx="10515601"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结论：</a:t>
            </a:r>
            <a:r>
              <a:t>λ=1</a:t>
            </a:r>
            <a:r>
              <a:t> </a:t>
            </a:r>
            <a:r>
              <a:t>有最好的准确率，意味着在该模型中，</a:t>
            </a:r>
            <a:r>
              <a:t>generation objective </a:t>
            </a:r>
            <a:r>
              <a:t>和</a:t>
            </a:r>
            <a:r>
              <a:t>matching objective</a:t>
            </a:r>
            <a:r>
              <a:t>同等重要。</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xfrm>
            <a:off x="838200" y="365125"/>
            <a:ext cx="10515600" cy="5042899"/>
          </a:xfrm>
          <a:prstGeom prst="rect">
            <a:avLst/>
          </a:prstGeom>
        </p:spPr>
        <p:txBody>
          <a:bodyPr/>
          <a:lstStyle>
            <a:lvl1pPr algn="ctr"/>
          </a:lstStyle>
          <a:p>
            <a:pPr/>
            <a:r>
              <a:t>Thank you!</a:t>
            </a:r>
          </a:p>
        </p:txBody>
      </p:sp>
      <p:sp>
        <p:nvSpPr>
          <p:cNvPr id="192" name="Shape 192"/>
          <p:cNvSpPr/>
          <p:nvPr>
            <p:ph type="body" sz="quarter" idx="1"/>
          </p:nvPr>
        </p:nvSpPr>
        <p:spPr>
          <a:xfrm>
            <a:off x="838200" y="4362992"/>
            <a:ext cx="10515600" cy="531224"/>
          </a:xfrm>
          <a:prstGeom prst="rect">
            <a:avLst/>
          </a:prstGeom>
        </p:spPr>
        <p:txBody>
          <a:bodyPr/>
          <a:lstStyle/>
          <a:p>
            <a:pPr marL="0" indent="0" algn="r" defTabSz="813816">
              <a:spcBef>
                <a:spcPts val="800"/>
              </a:spcBef>
              <a:buSzTx/>
              <a:buNone/>
              <a:defRPr sz="2492"/>
            </a:pPr>
            <a:r>
              <a:t>MIL-</a:t>
            </a:r>
            <a:r>
              <a:t>李娉</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lvl1pPr defTabSz="877823">
              <a:defRPr sz="4224"/>
            </a:lvl1pPr>
          </a:lstStyle>
          <a:p>
            <a:pPr/>
            <a:r>
              <a:t>1.Motivation[image and sentence matching]</a:t>
            </a:r>
          </a:p>
        </p:txBody>
      </p:sp>
      <p:sp>
        <p:nvSpPr>
          <p:cNvPr id="116" name="Shape 116"/>
          <p:cNvSpPr/>
          <p:nvPr>
            <p:ph type="body" idx="1"/>
          </p:nvPr>
        </p:nvSpPr>
        <p:spPr>
          <a:prstGeom prst="rect">
            <a:avLst/>
          </a:prstGeom>
        </p:spPr>
        <p:txBody>
          <a:bodyPr/>
          <a:lstStyle/>
          <a:p>
            <a:pPr marL="0" indent="0">
              <a:buSzTx/>
              <a:buNone/>
            </a:pPr>
            <a:r>
              <a:t>主要问题：</a:t>
            </a:r>
            <a:r>
              <a:rPr sz="1800"/>
              <a:t>像素级别的图片描述缺少高层次的语义信息</a:t>
            </a:r>
            <a:endParaRPr sz="1800"/>
          </a:p>
          <a:p>
            <a:pPr marL="0" indent="0">
              <a:buSzTx/>
              <a:buNone/>
              <a:defRPr sz="1800"/>
            </a:pPr>
            <a:r>
              <a:t>（解法：之前的做法都是提取一个全局的</a:t>
            </a:r>
            <a:r>
              <a:t>CNN</a:t>
            </a:r>
            <a:r>
              <a:t>特征向量。）</a:t>
            </a:r>
          </a:p>
          <a:p>
            <a:pPr marL="0" indent="0">
              <a:buSzTx/>
              <a:buNone/>
              <a:defRPr sz="1800"/>
            </a:pPr>
          </a:p>
          <a:p>
            <a:pPr marL="0" indent="0">
              <a:buSzTx/>
              <a:buNone/>
              <a:defRPr sz="1800"/>
            </a:pPr>
            <a:r>
              <a:t>该文章提出语义增强图片以及语句匹配模型</a:t>
            </a:r>
            <a:r>
              <a:t>(semantic-enhanced image and sentence matching model),</a:t>
            </a:r>
            <a:r>
              <a:t>该模型可以通过学习语义概念并且按照正确的语义顺序组织它们，从而来改善图像描述（</a:t>
            </a:r>
            <a:r>
              <a:t>image  representation</a:t>
            </a:r>
            <a:r>
              <a: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174170" y="230776"/>
            <a:ext cx="11292842" cy="1524001"/>
          </a:xfrm>
          <a:prstGeom prst="rect">
            <a:avLst/>
          </a:prstGeom>
        </p:spPr>
        <p:txBody>
          <a:bodyPr/>
          <a:lstStyle/>
          <a:p>
            <a:pPr/>
            <a:r>
              <a:t>2.Main task and</a:t>
            </a:r>
            <a:r>
              <a:t> </a:t>
            </a:r>
            <a:r>
              <a:t>Related Application</a:t>
            </a:r>
            <a:br/>
            <a:r>
              <a:rPr sz="2400"/>
              <a:t>task:</a:t>
            </a:r>
            <a:r>
              <a:rPr sz="2400">
                <a:latin typeface="+mj-lt"/>
                <a:ea typeface="+mj-ea"/>
                <a:cs typeface="+mj-cs"/>
                <a:sym typeface="等线"/>
              </a:rPr>
              <a:t>Image and sentence matching</a:t>
            </a:r>
            <a:br>
              <a:rPr sz="2400">
                <a:latin typeface="+mj-lt"/>
                <a:ea typeface="+mj-ea"/>
                <a:cs typeface="+mj-cs"/>
                <a:sym typeface="等线"/>
              </a:rPr>
            </a:br>
            <a:r>
              <a:rPr sz="2400">
                <a:latin typeface="+mj-lt"/>
                <a:ea typeface="+mj-ea"/>
                <a:cs typeface="+mj-cs"/>
                <a:sym typeface="等线"/>
              </a:rPr>
              <a:t>(measuring the visual-semantic similarity between an image and a sentence.)</a:t>
            </a:r>
          </a:p>
        </p:txBody>
      </p:sp>
      <p:sp>
        <p:nvSpPr>
          <p:cNvPr id="119" name="Shape 119"/>
          <p:cNvSpPr/>
          <p:nvPr>
            <p:ph type="body" idx="1"/>
          </p:nvPr>
        </p:nvSpPr>
        <p:spPr>
          <a:xfrm>
            <a:off x="420188" y="3039291"/>
            <a:ext cx="11292842" cy="3137673"/>
          </a:xfrm>
          <a:prstGeom prst="rect">
            <a:avLst/>
          </a:prstGeom>
        </p:spPr>
        <p:txBody>
          <a:bodyPr/>
          <a:lstStyle/>
          <a:p>
            <a:pPr marL="0" indent="0" defTabSz="877823">
              <a:lnSpc>
                <a:spcPct val="81000"/>
              </a:lnSpc>
              <a:spcBef>
                <a:spcPts val="900"/>
              </a:spcBef>
              <a:buSzTx/>
              <a:buNone/>
              <a:defRPr sz="2400"/>
            </a:pPr>
            <a:r>
              <a:t>Related Application:</a:t>
            </a:r>
          </a:p>
          <a:p>
            <a:pPr marL="0" indent="0" defTabSz="877823">
              <a:lnSpc>
                <a:spcPct val="81000"/>
              </a:lnSpc>
              <a:spcBef>
                <a:spcPts val="900"/>
              </a:spcBef>
              <a:buSzTx/>
              <a:buNone/>
              <a:defRPr sz="2400"/>
            </a:pPr>
            <a:r>
              <a:t>&lt;1&gt;image annotation(</a:t>
            </a:r>
            <a:r>
              <a:t>图片标注</a:t>
            </a:r>
            <a:r>
              <a:t>)</a:t>
            </a:r>
          </a:p>
          <a:p>
            <a:pPr marL="0" indent="0" defTabSz="877823">
              <a:lnSpc>
                <a:spcPct val="81000"/>
              </a:lnSpc>
              <a:spcBef>
                <a:spcPts val="900"/>
              </a:spcBef>
              <a:buSzTx/>
              <a:buNone/>
              <a:defRPr sz="2400"/>
            </a:pPr>
            <a:r>
              <a:t>(</a:t>
            </a:r>
            <a:r>
              <a:rPr sz="2112"/>
              <a:t>given an image query to find similar sentences</a:t>
            </a:r>
            <a:r>
              <a:t>)</a:t>
            </a:r>
          </a:p>
          <a:p>
            <a:pPr marL="0" indent="0" defTabSz="877823">
              <a:lnSpc>
                <a:spcPct val="81000"/>
              </a:lnSpc>
              <a:spcBef>
                <a:spcPts val="900"/>
              </a:spcBef>
              <a:buSzTx/>
              <a:buNone/>
              <a:defRPr sz="2400"/>
            </a:pPr>
            <a:r>
              <a:t>&lt;2&gt;texted-based image search</a:t>
            </a:r>
            <a:r>
              <a:t>（基于文本查找图片）</a:t>
            </a:r>
          </a:p>
          <a:p>
            <a:pPr marL="0" indent="0" defTabSz="877823">
              <a:lnSpc>
                <a:spcPct val="81000"/>
              </a:lnSpc>
              <a:spcBef>
                <a:spcPts val="900"/>
              </a:spcBef>
              <a:buSzTx/>
              <a:buNone/>
              <a:defRPr sz="2400"/>
            </a:pPr>
            <a:r>
              <a:t>(given a sentence query to retrieve matched images)</a:t>
            </a:r>
          </a:p>
          <a:p>
            <a:pPr marL="0" indent="0" defTabSz="877823">
              <a:lnSpc>
                <a:spcPct val="81000"/>
              </a:lnSpc>
              <a:spcBef>
                <a:spcPts val="900"/>
              </a:spcBef>
              <a:buSzTx/>
              <a:buNone/>
              <a:defRPr sz="2400"/>
            </a:pPr>
            <a:r>
              <a:t>&lt;3&gt;image captioning</a:t>
            </a:r>
            <a:r>
              <a:t>（看图说话）</a:t>
            </a:r>
          </a:p>
          <a:p>
            <a:pPr marL="0" indent="0" defTabSz="877823">
              <a:lnSpc>
                <a:spcPct val="81000"/>
              </a:lnSpc>
              <a:spcBef>
                <a:spcPts val="900"/>
              </a:spcBef>
              <a:buSzTx/>
              <a:buNone/>
              <a:defRPr sz="2400"/>
            </a:pPr>
            <a:r>
              <a:t>(based an image, generate a sentence)</a:t>
            </a:r>
          </a:p>
        </p:txBody>
      </p:sp>
      <p:pic>
        <p:nvPicPr>
          <p:cNvPr id="120" name="image1.png"/>
          <p:cNvPicPr>
            <a:picLocks noChangeAspect="1"/>
          </p:cNvPicPr>
          <p:nvPr/>
        </p:nvPicPr>
        <p:blipFill>
          <a:blip r:embed="rId2">
            <a:extLst/>
          </a:blip>
          <a:srcRect l="2714" t="8133" r="12138" b="4404"/>
          <a:stretch>
            <a:fillRect/>
          </a:stretch>
        </p:blipFill>
        <p:spPr>
          <a:xfrm>
            <a:off x="7025640" y="1576249"/>
            <a:ext cx="4746172" cy="2690951"/>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xfrm>
            <a:off x="113210" y="365124"/>
            <a:ext cx="11240591" cy="915037"/>
          </a:xfrm>
          <a:prstGeom prst="rect">
            <a:avLst/>
          </a:prstGeom>
        </p:spPr>
        <p:txBody>
          <a:bodyPr/>
          <a:lstStyle>
            <a:lvl1pPr defTabSz="877823">
              <a:defRPr sz="3743"/>
            </a:lvl1pPr>
          </a:lstStyle>
          <a:p>
            <a:pPr/>
            <a:r>
              <a:t>3.Advantage and contribution of the proposed model</a:t>
            </a:r>
          </a:p>
        </p:txBody>
      </p:sp>
      <p:sp>
        <p:nvSpPr>
          <p:cNvPr id="123" name="Shape 123"/>
          <p:cNvSpPr/>
          <p:nvPr>
            <p:ph type="body" idx="1"/>
          </p:nvPr>
        </p:nvSpPr>
        <p:spPr>
          <a:prstGeom prst="rect">
            <a:avLst/>
          </a:prstGeom>
        </p:spPr>
        <p:txBody>
          <a:bodyPr/>
          <a:lstStyle/>
          <a:p>
            <a:pPr marL="0" indent="0" defTabSz="850391">
              <a:lnSpc>
                <a:spcPct val="81000"/>
              </a:lnSpc>
              <a:spcBef>
                <a:spcPts val="900"/>
              </a:spcBef>
              <a:buSzTx/>
              <a:buNone/>
              <a:defRPr sz="1674"/>
            </a:pPr>
            <a:r>
              <a:t>该文章的优势：</a:t>
            </a:r>
            <a:endParaRPr sz="1860"/>
          </a:p>
          <a:p>
            <a:pPr marL="0" indent="0" defTabSz="850391">
              <a:lnSpc>
                <a:spcPct val="81000"/>
              </a:lnSpc>
              <a:spcBef>
                <a:spcPts val="900"/>
              </a:spcBef>
              <a:buSzTx/>
              <a:buNone/>
              <a:defRPr sz="1674"/>
            </a:pPr>
            <a:r>
              <a:t>1.</a:t>
            </a:r>
            <a:r>
              <a:t>提取高层次的语义信息</a:t>
            </a:r>
            <a:endParaRPr sz="1860"/>
          </a:p>
          <a:p>
            <a:pPr marL="0" indent="0" defTabSz="850391">
              <a:lnSpc>
                <a:spcPct val="81000"/>
              </a:lnSpc>
              <a:spcBef>
                <a:spcPts val="900"/>
              </a:spcBef>
              <a:buSzTx/>
              <a:buNone/>
              <a:defRPr sz="1674"/>
            </a:pPr>
            <a:r>
              <a:t>2.</a:t>
            </a:r>
            <a:r>
              <a:t>通过学习语义概念和语序，消除视觉语义差异</a:t>
            </a:r>
            <a:endParaRPr sz="1860"/>
          </a:p>
          <a:p>
            <a:pPr marL="0" indent="0" defTabSz="850391">
              <a:lnSpc>
                <a:spcPct val="81000"/>
              </a:lnSpc>
              <a:spcBef>
                <a:spcPts val="900"/>
              </a:spcBef>
              <a:buSzTx/>
              <a:buNone/>
              <a:defRPr sz="1674"/>
            </a:pPr>
            <a:r>
              <a:t>3.</a:t>
            </a:r>
            <a:r>
              <a:t>设计了一个</a:t>
            </a:r>
            <a:r>
              <a:t>gated fusion unit</a:t>
            </a:r>
            <a:r>
              <a:t>门融合单元将全局和局部特征组合在一起（全局和局部的重要性在不同图中并不同）</a:t>
            </a:r>
            <a:endParaRPr sz="1860"/>
          </a:p>
          <a:p>
            <a:pPr marL="0" indent="0" defTabSz="850391">
              <a:lnSpc>
                <a:spcPct val="81000"/>
              </a:lnSpc>
              <a:spcBef>
                <a:spcPts val="900"/>
              </a:spcBef>
              <a:buSzTx/>
              <a:buNone/>
              <a:defRPr sz="1674"/>
            </a:pPr>
            <a:r>
              <a:t>4.</a:t>
            </a:r>
            <a:r>
              <a:t>用语句生成作为图像特征学习的监督，相似度测量</a:t>
            </a:r>
            <a:endParaRPr sz="1860"/>
          </a:p>
          <a:p>
            <a:pPr marL="0" indent="0" defTabSz="850391">
              <a:lnSpc>
                <a:spcPct val="81000"/>
              </a:lnSpc>
              <a:spcBef>
                <a:spcPts val="900"/>
              </a:spcBef>
              <a:buSzTx/>
              <a:buNone/>
              <a:defRPr sz="1860"/>
            </a:pPr>
          </a:p>
          <a:p>
            <a:pPr marL="0" indent="0" defTabSz="850391">
              <a:lnSpc>
                <a:spcPct val="81000"/>
              </a:lnSpc>
              <a:spcBef>
                <a:spcPts val="900"/>
              </a:spcBef>
              <a:buSzTx/>
              <a:buNone/>
              <a:defRPr sz="2325"/>
            </a:pPr>
          </a:p>
          <a:p>
            <a:pPr marL="0" indent="0" defTabSz="850391">
              <a:lnSpc>
                <a:spcPct val="81000"/>
              </a:lnSpc>
              <a:spcBef>
                <a:spcPts val="900"/>
              </a:spcBef>
              <a:buSzTx/>
              <a:buNone/>
              <a:defRPr sz="2325"/>
            </a:pPr>
            <a:r>
              <a:t>贡献：通过学习语义概念，然后按照正确的语义顺序组织它们，从而改善图像表示</a:t>
            </a:r>
          </a:p>
          <a:p>
            <a:pPr marL="0" indent="0" defTabSz="850391">
              <a:lnSpc>
                <a:spcPct val="81000"/>
              </a:lnSpc>
              <a:spcBef>
                <a:spcPts val="900"/>
              </a:spcBef>
              <a:buSzTx/>
              <a:buNone/>
              <a:defRPr sz="2325"/>
            </a:pPr>
            <a:r>
              <a:t>Improve the image representation by learning  semantic concepts and then organizing them in a correct semantic order.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4.Model</a:t>
            </a:r>
            <a:r>
              <a:t> </a:t>
            </a:r>
            <a:r>
              <a:t>introduction</a:t>
            </a:r>
            <a:br/>
            <a:r>
              <a:rPr sz="2700"/>
              <a:t>Image and sentence matching:</a:t>
            </a:r>
            <a:br>
              <a:rPr sz="2700"/>
            </a:br>
            <a:r>
              <a:rPr sz="1600"/>
              <a:t>measuring the visual-semantic similarity between an image and a sentence.</a:t>
            </a:r>
          </a:p>
        </p:txBody>
      </p:sp>
      <p:sp>
        <p:nvSpPr>
          <p:cNvPr id="126" name="Shape 126"/>
          <p:cNvSpPr/>
          <p:nvPr>
            <p:ph type="body" idx="1"/>
          </p:nvPr>
        </p:nvSpPr>
        <p:spPr>
          <a:prstGeom prst="rect">
            <a:avLst/>
          </a:prstGeom>
        </p:spPr>
        <p:txBody>
          <a:bodyPr/>
          <a:lstStyle/>
          <a:p>
            <a:pPr/>
            <a:r>
              <a:t>Image</a:t>
            </a:r>
          </a:p>
        </p:txBody>
      </p:sp>
      <p:grpSp>
        <p:nvGrpSpPr>
          <p:cNvPr id="129" name="Group 129"/>
          <p:cNvGrpSpPr/>
          <p:nvPr/>
        </p:nvGrpSpPr>
        <p:grpSpPr>
          <a:xfrm>
            <a:off x="2821576" y="1825625"/>
            <a:ext cx="2159727" cy="684804"/>
            <a:chOff x="0" y="0"/>
            <a:chExt cx="2159725" cy="684803"/>
          </a:xfrm>
        </p:grpSpPr>
        <p:sp>
          <p:nvSpPr>
            <p:cNvPr id="127" name="Shape 127"/>
            <p:cNvSpPr/>
            <p:nvPr/>
          </p:nvSpPr>
          <p:spPr>
            <a:xfrm>
              <a:off x="0" y="0"/>
              <a:ext cx="2159726" cy="684804"/>
            </a:xfrm>
            <a:prstGeom prst="roundRect">
              <a:avLst>
                <a:gd name="adj" fmla="val 16667"/>
              </a:avLst>
            </a:prstGeom>
            <a:solidFill>
              <a:schemeClr val="accent4"/>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8" name="Shape 128"/>
            <p:cNvSpPr/>
            <p:nvPr/>
          </p:nvSpPr>
          <p:spPr>
            <a:xfrm>
              <a:off x="33429" y="17281"/>
              <a:ext cx="209286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Multi-regional Multi-label CNN</a:t>
              </a:r>
            </a:p>
          </p:txBody>
        </p:sp>
      </p:grpSp>
      <p:sp>
        <p:nvSpPr>
          <p:cNvPr id="130" name="Shape 130"/>
          <p:cNvSpPr/>
          <p:nvPr/>
        </p:nvSpPr>
        <p:spPr>
          <a:xfrm>
            <a:off x="2107474" y="2168026"/>
            <a:ext cx="714104" cy="1"/>
          </a:xfrm>
          <a:prstGeom prst="line">
            <a:avLst/>
          </a:prstGeom>
          <a:ln w="6350">
            <a:solidFill>
              <a:schemeClr val="accent1"/>
            </a:solidFill>
            <a:miter/>
            <a:tailEnd type="triangle"/>
          </a:ln>
        </p:spPr>
        <p:txBody>
          <a:bodyPr lIns="45719" rIns="45719"/>
          <a:lstStyle/>
          <a:p>
            <a:pPr/>
          </a:p>
        </p:txBody>
      </p:sp>
      <p:sp>
        <p:nvSpPr>
          <p:cNvPr id="131" name="Shape 131"/>
          <p:cNvSpPr/>
          <p:nvPr/>
        </p:nvSpPr>
        <p:spPr>
          <a:xfrm>
            <a:off x="4981302" y="2168026"/>
            <a:ext cx="792481" cy="1"/>
          </a:xfrm>
          <a:prstGeom prst="line">
            <a:avLst/>
          </a:prstGeom>
          <a:ln w="6350">
            <a:solidFill>
              <a:schemeClr val="accent1"/>
            </a:solidFill>
            <a:miter/>
            <a:tailEnd type="triangle"/>
          </a:ln>
        </p:spPr>
        <p:txBody>
          <a:bodyPr lIns="45719" rIns="45719"/>
          <a:lstStyle/>
          <a:p>
            <a:pPr/>
          </a:p>
        </p:txBody>
      </p:sp>
      <p:sp>
        <p:nvSpPr>
          <p:cNvPr id="132" name="Shape 132"/>
          <p:cNvSpPr/>
          <p:nvPr/>
        </p:nvSpPr>
        <p:spPr>
          <a:xfrm>
            <a:off x="4971505" y="1825625"/>
            <a:ext cx="871947"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predict</a:t>
            </a:r>
          </a:p>
        </p:txBody>
      </p:sp>
      <p:grpSp>
        <p:nvGrpSpPr>
          <p:cNvPr id="135" name="Group 135"/>
          <p:cNvGrpSpPr/>
          <p:nvPr/>
        </p:nvGrpSpPr>
        <p:grpSpPr>
          <a:xfrm>
            <a:off x="7372350" y="1582964"/>
            <a:ext cx="2953295" cy="1170125"/>
            <a:chOff x="0" y="0"/>
            <a:chExt cx="2953294" cy="1170124"/>
          </a:xfrm>
        </p:grpSpPr>
        <p:sp>
          <p:nvSpPr>
            <p:cNvPr id="133" name="Shape 133"/>
            <p:cNvSpPr/>
            <p:nvPr/>
          </p:nvSpPr>
          <p:spPr>
            <a:xfrm>
              <a:off x="0" y="0"/>
              <a:ext cx="2953295" cy="1170125"/>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34" name="Shape 134"/>
            <p:cNvSpPr/>
            <p:nvPr/>
          </p:nvSpPr>
          <p:spPr>
            <a:xfrm>
              <a:off x="57120" y="259942"/>
              <a:ext cx="283905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context-gated sentence generation</a:t>
              </a:r>
            </a:p>
          </p:txBody>
        </p:sp>
      </p:grpSp>
      <p:sp>
        <p:nvSpPr>
          <p:cNvPr id="136" name="Shape 136"/>
          <p:cNvSpPr/>
          <p:nvPr/>
        </p:nvSpPr>
        <p:spPr>
          <a:xfrm>
            <a:off x="5843451" y="1825625"/>
            <a:ext cx="111470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Semantic concepts</a:t>
            </a:r>
          </a:p>
        </p:txBody>
      </p:sp>
      <p:sp>
        <p:nvSpPr>
          <p:cNvPr id="137" name="Shape 137"/>
          <p:cNvSpPr/>
          <p:nvPr/>
        </p:nvSpPr>
        <p:spPr>
          <a:xfrm>
            <a:off x="6801394" y="2168025"/>
            <a:ext cx="570957" cy="1"/>
          </a:xfrm>
          <a:prstGeom prst="line">
            <a:avLst/>
          </a:prstGeom>
          <a:ln w="6350">
            <a:solidFill>
              <a:schemeClr val="accent1"/>
            </a:solidFill>
            <a:miter/>
            <a:tailEnd type="triangle"/>
          </a:ln>
        </p:spPr>
        <p:txBody>
          <a:bodyPr lIns="45719" rIns="45719"/>
          <a:lstStyle/>
          <a:p>
            <a:pPr/>
          </a:p>
        </p:txBody>
      </p:sp>
      <p:sp>
        <p:nvSpPr>
          <p:cNvPr id="138" name="Shape 138"/>
          <p:cNvSpPr/>
          <p:nvPr/>
        </p:nvSpPr>
        <p:spPr>
          <a:xfrm>
            <a:off x="8847909" y="2760617"/>
            <a:ext cx="1" cy="539933"/>
          </a:xfrm>
          <a:prstGeom prst="line">
            <a:avLst/>
          </a:prstGeom>
          <a:ln w="6350">
            <a:solidFill>
              <a:schemeClr val="accent1"/>
            </a:solidFill>
            <a:miter/>
            <a:tailEnd type="triangle"/>
          </a:ln>
        </p:spPr>
        <p:txBody>
          <a:bodyPr lIns="45719" rIns="45719"/>
          <a:lstStyle/>
          <a:p>
            <a:pPr/>
          </a:p>
        </p:txBody>
      </p:sp>
      <p:sp>
        <p:nvSpPr>
          <p:cNvPr id="139" name="Shape 139"/>
          <p:cNvSpPr/>
          <p:nvPr/>
        </p:nvSpPr>
        <p:spPr>
          <a:xfrm>
            <a:off x="7545978" y="3217959"/>
            <a:ext cx="260386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Correct semantic order</a:t>
            </a:r>
          </a:p>
        </p:txBody>
      </p:sp>
      <p:sp>
        <p:nvSpPr>
          <p:cNvPr id="140" name="Shape 140"/>
          <p:cNvSpPr/>
          <p:nvPr/>
        </p:nvSpPr>
        <p:spPr>
          <a:xfrm>
            <a:off x="8847908" y="3587291"/>
            <a:ext cx="1" cy="949875"/>
          </a:xfrm>
          <a:prstGeom prst="line">
            <a:avLst/>
          </a:prstGeom>
          <a:ln w="6350">
            <a:solidFill>
              <a:schemeClr val="accent1"/>
            </a:solidFill>
            <a:miter/>
            <a:tailEnd type="triangle"/>
          </a:ln>
        </p:spPr>
        <p:txBody>
          <a:bodyPr lIns="45719" rIns="45719"/>
          <a:lstStyle/>
          <a:p>
            <a:pPr/>
          </a:p>
        </p:txBody>
      </p:sp>
      <p:grpSp>
        <p:nvGrpSpPr>
          <p:cNvPr id="143" name="Group 143"/>
          <p:cNvGrpSpPr/>
          <p:nvPr/>
        </p:nvGrpSpPr>
        <p:grpSpPr>
          <a:xfrm>
            <a:off x="7545978" y="4672103"/>
            <a:ext cx="3139440" cy="1288869"/>
            <a:chOff x="0" y="0"/>
            <a:chExt cx="3139438" cy="1288868"/>
          </a:xfrm>
        </p:grpSpPr>
        <p:sp>
          <p:nvSpPr>
            <p:cNvPr id="141" name="Shape 141"/>
            <p:cNvSpPr/>
            <p:nvPr/>
          </p:nvSpPr>
          <p:spPr>
            <a:xfrm>
              <a:off x="0" y="0"/>
              <a:ext cx="3139439" cy="1288869"/>
            </a:xfrm>
            <a:prstGeom prst="roundRect">
              <a:avLst>
                <a:gd name="adj" fmla="val 16667"/>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42" name="Shape 142"/>
            <p:cNvSpPr/>
            <p:nvPr/>
          </p:nvSpPr>
          <p:spPr>
            <a:xfrm>
              <a:off x="62916" y="319314"/>
              <a:ext cx="301360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Joint matching and generation learning</a:t>
              </a:r>
            </a:p>
          </p:txBody>
        </p:sp>
      </p:gr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838200" y="365125"/>
            <a:ext cx="10515600" cy="740866"/>
          </a:xfrm>
          <a:prstGeom prst="rect">
            <a:avLst/>
          </a:prstGeom>
        </p:spPr>
        <p:txBody>
          <a:bodyPr/>
          <a:lstStyle>
            <a:lvl1pPr defTabSz="905255">
              <a:defRPr sz="3168"/>
            </a:lvl1pPr>
          </a:lstStyle>
          <a:p>
            <a:pPr/>
            <a:r>
              <a:t>Semantic-enhanced Image and Sentence Matching Model</a:t>
            </a:r>
          </a:p>
        </p:txBody>
      </p:sp>
      <p:pic>
        <p:nvPicPr>
          <p:cNvPr id="146" name="image2.png"/>
          <p:cNvPicPr>
            <a:picLocks noChangeAspect="1"/>
          </p:cNvPicPr>
          <p:nvPr/>
        </p:nvPicPr>
        <p:blipFill>
          <a:blip r:embed="rId2">
            <a:extLst/>
          </a:blip>
          <a:stretch>
            <a:fillRect/>
          </a:stretch>
        </p:blipFill>
        <p:spPr>
          <a:xfrm>
            <a:off x="838200" y="1349829"/>
            <a:ext cx="11083925" cy="4876521"/>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838200" y="-3175"/>
            <a:ext cx="10515600" cy="1325563"/>
          </a:xfrm>
          <a:prstGeom prst="rect">
            <a:avLst/>
          </a:prstGeom>
        </p:spPr>
        <p:txBody>
          <a:bodyPr/>
          <a:lstStyle>
            <a:lvl1pPr algn="ctr"/>
          </a:lstStyle>
          <a:p>
            <a:pPr/>
            <a:r>
              <a:t>Four aspects of proposed model</a:t>
            </a:r>
          </a:p>
        </p:txBody>
      </p:sp>
      <p:sp>
        <p:nvSpPr>
          <p:cNvPr id="149" name="Shape 149"/>
          <p:cNvSpPr/>
          <p:nvPr>
            <p:ph type="body" idx="1"/>
          </p:nvPr>
        </p:nvSpPr>
        <p:spPr>
          <a:xfrm>
            <a:off x="304800" y="1039911"/>
            <a:ext cx="11887200" cy="5086252"/>
          </a:xfrm>
          <a:prstGeom prst="rect">
            <a:avLst/>
          </a:prstGeom>
        </p:spPr>
        <p:txBody>
          <a:bodyPr/>
          <a:lstStyle/>
          <a:p>
            <a:pPr marL="0" indent="0">
              <a:buSzTx/>
              <a:buNone/>
              <a:defRPr sz="2000"/>
            </a:pPr>
            <a:r>
              <a:t>1).sentence representation learning[a]</a:t>
            </a:r>
          </a:p>
          <a:p>
            <a:pPr marL="0" indent="0">
              <a:buSzTx/>
              <a:buNone/>
              <a:defRPr sz="1600"/>
            </a:pPr>
            <a:r>
              <a:t>    </a:t>
            </a:r>
            <a:r>
              <a:t>将</a:t>
            </a:r>
            <a:r>
              <a:t> </a:t>
            </a:r>
            <a:r>
              <a:t>句子中的全部</a:t>
            </a:r>
            <a:r>
              <a:t>word</a:t>
            </a:r>
            <a:r>
              <a:t>输入到</a:t>
            </a:r>
            <a:r>
              <a:t>LSTM</a:t>
            </a:r>
            <a:r>
              <a:t>，得到文本特征</a:t>
            </a:r>
            <a:r>
              <a:t>,</a:t>
            </a:r>
            <a:r>
              <a:t>最后一个</a:t>
            </a:r>
            <a:r>
              <a:t>timestep</a:t>
            </a:r>
            <a:r>
              <a:t>的隐藏状态作为</a:t>
            </a:r>
            <a:r>
              <a:t>sentence representation</a:t>
            </a:r>
            <a:r>
              <a:t>标记</a:t>
            </a:r>
            <a:r>
              <a:t>s</a:t>
            </a:r>
            <a:r>
              <a:t>（维度为</a:t>
            </a:r>
            <a:r>
              <a:t>H</a:t>
            </a:r>
            <a:r>
              <a:t>）</a:t>
            </a:r>
          </a:p>
          <a:p>
            <a:pPr marL="0" indent="0">
              <a:buSzTx/>
              <a:buNone/>
              <a:defRPr sz="1600"/>
            </a:pPr>
          </a:p>
          <a:p>
            <a:pPr marL="0" indent="0">
              <a:buSzTx/>
              <a:buNone/>
              <a:defRPr sz="1600"/>
            </a:pPr>
          </a:p>
          <a:p>
            <a:pPr marL="0" indent="0">
              <a:buSzTx/>
              <a:buNone/>
              <a:defRPr sz="1600"/>
            </a:pPr>
          </a:p>
          <a:p>
            <a:pPr marL="0" indent="0">
              <a:buSzTx/>
              <a:buNone/>
              <a:defRPr sz="2000"/>
            </a:pPr>
          </a:p>
          <a:p>
            <a:pPr marL="0" indent="0">
              <a:buSzTx/>
              <a:buNone/>
              <a:defRPr sz="1600"/>
            </a:pPr>
            <a:r>
              <a:t> </a:t>
            </a:r>
          </a:p>
          <a:p>
            <a:pPr marL="0" indent="0">
              <a:buSzTx/>
              <a:buNone/>
              <a:defRPr sz="1600"/>
            </a:pPr>
          </a:p>
          <a:p>
            <a:pPr marL="0" indent="0">
              <a:buSzTx/>
              <a:buNone/>
              <a:defRPr sz="1600"/>
            </a:pPr>
          </a:p>
          <a:p>
            <a:pPr marL="0" indent="0">
              <a:buSzTx/>
              <a:buNone/>
              <a:defRPr sz="1600"/>
            </a:pPr>
          </a:p>
          <a:p>
            <a:pPr marL="0" indent="0">
              <a:buSzTx/>
              <a:buNone/>
              <a:defRPr sz="1600"/>
            </a:pPr>
          </a:p>
        </p:txBody>
      </p:sp>
      <p:pic>
        <p:nvPicPr>
          <p:cNvPr id="150" name="1FC7B8EC-30C5-4F41-BEB0-51B8442FFBBD.png"/>
          <p:cNvPicPr>
            <a:picLocks noChangeAspect="1"/>
          </p:cNvPicPr>
          <p:nvPr/>
        </p:nvPicPr>
        <p:blipFill>
          <a:blip r:embed="rId2">
            <a:extLst/>
          </a:blip>
          <a:stretch>
            <a:fillRect/>
          </a:stretch>
        </p:blipFill>
        <p:spPr>
          <a:xfrm>
            <a:off x="59539" y="2127746"/>
            <a:ext cx="11863868" cy="1255713"/>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nvSpPr>
        <p:spPr>
          <a:xfrm>
            <a:off x="240476" y="425450"/>
            <a:ext cx="11711048" cy="17653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90000"/>
              </a:lnSpc>
              <a:spcBef>
                <a:spcPts val="1000"/>
              </a:spcBef>
              <a:buFont typeface="Arial"/>
              <a:defRPr sz="2000"/>
            </a:pPr>
            <a:r>
              <a:t>2).image semantic concept extraction (with a multi-regional multi-label CNN),[b]</a:t>
            </a:r>
          </a:p>
          <a:p>
            <a:pPr>
              <a:lnSpc>
                <a:spcPct val="90000"/>
              </a:lnSpc>
              <a:spcBef>
                <a:spcPts val="1000"/>
              </a:spcBef>
              <a:buFont typeface="Arial"/>
              <a:defRPr sz="2000"/>
            </a:pPr>
            <a:r>
              <a:t>[b] semantic concept extraction</a:t>
            </a:r>
          </a:p>
          <a:p>
            <a:pPr>
              <a:lnSpc>
                <a:spcPct val="90000"/>
              </a:lnSpc>
              <a:spcBef>
                <a:spcPts val="1000"/>
              </a:spcBef>
              <a:buFont typeface="Arial"/>
              <a:defRPr sz="1600"/>
            </a:pPr>
            <a:r>
              <a:t>     提取图像的多个</a:t>
            </a:r>
            <a:r>
              <a:t>proposal</a:t>
            </a:r>
            <a:r>
              <a:t>，然后用</a:t>
            </a:r>
            <a:r>
              <a:t>multi-label CNN</a:t>
            </a:r>
            <a:r>
              <a:t>对每一个</a:t>
            </a:r>
            <a:r>
              <a:t>proposal</a:t>
            </a:r>
            <a:r>
              <a:t>进行分类得到多个（</a:t>
            </a:r>
            <a:r>
              <a:t>proposal</a:t>
            </a:r>
            <a:r>
              <a:t>的个数）分类的向量，用</a:t>
            </a:r>
            <a:r>
              <a:t>max-pooling</a:t>
            </a:r>
            <a:r>
              <a:t>得到一个向量（predicted confidence s</a:t>
            </a:r>
            <a:r>
              <a:t>cores vector</a:t>
            </a:r>
            <a:r>
              <a:t>）为</a:t>
            </a:r>
            <a:r>
              <a:t>p</a:t>
            </a:r>
          </a:p>
        </p:txBody>
      </p:sp>
      <p:pic>
        <p:nvPicPr>
          <p:cNvPr id="153" name="43E88DFA-392E-487D-A7A2-04F0ACF0F148.png"/>
          <p:cNvPicPr>
            <a:picLocks noChangeAspect="1"/>
          </p:cNvPicPr>
          <p:nvPr/>
        </p:nvPicPr>
        <p:blipFill>
          <a:blip r:embed="rId2">
            <a:extLst/>
          </a:blip>
          <a:stretch>
            <a:fillRect/>
          </a:stretch>
        </p:blipFill>
        <p:spPr>
          <a:xfrm>
            <a:off x="333325" y="2032644"/>
            <a:ext cx="7175501" cy="1384301"/>
          </a:xfrm>
          <a:prstGeom prst="rect">
            <a:avLst/>
          </a:prstGeom>
          <a:ln w="12700">
            <a:miter lim="400000"/>
          </a:ln>
        </p:spPr>
      </p:pic>
      <p:pic>
        <p:nvPicPr>
          <p:cNvPr id="154" name="image3.png"/>
          <p:cNvPicPr>
            <a:picLocks noChangeAspect="1"/>
          </p:cNvPicPr>
          <p:nvPr/>
        </p:nvPicPr>
        <p:blipFill>
          <a:blip r:embed="rId3">
            <a:extLst/>
          </a:blip>
          <a:stretch>
            <a:fillRect/>
          </a:stretch>
        </p:blipFill>
        <p:spPr>
          <a:xfrm>
            <a:off x="645884" y="3961119"/>
            <a:ext cx="4481619" cy="1076326"/>
          </a:xfrm>
          <a:prstGeom prst="rect">
            <a:avLst/>
          </a:prstGeom>
          <a:ln w="12700">
            <a:miter lim="400000"/>
          </a:ln>
        </p:spPr>
      </p:pic>
      <p:pic>
        <p:nvPicPr>
          <p:cNvPr id="155" name="image4.png"/>
          <p:cNvPicPr>
            <a:picLocks noChangeAspect="1"/>
          </p:cNvPicPr>
          <p:nvPr/>
        </p:nvPicPr>
        <p:blipFill>
          <a:blip r:embed="rId4">
            <a:extLst/>
          </a:blip>
          <a:stretch>
            <a:fillRect/>
          </a:stretch>
        </p:blipFill>
        <p:spPr>
          <a:xfrm>
            <a:off x="5651500" y="4127381"/>
            <a:ext cx="4481618" cy="743802"/>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nvSpPr>
        <p:spPr>
          <a:xfrm>
            <a:off x="191871" y="113030"/>
            <a:ext cx="11478058" cy="216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(3)Image Semantic Order Learning</a:t>
            </a:r>
          </a:p>
          <a:p>
            <a:pPr/>
          </a:p>
          <a:p>
            <a:pPr/>
            <a:r>
              <a:t>[c]global context extraction</a:t>
            </a:r>
          </a:p>
          <a:p>
            <a:pPr/>
            <a:r>
              <a:t>global context 的产生：image-&gt;pre-trained VGGNet-&gt;process the whole image content-&gt;extract vector(in the last fc layer)-&gt;desired global context</a:t>
            </a:r>
          </a:p>
          <a:p>
            <a:pPr/>
            <a:r>
              <a:t>global context的作用：［1］describe all the semantic concepts in a coarse level;[2]indicate spatial relations</a:t>
            </a:r>
          </a:p>
          <a:p>
            <a:pPr/>
            <a:r>
              <a:t>例如，两只长颈鹿站在左边，而篮子在左上角。</a:t>
            </a:r>
          </a:p>
        </p:txBody>
      </p:sp>
      <p:pic>
        <p:nvPicPr>
          <p:cNvPr id="158" name="image5.png"/>
          <p:cNvPicPr>
            <a:picLocks noChangeAspect="1"/>
          </p:cNvPicPr>
          <p:nvPr/>
        </p:nvPicPr>
        <p:blipFill>
          <a:blip r:embed="rId2">
            <a:extLst/>
          </a:blip>
          <a:stretch>
            <a:fillRect/>
          </a:stretch>
        </p:blipFill>
        <p:spPr>
          <a:xfrm>
            <a:off x="6593937" y="1954669"/>
            <a:ext cx="5680424" cy="4851100"/>
          </a:xfrm>
          <a:prstGeom prst="rect">
            <a:avLst/>
          </a:prstGeom>
          <a:ln w="12700">
            <a:miter lim="400000"/>
          </a:ln>
        </p:spPr>
      </p:pic>
      <p:pic>
        <p:nvPicPr>
          <p:cNvPr id="159" name="4A90D555-877E-49F2-8464-866680304682.png"/>
          <p:cNvPicPr>
            <a:picLocks noChangeAspect="1"/>
          </p:cNvPicPr>
          <p:nvPr/>
        </p:nvPicPr>
        <p:blipFill>
          <a:blip r:embed="rId3">
            <a:extLst/>
          </a:blip>
          <a:stretch>
            <a:fillRect/>
          </a:stretch>
        </p:blipFill>
        <p:spPr>
          <a:xfrm>
            <a:off x="169261" y="2912318"/>
            <a:ext cx="5678004" cy="691804"/>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