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8" r:id="rId7"/>
    <p:sldId id="264" r:id="rId8"/>
    <p:sldId id="267" r:id="rId9"/>
    <p:sldId id="265" r:id="rId10"/>
    <p:sldId id="260" r:id="rId11"/>
    <p:sldId id="263" r:id="rId12"/>
    <p:sldId id="258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39" autoAdjust="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BCFED-ECF8-40A7-85BD-5E70410C9ABB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0E05-2ED3-465B-87B2-D5F793A12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2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可以看到不同数据集下训练的模型风格有明显的差异。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polyvore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下更偏向于召回相同色系的搭配，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Mode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偏向于休闲的风格，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Farfetch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更偏向于大胆的色彩，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Nap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更偏于黑白的经典穿搭。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0E05-2ED3-465B-87B2-D5F793A127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0E05-2ED3-465B-87B2-D5F793A127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0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0E05-2ED3-465B-87B2-D5F793A127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1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Test_replaceone</a:t>
            </a:r>
            <a:r>
              <a:rPr lang="en-US" altLang="zh-CN" dirty="0"/>
              <a:t>    model4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0E05-2ED3-465B-87B2-D5F793A127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8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0E05-2ED3-465B-87B2-D5F793A127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2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7D716-C178-4F1E-98ED-CCA5D02FD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611A2-2B97-4E15-A3D3-13B88CD5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C1CA7-63EC-4881-8F38-ED682E2E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2436A-0B8C-4586-ADA5-744004AB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A3FA2-EC23-4327-AD02-38EA4501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4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454D-0E17-4714-8061-502A1FC8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0EC354-FC8D-4DB8-8180-0CCC7D80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4801B-F8A1-4109-8F0B-214F2919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3BD1D-B8A8-4CEC-AD9B-466F6D81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14224-02F7-4183-BB8B-8B680428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2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67A28-420D-453E-96E2-7034FC0B6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2D663-91BB-41EA-AE5F-EDDDFC0F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4BECC-B56D-4737-9EC5-9A8E592F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5C9D7-AE18-4AD8-98EB-AF84B1FC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6586F-9C4B-43ED-991F-55561FC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5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D30AD-2C31-4267-B908-F9CB0C7B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7CB0A-D471-41CD-8781-23C3A77B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4D645-0BEF-43E5-BE38-893E53C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7E370-33DE-4260-B093-394D4471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55D40-40F1-4939-9987-6DBA4352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4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F8A43-D2F8-43FD-9B39-8DA4C2F8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A9712-2976-4799-B9B1-294E14AB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AA8D4-5B5B-4A88-AC71-2B423AD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50158-C205-4B37-B226-386C34B7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38E9A-840C-422D-AA72-389FBBA8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5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03995-06A0-46F4-B1B8-D3165916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36C69-8C7E-4F2C-A9E2-913835B5B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AEA3A-7397-400E-876F-297005D3C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F5D54-E0C7-45DF-B5AC-BE489BD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206C2-3B3A-4540-8960-70AFF9B1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239E9-1B16-40EB-BE2A-5EAE8551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2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4BBC-9FAE-4632-B026-8E323907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323E3-CDC4-4140-8145-CC8479FD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4503E-1593-4329-96C7-6F165CB73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2B2C2-F18A-4A54-9F1D-8C75E54B6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E7F021-8A8A-470F-A23B-EF27624EE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D19FAC-7203-41C3-B503-0FF82C20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5DEB6D-601A-4A47-9BD5-87C026B1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660775-2913-4748-9E75-5EC7DEC4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0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A432-FF40-4DB7-836A-5FF14ECE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E0538-C7F3-4C3B-BD78-671214A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45B3-ED4C-4BB1-ACEA-07AC614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F3CF0-43EA-43FC-85C9-B1133CBC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0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30336B-7290-4F8D-A0C5-A512AEFA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BF1304-1E60-4E5C-8EB6-680BC280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FA83E-0B8A-4684-850F-D2F0974A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2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CE52A-ECE5-40FA-9819-480BDDC5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53E0B-7C07-4AEF-9178-8B210C57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A26FA-D1B1-49E9-8912-8B8F6572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BACAC-8AD7-45FD-9C06-BFA49C94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E0742-5869-45D4-AE3E-3C084D10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B0B2E-F32E-4FC6-B617-8F05D4E3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1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E5B1C-A0FF-4E6A-8647-5B4AF2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5679C3-AACC-42E3-94C0-A4FEC084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0B99E-58B0-4664-918B-A47338CB4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8B796-A908-4871-B644-EDE19DBA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C59BE-188B-448F-91A6-6384F96E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41AF9-0DC9-4422-BC51-27A0E0CF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7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15F84-C9F4-48E8-AAA2-5DF2C137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BFE47-4176-478C-81C9-5126F1AB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949D1-EE4E-4AF0-A538-5E25A2946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B3998-A44D-488D-80BD-FF4EC4F35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F4688-09B6-4867-972C-7D4202B37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CF1E92-DE57-4A23-B882-2625E115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84" y="3545085"/>
            <a:ext cx="11332397" cy="31524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CE6012-D72A-4311-BA72-03B7F299BC7D}"/>
              </a:ext>
            </a:extLst>
          </p:cNvPr>
          <p:cNvSpPr txBox="1"/>
          <p:nvPr/>
        </p:nvSpPr>
        <p:spPr>
          <a:xfrm>
            <a:off x="1991001" y="443763"/>
            <a:ext cx="8722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《Using Discriminative Methods to Learn Fashion Compatibility Across Datasets》</a:t>
            </a:r>
            <a:endParaRPr lang="zh-CN" altLang="en-US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C66B2C-9FFC-4166-8BF3-A4249EAF8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694" y="1058779"/>
            <a:ext cx="6422942" cy="22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433C2E-80C4-4D7B-BE95-1DEA74F5A169}"/>
              </a:ext>
            </a:extLst>
          </p:cNvPr>
          <p:cNvSpPr txBox="1"/>
          <p:nvPr/>
        </p:nvSpPr>
        <p:spPr>
          <a:xfrm>
            <a:off x="916226" y="4449186"/>
            <a:ext cx="7843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计划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、找到模型目前存在的问题，为什么</a:t>
            </a:r>
            <a:r>
              <a:rPr lang="en-US" altLang="zh-CN" dirty="0"/>
              <a:t>train</a:t>
            </a:r>
            <a:r>
              <a:rPr lang="zh-CN" altLang="en-US" dirty="0"/>
              <a:t>不起来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、不断修改网络和超参，先在</a:t>
            </a:r>
            <a:r>
              <a:rPr lang="en-US" altLang="zh-CN" dirty="0" err="1"/>
              <a:t>polyvore</a:t>
            </a:r>
            <a:r>
              <a:rPr lang="en-US" altLang="zh-CN" dirty="0"/>
              <a:t>-D</a:t>
            </a:r>
            <a:r>
              <a:rPr lang="zh-CN" altLang="en-US" dirty="0"/>
              <a:t>和</a:t>
            </a:r>
            <a:r>
              <a:rPr lang="en-US" altLang="zh-CN" dirty="0" err="1"/>
              <a:t>pog</a:t>
            </a:r>
            <a:r>
              <a:rPr lang="zh-CN" altLang="en-US" dirty="0"/>
              <a:t>上单独跑到比较好的结果，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、利用基本联邦学习框架，看看能不能比在单独训练集上训练的好，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、采用不同的联邦学习的算法进行优化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1B10B8-D784-4237-ADFD-B329AFC4E4EB}"/>
              </a:ext>
            </a:extLst>
          </p:cNvPr>
          <p:cNvSpPr txBox="1"/>
          <p:nvPr/>
        </p:nvSpPr>
        <p:spPr>
          <a:xfrm>
            <a:off x="935521" y="826167"/>
            <a:ext cx="9896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进展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、看了联邦学习的开山之作</a:t>
            </a:r>
            <a:r>
              <a:rPr lang="en-US" altLang="zh-CN" dirty="0"/>
              <a:t>《Communication-Efficient Learning of Deep Networks from Decentralized Data》</a:t>
            </a:r>
            <a:r>
              <a:rPr lang="zh-CN" altLang="en-US" dirty="0"/>
              <a:t>，看了对应的代码，了解了</a:t>
            </a:r>
            <a:r>
              <a:rPr lang="en-US" altLang="zh-CN" dirty="0" err="1"/>
              <a:t>FedSGD</a:t>
            </a:r>
            <a:r>
              <a:rPr lang="zh-CN" altLang="en-US" dirty="0"/>
              <a:t>，</a:t>
            </a:r>
            <a:r>
              <a:rPr lang="en-US" altLang="zh-CN" dirty="0" err="1"/>
              <a:t>FedAvg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、看了学弟发群里的差异化的</a:t>
            </a:r>
            <a:r>
              <a:rPr lang="en-US" altLang="zh-CN" dirty="0" err="1"/>
              <a:t>MMoE</a:t>
            </a:r>
            <a:r>
              <a:rPr lang="zh-CN" altLang="en-US" dirty="0"/>
              <a:t>，</a:t>
            </a:r>
            <a:r>
              <a:rPr lang="en-US" altLang="zh-CN" dirty="0"/>
              <a:t>PLE</a:t>
            </a:r>
            <a:r>
              <a:rPr lang="zh-CN" altLang="en-US" dirty="0"/>
              <a:t>论文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、网上找不同网站的</a:t>
            </a:r>
            <a:r>
              <a:rPr lang="en-US" altLang="zh-CN" dirty="0"/>
              <a:t>outfit</a:t>
            </a:r>
            <a:r>
              <a:rPr lang="zh-CN" altLang="en-US" dirty="0"/>
              <a:t>的训练集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写了多数据集联邦学习的代码，每个数据集</a:t>
            </a:r>
            <a:r>
              <a:rPr lang="en-US" altLang="zh-CN" dirty="0"/>
              <a:t>IID</a:t>
            </a:r>
            <a:r>
              <a:rPr lang="zh-CN" altLang="en-US" dirty="0"/>
              <a:t>的拆成</a:t>
            </a:r>
            <a:r>
              <a:rPr lang="en-US" altLang="zh-CN" dirty="0"/>
              <a:t>n</a:t>
            </a:r>
            <a:r>
              <a:rPr lang="zh-CN" altLang="en-US" dirty="0"/>
              <a:t>个客户机，</a:t>
            </a:r>
            <a:endParaRPr lang="en-US" altLang="zh-CN" dirty="0"/>
          </a:p>
          <a:p>
            <a:r>
              <a:rPr lang="zh-CN" altLang="en-US" dirty="0"/>
              <a:t>然后按一定比例同等地位的随机取，然后模型平均为全局模型。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、看了</a:t>
            </a:r>
            <a:r>
              <a:rPr lang="en-US" altLang="zh-CN" dirty="0"/>
              <a:t>MOCM</a:t>
            </a:r>
            <a:r>
              <a:rPr lang="zh-CN" altLang="en-US" dirty="0"/>
              <a:t>， 我们的模型上不用对比学习，用判别学习的也写了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751237-B19C-434C-B320-5985A4780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170" y="1999476"/>
            <a:ext cx="1485264" cy="25908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90778E-7275-403B-AEC6-92B2D2BC1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37" y="2691948"/>
            <a:ext cx="2465684" cy="18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69E4E5-CBE5-46F1-AF58-F5BC2AED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0" y="3619893"/>
            <a:ext cx="6523386" cy="30945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6E938A-ADD4-4808-91FC-E86E291B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32" y="2658210"/>
            <a:ext cx="8134350" cy="485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246EE5-7013-4F6A-8CF2-F9B7199ACD9E}"/>
              </a:ext>
            </a:extLst>
          </p:cNvPr>
          <p:cNvSpPr txBox="1"/>
          <p:nvPr/>
        </p:nvSpPr>
        <p:spPr>
          <a:xfrm>
            <a:off x="386499" y="424207"/>
            <a:ext cx="78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MOCM</a:t>
            </a:r>
            <a:r>
              <a:rPr lang="zh-CN" altLang="en-US" dirty="0"/>
              <a:t>给的测试集上，将正例的其中一件 随机替换，构成负例，进行测试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8D7247-893B-4947-BE62-AAF72D91E037}"/>
              </a:ext>
            </a:extLst>
          </p:cNvPr>
          <p:cNvSpPr txBox="1"/>
          <p:nvPr/>
        </p:nvSpPr>
        <p:spPr>
          <a:xfrm>
            <a:off x="226244" y="2762054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MOCM  </a:t>
            </a:r>
            <a:r>
              <a:rPr lang="zh-CN" altLang="en-US" dirty="0"/>
              <a:t>视觉</a:t>
            </a:r>
            <a:r>
              <a:rPr lang="en-US" altLang="zh-CN" dirty="0"/>
              <a:t>+</a:t>
            </a:r>
            <a:r>
              <a:rPr lang="zh-CN" altLang="en-US" dirty="0"/>
              <a:t>文本</a:t>
            </a:r>
            <a:r>
              <a:rPr lang="en-US" altLang="zh-CN" dirty="0"/>
              <a:t>+</a:t>
            </a:r>
            <a:r>
              <a:rPr lang="zh-CN" altLang="en-US" dirty="0"/>
              <a:t>类别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52A758-1A97-47A5-A4EE-4E821FF6896D}"/>
              </a:ext>
            </a:extLst>
          </p:cNvPr>
          <p:cNvSpPr txBox="1"/>
          <p:nvPr/>
        </p:nvSpPr>
        <p:spPr>
          <a:xfrm>
            <a:off x="7041823" y="3714160"/>
            <a:ext cx="386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Polyvore</a:t>
            </a:r>
            <a:r>
              <a:rPr lang="zh-CN" altLang="en-US" dirty="0"/>
              <a:t>的验证集上 将正例的其中一件 随机替换，构成负例，进行测试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925E99-9307-4A64-9A4A-45D20F445024}"/>
              </a:ext>
            </a:extLst>
          </p:cNvPr>
          <p:cNvSpPr txBox="1"/>
          <p:nvPr/>
        </p:nvSpPr>
        <p:spPr>
          <a:xfrm>
            <a:off x="6749591" y="4920792"/>
            <a:ext cx="5301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负例 我一开始是用随机替换一个</a:t>
            </a:r>
            <a:r>
              <a:rPr lang="en-US" altLang="zh-CN" dirty="0"/>
              <a:t>item</a:t>
            </a:r>
            <a:r>
              <a:rPr lang="zh-CN" altLang="en-US" dirty="0"/>
              <a:t>的方式构建的</a:t>
            </a:r>
            <a:endParaRPr lang="en-US" altLang="zh-CN" dirty="0"/>
          </a:p>
          <a:p>
            <a:r>
              <a:rPr lang="en-US" altLang="zh-CN" dirty="0"/>
              <a:t>MOCM</a:t>
            </a:r>
            <a:r>
              <a:rPr lang="zh-CN" altLang="en-US" dirty="0"/>
              <a:t>发现是所有都替换成相同类别的</a:t>
            </a:r>
            <a:r>
              <a:rPr lang="en-US" altLang="zh-CN" dirty="0"/>
              <a:t>item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7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7331A8-D9C5-4403-8E69-026219F40CC0}"/>
              </a:ext>
            </a:extLst>
          </p:cNvPr>
          <p:cNvSpPr txBox="1"/>
          <p:nvPr/>
        </p:nvSpPr>
        <p:spPr>
          <a:xfrm>
            <a:off x="2153824" y="828772"/>
            <a:ext cx="8330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Complementary Factorization towards Outfit Compatibility Modeling</a:t>
            </a:r>
            <a:r>
              <a:rPr lang="en-US" altLang="zh-CN" b="1" dirty="0"/>
              <a:t>》</a:t>
            </a:r>
          </a:p>
          <a:p>
            <a:pPr algn="ctr"/>
            <a:r>
              <a:rPr lang="en-US" altLang="zh-CN" sz="1800" dirty="0">
                <a:latin typeface="Segoe UI" panose="020B0502040204020203" pitchFamily="34" charset="0"/>
              </a:rPr>
              <a:t>ACM 2021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5BDFAE-3953-477C-8E5C-153E0958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91" y="1960458"/>
            <a:ext cx="7545867" cy="33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6805FB-88D3-4BF0-B41F-7B2D30B8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13" y="2689164"/>
            <a:ext cx="1373582" cy="1385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FE6B7B-ABA8-4C51-9EA9-C6FACA0C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18" y="4172774"/>
            <a:ext cx="1711399" cy="16840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112009-7849-4DCE-AEFD-31BB88B39E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992"/>
          <a:stretch/>
        </p:blipFill>
        <p:spPr>
          <a:xfrm>
            <a:off x="3952453" y="791840"/>
            <a:ext cx="1684418" cy="16619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718A61-5AB7-42F0-9582-8C36A7718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19" y="861288"/>
            <a:ext cx="1647644" cy="16875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D54A6CC-AF35-4B17-9BDF-8801C8D4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78" y="2621645"/>
            <a:ext cx="1373582" cy="13851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37D0CA-BE66-4926-9F75-3B7568146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532" y="4197853"/>
            <a:ext cx="1711399" cy="16840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38DADB-613D-4B9F-82DA-46639076AA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79" r="7034"/>
          <a:stretch/>
        </p:blipFill>
        <p:spPr>
          <a:xfrm>
            <a:off x="7353158" y="2558004"/>
            <a:ext cx="1223683" cy="12774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173EC81-D091-4AE6-9C25-C35812F8DE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053"/>
          <a:stretch/>
        </p:blipFill>
        <p:spPr>
          <a:xfrm>
            <a:off x="7258511" y="4422193"/>
            <a:ext cx="1410927" cy="145774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58720D-3D1E-4B77-A969-1456428098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2045" y="706057"/>
            <a:ext cx="1425473" cy="16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D1E129-0CFB-4EBB-832B-9DA23C38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1" y="1140926"/>
            <a:ext cx="10961643" cy="42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2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28DBE3-6138-4E9E-BD78-EB0C2BA68A41}"/>
              </a:ext>
            </a:extLst>
          </p:cNvPr>
          <p:cNvSpPr txBox="1"/>
          <p:nvPr/>
        </p:nvSpPr>
        <p:spPr>
          <a:xfrm>
            <a:off x="1867301" y="0"/>
            <a:ext cx="8547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《Modality-Oriented Graph Learning Toward Outfit Compatibility Modeling》</a:t>
            </a:r>
          </a:p>
          <a:p>
            <a:pPr algn="ctr"/>
            <a:r>
              <a:rPr lang="en-US" altLang="zh-CN" dirty="0"/>
              <a:t> IEEE Transactions on Multimedia 2021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167624-E54E-4446-B7FD-0699A717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" y="1029477"/>
            <a:ext cx="10907259" cy="58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6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28DBE3-6138-4E9E-BD78-EB0C2BA68A41}"/>
              </a:ext>
            </a:extLst>
          </p:cNvPr>
          <p:cNvSpPr txBox="1"/>
          <p:nvPr/>
        </p:nvSpPr>
        <p:spPr>
          <a:xfrm>
            <a:off x="2050181" y="940150"/>
            <a:ext cx="8547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《Modality-Oriented Graph Learning Toward Outfit Compatibility Modeling》</a:t>
            </a:r>
          </a:p>
          <a:p>
            <a:pPr algn="ctr"/>
            <a:r>
              <a:rPr lang="en-US" altLang="zh-CN" dirty="0"/>
              <a:t> IEEE Transactions on Multimedia 2021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1E040A-2354-4A94-A4A5-8D697ABF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312" y="2415941"/>
            <a:ext cx="8027166" cy="33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B01B5A-D5E8-4BE7-88E6-5C7D3570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2" y="1367304"/>
            <a:ext cx="4977411" cy="35063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A2EFA5-E965-4DC4-97D3-8358014A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0" y="1262541"/>
            <a:ext cx="6467542" cy="44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29C94F-BBB8-4461-9F8C-6C15C100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2" y="294748"/>
            <a:ext cx="6696756" cy="45034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7B0E51-D7A4-49AF-8A7E-A72FE3A8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73" y="346143"/>
            <a:ext cx="4888865" cy="45065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8E5CCC-64B2-4619-8728-96C566A41A78}"/>
              </a:ext>
            </a:extLst>
          </p:cNvPr>
          <p:cNvSpPr txBox="1"/>
          <p:nvPr/>
        </p:nvSpPr>
        <p:spPr>
          <a:xfrm>
            <a:off x="511405" y="5694037"/>
            <a:ext cx="88776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每个数据集</a:t>
            </a:r>
            <a:r>
              <a:rPr lang="en-US" altLang="zh-CN" dirty="0"/>
              <a:t>IID</a:t>
            </a:r>
            <a:r>
              <a:rPr lang="zh-CN" altLang="en-US" dirty="0"/>
              <a:t>的拆成</a:t>
            </a:r>
            <a:r>
              <a:rPr lang="en-US" altLang="zh-CN" dirty="0"/>
              <a:t>n</a:t>
            </a:r>
            <a:r>
              <a:rPr lang="zh-CN" altLang="en-US" dirty="0"/>
              <a:t>个客户机，每次迭代</a:t>
            </a:r>
          </a:p>
          <a:p>
            <a:r>
              <a:rPr lang="zh-CN" altLang="en-US" dirty="0"/>
              <a:t>按一定比例同等地位的随机取客户机训练</a:t>
            </a:r>
            <a:r>
              <a:rPr lang="en-US" altLang="zh-CN" dirty="0"/>
              <a:t>e</a:t>
            </a:r>
            <a:r>
              <a:rPr lang="zh-CN" altLang="en-US" dirty="0"/>
              <a:t>轮，客户机模型平均为全局模型。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709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F324B1-3908-4641-9985-0474BCBE4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05665"/>
              </p:ext>
            </p:extLst>
          </p:nvPr>
        </p:nvGraphicFramePr>
        <p:xfrm>
          <a:off x="1495747" y="4408642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32671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39540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698922"/>
                    </a:ext>
                  </a:extLst>
                </a:gridCol>
              </a:tblGrid>
              <a:tr h="336361">
                <a:tc>
                  <a:txBody>
                    <a:bodyPr/>
                    <a:lstStyle/>
                    <a:p>
                      <a:r>
                        <a:rPr lang="zh-CN" altLang="en-US" dirty="0"/>
                        <a:t>负例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：全部按类别替换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6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MOCM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8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Ours(model_4)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51.20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6101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AB3B2A-5D54-4515-8616-2760D8F8E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51082"/>
              </p:ext>
            </p:extLst>
          </p:nvPr>
        </p:nvGraphicFramePr>
        <p:xfrm>
          <a:off x="1459610" y="154769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032671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39540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69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负例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：随机替换一个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86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MOCM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61.72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8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Ours(model_4)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46101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6592B25-2BA9-4073-94D9-39578625D1FC}"/>
              </a:ext>
            </a:extLst>
          </p:cNvPr>
          <p:cNvSpPr txBox="1"/>
          <p:nvPr/>
        </p:nvSpPr>
        <p:spPr>
          <a:xfrm>
            <a:off x="1461305" y="398800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Test_replaceall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18E47A-9F4D-4130-A990-47FBB6EE0E06}"/>
              </a:ext>
            </a:extLst>
          </p:cNvPr>
          <p:cNvSpPr txBox="1"/>
          <p:nvPr/>
        </p:nvSpPr>
        <p:spPr>
          <a:xfrm>
            <a:off x="1428510" y="1130990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Test_replaceone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22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BA5722-DBCF-431A-B935-175BBFDB7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60" y="1487559"/>
            <a:ext cx="8558990" cy="230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8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F9AAFC7-8A1F-44ED-8D94-C6FD7BF3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2" y="1102936"/>
            <a:ext cx="5630218" cy="48736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AF7EB17-82F8-423C-8971-103D565FADFB}"/>
              </a:ext>
            </a:extLst>
          </p:cNvPr>
          <p:cNvSpPr txBox="1"/>
          <p:nvPr/>
        </p:nvSpPr>
        <p:spPr>
          <a:xfrm>
            <a:off x="1319753" y="53732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</a:t>
            </a:r>
            <a:r>
              <a:rPr lang="zh-CN" altLang="en-US" dirty="0"/>
              <a:t>因子分布 （</a:t>
            </a:r>
            <a:r>
              <a:rPr lang="en-US" altLang="zh-CN" dirty="0" err="1"/>
              <a:t>pca</a:t>
            </a:r>
            <a:r>
              <a:rPr lang="zh-CN" altLang="en-US" dirty="0"/>
              <a:t>降维）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B20C801-EE97-42ED-A00E-40FD34D0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23" y="1076071"/>
            <a:ext cx="5715705" cy="49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0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465</Words>
  <Application>Microsoft Office PowerPoint</Application>
  <PresentationFormat>宽屏</PresentationFormat>
  <Paragraphs>61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152</cp:revision>
  <dcterms:created xsi:type="dcterms:W3CDTF">2022-01-25T04:32:01Z</dcterms:created>
  <dcterms:modified xsi:type="dcterms:W3CDTF">2022-02-18T06:30:06Z</dcterms:modified>
</cp:coreProperties>
</file>