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9b74631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9b74631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9b74631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9b74631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f32d672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f32d672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d9b74631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d9b74631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d9b74631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d9b74631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9b74631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d9b74631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d9b74631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d9b74631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2f32d672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2f32d672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68780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68780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oscillators: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exchange is not necessarily mechanic, it can be communication in the form of light (fireflies) or sound (clapping or crickets chirping in unison)</a:t>
            </a:r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9b74631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9b74631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9b7463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9b7463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Talking points: In the first video fireflies synchronize with led lights.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In the second metronomes synchronize with each other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5af525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5af525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Talking points: In the first video fireflies synchronize with led lights.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In the second metronomes synchronize with each other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5af525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5af525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Talking points: In the first video fireflies synchronize with led lights.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In the second metronomes synchronize with each other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5af525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5af525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Talking points: In the first video fireflies synchronize with led lights.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In the second metronomes synchronize with each other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9b74631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9b74631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Talking Points: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 Wieners postulation that there are oscillating cells in the brain with a gaussian distribution of natural frequencies that interact and create the power spectrum of apha waves--he sees it as an example of spontaneous synchronization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theta i      is the phase of oscillator i and omega i is it’s natural frequency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N oscillators the oscillator i is influenced by two forces.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phase dependent influence of its neighbors X(theta_j)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response of oscillator i depending on its own phase  Z(theta_)i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9b7463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9b7463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 term dynamics are given by these phase equations, where theta dot represents how fast the oscillator moves around the circle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gif"/><Relationship Id="rId4" Type="http://schemas.openxmlformats.org/officeDocument/2006/relationships/image" Target="../media/image12.gif"/><Relationship Id="rId5" Type="http://schemas.openxmlformats.org/officeDocument/2006/relationships/image" Target="../media/image2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Relationship Id="rId4" Type="http://schemas.openxmlformats.org/officeDocument/2006/relationships/image" Target="../media/image30.png"/><Relationship Id="rId9" Type="http://schemas.openxmlformats.org/officeDocument/2006/relationships/image" Target="../media/image27.gif"/><Relationship Id="rId5" Type="http://schemas.openxmlformats.org/officeDocument/2006/relationships/image" Target="../media/image15.gif"/><Relationship Id="rId6" Type="http://schemas.openxmlformats.org/officeDocument/2006/relationships/image" Target="../media/image22.gif"/><Relationship Id="rId7" Type="http://schemas.openxmlformats.org/officeDocument/2006/relationships/image" Target="../media/image23.gif"/><Relationship Id="rId8" Type="http://schemas.openxmlformats.org/officeDocument/2006/relationships/image" Target="../media/image2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Relationship Id="rId4" Type="http://schemas.openxmlformats.org/officeDocument/2006/relationships/hyperlink" Target="https://commons.wikimedia.org/w/index.php?curid=41674932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ZGvtnE1Wy6U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T58lGKREubo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gif"/><Relationship Id="rId4" Type="http://schemas.openxmlformats.org/officeDocument/2006/relationships/image" Target="../media/image19.gif"/><Relationship Id="rId5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7650"/>
            <a:ext cx="8520600" cy="16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Synchronization of coupled oscillators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74875" y="2921625"/>
            <a:ext cx="8520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By Djin, Juliana &amp; Kevin</a:t>
            </a:r>
            <a:endParaRPr sz="16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858850" y="1528425"/>
            <a:ext cx="2101674" cy="1878600"/>
            <a:chOff x="1924050" y="2413275"/>
            <a:chExt cx="2101674" cy="1878600"/>
          </a:xfrm>
        </p:grpSpPr>
        <p:grpSp>
          <p:nvGrpSpPr>
            <p:cNvPr id="165" name="Google Shape;165;p22"/>
            <p:cNvGrpSpPr/>
            <p:nvPr/>
          </p:nvGrpSpPr>
          <p:grpSpPr>
            <a:xfrm>
              <a:off x="1924050" y="2413275"/>
              <a:ext cx="1878600" cy="1878600"/>
              <a:chOff x="1924050" y="2413275"/>
              <a:chExt cx="1878600" cy="1878600"/>
            </a:xfrm>
          </p:grpSpPr>
          <p:sp>
            <p:nvSpPr>
              <p:cNvPr id="166" name="Google Shape;166;p22"/>
              <p:cNvSpPr/>
              <p:nvPr/>
            </p:nvSpPr>
            <p:spPr>
              <a:xfrm>
                <a:off x="1924050" y="2413275"/>
                <a:ext cx="1878600" cy="1878600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7" name="Google Shape;167;p22"/>
              <p:cNvCxnSpPr/>
              <p:nvPr/>
            </p:nvCxnSpPr>
            <p:spPr>
              <a:xfrm flipH="1" rot="10800000">
                <a:off x="2876550" y="2911800"/>
                <a:ext cx="801600" cy="441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8" name="Google Shape;168;p22"/>
              <p:cNvSpPr/>
              <p:nvPr/>
            </p:nvSpPr>
            <p:spPr>
              <a:xfrm>
                <a:off x="3678100" y="2827125"/>
                <a:ext cx="105300" cy="105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69" name="Google Shape;169;p22"/>
            <p:cNvPicPr preferRelativeResize="0"/>
            <p:nvPr/>
          </p:nvPicPr>
          <p:blipFill rotWithShape="1">
            <a:blip r:embed="rId3">
              <a:alphaModFix/>
            </a:blip>
            <a:srcRect b="27144" l="61859" r="32330" t="18944"/>
            <a:stretch/>
          </p:blipFill>
          <p:spPr>
            <a:xfrm>
              <a:off x="3777825" y="2529450"/>
              <a:ext cx="247899" cy="423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988" y="1017538"/>
            <a:ext cx="4266724" cy="7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4550" y="57900"/>
            <a:ext cx="85149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Kuramoto model: interpretation</a:t>
            </a:r>
            <a:endParaRPr sz="2600"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1800371" y="1376850"/>
            <a:ext cx="930454" cy="1080054"/>
            <a:chOff x="2876471" y="2272600"/>
            <a:chExt cx="930454" cy="1080054"/>
          </a:xfrm>
        </p:grpSpPr>
        <p:grpSp>
          <p:nvGrpSpPr>
            <p:cNvPr id="173" name="Google Shape;173;p22"/>
            <p:cNvGrpSpPr/>
            <p:nvPr/>
          </p:nvGrpSpPr>
          <p:grpSpPr>
            <a:xfrm>
              <a:off x="2876471" y="2555675"/>
              <a:ext cx="676979" cy="796979"/>
              <a:chOff x="2876471" y="2555675"/>
              <a:chExt cx="676979" cy="796979"/>
            </a:xfrm>
          </p:grpSpPr>
          <p:cxnSp>
            <p:nvCxnSpPr>
              <p:cNvPr id="174" name="Google Shape;174;p22"/>
              <p:cNvCxnSpPr>
                <a:endCxn id="175" idx="3"/>
              </p:cNvCxnSpPr>
              <p:nvPr/>
            </p:nvCxnSpPr>
            <p:spPr>
              <a:xfrm flipH="1" rot="10800000">
                <a:off x="2876471" y="2645554"/>
                <a:ext cx="587100" cy="70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5" name="Google Shape;175;p22"/>
              <p:cNvSpPr/>
              <p:nvPr/>
            </p:nvSpPr>
            <p:spPr>
              <a:xfrm>
                <a:off x="3448150" y="2555675"/>
                <a:ext cx="105300" cy="1053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76" name="Google Shape;176;p22"/>
            <p:cNvPicPr preferRelativeResize="0"/>
            <p:nvPr/>
          </p:nvPicPr>
          <p:blipFill rotWithShape="1">
            <a:blip r:embed="rId3">
              <a:alphaModFix/>
            </a:blip>
            <a:srcRect b="21956" l="50642" r="42286" t="24134"/>
            <a:stretch/>
          </p:blipFill>
          <p:spPr>
            <a:xfrm>
              <a:off x="3505200" y="2272600"/>
              <a:ext cx="301725" cy="423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22"/>
          <p:cNvGrpSpPr/>
          <p:nvPr/>
        </p:nvGrpSpPr>
        <p:grpSpPr>
          <a:xfrm rot="4650882">
            <a:off x="1860021" y="1938856"/>
            <a:ext cx="1086666" cy="1102095"/>
            <a:chOff x="2126413" y="2032913"/>
            <a:chExt cx="1086612" cy="1102041"/>
          </a:xfrm>
        </p:grpSpPr>
        <p:grpSp>
          <p:nvGrpSpPr>
            <p:cNvPr id="178" name="Google Shape;178;p22"/>
            <p:cNvGrpSpPr/>
            <p:nvPr/>
          </p:nvGrpSpPr>
          <p:grpSpPr>
            <a:xfrm rot="-848099">
              <a:off x="2225204" y="2172938"/>
              <a:ext cx="676405" cy="892941"/>
              <a:chOff x="2876471" y="2552254"/>
              <a:chExt cx="676979" cy="893700"/>
            </a:xfrm>
          </p:grpSpPr>
          <p:cxnSp>
            <p:nvCxnSpPr>
              <p:cNvPr id="179" name="Google Shape;179;p22"/>
              <p:cNvCxnSpPr>
                <a:endCxn id="180" idx="3"/>
              </p:cNvCxnSpPr>
              <p:nvPr/>
            </p:nvCxnSpPr>
            <p:spPr>
              <a:xfrm rot="-3803006">
                <a:off x="2722382" y="2895060"/>
                <a:ext cx="895277" cy="2080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0" name="Google Shape;180;p22"/>
              <p:cNvSpPr/>
              <p:nvPr/>
            </p:nvSpPr>
            <p:spPr>
              <a:xfrm>
                <a:off x="3448150" y="2555675"/>
                <a:ext cx="105300" cy="105300"/>
              </a:xfrm>
              <a:prstGeom prst="ellipse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81" name="Google Shape;181;p22"/>
            <p:cNvPicPr preferRelativeResize="0"/>
            <p:nvPr/>
          </p:nvPicPr>
          <p:blipFill rotWithShape="1">
            <a:blip r:embed="rId3">
              <a:alphaModFix/>
            </a:blip>
            <a:srcRect b="21956" l="50642" r="42286" t="24134"/>
            <a:stretch/>
          </p:blipFill>
          <p:spPr>
            <a:xfrm>
              <a:off x="2911300" y="2032913"/>
              <a:ext cx="301725" cy="423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22"/>
          <p:cNvGrpSpPr/>
          <p:nvPr/>
        </p:nvGrpSpPr>
        <p:grpSpPr>
          <a:xfrm>
            <a:off x="4979375" y="1857800"/>
            <a:ext cx="2324100" cy="650225"/>
            <a:chOff x="4979375" y="1857800"/>
            <a:chExt cx="2324100" cy="650225"/>
          </a:xfrm>
        </p:grpSpPr>
        <p:sp>
          <p:nvSpPr>
            <p:cNvPr id="183" name="Google Shape;183;p22"/>
            <p:cNvSpPr/>
            <p:nvPr/>
          </p:nvSpPr>
          <p:spPr>
            <a:xfrm rot="-5400000">
              <a:off x="5994275" y="1247450"/>
              <a:ext cx="294300" cy="1515000"/>
            </a:xfrm>
            <a:prstGeom prst="leftBrace">
              <a:avLst>
                <a:gd fmla="val 48139" name="adj1"/>
                <a:gd fmla="val 5000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4" name="Google Shape;18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9375" y="2279425"/>
              <a:ext cx="23241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2"/>
          <p:cNvSpPr txBox="1"/>
          <p:nvPr/>
        </p:nvSpPr>
        <p:spPr>
          <a:xfrm>
            <a:off x="3303000" y="2862725"/>
            <a:ext cx="53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blue dot encourages the green dot to speed up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4979375" y="1846400"/>
            <a:ext cx="2324100" cy="673000"/>
            <a:chOff x="4979375" y="2685900"/>
            <a:chExt cx="2324100" cy="673000"/>
          </a:xfrm>
        </p:grpSpPr>
        <p:sp>
          <p:nvSpPr>
            <p:cNvPr id="187" name="Google Shape;187;p22"/>
            <p:cNvSpPr/>
            <p:nvPr/>
          </p:nvSpPr>
          <p:spPr>
            <a:xfrm rot="-5400000">
              <a:off x="5994275" y="2075550"/>
              <a:ext cx="294300" cy="1515000"/>
            </a:xfrm>
            <a:prstGeom prst="leftBrace">
              <a:avLst>
                <a:gd fmla="val 48139" name="adj1"/>
                <a:gd fmla="val 50000" name="adj2"/>
              </a:avLst>
            </a:prstGeom>
            <a:noFill/>
            <a:ln cap="flat" cmpd="sng" w="19050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8" name="Google Shape;18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79375" y="3130300"/>
              <a:ext cx="23241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2"/>
          <p:cNvSpPr txBox="1"/>
          <p:nvPr/>
        </p:nvSpPr>
        <p:spPr>
          <a:xfrm>
            <a:off x="3303000" y="3266950"/>
            <a:ext cx="5841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purple dot encourages the green dot to slow down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65850" y="3963800"/>
            <a:ext cx="85149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to represent the behavior of a large set of oscillators?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introduce a parameter to describe the system macroscopically: the order parameter.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ctrTitle"/>
          </p:nvPr>
        </p:nvSpPr>
        <p:spPr>
          <a:xfrm>
            <a:off x="364400" y="67475"/>
            <a:ext cx="85149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Kuramoto model: order parameter</a:t>
            </a:r>
            <a:endParaRPr sz="2600"/>
          </a:p>
        </p:txBody>
      </p:sp>
      <p:grpSp>
        <p:nvGrpSpPr>
          <p:cNvPr id="197" name="Google Shape;197;p23"/>
          <p:cNvGrpSpPr/>
          <p:nvPr/>
        </p:nvGrpSpPr>
        <p:grpSpPr>
          <a:xfrm>
            <a:off x="229875" y="871625"/>
            <a:ext cx="2758500" cy="4028100"/>
            <a:chOff x="229875" y="871625"/>
            <a:chExt cx="2758500" cy="4028100"/>
          </a:xfrm>
        </p:grpSpPr>
        <p:sp>
          <p:nvSpPr>
            <p:cNvPr id="198" name="Google Shape;198;p23"/>
            <p:cNvSpPr/>
            <p:nvPr/>
          </p:nvSpPr>
          <p:spPr>
            <a:xfrm>
              <a:off x="229875" y="871625"/>
              <a:ext cx="2758500" cy="40281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9" name="Google Shape;19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250" y="1488050"/>
              <a:ext cx="1684020" cy="748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 txBox="1"/>
            <p:nvPr/>
          </p:nvSpPr>
          <p:spPr>
            <a:xfrm>
              <a:off x="501225" y="910700"/>
              <a:ext cx="17592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Order parameter: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1" name="Google Shape;201;p23"/>
          <p:cNvGrpSpPr/>
          <p:nvPr/>
        </p:nvGrpSpPr>
        <p:grpSpPr>
          <a:xfrm>
            <a:off x="224525" y="2445163"/>
            <a:ext cx="2813100" cy="2454588"/>
            <a:chOff x="577038" y="1904813"/>
            <a:chExt cx="2813100" cy="2454588"/>
          </a:xfrm>
        </p:grpSpPr>
        <p:pic>
          <p:nvPicPr>
            <p:cNvPr id="202" name="Google Shape;20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2013" y="1904813"/>
              <a:ext cx="2343150" cy="2162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3"/>
            <p:cNvSpPr txBox="1"/>
            <p:nvPr/>
          </p:nvSpPr>
          <p:spPr>
            <a:xfrm>
              <a:off x="577038" y="4018300"/>
              <a:ext cx="2813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latin typeface="Roboto"/>
                  <a:ea typeface="Roboto"/>
                  <a:cs typeface="Roboto"/>
                  <a:sym typeface="Roboto"/>
                </a:rPr>
                <a:t>S.H.Strogatz/Physica D 143 (2000) 1-20</a:t>
              </a:r>
              <a:endParaRPr i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3"/>
          <p:cNvGrpSpPr/>
          <p:nvPr/>
        </p:nvGrpSpPr>
        <p:grpSpPr>
          <a:xfrm>
            <a:off x="3037625" y="1596100"/>
            <a:ext cx="5677800" cy="660900"/>
            <a:chOff x="3201425" y="871625"/>
            <a:chExt cx="5677800" cy="660900"/>
          </a:xfrm>
        </p:grpSpPr>
        <p:sp>
          <p:nvSpPr>
            <p:cNvPr id="205" name="Google Shape;205;p23"/>
            <p:cNvSpPr txBox="1"/>
            <p:nvPr/>
          </p:nvSpPr>
          <p:spPr>
            <a:xfrm>
              <a:off x="3201425" y="871625"/>
              <a:ext cx="56778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Rewrite Kuramoto model in terms of order parameter by multiplying both sides of the definition by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6" name="Google Shape;20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78113" y="1221975"/>
              <a:ext cx="504825" cy="26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188" y="2314038"/>
            <a:ext cx="2461260" cy="729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3"/>
          <p:cNvGrpSpPr/>
          <p:nvPr/>
        </p:nvGrpSpPr>
        <p:grpSpPr>
          <a:xfrm>
            <a:off x="2988375" y="2968812"/>
            <a:ext cx="5988323" cy="729872"/>
            <a:chOff x="2988375" y="2206813"/>
            <a:chExt cx="5988323" cy="729872"/>
          </a:xfrm>
        </p:grpSpPr>
        <p:sp>
          <p:nvSpPr>
            <p:cNvPr id="209" name="Google Shape;209;p23"/>
            <p:cNvSpPr txBox="1"/>
            <p:nvPr/>
          </p:nvSpPr>
          <p:spPr>
            <a:xfrm>
              <a:off x="2988375" y="2338350"/>
              <a:ext cx="27009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Equating imaginary parts: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10" name="Google Shape;210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01038" y="2206813"/>
              <a:ext cx="3375660" cy="7298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3"/>
          <p:cNvSpPr/>
          <p:nvPr/>
        </p:nvSpPr>
        <p:spPr>
          <a:xfrm>
            <a:off x="7029650" y="2734675"/>
            <a:ext cx="1994700" cy="11118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3193325" y="3914075"/>
            <a:ext cx="5394900" cy="985550"/>
            <a:chOff x="3193325" y="3914075"/>
            <a:chExt cx="5394900" cy="985550"/>
          </a:xfrm>
        </p:grpSpPr>
        <p:sp>
          <p:nvSpPr>
            <p:cNvPr id="213" name="Google Shape;213;p23"/>
            <p:cNvSpPr/>
            <p:nvPr/>
          </p:nvSpPr>
          <p:spPr>
            <a:xfrm>
              <a:off x="3193325" y="3945325"/>
              <a:ext cx="5394900" cy="954300"/>
            </a:xfrm>
            <a:prstGeom prst="rect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23"/>
            <p:cNvGrpSpPr/>
            <p:nvPr/>
          </p:nvGrpSpPr>
          <p:grpSpPr>
            <a:xfrm>
              <a:off x="3269275" y="3914075"/>
              <a:ext cx="4999263" cy="848838"/>
              <a:chOff x="3269275" y="3152075"/>
              <a:chExt cx="4999263" cy="848838"/>
            </a:xfrm>
          </p:grpSpPr>
          <p:pic>
            <p:nvPicPr>
              <p:cNvPr id="215" name="Google Shape;215;p2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696538" y="3648488"/>
                <a:ext cx="4572000" cy="352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" name="Google Shape;216;p23"/>
              <p:cNvSpPr txBox="1"/>
              <p:nvPr/>
            </p:nvSpPr>
            <p:spPr>
              <a:xfrm>
                <a:off x="3269275" y="3152075"/>
                <a:ext cx="2975700" cy="4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4A86E8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KURAMOTO MODEL: </a:t>
                </a:r>
                <a:endParaRPr sz="180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</p:grpSp>
      <p:grpSp>
        <p:nvGrpSpPr>
          <p:cNvPr id="217" name="Google Shape;217;p23"/>
          <p:cNvGrpSpPr/>
          <p:nvPr/>
        </p:nvGrpSpPr>
        <p:grpSpPr>
          <a:xfrm>
            <a:off x="3064300" y="914250"/>
            <a:ext cx="3401100" cy="729300"/>
            <a:chOff x="3064300" y="914250"/>
            <a:chExt cx="3401100" cy="729300"/>
          </a:xfrm>
        </p:grpSpPr>
        <p:pic>
          <p:nvPicPr>
            <p:cNvPr id="218" name="Google Shape;218;p23"/>
            <p:cNvPicPr preferRelativeResize="0"/>
            <p:nvPr/>
          </p:nvPicPr>
          <p:blipFill rotWithShape="1">
            <a:blip r:embed="rId9">
              <a:alphaModFix/>
            </a:blip>
            <a:srcRect b="52448" l="0" r="0" t="0"/>
            <a:stretch/>
          </p:blipFill>
          <p:spPr>
            <a:xfrm>
              <a:off x="3064300" y="1024018"/>
              <a:ext cx="533400" cy="24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3"/>
            <p:cNvPicPr preferRelativeResize="0"/>
            <p:nvPr/>
          </p:nvPicPr>
          <p:blipFill rotWithShape="1">
            <a:blip r:embed="rId9">
              <a:alphaModFix/>
            </a:blip>
            <a:srcRect b="0" l="0" r="22263" t="47349"/>
            <a:stretch/>
          </p:blipFill>
          <p:spPr>
            <a:xfrm>
              <a:off x="3269275" y="1235150"/>
              <a:ext cx="414650" cy="2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3"/>
            <p:cNvSpPr txBox="1"/>
            <p:nvPr/>
          </p:nvSpPr>
          <p:spPr>
            <a:xfrm>
              <a:off x="3597700" y="914250"/>
              <a:ext cx="28677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measures phase coherence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average phase of the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type="ctrTitle"/>
          </p:nvPr>
        </p:nvSpPr>
        <p:spPr>
          <a:xfrm>
            <a:off x="314550" y="67475"/>
            <a:ext cx="85149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Kuramoto model: intuition </a:t>
            </a:r>
            <a:endParaRPr sz="2600"/>
          </a:p>
        </p:txBody>
      </p:sp>
      <p:sp>
        <p:nvSpPr>
          <p:cNvPr id="227" name="Google Shape;227;p24"/>
          <p:cNvSpPr txBox="1"/>
          <p:nvPr/>
        </p:nvSpPr>
        <p:spPr>
          <a:xfrm>
            <a:off x="175450" y="2521951"/>
            <a:ext cx="8605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How does the order parameter evolve with time? Numerical simulations show: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75450" y="1194686"/>
            <a:ext cx="8697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new way to think about this system: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Oscillators interact through the mean field quantities.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individual phase of each oscillator is pulled to the mean phase of the system.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coupling is proportional to the coherence of the group.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2971763"/>
            <a:ext cx="2897505" cy="1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38" y="864813"/>
            <a:ext cx="36576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4099800" y="3013163"/>
            <a:ext cx="44634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all K under a certain threshold oscillators act as if uncoupled.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K above that threshold, r(t) grows exponentially until it saturates at some level (although fluctuations continue)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69250" y="4557376"/>
            <a:ext cx="8605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An elegant model, but a couple of unresolved problems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type="ctrTitle"/>
          </p:nvPr>
        </p:nvSpPr>
        <p:spPr>
          <a:xfrm>
            <a:off x="2315400" y="67500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Numerical examples</a:t>
            </a:r>
            <a:endParaRPr sz="2600"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00" y="9928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type="ctrTitle"/>
          </p:nvPr>
        </p:nvSpPr>
        <p:spPr>
          <a:xfrm>
            <a:off x="2315400" y="48350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Numerical examples</a:t>
            </a:r>
            <a:endParaRPr sz="2600"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940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type="ctrTitle"/>
          </p:nvPr>
        </p:nvSpPr>
        <p:spPr>
          <a:xfrm>
            <a:off x="2315400" y="48325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Applications: neuroscience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type="ctrTitle"/>
          </p:nvPr>
        </p:nvSpPr>
        <p:spPr>
          <a:xfrm>
            <a:off x="2315400" y="38750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Applications: ---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ctrTitle"/>
          </p:nvPr>
        </p:nvSpPr>
        <p:spPr>
          <a:xfrm>
            <a:off x="2315400" y="38750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References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315400" y="115375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Oscillations</a:t>
            </a:r>
            <a:r>
              <a:rPr lang="en" sz="2600"/>
              <a:t> </a:t>
            </a:r>
            <a:endParaRPr sz="2600"/>
          </a:p>
        </p:txBody>
      </p:sp>
      <p:sp>
        <p:nvSpPr>
          <p:cNvPr id="62" name="Google Shape;62;p14"/>
          <p:cNvSpPr txBox="1"/>
          <p:nvPr/>
        </p:nvSpPr>
        <p:spPr>
          <a:xfrm>
            <a:off x="85950" y="873473"/>
            <a:ext cx="7366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repetitive variation of a measure around a central value over time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950" y="1424875"/>
            <a:ext cx="720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very common type of motion found in all type of systems. Examples include: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 on a spring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Pendulum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 current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Predator-prey dynamics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5325" y="3334488"/>
            <a:ext cx="4706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With the solution being a linear combination of sine and cosine waves: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400" y="1534625"/>
            <a:ext cx="1524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828600" y="4582625"/>
            <a:ext cx="2194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By Svjo - Own work, CC BY-SA 3.0</a:t>
            </a:r>
            <a:r>
              <a:rPr lang="en" sz="1000"/>
              <a:t> 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162250" y="4087625"/>
            <a:ext cx="67425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COUPLED OSCILLATORS: Two or more oscillating systems connected in a way they can exchange energy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925" y="3767273"/>
            <a:ext cx="2829025" cy="25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5950" y="8205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1397850" y="58025"/>
            <a:ext cx="6031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Dynamical systems perspective</a:t>
            </a:r>
            <a:endParaRPr sz="2600"/>
          </a:p>
        </p:txBody>
      </p:sp>
      <p:sp>
        <p:nvSpPr>
          <p:cNvPr id="75" name="Google Shape;75;p15"/>
          <p:cNvSpPr txBox="1"/>
          <p:nvPr/>
        </p:nvSpPr>
        <p:spPr>
          <a:xfrm>
            <a:off x="85950" y="955525"/>
            <a:ext cx="4104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we learned in this class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first example of Dynamical Systems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350963" y="2682100"/>
            <a:ext cx="1943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Harmonic Oscillator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-Autonomous 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197250" y="2682100"/>
            <a:ext cx="2946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Forced Harmonic Oscillator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-Higher Dimension=Autonomous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950" y="14631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Lienard System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Van Der Pol Oscillator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25" y="1327400"/>
            <a:ext cx="7810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00" y="1241125"/>
            <a:ext cx="8286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250" y="1667500"/>
            <a:ext cx="1593150" cy="69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449" y="955524"/>
            <a:ext cx="2164352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5913" y="1308350"/>
            <a:ext cx="7334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4805" y="1595875"/>
            <a:ext cx="2380221" cy="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775" y="2216150"/>
            <a:ext cx="27432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763" y="2887150"/>
            <a:ext cx="29813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9138" y="955527"/>
            <a:ext cx="1227364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ctrTitle"/>
          </p:nvPr>
        </p:nvSpPr>
        <p:spPr>
          <a:xfrm>
            <a:off x="982900" y="115375"/>
            <a:ext cx="70713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Spontaneous synchronization</a:t>
            </a:r>
            <a:endParaRPr sz="2600"/>
          </a:p>
        </p:txBody>
      </p:sp>
      <p:sp>
        <p:nvSpPr>
          <p:cNvPr id="94" name="Google Shape;94;p16"/>
          <p:cNvSpPr txBox="1"/>
          <p:nvPr/>
        </p:nvSpPr>
        <p:spPr>
          <a:xfrm>
            <a:off x="481625" y="847168"/>
            <a:ext cx="72030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◆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Pacemaker cells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25" y="2282375"/>
            <a:ext cx="2972206" cy="1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888" y="2282375"/>
            <a:ext cx="2833900" cy="2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1625" y="1347875"/>
            <a:ext cx="6709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Millenium bridge in london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81625" y="1578975"/>
            <a:ext cx="7345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Fireflies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ctrTitle"/>
          </p:nvPr>
        </p:nvSpPr>
        <p:spPr>
          <a:xfrm>
            <a:off x="982900" y="115375"/>
            <a:ext cx="70713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Spontaneous synchronization</a:t>
            </a:r>
            <a:endParaRPr sz="2600"/>
          </a:p>
        </p:txBody>
      </p:sp>
      <p:pic>
        <p:nvPicPr>
          <p:cNvPr descr="Synchronicity (Thailand) : Experiment in the mangrove forests of Thailand. Thousands of live fireflies are made to synchronize their flashes with a few computer controlled LED’s.&#10;&#10;Full documentation here: http://robinmeier.net/?p=2279&#10;&#10;This video was part of a large installation showed in Basel, Switzerland: http://robinmeier.net/?p=2080&#10;&#10;Trailer for Synchronicity (Thailand) by Robin Meier &amp; Andre Gwerder, 2015&#10;Digital Video (4k/2k), Stereo Soundtrack. 43 minutes - Edition of 5 &#10;Produced by Audemars Piguet Art Commission, Le Brassus&#10;Director of Photography: Nikolai Zheludovich; Editing: Mariko Montpetit&#10;Special thanks to Anchana Thancharoen and her team at Kasetsart University, Bangkok" id="105" name="Google Shape;105;p17" title="Synchronizing Firefli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500" y="943000"/>
            <a:ext cx="5213326" cy="3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ctrTitle"/>
          </p:nvPr>
        </p:nvSpPr>
        <p:spPr>
          <a:xfrm>
            <a:off x="982900" y="115375"/>
            <a:ext cx="70713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Spontaneous synchronization</a:t>
            </a:r>
            <a:endParaRPr sz="2600"/>
          </a:p>
        </p:txBody>
      </p:sp>
      <p:sp>
        <p:nvSpPr>
          <p:cNvPr id="112" name="Google Shape;112;p18"/>
          <p:cNvSpPr txBox="1"/>
          <p:nvPr/>
        </p:nvSpPr>
        <p:spPr>
          <a:xfrm>
            <a:off x="481625" y="847163"/>
            <a:ext cx="7203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◆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Pacemaker cells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◆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Millenium bridge in london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◆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Fireflies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◆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Metronomes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ctrTitle"/>
          </p:nvPr>
        </p:nvSpPr>
        <p:spPr>
          <a:xfrm>
            <a:off x="982900" y="115375"/>
            <a:ext cx="70713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Spontaneous synchronization</a:t>
            </a:r>
            <a:endParaRPr sz="2600"/>
          </a:p>
        </p:txBody>
      </p:sp>
      <p:pic>
        <p:nvPicPr>
          <p:cNvPr descr=" " id="119" name="Google Shape;119;p19" title="spontaneous synchron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63" y="996925"/>
            <a:ext cx="5068975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969975" y="48350"/>
            <a:ext cx="74220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Background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196300" y="821700"/>
            <a:ext cx="86142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Wiener (1958) : Recognizes how widespread collective synchronization was in the natural world.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Winfree (1967) reformulated the problem, assuming: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large population of interacting nearly identical oscillators.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coupling was weak.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different timescales: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Fast: oscillators relax to their limit cycle and can be characterized by their phase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Slow: the phases evolve as a consequence of coupling.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75" y="3759900"/>
            <a:ext cx="3304032" cy="734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0"/>
          <p:cNvGrpSpPr/>
          <p:nvPr/>
        </p:nvGrpSpPr>
        <p:grpSpPr>
          <a:xfrm>
            <a:off x="1094750" y="3820113"/>
            <a:ext cx="1832375" cy="613800"/>
            <a:chOff x="1094750" y="3820113"/>
            <a:chExt cx="1832375" cy="613800"/>
          </a:xfrm>
        </p:grpSpPr>
        <p:sp>
          <p:nvSpPr>
            <p:cNvPr id="129" name="Google Shape;129;p20"/>
            <p:cNvSpPr txBox="1"/>
            <p:nvPr/>
          </p:nvSpPr>
          <p:spPr>
            <a:xfrm>
              <a:off x="1094750" y="3820113"/>
              <a:ext cx="12696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Change of phase in time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534125" y="3855525"/>
              <a:ext cx="393000" cy="534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2493225" y="3919450"/>
            <a:ext cx="1042200" cy="1083775"/>
            <a:chOff x="2493225" y="3919450"/>
            <a:chExt cx="1042200" cy="1083775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2493225" y="4389425"/>
              <a:ext cx="1042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Natural frequency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044275" y="3919450"/>
              <a:ext cx="276300" cy="410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3535425" y="3759900"/>
            <a:ext cx="989100" cy="1243325"/>
            <a:chOff x="3535425" y="3759900"/>
            <a:chExt cx="989100" cy="1243325"/>
          </a:xfrm>
        </p:grpSpPr>
        <p:sp>
          <p:nvSpPr>
            <p:cNvPr id="135" name="Google Shape;135;p20"/>
            <p:cNvSpPr txBox="1"/>
            <p:nvPr/>
          </p:nvSpPr>
          <p:spPr>
            <a:xfrm>
              <a:off x="3535425" y="4389425"/>
              <a:ext cx="9891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Influence of others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3623200" y="3759900"/>
              <a:ext cx="901200" cy="734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4612175" y="3899775"/>
            <a:ext cx="1120800" cy="1103450"/>
            <a:chOff x="4612175" y="3899775"/>
            <a:chExt cx="1120800" cy="1103450"/>
          </a:xfrm>
        </p:grpSpPr>
        <p:sp>
          <p:nvSpPr>
            <p:cNvPr id="138" name="Google Shape;138;p20"/>
            <p:cNvSpPr txBox="1"/>
            <p:nvPr/>
          </p:nvSpPr>
          <p:spPr>
            <a:xfrm>
              <a:off x="4690775" y="4389425"/>
              <a:ext cx="1042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Sensitivity to others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612175" y="3899775"/>
              <a:ext cx="464400" cy="534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85950" y="736300"/>
            <a:ext cx="8972100" cy="432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ctrTitle"/>
          </p:nvPr>
        </p:nvSpPr>
        <p:spPr>
          <a:xfrm>
            <a:off x="2315400" y="76200"/>
            <a:ext cx="45132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Kuramoto model</a:t>
            </a:r>
            <a:endParaRPr sz="2600"/>
          </a:p>
        </p:txBody>
      </p:sp>
      <p:sp>
        <p:nvSpPr>
          <p:cNvPr id="146" name="Google Shape;146;p21"/>
          <p:cNvSpPr txBox="1"/>
          <p:nvPr/>
        </p:nvSpPr>
        <p:spPr>
          <a:xfrm>
            <a:off x="85950" y="787275"/>
            <a:ext cx="8655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new foundation to Winfree’s intuition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15875" y="3476363"/>
            <a:ext cx="6996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Equally weighted, all to all, purely sinusoidal coupling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26425" y="1209500"/>
            <a:ext cx="8786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any system of weakly coupled, nearly identical limit cycle oscillators, long term dynamics are described by: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60450" y="3047200"/>
            <a:ext cx="810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these equations are still too difficult to analyze. Another simplification: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88" y="1983963"/>
            <a:ext cx="3962475" cy="79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750" y="4054288"/>
            <a:ext cx="3925386" cy="71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50" y="2012225"/>
            <a:ext cx="3514984" cy="7590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2315400" y="3979950"/>
            <a:ext cx="4280700" cy="9597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39450" y="4049300"/>
            <a:ext cx="1925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KURAMOTO MODEL (1975)</a:t>
            </a:r>
            <a:endParaRPr sz="18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43000" y="1848250"/>
            <a:ext cx="1725300" cy="10848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305350" y="1778275"/>
            <a:ext cx="1725300" cy="12075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1"/>
          <p:cNvCxnSpPr>
            <a:stCxn id="155" idx="7"/>
            <a:endCxn id="156" idx="1"/>
          </p:cNvCxnSpPr>
          <p:nvPr/>
        </p:nvCxnSpPr>
        <p:spPr>
          <a:xfrm rot="-5400000">
            <a:off x="4060886" y="509965"/>
            <a:ext cx="51900" cy="2942400"/>
          </a:xfrm>
          <a:prstGeom prst="curvedConnector3">
            <a:avLst>
              <a:gd fmla="val 89974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200150" y="1778275"/>
            <a:ext cx="102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Winfree’s model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