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7F0-C7B5-44B3-8BC7-F253B23D0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1E366-02C3-42BA-9DF9-6AC0AEA32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7A8C0-27DE-4877-8C43-95B64F7B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50A-C630-410C-A873-0C5A247C7DD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AF450-011A-4843-B8E4-94496F24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FF18-A7FF-4216-80E1-BEFDEE1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3729-EEEB-4E6A-9DD1-1E685C5CF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7F43-3EE4-4402-BAAE-160A00BF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334D2-F74E-4ADD-AA4C-D0340681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A8826-50D2-4B19-B191-D0782867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50A-C630-410C-A873-0C5A247C7DD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8DC5-ED7A-4303-82F6-AE4BD096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EB0B-2458-4328-97AF-8C6624B2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3729-EEEB-4E6A-9DD1-1E685C5CF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0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A8456-74EF-4D6C-B552-B37E1724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5FD1-34C1-4D62-81A1-91E39DC32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34995-3FAE-450C-B739-B9DB462D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50A-C630-410C-A873-0C5A247C7DD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1891-7631-4C75-A70C-F5A61BFC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2462-05DD-4FE1-8F3B-3877E253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3729-EEEB-4E6A-9DD1-1E685C5CF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6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7653-89CA-4609-907C-0C7703B8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3686-1503-4221-BDA5-A091267E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C937-EC43-4612-A4AD-2C0941B8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50A-C630-410C-A873-0C5A247C7DD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BE87B-65B3-49BE-93CC-F652BD2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2A88-EC01-41F5-B75B-266A01E0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3729-EEEB-4E6A-9DD1-1E685C5CF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9E01-072A-4D7D-A7DF-909DFEBC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4EB5-B077-49F4-98A6-1FA538FB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86F2-83FC-4AE4-B2F6-9A3195A6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50A-C630-410C-A873-0C5A247C7DD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8D74-9E66-47B8-9CB8-64E5C452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9BEE4-D40E-45D5-B698-0707F30C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3729-EEEB-4E6A-9DD1-1E685C5CF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5853-887E-4452-AF61-71F1672A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4CFA-8479-4E01-BFE1-0A9999204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18E2F-CABE-426D-9DE4-85EFCBB48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A1CD-FC2E-432E-AA01-CF030756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50A-C630-410C-A873-0C5A247C7DD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C597A-819D-41CD-B9B2-02A52030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812A3-DFED-4198-ADBD-ED63FC16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3729-EEEB-4E6A-9DD1-1E685C5CF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8006-8270-472F-90A6-98F7830B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F1125-A190-4C04-88B3-543B1A06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0C11-2EAF-4148-83BD-ED36B0A7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3DA3D-0A50-4835-8F7A-DCDF500C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AABEF-D666-4781-B221-2122C0077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ECD37-0821-4DAC-80D7-60BE8F06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50A-C630-410C-A873-0C5A247C7DD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5E023-CE14-4848-BD85-2D10213B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9F221-B079-4024-972E-D50AD4B7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3729-EEEB-4E6A-9DD1-1E685C5CF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6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72E7-C71A-447D-8909-75B38C62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6FFF6-C07B-4A2A-8187-4AB4E2AF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50A-C630-410C-A873-0C5A247C7DD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E2FFF-702C-42DF-AA11-CAC56E78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F4F93-5F9B-465F-81AD-A1A34C39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3729-EEEB-4E6A-9DD1-1E685C5CF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962D9-21AB-4972-BC20-F295D2FF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50A-C630-410C-A873-0C5A247C7DD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58AE1-4480-4F26-A4F3-98E5883B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61353-EC9E-48FF-9A64-773ABF0E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3729-EEEB-4E6A-9DD1-1E685C5CF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A692-377A-487B-AC4E-1B16975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80C4-4C83-44DF-BF51-9754B19C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3838C-B82F-4452-B5E6-C5396DF7C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10EE1-76A7-4F1A-98A1-6889C2FD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50A-C630-410C-A873-0C5A247C7DD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B264E-2E8C-49C7-9F89-555DC2B5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5B348-9DBA-4CEC-9694-BDCFE175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3729-EEEB-4E6A-9DD1-1E685C5CF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6F7F-41CD-45A1-944B-826D7B12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9536A-35FB-4994-92EA-2B2192E84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52D82-2759-4A63-B554-C395A8082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70FD-ED14-42FE-9F6F-9AA952EA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50A-C630-410C-A873-0C5A247C7DD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D180D-BD67-4ADD-9E95-200775F0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5047-C84F-4C05-B7A4-FC072CD6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3729-EEEB-4E6A-9DD1-1E685C5CF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1174F-6F27-434A-92DF-A58D0B93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9F905-20F5-4E55-884A-1A805E32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0E57-CB9F-49FF-8C0A-F4CF86068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350A-C630-410C-A873-0C5A247C7DD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F395-8508-4839-B915-956642B1E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A5FDB-BD90-4CAC-83C1-16E04FBB2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93729-EEEB-4E6A-9DD1-1E685C5CF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A8041747-E433-4BD4-A52E-655124B9547D}"/>
              </a:ext>
            </a:extLst>
          </p:cNvPr>
          <p:cNvSpPr/>
          <p:nvPr/>
        </p:nvSpPr>
        <p:spPr>
          <a:xfrm>
            <a:off x="4940107" y="78199"/>
            <a:ext cx="1943593" cy="112137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Measures On same Sample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DFCBA41-CF54-42BD-AA17-263882BB3171}"/>
              </a:ext>
            </a:extLst>
          </p:cNvPr>
          <p:cNvSpPr/>
          <p:nvPr/>
        </p:nvSpPr>
        <p:spPr>
          <a:xfrm>
            <a:off x="2987979" y="3671905"/>
            <a:ext cx="1536398" cy="7594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Known?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C4F6B4D-3FEE-4B51-A40C-8650C2EEB7ED}"/>
              </a:ext>
            </a:extLst>
          </p:cNvPr>
          <p:cNvSpPr/>
          <p:nvPr/>
        </p:nvSpPr>
        <p:spPr>
          <a:xfrm>
            <a:off x="7343978" y="3525081"/>
            <a:ext cx="1674511" cy="100488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Size&gt;30 &amp; OK Skew?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60E27C95-D7BA-4141-B3F5-78375E61771D}"/>
              </a:ext>
            </a:extLst>
          </p:cNvPr>
          <p:cNvSpPr/>
          <p:nvPr/>
        </p:nvSpPr>
        <p:spPr>
          <a:xfrm>
            <a:off x="4757247" y="4430663"/>
            <a:ext cx="2036461" cy="10066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Vars equal, </a:t>
            </a:r>
            <a:r>
              <a:rPr lang="en-US" sz="1400" dirty="0" err="1">
                <a:solidFill>
                  <a:schemeClr val="tx1"/>
                </a:solidFill>
              </a:rPr>
              <a:t>Levene</a:t>
            </a:r>
            <a:r>
              <a:rPr lang="en-US" sz="1400" dirty="0">
                <a:solidFill>
                  <a:schemeClr val="tx1"/>
                </a:solidFill>
              </a:rPr>
              <a:t> Test?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F1D64D-A74C-4F0F-937D-82F7AEAEBD5C}"/>
              </a:ext>
            </a:extLst>
          </p:cNvPr>
          <p:cNvSpPr/>
          <p:nvPr/>
        </p:nvSpPr>
        <p:spPr>
          <a:xfrm>
            <a:off x="1681165" y="5167330"/>
            <a:ext cx="1376362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Two Sample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8CC82-51B9-421D-B09F-F439F3F74418}"/>
              </a:ext>
            </a:extLst>
          </p:cNvPr>
          <p:cNvSpPr/>
          <p:nvPr/>
        </p:nvSpPr>
        <p:spPr>
          <a:xfrm>
            <a:off x="6467477" y="6110304"/>
            <a:ext cx="1423988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Two Sample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 Test Welch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E851C0-EC90-48EA-AB64-7AE7DF140D9B}"/>
              </a:ext>
            </a:extLst>
          </p:cNvPr>
          <p:cNvSpPr/>
          <p:nvPr/>
        </p:nvSpPr>
        <p:spPr>
          <a:xfrm>
            <a:off x="3562352" y="6138880"/>
            <a:ext cx="1423988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Two Sample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 Test Assume Equal Var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4BCA0B-3D51-4C21-BB45-CDAA191DB72E}"/>
              </a:ext>
            </a:extLst>
          </p:cNvPr>
          <p:cNvSpPr/>
          <p:nvPr/>
        </p:nvSpPr>
        <p:spPr>
          <a:xfrm>
            <a:off x="9229727" y="4933967"/>
            <a:ext cx="1423988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Non Param 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Wilicoxon</a:t>
            </a:r>
            <a:r>
              <a:rPr lang="en-US" sz="1400" dirty="0">
                <a:solidFill>
                  <a:schemeClr val="tx1"/>
                </a:solidFill>
              </a:rPr>
              <a:t> Ranked Sum Test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56F62AB-AE0A-4BCE-8DE3-0C77B31714F2}"/>
              </a:ext>
            </a:extLst>
          </p:cNvPr>
          <p:cNvSpPr/>
          <p:nvPr/>
        </p:nvSpPr>
        <p:spPr>
          <a:xfrm>
            <a:off x="5143704" y="2802937"/>
            <a:ext cx="1536398" cy="7594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Norml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Dist’n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C24D3F-7826-46C5-A654-16CFAE44BB76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flipH="1">
            <a:off x="5911903" y="1199578"/>
            <a:ext cx="1" cy="160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8855070-AF02-4DD4-819C-07E66E6CA872}"/>
              </a:ext>
            </a:extLst>
          </p:cNvPr>
          <p:cNvCxnSpPr>
            <a:stCxn id="11" idx="1"/>
            <a:endCxn id="4" idx="0"/>
          </p:cNvCxnSpPr>
          <p:nvPr/>
        </p:nvCxnSpPr>
        <p:spPr>
          <a:xfrm rot="10800000" flipV="1">
            <a:off x="3756178" y="3182651"/>
            <a:ext cx="1387526" cy="4892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16D5ED5-51CF-415D-A2F5-2FA62A592E33}"/>
              </a:ext>
            </a:extLst>
          </p:cNvPr>
          <p:cNvCxnSpPr>
            <a:stCxn id="4" idx="1"/>
            <a:endCxn id="7" idx="0"/>
          </p:cNvCxnSpPr>
          <p:nvPr/>
        </p:nvCxnSpPr>
        <p:spPr>
          <a:xfrm rot="10800000" flipV="1">
            <a:off x="2369347" y="4051620"/>
            <a:ext cx="618633" cy="11157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2CADF7-733C-443E-B93F-490A8ABDAA8A}"/>
              </a:ext>
            </a:extLst>
          </p:cNvPr>
          <p:cNvCxnSpPr>
            <a:stCxn id="11" idx="3"/>
            <a:endCxn id="5" idx="0"/>
          </p:cNvCxnSpPr>
          <p:nvPr/>
        </p:nvCxnSpPr>
        <p:spPr>
          <a:xfrm>
            <a:off x="6680102" y="3182652"/>
            <a:ext cx="1501132" cy="3424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AED7DAF-8C8C-40A9-B9E2-A0A29B5F4C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79400" y="4044448"/>
            <a:ext cx="1568500" cy="4031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04447C1-FA2D-40B2-BD78-9A47CA26B693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524377" y="4051620"/>
            <a:ext cx="1251101" cy="3790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F95AEB0-D511-4062-A1FA-597ABB8F313B}"/>
              </a:ext>
            </a:extLst>
          </p:cNvPr>
          <p:cNvCxnSpPr>
            <a:stCxn id="6" idx="1"/>
            <a:endCxn id="9" idx="0"/>
          </p:cNvCxnSpPr>
          <p:nvPr/>
        </p:nvCxnSpPr>
        <p:spPr>
          <a:xfrm rot="10800000" flipV="1">
            <a:off x="4274347" y="4933966"/>
            <a:ext cx="482901" cy="12049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1CCD5D1-7CCF-477B-BFE2-0C9E14C83AA8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6793708" y="4933967"/>
            <a:ext cx="385763" cy="11763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649D191-7E36-4E49-A7F2-9606F9D7ED6F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9018489" y="4027525"/>
            <a:ext cx="923232" cy="9064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A40AA-9D8B-47D3-8E04-0E6E56132963}"/>
              </a:ext>
            </a:extLst>
          </p:cNvPr>
          <p:cNvSpPr/>
          <p:nvPr/>
        </p:nvSpPr>
        <p:spPr>
          <a:xfrm>
            <a:off x="8517733" y="305513"/>
            <a:ext cx="1423988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Paired Difference Test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9AB2B53-AA75-44C0-9048-5B0B71E7DCF6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6883700" y="638888"/>
            <a:ext cx="1634033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E9941C-1C1A-49AE-BD27-9574504390A9}"/>
              </a:ext>
            </a:extLst>
          </p:cNvPr>
          <p:cNvSpPr txBox="1"/>
          <p:nvPr/>
        </p:nvSpPr>
        <p:spPr>
          <a:xfrm>
            <a:off x="7553079" y="51506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B7AB88-C7B1-4E7F-ADED-A6FDC557A5D3}"/>
              </a:ext>
            </a:extLst>
          </p:cNvPr>
          <p:cNvSpPr txBox="1"/>
          <p:nvPr/>
        </p:nvSpPr>
        <p:spPr>
          <a:xfrm>
            <a:off x="4446247" y="282851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C3732E-5195-4628-B9FD-396527FE7B60}"/>
              </a:ext>
            </a:extLst>
          </p:cNvPr>
          <p:cNvSpPr txBox="1"/>
          <p:nvPr/>
        </p:nvSpPr>
        <p:spPr>
          <a:xfrm>
            <a:off x="2470359" y="372023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E0F4B-19E6-4EF4-BCDB-EBFCBCC0E2A6}"/>
              </a:ext>
            </a:extLst>
          </p:cNvPr>
          <p:cNvSpPr txBox="1"/>
          <p:nvPr/>
        </p:nvSpPr>
        <p:spPr>
          <a:xfrm>
            <a:off x="6712204" y="367509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1DA1C6-8CF2-43E6-BEC0-ABB9474E4B86}"/>
              </a:ext>
            </a:extLst>
          </p:cNvPr>
          <p:cNvSpPr txBox="1"/>
          <p:nvPr/>
        </p:nvSpPr>
        <p:spPr>
          <a:xfrm>
            <a:off x="4371484" y="459461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20C5C2-D913-447B-943E-E25E65B0B35F}"/>
              </a:ext>
            </a:extLst>
          </p:cNvPr>
          <p:cNvSpPr txBox="1"/>
          <p:nvPr/>
        </p:nvSpPr>
        <p:spPr>
          <a:xfrm>
            <a:off x="7116191" y="27859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5DE56A-4307-441B-9021-550187327DA5}"/>
              </a:ext>
            </a:extLst>
          </p:cNvPr>
          <p:cNvSpPr txBox="1"/>
          <p:nvPr/>
        </p:nvSpPr>
        <p:spPr>
          <a:xfrm>
            <a:off x="5824524" y="130394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4E2192-F87A-40FC-AB3A-6EF720CFBCDA}"/>
              </a:ext>
            </a:extLst>
          </p:cNvPr>
          <p:cNvSpPr txBox="1"/>
          <p:nvPr/>
        </p:nvSpPr>
        <p:spPr>
          <a:xfrm>
            <a:off x="4725084" y="36719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BE7B2E-1473-4B42-A8DF-1CCAE771264F}"/>
              </a:ext>
            </a:extLst>
          </p:cNvPr>
          <p:cNvSpPr txBox="1"/>
          <p:nvPr/>
        </p:nvSpPr>
        <p:spPr>
          <a:xfrm>
            <a:off x="6758803" y="45154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8DFEF1-822C-4F47-9D6E-B4A080A7D7AC}"/>
              </a:ext>
            </a:extLst>
          </p:cNvPr>
          <p:cNvSpPr txBox="1"/>
          <p:nvPr/>
        </p:nvSpPr>
        <p:spPr>
          <a:xfrm>
            <a:off x="9113185" y="368096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EBB87D0B-278D-4A2F-90D2-0DA223D93017}"/>
              </a:ext>
            </a:extLst>
          </p:cNvPr>
          <p:cNvSpPr/>
          <p:nvPr/>
        </p:nvSpPr>
        <p:spPr>
          <a:xfrm>
            <a:off x="5091311" y="1673981"/>
            <a:ext cx="1650004" cy="7594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Interval,Ratio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DF2BF6-4D00-416D-86B2-19D3E2AB9E17}"/>
              </a:ext>
            </a:extLst>
          </p:cNvPr>
          <p:cNvCxnSpPr>
            <a:stCxn id="53" idx="2"/>
            <a:endCxn id="11" idx="0"/>
          </p:cNvCxnSpPr>
          <p:nvPr/>
        </p:nvCxnSpPr>
        <p:spPr>
          <a:xfrm flipH="1">
            <a:off x="5911903" y="2433411"/>
            <a:ext cx="4410" cy="36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C4D4E75-EDDA-4F71-908F-C91BE6688997}"/>
              </a:ext>
            </a:extLst>
          </p:cNvPr>
          <p:cNvSpPr txBox="1"/>
          <p:nvPr/>
        </p:nvSpPr>
        <p:spPr>
          <a:xfrm>
            <a:off x="5367724" y="245918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053927-CE61-43DB-AB2D-E01999F03DE3}"/>
              </a:ext>
            </a:extLst>
          </p:cNvPr>
          <p:cNvCxnSpPr>
            <a:stCxn id="53" idx="3"/>
            <a:endCxn id="10" idx="0"/>
          </p:cNvCxnSpPr>
          <p:nvPr/>
        </p:nvCxnSpPr>
        <p:spPr>
          <a:xfrm>
            <a:off x="6741315" y="2053696"/>
            <a:ext cx="3200406" cy="28802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60D7A5C-0835-4987-9F2C-F05CCD9E3CE0}"/>
              </a:ext>
            </a:extLst>
          </p:cNvPr>
          <p:cNvSpPr txBox="1"/>
          <p:nvPr/>
        </p:nvSpPr>
        <p:spPr>
          <a:xfrm>
            <a:off x="6770426" y="17149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84341F-2B56-4A80-81B6-F69D780BFEAE}"/>
              </a:ext>
            </a:extLst>
          </p:cNvPr>
          <p:cNvSpPr/>
          <p:nvPr/>
        </p:nvSpPr>
        <p:spPr>
          <a:xfrm>
            <a:off x="483396" y="305513"/>
            <a:ext cx="1423988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Unpaired 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51BDC3-FA1A-4F10-96E2-F7C99088CB54}"/>
              </a:ext>
            </a:extLst>
          </p:cNvPr>
          <p:cNvSpPr txBox="1"/>
          <p:nvPr/>
        </p:nvSpPr>
        <p:spPr>
          <a:xfrm>
            <a:off x="1295400" y="1600200"/>
            <a:ext cx="2328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Mu(1) = Mu(2)</a:t>
            </a:r>
          </a:p>
          <a:p>
            <a:r>
              <a:rPr lang="en-US" dirty="0"/>
              <a:t>HA1: Mu(1) != Mu(2)</a:t>
            </a:r>
          </a:p>
          <a:p>
            <a:r>
              <a:rPr lang="en-US" dirty="0"/>
              <a:t>HA2: Mu(1) &gt; Mu(2)</a:t>
            </a:r>
          </a:p>
          <a:p>
            <a:r>
              <a:rPr lang="en-US" dirty="0"/>
              <a:t>HA3: Mu(1) &lt; Mu(2)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9F6DFB-CD6D-40D5-8BAE-AFEA7F0F4DAC}"/>
              </a:ext>
            </a:extLst>
          </p:cNvPr>
          <p:cNvSpPr/>
          <p:nvPr/>
        </p:nvSpPr>
        <p:spPr>
          <a:xfrm>
            <a:off x="1245637" y="1673276"/>
            <a:ext cx="2118049" cy="1111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A190AA57-60E9-4E64-9187-8529AB6DF85A}"/>
              </a:ext>
            </a:extLst>
          </p:cNvPr>
          <p:cNvSpPr/>
          <p:nvPr/>
        </p:nvSpPr>
        <p:spPr>
          <a:xfrm>
            <a:off x="4940107" y="78199"/>
            <a:ext cx="1943593" cy="112137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Measures On same Sample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85B15D2-1B7A-46DB-9E97-F6AC27E42071}"/>
              </a:ext>
            </a:extLst>
          </p:cNvPr>
          <p:cNvSpPr/>
          <p:nvPr/>
        </p:nvSpPr>
        <p:spPr>
          <a:xfrm>
            <a:off x="2987979" y="3671905"/>
            <a:ext cx="1536398" cy="7594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Known?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E516716-EC87-48C4-96D4-8568F8882727}"/>
              </a:ext>
            </a:extLst>
          </p:cNvPr>
          <p:cNvSpPr/>
          <p:nvPr/>
        </p:nvSpPr>
        <p:spPr>
          <a:xfrm>
            <a:off x="4985583" y="4594616"/>
            <a:ext cx="1674511" cy="100488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Size&gt;30 &amp; OK Skew?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19166-09E9-4778-B36F-2C98AE73CEF9}"/>
              </a:ext>
            </a:extLst>
          </p:cNvPr>
          <p:cNvSpPr/>
          <p:nvPr/>
        </p:nvSpPr>
        <p:spPr>
          <a:xfrm>
            <a:off x="1681165" y="5167330"/>
            <a:ext cx="1376362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Diff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Z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C86D5-7E3E-4975-B65F-2F5D7D7B03C9}"/>
              </a:ext>
            </a:extLst>
          </p:cNvPr>
          <p:cNvSpPr/>
          <p:nvPr/>
        </p:nvSpPr>
        <p:spPr>
          <a:xfrm>
            <a:off x="3562352" y="6138880"/>
            <a:ext cx="1423988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Diff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 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0A7422-6433-42A5-92BA-D1A35C109DDB}"/>
              </a:ext>
            </a:extLst>
          </p:cNvPr>
          <p:cNvSpPr/>
          <p:nvPr/>
        </p:nvSpPr>
        <p:spPr>
          <a:xfrm>
            <a:off x="9229727" y="4933967"/>
            <a:ext cx="1423988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Non Param 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Wilicoxon</a:t>
            </a:r>
            <a:r>
              <a:rPr lang="en-US" sz="1400" dirty="0">
                <a:solidFill>
                  <a:schemeClr val="tx1"/>
                </a:solidFill>
              </a:rPr>
              <a:t> Signed </a:t>
            </a:r>
            <a:r>
              <a:rPr lang="en-US" sz="1400" dirty="0" err="1">
                <a:solidFill>
                  <a:schemeClr val="tx1"/>
                </a:solidFill>
              </a:rPr>
              <a:t>RankTest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1279D69-BAC9-4723-B9A9-259CC0FADB69}"/>
              </a:ext>
            </a:extLst>
          </p:cNvPr>
          <p:cNvSpPr/>
          <p:nvPr/>
        </p:nvSpPr>
        <p:spPr>
          <a:xfrm>
            <a:off x="5143704" y="2802937"/>
            <a:ext cx="1536398" cy="7594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Norml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Dist’n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6F7BA-166C-43B6-979B-3236F6429FC6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5911903" y="1199578"/>
            <a:ext cx="1" cy="160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B144893-EA5E-4123-AF7B-805751CDDDD9}"/>
              </a:ext>
            </a:extLst>
          </p:cNvPr>
          <p:cNvCxnSpPr>
            <a:stCxn id="10" idx="1"/>
            <a:endCxn id="3" idx="0"/>
          </p:cNvCxnSpPr>
          <p:nvPr/>
        </p:nvCxnSpPr>
        <p:spPr>
          <a:xfrm rot="10800000" flipV="1">
            <a:off x="3756178" y="3182651"/>
            <a:ext cx="1387526" cy="4892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50963C5-6C7B-40E0-82B4-9B78120BF6C5}"/>
              </a:ext>
            </a:extLst>
          </p:cNvPr>
          <p:cNvCxnSpPr>
            <a:stCxn id="3" idx="1"/>
            <a:endCxn id="6" idx="0"/>
          </p:cNvCxnSpPr>
          <p:nvPr/>
        </p:nvCxnSpPr>
        <p:spPr>
          <a:xfrm rot="10800000" flipV="1">
            <a:off x="2369347" y="4051620"/>
            <a:ext cx="618633" cy="11157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BC496DA-FE21-4393-A794-CBD21C8C366B}"/>
              </a:ext>
            </a:extLst>
          </p:cNvPr>
          <p:cNvCxnSpPr>
            <a:cxnSpLocks/>
          </p:cNvCxnSpPr>
          <p:nvPr/>
        </p:nvCxnSpPr>
        <p:spPr>
          <a:xfrm flipH="1">
            <a:off x="5822838" y="3139694"/>
            <a:ext cx="857263" cy="1411964"/>
          </a:xfrm>
          <a:prstGeom prst="bentConnector4">
            <a:avLst>
              <a:gd name="adj1" fmla="val -26666"/>
              <a:gd name="adj2" fmla="val 634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188BD8E-B415-4FF3-86A6-95E21F7DBDF8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>
            <a:off x="4524377" y="4051620"/>
            <a:ext cx="1298462" cy="5429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93CBAF0-E982-460A-82C8-FFFD89E8C289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rot="10800000" flipV="1">
            <a:off x="4274347" y="5097060"/>
            <a:ext cx="711237" cy="10418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7922316-4507-44B8-B734-C62B74462408}"/>
              </a:ext>
            </a:extLst>
          </p:cNvPr>
          <p:cNvCxnSpPr>
            <a:stCxn id="4" idx="3"/>
            <a:endCxn id="9" idx="0"/>
          </p:cNvCxnSpPr>
          <p:nvPr/>
        </p:nvCxnSpPr>
        <p:spPr>
          <a:xfrm flipV="1">
            <a:off x="6660094" y="4933967"/>
            <a:ext cx="3281627" cy="163093"/>
          </a:xfrm>
          <a:prstGeom prst="bentConnector4">
            <a:avLst>
              <a:gd name="adj1" fmla="val 39152"/>
              <a:gd name="adj2" fmla="val 4482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3AF6C-DDD9-45BE-ACF4-81CC50667389}"/>
              </a:ext>
            </a:extLst>
          </p:cNvPr>
          <p:cNvSpPr/>
          <p:nvPr/>
        </p:nvSpPr>
        <p:spPr>
          <a:xfrm>
            <a:off x="8517733" y="305513"/>
            <a:ext cx="1423988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Unpaired Test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5532053-EEF4-41A2-AEF8-61F409B9D465}"/>
              </a:ext>
            </a:extLst>
          </p:cNvPr>
          <p:cNvCxnSpPr>
            <a:stCxn id="2" idx="3"/>
            <a:endCxn id="20" idx="1"/>
          </p:cNvCxnSpPr>
          <p:nvPr/>
        </p:nvCxnSpPr>
        <p:spPr>
          <a:xfrm flipV="1">
            <a:off x="6883700" y="638888"/>
            <a:ext cx="1634033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79A410-FC53-4282-934F-A805CCEE2ED8}"/>
              </a:ext>
            </a:extLst>
          </p:cNvPr>
          <p:cNvSpPr txBox="1"/>
          <p:nvPr/>
        </p:nvSpPr>
        <p:spPr>
          <a:xfrm>
            <a:off x="7514979" y="50802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911370-7517-4A09-8D90-C148B8B66A50}"/>
              </a:ext>
            </a:extLst>
          </p:cNvPr>
          <p:cNvSpPr txBox="1"/>
          <p:nvPr/>
        </p:nvSpPr>
        <p:spPr>
          <a:xfrm>
            <a:off x="4446247" y="282851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E22D1C-732E-4FCA-844D-51B13006C357}"/>
              </a:ext>
            </a:extLst>
          </p:cNvPr>
          <p:cNvSpPr txBox="1"/>
          <p:nvPr/>
        </p:nvSpPr>
        <p:spPr>
          <a:xfrm>
            <a:off x="2470359" y="372023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05C4B3-143F-4167-A990-67032FC3F44A}"/>
              </a:ext>
            </a:extLst>
          </p:cNvPr>
          <p:cNvSpPr txBox="1"/>
          <p:nvPr/>
        </p:nvSpPr>
        <p:spPr>
          <a:xfrm>
            <a:off x="4295264" y="470696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353AD1-8D04-47BB-80E1-FD9EF71B9E8E}"/>
              </a:ext>
            </a:extLst>
          </p:cNvPr>
          <p:cNvSpPr txBox="1"/>
          <p:nvPr/>
        </p:nvSpPr>
        <p:spPr>
          <a:xfrm>
            <a:off x="7116191" y="27859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7C37CE-1B94-4409-B6C8-3514B13553D5}"/>
              </a:ext>
            </a:extLst>
          </p:cNvPr>
          <p:cNvSpPr txBox="1"/>
          <p:nvPr/>
        </p:nvSpPr>
        <p:spPr>
          <a:xfrm>
            <a:off x="5824524" y="130394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C5A426-C074-4D2A-BBBE-BCEB0DE9BD43}"/>
              </a:ext>
            </a:extLst>
          </p:cNvPr>
          <p:cNvSpPr txBox="1"/>
          <p:nvPr/>
        </p:nvSpPr>
        <p:spPr>
          <a:xfrm>
            <a:off x="4725084" y="36719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7BAEA9-C432-48B4-9199-9CA232459803}"/>
              </a:ext>
            </a:extLst>
          </p:cNvPr>
          <p:cNvSpPr txBox="1"/>
          <p:nvPr/>
        </p:nvSpPr>
        <p:spPr>
          <a:xfrm>
            <a:off x="6758803" y="45154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1C719F-C7FF-45F0-8F97-AADD30372C7F}"/>
              </a:ext>
            </a:extLst>
          </p:cNvPr>
          <p:cNvSpPr txBox="1"/>
          <p:nvPr/>
        </p:nvSpPr>
        <p:spPr>
          <a:xfrm>
            <a:off x="9113185" y="368096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D142B29F-AA5F-477C-B367-92C03C7C082A}"/>
              </a:ext>
            </a:extLst>
          </p:cNvPr>
          <p:cNvSpPr/>
          <p:nvPr/>
        </p:nvSpPr>
        <p:spPr>
          <a:xfrm>
            <a:off x="5091311" y="1673981"/>
            <a:ext cx="1650004" cy="7594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Interval,Ratio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E3DFF4-ECD4-41BA-B1A4-73224D324159}"/>
              </a:ext>
            </a:extLst>
          </p:cNvPr>
          <p:cNvCxnSpPr>
            <a:stCxn id="32" idx="2"/>
            <a:endCxn id="10" idx="0"/>
          </p:cNvCxnSpPr>
          <p:nvPr/>
        </p:nvCxnSpPr>
        <p:spPr>
          <a:xfrm flipH="1">
            <a:off x="5911903" y="2433411"/>
            <a:ext cx="4410" cy="36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216E82-A501-4D85-9188-F6A1E0BA29AB}"/>
              </a:ext>
            </a:extLst>
          </p:cNvPr>
          <p:cNvSpPr txBox="1"/>
          <p:nvPr/>
        </p:nvSpPr>
        <p:spPr>
          <a:xfrm>
            <a:off x="5367724" y="245918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F20ED36-3CEF-4A9C-ACEF-5856CEEB9134}"/>
              </a:ext>
            </a:extLst>
          </p:cNvPr>
          <p:cNvCxnSpPr>
            <a:stCxn id="32" idx="3"/>
            <a:endCxn id="9" idx="0"/>
          </p:cNvCxnSpPr>
          <p:nvPr/>
        </p:nvCxnSpPr>
        <p:spPr>
          <a:xfrm>
            <a:off x="6741315" y="2053696"/>
            <a:ext cx="3200406" cy="28802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D31BB49-5F31-4E3E-B262-FA17E06F171A}"/>
              </a:ext>
            </a:extLst>
          </p:cNvPr>
          <p:cNvSpPr txBox="1"/>
          <p:nvPr/>
        </p:nvSpPr>
        <p:spPr>
          <a:xfrm>
            <a:off x="6770426" y="17149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38948A-9B58-47EF-A326-62F2C6E16191}"/>
              </a:ext>
            </a:extLst>
          </p:cNvPr>
          <p:cNvSpPr/>
          <p:nvPr/>
        </p:nvSpPr>
        <p:spPr>
          <a:xfrm>
            <a:off x="1083471" y="359318"/>
            <a:ext cx="1423988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Paired Difference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3A7414-00B1-47AC-8262-0AD7778A15B6}"/>
              </a:ext>
            </a:extLst>
          </p:cNvPr>
          <p:cNvSpPr txBox="1"/>
          <p:nvPr/>
        </p:nvSpPr>
        <p:spPr>
          <a:xfrm>
            <a:off x="1295400" y="1600200"/>
            <a:ext cx="2328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Mu(diff) = a</a:t>
            </a:r>
          </a:p>
          <a:p>
            <a:r>
              <a:rPr lang="en-US" dirty="0"/>
              <a:t>HA1: Mu(diff) != a</a:t>
            </a:r>
          </a:p>
          <a:p>
            <a:r>
              <a:rPr lang="en-US" dirty="0"/>
              <a:t>HA2: Mu(diff)  &gt; a</a:t>
            </a:r>
          </a:p>
          <a:p>
            <a:r>
              <a:rPr lang="en-US" dirty="0"/>
              <a:t>HA3: Mu(diff) &lt; 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087067-A656-4E58-90C9-61134542D5BB}"/>
              </a:ext>
            </a:extLst>
          </p:cNvPr>
          <p:cNvSpPr/>
          <p:nvPr/>
        </p:nvSpPr>
        <p:spPr>
          <a:xfrm>
            <a:off x="1295400" y="1600200"/>
            <a:ext cx="1900782" cy="118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6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196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Labovitz</dc:creator>
  <cp:lastModifiedBy>Mark Labovitz</cp:lastModifiedBy>
  <cp:revision>11</cp:revision>
  <dcterms:created xsi:type="dcterms:W3CDTF">2019-07-11T14:14:53Z</dcterms:created>
  <dcterms:modified xsi:type="dcterms:W3CDTF">2019-07-12T00:14:40Z</dcterms:modified>
</cp:coreProperties>
</file>