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8" r:id="rId7"/>
    <p:sldId id="260" r:id="rId8"/>
    <p:sldId id="259" r:id="rId9"/>
    <p:sldId id="267" r:id="rId10"/>
    <p:sldId id="262" r:id="rId11"/>
    <p:sldId id="266" r:id="rId12"/>
    <p:sldId id="265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6C11"/>
    <a:srgbClr val="85955B"/>
    <a:srgbClr val="F0CA00"/>
    <a:srgbClr val="393356"/>
    <a:srgbClr val="E1EBEE"/>
    <a:srgbClr val="E0EBF0"/>
    <a:srgbClr val="293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44" autoAdjust="0"/>
    <p:restoredTop sz="99836" autoAdjust="0"/>
  </p:normalViewPr>
  <p:slideViewPr>
    <p:cSldViewPr showGuides="1">
      <p:cViewPr varScale="1">
        <p:scale>
          <a:sx n="88" d="100"/>
          <a:sy n="88" d="100"/>
        </p:scale>
        <p:origin x="-2008" y="-104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24E7A6-80CB-421B-8C56-13FEC4AB92A2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athenahealth inc. -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801B3EA-4F1D-459E-A8C5-469CA1871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7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942D227-5171-4225-81C5-9EAB876DA4F0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athenahealth inc.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29743D1A-CFAA-403C-A311-AA82634E29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7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thenahealth_logo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4992688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848600" cy="1143000"/>
          </a:xfrm>
        </p:spPr>
        <p:txBody>
          <a:bodyPr/>
          <a:lstStyle>
            <a:lvl1pPr algn="r">
              <a:defRPr sz="3600">
                <a:solidFill>
                  <a:srgbClr val="566C1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799" y="2590800"/>
            <a:ext cx="6463553" cy="1295400"/>
          </a:xfrm>
        </p:spPr>
        <p:txBody>
          <a:bodyPr/>
          <a:lstStyle>
            <a:lvl1pPr marL="0" indent="0" algn="r">
              <a:buFont typeface="Times" pitchFamily="18" charset="0"/>
              <a:buNone/>
              <a:defRPr sz="2400">
                <a:solidFill>
                  <a:srgbClr val="000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D840C7-AB62-420F-A470-B2511BB3C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3048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CCD88F-F594-4C96-BDAB-900F1A438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C8DA91-1027-405E-982D-FEC157509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ranches_tint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rcRect/>
          <a:stretch>
            <a:fillRect/>
          </a:stretch>
        </p:blipFill>
        <p:spPr bwMode="auto">
          <a:xfrm>
            <a:off x="2514600" y="1981200"/>
            <a:ext cx="1806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809625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 err="1">
              <a:latin typeface="Trebuchet M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374106"/>
            <a:ext cx="5334000" cy="1500187"/>
          </a:xfrm>
        </p:spPr>
        <p:txBody>
          <a:bodyPr lIns="0" tIns="0" rIns="0" bIns="0" anchor="ctr"/>
          <a:lstStyle>
            <a:lvl1pPr marL="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E67157-13E7-4214-8D60-0DDA47228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8260D-2AFE-402B-B25B-F08C62D73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52E02E-F6D2-4B0C-AD27-3E3CA6838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1B59D-CDCF-4D69-A804-E7F8F34AE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8F03F9-FD22-4606-9B7A-C2EBF20A9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C11AB-2EAE-4C2B-AE45-D2869DAF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76200"/>
            <a:ext cx="5867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992188" cy="3048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Trebuchet MS" pitchFamily="1" charset="0"/>
              </a:defRPr>
            </a:lvl1pPr>
          </a:lstStyle>
          <a:p>
            <a:pPr>
              <a:defRPr/>
            </a:pPr>
            <a:fld id="{AFA2BA49-1931-4100-AB06-8A3C555F08FB}" type="slidenum">
              <a:rPr lang="en-US"/>
              <a:pPr>
                <a:defRPr/>
              </a:pPr>
              <a:t>‹#›</a:t>
            </a:fld>
            <a:endParaRPr lang="en-US" sz="600"/>
          </a:p>
        </p:txBody>
      </p:sp>
      <p:sp>
        <p:nvSpPr>
          <p:cNvPr id="2" name="Slide Number Placeholder 6"/>
          <p:cNvSpPr>
            <a:spLocks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 err="1">
                <a:latin typeface="Trebuchet MS" pitchFamily="1" charset="0"/>
              </a:rPr>
              <a:t>athenahealth</a:t>
            </a:r>
            <a:r>
              <a:rPr lang="en-US" sz="800" dirty="0">
                <a:latin typeface="Trebuchet MS" pitchFamily="1" charset="0"/>
              </a:rPr>
              <a:t>  confidential</a:t>
            </a:r>
          </a:p>
        </p:txBody>
      </p:sp>
      <p:pic>
        <p:nvPicPr>
          <p:cNvPr id="1030" name="Picture 11" descr="athenahealth_logo_rgb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76200"/>
            <a:ext cx="2409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457200" y="838200"/>
            <a:ext cx="8229600" cy="1588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9pPr>
    </p:titleStyle>
    <p:bodyStyle>
      <a:lvl1pPr marL="341313" indent="-341313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 3" pitchFamily="18" charset="2"/>
        <a:buChar char=""/>
        <a:defRPr b="1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Times" pitchFamily="34" charset="0"/>
        <a:buChar char="•"/>
        <a:defRPr sz="1600">
          <a:solidFill>
            <a:srgbClr val="000000"/>
          </a:solidFill>
          <a:latin typeface="Trebuchet MS" pitchFamily="34" charset="0"/>
          <a:ea typeface="+mn-ea"/>
        </a:defRPr>
      </a:lvl2pPr>
      <a:lvl3pPr marL="1143000" indent="-228600" algn="l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Trebuchet MS" pitchFamily="34" charset="0"/>
          <a:ea typeface="+mn-ea"/>
        </a:defRPr>
      </a:lvl3pPr>
      <a:lvl4pPr marL="16002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Times" pitchFamily="34" charset="0"/>
        <a:buChar char="•"/>
        <a:defRPr sz="1600">
          <a:solidFill>
            <a:srgbClr val="000000"/>
          </a:solidFill>
          <a:latin typeface="Trebuchet MS" pitchFamily="34" charset="0"/>
          <a:ea typeface="+mn-ea"/>
        </a:defRPr>
      </a:lvl4pPr>
      <a:lvl5pPr marL="2057400" indent="-228600" algn="l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Trebuchet MS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it_(softwa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4" Type="http://schemas.openxmlformats.org/officeDocument/2006/relationships/hyperlink" Target="https://github.com/kevin-j-m/fedex-day" TargetMode="External"/><Relationship Id="rId5" Type="http://schemas.openxmlformats.org/officeDocument/2006/relationships/hyperlink" Target="http://www.sourcetreeapp.com/download/" TargetMode="External"/><Relationship Id="rId6" Type="http://schemas.openxmlformats.org/officeDocument/2006/relationships/hyperlink" Target="http://git-scm.com/book" TargetMode="External"/><Relationship Id="rId7" Type="http://schemas.openxmlformats.org/officeDocument/2006/relationships/hyperlink" Target="http://git-scm.com/about/branching-and-merging" TargetMode="External"/><Relationship Id="rId8" Type="http://schemas.openxmlformats.org/officeDocument/2006/relationships/hyperlink" Target="https://www.atlassian.com/git/tutorial/git-bas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Kevin, </a:t>
            </a:r>
            <a:r>
              <a:rPr lang="en-US" dirty="0" err="1" smtClean="0"/>
              <a:t>Sameep</a:t>
            </a:r>
            <a:r>
              <a:rPr lang="en-US" dirty="0" smtClean="0"/>
              <a:t>, Bryan and Scott</a:t>
            </a:r>
          </a:p>
          <a:p>
            <a:r>
              <a:rPr lang="en-US" dirty="0" smtClean="0"/>
              <a:t>May 21,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3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 should be extended in MIS with a low cost, effective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3886200"/>
          </a:xfrm>
        </p:spPr>
        <p:txBody>
          <a:bodyPr/>
          <a:lstStyle/>
          <a:p>
            <a:r>
              <a:rPr lang="en-US" sz="2000" dirty="0" smtClean="0"/>
              <a:t>Current MIS source code control is managed in Perforce, in limited scale.</a:t>
            </a:r>
          </a:p>
          <a:p>
            <a:r>
              <a:rPr lang="en-US" sz="2000" dirty="0" smtClean="0"/>
              <a:t>We piggyback on what is used by R&amp;D.</a:t>
            </a:r>
          </a:p>
          <a:p>
            <a:r>
              <a:rPr lang="en-US" sz="2000" dirty="0" smtClean="0"/>
              <a:t>This provides MIS little capability for managing use.</a:t>
            </a:r>
          </a:p>
          <a:p>
            <a:r>
              <a:rPr lang="en-US" sz="2000" dirty="0" smtClean="0"/>
              <a:t>Ideally, we would like to find a lightweight source code control solution that MIS can get behind.</a:t>
            </a:r>
          </a:p>
          <a:p>
            <a:r>
              <a:rPr lang="en-US" sz="2000" dirty="0" smtClean="0"/>
              <a:t>… and is easy for us to use - developer and BSA alike.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980" r="980"/>
          <a:stretch>
            <a:fillRect/>
          </a:stretch>
        </p:blipFill>
        <p:spPr>
          <a:xfrm>
            <a:off x="5029200" y="2057400"/>
            <a:ext cx="3352800" cy="3419856"/>
          </a:xfrm>
        </p:spPr>
      </p:pic>
    </p:spTree>
    <p:extLst>
      <p:ext uri="{BB962C8B-B14F-4D97-AF65-F5344CB8AC3E}">
        <p14:creationId xmlns:p14="http://schemas.microsoft.com/office/powerpoint/2010/main" val="266496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potential benefits of formalizing code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81600" cy="2286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treamline deployment process across multiple instances (example: automate deployment across non production instances to support “dot release” QA environments)</a:t>
            </a:r>
            <a:endParaRPr lang="en-US" dirty="0"/>
          </a:p>
          <a:p>
            <a:r>
              <a:rPr lang="en-US" dirty="0" smtClean="0"/>
              <a:t>Pull source code control capabilities into MIS at no cost beyond resource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143000"/>
            <a:ext cx="3605332" cy="23904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814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3" pitchFamily="18" charset="2"/>
              <a:buChar char=""/>
              <a:defRPr b="1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34" charset="0"/>
              <a:buChar char="•"/>
              <a:defRPr sz="1600">
                <a:solidFill>
                  <a:srgbClr val="000000"/>
                </a:solidFill>
                <a:latin typeface="Trebuchet MS" pitchFamily="34" charset="0"/>
                <a:ea typeface="+mn-ea"/>
              </a:defRPr>
            </a:lvl2pPr>
            <a:lvl3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Trebuchet MS" pitchFamily="34" charset="0"/>
                <a:ea typeface="+mn-ea"/>
              </a:defRPr>
            </a:lvl3pPr>
            <a:lvl4pPr marL="16002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34" charset="0"/>
              <a:buChar char="•"/>
              <a:defRPr sz="1600">
                <a:solidFill>
                  <a:srgbClr val="000000"/>
                </a:solidFill>
                <a:latin typeface="Trebuchet MS" pitchFamily="34" charset="0"/>
                <a:ea typeface="+mn-ea"/>
              </a:defRPr>
            </a:lvl4pPr>
            <a:lvl5pPr marL="20574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Trebuchet MS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Extend source code control across MIS platforms</a:t>
            </a:r>
          </a:p>
          <a:p>
            <a:r>
              <a:rPr lang="en-US" sz="1800" dirty="0" smtClean="0"/>
              <a:t>Allows for easier restores if necessary</a:t>
            </a:r>
          </a:p>
          <a:p>
            <a:r>
              <a:rPr lang="en-US" sz="1800" dirty="0" smtClean="0"/>
              <a:t>Simplifies multi-user development</a:t>
            </a:r>
          </a:p>
          <a:p>
            <a:r>
              <a:rPr lang="en-US" sz="1800" dirty="0" smtClean="0"/>
              <a:t>Easily maintain different versions of an application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112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factors in the solution lend itself to a suitable MIS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8006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provides a free, competent solution to manage source code</a:t>
            </a:r>
          </a:p>
          <a:p>
            <a:r>
              <a:rPr lang="en-US" dirty="0" smtClean="0"/>
              <a:t>Everything’s worked </a:t>
            </a:r>
            <a:r>
              <a:rPr lang="en-US" dirty="0"/>
              <a:t>on </a:t>
            </a:r>
            <a:r>
              <a:rPr lang="en-US" dirty="0" smtClean="0"/>
              <a:t>local machine; a 2-step process is used </a:t>
            </a:r>
            <a:r>
              <a:rPr lang="en-US" dirty="0"/>
              <a:t>to commit</a:t>
            </a:r>
          </a:p>
          <a:p>
            <a:pPr lvl="2"/>
            <a:r>
              <a:rPr lang="en-US" dirty="0"/>
              <a:t>Commit to master locally</a:t>
            </a:r>
          </a:p>
          <a:p>
            <a:pPr lvl="2"/>
            <a:r>
              <a:rPr lang="en-US" dirty="0"/>
              <a:t>Then commit local master to server master</a:t>
            </a:r>
          </a:p>
          <a:p>
            <a:r>
              <a:rPr lang="en-US" dirty="0" smtClean="0"/>
              <a:t>Exclusive locks do not happen</a:t>
            </a:r>
          </a:p>
          <a:p>
            <a:r>
              <a:rPr lang="en-US" dirty="0" smtClean="0"/>
              <a:t>Different governance schemes can be applied to control master version</a:t>
            </a:r>
          </a:p>
          <a:p>
            <a:pPr lvl="1"/>
            <a:r>
              <a:rPr lang="en-US" dirty="0" smtClean="0"/>
              <a:t>Free for all</a:t>
            </a:r>
          </a:p>
          <a:p>
            <a:pPr lvl="1"/>
            <a:r>
              <a:rPr lang="en-US" dirty="0" smtClean="0"/>
              <a:t>Gate </a:t>
            </a:r>
            <a:r>
              <a:rPr lang="en-US" dirty="0"/>
              <a:t>keeper for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Lieutenant and Governors (multiple people responsible for various modules)</a:t>
            </a:r>
          </a:p>
          <a:p>
            <a:r>
              <a:rPr lang="en-US" dirty="0" smtClean="0"/>
              <a:t>Tagging can be implemented to create specific deployment files</a:t>
            </a:r>
          </a:p>
          <a:p>
            <a:r>
              <a:rPr lang="en-US" dirty="0" smtClean="0"/>
              <a:t>Branching allows different developers to work on different parts of code and allows users to reconcile difference upon committing update. Branches could be setup as:</a:t>
            </a:r>
            <a:endParaRPr lang="en-US" dirty="0"/>
          </a:p>
          <a:p>
            <a:pPr lvl="3"/>
            <a:r>
              <a:rPr lang="en-US" dirty="0" smtClean="0"/>
              <a:t>Versions</a:t>
            </a:r>
            <a:endParaRPr lang="en-US" dirty="0"/>
          </a:p>
          <a:p>
            <a:pPr lvl="3"/>
            <a:r>
              <a:rPr lang="en-US" dirty="0"/>
              <a:t>Instances (</a:t>
            </a:r>
            <a:r>
              <a:rPr lang="en-US" dirty="0" err="1"/>
              <a:t>dev</a:t>
            </a:r>
            <a:r>
              <a:rPr lang="en-US" dirty="0"/>
              <a:t>, test, prod)</a:t>
            </a:r>
          </a:p>
          <a:p>
            <a:pPr lvl="3"/>
            <a:r>
              <a:rPr lang="en-US" dirty="0"/>
              <a:t>No right answer, depends on what works best for team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layperson…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“In </a:t>
            </a:r>
            <a:r>
              <a:rPr lang="en-US" dirty="0"/>
              <a:t>software development, </a:t>
            </a:r>
            <a:r>
              <a:rPr lang="en-US" dirty="0" err="1"/>
              <a:t>Git</a:t>
            </a:r>
            <a:r>
              <a:rPr lang="en-US" dirty="0"/>
              <a:t> /</a:t>
            </a:r>
            <a:r>
              <a:rPr lang="en-US" dirty="0" err="1"/>
              <a:t>ɡɪt</a:t>
            </a:r>
            <a:r>
              <a:rPr lang="en-US" dirty="0"/>
              <a:t>/ is a distributed revision control and source code management (SCM) system with an emphasis on speed.[4] </a:t>
            </a:r>
            <a:r>
              <a:rPr lang="en-US" dirty="0" err="1"/>
              <a:t>Git</a:t>
            </a:r>
            <a:r>
              <a:rPr lang="en-US" dirty="0"/>
              <a:t> was initially designed and developed by Linus Torvalds for Linux kernel development in 2005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Git</a:t>
            </a:r>
            <a:r>
              <a:rPr lang="en-US" dirty="0"/>
              <a:t> working directory is a full-fledged repository with complete history and full version tracking capabilities, not dependent on network access or a central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is free software distributed under the terms of the GNU General Public License version 2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/>
              <a:t>- Wikipedia (</a:t>
            </a:r>
            <a:r>
              <a:rPr lang="en-US" dirty="0">
                <a:hlinkClick r:id="rId2"/>
              </a:rPr>
              <a:t>http://en.wikipedia.org/wiki/Git_(software</a:t>
            </a:r>
            <a:r>
              <a:rPr lang="en-US" dirty="0" smtClean="0"/>
              <a:t>))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914400"/>
            <a:ext cx="36830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76200"/>
            <a:ext cx="6324600" cy="685800"/>
          </a:xfrm>
        </p:spPr>
        <p:txBody>
          <a:bodyPr/>
          <a:lstStyle/>
          <a:p>
            <a:r>
              <a:rPr lang="en-US" dirty="0" smtClean="0"/>
              <a:t>Free tools are available to setup distributed source code control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GIT environment</a:t>
            </a:r>
          </a:p>
          <a:p>
            <a:pPr lvl="1"/>
            <a:r>
              <a:rPr lang="en-US" dirty="0">
                <a:hlinkClick r:id="rId3"/>
              </a:rPr>
              <a:t>http://git-scm.com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Installs set of </a:t>
            </a:r>
            <a:r>
              <a:rPr lang="en-US" dirty="0" err="1" smtClean="0"/>
              <a:t>git</a:t>
            </a:r>
            <a:r>
              <a:rPr lang="en-US" dirty="0" smtClean="0"/>
              <a:t> commands to manage repository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repository to </a:t>
            </a:r>
            <a:r>
              <a:rPr lang="en-US" dirty="0"/>
              <a:t>share code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://github.com/kevin-j-m/fedex-</a:t>
            </a:r>
            <a:r>
              <a:rPr lang="en-US" dirty="0" smtClean="0">
                <a:hlinkClick r:id="rId4"/>
              </a:rPr>
              <a:t>day</a:t>
            </a:r>
            <a:endParaRPr lang="en-US" dirty="0" smtClean="0"/>
          </a:p>
          <a:p>
            <a:pPr lvl="1"/>
            <a:r>
              <a:rPr lang="en-US" dirty="0" smtClean="0"/>
              <a:t>Users need to setup a </a:t>
            </a:r>
            <a:r>
              <a:rPr lang="en-US" dirty="0" err="1" smtClean="0"/>
              <a:t>git</a:t>
            </a:r>
            <a:r>
              <a:rPr lang="en-US" dirty="0" smtClean="0"/>
              <a:t> hub account</a:t>
            </a:r>
          </a:p>
          <a:p>
            <a:r>
              <a:rPr lang="en-US" dirty="0" smtClean="0"/>
              <a:t>Setup “UI Wrapper”, an application that facilitates </a:t>
            </a:r>
            <a:r>
              <a:rPr lang="en-US" dirty="0" err="1" smtClean="0"/>
              <a:t>git</a:t>
            </a:r>
            <a:r>
              <a:rPr lang="en-US" dirty="0" smtClean="0"/>
              <a:t> commands and </a:t>
            </a:r>
            <a:r>
              <a:rPr lang="en-US" dirty="0"/>
              <a:t>repository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://www.sourcetreeapp.com/download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This provides a user-friendly interface to take advantage of </a:t>
            </a:r>
          </a:p>
          <a:p>
            <a:r>
              <a:rPr lang="en-US" dirty="0" smtClean="0"/>
              <a:t>For more help, refer to online references such as</a:t>
            </a:r>
          </a:p>
          <a:p>
            <a:pPr lvl="1"/>
            <a:r>
              <a:rPr lang="en-US" dirty="0">
                <a:hlinkClick r:id="rId6"/>
              </a:rPr>
              <a:t>http://git-scm.com/book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http://git-scm.com/about/branching-and-merging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https://www.atlassian.com/git/tutorial/git-basics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3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look…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672" b="167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on the street…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95600"/>
            <a:ext cx="2070100" cy="211278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1524000" y="1295400"/>
            <a:ext cx="2987924" cy="2133600"/>
          </a:xfrm>
          <a:prstGeom prst="wedgeEllipseCallout">
            <a:avLst>
              <a:gd name="adj1" fmla="val 45315"/>
              <a:gd name="adj2" fmla="val 45325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  <a:latin typeface="Cooper Black"/>
                <a:cs typeface="Cooper Black"/>
              </a:rPr>
              <a:t>“It</a:t>
            </a:r>
            <a:r>
              <a:rPr lang="fr-FR" sz="3200" dirty="0">
                <a:solidFill>
                  <a:srgbClr val="0000FF"/>
                </a:solidFill>
                <a:latin typeface="Cooper Black"/>
                <a:cs typeface="Cooper Black"/>
              </a:rPr>
              <a:t>’</a:t>
            </a:r>
            <a:r>
              <a:rPr lang="en-US" sz="3200" dirty="0">
                <a:solidFill>
                  <a:srgbClr val="0000FF"/>
                </a:solidFill>
                <a:latin typeface="Cooper Black"/>
                <a:cs typeface="Cooper Black"/>
              </a:rPr>
              <a:t>s actually good!”</a:t>
            </a:r>
            <a:endParaRPr lang="en-US" sz="3200" dirty="0">
              <a:solidFill>
                <a:srgbClr val="0000FF"/>
              </a:solidFill>
              <a:latin typeface="Cooper Black"/>
              <a:cs typeface="Coope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3097" y="5029200"/>
            <a:ext cx="52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As stated on 5/21 in regards to </a:t>
            </a:r>
            <a:r>
              <a:rPr lang="en-US" sz="2000" dirty="0" err="1" smtClean="0"/>
              <a:t>SourceTree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0299916"/>
      </p:ext>
    </p:extLst>
  </p:cSld>
  <p:clrMapOvr>
    <a:masterClrMapping/>
  </p:clrMapOvr>
</p:sld>
</file>

<file path=ppt/theme/theme1.xml><?xml version="1.0" encoding="utf-8"?>
<a:theme xmlns:a="http://schemas.openxmlformats.org/drawingml/2006/main" name="athenahealth_template-Final_V2">
  <a:themeElements>
    <a:clrScheme name="">
      <a:dk1>
        <a:srgbClr val="435608"/>
      </a:dk1>
      <a:lt1>
        <a:srgbClr val="FFFFFF"/>
      </a:lt1>
      <a:dk2>
        <a:srgbClr val="435608"/>
      </a:dk2>
      <a:lt2>
        <a:srgbClr val="435655"/>
      </a:lt2>
      <a:accent1>
        <a:srgbClr val="EDD000"/>
      </a:accent1>
      <a:accent2>
        <a:srgbClr val="713D04"/>
      </a:accent2>
      <a:accent3>
        <a:srgbClr val="FFFFFF"/>
      </a:accent3>
      <a:accent4>
        <a:srgbClr val="384806"/>
      </a:accent4>
      <a:accent5>
        <a:srgbClr val="F4E4AA"/>
      </a:accent5>
      <a:accent6>
        <a:srgbClr val="663603"/>
      </a:accent6>
      <a:hlink>
        <a:srgbClr val="713D04"/>
      </a:hlink>
      <a:folHlink>
        <a:srgbClr val="713D04"/>
      </a:folHlink>
    </a:clrScheme>
    <a:fontScheme name="Blank Presentation">
      <a:majorFont>
        <a:latin typeface="MetaBook-Roman"/>
        <a:ea typeface="ＭＳ Ｐゴシック"/>
        <a:cs typeface=""/>
      </a:majorFont>
      <a:minorFont>
        <a:latin typeface="MetaBook-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FFFFFF"/>
    </a:lt1>
    <a:dk2>
      <a:srgbClr val="FFFFFF"/>
    </a:dk2>
    <a:lt2>
      <a:srgbClr val="435655"/>
    </a:lt2>
    <a:accent1>
      <a:srgbClr val="EDD000"/>
    </a:accent1>
    <a:accent2>
      <a:srgbClr val="713D04"/>
    </a:accent2>
    <a:accent3>
      <a:srgbClr val="FFFFFF"/>
    </a:accent3>
    <a:accent4>
      <a:srgbClr val="DADADA"/>
    </a:accent4>
    <a:accent5>
      <a:srgbClr val="F4E4AA"/>
    </a:accent5>
    <a:accent6>
      <a:srgbClr val="663603"/>
    </a:accent6>
    <a:hlink>
      <a:srgbClr val="713D04"/>
    </a:hlink>
    <a:folHlink>
      <a:srgbClr val="713D0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d2a09e65d7d4e269447d343125ec7e2 xmlns="bf3d4e8d-772c-4803-b4ba-4f7eee645a33" xsi:nil="true"/>
    <TaxCatchAll xmlns="bf3d4e8d-772c-4803-b4ba-4f7eee645a33"/>
    <e8ca10335a634043a5733bd3d792711b xmlns="bf3d4e8d-772c-4803-b4ba-4f7eee645a33">
      <Terms xmlns="http://schemas.microsoft.com/office/infopath/2007/PartnerControls"/>
    </e8ca10335a634043a5733bd3d792711b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81dd9fef-4cf8-42ac-8a8d-565e27085dec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AC4CA0FE417458DA57E6F4180BAD4" ma:contentTypeVersion="0" ma:contentTypeDescription="Create a new document." ma:contentTypeScope="" ma:versionID="da497f316918ff9f797c57dcad1e61b8">
  <xsd:schema xmlns:xsd="http://www.w3.org/2001/XMLSchema" xmlns:xs="http://www.w3.org/2001/XMLSchema" xmlns:p="http://schemas.microsoft.com/office/2006/metadata/properties" xmlns:ns2="bf3d4e8d-772c-4803-b4ba-4f7eee645a33" targetNamespace="http://schemas.microsoft.com/office/2006/metadata/properties" ma:root="true" ma:fieldsID="b1e8f0d112022622a981372d28894626" ns2:_="">
    <xsd:import namespace="bf3d4e8d-772c-4803-b4ba-4f7eee645a3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cd2a09e65d7d4e269447d343125ec7e2" minOccurs="0"/>
                <xsd:element ref="ns2:e8ca10335a634043a5733bd3d792711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d4e8d-772c-4803-b4ba-4f7eee645a3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7f46e6e3-c592-453e-8629-1b839b2a8271}" ma:internalName="TaxCatchAll" ma:showField="CatchAllData" ma:web="0c35cd08-8ada-4c55-9889-11af648663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7f46e6e3-c592-453e-8629-1b839b2a8271}" ma:internalName="TaxCatchAllLabel" ma:readOnly="true" ma:showField="CatchAllDataLabel" ma:web="0c35cd08-8ada-4c55-9889-11af648663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d2a09e65d7d4e269447d343125ec7e2" ma:index="10" nillable="true" ma:displayName="Record Series_0" ma:hidden="true" ma:internalName="cd2a09e65d7d4e269447d343125ec7e2" ma:readOnly="false">
      <xsd:simpleType>
        <xsd:restriction base="dms:Note"/>
      </xsd:simpleType>
    </xsd:element>
    <xsd:element name="e8ca10335a634043a5733bd3d792711b" ma:index="11" nillable="true" ma:taxonomy="true" ma:internalName="e8ca10335a634043a5733bd3d792711b" ma:taxonomyFieldName="Document_x0020_Type" ma:displayName="Document Type" ma:readOnly="false" ma:default="" ma:fieldId="{e8ca1033-5a63-4043-a573-3bd3d792711b}" ma:sspId="81dd9fef-4cf8-42ac-8a8d-565e27085dec" ma:termSetId="ab84c6ef-8adf-49d8-9329-385ebfb9d3f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D8A5C6-FDC6-4E20-8F12-4A3E9D99F47F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f3d4e8d-772c-4803-b4ba-4f7eee645a3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97E98F-F2B2-418C-8811-0A0E970F22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8609E8-3536-4E90-AC14-EBE7C4DA892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EE668809-90F1-4EF5-BDF3-A8A776984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d4e8d-772c-4803-b4ba-4f7eee645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athenahealth_template-Final_V2</Template>
  <TotalTime>44883</TotalTime>
  <Words>592</Words>
  <Application>Microsoft Macintosh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athenahealth_template-Final_V2</vt:lpstr>
      <vt:lpstr>Source Code Control</vt:lpstr>
      <vt:lpstr>Source code control should be extended in MIS with a low cost, effective solution</vt:lpstr>
      <vt:lpstr>Consider the potential benefits of formalizing code control</vt:lpstr>
      <vt:lpstr>Several factors in the solution lend itself to a suitable MIS approach</vt:lpstr>
      <vt:lpstr>To the layperson…</vt:lpstr>
      <vt:lpstr>Free tools are available to setup distributed source code control environment </vt:lpstr>
      <vt:lpstr>Let’s take a look… demo</vt:lpstr>
      <vt:lpstr>Word on the street…</vt:lpstr>
    </vt:vector>
  </TitlesOfParts>
  <Company>Athena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R&amp;D at athenahealth</dc:title>
  <dc:creator>lmannex</dc:creator>
  <cp:lastModifiedBy>Scott Nemes</cp:lastModifiedBy>
  <cp:revision>342</cp:revision>
  <cp:lastPrinted>2013-02-15T18:39:55Z</cp:lastPrinted>
  <dcterms:created xsi:type="dcterms:W3CDTF">2012-04-17T15:30:57Z</dcterms:created>
  <dcterms:modified xsi:type="dcterms:W3CDTF">2014-05-21T23:40:27Z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0x0101008E9AC4CA0FE417458DA57E6F4180BAD4</vt:lpwstr>
  </property>
  <property fmtid="{D5CDD505-2E9C-101B-9397-08002B2CF9AE}" pid="3" name="Document_x0020_Type">
    <vt:lpwstr/>
  </property>
  <property fmtid="{D5CDD505-2E9C-101B-9397-08002B2CF9AE}" pid="4" name="Document Type">
    <vt:lpwstr/>
  </property>
</Properties>
</file>