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7" r:id="rId2"/>
    <p:sldId id="258" r:id="rId3"/>
    <p:sldId id="259" r:id="rId4"/>
    <p:sldId id="269" r:id="rId5"/>
    <p:sldId id="261" r:id="rId6"/>
    <p:sldId id="275" r:id="rId7"/>
    <p:sldId id="276" r:id="rId8"/>
    <p:sldId id="277" r:id="rId9"/>
    <p:sldId id="278" r:id="rId10"/>
    <p:sldId id="265" r:id="rId11"/>
    <p:sldId id="279" r:id="rId12"/>
    <p:sldId id="266" r:id="rId13"/>
    <p:sldId id="268" r:id="rId14"/>
    <p:sldId id="270" r:id="rId15"/>
    <p:sldId id="271" r:id="rId16"/>
    <p:sldId id="272" r:id="rId17"/>
    <p:sldId id="273" r:id="rId18"/>
    <p:sldId id="267" r:id="rId19"/>
    <p:sldId id="263" r:id="rId20"/>
    <p:sldId id="280" r:id="rId21"/>
    <p:sldId id="264" r:id="rId22"/>
    <p:sldId id="281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B97121-C5B1-7B4D-A026-CA0FD7643A79}" type="datetimeFigureOut">
              <a:rPr lang="en-US" smtClean="0"/>
              <a:t>5/21/14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2697984-A272-794E-AA90-06409D4EB8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4" Type="http://schemas.openxmlformats.org/officeDocument/2006/relationships/hyperlink" Target="https://github.com/kevin-j-m/fedex-day" TargetMode="External"/><Relationship Id="rId5" Type="http://schemas.openxmlformats.org/officeDocument/2006/relationships/hyperlink" Target="http://www.sourcetreeapp.com/download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about/branching-and-merging" TargetMode="External"/><Relationship Id="rId4" Type="http://schemas.openxmlformats.org/officeDocument/2006/relationships/hyperlink" Target="http://git-scm.com/book" TargetMode="External"/><Relationship Id="rId5" Type="http://schemas.openxmlformats.org/officeDocument/2006/relationships/hyperlink" Target="https://www.atlassian.com/git/tutorial/git-basic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svenpeters/getting-git-righ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it_(softwa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Bryan</a:t>
            </a:r>
            <a:r>
              <a:rPr lang="en-US" dirty="0"/>
              <a:t>, </a:t>
            </a:r>
            <a:r>
              <a:rPr lang="en-US" dirty="0" smtClean="0"/>
              <a:t>Kevin, </a:t>
            </a:r>
            <a:r>
              <a:rPr lang="en-US" dirty="0" err="1" smtClean="0"/>
              <a:t>Sameep</a:t>
            </a:r>
            <a:r>
              <a:rPr lang="en-US" dirty="0" smtClean="0"/>
              <a:t> </a:t>
            </a:r>
            <a:r>
              <a:rPr lang="en-US" dirty="0" smtClean="0"/>
              <a:t>and Scott</a:t>
            </a:r>
          </a:p>
          <a:p>
            <a:r>
              <a:rPr lang="en-US" dirty="0" smtClean="0"/>
              <a:t>May </a:t>
            </a:r>
            <a:r>
              <a:rPr lang="en-US" dirty="0" smtClean="0"/>
              <a:t>22,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4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operations are local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18" y="3348739"/>
            <a:ext cx="7412421" cy="3029328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3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operations are local</a:t>
            </a:r>
          </a:p>
          <a:p>
            <a:r>
              <a:rPr lang="en-US" dirty="0"/>
              <a:t>2-step </a:t>
            </a:r>
            <a:r>
              <a:rPr lang="en-US" dirty="0" smtClean="0"/>
              <a:t>commit process</a:t>
            </a:r>
          </a:p>
          <a:p>
            <a:pPr lvl="1"/>
            <a:r>
              <a:rPr lang="en-US" dirty="0" smtClean="0"/>
              <a:t>Commit </a:t>
            </a:r>
            <a:r>
              <a:rPr lang="en-US" dirty="0"/>
              <a:t>to </a:t>
            </a:r>
            <a:r>
              <a:rPr lang="en-US" dirty="0" smtClean="0"/>
              <a:t>local repo</a:t>
            </a:r>
          </a:p>
          <a:p>
            <a:pPr lvl="1"/>
            <a:r>
              <a:rPr lang="en-US" dirty="0" smtClean="0"/>
              <a:t>Push local changes to remote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9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Cheap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 context-switching</a:t>
            </a:r>
          </a:p>
          <a:p>
            <a:pPr lvl="1"/>
            <a:r>
              <a:rPr lang="en-US" dirty="0" smtClean="0"/>
              <a:t>Feature branches</a:t>
            </a:r>
          </a:p>
          <a:p>
            <a:pPr lvl="1"/>
            <a:r>
              <a:rPr lang="en-US" dirty="0" smtClean="0"/>
              <a:t>Stash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49" y="4230414"/>
            <a:ext cx="2586923" cy="2259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22" y="4230414"/>
            <a:ext cx="2635207" cy="2259724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2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Multiple Merge Strategies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38" y="2951653"/>
            <a:ext cx="2429284" cy="3485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003" y="2951653"/>
            <a:ext cx="2151539" cy="34854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0983" y="2504966"/>
            <a:ext cx="15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Forward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7938" y="2504966"/>
            <a:ext cx="90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3-way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7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Flexible Governance Schemes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73" y="3015149"/>
            <a:ext cx="6350000" cy="3175000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1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Flexible Governance Schemes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72" y="3118069"/>
            <a:ext cx="6849718" cy="2767286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Flexible Governance Schemes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00" y="2478690"/>
            <a:ext cx="5344400" cy="3986923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Flexible Governance Schemes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59" y="2334613"/>
            <a:ext cx="5678652" cy="1954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380" y="4151578"/>
            <a:ext cx="3537211" cy="234971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1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Market Adoption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2615" y="3766203"/>
            <a:ext cx="8931938" cy="2688019"/>
            <a:chOff x="122615" y="3845034"/>
            <a:chExt cx="8931938" cy="26880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434" y="3845034"/>
              <a:ext cx="5054119" cy="268801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15" y="3845034"/>
              <a:ext cx="4883756" cy="268801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0130"/>
            <a:ext cx="9144000" cy="1084082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take a look…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677" b="1467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code control should be extended in MIS with a </a:t>
            </a:r>
            <a:r>
              <a:rPr lang="en-US" dirty="0" smtClean="0"/>
              <a:t>low-cost</a:t>
            </a:r>
            <a:r>
              <a:rPr lang="en-US" dirty="0" smtClean="0"/>
              <a:t>, effective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60978"/>
            <a:ext cx="3810000" cy="3886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MIS </a:t>
            </a:r>
            <a:r>
              <a:rPr lang="en-US" sz="2000" dirty="0" smtClean="0"/>
              <a:t>source </a:t>
            </a:r>
            <a:r>
              <a:rPr lang="en-US" sz="2000" dirty="0" smtClean="0"/>
              <a:t>code is federated across multiple systems:</a:t>
            </a:r>
          </a:p>
          <a:p>
            <a:pPr lvl="1"/>
            <a:r>
              <a:rPr lang="en-US" sz="2000" dirty="0" smtClean="0"/>
              <a:t>Perforce: Sugar, </a:t>
            </a:r>
            <a:r>
              <a:rPr lang="en-US" sz="2000" dirty="0" err="1" smtClean="0"/>
              <a:t>Salesforce</a:t>
            </a:r>
            <a:endParaRPr lang="en-US" sz="2000" dirty="0" smtClean="0"/>
          </a:p>
          <a:p>
            <a:pPr lvl="1"/>
            <a:r>
              <a:rPr lang="en-US" sz="2000" dirty="0" smtClean="0"/>
              <a:t>Subversion: Custom </a:t>
            </a:r>
            <a:r>
              <a:rPr lang="en-US" sz="2000" dirty="0" err="1" smtClean="0"/>
              <a:t>dev</a:t>
            </a:r>
            <a:endParaRPr lang="en-US" sz="2000" dirty="0" smtClean="0"/>
          </a:p>
          <a:p>
            <a:r>
              <a:rPr lang="en-US" sz="2000" dirty="0" smtClean="0"/>
              <a:t>Artifacts that should be version controlled aren’t</a:t>
            </a:r>
            <a:endParaRPr lang="en-US" sz="2000" dirty="0" smtClean="0"/>
          </a:p>
          <a:p>
            <a:r>
              <a:rPr lang="en-US" sz="2000" dirty="0"/>
              <a:t>N</a:t>
            </a:r>
            <a:r>
              <a:rPr lang="en-US" sz="2000" dirty="0" smtClean="0"/>
              <a:t>eed </a:t>
            </a:r>
            <a:r>
              <a:rPr lang="en-US" sz="2000" dirty="0" smtClean="0"/>
              <a:t>a </a:t>
            </a:r>
            <a:r>
              <a:rPr lang="en-US" sz="2000" dirty="0" smtClean="0"/>
              <a:t>lightweight </a:t>
            </a:r>
            <a:r>
              <a:rPr lang="en-US" sz="2000" dirty="0" smtClean="0"/>
              <a:t>solution</a:t>
            </a:r>
            <a:endParaRPr lang="en-US" sz="2000" dirty="0" smtClean="0"/>
          </a:p>
          <a:p>
            <a:pPr lvl="1"/>
            <a:r>
              <a:rPr lang="en-US" sz="2000" dirty="0" smtClean="0"/>
              <a:t>…that </a:t>
            </a:r>
            <a:r>
              <a:rPr lang="en-US" sz="2000" dirty="0" smtClean="0"/>
              <a:t>is easy for us to use </a:t>
            </a:r>
            <a:r>
              <a:rPr lang="en-US" sz="2000" dirty="0" smtClean="0"/>
              <a:t>-  </a:t>
            </a:r>
            <a:r>
              <a:rPr lang="en-US" sz="2000" dirty="0" smtClean="0"/>
              <a:t>developer and BSA alike.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27" b="6827"/>
          <a:stretch>
            <a:fillRect/>
          </a:stretch>
        </p:blipFill>
        <p:spPr/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7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7025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Local toolset evaluation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server vendor analysis</a:t>
            </a:r>
          </a:p>
          <a:p>
            <a:pPr lvl="1"/>
            <a:r>
              <a:rPr lang="en-US" dirty="0" smtClean="0"/>
              <a:t>Cloud</a:t>
            </a:r>
          </a:p>
          <a:p>
            <a:pPr lvl="2"/>
            <a:r>
              <a:rPr lang="en-US" dirty="0" err="1" smtClean="0"/>
              <a:t>Bitbucket</a:t>
            </a:r>
            <a:endParaRPr lang="en-US" dirty="0" smtClean="0"/>
          </a:p>
          <a:p>
            <a:pPr lvl="2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On Premises</a:t>
            </a:r>
          </a:p>
          <a:p>
            <a:pPr lvl="2"/>
            <a:r>
              <a:rPr lang="en-US" dirty="0" smtClean="0"/>
              <a:t>Stash</a:t>
            </a:r>
          </a:p>
          <a:p>
            <a:pPr lvl="2"/>
            <a:r>
              <a:rPr lang="en-US" dirty="0" err="1" smtClean="0"/>
              <a:t>GitWEb</a:t>
            </a:r>
            <a:endParaRPr lang="en-US" dirty="0" smtClean="0"/>
          </a:p>
          <a:p>
            <a:r>
              <a:rPr lang="en-US" dirty="0" smtClean="0"/>
              <a:t>Migrate</a:t>
            </a:r>
          </a:p>
          <a:p>
            <a:pPr lvl="1"/>
            <a:r>
              <a:rPr lang="en-US" dirty="0" smtClean="0"/>
              <a:t>Start with SVN</a:t>
            </a:r>
          </a:p>
          <a:p>
            <a:pPr lvl="1"/>
            <a:r>
              <a:rPr lang="en-US" dirty="0" smtClean="0"/>
              <a:t>Fold in Perforce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53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smtClean="0"/>
              <a:t>On The Street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95600"/>
            <a:ext cx="2070100" cy="211278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1078655" y="2659119"/>
            <a:ext cx="2987924" cy="2133600"/>
          </a:xfrm>
          <a:prstGeom prst="wedgeEllipseCallout">
            <a:avLst>
              <a:gd name="adj1" fmla="val 59668"/>
              <a:gd name="adj2" fmla="val 21358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  <a:latin typeface="Cooper Black"/>
                <a:cs typeface="Cooper Black"/>
              </a:rPr>
              <a:t>“It</a:t>
            </a:r>
            <a:r>
              <a:rPr lang="fr-FR" sz="3200" dirty="0">
                <a:solidFill>
                  <a:srgbClr val="0000FF"/>
                </a:solidFill>
                <a:latin typeface="Cooper Black"/>
                <a:cs typeface="Cooper Black"/>
              </a:rPr>
              <a:t>’</a:t>
            </a:r>
            <a:r>
              <a:rPr lang="en-US" sz="3200" dirty="0">
                <a:solidFill>
                  <a:srgbClr val="0000FF"/>
                </a:solidFill>
                <a:latin typeface="Cooper Black"/>
                <a:cs typeface="Cooper Black"/>
              </a:rPr>
              <a:t>s actually good!”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3097" y="5029200"/>
            <a:ext cx="52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As stated on 5/21 in regards to </a:t>
            </a:r>
            <a:r>
              <a:rPr lang="en-US" sz="2000" dirty="0" err="1" smtClean="0"/>
              <a:t>SourceTree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13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49507"/>
            <a:ext cx="36830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96" y="679525"/>
            <a:ext cx="6324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0" y="2493069"/>
            <a:ext cx="8876139" cy="3267169"/>
          </a:xfrm>
        </p:spPr>
        <p:txBody>
          <a:bodyPr>
            <a:noAutofit/>
          </a:bodyPr>
          <a:lstStyle/>
          <a:p>
            <a:r>
              <a:rPr lang="en-US" sz="1600" dirty="0" smtClean="0"/>
              <a:t>Setup GIT environment</a:t>
            </a:r>
          </a:p>
          <a:p>
            <a:pPr lvl="1"/>
            <a:r>
              <a:rPr lang="en-US" sz="1600" dirty="0">
                <a:hlinkClick r:id="rId3"/>
              </a:rPr>
              <a:t>http://git-scm.com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/>
          </a:p>
          <a:p>
            <a:pPr lvl="1"/>
            <a:r>
              <a:rPr lang="en-US" sz="1600" dirty="0" smtClean="0"/>
              <a:t>Installs set of </a:t>
            </a:r>
            <a:r>
              <a:rPr lang="en-US" sz="1600" dirty="0" err="1" smtClean="0"/>
              <a:t>git</a:t>
            </a:r>
            <a:r>
              <a:rPr lang="en-US" sz="1600" dirty="0" smtClean="0"/>
              <a:t> commands to manage repository</a:t>
            </a:r>
          </a:p>
          <a:p>
            <a:r>
              <a:rPr lang="en-US" sz="1600" dirty="0" smtClean="0"/>
              <a:t>Create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repository to </a:t>
            </a:r>
            <a:r>
              <a:rPr lang="en-US" sz="1600" dirty="0"/>
              <a:t>share code </a:t>
            </a:r>
            <a:r>
              <a:rPr lang="en-US" sz="1600" dirty="0" smtClean="0"/>
              <a:t>tree</a:t>
            </a:r>
          </a:p>
          <a:p>
            <a:pPr lvl="1"/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://github.com/kevin-j-m/fedex-</a:t>
            </a:r>
            <a:r>
              <a:rPr lang="en-US" sz="1600" dirty="0" smtClean="0">
                <a:hlinkClick r:id="rId4"/>
              </a:rPr>
              <a:t>day</a:t>
            </a:r>
            <a:endParaRPr lang="en-US" sz="1600" dirty="0" smtClean="0"/>
          </a:p>
          <a:p>
            <a:pPr lvl="1"/>
            <a:r>
              <a:rPr lang="en-US" sz="1600" dirty="0" smtClean="0"/>
              <a:t>Users need to setup a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</a:t>
            </a:r>
            <a:r>
              <a:rPr lang="en-US" sz="1600" dirty="0" smtClean="0"/>
              <a:t>account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client, </a:t>
            </a:r>
            <a:r>
              <a:rPr lang="en-US" sz="1600" dirty="0" smtClean="0"/>
              <a:t>an application that facilitates </a:t>
            </a:r>
            <a:r>
              <a:rPr lang="en-US" sz="1600" dirty="0" err="1" smtClean="0"/>
              <a:t>git</a:t>
            </a:r>
            <a:r>
              <a:rPr lang="en-US" sz="1600" dirty="0" smtClean="0"/>
              <a:t> commands and </a:t>
            </a:r>
            <a:r>
              <a:rPr lang="en-US" sz="1600" dirty="0"/>
              <a:t>repository </a:t>
            </a:r>
            <a:r>
              <a:rPr lang="en-US" sz="1600" dirty="0" smtClean="0"/>
              <a:t>management</a:t>
            </a:r>
          </a:p>
          <a:p>
            <a:pPr lvl="1"/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://www.sourcetreeapp.com/download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lvl="1"/>
            <a:r>
              <a:rPr lang="en-US" sz="1600" dirty="0" smtClean="0"/>
              <a:t>This provides a user-friendly interface to take advantage of 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96" y="679525"/>
            <a:ext cx="6324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0" y="2440515"/>
            <a:ext cx="8876139" cy="3267169"/>
          </a:xfrm>
        </p:spPr>
        <p:txBody>
          <a:bodyPr>
            <a:noAutofit/>
          </a:bodyPr>
          <a:lstStyle/>
          <a:p>
            <a:r>
              <a:rPr lang="en-US" sz="1600" dirty="0" smtClean="0"/>
              <a:t>Overview:</a:t>
            </a:r>
          </a:p>
          <a:p>
            <a:pPr lvl="1"/>
            <a:r>
              <a:rPr lang="en-US" sz="1400" dirty="0">
                <a:hlinkClick r:id="rId2"/>
              </a:rPr>
              <a:t>http://www.slideshare.net/svenpeters/getting-git-right</a:t>
            </a:r>
            <a:endParaRPr lang="en-US" sz="1400" dirty="0"/>
          </a:p>
          <a:p>
            <a:pPr lvl="1"/>
            <a:r>
              <a:rPr lang="en-US" sz="1400" dirty="0">
                <a:hlinkClick r:id="rId3"/>
              </a:rPr>
              <a:t>http://git-scm.com/about/</a:t>
            </a:r>
            <a:endParaRPr lang="en-US" sz="1400" dirty="0"/>
          </a:p>
          <a:p>
            <a:pPr lvl="1"/>
            <a:endParaRPr lang="en-US" sz="1400" dirty="0" smtClean="0"/>
          </a:p>
          <a:p>
            <a:r>
              <a:rPr lang="en-US" sz="1600" dirty="0" smtClean="0"/>
              <a:t>Details:</a:t>
            </a:r>
          </a:p>
          <a:p>
            <a:pPr lvl="1"/>
            <a:r>
              <a:rPr lang="en-US" sz="1400" dirty="0">
                <a:hlinkClick r:id="rId4"/>
              </a:rPr>
              <a:t>http://git-scm.com/book</a:t>
            </a:r>
            <a:endParaRPr lang="en-US" sz="1400" dirty="0"/>
          </a:p>
          <a:p>
            <a:pPr lvl="1"/>
            <a:r>
              <a:rPr lang="en-US" sz="1400" dirty="0">
                <a:hlinkClick r:id="rId5"/>
              </a:rPr>
              <a:t>https://www.atlassian.com/git/tutorial/git-</a:t>
            </a:r>
            <a:r>
              <a:rPr lang="en-US" sz="1400" dirty="0" smtClean="0">
                <a:hlinkClick r:id="rId5"/>
              </a:rPr>
              <a:t>basics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04" y="3723604"/>
            <a:ext cx="3288173" cy="2180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</a:t>
            </a:r>
            <a:r>
              <a:rPr lang="en-US" dirty="0" smtClean="0"/>
              <a:t>of </a:t>
            </a:r>
            <a:r>
              <a:rPr lang="en-US" dirty="0" smtClean="0"/>
              <a:t>Standardizing </a:t>
            </a:r>
            <a:br>
              <a:rPr lang="en-US" dirty="0" smtClean="0"/>
            </a:br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1238"/>
            <a:ext cx="8229600" cy="4338899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treamline deployment process across multiple </a:t>
            </a:r>
            <a:r>
              <a:rPr lang="en-US" dirty="0" smtClean="0"/>
              <a:t>instances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 </a:t>
            </a:r>
            <a:r>
              <a:rPr lang="en-US" dirty="0" smtClean="0"/>
              <a:t>deployment across </a:t>
            </a:r>
            <a:r>
              <a:rPr lang="en-US" dirty="0" smtClean="0"/>
              <a:t>non-production </a:t>
            </a:r>
            <a:r>
              <a:rPr lang="en-US" dirty="0" smtClean="0"/>
              <a:t>instances to support “dot release” QA </a:t>
            </a:r>
            <a:r>
              <a:rPr lang="en-US" dirty="0" smtClean="0"/>
              <a:t>environments</a:t>
            </a:r>
            <a:endParaRPr lang="en-US" dirty="0"/>
          </a:p>
          <a:p>
            <a:r>
              <a:rPr lang="en-US" dirty="0" smtClean="0"/>
              <a:t>Single source of the truth</a:t>
            </a:r>
          </a:p>
          <a:p>
            <a:r>
              <a:rPr lang="en-US" dirty="0"/>
              <a:t>Extend source code control across MIS platforms</a:t>
            </a:r>
          </a:p>
          <a:p>
            <a:r>
              <a:rPr lang="en-US" dirty="0"/>
              <a:t>Allows for easier restores if necessary</a:t>
            </a:r>
          </a:p>
          <a:p>
            <a:r>
              <a:rPr lang="en-US" dirty="0"/>
              <a:t>Simplifies multi-user development</a:t>
            </a:r>
          </a:p>
          <a:p>
            <a:r>
              <a:rPr lang="en-US" dirty="0"/>
              <a:t>Easily maintain different versions </a:t>
            </a:r>
            <a:r>
              <a:rPr lang="en-US" dirty="0" smtClean="0"/>
              <a:t>of </a:t>
            </a:r>
            <a:r>
              <a:rPr lang="en-US" dirty="0"/>
              <a:t>an application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SharePoint?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an intended use case</a:t>
            </a:r>
          </a:p>
          <a:p>
            <a:r>
              <a:rPr lang="en-US" dirty="0" smtClean="0"/>
              <a:t>Can’t link changes of multiple files together</a:t>
            </a:r>
          </a:p>
          <a:p>
            <a:r>
              <a:rPr lang="en-US" dirty="0" smtClean="0"/>
              <a:t>Limited diff support</a:t>
            </a:r>
          </a:p>
          <a:p>
            <a:r>
              <a:rPr lang="en-US" dirty="0" smtClean="0"/>
              <a:t>Not developer-friendly</a:t>
            </a:r>
          </a:p>
          <a:p>
            <a:pPr lvl="1"/>
            <a:r>
              <a:rPr lang="en-US" dirty="0" smtClean="0"/>
              <a:t>No IDE integration, CLI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6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get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“In </a:t>
            </a:r>
            <a:r>
              <a:rPr lang="en-US" dirty="0"/>
              <a:t>software development, </a:t>
            </a:r>
            <a:r>
              <a:rPr lang="en-US" dirty="0" err="1"/>
              <a:t>Git</a:t>
            </a:r>
            <a:r>
              <a:rPr lang="en-US" dirty="0"/>
              <a:t> /</a:t>
            </a:r>
            <a:r>
              <a:rPr lang="en-US" dirty="0" err="1"/>
              <a:t>ɡɪt</a:t>
            </a:r>
            <a:r>
              <a:rPr lang="en-US" dirty="0"/>
              <a:t>/ is a distributed revision control and source code management (SCM) system with an emphasis on speed.[4] </a:t>
            </a:r>
            <a:r>
              <a:rPr lang="en-US" dirty="0" err="1"/>
              <a:t>Git</a:t>
            </a:r>
            <a:r>
              <a:rPr lang="en-US" dirty="0"/>
              <a:t> was initially designed and developed by Linus Torvalds for Linux kernel development in 2005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Git</a:t>
            </a:r>
            <a:r>
              <a:rPr lang="en-US" dirty="0"/>
              <a:t> working directory is a full-fledged repository with complete history and full version tracking capabilities, not dependent on network access or a central 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is free software distributed under the terms of the GNU General Public License version 2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/>
              <a:t>- Wikipedia (</a:t>
            </a:r>
            <a:r>
              <a:rPr lang="en-US" dirty="0">
                <a:hlinkClick r:id="rId2"/>
              </a:rPr>
              <a:t>http://en.wikipedia.org/wiki/Git_(software</a:t>
            </a:r>
            <a:r>
              <a:rPr lang="en-US" dirty="0" smtClean="0"/>
              <a:t>))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5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Multiple Interaction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83" y="3419366"/>
            <a:ext cx="4844831" cy="140627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Multiple Interaction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GUI clients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0" y="3170616"/>
            <a:ext cx="6157310" cy="330149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1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Multiple Interaction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GUI clients</a:t>
            </a:r>
          </a:p>
          <a:p>
            <a:r>
              <a:rPr lang="en-US" dirty="0" smtClean="0"/>
              <a:t>Web interface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87" y="2621918"/>
            <a:ext cx="5789447" cy="382364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1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Multiple Interaction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GUI clients</a:t>
            </a:r>
          </a:p>
          <a:p>
            <a:r>
              <a:rPr lang="en-US" dirty="0" smtClean="0"/>
              <a:t>Web interface</a:t>
            </a:r>
          </a:p>
          <a:p>
            <a:r>
              <a:rPr lang="en-US" dirty="0" smtClean="0"/>
              <a:t>JIRA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67" y="2698430"/>
            <a:ext cx="5833238" cy="2767048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05300" y="6356350"/>
            <a:ext cx="533400" cy="365125"/>
          </a:xfrm>
        </p:spPr>
        <p:txBody>
          <a:bodyPr/>
          <a:lstStyle/>
          <a:p>
            <a:pPr>
              <a:defRPr/>
            </a:pPr>
            <a:fld id="{FFC8DA91-1027-405E-982D-FEC1575099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62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741</TotalTime>
  <Words>568</Words>
  <Application>Microsoft Macintosh PowerPoint</Application>
  <PresentationFormat>On-screen Show (4:3)</PresentationFormat>
  <Paragraphs>120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Genesis</vt:lpstr>
      <vt:lpstr>Source Code Control</vt:lpstr>
      <vt:lpstr>Source code control should be extended in MIS with a low-cost, effective solution</vt:lpstr>
      <vt:lpstr>Benefits of Standardizing  Source Code Control</vt:lpstr>
      <vt:lpstr>Why not SharePoint?</vt:lpstr>
      <vt:lpstr>Do you get Git?</vt:lpstr>
      <vt:lpstr>Why Git? Multiple Interaction Modes</vt:lpstr>
      <vt:lpstr>Why Git? Multiple Interaction Modes</vt:lpstr>
      <vt:lpstr>Why Git? Multiple Interaction Modes</vt:lpstr>
      <vt:lpstr>Why Git? Multiple Interaction Modes</vt:lpstr>
      <vt:lpstr>Why Git? Performance</vt:lpstr>
      <vt:lpstr>Why Git? Performance</vt:lpstr>
      <vt:lpstr>Why Git? Cheap Branching</vt:lpstr>
      <vt:lpstr>Why Git? Multiple Merge Strategies</vt:lpstr>
      <vt:lpstr>Why Git? Flexible Governance Schemes</vt:lpstr>
      <vt:lpstr>Why Git? Flexible Governance Schemes</vt:lpstr>
      <vt:lpstr>Why Git? Flexible Governance Schemes</vt:lpstr>
      <vt:lpstr>Why Git? Flexible Governance Schemes</vt:lpstr>
      <vt:lpstr>Why Git? Market Adoption</vt:lpstr>
      <vt:lpstr>Let’s take a look… demo</vt:lpstr>
      <vt:lpstr>Next Steps</vt:lpstr>
      <vt:lpstr>Word On The Street…</vt:lpstr>
      <vt:lpstr>Toolset</vt:lpstr>
      <vt:lpstr>Resources</vt:lpstr>
    </vt:vector>
  </TitlesOfParts>
  <Company>Epocrates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Control</dc:title>
  <dc:creator>Scott Nemes</dc:creator>
  <cp:lastModifiedBy>Kevin Murphy</cp:lastModifiedBy>
  <cp:revision>25</cp:revision>
  <dcterms:created xsi:type="dcterms:W3CDTF">2014-05-21T23:52:15Z</dcterms:created>
  <dcterms:modified xsi:type="dcterms:W3CDTF">2014-05-22T12:58:58Z</dcterms:modified>
</cp:coreProperties>
</file>