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56" r:id="rId8"/>
    <p:sldId id="257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35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77DB-B631-4D81-9636-E1CFB07C563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7C53-BBA3-456E-8315-15141F6D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5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77DB-B631-4D81-9636-E1CFB07C563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7C53-BBA3-456E-8315-15141F6D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5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77DB-B631-4D81-9636-E1CFB07C563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7C53-BBA3-456E-8315-15141F6D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0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77DB-B631-4D81-9636-E1CFB07C563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7C53-BBA3-456E-8315-15141F6D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4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77DB-B631-4D81-9636-E1CFB07C563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7C53-BBA3-456E-8315-15141F6D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3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77DB-B631-4D81-9636-E1CFB07C563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7C53-BBA3-456E-8315-15141F6D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2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77DB-B631-4D81-9636-E1CFB07C563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7C53-BBA3-456E-8315-15141F6D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77DB-B631-4D81-9636-E1CFB07C563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7C53-BBA3-456E-8315-15141F6D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1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77DB-B631-4D81-9636-E1CFB07C563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7C53-BBA3-456E-8315-15141F6D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7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77DB-B631-4D81-9636-E1CFB07C563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7C53-BBA3-456E-8315-15141F6D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77DB-B631-4D81-9636-E1CFB07C563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7C53-BBA3-456E-8315-15141F6D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4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877DB-B631-4D81-9636-E1CFB07C5631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7C53-BBA3-456E-8315-15141F6D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iff"/><Relationship Id="rId3" Type="http://schemas.openxmlformats.org/officeDocument/2006/relationships/image" Target="../media/image2.tif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8.tiff"/><Relationship Id="rId5" Type="http://schemas.openxmlformats.org/officeDocument/2006/relationships/image" Target="../media/image4.tiff"/><Relationship Id="rId10" Type="http://schemas.openxmlformats.org/officeDocument/2006/relationships/image" Target="../media/image7.tiff"/><Relationship Id="rId4" Type="http://schemas.openxmlformats.org/officeDocument/2006/relationships/image" Target="../media/image3.tiff"/><Relationship Id="rId9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Hierarchical Bayesian Modeling with Stan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Partial Pooling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(Hierarchical Model)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09700" y="3327245"/>
            <a:ext cx="2076450" cy="2939272"/>
            <a:chOff x="914400" y="2870508"/>
            <a:chExt cx="2076450" cy="2939272"/>
          </a:xfrm>
        </p:grpSpPr>
        <p:grpSp>
          <p:nvGrpSpPr>
            <p:cNvPr id="6" name="Group 5"/>
            <p:cNvGrpSpPr/>
            <p:nvPr/>
          </p:nvGrpSpPr>
          <p:grpSpPr>
            <a:xfrm>
              <a:off x="914400" y="2870508"/>
              <a:ext cx="2076450" cy="903196"/>
              <a:chOff x="914400" y="2870508"/>
              <a:chExt cx="2076450" cy="903196"/>
            </a:xfrm>
          </p:grpSpPr>
          <p:pic>
            <p:nvPicPr>
              <p:cNvPr id="9" name="Picture 3" descr="C:\Users\Kevin\Documents\Brody_Lab\Graphics\rat_black.bmp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1501027" y="2283881"/>
                <a:ext cx="903196" cy="2076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536426" y="2931181"/>
                <a:ext cx="11756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000" b="1" dirty="0" smtClean="0"/>
                  <a:t>θ</a:t>
                </a:r>
                <a:r>
                  <a:rPr lang="en-US" sz="4000" b="1" baseline="-25000" dirty="0"/>
                  <a:t>1</a:t>
                </a:r>
                <a:endParaRPr lang="en-US" sz="4000" b="1" dirty="0"/>
              </a:p>
            </p:txBody>
          </p:sp>
        </p:grpSp>
        <p:cxnSp>
          <p:nvCxnSpPr>
            <p:cNvPr id="7" name="Straight Arrow Connector 6"/>
            <p:cNvCxnSpPr>
              <a:stCxn id="9" idx="1"/>
            </p:cNvCxnSpPr>
            <p:nvPr/>
          </p:nvCxnSpPr>
          <p:spPr>
            <a:xfrm flipH="1">
              <a:off x="1941590" y="3773704"/>
              <a:ext cx="11035" cy="1405777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370497" y="5257800"/>
              <a:ext cx="1160733" cy="55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Data</a:t>
              </a:r>
              <a:r>
                <a:rPr lang="en-US" sz="2800" baseline="-25000" dirty="0" smtClean="0">
                  <a:solidFill>
                    <a:schemeClr val="bg1"/>
                  </a:solidFill>
                </a:rPr>
                <a:t>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42628" y="3345122"/>
            <a:ext cx="2076450" cy="2930335"/>
            <a:chOff x="3352800" y="2888385"/>
            <a:chExt cx="2076450" cy="2930335"/>
          </a:xfrm>
        </p:grpSpPr>
        <p:grpSp>
          <p:nvGrpSpPr>
            <p:cNvPr id="12" name="Group 11"/>
            <p:cNvGrpSpPr/>
            <p:nvPr/>
          </p:nvGrpSpPr>
          <p:grpSpPr>
            <a:xfrm>
              <a:off x="3352800" y="2888385"/>
              <a:ext cx="2076450" cy="903196"/>
              <a:chOff x="3328316" y="2868303"/>
              <a:chExt cx="2076450" cy="903196"/>
            </a:xfrm>
          </p:grpSpPr>
          <p:pic>
            <p:nvPicPr>
              <p:cNvPr id="15" name="Picture 3" descr="C:\Users\Kevin\Documents\Brody_Lab\Graphics\rat_black.bmp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3914943" y="2281676"/>
                <a:ext cx="903196" cy="2076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959838" y="2948226"/>
                <a:ext cx="10523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000" b="1" dirty="0" smtClean="0"/>
                  <a:t>θ</a:t>
                </a:r>
                <a:r>
                  <a:rPr lang="en-US" sz="4000" b="1" baseline="-25000" dirty="0"/>
                  <a:t>2</a:t>
                </a:r>
                <a:endParaRPr lang="en-US" sz="4000" b="1" dirty="0"/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 flipH="1">
              <a:off x="4278634" y="3791582"/>
              <a:ext cx="11035" cy="1405777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696817" y="5295500"/>
              <a:ext cx="11607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Data</a:t>
              </a:r>
              <a:r>
                <a:rPr lang="en-US" sz="2800" baseline="-25000" dirty="0">
                  <a:solidFill>
                    <a:schemeClr val="bg1"/>
                  </a:solidFill>
                </a:rPr>
                <a:t>2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95950" y="3343604"/>
            <a:ext cx="2076450" cy="2913403"/>
            <a:chOff x="5791872" y="2886867"/>
            <a:chExt cx="2076450" cy="2913403"/>
          </a:xfrm>
        </p:grpSpPr>
        <p:grpSp>
          <p:nvGrpSpPr>
            <p:cNvPr id="18" name="Group 17"/>
            <p:cNvGrpSpPr/>
            <p:nvPr/>
          </p:nvGrpSpPr>
          <p:grpSpPr>
            <a:xfrm>
              <a:off x="5791872" y="2886867"/>
              <a:ext cx="2076450" cy="903196"/>
              <a:chOff x="5690516" y="2983004"/>
              <a:chExt cx="2076450" cy="903196"/>
            </a:xfrm>
          </p:grpSpPr>
          <p:pic>
            <p:nvPicPr>
              <p:cNvPr id="21" name="Picture 3" descr="C:\Users\Kevin\Documents\Brody_Lab\Graphics\rat_black.bmp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6277143" y="2396377"/>
                <a:ext cx="903196" cy="2076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6342162" y="3072552"/>
                <a:ext cx="10091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000" b="1" dirty="0" smtClean="0"/>
                  <a:t>θ</a:t>
                </a:r>
                <a:r>
                  <a:rPr lang="en-US" sz="4000" b="1" baseline="-25000" dirty="0"/>
                  <a:t>3</a:t>
                </a:r>
                <a:endParaRPr lang="en-US" sz="4000" b="1" dirty="0"/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H="1">
              <a:off x="6705600" y="3791582"/>
              <a:ext cx="11035" cy="1405777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36017" y="5277050"/>
              <a:ext cx="11607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Data</a:t>
              </a:r>
              <a:r>
                <a:rPr lang="en-US" sz="2800" baseline="-25000" dirty="0">
                  <a:solidFill>
                    <a:schemeClr val="bg1"/>
                  </a:solidFill>
                </a:rPr>
                <a:t>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014490" y="1828800"/>
            <a:ext cx="1465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</a:rPr>
              <a:t>φ</a:t>
            </a:r>
            <a:r>
              <a:rPr lang="en-US" sz="4000" b="1" baseline="-25000" dirty="0" err="1" smtClean="0">
                <a:solidFill>
                  <a:schemeClr val="bg1"/>
                </a:solidFill>
              </a:rPr>
              <a:t>pop</a:t>
            </a:r>
            <a:endParaRPr lang="en-US" sz="4000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endCxn id="10" idx="0"/>
          </p:cNvCxnSpPr>
          <p:nvPr/>
        </p:nvCxnSpPr>
        <p:spPr>
          <a:xfrm flipH="1">
            <a:off x="2619559" y="2575186"/>
            <a:ext cx="1568181" cy="812732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5" idx="3"/>
          </p:cNvCxnSpPr>
          <p:nvPr/>
        </p:nvCxnSpPr>
        <p:spPr>
          <a:xfrm>
            <a:off x="4580853" y="2536686"/>
            <a:ext cx="0" cy="808436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3"/>
          </p:cNvCxnSpPr>
          <p:nvPr/>
        </p:nvCxnSpPr>
        <p:spPr>
          <a:xfrm>
            <a:off x="5047378" y="2536686"/>
            <a:ext cx="1686797" cy="806918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63795" y="4596824"/>
                <a:ext cx="1615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𝑑𝑎𝑡𝑎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95" y="4596824"/>
                <a:ext cx="1615634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7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81647" y="2465457"/>
                <a:ext cx="1207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647" y="2465457"/>
                <a:ext cx="1207382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101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2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What’s Bayesian Modeling?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3048000"/>
                <a:ext cx="5791200" cy="10386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48000"/>
                <a:ext cx="5791200" cy="10386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105400" y="2286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Likelihood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0" y="2641979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Prior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2399993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Posterior</a:t>
            </a:r>
            <a:endParaRPr lang="en-US" sz="2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6800" y="5029200"/>
                <a:ext cx="7772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C00000"/>
                    </a:solidFill>
                  </a:rPr>
                  <a:t>Maximum Likelihood: Find </a:t>
                </a:r>
                <a:r>
                  <a:rPr lang="el-GR" sz="2400" dirty="0" smtClean="0">
                    <a:solidFill>
                      <a:srgbClr val="C00000"/>
                    </a:solidFill>
                  </a:rPr>
                  <a:t>θ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to maximize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B0F0"/>
                    </a:solidFill>
                  </a:rPr>
                  <a:t>Maximum a Posteriori: </a:t>
                </a:r>
                <a:r>
                  <a:rPr lang="en-US" sz="2400" dirty="0">
                    <a:solidFill>
                      <a:srgbClr val="00B0F0"/>
                    </a:solidFill>
                  </a:rPr>
                  <a:t>Find </a:t>
                </a:r>
                <a:r>
                  <a:rPr lang="el-GR" sz="2400" dirty="0">
                    <a:solidFill>
                      <a:srgbClr val="00B0F0"/>
                    </a:solidFill>
                  </a:rPr>
                  <a:t>θ</a:t>
                </a:r>
                <a:r>
                  <a:rPr lang="en-US" sz="2400" dirty="0">
                    <a:solidFill>
                      <a:srgbClr val="00B0F0"/>
                    </a:solidFill>
                  </a:rPr>
                  <a:t> to maximize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4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bg1"/>
                    </a:solidFill>
                  </a:rPr>
                  <a:t>Bayesian Modeling: Calculate or approximate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029200"/>
                <a:ext cx="777240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020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24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Methods for Bayesian Modeling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Do it analytically!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Often impossible for the model you care about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Approximate it numerically!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Often very slow for the model you care about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Variational</a:t>
            </a:r>
            <a:r>
              <a:rPr lang="en-US" dirty="0" smtClean="0">
                <a:solidFill>
                  <a:schemeClr val="bg1"/>
                </a:solidFill>
              </a:rPr>
              <a:t> inference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 sampling!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1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Sampling for Inference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76400" y="1524000"/>
                <a:ext cx="5791200" cy="1168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524000"/>
                <a:ext cx="5791200" cy="11683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6400" y="3124200"/>
                <a:ext cx="579120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124200"/>
                <a:ext cx="5791200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38200" y="48768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Need ways to </a:t>
            </a:r>
            <a:r>
              <a:rPr lang="en-US" sz="3200" i="1" dirty="0" smtClean="0">
                <a:solidFill>
                  <a:schemeClr val="bg1"/>
                </a:solidFill>
              </a:rPr>
              <a:t>normalize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Gibbs sampling, Markov Chain Monte Carlo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6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Gaussian Model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36" y="3773820"/>
            <a:ext cx="18288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803" y="3764606"/>
            <a:ext cx="18288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366" y="5275910"/>
            <a:ext cx="18288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863" y="5278185"/>
            <a:ext cx="1828800" cy="1371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34068" y="339527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10 Draws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1336" y="333213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25 Draws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9922" y="332872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100 Draws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6200000">
                <a:off x="-140500" y="4277682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40500" y="4277682"/>
                <a:ext cx="1447800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16200000">
                <a:off x="-93649" y="5655116"/>
                <a:ext cx="144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93649" y="5655116"/>
                <a:ext cx="1447800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264455"/>
            <a:ext cx="1828800" cy="1371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767" y="5275910"/>
            <a:ext cx="1828800" cy="1371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28" y="3790814"/>
            <a:ext cx="1828800" cy="1371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953" y="3770448"/>
            <a:ext cx="1828800" cy="13716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57300" y="347184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 Draws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114550" y="1623911"/>
                <a:ext cx="49149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sz="3200" b="0" dirty="0" smtClean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Generative params: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=</a:t>
                </a:r>
                <a:r>
                  <a:rPr lang="en-US" sz="24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</a:rPr>
                  <a:t>=5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550" y="1623911"/>
                <a:ext cx="4914900" cy="954107"/>
              </a:xfrm>
              <a:prstGeom prst="rect">
                <a:avLst/>
              </a:prstGeom>
              <a:blipFill rotWithShape="0">
                <a:blip r:embed="rId12"/>
                <a:stretch>
                  <a:fillRect b="-13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30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Look at Some Code!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4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Hierarchical Modeling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1" name="Picture 3" descr="C:\Users\Kevin\Documents\Brody_Lab\Graphics\rat_blac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96327" y="2740618"/>
            <a:ext cx="903196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31726" y="3387918"/>
            <a:ext cx="1175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 smtClean="0"/>
              <a:t>θ</a:t>
            </a:r>
            <a:r>
              <a:rPr lang="en-US" sz="4000" b="1" baseline="-25000" dirty="0"/>
              <a:t>1</a:t>
            </a:r>
            <a:endParaRPr lang="en-US" sz="4000" b="1" dirty="0"/>
          </a:p>
        </p:txBody>
      </p: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>
            <a:off x="2436890" y="4230441"/>
            <a:ext cx="11035" cy="1405777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65797" y="5714537"/>
            <a:ext cx="1160733" cy="5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Data</a:t>
            </a:r>
            <a:r>
              <a:rPr lang="en-US" sz="2800" baseline="-25000" dirty="0" smtClean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7" name="Picture 3" descr="C:\Users\Kevin\Documents\Brody_Lab\Graphics\rat_blac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29255" y="2758495"/>
            <a:ext cx="903196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174150" y="3425045"/>
            <a:ext cx="1052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 smtClean="0"/>
              <a:t>θ</a:t>
            </a:r>
            <a:r>
              <a:rPr lang="en-US" sz="4000" b="1" baseline="-25000" dirty="0"/>
              <a:t>2</a:t>
            </a:r>
            <a:endParaRPr lang="en-US" sz="4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468462" y="4248319"/>
            <a:ext cx="11035" cy="1405777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645" y="5752237"/>
            <a:ext cx="116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Data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3" name="Picture 3" descr="C:\Users\Kevin\Documents\Brody_Lab\Graphics\rat_black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82577" y="2756977"/>
            <a:ext cx="903196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347596" y="3433152"/>
            <a:ext cx="100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 smtClean="0"/>
              <a:t>θ</a:t>
            </a:r>
            <a:r>
              <a:rPr lang="en-US" sz="4000" b="1" baseline="-25000" dirty="0"/>
              <a:t>3</a:t>
            </a:r>
            <a:endParaRPr lang="en-US" sz="40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609678" y="4248319"/>
            <a:ext cx="11035" cy="1405777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40095" y="5733787"/>
            <a:ext cx="116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Data</a:t>
            </a:r>
            <a:r>
              <a:rPr lang="en-US" sz="2800" baseline="-25000" dirty="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14490" y="1828800"/>
            <a:ext cx="1465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</a:rPr>
              <a:t>φ</a:t>
            </a:r>
            <a:r>
              <a:rPr lang="en-US" sz="4000" b="1" baseline="-25000" dirty="0" err="1" smtClean="0">
                <a:solidFill>
                  <a:schemeClr val="bg1"/>
                </a:solidFill>
              </a:rPr>
              <a:t>pop</a:t>
            </a:r>
            <a:endParaRPr lang="en-US" sz="4000" b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>
            <a:endCxn id="12" idx="0"/>
          </p:cNvCxnSpPr>
          <p:nvPr/>
        </p:nvCxnSpPr>
        <p:spPr>
          <a:xfrm flipH="1">
            <a:off x="2619559" y="2575186"/>
            <a:ext cx="1568181" cy="812732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7" idx="3"/>
          </p:cNvCxnSpPr>
          <p:nvPr/>
        </p:nvCxnSpPr>
        <p:spPr>
          <a:xfrm>
            <a:off x="4580853" y="2536686"/>
            <a:ext cx="0" cy="808436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3" idx="3"/>
          </p:cNvCxnSpPr>
          <p:nvPr/>
        </p:nvCxnSpPr>
        <p:spPr>
          <a:xfrm>
            <a:off x="5047378" y="2536686"/>
            <a:ext cx="1686797" cy="806918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6200" y="4596824"/>
                <a:ext cx="1615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𝑑𝑎𝑡𝑎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596824"/>
                <a:ext cx="1615634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37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40418" y="2465457"/>
                <a:ext cx="1207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18" y="2465457"/>
                <a:ext cx="1207382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10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657600" y="1371600"/>
                <a:ext cx="19715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𝑑𝑎𝑡𝑎</m:t>
                      </m:r>
                      <m:r>
                        <a:rPr lang="en-US" sz="2400" b="0" i="1" smtClean="0">
                          <a:solidFill>
                            <a:schemeClr val="accent6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371600"/>
                <a:ext cx="1971502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31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4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8" grpId="0"/>
      <p:bldP spid="16" grpId="0"/>
      <p:bldP spid="24" grpId="0"/>
      <p:bldP spid="22" grpId="0"/>
      <p:bldP spid="25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3048000" y="4495800"/>
                <a:ext cx="26164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Model: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𝑑𝑎𝑡𝑎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/>
                      </a:rPr>
                      <m:t>|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00" y="4495800"/>
                <a:ext cx="2616422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497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1447800" y="2438400"/>
            <a:ext cx="2076450" cy="2939272"/>
            <a:chOff x="914400" y="2870508"/>
            <a:chExt cx="2076450" cy="2939272"/>
          </a:xfrm>
        </p:grpSpPr>
        <p:grpSp>
          <p:nvGrpSpPr>
            <p:cNvPr id="10" name="Group 9"/>
            <p:cNvGrpSpPr/>
            <p:nvPr/>
          </p:nvGrpSpPr>
          <p:grpSpPr>
            <a:xfrm>
              <a:off x="914400" y="2870508"/>
              <a:ext cx="2076450" cy="903196"/>
              <a:chOff x="914400" y="2870508"/>
              <a:chExt cx="2076450" cy="903196"/>
            </a:xfrm>
          </p:grpSpPr>
          <p:pic>
            <p:nvPicPr>
              <p:cNvPr id="1027" name="Picture 3" descr="C:\Users\Kevin\Documents\Brody_Lab\Graphics\rat_black.bmp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1501027" y="2283881"/>
                <a:ext cx="903196" cy="2076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501027" y="2969681"/>
                <a:ext cx="93193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000" b="1" dirty="0" smtClean="0"/>
                  <a:t>θ</a:t>
                </a:r>
                <a:r>
                  <a:rPr lang="en-US" sz="4000" b="1" baseline="-25000" dirty="0" smtClean="0"/>
                  <a:t>1</a:t>
                </a:r>
                <a:endParaRPr lang="en-US" sz="4000" b="1" dirty="0"/>
              </a:p>
            </p:txBody>
          </p:sp>
        </p:grpSp>
        <p:cxnSp>
          <p:nvCxnSpPr>
            <p:cNvPr id="7" name="Straight Arrow Connector 6"/>
            <p:cNvCxnSpPr>
              <a:stCxn id="1027" idx="1"/>
            </p:cNvCxnSpPr>
            <p:nvPr/>
          </p:nvCxnSpPr>
          <p:spPr>
            <a:xfrm flipH="1">
              <a:off x="1941590" y="3773704"/>
              <a:ext cx="11035" cy="1405777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70497" y="5257800"/>
              <a:ext cx="1160733" cy="55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Data</a:t>
              </a:r>
              <a:r>
                <a:rPr lang="en-US" sz="2800" baseline="-25000" dirty="0" smtClean="0">
                  <a:solidFill>
                    <a:schemeClr val="bg1"/>
                  </a:solidFill>
                </a:rPr>
                <a:t>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80728" y="2456277"/>
            <a:ext cx="2076450" cy="2930335"/>
            <a:chOff x="3352800" y="2888385"/>
            <a:chExt cx="2076450" cy="2930335"/>
          </a:xfrm>
        </p:grpSpPr>
        <p:grpSp>
          <p:nvGrpSpPr>
            <p:cNvPr id="11" name="Group 10"/>
            <p:cNvGrpSpPr/>
            <p:nvPr/>
          </p:nvGrpSpPr>
          <p:grpSpPr>
            <a:xfrm>
              <a:off x="3352800" y="2888385"/>
              <a:ext cx="2076450" cy="903196"/>
              <a:chOff x="3328316" y="2868303"/>
              <a:chExt cx="2076450" cy="903196"/>
            </a:xfrm>
          </p:grpSpPr>
          <p:pic>
            <p:nvPicPr>
              <p:cNvPr id="12" name="Picture 3" descr="C:\Users\Kevin\Documents\Brody_Lab\Graphics\rat_black.bmp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3914943" y="2281676"/>
                <a:ext cx="903196" cy="2076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914943" y="2967476"/>
                <a:ext cx="93193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000" b="1" dirty="0" smtClean="0"/>
                  <a:t>θ</a:t>
                </a:r>
                <a:r>
                  <a:rPr lang="en-US" sz="4000" b="1" baseline="-25000" dirty="0" smtClean="0"/>
                  <a:t>2</a:t>
                </a:r>
                <a:endParaRPr lang="en-US" sz="4000" b="1" dirty="0"/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H="1">
              <a:off x="4278634" y="3791582"/>
              <a:ext cx="11035" cy="1405777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696817" y="5295500"/>
              <a:ext cx="11607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Data</a:t>
              </a:r>
              <a:r>
                <a:rPr lang="en-US" sz="2800" baseline="-25000" dirty="0">
                  <a:solidFill>
                    <a:schemeClr val="bg1"/>
                  </a:solidFill>
                </a:rPr>
                <a:t>2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34050" y="2454759"/>
            <a:ext cx="2076450" cy="2913403"/>
            <a:chOff x="5791872" y="2886867"/>
            <a:chExt cx="2076450" cy="2913403"/>
          </a:xfrm>
        </p:grpSpPr>
        <p:grpSp>
          <p:nvGrpSpPr>
            <p:cNvPr id="16" name="Group 15"/>
            <p:cNvGrpSpPr/>
            <p:nvPr/>
          </p:nvGrpSpPr>
          <p:grpSpPr>
            <a:xfrm>
              <a:off x="5791872" y="2886867"/>
              <a:ext cx="2076450" cy="903196"/>
              <a:chOff x="5690516" y="2983004"/>
              <a:chExt cx="2076450" cy="903196"/>
            </a:xfrm>
          </p:grpSpPr>
          <p:pic>
            <p:nvPicPr>
              <p:cNvPr id="14" name="Picture 3" descr="C:\Users\Kevin\Documents\Brody_Lab\Graphics\rat_black.bmp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6277143" y="2396377"/>
                <a:ext cx="903196" cy="2076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6277143" y="3082177"/>
                <a:ext cx="93193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000" b="1" dirty="0" smtClean="0"/>
                  <a:t>θ</a:t>
                </a:r>
                <a:r>
                  <a:rPr lang="en-US" sz="4000" b="1" baseline="-25000" dirty="0"/>
                  <a:t>3</a:t>
                </a:r>
                <a:endParaRPr lang="en-US" sz="4000" b="1" dirty="0"/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H="1">
              <a:off x="6705600" y="3791582"/>
              <a:ext cx="11035" cy="1405777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136017" y="5277050"/>
              <a:ext cx="11607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Data</a:t>
              </a:r>
              <a:r>
                <a:rPr lang="en-US" sz="2800" baseline="-25000" dirty="0">
                  <a:solidFill>
                    <a:schemeClr val="bg1"/>
                  </a:solidFill>
                </a:rPr>
                <a:t>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0" y="304800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No Pooling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(Fit each rat)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81000" y="3733800"/>
                <a:ext cx="1615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𝑑𝑎𝑡𝑎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733800"/>
                <a:ext cx="1615634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377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6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3795" y="4596824"/>
                <a:ext cx="1615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𝑑𝑎𝑡𝑎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95" y="4596824"/>
                <a:ext cx="1615634" cy="461665"/>
              </a:xfrm>
              <a:prstGeom prst="rect">
                <a:avLst/>
              </a:prstGeom>
              <a:blipFill rotWithShape="1">
                <a:blip r:embed="rId2"/>
                <a:stretch>
                  <a:fillRect r="-37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1409700" y="3327245"/>
            <a:ext cx="2076450" cy="2939272"/>
            <a:chOff x="914400" y="2870508"/>
            <a:chExt cx="2076450" cy="2939272"/>
          </a:xfrm>
        </p:grpSpPr>
        <p:grpSp>
          <p:nvGrpSpPr>
            <p:cNvPr id="10" name="Group 9"/>
            <p:cNvGrpSpPr/>
            <p:nvPr/>
          </p:nvGrpSpPr>
          <p:grpSpPr>
            <a:xfrm>
              <a:off x="914400" y="2870508"/>
              <a:ext cx="2076450" cy="903196"/>
              <a:chOff x="914400" y="2870508"/>
              <a:chExt cx="2076450" cy="903196"/>
            </a:xfrm>
          </p:grpSpPr>
          <p:pic>
            <p:nvPicPr>
              <p:cNvPr id="1027" name="Picture 3" descr="C:\Users\Kevin\Documents\Brody_Lab\Graphics\rat_black.bmp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1501027" y="2283881"/>
                <a:ext cx="903196" cy="2076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363176" y="2892681"/>
                <a:ext cx="11756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000" b="1" dirty="0" smtClean="0"/>
                  <a:t>θ</a:t>
                </a:r>
                <a:r>
                  <a:rPr lang="en-US" sz="4000" b="1" baseline="-25000" dirty="0" smtClean="0"/>
                  <a:t>pop</a:t>
                </a:r>
                <a:endParaRPr lang="en-US" sz="4000" b="1" dirty="0"/>
              </a:p>
            </p:txBody>
          </p:sp>
        </p:grpSp>
        <p:cxnSp>
          <p:nvCxnSpPr>
            <p:cNvPr id="7" name="Straight Arrow Connector 6"/>
            <p:cNvCxnSpPr>
              <a:stCxn id="1027" idx="1"/>
            </p:cNvCxnSpPr>
            <p:nvPr/>
          </p:nvCxnSpPr>
          <p:spPr>
            <a:xfrm flipH="1">
              <a:off x="1941590" y="3773704"/>
              <a:ext cx="11035" cy="1405777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70497" y="5257800"/>
              <a:ext cx="1160733" cy="551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Data</a:t>
              </a:r>
              <a:r>
                <a:rPr lang="en-US" sz="2800" baseline="-25000" dirty="0" smtClean="0">
                  <a:solidFill>
                    <a:schemeClr val="bg1"/>
                  </a:solidFill>
                </a:rPr>
                <a:t>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42628" y="3345122"/>
            <a:ext cx="2076450" cy="2930335"/>
            <a:chOff x="3352800" y="2888385"/>
            <a:chExt cx="2076450" cy="2930335"/>
          </a:xfrm>
        </p:grpSpPr>
        <p:grpSp>
          <p:nvGrpSpPr>
            <p:cNvPr id="11" name="Group 10"/>
            <p:cNvGrpSpPr/>
            <p:nvPr/>
          </p:nvGrpSpPr>
          <p:grpSpPr>
            <a:xfrm>
              <a:off x="3352800" y="2888385"/>
              <a:ext cx="2076450" cy="903196"/>
              <a:chOff x="3328316" y="2868303"/>
              <a:chExt cx="2076450" cy="903196"/>
            </a:xfrm>
          </p:grpSpPr>
          <p:pic>
            <p:nvPicPr>
              <p:cNvPr id="12" name="Picture 3" descr="C:\Users\Kevin\Documents\Brody_Lab\Graphics\rat_black.bmp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3914943" y="2281676"/>
                <a:ext cx="903196" cy="2076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748088" y="2909726"/>
                <a:ext cx="105234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000" b="1" dirty="0" smtClean="0"/>
                  <a:t>θ</a:t>
                </a:r>
                <a:r>
                  <a:rPr lang="en-US" sz="4000" b="1" baseline="-25000" dirty="0" smtClean="0"/>
                  <a:t>pop</a:t>
                </a:r>
                <a:endParaRPr lang="en-US" sz="4000" b="1" dirty="0"/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H="1">
              <a:off x="4278634" y="3791582"/>
              <a:ext cx="11035" cy="1405777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696817" y="5295500"/>
              <a:ext cx="11607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Data</a:t>
              </a:r>
              <a:r>
                <a:rPr lang="en-US" sz="2800" baseline="-25000" dirty="0">
                  <a:solidFill>
                    <a:schemeClr val="bg1"/>
                  </a:solidFill>
                </a:rPr>
                <a:t>2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95950" y="3343604"/>
            <a:ext cx="2076450" cy="2913403"/>
            <a:chOff x="5791872" y="2886867"/>
            <a:chExt cx="2076450" cy="2913403"/>
          </a:xfrm>
        </p:grpSpPr>
        <p:grpSp>
          <p:nvGrpSpPr>
            <p:cNvPr id="16" name="Group 15"/>
            <p:cNvGrpSpPr/>
            <p:nvPr/>
          </p:nvGrpSpPr>
          <p:grpSpPr>
            <a:xfrm>
              <a:off x="5791872" y="2886867"/>
              <a:ext cx="2076450" cy="1355237"/>
              <a:chOff x="5690516" y="2983004"/>
              <a:chExt cx="2076450" cy="1355237"/>
            </a:xfrm>
          </p:grpSpPr>
          <p:pic>
            <p:nvPicPr>
              <p:cNvPr id="14" name="Picture 3" descr="C:\Users\Kevin\Documents\Brody_Lab\Graphics\rat_black.bmp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6277143" y="2396377"/>
                <a:ext cx="903196" cy="2076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6123033" y="3014802"/>
                <a:ext cx="100915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000" b="1" dirty="0" smtClean="0"/>
                  <a:t>θ</a:t>
                </a:r>
                <a:r>
                  <a:rPr lang="en-US" sz="4000" b="1" baseline="-25000" dirty="0" smtClean="0"/>
                  <a:t>pop</a:t>
                </a:r>
                <a:endParaRPr lang="en-US" sz="4000" b="1" dirty="0"/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H="1">
              <a:off x="6705600" y="3791582"/>
              <a:ext cx="11035" cy="1405777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136017" y="5277050"/>
              <a:ext cx="11607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Data</a:t>
              </a:r>
              <a:r>
                <a:rPr lang="en-US" sz="2800" baseline="-25000" dirty="0">
                  <a:solidFill>
                    <a:schemeClr val="bg1"/>
                  </a:solidFill>
                </a:rPr>
                <a:t>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014490" y="1828800"/>
            <a:ext cx="1465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1" dirty="0" smtClean="0">
                <a:solidFill>
                  <a:schemeClr val="bg1"/>
                </a:solidFill>
              </a:rPr>
              <a:t>θ</a:t>
            </a:r>
            <a:r>
              <a:rPr lang="en-US" sz="4000" b="1" baseline="-25000" dirty="0" smtClean="0">
                <a:solidFill>
                  <a:schemeClr val="bg1"/>
                </a:solidFill>
              </a:rPr>
              <a:t>Pop</a:t>
            </a:r>
            <a:endParaRPr lang="en-US" sz="4000" b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/>
          <p:cNvCxnSpPr>
            <a:endCxn id="4" idx="0"/>
          </p:cNvCxnSpPr>
          <p:nvPr/>
        </p:nvCxnSpPr>
        <p:spPr>
          <a:xfrm flipH="1">
            <a:off x="2446309" y="2536686"/>
            <a:ext cx="1568181" cy="812732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304800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Complete Pooling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(Fit the </a:t>
            </a:r>
            <a:r>
              <a:rPr lang="en-US" sz="2800" dirty="0" err="1" smtClean="0">
                <a:solidFill>
                  <a:schemeClr val="bg1"/>
                </a:solidFill>
              </a:rPr>
              <a:t>metarat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endCxn id="12" idx="3"/>
          </p:cNvCxnSpPr>
          <p:nvPr/>
        </p:nvCxnSpPr>
        <p:spPr>
          <a:xfrm>
            <a:off x="4580853" y="2536686"/>
            <a:ext cx="0" cy="808436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3"/>
          </p:cNvCxnSpPr>
          <p:nvPr/>
        </p:nvCxnSpPr>
        <p:spPr>
          <a:xfrm>
            <a:off x="5047378" y="2536686"/>
            <a:ext cx="1686797" cy="806918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4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251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Hierarchical Bayesian Modeling with Stan</vt:lpstr>
      <vt:lpstr>What’s Bayesian Modeling?</vt:lpstr>
      <vt:lpstr>Methods for Bayesian Modeling</vt:lpstr>
      <vt:lpstr>Sampling for Inference</vt:lpstr>
      <vt:lpstr>Gaussian Model</vt:lpstr>
      <vt:lpstr>Look at Some Code!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 Miller</cp:lastModifiedBy>
  <cp:revision>24</cp:revision>
  <dcterms:created xsi:type="dcterms:W3CDTF">2015-07-27T17:05:48Z</dcterms:created>
  <dcterms:modified xsi:type="dcterms:W3CDTF">2017-05-23T18:40:04Z</dcterms:modified>
</cp:coreProperties>
</file>