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at" ContentType="text/plain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7.xml" ContentType="application/vnd.openxmlformats-officedocument.presentationml.tags+xml"/>
  <Override PartName="/ppt/notesSlides/notesSlide13.xml" ContentType="application/vnd.openxmlformats-officedocument.presentationml.notesSlide+xml"/>
  <Override PartName="/ppt/tags/tag8.xml" ContentType="application/vnd.openxmlformats-officedocument.presentationml.tags+xml"/>
  <Override PartName="/ppt/notesSlides/notesSlide14.xml" ContentType="application/vnd.openxmlformats-officedocument.presentationml.notesSlide+xml"/>
  <Override PartName="/ppt/tags/tag9.xml" ContentType="application/vnd.openxmlformats-officedocument.presentationml.tags+xml"/>
  <Override PartName="/ppt/notesSlides/notesSlide15.xml" ContentType="application/vnd.openxmlformats-officedocument.presentationml.notesSlide+xml"/>
  <Override PartName="/ppt/tags/tag10.xml" ContentType="application/vnd.openxmlformats-officedocument.presentationml.tags+xml"/>
  <Override PartName="/ppt/notesSlides/notesSlide16.xml" ContentType="application/vnd.openxmlformats-officedocument.presentationml.notesSlide+xml"/>
  <Override PartName="/ppt/tags/tag11.xml" ContentType="application/vnd.openxmlformats-officedocument.presentationml.tags+xml"/>
  <Override PartName="/ppt/notesSlides/notesSlide17.xml" ContentType="application/vnd.openxmlformats-officedocument.presentationml.notesSlide+xml"/>
  <Override PartName="/ppt/tags/tag12.xml" ContentType="application/vnd.openxmlformats-officedocument.presentationml.tags+xml"/>
  <Override PartName="/ppt/notesSlides/notesSlide18.xml" ContentType="application/vnd.openxmlformats-officedocument.presentationml.notesSlide+xml"/>
  <Override PartName="/ppt/tags/tag13.xml" ContentType="application/vnd.openxmlformats-officedocument.presentationml.tags+xml"/>
  <Override PartName="/ppt/notesSlides/notesSlide19.xml" ContentType="application/vnd.openxmlformats-officedocument.presentationml.notesSlide+xml"/>
  <Override PartName="/ppt/tags/tag14.xml" ContentType="application/vnd.openxmlformats-officedocument.presentationml.tags+xml"/>
  <Override PartName="/ppt/notesSlides/notesSlide20.xml" ContentType="application/vnd.openxmlformats-officedocument.presentationml.notesSlide+xml"/>
  <Override PartName="/ppt/tags/tag15.xml" ContentType="application/vnd.openxmlformats-officedocument.presentationml.tags+xml"/>
  <Override PartName="/ppt/notesSlides/notesSlide21.xml" ContentType="application/vnd.openxmlformats-officedocument.presentationml.notesSlide+xml"/>
  <Override PartName="/ppt/tags/tag16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17.xml" ContentType="application/vnd.openxmlformats-officedocument.presentationml.tags+xml"/>
  <Override PartName="/ppt/notesSlides/notesSlide24.xml" ContentType="application/vnd.openxmlformats-officedocument.presentationml.notesSlide+xml"/>
  <Override PartName="/ppt/tags/tag18.xml" ContentType="application/vnd.openxmlformats-officedocument.presentationml.tags+xml"/>
  <Override PartName="/ppt/notesSlides/notesSlide25.xml" ContentType="application/vnd.openxmlformats-officedocument.presentationml.notesSlide+xml"/>
  <Override PartName="/ppt/tags/tag19.xml" ContentType="application/vnd.openxmlformats-officedocument.presentationml.tags+xml"/>
  <Override PartName="/ppt/notesSlides/notesSlide26.xml" ContentType="application/vnd.openxmlformats-officedocument.presentationml.notesSlide+xml"/>
  <Override PartName="/ppt/tags/tag20.xml" ContentType="application/vnd.openxmlformats-officedocument.presentationml.tags+xml"/>
  <Override PartName="/ppt/notesSlides/notesSlide27.xml" ContentType="application/vnd.openxmlformats-officedocument.presentationml.notesSlide+xml"/>
  <Override PartName="/ppt/tags/tag21.xml" ContentType="application/vnd.openxmlformats-officedocument.presentationml.tags+xml"/>
  <Override PartName="/ppt/notesSlides/notesSlide28.xml" ContentType="application/vnd.openxmlformats-officedocument.presentationml.notesSlide+xml"/>
  <Override PartName="/ppt/tags/tag22.xml" ContentType="application/vnd.openxmlformats-officedocument.presentationml.tags+xml"/>
  <Override PartName="/ppt/notesSlides/notesSlide29.xml" ContentType="application/vnd.openxmlformats-officedocument.presentationml.notesSlide+xml"/>
  <Override PartName="/ppt/tags/tag23.xml" ContentType="application/vnd.openxmlformats-officedocument.presentationml.tags+xml"/>
  <Override PartName="/ppt/notesSlides/notesSlide30.xml" ContentType="application/vnd.openxmlformats-officedocument.presentationml.notesSlide+xml"/>
  <Override PartName="/ppt/tags/tag24.xml" ContentType="application/vnd.openxmlformats-officedocument.presentationml.tags+xml"/>
  <Override PartName="/ppt/notesSlides/notesSlide31.xml" ContentType="application/vnd.openxmlformats-officedocument.presentationml.notesSlide+xml"/>
  <Override PartName="/ppt/tags/tag25.xml" ContentType="application/vnd.openxmlformats-officedocument.presentationml.tags+xml"/>
  <Override PartName="/ppt/notesSlides/notesSlide32.xml" ContentType="application/vnd.openxmlformats-officedocument.presentationml.notesSlide+xml"/>
  <Override PartName="/ppt/tags/tag26.xml" ContentType="application/vnd.openxmlformats-officedocument.presentationml.tags+xml"/>
  <Override PartName="/ppt/notesSlides/notesSlide33.xml" ContentType="application/vnd.openxmlformats-officedocument.presentationml.notesSlide+xml"/>
  <Override PartName="/ppt/tags/tag27.xml" ContentType="application/vnd.openxmlformats-officedocument.presentationml.tags+xml"/>
  <Override PartName="/ppt/notesSlides/notesSlide34.xml" ContentType="application/vnd.openxmlformats-officedocument.presentationml.notesSlide+xml"/>
  <Override PartName="/ppt/tags/tag28.xml" ContentType="application/vnd.openxmlformats-officedocument.presentationml.tags+xml"/>
  <Override PartName="/ppt/notesSlides/notesSlide35.xml" ContentType="application/vnd.openxmlformats-officedocument.presentationml.notesSlide+xml"/>
  <Override PartName="/ppt/tags/tag29.xml" ContentType="application/vnd.openxmlformats-officedocument.presentationml.tags+xml"/>
  <Override PartName="/ppt/notesSlides/notesSlide36.xml" ContentType="application/vnd.openxmlformats-officedocument.presentationml.notesSlide+xml"/>
  <Override PartName="/ppt/tags/tag30.xml" ContentType="application/vnd.openxmlformats-officedocument.presentationml.tags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tags/tag31.xml" ContentType="application/vnd.openxmlformats-officedocument.presentationml.tags+xml"/>
  <Override PartName="/ppt/notesSlides/notesSlide39.xml" ContentType="application/vnd.openxmlformats-officedocument.presentationml.notesSlide+xml"/>
  <Override PartName="/ppt/tags/tag32.xml" ContentType="application/vnd.openxmlformats-officedocument.presentationml.tags+xml"/>
  <Override PartName="/ppt/notesSlides/notesSlide40.xml" ContentType="application/vnd.openxmlformats-officedocument.presentationml.notesSlide+xml"/>
  <Override PartName="/ppt/tags/tag33.xml" ContentType="application/vnd.openxmlformats-officedocument.presentationml.tags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8c5d9edc88b349b3" Type="http://schemas.microsoft.com/office/2006/relationships/txt" Target="udata/data.dat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82" r:id="rId2"/>
    <p:sldId id="257" r:id="rId3"/>
    <p:sldId id="259" r:id="rId4"/>
    <p:sldId id="266" r:id="rId5"/>
    <p:sldId id="267" r:id="rId6"/>
    <p:sldId id="268" r:id="rId7"/>
    <p:sldId id="275" r:id="rId8"/>
    <p:sldId id="310" r:id="rId9"/>
    <p:sldId id="284" r:id="rId10"/>
    <p:sldId id="286" r:id="rId11"/>
    <p:sldId id="288" r:id="rId12"/>
    <p:sldId id="262" r:id="rId13"/>
    <p:sldId id="271" r:id="rId14"/>
    <p:sldId id="290" r:id="rId15"/>
    <p:sldId id="291" r:id="rId16"/>
    <p:sldId id="292" r:id="rId17"/>
    <p:sldId id="293" r:id="rId18"/>
    <p:sldId id="273" r:id="rId19"/>
    <p:sldId id="294" r:id="rId20"/>
    <p:sldId id="295" r:id="rId21"/>
    <p:sldId id="280" r:id="rId22"/>
    <p:sldId id="297" r:id="rId23"/>
    <p:sldId id="261" r:id="rId24"/>
    <p:sldId id="264" r:id="rId25"/>
    <p:sldId id="278" r:id="rId26"/>
    <p:sldId id="281" r:id="rId27"/>
    <p:sldId id="298" r:id="rId28"/>
    <p:sldId id="299" r:id="rId29"/>
    <p:sldId id="300" r:id="rId30"/>
    <p:sldId id="301" r:id="rId31"/>
    <p:sldId id="302" r:id="rId32"/>
    <p:sldId id="303" r:id="rId33"/>
    <p:sldId id="309" r:id="rId34"/>
    <p:sldId id="304" r:id="rId35"/>
    <p:sldId id="305" r:id="rId36"/>
    <p:sldId id="307" r:id="rId37"/>
    <p:sldId id="308" r:id="rId38"/>
    <p:sldId id="260" r:id="rId39"/>
    <p:sldId id="270" r:id="rId40"/>
    <p:sldId id="272" r:id="rId41"/>
    <p:sldId id="311" r:id="rId42"/>
    <p:sldId id="263" r:id="rId43"/>
  </p:sldIdLst>
  <p:sldSz cx="12192000" cy="6858000"/>
  <p:notesSz cx="6858000" cy="9144000"/>
  <p:custDataLst>
    <p:tags r:id="rId4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676"/>
    <a:srgbClr val="298C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60" autoAdjust="0"/>
    <p:restoredTop sz="69065" autoAdjust="0"/>
  </p:normalViewPr>
  <p:slideViewPr>
    <p:cSldViewPr snapToGrid="0" showGuides="1">
      <p:cViewPr varScale="1">
        <p:scale>
          <a:sx n="79" d="100"/>
          <a:sy n="79" d="100"/>
        </p:scale>
        <p:origin x="201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AF21E-AA1D-4678-9985-583FF147C867}" type="datetimeFigureOut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E13EF-56DF-477F-9799-2CC6E8A63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839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hedengcheng.com/?p=771#_%E7%BB%84%E5%90%88%E4%B8%89%EF%BC%9Aid%E9%9D%9E%E5%94%AF%E4%B8%80%E7%B4%A2%E5%BC%95+RC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dev.mysql.com/doc/refman/5.5/en/innodb-parameters.html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507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1471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where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：表示优化器需要通过索引回表查询数据；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index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：表示直接访问索引就足够获取到所需要的数据，不需要通过索引回表；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index condition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5.6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版本后加入的新特性（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 Condition Pushdown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Using index condition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会先条件过滤索引，过滤完索引后找到所有符合索引条件的数据行，随后用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子句中的其他条件去过滤这些数据行；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253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1244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隔离性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事务的其他性质是有</a:t>
            </a:r>
            <a:r>
              <a:rPr lang="en-US" altLang="zh-CN" dirty="0" smtClean="0"/>
              <a:t>undo log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redo log.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552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X,</a:t>
            </a:r>
            <a:r>
              <a:rPr lang="en-US" altLang="zh-CN" baseline="0" dirty="0" smtClean="0"/>
              <a:t> S</a:t>
            </a:r>
            <a:r>
              <a:rPr lang="zh-CN" altLang="en-US" baseline="0" dirty="0" smtClean="0"/>
              <a:t>锁是行粒度的锁</a:t>
            </a:r>
            <a:endParaRPr lang="en-US" altLang="zh-CN" baseline="0" dirty="0" smtClean="0"/>
          </a:p>
          <a:p>
            <a:r>
              <a:rPr lang="zh-CN" altLang="en-US" baseline="0" dirty="0" smtClean="0"/>
              <a:t>表粒度： 意向锁</a:t>
            </a:r>
            <a:r>
              <a:rPr lang="en-US" altLang="zh-CN" baseline="0" dirty="0" smtClean="0"/>
              <a:t>, </a:t>
            </a:r>
            <a:r>
              <a:rPr lang="zh-CN" altLang="en-US" baseline="0" dirty="0" smtClean="0"/>
              <a:t>想要获取一张表中某几行的锁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="1" dirty="0" smtClean="0"/>
              <a:t>意向锁是不会阻塞除了全表扫描以外的任何请求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举个例子，如果表中记录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亿，事务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把其中有几条记录上了行锁了，这时事务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需要给这个表加表级锁，如果没有意向锁的话，那就要去表中查找这一亿条记录是否上锁了。如果存在意向锁，那么假如事务Ａ在更新一条记录之前，先加意向锁，再加Ｘ锁，事务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先检查该表上是否存在意向锁，存在的意向锁是否与自己准备加的锁冲突，如果有冲突，则等待直到事务Ａ释放，而无须逐条记录去检测。事务Ｂ更新表时，其实无须知道到底哪一行被锁了，它只要知道反正有一行被锁了就行了。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说白了意向锁的主要作用是处理行锁和表锁之间的矛盾，能够显示“某个事务正在某一行上持有了锁，或者准备去持有锁”</a:t>
            </a:r>
            <a:endParaRPr lang="zh-CN" altLang="en-US" b="1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3834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SERIALIABLE</a:t>
            </a:r>
            <a:r>
              <a:rPr lang="zh-CN" altLang="en-US" dirty="0" smtClean="0"/>
              <a:t>级别下每个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都会加上</a:t>
            </a:r>
            <a:r>
              <a:rPr lang="en-US" altLang="zh-CN" dirty="0" smtClean="0"/>
              <a:t>Lock</a:t>
            </a:r>
            <a:r>
              <a:rPr lang="en-US" altLang="zh-CN" baseline="0" dirty="0" smtClean="0"/>
              <a:t> in share mode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RC</a:t>
            </a:r>
            <a:r>
              <a:rPr lang="zh-CN" altLang="en-US" baseline="0" dirty="0" smtClean="0"/>
              <a:t>下  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唯一性约束检查和外键约束检查需要</a:t>
            </a:r>
            <a:r>
              <a:rPr lang="en-US" altLang="zh-CN" baseline="0" dirty="0" smtClean="0"/>
              <a:t>Gap lock , </a:t>
            </a:r>
            <a:r>
              <a:rPr lang="zh-CN" altLang="en-US" baseline="0" dirty="0" smtClean="0"/>
              <a:t>其余都不需要</a:t>
            </a:r>
            <a:r>
              <a:rPr lang="en-US" altLang="zh-CN" baseline="0" dirty="0" smtClean="0"/>
              <a:t>Gap lock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1.</a:t>
            </a:r>
            <a:r>
              <a:rPr lang="zh-CN" altLang="en-US" baseline="0" dirty="0" smtClean="0"/>
              <a:t>未提交读</a:t>
            </a:r>
            <a:r>
              <a:rPr lang="en-US" altLang="zh-CN" baseline="0" dirty="0" smtClean="0"/>
              <a:t>(read uncommitted)</a:t>
            </a:r>
            <a:r>
              <a:rPr lang="zh-CN" altLang="en-US" baseline="0" dirty="0" smtClean="0"/>
              <a:t>作为限制最低的隔离级别，几乎不提供访问限制，只要不是读取操作一半的错误的物理结构就行（这是操作系统的限制了）。一个事务在事务之中可以读取到另一个事务修改的数据的中间状态。即还没有提交修改事务，数据就被别的事务读取了，也就是“脏读”问题。产生原因也就是没有对写操作事务加锁。</a:t>
            </a:r>
            <a:endParaRPr lang="en-US" altLang="zh-CN" baseline="0" dirty="0" smtClean="0"/>
          </a:p>
          <a:p>
            <a:r>
              <a:rPr lang="en-US" altLang="zh-CN" baseline="0" dirty="0" smtClean="0"/>
              <a:t>2.</a:t>
            </a:r>
            <a:r>
              <a:rPr lang="zh-CN" altLang="en-US" baseline="0" dirty="0" smtClean="0"/>
              <a:t>提交读</a:t>
            </a:r>
            <a:r>
              <a:rPr lang="en-US" altLang="zh-CN" baseline="0" dirty="0" smtClean="0"/>
              <a:t>(read committed)</a:t>
            </a:r>
            <a:r>
              <a:rPr lang="zh-CN" altLang="en-US" baseline="0" dirty="0" smtClean="0"/>
              <a:t>对修改事务加锁，即写操作事务加锁，这样就保证了不会使得修改事务的中间状态“逃逸”，中间状态对别的事务不可见。但是提交读对读操作是不在事务加锁的，即</a:t>
            </a:r>
            <a:r>
              <a:rPr lang="en-US" altLang="zh-CN" baseline="0" dirty="0" smtClean="0"/>
              <a:t>select</a:t>
            </a:r>
            <a:r>
              <a:rPr lang="zh-CN" altLang="en-US" baseline="0" dirty="0" smtClean="0"/>
              <a:t>之后就释放读锁，然后就可能被修改，下次再读就可能发生了修改，也就是“不可重复读”。产生原因也就是没有对读操作事务加锁。</a:t>
            </a:r>
            <a:endParaRPr lang="en-US" altLang="zh-CN" baseline="0" dirty="0" smtClean="0"/>
          </a:p>
          <a:p>
            <a:r>
              <a:rPr lang="en-US" altLang="zh-CN" baseline="0" dirty="0" smtClean="0"/>
              <a:t>3.</a:t>
            </a:r>
            <a:r>
              <a:rPr lang="zh-CN" altLang="en-US" baseline="0" dirty="0" smtClean="0"/>
              <a:t>可重复读</a:t>
            </a:r>
            <a:r>
              <a:rPr lang="en-US" altLang="zh-CN" baseline="0" dirty="0" smtClean="0"/>
              <a:t>(repeatable read)</a:t>
            </a:r>
            <a:r>
              <a:rPr lang="zh-CN" altLang="en-US" baseline="0" dirty="0" smtClean="0"/>
              <a:t>听名字就知道是对读操作事务和写操作事务都加锁，以此保证可重复读。中间状态不可见，不会有别的事务发生“脏读”；读事务加锁，读事务内数据不会被别的事务修改，不会“不可重复读”。但是仍然有问题，因为不存在“范围锁”，或者说加锁范围不是使用的整张表或者用到的所有表，只是部分数据。关于</a:t>
            </a:r>
            <a:r>
              <a:rPr lang="en-US" altLang="zh-CN" baseline="0" dirty="0" err="1" smtClean="0"/>
              <a:t>InnoDB</a:t>
            </a:r>
            <a:r>
              <a:rPr lang="zh-CN" altLang="en-US" baseline="0" dirty="0" smtClean="0"/>
              <a:t>这里有点不同，后面会提。</a:t>
            </a:r>
            <a:endParaRPr lang="en-US" altLang="zh-CN" baseline="0" dirty="0" smtClean="0"/>
          </a:p>
          <a:p>
            <a:r>
              <a:rPr lang="en-US" altLang="zh-CN" baseline="0" dirty="0" smtClean="0"/>
              <a:t>4.</a:t>
            </a:r>
            <a:r>
              <a:rPr lang="zh-CN" altLang="en-US" baseline="0" dirty="0" smtClean="0"/>
              <a:t>序列化读</a:t>
            </a:r>
            <a:r>
              <a:rPr lang="en-US" altLang="zh-CN" baseline="0" dirty="0" smtClean="0"/>
              <a:t>(</a:t>
            </a:r>
            <a:r>
              <a:rPr lang="en-US" altLang="zh-CN" baseline="0" dirty="0" err="1" smtClean="0"/>
              <a:t>serializable</a:t>
            </a:r>
            <a:r>
              <a:rPr lang="en-US" altLang="zh-CN" baseline="0" dirty="0" smtClean="0"/>
              <a:t>)</a:t>
            </a:r>
            <a:r>
              <a:rPr lang="zh-CN" altLang="en-US" baseline="0" dirty="0" smtClean="0"/>
              <a:t>序列化读，对用到的所有表加锁，串行化操作，对并发的极大不支持。</a:t>
            </a:r>
          </a:p>
          <a:p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查看隔离级别：</a:t>
            </a:r>
            <a:endParaRPr lang="en-US" altLang="zh-CN" baseline="0" dirty="0" smtClean="0"/>
          </a:p>
          <a:p>
            <a:r>
              <a:rPr lang="en-US" altLang="zh-CN" dirty="0" smtClean="0"/>
              <a:t>select @@</a:t>
            </a:r>
            <a:r>
              <a:rPr lang="en-US" altLang="zh-CN" dirty="0" err="1" smtClean="0"/>
              <a:t>tx_isolation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设置隔离级别：</a:t>
            </a:r>
            <a:endParaRPr lang="en-US" altLang="zh-CN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session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tx_isolation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='read-uncommitted';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7195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insert INTO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user_info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 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user_id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en-US" altLang="zh-CN" dirty="0" smtClean="0"/>
              <a:t>,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`name`</a:t>
            </a:r>
            <a:r>
              <a:rPr lang="en-US" altLang="zh-CN" dirty="0" smtClean="0"/>
              <a:t>,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femal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en-US" altLang="zh-CN" dirty="0" smtClean="0"/>
              <a:t>,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`address`</a:t>
            </a:r>
            <a:r>
              <a:rPr lang="en-US" altLang="zh-CN" dirty="0" smtClean="0"/>
              <a:t>,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`data_status`</a:t>
            </a:r>
            <a:r>
              <a:rPr lang="en-US" altLang="zh-CN" dirty="0" smtClean="0"/>
              <a:t>,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created_data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en-US" altLang="zh-CN" dirty="0" smtClean="0"/>
              <a:t>,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`created`</a:t>
            </a:r>
            <a:r>
              <a:rPr lang="en-US" altLang="zh-CN" dirty="0" smtClean="0"/>
              <a:t>,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modified_data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en-US" altLang="zh-CN" dirty="0" smtClean="0"/>
              <a:t>,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`modified`</a:t>
            </a:r>
            <a:r>
              <a:rPr lang="en-US" altLang="zh-CN" dirty="0" smtClean="0"/>
              <a:t>,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`version`</a:t>
            </a:r>
            <a:r>
              <a:rPr lang="en-US" altLang="zh-CN" dirty="0" smtClean="0"/>
              <a:t>) VALUES ('201812062001,'201812062001',1,'addr','1',now(),'</a:t>
            </a:r>
            <a:r>
              <a:rPr lang="en-US" altLang="zh-CN" dirty="0" err="1" smtClean="0"/>
              <a:t>sys',now</a:t>
            </a:r>
            <a:r>
              <a:rPr lang="en-US" altLang="zh-CN" dirty="0" smtClean="0"/>
              <a:t>(),'sys',1)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select * from </a:t>
            </a:r>
            <a:r>
              <a:rPr lang="en-US" altLang="zh-CN" dirty="0" err="1" smtClean="0"/>
              <a:t>user_info</a:t>
            </a:r>
            <a:r>
              <a:rPr lang="en-US" altLang="zh-CN" dirty="0" smtClean="0"/>
              <a:t> where </a:t>
            </a:r>
            <a:r>
              <a:rPr lang="en-US" altLang="zh-CN" dirty="0" err="1" smtClean="0"/>
              <a:t>user_id</a:t>
            </a:r>
            <a:r>
              <a:rPr lang="en-US" altLang="zh-CN" dirty="0" smtClean="0"/>
              <a:t>='201812062001'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9638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set session </a:t>
            </a:r>
            <a:r>
              <a:rPr lang="en-US" altLang="zh-CN" dirty="0" err="1" smtClean="0"/>
              <a:t>tx_isolation</a:t>
            </a:r>
            <a:r>
              <a:rPr lang="en-US" altLang="zh-CN" dirty="0" smtClean="0"/>
              <a:t>='read-uncommitted‘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select @@</a:t>
            </a:r>
            <a:r>
              <a:rPr lang="en-US" altLang="zh-CN" dirty="0" err="1" smtClean="0"/>
              <a:t>tx_isolation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insert INTO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user_info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 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user_id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en-US" altLang="zh-CN" dirty="0" smtClean="0"/>
              <a:t>,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`name`</a:t>
            </a:r>
            <a:r>
              <a:rPr lang="en-US" altLang="zh-CN" dirty="0" smtClean="0"/>
              <a:t>,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femal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en-US" altLang="zh-CN" dirty="0" smtClean="0"/>
              <a:t>,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`address`</a:t>
            </a:r>
            <a:r>
              <a:rPr lang="en-US" altLang="zh-CN" dirty="0" smtClean="0"/>
              <a:t>,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`data_status`</a:t>
            </a:r>
            <a:r>
              <a:rPr lang="en-US" altLang="zh-CN" dirty="0" smtClean="0"/>
              <a:t>,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created_data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en-US" altLang="zh-CN" dirty="0" smtClean="0"/>
              <a:t>,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`created`</a:t>
            </a:r>
            <a:r>
              <a:rPr lang="en-US" altLang="zh-CN" dirty="0" smtClean="0"/>
              <a:t>,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modified_data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en-US" altLang="zh-CN" dirty="0" smtClean="0"/>
              <a:t>,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`modified`</a:t>
            </a:r>
            <a:r>
              <a:rPr lang="en-US" altLang="zh-CN" dirty="0" smtClean="0"/>
              <a:t>,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`version`</a:t>
            </a:r>
            <a:r>
              <a:rPr lang="en-US" altLang="zh-CN" dirty="0" smtClean="0"/>
              <a:t>) VALUES ('201812062002, '201812062002',1,'addr','1',now(),'</a:t>
            </a:r>
            <a:r>
              <a:rPr lang="en-US" altLang="zh-CN" dirty="0" err="1" smtClean="0"/>
              <a:t>sys',now</a:t>
            </a:r>
            <a:r>
              <a:rPr lang="en-US" altLang="zh-CN" dirty="0" smtClean="0"/>
              <a:t>(),'sys',1)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select * from </a:t>
            </a:r>
            <a:r>
              <a:rPr lang="en-US" altLang="zh-CN" dirty="0" err="1" smtClean="0"/>
              <a:t>user_info</a:t>
            </a:r>
            <a:r>
              <a:rPr lang="en-US" altLang="zh-CN" dirty="0" smtClean="0"/>
              <a:t> where </a:t>
            </a:r>
            <a:r>
              <a:rPr lang="en-US" altLang="zh-CN" dirty="0" err="1" smtClean="0"/>
              <a:t>user_id</a:t>
            </a:r>
            <a:r>
              <a:rPr lang="en-US" altLang="zh-CN" dirty="0" smtClean="0"/>
              <a:t>='201812062002'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3481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1520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818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42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5725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例如一个索引有</a:t>
            </a:r>
            <a:r>
              <a:rPr lang="en-US" altLang="zh-CN" dirty="0" smtClean="0"/>
              <a:t>10,11,13,20</a:t>
            </a:r>
            <a:r>
              <a:rPr lang="zh-CN" altLang="en-US" dirty="0" smtClean="0"/>
              <a:t>这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个值，则</a:t>
            </a:r>
            <a:r>
              <a:rPr lang="en-US" altLang="zh-CN" dirty="0" smtClean="0"/>
              <a:t>Next-key </a:t>
            </a:r>
            <a:r>
              <a:rPr lang="en-US" altLang="zh-CN" dirty="0" err="1" smtClean="0"/>
              <a:t>LockIng</a:t>
            </a:r>
            <a:r>
              <a:rPr lang="zh-CN" altLang="en-US" dirty="0" smtClean="0"/>
              <a:t>的区间为：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-8,10]</a:t>
            </a:r>
          </a:p>
          <a:p>
            <a:r>
              <a:rPr lang="en-US" altLang="zh-CN" dirty="0" smtClean="0"/>
              <a:t>(10,11]</a:t>
            </a:r>
          </a:p>
          <a:p>
            <a:r>
              <a:rPr lang="en-US" altLang="zh-CN" dirty="0" smtClean="0"/>
              <a:t>(11,13]</a:t>
            </a:r>
          </a:p>
          <a:p>
            <a:r>
              <a:rPr lang="en-US" altLang="zh-CN" dirty="0" smtClean="0"/>
              <a:t>(13.20]</a:t>
            </a:r>
          </a:p>
          <a:p>
            <a:r>
              <a:rPr lang="en-US" altLang="zh-CN" dirty="0" smtClean="0"/>
              <a:t>(20,+8)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(</a:t>
            </a:r>
            <a:r>
              <a:rPr lang="en-US" altLang="zh-CN" dirty="0" err="1" smtClean="0"/>
              <a:t>InnoDB</a:t>
            </a:r>
            <a:r>
              <a:rPr lang="zh-CN" altLang="en-US" dirty="0" smtClean="0"/>
              <a:t>在</a:t>
            </a:r>
            <a:r>
              <a:rPr lang="en-US" altLang="zh-CN" dirty="0" smtClean="0"/>
              <a:t>RR</a:t>
            </a:r>
            <a:r>
              <a:rPr lang="zh-CN" altLang="en-US" dirty="0" smtClean="0"/>
              <a:t>隔离级别下采用</a:t>
            </a:r>
            <a:r>
              <a:rPr lang="en-US" altLang="zh-CN" dirty="0" smtClean="0"/>
              <a:t>Next-key Lock</a:t>
            </a:r>
            <a:r>
              <a:rPr lang="zh-CN" altLang="en-US" dirty="0" smtClean="0"/>
              <a:t>算法，避免幻读的产生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7621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109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9660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6424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8032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7782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8452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只需要将主键上，</a:t>
            </a:r>
            <a:r>
              <a:rPr lang="en-US" altLang="zh-CN" dirty="0" smtClean="0"/>
              <a:t>id = 10</a:t>
            </a:r>
            <a:r>
              <a:rPr lang="zh-CN" altLang="en-US" dirty="0" smtClean="0"/>
              <a:t>的记录加上</a:t>
            </a:r>
            <a:r>
              <a:rPr lang="en-US" altLang="zh-CN" dirty="0" smtClean="0"/>
              <a:t>X</a:t>
            </a:r>
            <a:r>
              <a:rPr lang="zh-CN" altLang="en-US" dirty="0" smtClean="0"/>
              <a:t>锁即可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8370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若</a:t>
            </a:r>
            <a:r>
              <a:rPr lang="en-US" altLang="zh-CN" dirty="0" smtClean="0"/>
              <a:t>id</a:t>
            </a:r>
            <a:r>
              <a:rPr lang="zh-CN" altLang="en-US" dirty="0" smtClean="0"/>
              <a:t>列是</a:t>
            </a:r>
            <a:r>
              <a:rPr lang="en-US" altLang="zh-CN" dirty="0" smtClean="0"/>
              <a:t>unique</a:t>
            </a:r>
            <a:r>
              <a:rPr lang="zh-CN" altLang="en-US" dirty="0" smtClean="0"/>
              <a:t>列，其上有</a:t>
            </a:r>
            <a:r>
              <a:rPr lang="en-US" altLang="zh-CN" dirty="0" smtClean="0"/>
              <a:t>unique</a:t>
            </a:r>
            <a:r>
              <a:rPr lang="zh-CN" altLang="en-US" dirty="0" smtClean="0"/>
              <a:t>索引。那么</a:t>
            </a:r>
            <a:r>
              <a:rPr lang="en-US" altLang="zh-CN" dirty="0" smtClean="0"/>
              <a:t>SQL</a:t>
            </a:r>
            <a:r>
              <a:rPr lang="zh-CN" altLang="en-US" dirty="0" smtClean="0"/>
              <a:t>需要加两个</a:t>
            </a:r>
            <a:r>
              <a:rPr lang="en-US" altLang="zh-CN" dirty="0" smtClean="0"/>
              <a:t>X</a:t>
            </a:r>
            <a:r>
              <a:rPr lang="zh-CN" altLang="en-US" dirty="0" smtClean="0"/>
              <a:t>锁，一个对应于</a:t>
            </a:r>
            <a:r>
              <a:rPr lang="en-US" altLang="zh-CN" dirty="0" smtClean="0"/>
              <a:t>id unique</a:t>
            </a:r>
            <a:r>
              <a:rPr lang="zh-CN" altLang="en-US" dirty="0" smtClean="0"/>
              <a:t>索引上的</a:t>
            </a:r>
            <a:r>
              <a:rPr lang="en-US" altLang="zh-CN" dirty="0" smtClean="0"/>
              <a:t>id = 10</a:t>
            </a:r>
            <a:r>
              <a:rPr lang="zh-CN" altLang="en-US" dirty="0" smtClean="0"/>
              <a:t>的记录，另一把锁对应于聚簇索引上的</a:t>
            </a:r>
            <a:r>
              <a:rPr lang="en-US" altLang="zh-CN" dirty="0" smtClean="0"/>
              <a:t>[name=’</a:t>
            </a:r>
            <a:r>
              <a:rPr lang="en-US" altLang="zh-CN" dirty="0" err="1" smtClean="0"/>
              <a:t>d’,id</a:t>
            </a:r>
            <a:r>
              <a:rPr lang="en-US" altLang="zh-CN" dirty="0" smtClean="0"/>
              <a:t>=10]</a:t>
            </a:r>
            <a:r>
              <a:rPr lang="zh-CN" altLang="en-US" dirty="0" smtClean="0"/>
              <a:t>的记录。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794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4441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596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3725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8978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8341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若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列上没有索引，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会走聚簇索引的全扫描进行过滤，由于过滤是由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 Server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层面进行的。因此每条记录，无论是否满足条件，都会被加上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锁。但是，为了效率考量，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做了优化，对于不满足条件的记录，会在判断后放锁，最终持有的，是满足条件的记录上的锁，但是不满足条件的记录上的加锁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放锁动作不会省略。同时，优化也违背了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2PL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的约束。</a:t>
            </a:r>
            <a:endParaRPr lang="zh-CN" altLang="en-US" dirty="0" smtClean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5656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此图，相对于组合三：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列上非唯一锁，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Read Committed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看似相同，其实却有很大的区别。最大的区别在于，这幅图中多了一个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锁，而且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锁看起来也不是加在记录上的，倒像是加载两条记录之间的位置，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锁有何用？</a:t>
            </a:r>
            <a:endParaRPr lang="zh-CN" altLang="en-US" dirty="0" smtClean="0">
              <a:effectLst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en-US" dirty="0" smtClean="0">
              <a:effectLst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其实这个多出来的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锁，就是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隔离级别，相对于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RC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隔离级别，不会出现幻读的关键。</a:t>
            </a:r>
            <a:endParaRPr lang="zh-CN" altLang="en-US" dirty="0" smtClean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0415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在这种情况下，这个表上，除了不加锁的快照度，其他任何加锁的并发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，均不能执行，不能更新，不能删除，不能插入，全表被锁死。</a:t>
            </a:r>
            <a:endParaRPr lang="zh-CN" altLang="en-US" dirty="0" smtClean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也做了一些优化，就是所谓的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semi-consistent read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semi-consistent read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开启的情况下，对于不满足查询条件的记录，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会提前放锁。针对上面的这个用例，就是除了记录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[d,10]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[g,10]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之外，所有的记录锁都会被释放，同时不加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锁。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semi-consistent read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如何触发：要么是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 committed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隔离级别；要么是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Repeatable Read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隔离级别，同时设置了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innodb_locks_unsafe_for_binlog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参数。</a:t>
            </a:r>
            <a:endParaRPr lang="zh-CN" altLang="en-US" dirty="0" smtClean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52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8266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4820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996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5475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3138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死锁例子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22407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645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第一，通过创建唯一性索引，可以保证数据库表中每一行数据的唯一性。</a:t>
            </a:r>
          </a:p>
          <a:p>
            <a:r>
              <a:rPr lang="zh-CN" altLang="en-US" dirty="0" smtClean="0"/>
              <a:t>第二，可以大大加快数据的检索速度，这也是创建索引的最主要的原因。</a:t>
            </a:r>
          </a:p>
          <a:p>
            <a:r>
              <a:rPr lang="zh-CN" altLang="en-US" dirty="0" smtClean="0"/>
              <a:t>第三，可以加速表和表之间的连接，特别是在实现数据的参考完整性方面特别有意义。</a:t>
            </a:r>
          </a:p>
          <a:p>
            <a:r>
              <a:rPr lang="zh-CN" altLang="en-US" dirty="0" smtClean="0"/>
              <a:t>第四，在使用分组和排序子句进行数据检索时，同样可以显著减少查询中分组和排序的时间。</a:t>
            </a:r>
          </a:p>
          <a:p>
            <a:r>
              <a:rPr lang="zh-CN" altLang="en-US" dirty="0" smtClean="0"/>
              <a:t>第五，通过使用索引，可以在查询的过程中，使用优化隐藏器，提高系统的性能。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345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第一，创建索引和维护索引要耗费时间，这种时间随着数据量的增加而增加。</a:t>
            </a:r>
          </a:p>
          <a:p>
            <a:r>
              <a:rPr lang="zh-CN" altLang="en-US" dirty="0" smtClean="0"/>
              <a:t>第二，索引需要占物理空间，除了数据表占数据空间之外，每一个索引还要占一定的物理空间，如果要建立聚簇索引，那么需要的空间</a:t>
            </a:r>
          </a:p>
          <a:p>
            <a:r>
              <a:rPr lang="zh-CN" altLang="en-US" dirty="0" smtClean="0"/>
              <a:t>就会更大。</a:t>
            </a:r>
          </a:p>
          <a:p>
            <a:r>
              <a:rPr lang="zh-CN" altLang="en-US" dirty="0" smtClean="0"/>
              <a:t>第三，当对表中的数据进行增加、删除和修改的时候，索引也要动态的维护，这样就降低了数据的维护速度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索引具体要添加多少呢？需要找到一个平衡点。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644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InnoDB</a:t>
            </a:r>
            <a:r>
              <a:rPr lang="zh-CN" altLang="en-US" dirty="0" smtClean="0"/>
              <a:t>哈希索引是自适应的，会根据表的使用情况自动的生成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索引，不能认为干预</a:t>
            </a:r>
            <a:endParaRPr lang="en-US" altLang="zh-CN" dirty="0" smtClean="0"/>
          </a:p>
          <a:p>
            <a:r>
              <a:rPr lang="en-US" altLang="zh-CN" dirty="0" smtClean="0"/>
              <a:t>B+</a:t>
            </a:r>
            <a:r>
              <a:rPr lang="zh-CN" altLang="en-US" dirty="0" smtClean="0"/>
              <a:t>树索引并不能找到一个给定键值的具体行，智能找到被查数据所在行的页，然后将页读入到内存，在内存中进行查找需要的数据。</a:t>
            </a:r>
            <a:endParaRPr lang="en-US" altLang="zh-CN" dirty="0" smtClean="0"/>
          </a:p>
          <a:p>
            <a:r>
              <a:rPr lang="zh-CN" altLang="en-US" dirty="0" smtClean="0"/>
              <a:t>聚簇索引按照每张表的主键构建一个</a:t>
            </a:r>
            <a:r>
              <a:rPr lang="en-US" altLang="zh-CN" dirty="0" smtClean="0"/>
              <a:t>B+</a:t>
            </a:r>
            <a:r>
              <a:rPr lang="zh-CN" altLang="en-US" dirty="0" smtClean="0"/>
              <a:t>树，同时叶子节点即为整张表的行记录数据，也就是聚簇索引的叶子节点为数据页，且每个数据页通过一个双向链表进行连接。非叶子节点存放的是键值和指向数据页的偏移量</a:t>
            </a:r>
            <a:r>
              <a:rPr lang="zh-CN" altLang="en-US" baseline="0" dirty="0" smtClean="0"/>
              <a:t>  </a:t>
            </a:r>
            <a:endParaRPr lang="en-US" altLang="zh-CN" baseline="0" dirty="0" smtClean="0"/>
          </a:p>
          <a:p>
            <a:r>
              <a:rPr lang="zh-CN" altLang="en-US" baseline="0" dirty="0" smtClean="0"/>
              <a:t>每个表的聚簇索引只能一个，由于叶子节点为数据页，只能在哪找一颗</a:t>
            </a:r>
            <a:r>
              <a:rPr lang="en-US" altLang="zh-CN" baseline="0" dirty="0" smtClean="0"/>
              <a:t>b+</a:t>
            </a:r>
            <a:r>
              <a:rPr lang="zh-CN" altLang="en-US" baseline="0" dirty="0" smtClean="0"/>
              <a:t>树进行组织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辅助索引： 叶子节点不是数据页，页子节点包含键值</a:t>
            </a:r>
            <a:r>
              <a:rPr lang="en-US" altLang="zh-CN" baseline="0" dirty="0" smtClean="0"/>
              <a:t>+</a:t>
            </a:r>
            <a:r>
              <a:rPr lang="zh-CN" altLang="en-US" baseline="0" dirty="0" smtClean="0"/>
              <a:t>书签（相应行数据的聚集索引键）</a:t>
            </a:r>
            <a:endParaRPr lang="en-US" altLang="zh-CN" baseline="0" dirty="0" smtClean="0"/>
          </a:p>
          <a:p>
            <a:r>
              <a:rPr lang="zh-CN" altLang="en-US" baseline="0" dirty="0" smtClean="0"/>
              <a:t>可以有多个辅助索引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全文检索： 将存储于数据库中的内容信息查找出来的技术，通常用倒排索引来实现。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611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InnoDB</a:t>
            </a:r>
            <a:r>
              <a:rPr lang="zh-CN" altLang="en-US" dirty="0" smtClean="0"/>
              <a:t>哈希索引是自适应的，会根据表的使用情况自动的生成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索引，不能认为干预</a:t>
            </a:r>
            <a:endParaRPr lang="en-US" altLang="zh-CN" dirty="0" smtClean="0"/>
          </a:p>
          <a:p>
            <a:r>
              <a:rPr lang="en-US" altLang="zh-CN" dirty="0" smtClean="0"/>
              <a:t>B+</a:t>
            </a:r>
            <a:r>
              <a:rPr lang="zh-CN" altLang="en-US" dirty="0" smtClean="0"/>
              <a:t>树索引并不能找到一个给定键值的具体行，智能找到被查数据所在行的页，然后将页读入到内存，在内存中进行查找需要的数据。</a:t>
            </a:r>
            <a:endParaRPr lang="en-US" altLang="zh-CN" dirty="0" smtClean="0"/>
          </a:p>
          <a:p>
            <a:r>
              <a:rPr lang="zh-CN" altLang="en-US" dirty="0" smtClean="0"/>
              <a:t>聚簇索引按照每张表的主键构建一个</a:t>
            </a:r>
            <a:r>
              <a:rPr lang="en-US" altLang="zh-CN" dirty="0" smtClean="0"/>
              <a:t>B+</a:t>
            </a:r>
            <a:r>
              <a:rPr lang="zh-CN" altLang="en-US" dirty="0" smtClean="0"/>
              <a:t>树，同时叶子节点即为整张表的行记录数据，也就是聚簇索引的叶子节点为数据页，且每个数据页通过一个双向链表进行连接。非叶子节点存放的是键值和指向数据页的偏移量</a:t>
            </a:r>
            <a:r>
              <a:rPr lang="zh-CN" altLang="en-US" baseline="0" dirty="0" smtClean="0"/>
              <a:t>  </a:t>
            </a:r>
            <a:endParaRPr lang="en-US" altLang="zh-CN" baseline="0" dirty="0" smtClean="0"/>
          </a:p>
          <a:p>
            <a:r>
              <a:rPr lang="zh-CN" altLang="en-US" baseline="0" dirty="0" smtClean="0"/>
              <a:t>每个表的聚簇索引只能一个，由于叶子节点为数据页，只能在哪找一颗</a:t>
            </a:r>
            <a:r>
              <a:rPr lang="en-US" altLang="zh-CN" baseline="0" dirty="0" smtClean="0"/>
              <a:t>b+</a:t>
            </a:r>
            <a:r>
              <a:rPr lang="zh-CN" altLang="en-US" baseline="0" dirty="0" smtClean="0"/>
              <a:t>树进行组织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辅助索引： 叶子节点不是数据页，页子节点包含键值</a:t>
            </a:r>
            <a:r>
              <a:rPr lang="en-US" altLang="zh-CN" baseline="0" dirty="0" smtClean="0"/>
              <a:t>+</a:t>
            </a:r>
            <a:r>
              <a:rPr lang="zh-CN" altLang="en-US" baseline="0" dirty="0" smtClean="0"/>
              <a:t>书签（相应行数据的聚集索引键）</a:t>
            </a:r>
            <a:r>
              <a:rPr lang="en-US" altLang="zh-CN" baseline="0" dirty="0" smtClean="0"/>
              <a:t>【key: </a:t>
            </a:r>
            <a:r>
              <a:rPr lang="zh-CN" altLang="en-US" baseline="0" dirty="0" smtClean="0"/>
              <a:t>辅助索引值 </a:t>
            </a:r>
            <a:r>
              <a:rPr lang="en-US" altLang="zh-CN" baseline="0" dirty="0" smtClean="0"/>
              <a:t>value:</a:t>
            </a:r>
            <a:r>
              <a:rPr lang="zh-CN" altLang="en-US" baseline="0" dirty="0" smtClean="0">
                <a:solidFill>
                  <a:srgbClr val="FF0000"/>
                </a:solidFill>
              </a:rPr>
              <a:t>主键值</a:t>
            </a:r>
            <a:r>
              <a:rPr lang="en-US" altLang="zh-CN" baseline="0" dirty="0" smtClean="0"/>
              <a:t>】</a:t>
            </a:r>
          </a:p>
          <a:p>
            <a:r>
              <a:rPr lang="zh-CN" altLang="en-US" baseline="0" dirty="0" smtClean="0"/>
              <a:t>可以有多个辅助索引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联合索引： 和对一个列进行索引一致，不同之处在于有多个索引列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687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Sub_part</a:t>
            </a:r>
            <a:r>
              <a:rPr lang="en-US" altLang="zh-CN" dirty="0" smtClean="0"/>
              <a:t>.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是否是列的部分被索引。如对列的前</a:t>
            </a:r>
            <a:r>
              <a:rPr lang="en-US" altLang="zh-CN" baseline="0" dirty="0" smtClean="0"/>
              <a:t>100</a:t>
            </a:r>
            <a:r>
              <a:rPr lang="zh-CN" altLang="en-US" baseline="0" dirty="0" smtClean="0"/>
              <a:t>个字符进行索引，若对整个列进行索引的话，该值为</a:t>
            </a:r>
            <a:r>
              <a:rPr lang="en-US" altLang="zh-CN" baseline="0" dirty="0" smtClean="0"/>
              <a:t>NULL</a:t>
            </a:r>
          </a:p>
          <a:p>
            <a:r>
              <a:rPr lang="en-US" altLang="zh-CN" baseline="0" dirty="0" smtClean="0"/>
              <a:t>Cardinality</a:t>
            </a:r>
            <a:r>
              <a:rPr lang="zh-CN" altLang="en-US" baseline="0" dirty="0" smtClean="0"/>
              <a:t>。 优化器会根据这个值来判断是否使用索引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索引的使用主要在于取少量的数据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038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9545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4331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685124" y="2266122"/>
            <a:ext cx="1829038" cy="1828676"/>
          </a:xfrm>
          <a:custGeom>
            <a:avLst/>
            <a:gdLst>
              <a:gd name="connsiteX0" fmla="*/ 1080000 w 2160000"/>
              <a:gd name="connsiteY0" fmla="*/ 0 h 2159572"/>
              <a:gd name="connsiteX1" fmla="*/ 2160000 w 2160000"/>
              <a:gd name="connsiteY1" fmla="*/ 1079786 h 2159572"/>
              <a:gd name="connsiteX2" fmla="*/ 1080000 w 2160000"/>
              <a:gd name="connsiteY2" fmla="*/ 2159572 h 2159572"/>
              <a:gd name="connsiteX3" fmla="*/ 0 w 2160000"/>
              <a:gd name="connsiteY3" fmla="*/ 1079786 h 2159572"/>
              <a:gd name="connsiteX4" fmla="*/ 1080000 w 2160000"/>
              <a:gd name="connsiteY4" fmla="*/ 0 h 215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0" h="2159572">
                <a:moveTo>
                  <a:pt x="1080000" y="0"/>
                </a:moveTo>
                <a:cubicBezTo>
                  <a:pt x="1676468" y="0"/>
                  <a:pt x="2160000" y="483437"/>
                  <a:pt x="2160000" y="1079786"/>
                </a:cubicBezTo>
                <a:cubicBezTo>
                  <a:pt x="2160000" y="1676135"/>
                  <a:pt x="1676468" y="2159572"/>
                  <a:pt x="1080000" y="2159572"/>
                </a:cubicBezTo>
                <a:cubicBezTo>
                  <a:pt x="483532" y="2159572"/>
                  <a:pt x="0" y="1676135"/>
                  <a:pt x="0" y="1079786"/>
                </a:cubicBezTo>
                <a:cubicBezTo>
                  <a:pt x="0" y="483437"/>
                  <a:pt x="483532" y="0"/>
                  <a:pt x="1080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5182274" y="2266122"/>
            <a:ext cx="1829038" cy="1828676"/>
          </a:xfrm>
          <a:custGeom>
            <a:avLst/>
            <a:gdLst>
              <a:gd name="connsiteX0" fmla="*/ 1080000 w 2160000"/>
              <a:gd name="connsiteY0" fmla="*/ 0 h 2159572"/>
              <a:gd name="connsiteX1" fmla="*/ 2160000 w 2160000"/>
              <a:gd name="connsiteY1" fmla="*/ 1079786 h 2159572"/>
              <a:gd name="connsiteX2" fmla="*/ 1080000 w 2160000"/>
              <a:gd name="connsiteY2" fmla="*/ 2159572 h 2159572"/>
              <a:gd name="connsiteX3" fmla="*/ 0 w 2160000"/>
              <a:gd name="connsiteY3" fmla="*/ 1079786 h 2159572"/>
              <a:gd name="connsiteX4" fmla="*/ 1080000 w 2160000"/>
              <a:gd name="connsiteY4" fmla="*/ 0 h 215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0" h="2159572">
                <a:moveTo>
                  <a:pt x="1080000" y="0"/>
                </a:moveTo>
                <a:cubicBezTo>
                  <a:pt x="1676468" y="0"/>
                  <a:pt x="2160000" y="483437"/>
                  <a:pt x="2160000" y="1079786"/>
                </a:cubicBezTo>
                <a:cubicBezTo>
                  <a:pt x="2160000" y="1676135"/>
                  <a:pt x="1676468" y="2159572"/>
                  <a:pt x="1080000" y="2159572"/>
                </a:cubicBezTo>
                <a:cubicBezTo>
                  <a:pt x="483532" y="2159572"/>
                  <a:pt x="0" y="1676135"/>
                  <a:pt x="0" y="1079786"/>
                </a:cubicBezTo>
                <a:cubicBezTo>
                  <a:pt x="0" y="483437"/>
                  <a:pt x="483532" y="0"/>
                  <a:pt x="1080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679425" y="2266122"/>
            <a:ext cx="1829038" cy="1828676"/>
          </a:xfrm>
          <a:custGeom>
            <a:avLst/>
            <a:gdLst>
              <a:gd name="connsiteX0" fmla="*/ 1080000 w 2160000"/>
              <a:gd name="connsiteY0" fmla="*/ 0 h 2159572"/>
              <a:gd name="connsiteX1" fmla="*/ 2160000 w 2160000"/>
              <a:gd name="connsiteY1" fmla="*/ 1079786 h 2159572"/>
              <a:gd name="connsiteX2" fmla="*/ 1080000 w 2160000"/>
              <a:gd name="connsiteY2" fmla="*/ 2159572 h 2159572"/>
              <a:gd name="connsiteX3" fmla="*/ 0 w 2160000"/>
              <a:gd name="connsiteY3" fmla="*/ 1079786 h 2159572"/>
              <a:gd name="connsiteX4" fmla="*/ 1080000 w 2160000"/>
              <a:gd name="connsiteY4" fmla="*/ 0 h 215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0" h="2159572">
                <a:moveTo>
                  <a:pt x="1080000" y="0"/>
                </a:moveTo>
                <a:cubicBezTo>
                  <a:pt x="1676468" y="0"/>
                  <a:pt x="2160000" y="483437"/>
                  <a:pt x="2160000" y="1079786"/>
                </a:cubicBezTo>
                <a:cubicBezTo>
                  <a:pt x="2160000" y="1676135"/>
                  <a:pt x="1676468" y="2159572"/>
                  <a:pt x="1080000" y="2159572"/>
                </a:cubicBezTo>
                <a:cubicBezTo>
                  <a:pt x="483532" y="2159572"/>
                  <a:pt x="0" y="1676135"/>
                  <a:pt x="0" y="1079786"/>
                </a:cubicBezTo>
                <a:cubicBezTo>
                  <a:pt x="0" y="483437"/>
                  <a:pt x="483532" y="0"/>
                  <a:pt x="1080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50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13"/>
          <p:cNvSpPr>
            <a:spLocks noGrp="1"/>
          </p:cNvSpPr>
          <p:nvPr>
            <p:ph type="pic" sz="quarter" idx="10"/>
          </p:nvPr>
        </p:nvSpPr>
        <p:spPr>
          <a:xfrm>
            <a:off x="1293017" y="1787635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1"/>
          </p:nvPr>
        </p:nvSpPr>
        <p:spPr>
          <a:xfrm>
            <a:off x="3230786" y="2427901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2"/>
          </p:nvPr>
        </p:nvSpPr>
        <p:spPr>
          <a:xfrm>
            <a:off x="5168555" y="1787635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3"/>
          </p:nvPr>
        </p:nvSpPr>
        <p:spPr>
          <a:xfrm>
            <a:off x="7167864" y="2427901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4"/>
          </p:nvPr>
        </p:nvSpPr>
        <p:spPr>
          <a:xfrm>
            <a:off x="9131445" y="1787635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095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038226" y="1866901"/>
            <a:ext cx="3143250" cy="3946525"/>
          </a:xfrm>
          <a:custGeom>
            <a:avLst/>
            <a:gdLst>
              <a:gd name="connsiteX0" fmla="*/ 0 w 3143250"/>
              <a:gd name="connsiteY0" fmla="*/ 0 h 3946525"/>
              <a:gd name="connsiteX1" fmla="*/ 3143250 w 3143250"/>
              <a:gd name="connsiteY1" fmla="*/ 0 h 3946525"/>
              <a:gd name="connsiteX2" fmla="*/ 3143250 w 3143250"/>
              <a:gd name="connsiteY2" fmla="*/ 3946525 h 3946525"/>
              <a:gd name="connsiteX3" fmla="*/ 0 w 3143250"/>
              <a:gd name="connsiteY3" fmla="*/ 3946525 h 3946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3250" h="3946525">
                <a:moveTo>
                  <a:pt x="0" y="0"/>
                </a:moveTo>
                <a:lnTo>
                  <a:pt x="3143250" y="0"/>
                </a:lnTo>
                <a:lnTo>
                  <a:pt x="3143250" y="3946525"/>
                </a:lnTo>
                <a:lnTo>
                  <a:pt x="0" y="39465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6905625" y="1866901"/>
            <a:ext cx="4248150" cy="1910119"/>
          </a:xfrm>
          <a:custGeom>
            <a:avLst/>
            <a:gdLst>
              <a:gd name="connsiteX0" fmla="*/ 0 w 4248150"/>
              <a:gd name="connsiteY0" fmla="*/ 0 h 1910119"/>
              <a:gd name="connsiteX1" fmla="*/ 4248150 w 4248150"/>
              <a:gd name="connsiteY1" fmla="*/ 0 h 1910119"/>
              <a:gd name="connsiteX2" fmla="*/ 4248150 w 4248150"/>
              <a:gd name="connsiteY2" fmla="*/ 1910119 h 1910119"/>
              <a:gd name="connsiteX3" fmla="*/ 0 w 4248150"/>
              <a:gd name="connsiteY3" fmla="*/ 1910119 h 191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8150" h="1910119">
                <a:moveTo>
                  <a:pt x="0" y="0"/>
                </a:moveTo>
                <a:lnTo>
                  <a:pt x="4248150" y="0"/>
                </a:lnTo>
                <a:lnTo>
                  <a:pt x="4248150" y="1910119"/>
                </a:lnTo>
                <a:lnTo>
                  <a:pt x="0" y="19101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6905625" y="3903307"/>
            <a:ext cx="4248150" cy="1910119"/>
          </a:xfrm>
          <a:custGeom>
            <a:avLst/>
            <a:gdLst>
              <a:gd name="connsiteX0" fmla="*/ 0 w 4248150"/>
              <a:gd name="connsiteY0" fmla="*/ 0 h 1910119"/>
              <a:gd name="connsiteX1" fmla="*/ 4248150 w 4248150"/>
              <a:gd name="connsiteY1" fmla="*/ 0 h 1910119"/>
              <a:gd name="connsiteX2" fmla="*/ 4248150 w 4248150"/>
              <a:gd name="connsiteY2" fmla="*/ 1910119 h 1910119"/>
              <a:gd name="connsiteX3" fmla="*/ 0 w 4248150"/>
              <a:gd name="connsiteY3" fmla="*/ 1910119 h 191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8150" h="1910119">
                <a:moveTo>
                  <a:pt x="0" y="0"/>
                </a:moveTo>
                <a:lnTo>
                  <a:pt x="4248150" y="0"/>
                </a:lnTo>
                <a:lnTo>
                  <a:pt x="4248150" y="1910119"/>
                </a:lnTo>
                <a:lnTo>
                  <a:pt x="0" y="19101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796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904224" y="1683655"/>
            <a:ext cx="7583462" cy="4287616"/>
          </a:xfrm>
          <a:custGeom>
            <a:avLst/>
            <a:gdLst>
              <a:gd name="connsiteX0" fmla="*/ 0 w 7583462"/>
              <a:gd name="connsiteY0" fmla="*/ 0 h 4287616"/>
              <a:gd name="connsiteX1" fmla="*/ 7583462 w 7583462"/>
              <a:gd name="connsiteY1" fmla="*/ 0 h 4287616"/>
              <a:gd name="connsiteX2" fmla="*/ 7583462 w 7583462"/>
              <a:gd name="connsiteY2" fmla="*/ 4287616 h 4287616"/>
              <a:gd name="connsiteX3" fmla="*/ 0 w 7583462"/>
              <a:gd name="connsiteY3" fmla="*/ 4287616 h 4287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83462" h="4287616">
                <a:moveTo>
                  <a:pt x="0" y="0"/>
                </a:moveTo>
                <a:lnTo>
                  <a:pt x="7583462" y="0"/>
                </a:lnTo>
                <a:lnTo>
                  <a:pt x="7583462" y="4287616"/>
                </a:lnTo>
                <a:lnTo>
                  <a:pt x="0" y="42876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687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952500" y="1574801"/>
            <a:ext cx="5168900" cy="2214563"/>
          </a:xfrm>
          <a:custGeom>
            <a:avLst/>
            <a:gdLst>
              <a:gd name="connsiteX0" fmla="*/ 0 w 5168900"/>
              <a:gd name="connsiteY0" fmla="*/ 0 h 2214563"/>
              <a:gd name="connsiteX1" fmla="*/ 5168900 w 5168900"/>
              <a:gd name="connsiteY1" fmla="*/ 0 h 2214563"/>
              <a:gd name="connsiteX2" fmla="*/ 5168900 w 5168900"/>
              <a:gd name="connsiteY2" fmla="*/ 2214563 h 2214563"/>
              <a:gd name="connsiteX3" fmla="*/ 0 w 5168900"/>
              <a:gd name="connsiteY3" fmla="*/ 2214563 h 221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68900" h="2214563">
                <a:moveTo>
                  <a:pt x="0" y="0"/>
                </a:moveTo>
                <a:lnTo>
                  <a:pt x="5168900" y="0"/>
                </a:lnTo>
                <a:lnTo>
                  <a:pt x="5168900" y="2214563"/>
                </a:lnTo>
                <a:lnTo>
                  <a:pt x="0" y="221456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6527800" y="3910167"/>
            <a:ext cx="4687888" cy="2100107"/>
          </a:xfrm>
          <a:custGeom>
            <a:avLst/>
            <a:gdLst>
              <a:gd name="connsiteX0" fmla="*/ 0 w 4687888"/>
              <a:gd name="connsiteY0" fmla="*/ 0 h 2100107"/>
              <a:gd name="connsiteX1" fmla="*/ 4687888 w 4687888"/>
              <a:gd name="connsiteY1" fmla="*/ 0 h 2100107"/>
              <a:gd name="connsiteX2" fmla="*/ 4687888 w 4687888"/>
              <a:gd name="connsiteY2" fmla="*/ 2100107 h 2100107"/>
              <a:gd name="connsiteX3" fmla="*/ 0 w 4687888"/>
              <a:gd name="connsiteY3" fmla="*/ 2100107 h 2100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7888" h="2100107">
                <a:moveTo>
                  <a:pt x="0" y="0"/>
                </a:moveTo>
                <a:lnTo>
                  <a:pt x="4687888" y="0"/>
                </a:lnTo>
                <a:lnTo>
                  <a:pt x="4687888" y="2100107"/>
                </a:lnTo>
                <a:lnTo>
                  <a:pt x="0" y="21001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586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3432175" y="1"/>
            <a:ext cx="8759827" cy="7893048"/>
          </a:xfrm>
          <a:custGeom>
            <a:avLst/>
            <a:gdLst>
              <a:gd name="connsiteX0" fmla="*/ 7838282 w 8759827"/>
              <a:gd name="connsiteY0" fmla="*/ 3101973 h 7893048"/>
              <a:gd name="connsiteX1" fmla="*/ 8759827 w 8759827"/>
              <a:gd name="connsiteY1" fmla="*/ 4025048 h 7893048"/>
              <a:gd name="connsiteX2" fmla="*/ 8759827 w 8759827"/>
              <a:gd name="connsiteY2" fmla="*/ 6969974 h 7893048"/>
              <a:gd name="connsiteX3" fmla="*/ 7838282 w 8759827"/>
              <a:gd name="connsiteY3" fmla="*/ 7893048 h 7893048"/>
              <a:gd name="connsiteX4" fmla="*/ 5446713 w 8759827"/>
              <a:gd name="connsiteY4" fmla="*/ 5497511 h 7893048"/>
              <a:gd name="connsiteX5" fmla="*/ 5087145 w 8759827"/>
              <a:gd name="connsiteY5" fmla="*/ 352424 h 7893048"/>
              <a:gd name="connsiteX6" fmla="*/ 7478714 w 8759827"/>
              <a:gd name="connsiteY6" fmla="*/ 2747962 h 7893048"/>
              <a:gd name="connsiteX7" fmla="*/ 5087145 w 8759827"/>
              <a:gd name="connsiteY7" fmla="*/ 5143499 h 7893048"/>
              <a:gd name="connsiteX8" fmla="*/ 2695578 w 8759827"/>
              <a:gd name="connsiteY8" fmla="*/ 2747962 h 7893048"/>
              <a:gd name="connsiteX9" fmla="*/ 5459391 w 8759827"/>
              <a:gd name="connsiteY9" fmla="*/ 0 h 7893048"/>
              <a:gd name="connsiteX10" fmla="*/ 8759827 w 8759827"/>
              <a:gd name="connsiteY10" fmla="*/ 0 h 7893048"/>
              <a:gd name="connsiteX11" fmla="*/ 8759827 w 8759827"/>
              <a:gd name="connsiteY11" fmla="*/ 1485162 h 7893048"/>
              <a:gd name="connsiteX12" fmla="*/ 7838282 w 8759827"/>
              <a:gd name="connsiteY12" fmla="*/ 2408236 h 7893048"/>
              <a:gd name="connsiteX13" fmla="*/ 5446713 w 8759827"/>
              <a:gd name="connsiteY13" fmla="*/ 12699 h 7893048"/>
              <a:gd name="connsiteX14" fmla="*/ 12678 w 8759827"/>
              <a:gd name="connsiteY14" fmla="*/ 0 h 7893048"/>
              <a:gd name="connsiteX15" fmla="*/ 4770461 w 8759827"/>
              <a:gd name="connsiteY15" fmla="*/ 0 h 7893048"/>
              <a:gd name="connsiteX16" fmla="*/ 4783139 w 8759827"/>
              <a:gd name="connsiteY16" fmla="*/ 12699 h 7893048"/>
              <a:gd name="connsiteX17" fmla="*/ 2391571 w 8759827"/>
              <a:gd name="connsiteY17" fmla="*/ 2408236 h 7893048"/>
              <a:gd name="connsiteX18" fmla="*/ 0 w 8759827"/>
              <a:gd name="connsiteY18" fmla="*/ 12699 h 7893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759827" h="7893048">
                <a:moveTo>
                  <a:pt x="7838282" y="3101973"/>
                </a:moveTo>
                <a:lnTo>
                  <a:pt x="8759827" y="4025048"/>
                </a:lnTo>
                <a:lnTo>
                  <a:pt x="8759827" y="6969974"/>
                </a:lnTo>
                <a:lnTo>
                  <a:pt x="7838282" y="7893048"/>
                </a:lnTo>
                <a:lnTo>
                  <a:pt x="5446713" y="5497511"/>
                </a:lnTo>
                <a:close/>
                <a:moveTo>
                  <a:pt x="5087145" y="352424"/>
                </a:moveTo>
                <a:lnTo>
                  <a:pt x="7478714" y="2747962"/>
                </a:lnTo>
                <a:lnTo>
                  <a:pt x="5087145" y="5143499"/>
                </a:lnTo>
                <a:lnTo>
                  <a:pt x="2695578" y="2747962"/>
                </a:lnTo>
                <a:close/>
                <a:moveTo>
                  <a:pt x="5459391" y="0"/>
                </a:moveTo>
                <a:lnTo>
                  <a:pt x="8759827" y="0"/>
                </a:lnTo>
                <a:lnTo>
                  <a:pt x="8759827" y="1485162"/>
                </a:lnTo>
                <a:lnTo>
                  <a:pt x="7838282" y="2408236"/>
                </a:lnTo>
                <a:lnTo>
                  <a:pt x="5446713" y="12699"/>
                </a:lnTo>
                <a:close/>
                <a:moveTo>
                  <a:pt x="12678" y="0"/>
                </a:moveTo>
                <a:lnTo>
                  <a:pt x="4770461" y="0"/>
                </a:lnTo>
                <a:lnTo>
                  <a:pt x="4783139" y="12699"/>
                </a:lnTo>
                <a:lnTo>
                  <a:pt x="2391571" y="2408236"/>
                </a:lnTo>
                <a:lnTo>
                  <a:pt x="0" y="126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070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1639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03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7" r:id="rId4"/>
    <p:sldLayoutId id="2147483666" r:id="rId5"/>
    <p:sldLayoutId id="2147483665" r:id="rId6"/>
    <p:sldLayoutId id="2147483664" r:id="rId7"/>
    <p:sldLayoutId id="2147483663" r:id="rId8"/>
    <p:sldLayoutId id="2147483669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9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Relationship Id="rId4" Type="http://schemas.openxmlformats.org/officeDocument/2006/relationships/image" Target="../media/image13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1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14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16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4" Type="http://schemas.openxmlformats.org/officeDocument/2006/relationships/image" Target="../media/image21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4" Type="http://schemas.openxmlformats.org/officeDocument/2006/relationships/image" Target="../media/image22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4" Type="http://schemas.openxmlformats.org/officeDocument/2006/relationships/image" Target="../media/image23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4" Type="http://schemas.openxmlformats.org/officeDocument/2006/relationships/image" Target="../media/image2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nblogs.com/yelbosh/p/5813865.html" TargetMode="External"/><Relationship Id="rId3" Type="http://schemas.openxmlformats.org/officeDocument/2006/relationships/notesSlide" Target="../notesSlides/notesSlide40.xml"/><Relationship Id="rId7" Type="http://schemas.openxmlformats.org/officeDocument/2006/relationships/hyperlink" Target="https://www.imooc.com/article/24729?block_id=tuijian_wz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6" Type="http://schemas.openxmlformats.org/officeDocument/2006/relationships/hyperlink" Target="https://dev.mysql.com/doc/refman/5.7/en/innodb-locking.html" TargetMode="External"/><Relationship Id="rId5" Type="http://schemas.openxmlformats.org/officeDocument/2006/relationships/hyperlink" Target="https://www.cnblogs.com/twoheads/p/9711934.html" TargetMode="External"/><Relationship Id="rId10" Type="http://schemas.openxmlformats.org/officeDocument/2006/relationships/hyperlink" Target="https://blog.csdn.net/wuseyukui/article/details/71512793" TargetMode="External"/><Relationship Id="rId4" Type="http://schemas.openxmlformats.org/officeDocument/2006/relationships/hyperlink" Target="https://www.cnblogs.com/shijingxiang/articles/4743324.html" TargetMode="External"/><Relationship Id="rId9" Type="http://schemas.openxmlformats.org/officeDocument/2006/relationships/hyperlink" Target="https://www.cnblogs.com/crazylqy/p/7773492.html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4" Type="http://schemas.openxmlformats.org/officeDocument/2006/relationships/image" Target="../media/image25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flipV="1">
            <a:off x="0" y="0"/>
            <a:ext cx="4961528" cy="4114800"/>
          </a:xfrm>
          <a:prstGeom prst="triangle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1622774" y="3045418"/>
            <a:ext cx="1146506" cy="9508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1" y="4456560"/>
            <a:ext cx="2895599" cy="24014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4961528" y="0"/>
            <a:ext cx="2429874" cy="20151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392054" y="2572652"/>
            <a:ext cx="4325223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en-US" altLang="zh-CN" sz="4400" dirty="0" err="1"/>
              <a:t>InnoDB</a:t>
            </a:r>
            <a:r>
              <a:rPr lang="zh-CN" altLang="en-US" sz="4400" dirty="0"/>
              <a:t>索引与锁</a:t>
            </a:r>
            <a:endParaRPr kumimoji="0" lang="zh-CN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微软雅黑"/>
              <a:cs typeface="+mn-cs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276779" y="3359114"/>
            <a:ext cx="5102723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en-US" altLang="zh-CN" dirty="0" err="1">
                <a:solidFill>
                  <a:prstClr val="black">
                    <a:lumMod val="50000"/>
                    <a:lumOff val="50000"/>
                  </a:prstClr>
                </a:solidFill>
                <a:latin typeface="Agency FB" panose="020B0503020202020204" pitchFamily="34" charset="0"/>
                <a:ea typeface="微软雅黑"/>
              </a:rPr>
              <a:t>InnoDB</a:t>
            </a:r>
            <a:r>
              <a:rPr lang="en-US" altLang="zh-CN" dirty="0">
                <a:solidFill>
                  <a:prstClr val="black">
                    <a:lumMod val="50000"/>
                    <a:lumOff val="50000"/>
                  </a:prstClr>
                </a:solidFill>
                <a:latin typeface="Agency FB" panose="020B0503020202020204" pitchFamily="34" charset="0"/>
                <a:ea typeface="微软雅黑"/>
              </a:rPr>
              <a:t> index and </a:t>
            </a:r>
            <a:r>
              <a:rPr lang="en-US" altLang="zh-CN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gency FB" panose="020B0503020202020204" pitchFamily="34" charset="0"/>
                <a:ea typeface="微软雅黑"/>
              </a:rPr>
              <a:t>lock</a:t>
            </a:r>
            <a:endParaRPr lang="en-US" altLang="zh-CN" dirty="0">
              <a:solidFill>
                <a:prstClr val="black">
                  <a:lumMod val="50000"/>
                  <a:lumOff val="50000"/>
                </a:prstClr>
              </a:solidFill>
              <a:latin typeface="Agency FB" panose="020B0503020202020204" pitchFamily="34" charset="0"/>
              <a:ea typeface="微软雅黑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11569700" y="4310556"/>
            <a:ext cx="622300" cy="5161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等腰三角形 5"/>
          <p:cNvSpPr/>
          <p:nvPr/>
        </p:nvSpPr>
        <p:spPr>
          <a:xfrm rot="10800000" flipV="1">
            <a:off x="10055786" y="5086350"/>
            <a:ext cx="2136213" cy="1771650"/>
          </a:xfrm>
          <a:prstGeom prst="triangle">
            <a:avLst>
              <a:gd name="adj" fmla="val 0"/>
            </a:avLst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721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142854" y="345292"/>
            <a:ext cx="190629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err="1">
                <a:latin typeface="Agency FB" panose="020B0503020202020204" pitchFamily="34" charset="0"/>
              </a:rPr>
              <a:t>InnoDB</a:t>
            </a:r>
            <a:r>
              <a:rPr lang="zh-CN" altLang="en-US" sz="3200" dirty="0">
                <a:latin typeface="Agency FB" panose="020B0503020202020204" pitchFamily="34" charset="0"/>
              </a:rPr>
              <a:t>索引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530715" y="1628313"/>
            <a:ext cx="56757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执行计划：</a:t>
            </a:r>
            <a:r>
              <a:rPr lang="en-US" altLang="zh-CN" dirty="0"/>
              <a:t>Explain </a:t>
            </a:r>
            <a:r>
              <a:rPr lang="en-US" altLang="zh-CN" dirty="0" err="1" smtClean="0"/>
              <a:t>select_opoins</a:t>
            </a:r>
            <a:endParaRPr lang="en-US" altLang="zh-CN" dirty="0"/>
          </a:p>
        </p:txBody>
      </p:sp>
      <p:pic>
        <p:nvPicPr>
          <p:cNvPr id="11" name="Picture 2" descr="http://www.blogjava.net/images/blogjava_net/neverend/%E5%9B%BE%E7%89%87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804" y="2026993"/>
            <a:ext cx="6896100" cy="49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/>
          <p:cNvSpPr txBox="1"/>
          <p:nvPr/>
        </p:nvSpPr>
        <p:spPr>
          <a:xfrm>
            <a:off x="459112" y="926565"/>
            <a:ext cx="3179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/>
              <a:t>InnoDB</a:t>
            </a:r>
            <a:r>
              <a:rPr lang="zh-CN" altLang="en-US" sz="2800" dirty="0"/>
              <a:t>索引的应用</a:t>
            </a:r>
          </a:p>
        </p:txBody>
      </p:sp>
      <p:sp>
        <p:nvSpPr>
          <p:cNvPr id="2" name="矩形 1"/>
          <p:cNvSpPr/>
          <p:nvPr/>
        </p:nvSpPr>
        <p:spPr>
          <a:xfrm>
            <a:off x="313375" y="2673324"/>
            <a:ext cx="115652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chemeClr val="accent1"/>
                </a:solidFill>
              </a:rPr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>
              <a:solidFill>
                <a:schemeClr val="accent1"/>
              </a:solidFill>
            </a:endParaRPr>
          </a:p>
          <a:p>
            <a:r>
              <a:rPr lang="zh-CN" altLang="en-US" dirty="0"/>
              <a:t>查询序列</a:t>
            </a:r>
            <a:r>
              <a:rPr lang="zh-CN" altLang="en-US" dirty="0" smtClean="0"/>
              <a:t>号</a:t>
            </a:r>
            <a:r>
              <a:rPr lang="en-US" altLang="zh-CN" dirty="0" smtClean="0"/>
              <a:t>, id</a:t>
            </a:r>
            <a:r>
              <a:rPr lang="zh-CN" altLang="en-US" dirty="0"/>
              <a:t>相同，相同的</a:t>
            </a:r>
            <a:r>
              <a:rPr lang="en-US" altLang="zh-CN" dirty="0"/>
              <a:t>id</a:t>
            </a:r>
            <a:r>
              <a:rPr lang="zh-CN" altLang="en-US" dirty="0"/>
              <a:t>为一组</a:t>
            </a:r>
            <a:r>
              <a:rPr lang="en-US" altLang="zh-CN" dirty="0"/>
              <a:t>, </a:t>
            </a:r>
            <a:r>
              <a:rPr lang="zh-CN" altLang="en-US" dirty="0"/>
              <a:t>执行顺序</a:t>
            </a:r>
            <a:r>
              <a:rPr lang="zh-CN" altLang="en-US" dirty="0" smtClean="0"/>
              <a:t>由上而下</a:t>
            </a:r>
            <a:r>
              <a:rPr lang="en-US" altLang="zh-CN" dirty="0" smtClean="0"/>
              <a:t>, id</a:t>
            </a:r>
            <a:r>
              <a:rPr lang="zh-CN" altLang="en-US" dirty="0"/>
              <a:t>不同，</a:t>
            </a:r>
            <a:r>
              <a:rPr lang="en-US" altLang="zh-CN" dirty="0"/>
              <a:t>id</a:t>
            </a:r>
            <a:r>
              <a:rPr lang="zh-CN" altLang="en-US" dirty="0"/>
              <a:t>越大越优先被</a:t>
            </a:r>
            <a:r>
              <a:rPr lang="zh-CN" altLang="en-US" dirty="0" smtClean="0"/>
              <a:t>执行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err="1" smtClean="0">
                <a:solidFill>
                  <a:schemeClr val="accent1"/>
                </a:solidFill>
              </a:rPr>
              <a:t>select_type</a:t>
            </a:r>
            <a:endParaRPr lang="en-US" altLang="zh-CN" b="1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>
              <a:solidFill>
                <a:schemeClr val="accent1"/>
              </a:solidFill>
            </a:endParaRPr>
          </a:p>
          <a:p>
            <a:r>
              <a:rPr lang="zh-CN" altLang="en-US" dirty="0"/>
              <a:t>查询序列号</a:t>
            </a:r>
            <a:r>
              <a:rPr lang="en-US" altLang="zh-CN" dirty="0"/>
              <a:t>,</a:t>
            </a:r>
            <a:r>
              <a:rPr lang="zh-CN" altLang="en-US" dirty="0"/>
              <a:t>区分普通查询，联合查询和子</a:t>
            </a:r>
            <a:r>
              <a:rPr lang="zh-CN" altLang="en-US" dirty="0" smtClean="0"/>
              <a:t>查询</a:t>
            </a:r>
            <a:endParaRPr lang="en-US" altLang="zh-CN" dirty="0" smtClean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chemeClr val="accent1"/>
                </a:solidFill>
              </a:rPr>
              <a:t>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>
              <a:solidFill>
                <a:schemeClr val="accent1"/>
              </a:solidFill>
            </a:endParaRPr>
          </a:p>
          <a:p>
            <a:r>
              <a:rPr lang="zh-CN" altLang="en-US" dirty="0"/>
              <a:t>访问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, </a:t>
            </a:r>
            <a:r>
              <a:rPr lang="en-US" altLang="zh-CN" dirty="0"/>
              <a:t>system &gt; </a:t>
            </a:r>
            <a:r>
              <a:rPr lang="en-US" altLang="zh-CN" dirty="0" err="1"/>
              <a:t>const</a:t>
            </a:r>
            <a:r>
              <a:rPr lang="en-US" altLang="zh-CN" dirty="0"/>
              <a:t> &gt; </a:t>
            </a:r>
            <a:r>
              <a:rPr lang="en-US" altLang="zh-CN" dirty="0" err="1"/>
              <a:t>eq_ref</a:t>
            </a:r>
            <a:r>
              <a:rPr lang="en-US" altLang="zh-CN" dirty="0"/>
              <a:t> &gt; ref &gt; </a:t>
            </a:r>
            <a:r>
              <a:rPr lang="en-US" altLang="zh-CN" dirty="0" err="1"/>
              <a:t>fulltext</a:t>
            </a:r>
            <a:r>
              <a:rPr lang="en-US" altLang="zh-CN" dirty="0"/>
              <a:t> &gt; </a:t>
            </a:r>
            <a:r>
              <a:rPr lang="en-US" altLang="zh-CN" dirty="0" err="1"/>
              <a:t>ref_or_null</a:t>
            </a:r>
            <a:r>
              <a:rPr lang="en-US" altLang="zh-CN" dirty="0"/>
              <a:t> &gt; </a:t>
            </a:r>
            <a:r>
              <a:rPr lang="en-US" altLang="zh-CN" dirty="0" err="1"/>
              <a:t>index_merge</a:t>
            </a:r>
            <a:r>
              <a:rPr lang="en-US" altLang="zh-CN" dirty="0"/>
              <a:t> &gt; </a:t>
            </a:r>
            <a:r>
              <a:rPr lang="en-US" altLang="zh-CN" dirty="0" err="1"/>
              <a:t>unique_subquery</a:t>
            </a:r>
            <a:r>
              <a:rPr lang="en-US" altLang="zh-CN" dirty="0"/>
              <a:t> &gt; </a:t>
            </a:r>
            <a:r>
              <a:rPr lang="en-US" altLang="zh-CN" dirty="0" err="1"/>
              <a:t>index_subquery</a:t>
            </a:r>
            <a:r>
              <a:rPr lang="en-US" altLang="zh-CN" dirty="0"/>
              <a:t> &gt; range &gt; index &gt; ALL</a:t>
            </a:r>
          </a:p>
          <a:p>
            <a:r>
              <a:rPr lang="zh-CN" altLang="en-US" dirty="0" smtClean="0"/>
              <a:t>一般来说</a:t>
            </a:r>
            <a:r>
              <a:rPr lang="zh-CN" altLang="en-US" dirty="0"/>
              <a:t>，好的</a:t>
            </a:r>
            <a:r>
              <a:rPr lang="en-US" altLang="zh-CN" dirty="0" err="1"/>
              <a:t>sql</a:t>
            </a:r>
            <a:r>
              <a:rPr lang="zh-CN" altLang="en-US" dirty="0"/>
              <a:t>查询至少达到</a:t>
            </a:r>
            <a:r>
              <a:rPr lang="en-US" altLang="zh-CN" dirty="0"/>
              <a:t>range</a:t>
            </a:r>
            <a:r>
              <a:rPr lang="zh-CN" altLang="en-US" dirty="0"/>
              <a:t>级别，最好能达到</a:t>
            </a:r>
            <a:r>
              <a:rPr lang="en-US" altLang="zh-CN" dirty="0"/>
              <a:t>ref</a:t>
            </a:r>
            <a:endParaRPr lang="zh-CN" altLang="en-US" dirty="0"/>
          </a:p>
          <a:p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3217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142854" y="345292"/>
            <a:ext cx="190629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err="1">
                <a:latin typeface="Agency FB" panose="020B0503020202020204" pitchFamily="34" charset="0"/>
              </a:rPr>
              <a:t>InnoDB</a:t>
            </a:r>
            <a:r>
              <a:rPr lang="zh-CN" altLang="en-US" sz="3200" dirty="0">
                <a:latin typeface="Agency FB" panose="020B0503020202020204" pitchFamily="34" charset="0"/>
              </a:rPr>
              <a:t>索引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25012" y="719098"/>
            <a:ext cx="3179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/>
              <a:t>InnoDB</a:t>
            </a:r>
            <a:r>
              <a:rPr lang="zh-CN" altLang="en-US" sz="2800" dirty="0"/>
              <a:t>索引的使用</a:t>
            </a:r>
          </a:p>
        </p:txBody>
      </p:sp>
      <p:sp>
        <p:nvSpPr>
          <p:cNvPr id="2" name="矩形 1"/>
          <p:cNvSpPr/>
          <p:nvPr/>
        </p:nvSpPr>
        <p:spPr>
          <a:xfrm>
            <a:off x="525012" y="1567437"/>
            <a:ext cx="101955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chemeClr val="accent1"/>
                </a:solidFill>
              </a:rPr>
              <a:t>ref</a:t>
            </a:r>
          </a:p>
          <a:p>
            <a:r>
              <a:rPr lang="zh-CN" altLang="en-US" dirty="0"/>
              <a:t>非唯一性索引</a:t>
            </a:r>
            <a:r>
              <a:rPr lang="zh-CN" altLang="en-US" dirty="0" smtClean="0"/>
              <a:t>扫描</a:t>
            </a:r>
            <a:endParaRPr lang="en-US" altLang="zh-CN" dirty="0" smtClean="0"/>
          </a:p>
          <a:p>
            <a:r>
              <a:rPr lang="en-US" altLang="zh-CN" dirty="0" smtClean="0"/>
              <a:t>e.g. Select </a:t>
            </a:r>
            <a:r>
              <a:rPr lang="en-US" altLang="zh-CN" dirty="0"/>
              <a:t>* from </a:t>
            </a:r>
            <a:r>
              <a:rPr lang="en-US" altLang="zh-CN" dirty="0" err="1"/>
              <a:t>user_info,user_course</a:t>
            </a:r>
            <a:r>
              <a:rPr lang="en-US" altLang="zh-CN" dirty="0"/>
              <a:t> where user_info.name = user_course.name</a:t>
            </a:r>
            <a:r>
              <a:rPr lang="zh-CN" altLang="en-US" dirty="0" smtClean="0"/>
              <a:t>；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chemeClr val="accent1"/>
                </a:solidFill>
              </a:rPr>
              <a:t>Range</a:t>
            </a:r>
            <a:endParaRPr lang="en-US" altLang="zh-CN" dirty="0" smtClean="0"/>
          </a:p>
          <a:p>
            <a:r>
              <a:rPr lang="zh-CN" altLang="en-US" dirty="0"/>
              <a:t>只检索给定范围的行，使用一个索引来选择行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e.g. Select </a:t>
            </a:r>
            <a:r>
              <a:rPr lang="en-US" altLang="zh-CN" dirty="0"/>
              <a:t>* from </a:t>
            </a:r>
            <a:r>
              <a:rPr lang="en-US" altLang="zh-CN" dirty="0" err="1"/>
              <a:t>user_info</a:t>
            </a:r>
            <a:r>
              <a:rPr lang="en-US" altLang="zh-CN" dirty="0"/>
              <a:t> where user_info.id between 1 and </a:t>
            </a:r>
            <a:r>
              <a:rPr lang="en-US" altLang="zh-CN" dirty="0" smtClean="0"/>
              <a:t>10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err="1" smtClean="0">
                <a:solidFill>
                  <a:schemeClr val="accent1"/>
                </a:solidFill>
              </a:rPr>
              <a:t>possible_keys</a:t>
            </a:r>
            <a:endParaRPr lang="en-US" altLang="zh-CN" b="1" dirty="0">
              <a:solidFill>
                <a:schemeClr val="accent1"/>
              </a:solidFill>
            </a:endParaRPr>
          </a:p>
          <a:p>
            <a:r>
              <a:rPr lang="zh-CN" altLang="en-US" dirty="0"/>
              <a:t>查询涉及到的字段上存在索引，则该索引将被列出，但不一定被查询实际</a:t>
            </a:r>
            <a:r>
              <a:rPr lang="zh-CN" altLang="en-US" dirty="0" smtClean="0"/>
              <a:t>使用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chemeClr val="accent1"/>
                </a:solidFill>
              </a:rPr>
              <a:t>Key</a:t>
            </a:r>
            <a:endParaRPr lang="zh-CN" altLang="en-US" b="1" dirty="0">
              <a:solidFill>
                <a:schemeClr val="accent1"/>
              </a:solidFill>
            </a:endParaRPr>
          </a:p>
          <a:p>
            <a:r>
              <a:rPr lang="zh-CN" altLang="en-US" dirty="0"/>
              <a:t>实际使用的索引，如果为</a:t>
            </a:r>
            <a:r>
              <a:rPr lang="en-US" altLang="zh-CN" dirty="0"/>
              <a:t>NULL</a:t>
            </a:r>
            <a:r>
              <a:rPr lang="zh-CN" altLang="en-US" dirty="0"/>
              <a:t>，则没有使用</a:t>
            </a:r>
            <a:r>
              <a:rPr lang="zh-CN" altLang="en-US" dirty="0" smtClean="0"/>
              <a:t>索引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accent1"/>
                </a:solidFill>
              </a:rPr>
              <a:t>Extra</a:t>
            </a:r>
            <a:r>
              <a:rPr lang="zh-CN" altLang="en-US" b="1" dirty="0" smtClean="0">
                <a:solidFill>
                  <a:schemeClr val="accent1"/>
                </a:solidFill>
              </a:rPr>
              <a:t>：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r>
              <a:rPr lang="zh-CN" altLang="en-US" dirty="0"/>
              <a:t>其他额外的信息如</a:t>
            </a:r>
            <a:r>
              <a:rPr lang="en-US" altLang="zh-CN" dirty="0"/>
              <a:t>Using </a:t>
            </a:r>
            <a:r>
              <a:rPr lang="en-US" altLang="zh-CN" dirty="0" err="1"/>
              <a:t>filesort</a:t>
            </a:r>
            <a:r>
              <a:rPr lang="zh-CN" altLang="en-US" dirty="0"/>
              <a:t>，</a:t>
            </a:r>
            <a:r>
              <a:rPr lang="en-US" altLang="zh-CN" dirty="0"/>
              <a:t>Using index</a:t>
            </a:r>
            <a:r>
              <a:rPr lang="zh-CN" altLang="en-US" dirty="0"/>
              <a:t>，</a:t>
            </a:r>
            <a:r>
              <a:rPr lang="en-US" altLang="zh-CN" dirty="0"/>
              <a:t>Using where</a:t>
            </a:r>
          </a:p>
        </p:txBody>
      </p:sp>
    </p:spTree>
    <p:extLst>
      <p:ext uri="{BB962C8B-B14F-4D97-AF65-F5344CB8AC3E}">
        <p14:creationId xmlns:p14="http://schemas.microsoft.com/office/powerpoint/2010/main" val="274932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6200000" flipV="1">
            <a:off x="-1099284" y="1444859"/>
            <a:ext cx="6166850" cy="396828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9535886" y="-1743"/>
            <a:ext cx="2656115" cy="22028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等腰三角形 29"/>
          <p:cNvSpPr/>
          <p:nvPr/>
        </p:nvSpPr>
        <p:spPr>
          <a:xfrm rot="16200000" flipV="1">
            <a:off x="3899720" y="2151953"/>
            <a:ext cx="1015660" cy="653564"/>
          </a:xfrm>
          <a:prstGeom prst="triangle">
            <a:avLst/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3578217" y="4767072"/>
            <a:ext cx="1156115" cy="958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840859" y="1970902"/>
            <a:ext cx="2185214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PART 02</a:t>
            </a:r>
            <a:endParaRPr kumimoji="0" lang="zh-CN" altLang="en-US" sz="60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gency FB" panose="020B0503020202020204" pitchFamily="34" charset="0"/>
              <a:ea typeface="微软雅黑"/>
              <a:cs typeface="+mn-cs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840859" y="3038719"/>
            <a:ext cx="1923925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InnoDB</a:t>
            </a:r>
            <a:r>
              <a:rPr kumimoji="0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 </a:t>
            </a: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锁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4859909" y="3731960"/>
            <a:ext cx="625803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InnoDB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 Lock</a:t>
            </a:r>
          </a:p>
        </p:txBody>
      </p:sp>
      <p:sp>
        <p:nvSpPr>
          <p:cNvPr id="40" name="任意多边形 39"/>
          <p:cNvSpPr/>
          <p:nvPr/>
        </p:nvSpPr>
        <p:spPr>
          <a:xfrm>
            <a:off x="10445469" y="5500915"/>
            <a:ext cx="1746531" cy="1357086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9727812" y="6378594"/>
            <a:ext cx="578056" cy="4794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22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0" grpId="0" animBg="1"/>
      <p:bldP spid="36" grpId="0"/>
      <p:bldP spid="37" grpId="0"/>
      <p:bldP spid="38" grpId="0"/>
      <p:bldP spid="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348040" y="345292"/>
            <a:ext cx="149592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err="1" smtClean="0">
                <a:latin typeface="Agency FB" panose="020B0503020202020204" pitchFamily="34" charset="0"/>
              </a:rPr>
              <a:t>InnoDB</a:t>
            </a:r>
            <a:r>
              <a:rPr lang="zh-CN" altLang="en-US" sz="3200" dirty="0" smtClean="0">
                <a:latin typeface="Agency FB" panose="020B0503020202020204" pitchFamily="34" charset="0"/>
              </a:rPr>
              <a:t>锁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16145" y="206309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什么是</a:t>
            </a:r>
            <a:r>
              <a:rPr lang="zh-CN" altLang="en-US" sz="3600" dirty="0"/>
              <a:t>锁</a:t>
            </a:r>
          </a:p>
        </p:txBody>
      </p:sp>
      <p:sp>
        <p:nvSpPr>
          <p:cNvPr id="3" name="矩形 2"/>
          <p:cNvSpPr/>
          <p:nvPr/>
        </p:nvSpPr>
        <p:spPr>
          <a:xfrm>
            <a:off x="4716145" y="3698545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/>
              <a:t>锁是用于管理对共享资源的并发访问，提供数据的完整性和一致性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zh-CN" altLang="en-US" sz="2000" dirty="0">
                <a:solidFill>
                  <a:srgbClr val="FF0000"/>
                </a:solidFill>
              </a:rPr>
              <a:t>保证事务</a:t>
            </a:r>
            <a:r>
              <a:rPr lang="zh-CN" altLang="en-US" sz="2000" dirty="0" smtClean="0">
                <a:solidFill>
                  <a:srgbClr val="FF0000"/>
                </a:solidFill>
              </a:rPr>
              <a:t>的</a:t>
            </a:r>
            <a:r>
              <a:rPr lang="en-US" altLang="zh-CN" sz="2000" dirty="0" smtClean="0">
                <a:solidFill>
                  <a:srgbClr val="FF0000"/>
                </a:solidFill>
              </a:rPr>
              <a:t>?)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https://ss1.bdstatic.com/70cFuXSh_Q1YnxGkpoWK1HF6hhy/it/u=4108308079,2948427854&amp;fm=200&amp;gp=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64" y="1418795"/>
            <a:ext cx="4010453" cy="4010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1604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348040" y="345292"/>
            <a:ext cx="149592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err="1" smtClean="0">
                <a:latin typeface="Agency FB" panose="020B0503020202020204" pitchFamily="34" charset="0"/>
              </a:rPr>
              <a:t>InnoDB</a:t>
            </a:r>
            <a:r>
              <a:rPr lang="zh-CN" altLang="en-US" sz="3200" dirty="0" smtClean="0">
                <a:latin typeface="Agency FB" panose="020B0503020202020204" pitchFamily="34" charset="0"/>
              </a:rPr>
              <a:t>锁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1677" y="106256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锁的类型</a:t>
            </a:r>
          </a:p>
        </p:txBody>
      </p:sp>
      <p:grpSp>
        <p:nvGrpSpPr>
          <p:cNvPr id="7" name="组合 6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504266" y="2310468"/>
            <a:ext cx="688368" cy="688368"/>
            <a:chOff x="7242071" y="1820434"/>
            <a:chExt cx="688368" cy="688368"/>
          </a:xfrm>
        </p:grpSpPr>
        <p:sp>
          <p:nvSpPr>
            <p:cNvPr id="8" name="椭圆 7"/>
            <p:cNvSpPr/>
            <p:nvPr/>
          </p:nvSpPr>
          <p:spPr>
            <a:xfrm>
              <a:off x="7242071" y="1820434"/>
              <a:ext cx="688368" cy="68836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7286625" y="1866019"/>
              <a:ext cx="608738" cy="608738"/>
            </a:xfrm>
            <a:prstGeom prst="ellipse">
              <a:avLst/>
            </a:prstGeom>
            <a:solidFill>
              <a:srgbClr val="18478F"/>
            </a:solidFill>
            <a:ln w="28575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3" name="组合 12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504267" y="4652716"/>
            <a:ext cx="688368" cy="688368"/>
            <a:chOff x="7242071" y="5103361"/>
            <a:chExt cx="688368" cy="688368"/>
          </a:xfrm>
        </p:grpSpPr>
        <p:sp>
          <p:nvSpPr>
            <p:cNvPr id="14" name="椭圆 13"/>
            <p:cNvSpPr/>
            <p:nvPr/>
          </p:nvSpPr>
          <p:spPr>
            <a:xfrm>
              <a:off x="7242071" y="5103361"/>
              <a:ext cx="688368" cy="68836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7286625" y="5148946"/>
              <a:ext cx="608738" cy="608738"/>
            </a:xfrm>
            <a:prstGeom prst="ellipse">
              <a:avLst/>
            </a:prstGeom>
            <a:solidFill>
              <a:srgbClr val="18478F"/>
            </a:solidFill>
            <a:ln w="28575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6" name="组合 15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2415943" y="2228790"/>
            <a:ext cx="2998730" cy="1672357"/>
            <a:chOff x="8548025" y="1459078"/>
            <a:chExt cx="2998729" cy="1672357"/>
          </a:xfrm>
        </p:grpSpPr>
        <p:sp>
          <p:nvSpPr>
            <p:cNvPr id="17" name="矩形 16"/>
            <p:cNvSpPr/>
            <p:nvPr/>
          </p:nvSpPr>
          <p:spPr>
            <a:xfrm>
              <a:off x="8578888" y="1884940"/>
              <a:ext cx="2967866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400" dirty="0">
                  <a:sym typeface="+mn-lt"/>
                </a:rPr>
                <a:t>共享锁</a:t>
              </a:r>
              <a:endParaRPr lang="en-US" altLang="zh-CN" sz="1400" dirty="0">
                <a:sym typeface="+mn-lt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允许事务读取一行数据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400" dirty="0">
                  <a:sym typeface="+mn-lt"/>
                </a:rPr>
                <a:t>排它锁</a:t>
              </a:r>
              <a:endParaRPr lang="en-US" altLang="zh-CN" sz="1400" dirty="0">
                <a:sym typeface="+mn-lt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允许事务更新一行数据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548025" y="1459078"/>
              <a:ext cx="135620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1847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行锁</a:t>
              </a:r>
              <a:endParaRPr lang="zh-CN" altLang="en-US" sz="24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9" name="组合 18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2415943" y="4546682"/>
            <a:ext cx="3066768" cy="1851923"/>
            <a:chOff x="8548025" y="1459078"/>
            <a:chExt cx="2854850" cy="1851923"/>
          </a:xfrm>
        </p:grpSpPr>
        <p:sp>
          <p:nvSpPr>
            <p:cNvPr id="20" name="矩形 19"/>
            <p:cNvSpPr/>
            <p:nvPr/>
          </p:nvSpPr>
          <p:spPr>
            <a:xfrm>
              <a:off x="8548025" y="1888304"/>
              <a:ext cx="2854850" cy="14226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400" dirty="0" smtClean="0"/>
                <a:t>读锁</a:t>
              </a:r>
              <a:endParaRPr lang="en-US" altLang="zh-CN" sz="1400" dirty="0" smtClean="0"/>
            </a:p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400" dirty="0" smtClean="0"/>
                <a:t>写锁</a:t>
              </a:r>
              <a:endParaRPr lang="en-US" altLang="zh-CN" sz="1400" dirty="0" smtClean="0"/>
            </a:p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400" dirty="0" smtClean="0"/>
                <a:t>意向</a:t>
              </a:r>
              <a:r>
                <a:rPr lang="zh-CN" altLang="en-US" sz="1400" dirty="0"/>
                <a:t>共享锁</a:t>
              </a:r>
              <a:r>
                <a:rPr lang="en-US" altLang="zh-CN" sz="1400" dirty="0"/>
                <a:t>(IS)</a:t>
              </a:r>
            </a:p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400" dirty="0"/>
                <a:t>意向排他锁</a:t>
              </a:r>
              <a:r>
                <a:rPr lang="en-US" altLang="zh-CN" sz="1400" dirty="0"/>
                <a:t>(IX) </a:t>
              </a:r>
            </a:p>
            <a:p>
              <a:pPr>
                <a:lnSpc>
                  <a:spcPct val="130000"/>
                </a:lnSpc>
                <a:spcBef>
                  <a:spcPct val="0"/>
                </a:spcBef>
              </a:pPr>
              <a:endPara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8548025" y="1459078"/>
              <a:ext cx="135620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rgbClr val="1847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表锁</a:t>
              </a:r>
            </a:p>
          </p:txBody>
        </p:sp>
      </p:grpSp>
      <p:grpSp>
        <p:nvGrpSpPr>
          <p:cNvPr id="28" name="组合 27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677454" y="4813665"/>
            <a:ext cx="367805" cy="366477"/>
            <a:chOff x="5287964" y="2994026"/>
            <a:chExt cx="879475" cy="876300"/>
          </a:xfrm>
          <a:solidFill>
            <a:schemeClr val="bg1"/>
          </a:solidFill>
        </p:grpSpPr>
        <p:sp>
          <p:nvSpPr>
            <p:cNvPr id="29" name="Freeform 75"/>
            <p:cNvSpPr>
              <a:spLocks noEditPoints="1"/>
            </p:cNvSpPr>
            <p:nvPr/>
          </p:nvSpPr>
          <p:spPr bwMode="auto">
            <a:xfrm>
              <a:off x="5287964" y="3076576"/>
              <a:ext cx="796925" cy="793750"/>
            </a:xfrm>
            <a:custGeom>
              <a:avLst/>
              <a:gdLst>
                <a:gd name="T0" fmla="*/ 105 w 211"/>
                <a:gd name="T1" fmla="*/ 211 h 211"/>
                <a:gd name="T2" fmla="*/ 211 w 211"/>
                <a:gd name="T3" fmla="*/ 106 h 211"/>
                <a:gd name="T4" fmla="*/ 198 w 211"/>
                <a:gd name="T5" fmla="*/ 56 h 211"/>
                <a:gd name="T6" fmla="*/ 196 w 211"/>
                <a:gd name="T7" fmla="*/ 56 h 211"/>
                <a:gd name="T8" fmla="*/ 194 w 211"/>
                <a:gd name="T9" fmla="*/ 56 h 211"/>
                <a:gd name="T10" fmla="*/ 181 w 211"/>
                <a:gd name="T11" fmla="*/ 55 h 211"/>
                <a:gd name="T12" fmla="*/ 171 w 211"/>
                <a:gd name="T13" fmla="*/ 65 h 211"/>
                <a:gd name="T14" fmla="*/ 183 w 211"/>
                <a:gd name="T15" fmla="*/ 106 h 211"/>
                <a:gd name="T16" fmla="*/ 105 w 211"/>
                <a:gd name="T17" fmla="*/ 183 h 211"/>
                <a:gd name="T18" fmla="*/ 28 w 211"/>
                <a:gd name="T19" fmla="*/ 106 h 211"/>
                <a:gd name="T20" fmla="*/ 105 w 211"/>
                <a:gd name="T21" fmla="*/ 28 h 211"/>
                <a:gd name="T22" fmla="*/ 146 w 211"/>
                <a:gd name="T23" fmla="*/ 40 h 211"/>
                <a:gd name="T24" fmla="*/ 155 w 211"/>
                <a:gd name="T25" fmla="*/ 31 h 211"/>
                <a:gd name="T26" fmla="*/ 154 w 211"/>
                <a:gd name="T27" fmla="*/ 16 h 211"/>
                <a:gd name="T28" fmla="*/ 154 w 211"/>
                <a:gd name="T29" fmla="*/ 12 h 211"/>
                <a:gd name="T30" fmla="*/ 105 w 211"/>
                <a:gd name="T31" fmla="*/ 0 h 211"/>
                <a:gd name="T32" fmla="*/ 0 w 211"/>
                <a:gd name="T33" fmla="*/ 106 h 211"/>
                <a:gd name="T34" fmla="*/ 105 w 211"/>
                <a:gd name="T35" fmla="*/ 211 h 211"/>
                <a:gd name="T36" fmla="*/ 105 w 211"/>
                <a:gd name="T37" fmla="*/ 211 h 211"/>
                <a:gd name="T38" fmla="*/ 105 w 211"/>
                <a:gd name="T39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1" h="211">
                  <a:moveTo>
                    <a:pt x="105" y="211"/>
                  </a:moveTo>
                  <a:cubicBezTo>
                    <a:pt x="164" y="211"/>
                    <a:pt x="211" y="164"/>
                    <a:pt x="211" y="106"/>
                  </a:cubicBezTo>
                  <a:cubicBezTo>
                    <a:pt x="211" y="88"/>
                    <a:pt x="206" y="71"/>
                    <a:pt x="198" y="56"/>
                  </a:cubicBezTo>
                  <a:cubicBezTo>
                    <a:pt x="198" y="56"/>
                    <a:pt x="197" y="56"/>
                    <a:pt x="196" y="56"/>
                  </a:cubicBezTo>
                  <a:cubicBezTo>
                    <a:pt x="195" y="56"/>
                    <a:pt x="195" y="56"/>
                    <a:pt x="194" y="56"/>
                  </a:cubicBezTo>
                  <a:cubicBezTo>
                    <a:pt x="181" y="55"/>
                    <a:pt x="181" y="55"/>
                    <a:pt x="181" y="55"/>
                  </a:cubicBezTo>
                  <a:cubicBezTo>
                    <a:pt x="171" y="65"/>
                    <a:pt x="171" y="65"/>
                    <a:pt x="171" y="65"/>
                  </a:cubicBezTo>
                  <a:cubicBezTo>
                    <a:pt x="179" y="77"/>
                    <a:pt x="183" y="91"/>
                    <a:pt x="183" y="106"/>
                  </a:cubicBezTo>
                  <a:cubicBezTo>
                    <a:pt x="183" y="149"/>
                    <a:pt x="148" y="183"/>
                    <a:pt x="105" y="183"/>
                  </a:cubicBezTo>
                  <a:cubicBezTo>
                    <a:pt x="62" y="183"/>
                    <a:pt x="28" y="149"/>
                    <a:pt x="28" y="106"/>
                  </a:cubicBezTo>
                  <a:cubicBezTo>
                    <a:pt x="28" y="63"/>
                    <a:pt x="62" y="28"/>
                    <a:pt x="105" y="28"/>
                  </a:cubicBezTo>
                  <a:cubicBezTo>
                    <a:pt x="120" y="28"/>
                    <a:pt x="134" y="32"/>
                    <a:pt x="146" y="40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4" y="16"/>
                    <a:pt x="154" y="16"/>
                    <a:pt x="154" y="16"/>
                  </a:cubicBezTo>
                  <a:cubicBezTo>
                    <a:pt x="154" y="14"/>
                    <a:pt x="154" y="13"/>
                    <a:pt x="154" y="12"/>
                  </a:cubicBezTo>
                  <a:cubicBezTo>
                    <a:pt x="139" y="5"/>
                    <a:pt x="123" y="0"/>
                    <a:pt x="105" y="0"/>
                  </a:cubicBezTo>
                  <a:cubicBezTo>
                    <a:pt x="47" y="0"/>
                    <a:pt x="0" y="48"/>
                    <a:pt x="0" y="106"/>
                  </a:cubicBezTo>
                  <a:cubicBezTo>
                    <a:pt x="0" y="164"/>
                    <a:pt x="47" y="211"/>
                    <a:pt x="105" y="211"/>
                  </a:cubicBezTo>
                  <a:close/>
                  <a:moveTo>
                    <a:pt x="105" y="211"/>
                  </a:moveTo>
                  <a:cubicBezTo>
                    <a:pt x="105" y="211"/>
                    <a:pt x="105" y="211"/>
                    <a:pt x="105" y="2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0" name="Freeform 76"/>
            <p:cNvSpPr>
              <a:spLocks noEditPoints="1"/>
            </p:cNvSpPr>
            <p:nvPr/>
          </p:nvSpPr>
          <p:spPr bwMode="auto">
            <a:xfrm>
              <a:off x="5487989" y="3279776"/>
              <a:ext cx="392113" cy="392113"/>
            </a:xfrm>
            <a:custGeom>
              <a:avLst/>
              <a:gdLst>
                <a:gd name="T0" fmla="*/ 52 w 104"/>
                <a:gd name="T1" fmla="*/ 25 h 104"/>
                <a:gd name="T2" fmla="*/ 54 w 104"/>
                <a:gd name="T3" fmla="*/ 25 h 104"/>
                <a:gd name="T4" fmla="*/ 74 w 104"/>
                <a:gd name="T5" fmla="*/ 5 h 104"/>
                <a:gd name="T6" fmla="*/ 74 w 104"/>
                <a:gd name="T7" fmla="*/ 5 h 104"/>
                <a:gd name="T8" fmla="*/ 52 w 104"/>
                <a:gd name="T9" fmla="*/ 0 h 104"/>
                <a:gd name="T10" fmla="*/ 0 w 104"/>
                <a:gd name="T11" fmla="*/ 52 h 104"/>
                <a:gd name="T12" fmla="*/ 52 w 104"/>
                <a:gd name="T13" fmla="*/ 104 h 104"/>
                <a:gd name="T14" fmla="*/ 104 w 104"/>
                <a:gd name="T15" fmla="*/ 52 h 104"/>
                <a:gd name="T16" fmla="*/ 99 w 104"/>
                <a:gd name="T17" fmla="*/ 30 h 104"/>
                <a:gd name="T18" fmla="*/ 99 w 104"/>
                <a:gd name="T19" fmla="*/ 30 h 104"/>
                <a:gd name="T20" fmla="*/ 79 w 104"/>
                <a:gd name="T21" fmla="*/ 50 h 104"/>
                <a:gd name="T22" fmla="*/ 79 w 104"/>
                <a:gd name="T23" fmla="*/ 52 h 104"/>
                <a:gd name="T24" fmla="*/ 52 w 104"/>
                <a:gd name="T25" fmla="*/ 79 h 104"/>
                <a:gd name="T26" fmla="*/ 25 w 104"/>
                <a:gd name="T27" fmla="*/ 52 h 104"/>
                <a:gd name="T28" fmla="*/ 52 w 104"/>
                <a:gd name="T29" fmla="*/ 25 h 104"/>
                <a:gd name="T30" fmla="*/ 52 w 104"/>
                <a:gd name="T31" fmla="*/ 25 h 104"/>
                <a:gd name="T32" fmla="*/ 52 w 104"/>
                <a:gd name="T33" fmla="*/ 2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04">
                  <a:moveTo>
                    <a:pt x="52" y="25"/>
                  </a:moveTo>
                  <a:cubicBezTo>
                    <a:pt x="53" y="25"/>
                    <a:pt x="54" y="25"/>
                    <a:pt x="54" y="2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68" y="2"/>
                    <a:pt x="60" y="0"/>
                    <a:pt x="52" y="0"/>
                  </a:cubicBezTo>
                  <a:cubicBezTo>
                    <a:pt x="24" y="0"/>
                    <a:pt x="0" y="23"/>
                    <a:pt x="0" y="52"/>
                  </a:cubicBezTo>
                  <a:cubicBezTo>
                    <a:pt x="0" y="81"/>
                    <a:pt x="24" y="104"/>
                    <a:pt x="52" y="104"/>
                  </a:cubicBezTo>
                  <a:cubicBezTo>
                    <a:pt x="81" y="104"/>
                    <a:pt x="104" y="81"/>
                    <a:pt x="104" y="52"/>
                  </a:cubicBezTo>
                  <a:cubicBezTo>
                    <a:pt x="104" y="44"/>
                    <a:pt x="102" y="37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79" y="50"/>
                    <a:pt x="79" y="50"/>
                    <a:pt x="79" y="50"/>
                  </a:cubicBezTo>
                  <a:cubicBezTo>
                    <a:pt x="79" y="50"/>
                    <a:pt x="79" y="51"/>
                    <a:pt x="79" y="52"/>
                  </a:cubicBezTo>
                  <a:cubicBezTo>
                    <a:pt x="79" y="67"/>
                    <a:pt x="67" y="79"/>
                    <a:pt x="52" y="79"/>
                  </a:cubicBezTo>
                  <a:cubicBezTo>
                    <a:pt x="37" y="79"/>
                    <a:pt x="25" y="67"/>
                    <a:pt x="25" y="52"/>
                  </a:cubicBezTo>
                  <a:cubicBezTo>
                    <a:pt x="25" y="37"/>
                    <a:pt x="37" y="25"/>
                    <a:pt x="52" y="25"/>
                  </a:cubicBezTo>
                  <a:close/>
                  <a:moveTo>
                    <a:pt x="52" y="25"/>
                  </a:moveTo>
                  <a:cubicBezTo>
                    <a:pt x="52" y="25"/>
                    <a:pt x="52" y="25"/>
                    <a:pt x="52" y="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1" name="Freeform 77"/>
            <p:cNvSpPr>
              <a:spLocks noEditPoints="1"/>
            </p:cNvSpPr>
            <p:nvPr/>
          </p:nvSpPr>
          <p:spPr bwMode="auto">
            <a:xfrm>
              <a:off x="5722939" y="2994026"/>
              <a:ext cx="444500" cy="441325"/>
            </a:xfrm>
            <a:custGeom>
              <a:avLst/>
              <a:gdLst>
                <a:gd name="T0" fmla="*/ 99 w 118"/>
                <a:gd name="T1" fmla="*/ 32 h 117"/>
                <a:gd name="T2" fmla="*/ 105 w 118"/>
                <a:gd name="T3" fmla="*/ 26 h 117"/>
                <a:gd name="T4" fmla="*/ 105 w 118"/>
                <a:gd name="T5" fmla="*/ 17 h 117"/>
                <a:gd name="T6" fmla="*/ 101 w 118"/>
                <a:gd name="T7" fmla="*/ 13 h 117"/>
                <a:gd name="T8" fmla="*/ 96 w 118"/>
                <a:gd name="T9" fmla="*/ 11 h 117"/>
                <a:gd name="T10" fmla="*/ 92 w 118"/>
                <a:gd name="T11" fmla="*/ 13 h 117"/>
                <a:gd name="T12" fmla="*/ 85 w 118"/>
                <a:gd name="T13" fmla="*/ 19 h 117"/>
                <a:gd name="T14" fmla="*/ 84 w 118"/>
                <a:gd name="T15" fmla="*/ 2 h 117"/>
                <a:gd name="T16" fmla="*/ 82 w 118"/>
                <a:gd name="T17" fmla="*/ 0 h 117"/>
                <a:gd name="T18" fmla="*/ 80 w 118"/>
                <a:gd name="T19" fmla="*/ 1 h 117"/>
                <a:gd name="T20" fmla="*/ 54 w 118"/>
                <a:gd name="T21" fmla="*/ 26 h 117"/>
                <a:gd name="T22" fmla="*/ 51 w 118"/>
                <a:gd name="T23" fmla="*/ 35 h 117"/>
                <a:gd name="T24" fmla="*/ 51 w 118"/>
                <a:gd name="T25" fmla="*/ 36 h 117"/>
                <a:gd name="T26" fmla="*/ 52 w 118"/>
                <a:gd name="T27" fmla="*/ 52 h 117"/>
                <a:gd name="T28" fmla="*/ 43 w 118"/>
                <a:gd name="T29" fmla="*/ 62 h 117"/>
                <a:gd name="T30" fmla="*/ 26 w 118"/>
                <a:gd name="T31" fmla="*/ 78 h 117"/>
                <a:gd name="T32" fmla="*/ 26 w 118"/>
                <a:gd name="T33" fmla="*/ 79 h 117"/>
                <a:gd name="T34" fmla="*/ 10 w 118"/>
                <a:gd name="T35" fmla="*/ 95 h 117"/>
                <a:gd name="T36" fmla="*/ 2 w 118"/>
                <a:gd name="T37" fmla="*/ 102 h 117"/>
                <a:gd name="T38" fmla="*/ 1 w 118"/>
                <a:gd name="T39" fmla="*/ 106 h 117"/>
                <a:gd name="T40" fmla="*/ 0 w 118"/>
                <a:gd name="T41" fmla="*/ 111 h 117"/>
                <a:gd name="T42" fmla="*/ 6 w 118"/>
                <a:gd name="T43" fmla="*/ 117 h 117"/>
                <a:gd name="T44" fmla="*/ 6 w 118"/>
                <a:gd name="T45" fmla="*/ 117 h 117"/>
                <a:gd name="T46" fmla="*/ 12 w 118"/>
                <a:gd name="T47" fmla="*/ 117 h 117"/>
                <a:gd name="T48" fmla="*/ 16 w 118"/>
                <a:gd name="T49" fmla="*/ 115 h 117"/>
                <a:gd name="T50" fmla="*/ 66 w 118"/>
                <a:gd name="T51" fmla="*/ 65 h 117"/>
                <a:gd name="T52" fmla="*/ 81 w 118"/>
                <a:gd name="T53" fmla="*/ 66 h 117"/>
                <a:gd name="T54" fmla="*/ 82 w 118"/>
                <a:gd name="T55" fmla="*/ 66 h 117"/>
                <a:gd name="T56" fmla="*/ 83 w 118"/>
                <a:gd name="T57" fmla="*/ 66 h 117"/>
                <a:gd name="T58" fmla="*/ 91 w 118"/>
                <a:gd name="T59" fmla="*/ 63 h 117"/>
                <a:gd name="T60" fmla="*/ 116 w 118"/>
                <a:gd name="T61" fmla="*/ 37 h 117"/>
                <a:gd name="T62" fmla="*/ 115 w 118"/>
                <a:gd name="T63" fmla="*/ 33 h 117"/>
                <a:gd name="T64" fmla="*/ 99 w 118"/>
                <a:gd name="T65" fmla="*/ 32 h 117"/>
                <a:gd name="T66" fmla="*/ 99 w 118"/>
                <a:gd name="T67" fmla="*/ 32 h 117"/>
                <a:gd name="T68" fmla="*/ 99 w 118"/>
                <a:gd name="T69" fmla="*/ 3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8" h="117">
                  <a:moveTo>
                    <a:pt x="99" y="32"/>
                  </a:moveTo>
                  <a:cubicBezTo>
                    <a:pt x="105" y="26"/>
                    <a:pt x="105" y="26"/>
                    <a:pt x="105" y="26"/>
                  </a:cubicBezTo>
                  <a:cubicBezTo>
                    <a:pt x="108" y="24"/>
                    <a:pt x="108" y="20"/>
                    <a:pt x="105" y="17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100" y="12"/>
                    <a:pt x="98" y="11"/>
                    <a:pt x="96" y="11"/>
                  </a:cubicBezTo>
                  <a:cubicBezTo>
                    <a:pt x="95" y="11"/>
                    <a:pt x="93" y="12"/>
                    <a:pt x="92" y="13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4" y="1"/>
                    <a:pt x="83" y="0"/>
                    <a:pt x="82" y="0"/>
                  </a:cubicBezTo>
                  <a:cubicBezTo>
                    <a:pt x="81" y="0"/>
                    <a:pt x="80" y="0"/>
                    <a:pt x="80" y="1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2" y="29"/>
                    <a:pt x="51" y="32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1" y="103"/>
                    <a:pt x="1" y="104"/>
                    <a:pt x="1" y="106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5"/>
                    <a:pt x="3" y="117"/>
                    <a:pt x="6" y="117"/>
                  </a:cubicBezTo>
                  <a:cubicBezTo>
                    <a:pt x="6" y="117"/>
                    <a:pt x="6" y="117"/>
                    <a:pt x="6" y="117"/>
                  </a:cubicBezTo>
                  <a:cubicBezTo>
                    <a:pt x="12" y="117"/>
                    <a:pt x="12" y="117"/>
                    <a:pt x="12" y="117"/>
                  </a:cubicBezTo>
                  <a:cubicBezTo>
                    <a:pt x="14" y="117"/>
                    <a:pt x="15" y="116"/>
                    <a:pt x="16" y="115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2" y="66"/>
                    <a:pt x="82" y="66"/>
                    <a:pt x="83" y="66"/>
                  </a:cubicBezTo>
                  <a:cubicBezTo>
                    <a:pt x="86" y="66"/>
                    <a:pt x="89" y="65"/>
                    <a:pt x="91" y="63"/>
                  </a:cubicBezTo>
                  <a:cubicBezTo>
                    <a:pt x="116" y="37"/>
                    <a:pt x="116" y="37"/>
                    <a:pt x="116" y="37"/>
                  </a:cubicBezTo>
                  <a:cubicBezTo>
                    <a:pt x="118" y="36"/>
                    <a:pt x="117" y="33"/>
                    <a:pt x="115" y="33"/>
                  </a:cubicBezTo>
                  <a:lnTo>
                    <a:pt x="99" y="32"/>
                  </a:lnTo>
                  <a:close/>
                  <a:moveTo>
                    <a:pt x="99" y="32"/>
                  </a:moveTo>
                  <a:cubicBezTo>
                    <a:pt x="99" y="32"/>
                    <a:pt x="99" y="32"/>
                    <a:pt x="99" y="3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2" name="组合 31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672585" y="2473309"/>
            <a:ext cx="369488" cy="372593"/>
            <a:chOff x="5216526" y="1358901"/>
            <a:chExt cx="566738" cy="571500"/>
          </a:xfrm>
          <a:solidFill>
            <a:schemeClr val="bg1"/>
          </a:solidFill>
        </p:grpSpPr>
        <p:sp>
          <p:nvSpPr>
            <p:cNvPr id="33" name="Freeform 78"/>
            <p:cNvSpPr>
              <a:spLocks/>
            </p:cNvSpPr>
            <p:nvPr/>
          </p:nvSpPr>
          <p:spPr bwMode="auto">
            <a:xfrm>
              <a:off x="5416551" y="1562101"/>
              <a:ext cx="366713" cy="368300"/>
            </a:xfrm>
            <a:custGeom>
              <a:avLst/>
              <a:gdLst>
                <a:gd name="T0" fmla="*/ 27 w 97"/>
                <a:gd name="T1" fmla="*/ 26 h 98"/>
                <a:gd name="T2" fmla="*/ 26 w 97"/>
                <a:gd name="T3" fmla="*/ 27 h 98"/>
                <a:gd name="T4" fmla="*/ 0 w 97"/>
                <a:gd name="T5" fmla="*/ 90 h 98"/>
                <a:gd name="T6" fmla="*/ 0 w 97"/>
                <a:gd name="T7" fmla="*/ 91 h 98"/>
                <a:gd name="T8" fmla="*/ 1 w 97"/>
                <a:gd name="T9" fmla="*/ 93 h 98"/>
                <a:gd name="T10" fmla="*/ 53 w 97"/>
                <a:gd name="T11" fmla="*/ 89 h 98"/>
                <a:gd name="T12" fmla="*/ 89 w 97"/>
                <a:gd name="T13" fmla="*/ 51 h 98"/>
                <a:gd name="T14" fmla="*/ 92 w 97"/>
                <a:gd name="T15" fmla="*/ 2 h 98"/>
                <a:gd name="T16" fmla="*/ 91 w 97"/>
                <a:gd name="T17" fmla="*/ 1 h 98"/>
                <a:gd name="T18" fmla="*/ 89 w 97"/>
                <a:gd name="T19" fmla="*/ 1 h 98"/>
                <a:gd name="T20" fmla="*/ 27 w 97"/>
                <a:gd name="T21" fmla="*/ 2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98">
                  <a:moveTo>
                    <a:pt x="27" y="26"/>
                  </a:moveTo>
                  <a:cubicBezTo>
                    <a:pt x="26" y="26"/>
                    <a:pt x="26" y="27"/>
                    <a:pt x="26" y="27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1"/>
                    <a:pt x="0" y="91"/>
                  </a:cubicBezTo>
                  <a:cubicBezTo>
                    <a:pt x="0" y="92"/>
                    <a:pt x="1" y="92"/>
                    <a:pt x="1" y="93"/>
                  </a:cubicBezTo>
                  <a:cubicBezTo>
                    <a:pt x="19" y="98"/>
                    <a:pt x="37" y="96"/>
                    <a:pt x="53" y="89"/>
                  </a:cubicBezTo>
                  <a:cubicBezTo>
                    <a:pt x="70" y="81"/>
                    <a:pt x="82" y="67"/>
                    <a:pt x="89" y="51"/>
                  </a:cubicBezTo>
                  <a:cubicBezTo>
                    <a:pt x="96" y="35"/>
                    <a:pt x="97" y="18"/>
                    <a:pt x="92" y="2"/>
                  </a:cubicBezTo>
                  <a:cubicBezTo>
                    <a:pt x="92" y="2"/>
                    <a:pt x="92" y="1"/>
                    <a:pt x="91" y="1"/>
                  </a:cubicBezTo>
                  <a:cubicBezTo>
                    <a:pt x="90" y="0"/>
                    <a:pt x="90" y="0"/>
                    <a:pt x="89" y="1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4" name="Freeform 79"/>
            <p:cNvSpPr>
              <a:spLocks noEditPoints="1"/>
            </p:cNvSpPr>
            <p:nvPr/>
          </p:nvSpPr>
          <p:spPr bwMode="auto">
            <a:xfrm>
              <a:off x="5359401" y="1358901"/>
              <a:ext cx="385763" cy="263525"/>
            </a:xfrm>
            <a:custGeom>
              <a:avLst/>
              <a:gdLst>
                <a:gd name="T0" fmla="*/ 41 w 102"/>
                <a:gd name="T1" fmla="*/ 69 h 70"/>
                <a:gd name="T2" fmla="*/ 100 w 102"/>
                <a:gd name="T3" fmla="*/ 45 h 70"/>
                <a:gd name="T4" fmla="*/ 101 w 102"/>
                <a:gd name="T5" fmla="*/ 43 h 70"/>
                <a:gd name="T6" fmla="*/ 101 w 102"/>
                <a:gd name="T7" fmla="*/ 42 h 70"/>
                <a:gd name="T8" fmla="*/ 65 w 102"/>
                <a:gd name="T9" fmla="*/ 9 h 70"/>
                <a:gd name="T10" fmla="*/ 1 w 102"/>
                <a:gd name="T11" fmla="*/ 13 h 70"/>
                <a:gd name="T12" fmla="*/ 0 w 102"/>
                <a:gd name="T13" fmla="*/ 14 h 70"/>
                <a:gd name="T14" fmla="*/ 0 w 102"/>
                <a:gd name="T15" fmla="*/ 14 h 70"/>
                <a:gd name="T16" fmla="*/ 0 w 102"/>
                <a:gd name="T17" fmla="*/ 16 h 70"/>
                <a:gd name="T18" fmla="*/ 38 w 102"/>
                <a:gd name="T19" fmla="*/ 68 h 70"/>
                <a:gd name="T20" fmla="*/ 41 w 102"/>
                <a:gd name="T21" fmla="*/ 69 h 70"/>
                <a:gd name="T22" fmla="*/ 43 w 102"/>
                <a:gd name="T23" fmla="*/ 56 h 70"/>
                <a:gd name="T24" fmla="*/ 16 w 102"/>
                <a:gd name="T25" fmla="*/ 19 h 70"/>
                <a:gd name="T26" fmla="*/ 32 w 102"/>
                <a:gd name="T27" fmla="*/ 15 h 70"/>
                <a:gd name="T28" fmla="*/ 61 w 102"/>
                <a:gd name="T29" fmla="*/ 20 h 70"/>
                <a:gd name="T30" fmla="*/ 79 w 102"/>
                <a:gd name="T31" fmla="*/ 31 h 70"/>
                <a:gd name="T32" fmla="*/ 85 w 102"/>
                <a:gd name="T33" fmla="*/ 38 h 70"/>
                <a:gd name="T34" fmla="*/ 43 w 102"/>
                <a:gd name="T35" fmla="*/ 56 h 70"/>
                <a:gd name="T36" fmla="*/ 43 w 102"/>
                <a:gd name="T37" fmla="*/ 56 h 70"/>
                <a:gd name="T38" fmla="*/ 43 w 102"/>
                <a:gd name="T39" fmla="*/ 5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2" h="70">
                  <a:moveTo>
                    <a:pt x="41" y="69"/>
                  </a:moveTo>
                  <a:cubicBezTo>
                    <a:pt x="100" y="45"/>
                    <a:pt x="100" y="45"/>
                    <a:pt x="100" y="45"/>
                  </a:cubicBezTo>
                  <a:cubicBezTo>
                    <a:pt x="101" y="44"/>
                    <a:pt x="101" y="44"/>
                    <a:pt x="101" y="43"/>
                  </a:cubicBezTo>
                  <a:cubicBezTo>
                    <a:pt x="102" y="43"/>
                    <a:pt x="102" y="42"/>
                    <a:pt x="101" y="42"/>
                  </a:cubicBezTo>
                  <a:cubicBezTo>
                    <a:pt x="93" y="27"/>
                    <a:pt x="81" y="15"/>
                    <a:pt x="65" y="9"/>
                  </a:cubicBezTo>
                  <a:cubicBezTo>
                    <a:pt x="44" y="0"/>
                    <a:pt x="21" y="2"/>
                    <a:pt x="1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9"/>
                    <a:pt x="40" y="70"/>
                    <a:pt x="41" y="69"/>
                  </a:cubicBezTo>
                  <a:close/>
                  <a:moveTo>
                    <a:pt x="43" y="56"/>
                  </a:moveTo>
                  <a:cubicBezTo>
                    <a:pt x="16" y="19"/>
                    <a:pt x="16" y="19"/>
                    <a:pt x="16" y="19"/>
                  </a:cubicBezTo>
                  <a:cubicBezTo>
                    <a:pt x="22" y="17"/>
                    <a:pt x="27" y="16"/>
                    <a:pt x="32" y="15"/>
                  </a:cubicBezTo>
                  <a:cubicBezTo>
                    <a:pt x="42" y="14"/>
                    <a:pt x="52" y="16"/>
                    <a:pt x="61" y="20"/>
                  </a:cubicBezTo>
                  <a:cubicBezTo>
                    <a:pt x="67" y="23"/>
                    <a:pt x="74" y="26"/>
                    <a:pt x="79" y="31"/>
                  </a:cubicBezTo>
                  <a:cubicBezTo>
                    <a:pt x="81" y="34"/>
                    <a:pt x="83" y="36"/>
                    <a:pt x="85" y="38"/>
                  </a:cubicBezTo>
                  <a:lnTo>
                    <a:pt x="43" y="56"/>
                  </a:lnTo>
                  <a:close/>
                  <a:moveTo>
                    <a:pt x="43" y="56"/>
                  </a:moveTo>
                  <a:cubicBezTo>
                    <a:pt x="43" y="56"/>
                    <a:pt x="43" y="56"/>
                    <a:pt x="43" y="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5" name="Freeform 80"/>
            <p:cNvSpPr>
              <a:spLocks noEditPoints="1"/>
            </p:cNvSpPr>
            <p:nvPr/>
          </p:nvSpPr>
          <p:spPr bwMode="auto">
            <a:xfrm>
              <a:off x="5216526" y="1438276"/>
              <a:ext cx="260350" cy="450850"/>
            </a:xfrm>
            <a:custGeom>
              <a:avLst/>
              <a:gdLst>
                <a:gd name="T0" fmla="*/ 43 w 69"/>
                <a:gd name="T1" fmla="*/ 118 h 120"/>
                <a:gd name="T2" fmla="*/ 68 w 69"/>
                <a:gd name="T3" fmla="*/ 57 h 120"/>
                <a:gd name="T4" fmla="*/ 68 w 69"/>
                <a:gd name="T5" fmla="*/ 55 h 120"/>
                <a:gd name="T6" fmla="*/ 29 w 69"/>
                <a:gd name="T7" fmla="*/ 1 h 120"/>
                <a:gd name="T8" fmla="*/ 28 w 69"/>
                <a:gd name="T9" fmla="*/ 0 h 120"/>
                <a:gd name="T10" fmla="*/ 26 w 69"/>
                <a:gd name="T11" fmla="*/ 1 h 120"/>
                <a:gd name="T12" fmla="*/ 8 w 69"/>
                <a:gd name="T13" fmla="*/ 27 h 120"/>
                <a:gd name="T14" fmla="*/ 6 w 69"/>
                <a:gd name="T15" fmla="*/ 80 h 120"/>
                <a:gd name="T16" fmla="*/ 40 w 69"/>
                <a:gd name="T17" fmla="*/ 119 h 120"/>
                <a:gd name="T18" fmla="*/ 42 w 69"/>
                <a:gd name="T19" fmla="*/ 120 h 120"/>
                <a:gd name="T20" fmla="*/ 43 w 69"/>
                <a:gd name="T21" fmla="*/ 118 h 120"/>
                <a:gd name="T22" fmla="*/ 43 w 69"/>
                <a:gd name="T23" fmla="*/ 118 h 120"/>
                <a:gd name="T24" fmla="*/ 43 w 69"/>
                <a:gd name="T25" fmla="*/ 1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20">
                  <a:moveTo>
                    <a:pt x="43" y="118"/>
                  </a:moveTo>
                  <a:cubicBezTo>
                    <a:pt x="68" y="57"/>
                    <a:pt x="68" y="57"/>
                    <a:pt x="68" y="57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8" y="0"/>
                  </a:cubicBezTo>
                  <a:cubicBezTo>
                    <a:pt x="27" y="0"/>
                    <a:pt x="27" y="1"/>
                    <a:pt x="26" y="1"/>
                  </a:cubicBezTo>
                  <a:cubicBezTo>
                    <a:pt x="18" y="8"/>
                    <a:pt x="12" y="17"/>
                    <a:pt x="8" y="27"/>
                  </a:cubicBezTo>
                  <a:cubicBezTo>
                    <a:pt x="1" y="44"/>
                    <a:pt x="0" y="63"/>
                    <a:pt x="6" y="80"/>
                  </a:cubicBezTo>
                  <a:cubicBezTo>
                    <a:pt x="12" y="97"/>
                    <a:pt x="24" y="111"/>
                    <a:pt x="40" y="119"/>
                  </a:cubicBezTo>
                  <a:cubicBezTo>
                    <a:pt x="40" y="120"/>
                    <a:pt x="41" y="120"/>
                    <a:pt x="42" y="120"/>
                  </a:cubicBezTo>
                  <a:cubicBezTo>
                    <a:pt x="42" y="119"/>
                    <a:pt x="43" y="119"/>
                    <a:pt x="43" y="118"/>
                  </a:cubicBezTo>
                  <a:close/>
                  <a:moveTo>
                    <a:pt x="43" y="118"/>
                  </a:moveTo>
                  <a:cubicBezTo>
                    <a:pt x="43" y="118"/>
                    <a:pt x="43" y="118"/>
                    <a:pt x="43" y="1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87893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348040" y="345292"/>
            <a:ext cx="149592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err="1" smtClean="0">
                <a:latin typeface="Agency FB" panose="020B0503020202020204" pitchFamily="34" charset="0"/>
              </a:rPr>
              <a:t>InnoDB</a:t>
            </a:r>
            <a:r>
              <a:rPr lang="zh-CN" altLang="en-US" sz="3200" dirty="0" smtClean="0">
                <a:latin typeface="Agency FB" panose="020B0503020202020204" pitchFamily="34" charset="0"/>
              </a:rPr>
              <a:t>锁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4843" y="866543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事务隔离级别</a:t>
            </a:r>
          </a:p>
        </p:txBody>
      </p:sp>
      <p:sp>
        <p:nvSpPr>
          <p:cNvPr id="4" name="矩形 3"/>
          <p:cNvSpPr/>
          <p:nvPr/>
        </p:nvSpPr>
        <p:spPr>
          <a:xfrm>
            <a:off x="471178" y="6341058"/>
            <a:ext cx="106051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隔离级别越低，事务请求的锁越少或保持锁的时间越短，性能越好</a:t>
            </a:r>
          </a:p>
        </p:txBody>
      </p:sp>
      <p:sp>
        <p:nvSpPr>
          <p:cNvPr id="32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593059" y="1996967"/>
            <a:ext cx="30248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READ </a:t>
            </a:r>
            <a:r>
              <a:rPr lang="en-US" altLang="zh-CN" sz="1600" dirty="0" smtClean="0"/>
              <a:t>COMMITTED</a:t>
            </a:r>
            <a:endParaRPr lang="en-US" altLang="zh-CN" sz="1600" dirty="0"/>
          </a:p>
        </p:txBody>
      </p:sp>
      <p:sp>
        <p:nvSpPr>
          <p:cNvPr id="33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304503" y="2049996"/>
            <a:ext cx="31236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READ </a:t>
            </a:r>
            <a:r>
              <a:rPr lang="en-US" altLang="zh-CN" sz="1600" dirty="0" smtClean="0"/>
              <a:t>UNCOMMITED</a:t>
            </a:r>
            <a:endParaRPr lang="en-US" altLang="zh-CN" sz="1600" dirty="0"/>
          </a:p>
        </p:txBody>
      </p:sp>
      <p:sp>
        <p:nvSpPr>
          <p:cNvPr id="34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729482" y="5141084"/>
            <a:ext cx="3024867" cy="417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REPEATABLE </a:t>
            </a:r>
            <a:r>
              <a:rPr lang="en-US" altLang="zh-CN" sz="1600" dirty="0" smtClean="0"/>
              <a:t>READ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552997" y="5092664"/>
            <a:ext cx="31236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SERILIZABLE</a:t>
            </a:r>
            <a:endParaRPr lang="en-US" altLang="zh-CN" sz="1600" dirty="0"/>
          </a:p>
        </p:txBody>
      </p:sp>
      <p:grpSp>
        <p:nvGrpSpPr>
          <p:cNvPr id="5" name="组合 4"/>
          <p:cNvGrpSpPr/>
          <p:nvPr/>
        </p:nvGrpSpPr>
        <p:grpSpPr>
          <a:xfrm>
            <a:off x="3944677" y="1631865"/>
            <a:ext cx="4302648" cy="4213570"/>
            <a:chOff x="3990975" y="1792693"/>
            <a:chExt cx="4302648" cy="4213570"/>
          </a:xfrm>
        </p:grpSpPr>
        <p:sp>
          <p:nvSpPr>
            <p:cNvPr id="8" name="矩形 7"/>
            <p:cNvSpPr/>
            <p:nvPr/>
          </p:nvSpPr>
          <p:spPr>
            <a:xfrm rot="2700000">
              <a:off x="5392243" y="1792694"/>
              <a:ext cx="1445801" cy="14458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" name="等腰三角形 8"/>
            <p:cNvSpPr/>
            <p:nvPr/>
          </p:nvSpPr>
          <p:spPr>
            <a:xfrm rot="10800000">
              <a:off x="5175477" y="2627738"/>
              <a:ext cx="1948687" cy="963867"/>
            </a:xfrm>
            <a:prstGeom prst="triangl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 rot="8100000">
              <a:off x="6847823" y="3193938"/>
              <a:ext cx="1445800" cy="1445801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 rot="16200000">
              <a:off x="5972165" y="3434903"/>
              <a:ext cx="1948687" cy="963867"/>
            </a:xfrm>
            <a:prstGeom prst="triangl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 rot="13500000">
              <a:off x="5388506" y="4560463"/>
              <a:ext cx="1445801" cy="14458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5137063" y="4177217"/>
              <a:ext cx="1948687" cy="963867"/>
            </a:xfrm>
            <a:prstGeom prst="triangl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18900000">
              <a:off x="3990975" y="3187909"/>
              <a:ext cx="1445800" cy="1445801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 rot="5400000">
              <a:off x="4363751" y="3428873"/>
              <a:ext cx="1948687" cy="963867"/>
            </a:xfrm>
            <a:prstGeom prst="triangl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753919" y="2660700"/>
              <a:ext cx="65237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734581" y="3670136"/>
              <a:ext cx="65237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736214" y="4520964"/>
              <a:ext cx="65237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838743" y="3577274"/>
              <a:ext cx="65237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7701428" y="3564360"/>
              <a:ext cx="389632" cy="577350"/>
              <a:chOff x="1788810" y="2276744"/>
              <a:chExt cx="392113" cy="581026"/>
            </a:xfrm>
            <a:solidFill>
              <a:srgbClr val="18478F"/>
            </a:solidFill>
          </p:grpSpPr>
          <p:sp>
            <p:nvSpPr>
              <p:cNvPr id="21" name="Freeform 9"/>
              <p:cNvSpPr>
                <a:spLocks noEditPoints="1"/>
              </p:cNvSpPr>
              <p:nvPr/>
            </p:nvSpPr>
            <p:spPr bwMode="auto">
              <a:xfrm>
                <a:off x="1788810" y="2276744"/>
                <a:ext cx="392113" cy="430213"/>
              </a:xfrm>
              <a:custGeom>
                <a:avLst/>
                <a:gdLst>
                  <a:gd name="T0" fmla="*/ 108 w 149"/>
                  <a:gd name="T1" fmla="*/ 163 h 163"/>
                  <a:gd name="T2" fmla="*/ 35 w 149"/>
                  <a:gd name="T3" fmla="*/ 163 h 163"/>
                  <a:gd name="T4" fmla="*/ 35 w 149"/>
                  <a:gd name="T5" fmla="*/ 158 h 163"/>
                  <a:gd name="T6" fmla="*/ 30 w 149"/>
                  <a:gd name="T7" fmla="*/ 142 h 163"/>
                  <a:gd name="T8" fmla="*/ 21 w 149"/>
                  <a:gd name="T9" fmla="*/ 127 h 163"/>
                  <a:gd name="T10" fmla="*/ 0 w 149"/>
                  <a:gd name="T11" fmla="*/ 74 h 163"/>
                  <a:gd name="T12" fmla="*/ 74 w 149"/>
                  <a:gd name="T13" fmla="*/ 0 h 163"/>
                  <a:gd name="T14" fmla="*/ 149 w 149"/>
                  <a:gd name="T15" fmla="*/ 74 h 163"/>
                  <a:gd name="T16" fmla="*/ 127 w 149"/>
                  <a:gd name="T17" fmla="*/ 127 h 163"/>
                  <a:gd name="T18" fmla="*/ 118 w 149"/>
                  <a:gd name="T19" fmla="*/ 142 h 163"/>
                  <a:gd name="T20" fmla="*/ 114 w 149"/>
                  <a:gd name="T21" fmla="*/ 158 h 163"/>
                  <a:gd name="T22" fmla="*/ 113 w 149"/>
                  <a:gd name="T23" fmla="*/ 163 h 163"/>
                  <a:gd name="T24" fmla="*/ 108 w 149"/>
                  <a:gd name="T25" fmla="*/ 163 h 163"/>
                  <a:gd name="T26" fmla="*/ 46 w 149"/>
                  <a:gd name="T27" fmla="*/ 151 h 163"/>
                  <a:gd name="T28" fmla="*/ 103 w 149"/>
                  <a:gd name="T29" fmla="*/ 151 h 163"/>
                  <a:gd name="T30" fmla="*/ 108 w 149"/>
                  <a:gd name="T31" fmla="*/ 136 h 163"/>
                  <a:gd name="T32" fmla="*/ 117 w 149"/>
                  <a:gd name="T33" fmla="*/ 120 h 163"/>
                  <a:gd name="T34" fmla="*/ 136 w 149"/>
                  <a:gd name="T35" fmla="*/ 74 h 163"/>
                  <a:gd name="T36" fmla="*/ 74 w 149"/>
                  <a:gd name="T37" fmla="*/ 12 h 163"/>
                  <a:gd name="T38" fmla="*/ 12 w 149"/>
                  <a:gd name="T39" fmla="*/ 74 h 163"/>
                  <a:gd name="T40" fmla="*/ 31 w 149"/>
                  <a:gd name="T41" fmla="*/ 120 h 163"/>
                  <a:gd name="T42" fmla="*/ 41 w 149"/>
                  <a:gd name="T43" fmla="*/ 136 h 163"/>
                  <a:gd name="T44" fmla="*/ 46 w 149"/>
                  <a:gd name="T45" fmla="*/ 15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9" h="163">
                    <a:moveTo>
                      <a:pt x="108" y="163"/>
                    </a:moveTo>
                    <a:cubicBezTo>
                      <a:pt x="35" y="163"/>
                      <a:pt x="35" y="163"/>
                      <a:pt x="35" y="163"/>
                    </a:cubicBezTo>
                    <a:cubicBezTo>
                      <a:pt x="35" y="158"/>
                      <a:pt x="35" y="158"/>
                      <a:pt x="35" y="158"/>
                    </a:cubicBezTo>
                    <a:cubicBezTo>
                      <a:pt x="34" y="153"/>
                      <a:pt x="32" y="144"/>
                      <a:pt x="30" y="142"/>
                    </a:cubicBezTo>
                    <a:cubicBezTo>
                      <a:pt x="28" y="137"/>
                      <a:pt x="24" y="132"/>
                      <a:pt x="21" y="127"/>
                    </a:cubicBezTo>
                    <a:cubicBezTo>
                      <a:pt x="11" y="112"/>
                      <a:pt x="0" y="95"/>
                      <a:pt x="0" y="74"/>
                    </a:cubicBezTo>
                    <a:cubicBezTo>
                      <a:pt x="0" y="33"/>
                      <a:pt x="33" y="0"/>
                      <a:pt x="74" y="0"/>
                    </a:cubicBezTo>
                    <a:cubicBezTo>
                      <a:pt x="115" y="0"/>
                      <a:pt x="149" y="33"/>
                      <a:pt x="149" y="74"/>
                    </a:cubicBezTo>
                    <a:cubicBezTo>
                      <a:pt x="149" y="95"/>
                      <a:pt x="138" y="112"/>
                      <a:pt x="127" y="127"/>
                    </a:cubicBezTo>
                    <a:cubicBezTo>
                      <a:pt x="124" y="132"/>
                      <a:pt x="121" y="137"/>
                      <a:pt x="118" y="142"/>
                    </a:cubicBezTo>
                    <a:cubicBezTo>
                      <a:pt x="117" y="144"/>
                      <a:pt x="115" y="153"/>
                      <a:pt x="114" y="158"/>
                    </a:cubicBezTo>
                    <a:cubicBezTo>
                      <a:pt x="113" y="163"/>
                      <a:pt x="113" y="163"/>
                      <a:pt x="113" y="163"/>
                    </a:cubicBezTo>
                    <a:lnTo>
                      <a:pt x="108" y="163"/>
                    </a:lnTo>
                    <a:close/>
                    <a:moveTo>
                      <a:pt x="46" y="151"/>
                    </a:moveTo>
                    <a:cubicBezTo>
                      <a:pt x="103" y="151"/>
                      <a:pt x="103" y="151"/>
                      <a:pt x="103" y="151"/>
                    </a:cubicBezTo>
                    <a:cubicBezTo>
                      <a:pt x="104" y="146"/>
                      <a:pt x="105" y="139"/>
                      <a:pt x="108" y="136"/>
                    </a:cubicBezTo>
                    <a:cubicBezTo>
                      <a:pt x="111" y="130"/>
                      <a:pt x="114" y="125"/>
                      <a:pt x="117" y="120"/>
                    </a:cubicBezTo>
                    <a:cubicBezTo>
                      <a:pt x="127" y="106"/>
                      <a:pt x="136" y="92"/>
                      <a:pt x="136" y="74"/>
                    </a:cubicBezTo>
                    <a:cubicBezTo>
                      <a:pt x="136" y="40"/>
                      <a:pt x="109" y="12"/>
                      <a:pt x="74" y="12"/>
                    </a:cubicBezTo>
                    <a:cubicBezTo>
                      <a:pt x="40" y="12"/>
                      <a:pt x="12" y="40"/>
                      <a:pt x="12" y="74"/>
                    </a:cubicBezTo>
                    <a:cubicBezTo>
                      <a:pt x="12" y="92"/>
                      <a:pt x="21" y="106"/>
                      <a:pt x="31" y="120"/>
                    </a:cubicBezTo>
                    <a:cubicBezTo>
                      <a:pt x="35" y="125"/>
                      <a:pt x="38" y="130"/>
                      <a:pt x="41" y="136"/>
                    </a:cubicBezTo>
                    <a:cubicBezTo>
                      <a:pt x="43" y="139"/>
                      <a:pt x="45" y="146"/>
                      <a:pt x="46" y="1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2" name="Freeform 10"/>
              <p:cNvSpPr>
                <a:spLocks/>
              </p:cNvSpPr>
              <p:nvPr/>
            </p:nvSpPr>
            <p:spPr bwMode="auto">
              <a:xfrm>
                <a:off x="1884060" y="2729182"/>
                <a:ext cx="195263" cy="128588"/>
              </a:xfrm>
              <a:custGeom>
                <a:avLst/>
                <a:gdLst>
                  <a:gd name="T0" fmla="*/ 0 w 74"/>
                  <a:gd name="T1" fmla="*/ 0 h 49"/>
                  <a:gd name="T2" fmla="*/ 0 w 74"/>
                  <a:gd name="T3" fmla="*/ 20 h 49"/>
                  <a:gd name="T4" fmla="*/ 37 w 74"/>
                  <a:gd name="T5" fmla="*/ 49 h 49"/>
                  <a:gd name="T6" fmla="*/ 41 w 74"/>
                  <a:gd name="T7" fmla="*/ 49 h 49"/>
                  <a:gd name="T8" fmla="*/ 74 w 74"/>
                  <a:gd name="T9" fmla="*/ 20 h 49"/>
                  <a:gd name="T10" fmla="*/ 74 w 74"/>
                  <a:gd name="T11" fmla="*/ 0 h 49"/>
                  <a:gd name="T12" fmla="*/ 0 w 74"/>
                  <a:gd name="T1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" h="49">
                    <a:moveTo>
                      <a:pt x="0" y="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36"/>
                      <a:pt x="17" y="49"/>
                      <a:pt x="37" y="49"/>
                    </a:cubicBezTo>
                    <a:cubicBezTo>
                      <a:pt x="41" y="49"/>
                      <a:pt x="41" y="49"/>
                      <a:pt x="41" y="49"/>
                    </a:cubicBezTo>
                    <a:cubicBezTo>
                      <a:pt x="61" y="49"/>
                      <a:pt x="74" y="36"/>
                      <a:pt x="74" y="20"/>
                    </a:cubicBezTo>
                    <a:cubicBezTo>
                      <a:pt x="74" y="0"/>
                      <a:pt x="74" y="0"/>
                      <a:pt x="7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3" name="Freeform 11"/>
              <p:cNvSpPr>
                <a:spLocks/>
              </p:cNvSpPr>
              <p:nvPr/>
            </p:nvSpPr>
            <p:spPr bwMode="auto">
              <a:xfrm>
                <a:off x="1872947" y="2459307"/>
                <a:ext cx="223838" cy="179388"/>
              </a:xfrm>
              <a:custGeom>
                <a:avLst/>
                <a:gdLst>
                  <a:gd name="T0" fmla="*/ 83 w 85"/>
                  <a:gd name="T1" fmla="*/ 9 h 68"/>
                  <a:gd name="T2" fmla="*/ 62 w 85"/>
                  <a:gd name="T3" fmla="*/ 66 h 68"/>
                  <a:gd name="T4" fmla="*/ 62 w 85"/>
                  <a:gd name="T5" fmla="*/ 68 h 68"/>
                  <a:gd name="T6" fmla="*/ 52 w 85"/>
                  <a:gd name="T7" fmla="*/ 68 h 68"/>
                  <a:gd name="T8" fmla="*/ 53 w 85"/>
                  <a:gd name="T9" fmla="*/ 66 h 68"/>
                  <a:gd name="T10" fmla="*/ 67 w 85"/>
                  <a:gd name="T11" fmla="*/ 17 h 68"/>
                  <a:gd name="T12" fmla="*/ 67 w 85"/>
                  <a:gd name="T13" fmla="*/ 17 h 68"/>
                  <a:gd name="T14" fmla="*/ 66 w 85"/>
                  <a:gd name="T15" fmla="*/ 17 h 68"/>
                  <a:gd name="T16" fmla="*/ 55 w 85"/>
                  <a:gd name="T17" fmla="*/ 13 h 68"/>
                  <a:gd name="T18" fmla="*/ 44 w 85"/>
                  <a:gd name="T19" fmla="*/ 17 h 68"/>
                  <a:gd name="T20" fmla="*/ 30 w 85"/>
                  <a:gd name="T21" fmla="*/ 12 h 68"/>
                  <a:gd name="T22" fmla="*/ 17 w 85"/>
                  <a:gd name="T23" fmla="*/ 16 h 68"/>
                  <a:gd name="T24" fmla="*/ 30 w 85"/>
                  <a:gd name="T25" fmla="*/ 66 h 68"/>
                  <a:gd name="T26" fmla="*/ 31 w 85"/>
                  <a:gd name="T27" fmla="*/ 68 h 68"/>
                  <a:gd name="T28" fmla="*/ 21 w 85"/>
                  <a:gd name="T29" fmla="*/ 68 h 68"/>
                  <a:gd name="T30" fmla="*/ 21 w 85"/>
                  <a:gd name="T31" fmla="*/ 66 h 68"/>
                  <a:gd name="T32" fmla="*/ 2 w 85"/>
                  <a:gd name="T33" fmla="*/ 9 h 68"/>
                  <a:gd name="T34" fmla="*/ 2 w 85"/>
                  <a:gd name="T35" fmla="*/ 9 h 68"/>
                  <a:gd name="T36" fmla="*/ 1 w 85"/>
                  <a:gd name="T37" fmla="*/ 8 h 68"/>
                  <a:gd name="T38" fmla="*/ 1 w 85"/>
                  <a:gd name="T39" fmla="*/ 8 h 68"/>
                  <a:gd name="T40" fmla="*/ 1 w 85"/>
                  <a:gd name="T41" fmla="*/ 7 h 68"/>
                  <a:gd name="T42" fmla="*/ 2 w 85"/>
                  <a:gd name="T43" fmla="*/ 1 h 68"/>
                  <a:gd name="T44" fmla="*/ 9 w 85"/>
                  <a:gd name="T45" fmla="*/ 3 h 68"/>
                  <a:gd name="T46" fmla="*/ 9 w 85"/>
                  <a:gd name="T47" fmla="*/ 3 h 68"/>
                  <a:gd name="T48" fmla="*/ 16 w 85"/>
                  <a:gd name="T49" fmla="*/ 7 h 68"/>
                  <a:gd name="T50" fmla="*/ 27 w 85"/>
                  <a:gd name="T51" fmla="*/ 2 h 68"/>
                  <a:gd name="T52" fmla="*/ 31 w 85"/>
                  <a:gd name="T53" fmla="*/ 1 h 68"/>
                  <a:gd name="T54" fmla="*/ 34 w 85"/>
                  <a:gd name="T55" fmla="*/ 3 h 68"/>
                  <a:gd name="T56" fmla="*/ 43 w 85"/>
                  <a:gd name="T57" fmla="*/ 8 h 68"/>
                  <a:gd name="T58" fmla="*/ 52 w 85"/>
                  <a:gd name="T59" fmla="*/ 3 h 68"/>
                  <a:gd name="T60" fmla="*/ 55 w 85"/>
                  <a:gd name="T61" fmla="*/ 1 h 68"/>
                  <a:gd name="T62" fmla="*/ 59 w 85"/>
                  <a:gd name="T63" fmla="*/ 3 h 68"/>
                  <a:gd name="T64" fmla="*/ 66 w 85"/>
                  <a:gd name="T65" fmla="*/ 8 h 68"/>
                  <a:gd name="T66" fmla="*/ 66 w 85"/>
                  <a:gd name="T67" fmla="*/ 8 h 68"/>
                  <a:gd name="T68" fmla="*/ 76 w 85"/>
                  <a:gd name="T69" fmla="*/ 3 h 68"/>
                  <a:gd name="T70" fmla="*/ 82 w 85"/>
                  <a:gd name="T71" fmla="*/ 2 h 68"/>
                  <a:gd name="T72" fmla="*/ 83 w 85"/>
                  <a:gd name="T73" fmla="*/ 9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5" h="68">
                    <a:moveTo>
                      <a:pt x="83" y="9"/>
                    </a:moveTo>
                    <a:cubicBezTo>
                      <a:pt x="71" y="25"/>
                      <a:pt x="64" y="44"/>
                      <a:pt x="62" y="66"/>
                    </a:cubicBezTo>
                    <a:cubicBezTo>
                      <a:pt x="62" y="68"/>
                      <a:pt x="62" y="68"/>
                      <a:pt x="62" y="68"/>
                    </a:cubicBezTo>
                    <a:cubicBezTo>
                      <a:pt x="52" y="68"/>
                      <a:pt x="52" y="68"/>
                      <a:pt x="52" y="68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5" y="48"/>
                      <a:pt x="59" y="32"/>
                      <a:pt x="67" y="17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6" y="17"/>
                      <a:pt x="66" y="17"/>
                      <a:pt x="66" y="17"/>
                    </a:cubicBezTo>
                    <a:cubicBezTo>
                      <a:pt x="63" y="17"/>
                      <a:pt x="59" y="16"/>
                      <a:pt x="55" y="13"/>
                    </a:cubicBezTo>
                    <a:cubicBezTo>
                      <a:pt x="52" y="16"/>
                      <a:pt x="48" y="17"/>
                      <a:pt x="44" y="17"/>
                    </a:cubicBezTo>
                    <a:cubicBezTo>
                      <a:pt x="39" y="17"/>
                      <a:pt x="34" y="16"/>
                      <a:pt x="30" y="12"/>
                    </a:cubicBezTo>
                    <a:cubicBezTo>
                      <a:pt x="26" y="15"/>
                      <a:pt x="21" y="17"/>
                      <a:pt x="17" y="16"/>
                    </a:cubicBezTo>
                    <a:cubicBezTo>
                      <a:pt x="28" y="38"/>
                      <a:pt x="30" y="59"/>
                      <a:pt x="30" y="66"/>
                    </a:cubicBezTo>
                    <a:cubicBezTo>
                      <a:pt x="31" y="68"/>
                      <a:pt x="31" y="68"/>
                      <a:pt x="31" y="68"/>
                    </a:cubicBezTo>
                    <a:cubicBezTo>
                      <a:pt x="21" y="68"/>
                      <a:pt x="21" y="68"/>
                      <a:pt x="21" y="68"/>
                    </a:cubicBezTo>
                    <a:cubicBezTo>
                      <a:pt x="21" y="66"/>
                      <a:pt x="21" y="66"/>
                      <a:pt x="21" y="66"/>
                    </a:cubicBezTo>
                    <a:cubicBezTo>
                      <a:pt x="21" y="58"/>
                      <a:pt x="17" y="31"/>
                      <a:pt x="2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5" y="0"/>
                      <a:pt x="7" y="1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1" y="5"/>
                      <a:pt x="14" y="7"/>
                      <a:pt x="16" y="7"/>
                    </a:cubicBezTo>
                    <a:cubicBezTo>
                      <a:pt x="20" y="7"/>
                      <a:pt x="23" y="6"/>
                      <a:pt x="27" y="2"/>
                    </a:cubicBezTo>
                    <a:cubicBezTo>
                      <a:pt x="28" y="1"/>
                      <a:pt x="29" y="1"/>
                      <a:pt x="31" y="1"/>
                    </a:cubicBezTo>
                    <a:cubicBezTo>
                      <a:pt x="32" y="1"/>
                      <a:pt x="33" y="2"/>
                      <a:pt x="34" y="3"/>
                    </a:cubicBezTo>
                    <a:cubicBezTo>
                      <a:pt x="37" y="6"/>
                      <a:pt x="40" y="8"/>
                      <a:pt x="43" y="8"/>
                    </a:cubicBezTo>
                    <a:cubicBezTo>
                      <a:pt x="47" y="8"/>
                      <a:pt x="50" y="5"/>
                      <a:pt x="52" y="3"/>
                    </a:cubicBezTo>
                    <a:cubicBezTo>
                      <a:pt x="53" y="2"/>
                      <a:pt x="54" y="1"/>
                      <a:pt x="55" y="1"/>
                    </a:cubicBezTo>
                    <a:cubicBezTo>
                      <a:pt x="57" y="1"/>
                      <a:pt x="58" y="2"/>
                      <a:pt x="59" y="3"/>
                    </a:cubicBezTo>
                    <a:cubicBezTo>
                      <a:pt x="61" y="6"/>
                      <a:pt x="63" y="8"/>
                      <a:pt x="66" y="8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70" y="8"/>
                      <a:pt x="73" y="6"/>
                      <a:pt x="76" y="3"/>
                    </a:cubicBezTo>
                    <a:cubicBezTo>
                      <a:pt x="78" y="1"/>
                      <a:pt x="81" y="1"/>
                      <a:pt x="82" y="2"/>
                    </a:cubicBezTo>
                    <a:cubicBezTo>
                      <a:pt x="84" y="4"/>
                      <a:pt x="85" y="7"/>
                      <a:pt x="83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28" name="Freeform 19"/>
            <p:cNvSpPr>
              <a:spLocks noEditPoints="1"/>
            </p:cNvSpPr>
            <p:nvPr/>
          </p:nvSpPr>
          <p:spPr bwMode="auto">
            <a:xfrm>
              <a:off x="4182319" y="3705377"/>
              <a:ext cx="480391" cy="481040"/>
            </a:xfrm>
            <a:custGeom>
              <a:avLst/>
              <a:gdLst>
                <a:gd name="T0" fmla="*/ 281 w 311"/>
                <a:gd name="T1" fmla="*/ 130 h 312"/>
                <a:gd name="T2" fmla="*/ 311 w 311"/>
                <a:gd name="T3" fmla="*/ 116 h 312"/>
                <a:gd name="T4" fmla="*/ 294 w 311"/>
                <a:gd name="T5" fmla="*/ 75 h 312"/>
                <a:gd name="T6" fmla="*/ 263 w 311"/>
                <a:gd name="T7" fmla="*/ 86 h 312"/>
                <a:gd name="T8" fmla="*/ 226 w 311"/>
                <a:gd name="T9" fmla="*/ 48 h 312"/>
                <a:gd name="T10" fmla="*/ 237 w 311"/>
                <a:gd name="T11" fmla="*/ 17 h 312"/>
                <a:gd name="T12" fmla="*/ 197 w 311"/>
                <a:gd name="T13" fmla="*/ 0 h 312"/>
                <a:gd name="T14" fmla="*/ 183 w 311"/>
                <a:gd name="T15" fmla="*/ 30 h 312"/>
                <a:gd name="T16" fmla="*/ 129 w 311"/>
                <a:gd name="T17" fmla="*/ 30 h 312"/>
                <a:gd name="T18" fmla="*/ 115 w 311"/>
                <a:gd name="T19" fmla="*/ 0 h 312"/>
                <a:gd name="T20" fmla="*/ 75 w 311"/>
                <a:gd name="T21" fmla="*/ 17 h 312"/>
                <a:gd name="T22" fmla="*/ 86 w 311"/>
                <a:gd name="T23" fmla="*/ 48 h 312"/>
                <a:gd name="T24" fmla="*/ 48 w 311"/>
                <a:gd name="T25" fmla="*/ 85 h 312"/>
                <a:gd name="T26" fmla="*/ 17 w 311"/>
                <a:gd name="T27" fmla="*/ 74 h 312"/>
                <a:gd name="T28" fmla="*/ 0 w 311"/>
                <a:gd name="T29" fmla="*/ 114 h 312"/>
                <a:gd name="T30" fmla="*/ 30 w 311"/>
                <a:gd name="T31" fmla="*/ 129 h 312"/>
                <a:gd name="T32" fmla="*/ 30 w 311"/>
                <a:gd name="T33" fmla="*/ 182 h 312"/>
                <a:gd name="T34" fmla="*/ 0 w 311"/>
                <a:gd name="T35" fmla="*/ 196 h 312"/>
                <a:gd name="T36" fmla="*/ 16 w 311"/>
                <a:gd name="T37" fmla="*/ 236 h 312"/>
                <a:gd name="T38" fmla="*/ 47 w 311"/>
                <a:gd name="T39" fmla="*/ 225 h 312"/>
                <a:gd name="T40" fmla="*/ 85 w 311"/>
                <a:gd name="T41" fmla="*/ 263 h 312"/>
                <a:gd name="T42" fmla="*/ 73 w 311"/>
                <a:gd name="T43" fmla="*/ 294 h 312"/>
                <a:gd name="T44" fmla="*/ 114 w 311"/>
                <a:gd name="T45" fmla="*/ 311 h 312"/>
                <a:gd name="T46" fmla="*/ 128 w 311"/>
                <a:gd name="T47" fmla="*/ 281 h 312"/>
                <a:gd name="T48" fmla="*/ 181 w 311"/>
                <a:gd name="T49" fmla="*/ 282 h 312"/>
                <a:gd name="T50" fmla="*/ 195 w 311"/>
                <a:gd name="T51" fmla="*/ 312 h 312"/>
                <a:gd name="T52" fmla="*/ 236 w 311"/>
                <a:gd name="T53" fmla="*/ 295 h 312"/>
                <a:gd name="T54" fmla="*/ 225 w 311"/>
                <a:gd name="T55" fmla="*/ 264 h 312"/>
                <a:gd name="T56" fmla="*/ 263 w 311"/>
                <a:gd name="T57" fmla="*/ 226 h 312"/>
                <a:gd name="T58" fmla="*/ 294 w 311"/>
                <a:gd name="T59" fmla="*/ 238 h 312"/>
                <a:gd name="T60" fmla="*/ 311 w 311"/>
                <a:gd name="T61" fmla="*/ 197 h 312"/>
                <a:gd name="T62" fmla="*/ 281 w 311"/>
                <a:gd name="T63" fmla="*/ 183 h 312"/>
                <a:gd name="T64" fmla="*/ 281 w 311"/>
                <a:gd name="T65" fmla="*/ 130 h 312"/>
                <a:gd name="T66" fmla="*/ 155 w 311"/>
                <a:gd name="T67" fmla="*/ 254 h 312"/>
                <a:gd name="T68" fmla="*/ 57 w 311"/>
                <a:gd name="T69" fmla="*/ 156 h 312"/>
                <a:gd name="T70" fmla="*/ 155 w 311"/>
                <a:gd name="T71" fmla="*/ 57 h 312"/>
                <a:gd name="T72" fmla="*/ 254 w 311"/>
                <a:gd name="T73" fmla="*/ 156 h 312"/>
                <a:gd name="T74" fmla="*/ 155 w 311"/>
                <a:gd name="T75" fmla="*/ 25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11" h="312">
                  <a:moveTo>
                    <a:pt x="281" y="130"/>
                  </a:moveTo>
                  <a:cubicBezTo>
                    <a:pt x="311" y="116"/>
                    <a:pt x="311" y="116"/>
                    <a:pt x="311" y="116"/>
                  </a:cubicBezTo>
                  <a:cubicBezTo>
                    <a:pt x="294" y="75"/>
                    <a:pt x="294" y="75"/>
                    <a:pt x="294" y="75"/>
                  </a:cubicBezTo>
                  <a:cubicBezTo>
                    <a:pt x="263" y="86"/>
                    <a:pt x="263" y="86"/>
                    <a:pt x="263" y="86"/>
                  </a:cubicBezTo>
                  <a:cubicBezTo>
                    <a:pt x="253" y="71"/>
                    <a:pt x="240" y="58"/>
                    <a:pt x="226" y="48"/>
                  </a:cubicBezTo>
                  <a:cubicBezTo>
                    <a:pt x="237" y="17"/>
                    <a:pt x="237" y="17"/>
                    <a:pt x="237" y="17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183" y="30"/>
                    <a:pt x="183" y="30"/>
                    <a:pt x="183" y="30"/>
                  </a:cubicBezTo>
                  <a:cubicBezTo>
                    <a:pt x="165" y="27"/>
                    <a:pt x="147" y="26"/>
                    <a:pt x="129" y="3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70" y="58"/>
                    <a:pt x="58" y="71"/>
                    <a:pt x="48" y="85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30" y="129"/>
                    <a:pt x="30" y="129"/>
                    <a:pt x="30" y="129"/>
                  </a:cubicBezTo>
                  <a:cubicBezTo>
                    <a:pt x="26" y="146"/>
                    <a:pt x="26" y="164"/>
                    <a:pt x="30" y="182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16" y="236"/>
                    <a:pt x="16" y="236"/>
                    <a:pt x="16" y="236"/>
                  </a:cubicBezTo>
                  <a:cubicBezTo>
                    <a:pt x="47" y="225"/>
                    <a:pt x="47" y="225"/>
                    <a:pt x="47" y="225"/>
                  </a:cubicBezTo>
                  <a:cubicBezTo>
                    <a:pt x="57" y="241"/>
                    <a:pt x="70" y="253"/>
                    <a:pt x="85" y="263"/>
                  </a:cubicBezTo>
                  <a:cubicBezTo>
                    <a:pt x="73" y="294"/>
                    <a:pt x="73" y="294"/>
                    <a:pt x="73" y="294"/>
                  </a:cubicBezTo>
                  <a:cubicBezTo>
                    <a:pt x="114" y="311"/>
                    <a:pt x="114" y="311"/>
                    <a:pt x="114" y="311"/>
                  </a:cubicBezTo>
                  <a:cubicBezTo>
                    <a:pt x="128" y="281"/>
                    <a:pt x="128" y="281"/>
                    <a:pt x="128" y="281"/>
                  </a:cubicBezTo>
                  <a:cubicBezTo>
                    <a:pt x="145" y="285"/>
                    <a:pt x="163" y="285"/>
                    <a:pt x="181" y="282"/>
                  </a:cubicBezTo>
                  <a:cubicBezTo>
                    <a:pt x="195" y="312"/>
                    <a:pt x="195" y="312"/>
                    <a:pt x="195" y="312"/>
                  </a:cubicBezTo>
                  <a:cubicBezTo>
                    <a:pt x="236" y="295"/>
                    <a:pt x="236" y="295"/>
                    <a:pt x="236" y="295"/>
                  </a:cubicBezTo>
                  <a:cubicBezTo>
                    <a:pt x="225" y="264"/>
                    <a:pt x="225" y="264"/>
                    <a:pt x="225" y="264"/>
                  </a:cubicBezTo>
                  <a:cubicBezTo>
                    <a:pt x="240" y="254"/>
                    <a:pt x="253" y="241"/>
                    <a:pt x="263" y="226"/>
                  </a:cubicBezTo>
                  <a:cubicBezTo>
                    <a:pt x="294" y="238"/>
                    <a:pt x="294" y="238"/>
                    <a:pt x="294" y="238"/>
                  </a:cubicBezTo>
                  <a:cubicBezTo>
                    <a:pt x="311" y="197"/>
                    <a:pt x="311" y="197"/>
                    <a:pt x="311" y="197"/>
                  </a:cubicBezTo>
                  <a:cubicBezTo>
                    <a:pt x="281" y="183"/>
                    <a:pt x="281" y="183"/>
                    <a:pt x="281" y="183"/>
                  </a:cubicBezTo>
                  <a:cubicBezTo>
                    <a:pt x="285" y="166"/>
                    <a:pt x="285" y="148"/>
                    <a:pt x="281" y="130"/>
                  </a:cubicBezTo>
                  <a:close/>
                  <a:moveTo>
                    <a:pt x="155" y="254"/>
                  </a:moveTo>
                  <a:cubicBezTo>
                    <a:pt x="101" y="254"/>
                    <a:pt x="57" y="210"/>
                    <a:pt x="57" y="156"/>
                  </a:cubicBezTo>
                  <a:cubicBezTo>
                    <a:pt x="57" y="101"/>
                    <a:pt x="101" y="57"/>
                    <a:pt x="155" y="57"/>
                  </a:cubicBezTo>
                  <a:cubicBezTo>
                    <a:pt x="210" y="57"/>
                    <a:pt x="254" y="101"/>
                    <a:pt x="254" y="156"/>
                  </a:cubicBezTo>
                  <a:cubicBezTo>
                    <a:pt x="254" y="210"/>
                    <a:pt x="210" y="254"/>
                    <a:pt x="155" y="254"/>
                  </a:cubicBezTo>
                  <a:close/>
                </a:path>
              </a:pathLst>
            </a:cu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5882712" y="1925281"/>
              <a:ext cx="457381" cy="439854"/>
              <a:chOff x="2607983" y="4241292"/>
              <a:chExt cx="490600" cy="471805"/>
            </a:xfrm>
            <a:solidFill>
              <a:srgbClr val="18478F"/>
            </a:solidFill>
          </p:grpSpPr>
          <p:sp>
            <p:nvSpPr>
              <p:cNvPr id="30" name="Oval 131"/>
              <p:cNvSpPr>
                <a:spLocks noChangeArrowheads="1"/>
              </p:cNvSpPr>
              <p:nvPr/>
            </p:nvSpPr>
            <p:spPr bwMode="auto">
              <a:xfrm>
                <a:off x="2742898" y="4241292"/>
                <a:ext cx="220770" cy="22359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1" name="Freeform 134"/>
              <p:cNvSpPr>
                <a:spLocks/>
              </p:cNvSpPr>
              <p:nvPr/>
            </p:nvSpPr>
            <p:spPr bwMode="auto">
              <a:xfrm>
                <a:off x="2607983" y="4499759"/>
                <a:ext cx="490600" cy="213338"/>
              </a:xfrm>
              <a:custGeom>
                <a:avLst/>
                <a:gdLst>
                  <a:gd name="T0" fmla="*/ 35 w 200"/>
                  <a:gd name="T1" fmla="*/ 87 h 87"/>
                  <a:gd name="T2" fmla="*/ 35 w 200"/>
                  <a:gd name="T3" fmla="*/ 72 h 87"/>
                  <a:gd name="T4" fmla="*/ 46 w 200"/>
                  <a:gd name="T5" fmla="*/ 72 h 87"/>
                  <a:gd name="T6" fmla="*/ 46 w 200"/>
                  <a:gd name="T7" fmla="*/ 87 h 87"/>
                  <a:gd name="T8" fmla="*/ 155 w 200"/>
                  <a:gd name="T9" fmla="*/ 87 h 87"/>
                  <a:gd name="T10" fmla="*/ 155 w 200"/>
                  <a:gd name="T11" fmla="*/ 72 h 87"/>
                  <a:gd name="T12" fmla="*/ 166 w 200"/>
                  <a:gd name="T13" fmla="*/ 72 h 87"/>
                  <a:gd name="T14" fmla="*/ 166 w 200"/>
                  <a:gd name="T15" fmla="*/ 87 h 87"/>
                  <a:gd name="T16" fmla="*/ 199 w 200"/>
                  <a:gd name="T17" fmla="*/ 87 h 87"/>
                  <a:gd name="T18" fmla="*/ 200 w 200"/>
                  <a:gd name="T19" fmla="*/ 43 h 87"/>
                  <a:gd name="T20" fmla="*/ 156 w 200"/>
                  <a:gd name="T21" fmla="*/ 0 h 87"/>
                  <a:gd name="T22" fmla="*/ 156 w 200"/>
                  <a:gd name="T23" fmla="*/ 0 h 87"/>
                  <a:gd name="T24" fmla="*/ 156 w 200"/>
                  <a:gd name="T25" fmla="*/ 0 h 87"/>
                  <a:gd name="T26" fmla="*/ 140 w 200"/>
                  <a:gd name="T27" fmla="*/ 0 h 87"/>
                  <a:gd name="T28" fmla="*/ 100 w 200"/>
                  <a:gd name="T29" fmla="*/ 80 h 87"/>
                  <a:gd name="T30" fmla="*/ 60 w 200"/>
                  <a:gd name="T31" fmla="*/ 0 h 87"/>
                  <a:gd name="T32" fmla="*/ 45 w 200"/>
                  <a:gd name="T33" fmla="*/ 0 h 87"/>
                  <a:gd name="T34" fmla="*/ 45 w 200"/>
                  <a:gd name="T35" fmla="*/ 0 h 87"/>
                  <a:gd name="T36" fmla="*/ 44 w 200"/>
                  <a:gd name="T37" fmla="*/ 0 h 87"/>
                  <a:gd name="T38" fmla="*/ 1 w 200"/>
                  <a:gd name="T39" fmla="*/ 43 h 87"/>
                  <a:gd name="T40" fmla="*/ 0 w 200"/>
                  <a:gd name="T41" fmla="*/ 87 h 87"/>
                  <a:gd name="T42" fmla="*/ 35 w 200"/>
                  <a:gd name="T43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00" h="87">
                    <a:moveTo>
                      <a:pt x="35" y="87"/>
                    </a:moveTo>
                    <a:cubicBezTo>
                      <a:pt x="35" y="72"/>
                      <a:pt x="35" y="72"/>
                      <a:pt x="35" y="72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6" y="87"/>
                      <a:pt x="46" y="87"/>
                      <a:pt x="46" y="87"/>
                    </a:cubicBezTo>
                    <a:cubicBezTo>
                      <a:pt x="155" y="87"/>
                      <a:pt x="155" y="87"/>
                      <a:pt x="155" y="87"/>
                    </a:cubicBezTo>
                    <a:cubicBezTo>
                      <a:pt x="155" y="72"/>
                      <a:pt x="155" y="72"/>
                      <a:pt x="155" y="72"/>
                    </a:cubicBezTo>
                    <a:cubicBezTo>
                      <a:pt x="166" y="72"/>
                      <a:pt x="166" y="72"/>
                      <a:pt x="166" y="72"/>
                    </a:cubicBezTo>
                    <a:cubicBezTo>
                      <a:pt x="166" y="87"/>
                      <a:pt x="166" y="87"/>
                      <a:pt x="166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47"/>
                      <a:pt x="200" y="43"/>
                      <a:pt x="200" y="43"/>
                    </a:cubicBezTo>
                    <a:cubicBezTo>
                      <a:pt x="200" y="19"/>
                      <a:pt x="180" y="0"/>
                      <a:pt x="156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00" y="80"/>
                      <a:pt x="100" y="80"/>
                      <a:pt x="100" y="8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4" y="0"/>
                      <a:pt x="44" y="0"/>
                    </a:cubicBezTo>
                    <a:cubicBezTo>
                      <a:pt x="20" y="0"/>
                      <a:pt x="1" y="19"/>
                      <a:pt x="1" y="43"/>
                    </a:cubicBezTo>
                    <a:cubicBezTo>
                      <a:pt x="1" y="43"/>
                      <a:pt x="0" y="47"/>
                      <a:pt x="0" y="87"/>
                    </a:cubicBezTo>
                    <a:lnTo>
                      <a:pt x="35" y="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36" name="Group 1649"/>
            <p:cNvGrpSpPr>
              <a:grpSpLocks/>
            </p:cNvGrpSpPr>
            <p:nvPr/>
          </p:nvGrpSpPr>
          <p:grpSpPr bwMode="auto">
            <a:xfrm>
              <a:off x="5969637" y="5401021"/>
              <a:ext cx="360365" cy="365980"/>
              <a:chOff x="0" y="0"/>
              <a:chExt cx="611749" cy="619876"/>
            </a:xfrm>
            <a:solidFill>
              <a:srgbClr val="18478F"/>
            </a:solidFill>
          </p:grpSpPr>
          <p:sp>
            <p:nvSpPr>
              <p:cNvPr id="37" name="Shape 1647"/>
              <p:cNvSpPr/>
              <p:nvPr/>
            </p:nvSpPr>
            <p:spPr>
              <a:xfrm>
                <a:off x="42902" y="283779"/>
                <a:ext cx="522766" cy="336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lIns="38100" tIns="38100" rIns="38100" bIns="38100" anchor="ctr"/>
              <a:lstStyle/>
              <a:p>
                <a:pPr algn="ctr" defTabSz="457200" fontAlgn="auto">
                  <a:spcBef>
                    <a:spcPts val="0"/>
                  </a:spcBef>
                  <a:spcAft>
                    <a:spcPts val="0"/>
                  </a:spcAft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000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38" name="Shape 1648"/>
              <p:cNvSpPr/>
              <p:nvPr/>
            </p:nvSpPr>
            <p:spPr>
              <a:xfrm>
                <a:off x="0" y="0"/>
                <a:ext cx="611749" cy="4153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5023" y="21600"/>
                    </a:lnTo>
                    <a:lnTo>
                      <a:pt x="6823" y="18190"/>
                    </a:lnTo>
                    <a:lnTo>
                      <a:pt x="2314" y="18190"/>
                    </a:lnTo>
                    <a:lnTo>
                      <a:pt x="2314" y="3410"/>
                    </a:lnTo>
                    <a:lnTo>
                      <a:pt x="19286" y="3410"/>
                    </a:lnTo>
                    <a:lnTo>
                      <a:pt x="19286" y="18190"/>
                    </a:lnTo>
                    <a:lnTo>
                      <a:pt x="14777" y="18190"/>
                    </a:lnTo>
                    <a:lnTo>
                      <a:pt x="16577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lIns="38100" tIns="38100" rIns="38100" bIns="38100" anchor="ctr"/>
              <a:lstStyle/>
              <a:p>
                <a:pPr algn="ctr" defTabSz="457200" fontAlgn="auto">
                  <a:spcBef>
                    <a:spcPts val="0"/>
                  </a:spcBef>
                  <a:spcAft>
                    <a:spcPts val="0"/>
                  </a:spcAft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000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cs typeface="+mn-ea"/>
                  <a:sym typeface="+mn-lt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9923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2" grpId="0"/>
      <p:bldP spid="33" grpId="0"/>
      <p:bldP spid="34" grpId="0"/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348040" y="345292"/>
            <a:ext cx="149592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err="1" smtClean="0">
                <a:latin typeface="Agency FB" panose="020B0503020202020204" pitchFamily="34" charset="0"/>
              </a:rPr>
              <a:t>InnoDB</a:t>
            </a:r>
            <a:r>
              <a:rPr lang="zh-CN" altLang="en-US" sz="3200" dirty="0" smtClean="0">
                <a:latin typeface="Agency FB" panose="020B0503020202020204" pitchFamily="34" charset="0"/>
              </a:rPr>
              <a:t>锁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8486" y="930067"/>
            <a:ext cx="2303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Experiment 2</a:t>
            </a:r>
            <a:endParaRPr lang="zh-CN" altLang="en-US" sz="2800" dirty="0"/>
          </a:p>
        </p:txBody>
      </p:sp>
      <p:pic>
        <p:nvPicPr>
          <p:cNvPr id="8" name="Picture 2" descr="c:\users\jrjiakun\documents\jddongdong\jimenterprise\jiakun8\temp\jdonline2018112720222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41" y="2358254"/>
            <a:ext cx="11391720" cy="361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583362" y="169385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1. </a:t>
            </a:r>
            <a:r>
              <a:rPr lang="zh-CN" altLang="en-US" dirty="0" smtClean="0"/>
              <a:t>提交读</a:t>
            </a:r>
            <a:r>
              <a:rPr lang="en-US" altLang="zh-CN" dirty="0" smtClean="0"/>
              <a:t>RC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118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348040" y="345292"/>
            <a:ext cx="149592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err="1" smtClean="0">
                <a:latin typeface="Agency FB" panose="020B0503020202020204" pitchFamily="34" charset="0"/>
              </a:rPr>
              <a:t>InnoDB</a:t>
            </a:r>
            <a:r>
              <a:rPr lang="zh-CN" altLang="en-US" sz="3200" dirty="0" smtClean="0">
                <a:latin typeface="Agency FB" panose="020B0503020202020204" pitchFamily="34" charset="0"/>
              </a:rPr>
              <a:t>锁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1106" y="930067"/>
            <a:ext cx="2303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Experiment 2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665662" y="1620509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未提交读</a:t>
            </a:r>
            <a:endParaRPr lang="zh-CN" altLang="en-US" dirty="0"/>
          </a:p>
        </p:txBody>
      </p:sp>
      <p:pic>
        <p:nvPicPr>
          <p:cNvPr id="9" name="Picture 2" descr="c:\users\jrjiakun\documents\jddongdong\jimenterprise\jiakun8\temp\jdonline201811272029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90" y="2307520"/>
            <a:ext cx="10515600" cy="311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382202" y="5910785"/>
            <a:ext cx="94590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当数据库隔离级别是</a:t>
            </a:r>
            <a:r>
              <a:rPr lang="en-US" altLang="zh-CN" dirty="0"/>
              <a:t>Read Uncommitted</a:t>
            </a:r>
            <a:r>
              <a:rPr lang="zh-CN" altLang="en-US" dirty="0"/>
              <a:t>的时候，会</a:t>
            </a:r>
            <a:r>
              <a:rPr lang="zh-CN" altLang="en-US" dirty="0" smtClean="0"/>
              <a:t>读取到其他</a:t>
            </a:r>
            <a:r>
              <a:rPr lang="zh-CN" altLang="en-US" dirty="0"/>
              <a:t>的会话的未提交数据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158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348040" y="345292"/>
            <a:ext cx="149592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err="1" smtClean="0">
                <a:latin typeface="Agency FB" panose="020B0503020202020204" pitchFamily="34" charset="0"/>
              </a:rPr>
              <a:t>InnoDB</a:t>
            </a:r>
            <a:r>
              <a:rPr lang="zh-CN" altLang="en-US" sz="3200" dirty="0" smtClean="0">
                <a:latin typeface="Agency FB" panose="020B0503020202020204" pitchFamily="34" charset="0"/>
              </a:rPr>
              <a:t>锁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37601" y="1822513"/>
            <a:ext cx="3672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一致性非锁定</a:t>
            </a:r>
            <a:r>
              <a:rPr lang="zh-CN" altLang="en-US" dirty="0" smtClean="0"/>
              <a:t>读</a:t>
            </a:r>
            <a:r>
              <a:rPr lang="en-US" altLang="zh-CN" dirty="0" smtClean="0"/>
              <a:t>(RR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RC</a:t>
            </a:r>
            <a:r>
              <a:rPr lang="zh-CN" altLang="en-US" dirty="0" smtClean="0"/>
              <a:t>下采用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737601" y="2882433"/>
            <a:ext cx="498932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InnoDB</a:t>
            </a:r>
            <a:r>
              <a:rPr lang="zh-CN" altLang="en-US" dirty="0"/>
              <a:t>采用行多版本控制的方式来读取当前执行时间数据库中行的数据。如果读取的行正在更新操作，此时不会去等待行锁，而是直接读取</a:t>
            </a:r>
            <a:r>
              <a:rPr lang="zh-CN" altLang="en-US" dirty="0" smtClean="0"/>
              <a:t>快照提高</a:t>
            </a:r>
            <a:r>
              <a:rPr lang="zh-CN" altLang="en-US" dirty="0"/>
              <a:t>数据库的并发性，但是不同隔离级别下还是有所不同的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102280" y="1501100"/>
            <a:ext cx="2943939" cy="3642400"/>
            <a:chOff x="2039541" y="1934367"/>
            <a:chExt cx="2380060" cy="3170633"/>
          </a:xfrm>
        </p:grpSpPr>
        <p:sp>
          <p:nvSpPr>
            <p:cNvPr id="11" name="Freeform 128"/>
            <p:cNvSpPr/>
            <p:nvPr/>
          </p:nvSpPr>
          <p:spPr bwMode="auto">
            <a:xfrm>
              <a:off x="3321844" y="4618035"/>
              <a:ext cx="486966" cy="486965"/>
            </a:xfrm>
            <a:custGeom>
              <a:avLst/>
              <a:gdLst>
                <a:gd name="connsiteX0" fmla="*/ 317501 w 649288"/>
                <a:gd name="connsiteY0" fmla="*/ 0 h 649287"/>
                <a:gd name="connsiteX1" fmla="*/ 393701 w 649288"/>
                <a:gd name="connsiteY1" fmla="*/ 7937 h 649287"/>
                <a:gd name="connsiteX2" fmla="*/ 412730 w 649288"/>
                <a:gd name="connsiteY2" fmla="*/ 94070 h 649287"/>
                <a:gd name="connsiteX3" fmla="*/ 432413 w 649288"/>
                <a:gd name="connsiteY3" fmla="*/ 101205 h 649287"/>
                <a:gd name="connsiteX4" fmla="*/ 464868 w 649288"/>
                <a:gd name="connsiteY4" fmla="*/ 120995 h 649287"/>
                <a:gd name="connsiteX5" fmla="*/ 546101 w 649288"/>
                <a:gd name="connsiteY5" fmla="*/ 87313 h 649287"/>
                <a:gd name="connsiteX6" fmla="*/ 595313 w 649288"/>
                <a:gd name="connsiteY6" fmla="*/ 147638 h 649287"/>
                <a:gd name="connsiteX7" fmla="*/ 548746 w 649288"/>
                <a:gd name="connsiteY7" fmla="*/ 220957 h 649287"/>
                <a:gd name="connsiteX8" fmla="*/ 557723 w 649288"/>
                <a:gd name="connsiteY8" fmla="*/ 239746 h 649287"/>
                <a:gd name="connsiteX9" fmla="*/ 565985 w 649288"/>
                <a:gd name="connsiteY9" fmla="*/ 279785 h 649287"/>
                <a:gd name="connsiteX10" fmla="*/ 649288 w 649288"/>
                <a:gd name="connsiteY10" fmla="*/ 314325 h 649287"/>
                <a:gd name="connsiteX11" fmla="*/ 642938 w 649288"/>
                <a:gd name="connsiteY11" fmla="*/ 390525 h 649287"/>
                <a:gd name="connsiteX12" fmla="*/ 554781 w 649288"/>
                <a:gd name="connsiteY12" fmla="*/ 409778 h 649287"/>
                <a:gd name="connsiteX13" fmla="*/ 542320 w 649288"/>
                <a:gd name="connsiteY13" fmla="*/ 441665 h 649287"/>
                <a:gd name="connsiteX14" fmla="*/ 525918 w 649288"/>
                <a:gd name="connsiteY14" fmla="*/ 464554 h 649287"/>
                <a:gd name="connsiteX15" fmla="*/ 560388 w 649288"/>
                <a:gd name="connsiteY15" fmla="*/ 547688 h 649287"/>
                <a:gd name="connsiteX16" fmla="*/ 500063 w 649288"/>
                <a:gd name="connsiteY16" fmla="*/ 596900 h 649287"/>
                <a:gd name="connsiteX17" fmla="*/ 424832 w 649288"/>
                <a:gd name="connsiteY17" fmla="*/ 548101 h 649287"/>
                <a:gd name="connsiteX18" fmla="*/ 408777 w 649288"/>
                <a:gd name="connsiteY18" fmla="*/ 556207 h 649287"/>
                <a:gd name="connsiteX19" fmla="*/ 367585 w 649288"/>
                <a:gd name="connsiteY19" fmla="*/ 566783 h 649287"/>
                <a:gd name="connsiteX20" fmla="*/ 333376 w 649288"/>
                <a:gd name="connsiteY20" fmla="*/ 649287 h 649287"/>
                <a:gd name="connsiteX21" fmla="*/ 255588 w 649288"/>
                <a:gd name="connsiteY21" fmla="*/ 641350 h 649287"/>
                <a:gd name="connsiteX22" fmla="*/ 237123 w 649288"/>
                <a:gd name="connsiteY22" fmla="*/ 553129 h 649287"/>
                <a:gd name="connsiteX23" fmla="*/ 205664 w 649288"/>
                <a:gd name="connsiteY23" fmla="*/ 540895 h 649287"/>
                <a:gd name="connsiteX24" fmla="*/ 184716 w 649288"/>
                <a:gd name="connsiteY24" fmla="*/ 525926 h 649287"/>
                <a:gd name="connsiteX25" fmla="*/ 101601 w 649288"/>
                <a:gd name="connsiteY25" fmla="*/ 560388 h 649287"/>
                <a:gd name="connsiteX26" fmla="*/ 52388 w 649288"/>
                <a:gd name="connsiteY26" fmla="*/ 500063 h 649287"/>
                <a:gd name="connsiteX27" fmla="*/ 100490 w 649288"/>
                <a:gd name="connsiteY27" fmla="*/ 425907 h 649287"/>
                <a:gd name="connsiteX28" fmla="*/ 91334 w 649288"/>
                <a:gd name="connsiteY28" fmla="*/ 407740 h 649287"/>
                <a:gd name="connsiteX29" fmla="*/ 80918 w 649288"/>
                <a:gd name="connsiteY29" fmla="*/ 366926 h 649287"/>
                <a:gd name="connsiteX30" fmla="*/ 0 w 649288"/>
                <a:gd name="connsiteY30" fmla="*/ 333375 h 649287"/>
                <a:gd name="connsiteX31" fmla="*/ 7937 w 649288"/>
                <a:gd name="connsiteY31" fmla="*/ 255588 h 649287"/>
                <a:gd name="connsiteX32" fmla="*/ 94980 w 649288"/>
                <a:gd name="connsiteY32" fmla="*/ 236357 h 649287"/>
                <a:gd name="connsiteX33" fmla="*/ 108451 w 649288"/>
                <a:gd name="connsiteY33" fmla="*/ 202540 h 649287"/>
                <a:gd name="connsiteX34" fmla="*/ 123332 w 649288"/>
                <a:gd name="connsiteY34" fmla="*/ 182620 h 649287"/>
                <a:gd name="connsiteX35" fmla="*/ 90488 w 649288"/>
                <a:gd name="connsiteY35" fmla="*/ 100013 h 649287"/>
                <a:gd name="connsiteX36" fmla="*/ 149226 w 649288"/>
                <a:gd name="connsiteY36" fmla="*/ 50800 h 649287"/>
                <a:gd name="connsiteX37" fmla="*/ 225205 w 649288"/>
                <a:gd name="connsiteY37" fmla="*/ 99427 h 649287"/>
                <a:gd name="connsiteX38" fmla="*/ 251847 w 649288"/>
                <a:gd name="connsiteY38" fmla="*/ 87446 h 649287"/>
                <a:gd name="connsiteX39" fmla="*/ 281793 w 649288"/>
                <a:gd name="connsiteY39" fmla="*/ 83658 h 649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49288" h="649287">
                  <a:moveTo>
                    <a:pt x="317501" y="0"/>
                  </a:moveTo>
                  <a:lnTo>
                    <a:pt x="393701" y="7937"/>
                  </a:lnTo>
                  <a:lnTo>
                    <a:pt x="412730" y="94070"/>
                  </a:lnTo>
                  <a:lnTo>
                    <a:pt x="432413" y="101205"/>
                  </a:lnTo>
                  <a:lnTo>
                    <a:pt x="464868" y="120995"/>
                  </a:lnTo>
                  <a:lnTo>
                    <a:pt x="546101" y="87313"/>
                  </a:lnTo>
                  <a:lnTo>
                    <a:pt x="595313" y="147638"/>
                  </a:lnTo>
                  <a:lnTo>
                    <a:pt x="548746" y="220957"/>
                  </a:lnTo>
                  <a:lnTo>
                    <a:pt x="557723" y="239746"/>
                  </a:lnTo>
                  <a:lnTo>
                    <a:pt x="565985" y="279785"/>
                  </a:lnTo>
                  <a:lnTo>
                    <a:pt x="649288" y="314325"/>
                  </a:lnTo>
                  <a:lnTo>
                    <a:pt x="642938" y="390525"/>
                  </a:lnTo>
                  <a:lnTo>
                    <a:pt x="554781" y="409778"/>
                  </a:lnTo>
                  <a:lnTo>
                    <a:pt x="542320" y="441665"/>
                  </a:lnTo>
                  <a:lnTo>
                    <a:pt x="525918" y="464554"/>
                  </a:lnTo>
                  <a:lnTo>
                    <a:pt x="560388" y="547688"/>
                  </a:lnTo>
                  <a:lnTo>
                    <a:pt x="500063" y="596900"/>
                  </a:lnTo>
                  <a:lnTo>
                    <a:pt x="424832" y="548101"/>
                  </a:lnTo>
                  <a:lnTo>
                    <a:pt x="408777" y="556207"/>
                  </a:lnTo>
                  <a:lnTo>
                    <a:pt x="367585" y="566783"/>
                  </a:lnTo>
                  <a:lnTo>
                    <a:pt x="333376" y="649287"/>
                  </a:lnTo>
                  <a:lnTo>
                    <a:pt x="255588" y="641350"/>
                  </a:lnTo>
                  <a:lnTo>
                    <a:pt x="237123" y="553129"/>
                  </a:lnTo>
                  <a:lnTo>
                    <a:pt x="205664" y="540895"/>
                  </a:lnTo>
                  <a:lnTo>
                    <a:pt x="184716" y="525926"/>
                  </a:lnTo>
                  <a:lnTo>
                    <a:pt x="101601" y="560388"/>
                  </a:lnTo>
                  <a:lnTo>
                    <a:pt x="52388" y="500063"/>
                  </a:lnTo>
                  <a:lnTo>
                    <a:pt x="100490" y="425907"/>
                  </a:lnTo>
                  <a:lnTo>
                    <a:pt x="91334" y="407740"/>
                  </a:lnTo>
                  <a:lnTo>
                    <a:pt x="80918" y="366926"/>
                  </a:lnTo>
                  <a:lnTo>
                    <a:pt x="0" y="333375"/>
                  </a:lnTo>
                  <a:lnTo>
                    <a:pt x="7937" y="255588"/>
                  </a:lnTo>
                  <a:lnTo>
                    <a:pt x="94980" y="236357"/>
                  </a:lnTo>
                  <a:lnTo>
                    <a:pt x="108451" y="202540"/>
                  </a:lnTo>
                  <a:lnTo>
                    <a:pt x="123332" y="182620"/>
                  </a:lnTo>
                  <a:lnTo>
                    <a:pt x="90488" y="100013"/>
                  </a:lnTo>
                  <a:lnTo>
                    <a:pt x="149226" y="50800"/>
                  </a:lnTo>
                  <a:lnTo>
                    <a:pt x="225205" y="99427"/>
                  </a:lnTo>
                  <a:lnTo>
                    <a:pt x="251847" y="87446"/>
                  </a:lnTo>
                  <a:lnTo>
                    <a:pt x="281793" y="8365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B0F0"/>
                </a:gs>
                <a:gs pos="45000">
                  <a:srgbClr val="0079DE"/>
                </a:gs>
                <a:gs pos="100000">
                  <a:srgbClr val="0060BF"/>
                </a:gs>
              </a:gsLst>
              <a:lin ang="13500000" scaled="1"/>
              <a:tileRect/>
            </a:gradFill>
            <a:ln w="1016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126"/>
            <p:cNvSpPr/>
            <p:nvPr/>
          </p:nvSpPr>
          <p:spPr bwMode="auto">
            <a:xfrm>
              <a:off x="2843212" y="4048916"/>
              <a:ext cx="748904" cy="747713"/>
            </a:xfrm>
            <a:custGeom>
              <a:avLst/>
              <a:gdLst>
                <a:gd name="connsiteX0" fmla="*/ 414337 w 998538"/>
                <a:gd name="connsiteY0" fmla="*/ 0 h 996950"/>
                <a:gd name="connsiteX1" fmla="*/ 479337 w 998538"/>
                <a:gd name="connsiteY1" fmla="*/ 109032 h 996950"/>
                <a:gd name="connsiteX2" fmla="*/ 546972 w 998538"/>
                <a:gd name="connsiteY2" fmla="*/ 110548 h 996950"/>
                <a:gd name="connsiteX3" fmla="*/ 620653 w 998538"/>
                <a:gd name="connsiteY3" fmla="*/ 127113 h 996950"/>
                <a:gd name="connsiteX4" fmla="*/ 711201 w 998538"/>
                <a:gd name="connsiteY4" fmla="*/ 39688 h 996950"/>
                <a:gd name="connsiteX5" fmla="*/ 792163 w 998538"/>
                <a:gd name="connsiteY5" fmla="*/ 87313 h 996950"/>
                <a:gd name="connsiteX6" fmla="*/ 760994 w 998538"/>
                <a:gd name="connsiteY6" fmla="*/ 208872 h 996950"/>
                <a:gd name="connsiteX7" fmla="*/ 805799 w 998538"/>
                <a:gd name="connsiteY7" fmla="*/ 254804 h 996950"/>
                <a:gd name="connsiteX8" fmla="*/ 838031 w 998538"/>
                <a:gd name="connsiteY8" fmla="*/ 301428 h 996950"/>
                <a:gd name="connsiteX9" fmla="*/ 847795 w 998538"/>
                <a:gd name="connsiteY9" fmla="*/ 321218 h 996950"/>
                <a:gd name="connsiteX10" fmla="*/ 973138 w 998538"/>
                <a:gd name="connsiteY10" fmla="*/ 322263 h 996950"/>
                <a:gd name="connsiteX11" fmla="*/ 998538 w 998538"/>
                <a:gd name="connsiteY11" fmla="*/ 414338 h 996950"/>
                <a:gd name="connsiteX12" fmla="*/ 890497 w 998538"/>
                <a:gd name="connsiteY12" fmla="*/ 478747 h 996950"/>
                <a:gd name="connsiteX13" fmla="*/ 890774 w 998538"/>
                <a:gd name="connsiteY13" fmla="*/ 527148 h 996950"/>
                <a:gd name="connsiteX14" fmla="*/ 882299 w 998538"/>
                <a:gd name="connsiteY14" fmla="*/ 584940 h 996950"/>
                <a:gd name="connsiteX15" fmla="*/ 871815 w 998538"/>
                <a:gd name="connsiteY15" fmla="*/ 619468 h 996950"/>
                <a:gd name="connsiteX16" fmla="*/ 958851 w 998538"/>
                <a:gd name="connsiteY16" fmla="*/ 709612 h 996950"/>
                <a:gd name="connsiteX17" fmla="*/ 911226 w 998538"/>
                <a:gd name="connsiteY17" fmla="*/ 792162 h 996950"/>
                <a:gd name="connsiteX18" fmla="*/ 787774 w 998538"/>
                <a:gd name="connsiteY18" fmla="*/ 760508 h 996950"/>
                <a:gd name="connsiteX19" fmla="*/ 772513 w 998538"/>
                <a:gd name="connsiteY19" fmla="*/ 780248 h 996950"/>
                <a:gd name="connsiteX20" fmla="*/ 680686 w 998538"/>
                <a:gd name="connsiteY20" fmla="*/ 846352 h 996950"/>
                <a:gd name="connsiteX21" fmla="*/ 677312 w 998538"/>
                <a:gd name="connsiteY21" fmla="*/ 847695 h 996950"/>
                <a:gd name="connsiteX22" fmla="*/ 676276 w 998538"/>
                <a:gd name="connsiteY22" fmla="*/ 973138 h 996950"/>
                <a:gd name="connsiteX23" fmla="*/ 584201 w 998538"/>
                <a:gd name="connsiteY23" fmla="*/ 996950 h 996950"/>
                <a:gd name="connsiteX24" fmla="*/ 519821 w 998538"/>
                <a:gd name="connsiteY24" fmla="*/ 888959 h 996950"/>
                <a:gd name="connsiteX25" fmla="*/ 470892 w 998538"/>
                <a:gd name="connsiteY25" fmla="*/ 889254 h 996950"/>
                <a:gd name="connsiteX26" fmla="*/ 379143 w 998538"/>
                <a:gd name="connsiteY26" fmla="*/ 870730 h 996950"/>
                <a:gd name="connsiteX27" fmla="*/ 288925 w 998538"/>
                <a:gd name="connsiteY27" fmla="*/ 958850 h 996950"/>
                <a:gd name="connsiteX28" fmla="*/ 206375 w 998538"/>
                <a:gd name="connsiteY28" fmla="*/ 911225 h 996950"/>
                <a:gd name="connsiteX29" fmla="*/ 237029 w 998538"/>
                <a:gd name="connsiteY29" fmla="*/ 786493 h 996950"/>
                <a:gd name="connsiteX30" fmla="*/ 207771 w 998538"/>
                <a:gd name="connsiteY30" fmla="*/ 761387 h 996950"/>
                <a:gd name="connsiteX31" fmla="*/ 151139 w 998538"/>
                <a:gd name="connsiteY31" fmla="*/ 680106 h 996950"/>
                <a:gd name="connsiteX32" fmla="*/ 149800 w 998538"/>
                <a:gd name="connsiteY32" fmla="*/ 676770 h 996950"/>
                <a:gd name="connsiteX33" fmla="*/ 23812 w 998538"/>
                <a:gd name="connsiteY33" fmla="*/ 674687 h 996950"/>
                <a:gd name="connsiteX34" fmla="*/ 0 w 998538"/>
                <a:gd name="connsiteY34" fmla="*/ 582612 h 996950"/>
                <a:gd name="connsiteX35" fmla="*/ 108043 w 998538"/>
                <a:gd name="connsiteY35" fmla="*/ 519241 h 996950"/>
                <a:gd name="connsiteX36" fmla="*/ 107765 w 998538"/>
                <a:gd name="connsiteY36" fmla="*/ 470735 h 996950"/>
                <a:gd name="connsiteX37" fmla="*/ 126816 w 998538"/>
                <a:gd name="connsiteY37" fmla="*/ 377577 h 996950"/>
                <a:gd name="connsiteX38" fmla="*/ 39688 w 998538"/>
                <a:gd name="connsiteY38" fmla="*/ 287338 h 996950"/>
                <a:gd name="connsiteX39" fmla="*/ 87313 w 998538"/>
                <a:gd name="connsiteY39" fmla="*/ 206375 h 996950"/>
                <a:gd name="connsiteX40" fmla="*/ 210783 w 998538"/>
                <a:gd name="connsiteY40" fmla="*/ 238034 h 996950"/>
                <a:gd name="connsiteX41" fmla="*/ 236348 w 998538"/>
                <a:gd name="connsiteY41" fmla="*/ 208415 h 996950"/>
                <a:gd name="connsiteX42" fmla="*/ 317853 w 998538"/>
                <a:gd name="connsiteY42" fmla="*/ 151801 h 996950"/>
                <a:gd name="connsiteX43" fmla="*/ 321216 w 998538"/>
                <a:gd name="connsiteY43" fmla="*/ 150452 h 996950"/>
                <a:gd name="connsiteX44" fmla="*/ 322262 w 998538"/>
                <a:gd name="connsiteY44" fmla="*/ 23812 h 996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98538" h="996950">
                  <a:moveTo>
                    <a:pt x="414337" y="0"/>
                  </a:moveTo>
                  <a:lnTo>
                    <a:pt x="479337" y="109032"/>
                  </a:lnTo>
                  <a:lnTo>
                    <a:pt x="546972" y="110548"/>
                  </a:lnTo>
                  <a:lnTo>
                    <a:pt x="620653" y="127113"/>
                  </a:lnTo>
                  <a:lnTo>
                    <a:pt x="711201" y="39688"/>
                  </a:lnTo>
                  <a:lnTo>
                    <a:pt x="792163" y="87313"/>
                  </a:lnTo>
                  <a:lnTo>
                    <a:pt x="760994" y="208872"/>
                  </a:lnTo>
                  <a:lnTo>
                    <a:pt x="805799" y="254804"/>
                  </a:lnTo>
                  <a:cubicBezTo>
                    <a:pt x="817614" y="269493"/>
                    <a:pt x="828398" y="285067"/>
                    <a:pt x="838031" y="301428"/>
                  </a:cubicBezTo>
                  <a:lnTo>
                    <a:pt x="847795" y="321218"/>
                  </a:lnTo>
                  <a:lnTo>
                    <a:pt x="973138" y="322263"/>
                  </a:lnTo>
                  <a:lnTo>
                    <a:pt x="998538" y="414338"/>
                  </a:lnTo>
                  <a:lnTo>
                    <a:pt x="890497" y="478747"/>
                  </a:lnTo>
                  <a:lnTo>
                    <a:pt x="890774" y="527148"/>
                  </a:lnTo>
                  <a:cubicBezTo>
                    <a:pt x="889384" y="546811"/>
                    <a:pt x="886525" y="566115"/>
                    <a:pt x="882299" y="584940"/>
                  </a:cubicBezTo>
                  <a:lnTo>
                    <a:pt x="871815" y="619468"/>
                  </a:lnTo>
                  <a:lnTo>
                    <a:pt x="958851" y="709612"/>
                  </a:lnTo>
                  <a:lnTo>
                    <a:pt x="911226" y="792162"/>
                  </a:lnTo>
                  <a:lnTo>
                    <a:pt x="787774" y="760508"/>
                  </a:lnTo>
                  <a:lnTo>
                    <a:pt x="772513" y="780248"/>
                  </a:lnTo>
                  <a:cubicBezTo>
                    <a:pt x="745462" y="806425"/>
                    <a:pt x="714580" y="828779"/>
                    <a:pt x="680686" y="846352"/>
                  </a:cubicBezTo>
                  <a:lnTo>
                    <a:pt x="677312" y="847695"/>
                  </a:lnTo>
                  <a:lnTo>
                    <a:pt x="676276" y="973138"/>
                  </a:lnTo>
                  <a:lnTo>
                    <a:pt x="584201" y="996950"/>
                  </a:lnTo>
                  <a:lnTo>
                    <a:pt x="519821" y="888959"/>
                  </a:lnTo>
                  <a:lnTo>
                    <a:pt x="470892" y="889254"/>
                  </a:lnTo>
                  <a:lnTo>
                    <a:pt x="379143" y="870730"/>
                  </a:lnTo>
                  <a:lnTo>
                    <a:pt x="288925" y="958850"/>
                  </a:lnTo>
                  <a:lnTo>
                    <a:pt x="206375" y="911225"/>
                  </a:lnTo>
                  <a:lnTo>
                    <a:pt x="237029" y="786493"/>
                  </a:lnTo>
                  <a:lnTo>
                    <a:pt x="207771" y="761387"/>
                  </a:lnTo>
                  <a:cubicBezTo>
                    <a:pt x="185674" y="736979"/>
                    <a:pt x="166586" y="709707"/>
                    <a:pt x="151139" y="680106"/>
                  </a:cubicBezTo>
                  <a:lnTo>
                    <a:pt x="149800" y="676770"/>
                  </a:lnTo>
                  <a:lnTo>
                    <a:pt x="23812" y="674687"/>
                  </a:lnTo>
                  <a:lnTo>
                    <a:pt x="0" y="582612"/>
                  </a:lnTo>
                  <a:lnTo>
                    <a:pt x="108043" y="519241"/>
                  </a:lnTo>
                  <a:lnTo>
                    <a:pt x="107765" y="470735"/>
                  </a:lnTo>
                  <a:lnTo>
                    <a:pt x="126816" y="377577"/>
                  </a:lnTo>
                  <a:lnTo>
                    <a:pt x="39688" y="287338"/>
                  </a:lnTo>
                  <a:lnTo>
                    <a:pt x="87313" y="206375"/>
                  </a:lnTo>
                  <a:lnTo>
                    <a:pt x="210783" y="238034"/>
                  </a:lnTo>
                  <a:lnTo>
                    <a:pt x="236348" y="208415"/>
                  </a:lnTo>
                  <a:cubicBezTo>
                    <a:pt x="260844" y="186335"/>
                    <a:pt x="288196" y="167250"/>
                    <a:pt x="317853" y="151801"/>
                  </a:cubicBezTo>
                  <a:lnTo>
                    <a:pt x="321216" y="150452"/>
                  </a:lnTo>
                  <a:lnTo>
                    <a:pt x="322262" y="2381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B0F0"/>
                </a:gs>
                <a:gs pos="45000">
                  <a:srgbClr val="0079DE"/>
                </a:gs>
                <a:gs pos="100000">
                  <a:srgbClr val="0060BF"/>
                </a:gs>
              </a:gsLst>
              <a:lin ang="13500000" scaled="1"/>
              <a:tileRect/>
            </a:gradFill>
            <a:ln w="1016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123"/>
            <p:cNvSpPr/>
            <p:nvPr/>
          </p:nvSpPr>
          <p:spPr bwMode="auto">
            <a:xfrm>
              <a:off x="2039541" y="2334416"/>
              <a:ext cx="1214438" cy="1213247"/>
            </a:xfrm>
            <a:custGeom>
              <a:avLst/>
              <a:gdLst>
                <a:gd name="connsiteX0" fmla="*/ 847725 w 1619250"/>
                <a:gd name="connsiteY0" fmla="*/ 0 h 1617662"/>
                <a:gd name="connsiteX1" fmla="*/ 949326 w 1619250"/>
                <a:gd name="connsiteY1" fmla="*/ 11113 h 1617662"/>
                <a:gd name="connsiteX2" fmla="*/ 970985 w 1619250"/>
                <a:gd name="connsiteY2" fmla="*/ 154479 h 1617662"/>
                <a:gd name="connsiteX3" fmla="*/ 1020676 w 1619250"/>
                <a:gd name="connsiteY3" fmla="*/ 165666 h 1617662"/>
                <a:gd name="connsiteX4" fmla="*/ 1059385 w 1619250"/>
                <a:gd name="connsiteY4" fmla="*/ 182405 h 1617662"/>
                <a:gd name="connsiteX5" fmla="*/ 1158875 w 1619250"/>
                <a:gd name="connsiteY5" fmla="*/ 77787 h 1617662"/>
                <a:gd name="connsiteX6" fmla="*/ 1249362 w 1619250"/>
                <a:gd name="connsiteY6" fmla="*/ 128587 h 1617662"/>
                <a:gd name="connsiteX7" fmla="*/ 1212628 w 1619250"/>
                <a:gd name="connsiteY7" fmla="*/ 267361 h 1617662"/>
                <a:gd name="connsiteX8" fmla="*/ 1233852 w 1619250"/>
                <a:gd name="connsiteY8" fmla="*/ 281489 h 1617662"/>
                <a:gd name="connsiteX9" fmla="*/ 1276002 w 1619250"/>
                <a:gd name="connsiteY9" fmla="*/ 322146 h 1617662"/>
                <a:gd name="connsiteX10" fmla="*/ 1409700 w 1619250"/>
                <a:gd name="connsiteY10" fmla="*/ 263525 h 1617662"/>
                <a:gd name="connsiteX11" fmla="*/ 1473200 w 1619250"/>
                <a:gd name="connsiteY11" fmla="*/ 344488 h 1617662"/>
                <a:gd name="connsiteX12" fmla="*/ 1387587 w 1619250"/>
                <a:gd name="connsiteY12" fmla="*/ 458303 h 1617662"/>
                <a:gd name="connsiteX13" fmla="*/ 1394228 w 1619250"/>
                <a:gd name="connsiteY13" fmla="*/ 467599 h 1617662"/>
                <a:gd name="connsiteX14" fmla="*/ 1431944 w 1619250"/>
                <a:gd name="connsiteY14" fmla="*/ 542726 h 1617662"/>
                <a:gd name="connsiteX15" fmla="*/ 1574800 w 1619250"/>
                <a:gd name="connsiteY15" fmla="*/ 539750 h 1617662"/>
                <a:gd name="connsiteX16" fmla="*/ 1603375 w 1619250"/>
                <a:gd name="connsiteY16" fmla="*/ 638175 h 1617662"/>
                <a:gd name="connsiteX17" fmla="*/ 1477160 w 1619250"/>
                <a:gd name="connsiteY17" fmla="*/ 710875 h 1617662"/>
                <a:gd name="connsiteX18" fmla="*/ 1483169 w 1619250"/>
                <a:gd name="connsiteY18" fmla="*/ 742768 h 1617662"/>
                <a:gd name="connsiteX19" fmla="*/ 1485310 w 1619250"/>
                <a:gd name="connsiteY19" fmla="*/ 795975 h 1617662"/>
                <a:gd name="connsiteX20" fmla="*/ 1619250 w 1619250"/>
                <a:gd name="connsiteY20" fmla="*/ 847724 h 1617662"/>
                <a:gd name="connsiteX21" fmla="*/ 1606550 w 1619250"/>
                <a:gd name="connsiteY21" fmla="*/ 949324 h 1617662"/>
                <a:gd name="connsiteX22" fmla="*/ 1466784 w 1619250"/>
                <a:gd name="connsiteY22" fmla="*/ 969434 h 1617662"/>
                <a:gd name="connsiteX23" fmla="*/ 1466709 w 1619250"/>
                <a:gd name="connsiteY23" fmla="*/ 969830 h 1617662"/>
                <a:gd name="connsiteX24" fmla="*/ 1444759 w 1619250"/>
                <a:gd name="connsiteY24" fmla="*/ 1041504 h 1617662"/>
                <a:gd name="connsiteX25" fmla="*/ 1436556 w 1619250"/>
                <a:gd name="connsiteY25" fmla="*/ 1059607 h 1617662"/>
                <a:gd name="connsiteX26" fmla="*/ 1539875 w 1619250"/>
                <a:gd name="connsiteY26" fmla="*/ 1158875 h 1617662"/>
                <a:gd name="connsiteX27" fmla="*/ 1490663 w 1619250"/>
                <a:gd name="connsiteY27" fmla="*/ 1247775 h 1617662"/>
                <a:gd name="connsiteX28" fmla="*/ 1352092 w 1619250"/>
                <a:gd name="connsiteY28" fmla="*/ 1212374 h 1617662"/>
                <a:gd name="connsiteX29" fmla="*/ 1349843 w 1619250"/>
                <a:gd name="connsiteY29" fmla="*/ 1215872 h 1617662"/>
                <a:gd name="connsiteX30" fmla="*/ 1294635 w 1619250"/>
                <a:gd name="connsiteY30" fmla="*/ 1274490 h 1617662"/>
                <a:gd name="connsiteX31" fmla="*/ 1354138 w 1619250"/>
                <a:gd name="connsiteY31" fmla="*/ 1408112 h 1617662"/>
                <a:gd name="connsiteX32" fmla="*/ 1273176 w 1619250"/>
                <a:gd name="connsiteY32" fmla="*/ 1473199 h 1617662"/>
                <a:gd name="connsiteX33" fmla="*/ 1157217 w 1619250"/>
                <a:gd name="connsiteY33" fmla="*/ 1385195 h 1617662"/>
                <a:gd name="connsiteX34" fmla="*/ 1120350 w 1619250"/>
                <a:gd name="connsiteY34" fmla="*/ 1409895 h 1617662"/>
                <a:gd name="connsiteX35" fmla="*/ 1075411 w 1619250"/>
                <a:gd name="connsiteY35" fmla="*/ 1427570 h 1617662"/>
                <a:gd name="connsiteX36" fmla="*/ 1079500 w 1619250"/>
                <a:gd name="connsiteY36" fmla="*/ 1574800 h 1617662"/>
                <a:gd name="connsiteX37" fmla="*/ 979488 w 1619250"/>
                <a:gd name="connsiteY37" fmla="*/ 1603375 h 1617662"/>
                <a:gd name="connsiteX38" fmla="*/ 906418 w 1619250"/>
                <a:gd name="connsiteY38" fmla="*/ 1476518 h 1617662"/>
                <a:gd name="connsiteX39" fmla="*/ 874521 w 1619250"/>
                <a:gd name="connsiteY39" fmla="*/ 1482591 h 1617662"/>
                <a:gd name="connsiteX40" fmla="*/ 821659 w 1619250"/>
                <a:gd name="connsiteY40" fmla="*/ 1484809 h 1617662"/>
                <a:gd name="connsiteX41" fmla="*/ 769938 w 1619250"/>
                <a:gd name="connsiteY41" fmla="*/ 1617662 h 1617662"/>
                <a:gd name="connsiteX42" fmla="*/ 668337 w 1619250"/>
                <a:gd name="connsiteY42" fmla="*/ 1606550 h 1617662"/>
                <a:gd name="connsiteX43" fmla="*/ 648200 w 1619250"/>
                <a:gd name="connsiteY43" fmla="*/ 1466596 h 1617662"/>
                <a:gd name="connsiteX44" fmla="*/ 647485 w 1619250"/>
                <a:gd name="connsiteY44" fmla="*/ 1466463 h 1617662"/>
                <a:gd name="connsiteX45" fmla="*/ 575832 w 1619250"/>
                <a:gd name="connsiteY45" fmla="*/ 1444578 h 1617662"/>
                <a:gd name="connsiteX46" fmla="*/ 558072 w 1619250"/>
                <a:gd name="connsiteY46" fmla="*/ 1436539 h 1617662"/>
                <a:gd name="connsiteX47" fmla="*/ 458787 w 1619250"/>
                <a:gd name="connsiteY47" fmla="*/ 1539875 h 1617662"/>
                <a:gd name="connsiteX48" fmla="*/ 368300 w 1619250"/>
                <a:gd name="connsiteY48" fmla="*/ 1489075 h 1617662"/>
                <a:gd name="connsiteX49" fmla="*/ 404648 w 1619250"/>
                <a:gd name="connsiteY49" fmla="*/ 1351758 h 1617662"/>
                <a:gd name="connsiteX50" fmla="*/ 401488 w 1619250"/>
                <a:gd name="connsiteY50" fmla="*/ 1349726 h 1617662"/>
                <a:gd name="connsiteX51" fmla="*/ 342640 w 1619250"/>
                <a:gd name="connsiteY51" fmla="*/ 1294298 h 1617662"/>
                <a:gd name="connsiteX52" fmla="*/ 209550 w 1619250"/>
                <a:gd name="connsiteY52" fmla="*/ 1354137 h 1617662"/>
                <a:gd name="connsiteX53" fmla="*/ 146050 w 1619250"/>
                <a:gd name="connsiteY53" fmla="*/ 1273175 h 1617662"/>
                <a:gd name="connsiteX54" fmla="*/ 232208 w 1619250"/>
                <a:gd name="connsiteY54" fmla="*/ 1157271 h 1617662"/>
                <a:gd name="connsiteX55" fmla="*/ 207227 w 1619250"/>
                <a:gd name="connsiteY55" fmla="*/ 1120016 h 1617662"/>
                <a:gd name="connsiteX56" fmla="*/ 189389 w 1619250"/>
                <a:gd name="connsiteY56" fmla="*/ 1074838 h 1617662"/>
                <a:gd name="connsiteX57" fmla="*/ 42862 w 1619250"/>
                <a:gd name="connsiteY57" fmla="*/ 1077912 h 1617662"/>
                <a:gd name="connsiteX58" fmla="*/ 14287 w 1619250"/>
                <a:gd name="connsiteY58" fmla="*/ 979487 h 1617662"/>
                <a:gd name="connsiteX59" fmla="*/ 140548 w 1619250"/>
                <a:gd name="connsiteY59" fmla="*/ 906174 h 1617662"/>
                <a:gd name="connsiteX60" fmla="*/ 134493 w 1619250"/>
                <a:gd name="connsiteY60" fmla="*/ 874043 h 1617662"/>
                <a:gd name="connsiteX61" fmla="*/ 132361 w 1619250"/>
                <a:gd name="connsiteY61" fmla="*/ 821076 h 1617662"/>
                <a:gd name="connsiteX62" fmla="*/ 0 w 1619250"/>
                <a:gd name="connsiteY62" fmla="*/ 769937 h 1617662"/>
                <a:gd name="connsiteX63" fmla="*/ 11112 w 1619250"/>
                <a:gd name="connsiteY63" fmla="*/ 668337 h 1617662"/>
                <a:gd name="connsiteX64" fmla="*/ 150722 w 1619250"/>
                <a:gd name="connsiteY64" fmla="*/ 648393 h 1617662"/>
                <a:gd name="connsiteX65" fmla="*/ 150953 w 1619250"/>
                <a:gd name="connsiteY65" fmla="*/ 647170 h 1617662"/>
                <a:gd name="connsiteX66" fmla="*/ 172903 w 1619250"/>
                <a:gd name="connsiteY66" fmla="*/ 575583 h 1617662"/>
                <a:gd name="connsiteX67" fmla="*/ 180932 w 1619250"/>
                <a:gd name="connsiteY67" fmla="*/ 557888 h 1617662"/>
                <a:gd name="connsiteX68" fmla="*/ 77787 w 1619250"/>
                <a:gd name="connsiteY68" fmla="*/ 458787 h 1617662"/>
                <a:gd name="connsiteX69" fmla="*/ 128587 w 1619250"/>
                <a:gd name="connsiteY69" fmla="*/ 368300 h 1617662"/>
                <a:gd name="connsiteX70" fmla="*/ 265788 w 1619250"/>
                <a:gd name="connsiteY70" fmla="*/ 404618 h 1617662"/>
                <a:gd name="connsiteX71" fmla="*/ 267819 w 1619250"/>
                <a:gd name="connsiteY71" fmla="*/ 401465 h 1617662"/>
                <a:gd name="connsiteX72" fmla="*/ 323724 w 1619250"/>
                <a:gd name="connsiteY72" fmla="*/ 342199 h 1617662"/>
                <a:gd name="connsiteX73" fmla="*/ 265112 w 1619250"/>
                <a:gd name="connsiteY73" fmla="*/ 209550 h 1617662"/>
                <a:gd name="connsiteX74" fmla="*/ 344487 w 1619250"/>
                <a:gd name="connsiteY74" fmla="*/ 146050 h 1617662"/>
                <a:gd name="connsiteX75" fmla="*/ 460547 w 1619250"/>
                <a:gd name="connsiteY75" fmla="*/ 232325 h 1617662"/>
                <a:gd name="connsiteX76" fmla="*/ 497312 w 1619250"/>
                <a:gd name="connsiteY76" fmla="*/ 207728 h 1617662"/>
                <a:gd name="connsiteX77" fmla="*/ 542279 w 1619250"/>
                <a:gd name="connsiteY77" fmla="*/ 190056 h 1617662"/>
                <a:gd name="connsiteX78" fmla="*/ 538162 w 1619250"/>
                <a:gd name="connsiteY78" fmla="*/ 42862 h 1617662"/>
                <a:gd name="connsiteX79" fmla="*/ 638174 w 1619250"/>
                <a:gd name="connsiteY79" fmla="*/ 14287 h 1617662"/>
                <a:gd name="connsiteX80" fmla="*/ 711825 w 1619250"/>
                <a:gd name="connsiteY80" fmla="*/ 142152 h 1617662"/>
                <a:gd name="connsiteX81" fmla="*/ 759983 w 1619250"/>
                <a:gd name="connsiteY81" fmla="*/ 133603 h 1617662"/>
                <a:gd name="connsiteX82" fmla="*/ 796385 w 1619250"/>
                <a:gd name="connsiteY82" fmla="*/ 134513 h 1617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1619250" h="1617662">
                  <a:moveTo>
                    <a:pt x="847725" y="0"/>
                  </a:moveTo>
                  <a:lnTo>
                    <a:pt x="949326" y="11113"/>
                  </a:lnTo>
                  <a:lnTo>
                    <a:pt x="970985" y="154479"/>
                  </a:lnTo>
                  <a:lnTo>
                    <a:pt x="1020676" y="165666"/>
                  </a:lnTo>
                  <a:lnTo>
                    <a:pt x="1059385" y="182405"/>
                  </a:lnTo>
                  <a:lnTo>
                    <a:pt x="1158875" y="77787"/>
                  </a:lnTo>
                  <a:lnTo>
                    <a:pt x="1249362" y="128587"/>
                  </a:lnTo>
                  <a:lnTo>
                    <a:pt x="1212628" y="267361"/>
                  </a:lnTo>
                  <a:lnTo>
                    <a:pt x="1233852" y="281489"/>
                  </a:lnTo>
                  <a:lnTo>
                    <a:pt x="1276002" y="322146"/>
                  </a:lnTo>
                  <a:lnTo>
                    <a:pt x="1409700" y="263525"/>
                  </a:lnTo>
                  <a:lnTo>
                    <a:pt x="1473200" y="344488"/>
                  </a:lnTo>
                  <a:lnTo>
                    <a:pt x="1387587" y="458303"/>
                  </a:lnTo>
                  <a:lnTo>
                    <a:pt x="1394228" y="467599"/>
                  </a:lnTo>
                  <a:lnTo>
                    <a:pt x="1431944" y="542726"/>
                  </a:lnTo>
                  <a:lnTo>
                    <a:pt x="1574800" y="539750"/>
                  </a:lnTo>
                  <a:lnTo>
                    <a:pt x="1603375" y="638175"/>
                  </a:lnTo>
                  <a:lnTo>
                    <a:pt x="1477160" y="710875"/>
                  </a:lnTo>
                  <a:lnTo>
                    <a:pt x="1483169" y="742768"/>
                  </a:lnTo>
                  <a:lnTo>
                    <a:pt x="1485310" y="795975"/>
                  </a:lnTo>
                  <a:lnTo>
                    <a:pt x="1619250" y="847724"/>
                  </a:lnTo>
                  <a:lnTo>
                    <a:pt x="1606550" y="949324"/>
                  </a:lnTo>
                  <a:lnTo>
                    <a:pt x="1466784" y="969434"/>
                  </a:lnTo>
                  <a:lnTo>
                    <a:pt x="1466709" y="969830"/>
                  </a:lnTo>
                  <a:cubicBezTo>
                    <a:pt x="1460705" y="994163"/>
                    <a:pt x="1453369" y="1018089"/>
                    <a:pt x="1444759" y="1041504"/>
                  </a:cubicBezTo>
                  <a:lnTo>
                    <a:pt x="1436556" y="1059607"/>
                  </a:lnTo>
                  <a:lnTo>
                    <a:pt x="1539875" y="1158875"/>
                  </a:lnTo>
                  <a:lnTo>
                    <a:pt x="1490663" y="1247775"/>
                  </a:lnTo>
                  <a:lnTo>
                    <a:pt x="1352092" y="1212374"/>
                  </a:lnTo>
                  <a:lnTo>
                    <a:pt x="1349843" y="1215872"/>
                  </a:lnTo>
                  <a:lnTo>
                    <a:pt x="1294635" y="1274490"/>
                  </a:lnTo>
                  <a:lnTo>
                    <a:pt x="1354138" y="1408112"/>
                  </a:lnTo>
                  <a:lnTo>
                    <a:pt x="1273176" y="1473199"/>
                  </a:lnTo>
                  <a:lnTo>
                    <a:pt x="1157217" y="1385195"/>
                  </a:lnTo>
                  <a:lnTo>
                    <a:pt x="1120350" y="1409895"/>
                  </a:lnTo>
                  <a:lnTo>
                    <a:pt x="1075411" y="1427570"/>
                  </a:lnTo>
                  <a:lnTo>
                    <a:pt x="1079500" y="1574800"/>
                  </a:lnTo>
                  <a:lnTo>
                    <a:pt x="979488" y="1603375"/>
                  </a:lnTo>
                  <a:lnTo>
                    <a:pt x="906418" y="1476518"/>
                  </a:lnTo>
                  <a:lnTo>
                    <a:pt x="874521" y="1482591"/>
                  </a:lnTo>
                  <a:lnTo>
                    <a:pt x="821659" y="1484809"/>
                  </a:lnTo>
                  <a:lnTo>
                    <a:pt x="769938" y="1617662"/>
                  </a:lnTo>
                  <a:lnTo>
                    <a:pt x="668337" y="1606550"/>
                  </a:lnTo>
                  <a:lnTo>
                    <a:pt x="648200" y="1466596"/>
                  </a:lnTo>
                  <a:lnTo>
                    <a:pt x="647485" y="1466463"/>
                  </a:lnTo>
                  <a:cubicBezTo>
                    <a:pt x="623160" y="1460484"/>
                    <a:pt x="599240" y="1453170"/>
                    <a:pt x="575832" y="1444578"/>
                  </a:cubicBezTo>
                  <a:lnTo>
                    <a:pt x="558072" y="1436539"/>
                  </a:lnTo>
                  <a:lnTo>
                    <a:pt x="458787" y="1539875"/>
                  </a:lnTo>
                  <a:lnTo>
                    <a:pt x="368300" y="1489075"/>
                  </a:lnTo>
                  <a:lnTo>
                    <a:pt x="404648" y="1351758"/>
                  </a:lnTo>
                  <a:lnTo>
                    <a:pt x="401488" y="1349726"/>
                  </a:lnTo>
                  <a:lnTo>
                    <a:pt x="342640" y="1294298"/>
                  </a:lnTo>
                  <a:lnTo>
                    <a:pt x="209550" y="1354137"/>
                  </a:lnTo>
                  <a:lnTo>
                    <a:pt x="146050" y="1273175"/>
                  </a:lnTo>
                  <a:lnTo>
                    <a:pt x="232208" y="1157271"/>
                  </a:lnTo>
                  <a:lnTo>
                    <a:pt x="207227" y="1120016"/>
                  </a:lnTo>
                  <a:lnTo>
                    <a:pt x="189389" y="1074838"/>
                  </a:lnTo>
                  <a:lnTo>
                    <a:pt x="42862" y="1077912"/>
                  </a:lnTo>
                  <a:lnTo>
                    <a:pt x="14287" y="979487"/>
                  </a:lnTo>
                  <a:lnTo>
                    <a:pt x="140548" y="906174"/>
                  </a:lnTo>
                  <a:lnTo>
                    <a:pt x="134493" y="874043"/>
                  </a:lnTo>
                  <a:lnTo>
                    <a:pt x="132361" y="821076"/>
                  </a:lnTo>
                  <a:lnTo>
                    <a:pt x="0" y="769937"/>
                  </a:lnTo>
                  <a:lnTo>
                    <a:pt x="11112" y="668337"/>
                  </a:lnTo>
                  <a:lnTo>
                    <a:pt x="150722" y="648393"/>
                  </a:lnTo>
                  <a:lnTo>
                    <a:pt x="150953" y="647170"/>
                  </a:lnTo>
                  <a:cubicBezTo>
                    <a:pt x="156957" y="622865"/>
                    <a:pt x="164293" y="598967"/>
                    <a:pt x="172903" y="575583"/>
                  </a:cubicBezTo>
                  <a:lnTo>
                    <a:pt x="180932" y="557888"/>
                  </a:lnTo>
                  <a:lnTo>
                    <a:pt x="77787" y="458787"/>
                  </a:lnTo>
                  <a:lnTo>
                    <a:pt x="128587" y="368300"/>
                  </a:lnTo>
                  <a:lnTo>
                    <a:pt x="265788" y="404618"/>
                  </a:lnTo>
                  <a:lnTo>
                    <a:pt x="267819" y="401465"/>
                  </a:lnTo>
                  <a:lnTo>
                    <a:pt x="323724" y="342199"/>
                  </a:lnTo>
                  <a:lnTo>
                    <a:pt x="265112" y="209550"/>
                  </a:lnTo>
                  <a:lnTo>
                    <a:pt x="344487" y="146050"/>
                  </a:lnTo>
                  <a:lnTo>
                    <a:pt x="460547" y="232325"/>
                  </a:lnTo>
                  <a:lnTo>
                    <a:pt x="497312" y="207728"/>
                  </a:lnTo>
                  <a:lnTo>
                    <a:pt x="542279" y="190056"/>
                  </a:lnTo>
                  <a:lnTo>
                    <a:pt x="538162" y="42862"/>
                  </a:lnTo>
                  <a:lnTo>
                    <a:pt x="638174" y="14287"/>
                  </a:lnTo>
                  <a:lnTo>
                    <a:pt x="711825" y="142152"/>
                  </a:lnTo>
                  <a:lnTo>
                    <a:pt x="759983" y="133603"/>
                  </a:lnTo>
                  <a:lnTo>
                    <a:pt x="796385" y="134513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B0F0"/>
                </a:gs>
                <a:gs pos="45000">
                  <a:srgbClr val="0079DE"/>
                </a:gs>
                <a:gs pos="100000">
                  <a:srgbClr val="0060BF"/>
                </a:gs>
              </a:gsLst>
              <a:lin ang="13500000" scaled="1"/>
              <a:tileRect/>
            </a:gradFill>
            <a:ln w="1016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22"/>
            <p:cNvSpPr/>
            <p:nvPr/>
          </p:nvSpPr>
          <p:spPr bwMode="auto">
            <a:xfrm>
              <a:off x="3049191" y="1934367"/>
              <a:ext cx="881063" cy="881063"/>
            </a:xfrm>
            <a:custGeom>
              <a:avLst/>
              <a:gdLst>
                <a:gd name="connsiteX0" fmla="*/ 615950 w 1174750"/>
                <a:gd name="connsiteY0" fmla="*/ 0 h 1174750"/>
                <a:gd name="connsiteX1" fmla="*/ 690562 w 1174750"/>
                <a:gd name="connsiteY1" fmla="*/ 7938 h 1174750"/>
                <a:gd name="connsiteX2" fmla="*/ 704967 w 1174750"/>
                <a:gd name="connsiteY2" fmla="*/ 112884 h 1174750"/>
                <a:gd name="connsiteX3" fmla="*/ 742050 w 1174750"/>
                <a:gd name="connsiteY3" fmla="*/ 121270 h 1174750"/>
                <a:gd name="connsiteX4" fmla="*/ 769468 w 1174750"/>
                <a:gd name="connsiteY4" fmla="*/ 133166 h 1174750"/>
                <a:gd name="connsiteX5" fmla="*/ 841375 w 1174750"/>
                <a:gd name="connsiteY5" fmla="*/ 57150 h 1174750"/>
                <a:gd name="connsiteX6" fmla="*/ 908050 w 1174750"/>
                <a:gd name="connsiteY6" fmla="*/ 93663 h 1174750"/>
                <a:gd name="connsiteX7" fmla="*/ 881353 w 1174750"/>
                <a:gd name="connsiteY7" fmla="*/ 195319 h 1174750"/>
                <a:gd name="connsiteX8" fmla="*/ 896621 w 1174750"/>
                <a:gd name="connsiteY8" fmla="*/ 205513 h 1174750"/>
                <a:gd name="connsiteX9" fmla="*/ 927173 w 1174750"/>
                <a:gd name="connsiteY9" fmla="*/ 235070 h 1174750"/>
                <a:gd name="connsiteX10" fmla="*/ 1022350 w 1174750"/>
                <a:gd name="connsiteY10" fmla="*/ 192087 h 1174750"/>
                <a:gd name="connsiteX11" fmla="*/ 1069975 w 1174750"/>
                <a:gd name="connsiteY11" fmla="*/ 250824 h 1174750"/>
                <a:gd name="connsiteX12" fmla="*/ 1008057 w 1174750"/>
                <a:gd name="connsiteY12" fmla="*/ 334058 h 1174750"/>
                <a:gd name="connsiteX13" fmla="*/ 1012850 w 1174750"/>
                <a:gd name="connsiteY13" fmla="*/ 340787 h 1174750"/>
                <a:gd name="connsiteX14" fmla="*/ 1035896 w 1174750"/>
                <a:gd name="connsiteY14" fmla="*/ 395218 h 1174750"/>
                <a:gd name="connsiteX15" fmla="*/ 1144588 w 1174750"/>
                <a:gd name="connsiteY15" fmla="*/ 392112 h 1174750"/>
                <a:gd name="connsiteX16" fmla="*/ 1165225 w 1174750"/>
                <a:gd name="connsiteY16" fmla="*/ 463549 h 1174750"/>
                <a:gd name="connsiteX17" fmla="*/ 1072819 w 1174750"/>
                <a:gd name="connsiteY17" fmla="*/ 516353 h 1174750"/>
                <a:gd name="connsiteX18" fmla="*/ 1077438 w 1174750"/>
                <a:gd name="connsiteY18" fmla="*/ 540687 h 1174750"/>
                <a:gd name="connsiteX19" fmla="*/ 1076865 w 1174750"/>
                <a:gd name="connsiteY19" fmla="*/ 577826 h 1174750"/>
                <a:gd name="connsiteX20" fmla="*/ 1174750 w 1174750"/>
                <a:gd name="connsiteY20" fmla="*/ 615950 h 1174750"/>
                <a:gd name="connsiteX21" fmla="*/ 1166813 w 1174750"/>
                <a:gd name="connsiteY21" fmla="*/ 690562 h 1174750"/>
                <a:gd name="connsiteX22" fmla="*/ 1062601 w 1174750"/>
                <a:gd name="connsiteY22" fmla="*/ 705007 h 1174750"/>
                <a:gd name="connsiteX23" fmla="*/ 1049710 w 1174750"/>
                <a:gd name="connsiteY23" fmla="*/ 757392 h 1174750"/>
                <a:gd name="connsiteX24" fmla="*/ 1043913 w 1174750"/>
                <a:gd name="connsiteY24" fmla="*/ 770170 h 1174750"/>
                <a:gd name="connsiteX25" fmla="*/ 1119188 w 1174750"/>
                <a:gd name="connsiteY25" fmla="*/ 841375 h 1174750"/>
                <a:gd name="connsiteX26" fmla="*/ 1082676 w 1174750"/>
                <a:gd name="connsiteY26" fmla="*/ 908050 h 1174750"/>
                <a:gd name="connsiteX27" fmla="*/ 982045 w 1174750"/>
                <a:gd name="connsiteY27" fmla="*/ 881886 h 1174750"/>
                <a:gd name="connsiteX28" fmla="*/ 980809 w 1174750"/>
                <a:gd name="connsiteY28" fmla="*/ 883806 h 1174750"/>
                <a:gd name="connsiteX29" fmla="*/ 940450 w 1174750"/>
                <a:gd name="connsiteY29" fmla="*/ 926599 h 1174750"/>
                <a:gd name="connsiteX30" fmla="*/ 982662 w 1174750"/>
                <a:gd name="connsiteY30" fmla="*/ 1022349 h 1174750"/>
                <a:gd name="connsiteX31" fmla="*/ 925512 w 1174750"/>
                <a:gd name="connsiteY31" fmla="*/ 1069974 h 1174750"/>
                <a:gd name="connsiteX32" fmla="*/ 840644 w 1174750"/>
                <a:gd name="connsiteY32" fmla="*/ 1006841 h 1174750"/>
                <a:gd name="connsiteX33" fmla="*/ 814145 w 1174750"/>
                <a:gd name="connsiteY33" fmla="*/ 1024591 h 1174750"/>
                <a:gd name="connsiteX34" fmla="*/ 781185 w 1174750"/>
                <a:gd name="connsiteY34" fmla="*/ 1037594 h 1174750"/>
                <a:gd name="connsiteX35" fmla="*/ 784225 w 1174750"/>
                <a:gd name="connsiteY35" fmla="*/ 1143000 h 1174750"/>
                <a:gd name="connsiteX36" fmla="*/ 711200 w 1174750"/>
                <a:gd name="connsiteY36" fmla="*/ 1163637 h 1174750"/>
                <a:gd name="connsiteX37" fmla="*/ 658868 w 1174750"/>
                <a:gd name="connsiteY37" fmla="*/ 1073062 h 1174750"/>
                <a:gd name="connsiteX38" fmla="*/ 635880 w 1174750"/>
                <a:gd name="connsiteY38" fmla="*/ 1077436 h 1174750"/>
                <a:gd name="connsiteX39" fmla="*/ 597489 w 1174750"/>
                <a:gd name="connsiteY39" fmla="*/ 1076843 h 1174750"/>
                <a:gd name="connsiteX40" fmla="*/ 560387 w 1174750"/>
                <a:gd name="connsiteY40" fmla="*/ 1174750 h 1174750"/>
                <a:gd name="connsiteX41" fmla="*/ 485774 w 1174750"/>
                <a:gd name="connsiteY41" fmla="*/ 1166813 h 1174750"/>
                <a:gd name="connsiteX42" fmla="*/ 470244 w 1174750"/>
                <a:gd name="connsiteY42" fmla="*/ 1062239 h 1174750"/>
                <a:gd name="connsiteX43" fmla="*/ 419327 w 1174750"/>
                <a:gd name="connsiteY43" fmla="*/ 1049708 h 1174750"/>
                <a:gd name="connsiteX44" fmla="*/ 404822 w 1174750"/>
                <a:gd name="connsiteY44" fmla="*/ 1043134 h 1174750"/>
                <a:gd name="connsiteX45" fmla="*/ 333374 w 1174750"/>
                <a:gd name="connsiteY45" fmla="*/ 1117600 h 1174750"/>
                <a:gd name="connsiteX46" fmla="*/ 268287 w 1174750"/>
                <a:gd name="connsiteY46" fmla="*/ 1081088 h 1174750"/>
                <a:gd name="connsiteX47" fmla="*/ 294359 w 1174750"/>
                <a:gd name="connsiteY47" fmla="*/ 981814 h 1174750"/>
                <a:gd name="connsiteX48" fmla="*/ 292795 w 1174750"/>
                <a:gd name="connsiteY48" fmla="*/ 980808 h 1174750"/>
                <a:gd name="connsiteX49" fmla="*/ 249696 w 1174750"/>
                <a:gd name="connsiteY49" fmla="*/ 940224 h 1174750"/>
                <a:gd name="connsiteX50" fmla="*/ 152399 w 1174750"/>
                <a:gd name="connsiteY50" fmla="*/ 982662 h 1174750"/>
                <a:gd name="connsiteX51" fmla="*/ 106362 w 1174750"/>
                <a:gd name="connsiteY51" fmla="*/ 925512 h 1174750"/>
                <a:gd name="connsiteX52" fmla="*/ 169531 w 1174750"/>
                <a:gd name="connsiteY52" fmla="*/ 840597 h 1174750"/>
                <a:gd name="connsiteX53" fmla="*/ 151782 w 1174750"/>
                <a:gd name="connsiteY53" fmla="*/ 814144 h 1174750"/>
                <a:gd name="connsiteX54" fmla="*/ 138529 w 1174750"/>
                <a:gd name="connsiteY54" fmla="*/ 780584 h 1174750"/>
                <a:gd name="connsiteX55" fmla="*/ 31749 w 1174750"/>
                <a:gd name="connsiteY55" fmla="*/ 782637 h 1174750"/>
                <a:gd name="connsiteX56" fmla="*/ 11112 w 1174750"/>
                <a:gd name="connsiteY56" fmla="*/ 712787 h 1174750"/>
                <a:gd name="connsiteX57" fmla="*/ 103243 w 1174750"/>
                <a:gd name="connsiteY57" fmla="*/ 658532 h 1174750"/>
                <a:gd name="connsiteX58" fmla="*/ 98900 w 1174750"/>
                <a:gd name="connsiteY58" fmla="*/ 635651 h 1174750"/>
                <a:gd name="connsiteX59" fmla="*/ 99486 w 1174750"/>
                <a:gd name="connsiteY59" fmla="*/ 597694 h 1174750"/>
                <a:gd name="connsiteX60" fmla="*/ 0 w 1174750"/>
                <a:gd name="connsiteY60" fmla="*/ 560387 h 1174750"/>
                <a:gd name="connsiteX61" fmla="*/ 7937 w 1174750"/>
                <a:gd name="connsiteY61" fmla="*/ 485775 h 1174750"/>
                <a:gd name="connsiteX62" fmla="*/ 114022 w 1174750"/>
                <a:gd name="connsiteY62" fmla="*/ 470174 h 1174750"/>
                <a:gd name="connsiteX63" fmla="*/ 126629 w 1174750"/>
                <a:gd name="connsiteY63" fmla="*/ 418946 h 1174750"/>
                <a:gd name="connsiteX64" fmla="*/ 132605 w 1174750"/>
                <a:gd name="connsiteY64" fmla="*/ 405771 h 1174750"/>
                <a:gd name="connsiteX65" fmla="*/ 57150 w 1174750"/>
                <a:gd name="connsiteY65" fmla="*/ 333375 h 1174750"/>
                <a:gd name="connsiteX66" fmla="*/ 93662 w 1174750"/>
                <a:gd name="connsiteY66" fmla="*/ 268287 h 1174750"/>
                <a:gd name="connsiteX67" fmla="*/ 194147 w 1174750"/>
                <a:gd name="connsiteY67" fmla="*/ 294677 h 1174750"/>
                <a:gd name="connsiteX68" fmla="*/ 195530 w 1174750"/>
                <a:gd name="connsiteY68" fmla="*/ 292531 h 1174750"/>
                <a:gd name="connsiteX69" fmla="*/ 235678 w 1174750"/>
                <a:gd name="connsiteY69" fmla="*/ 249961 h 1174750"/>
                <a:gd name="connsiteX70" fmla="*/ 192087 w 1174750"/>
                <a:gd name="connsiteY70" fmla="*/ 152400 h 1174750"/>
                <a:gd name="connsiteX71" fmla="*/ 250824 w 1174750"/>
                <a:gd name="connsiteY71" fmla="*/ 106362 h 1174750"/>
                <a:gd name="connsiteX72" fmla="*/ 335694 w 1174750"/>
                <a:gd name="connsiteY72" fmla="*/ 169496 h 1174750"/>
                <a:gd name="connsiteX73" fmla="*/ 362193 w 1174750"/>
                <a:gd name="connsiteY73" fmla="*/ 151746 h 1174750"/>
                <a:gd name="connsiteX74" fmla="*/ 395198 w 1174750"/>
                <a:gd name="connsiteY74" fmla="*/ 138726 h 1174750"/>
                <a:gd name="connsiteX75" fmla="*/ 392112 w 1174750"/>
                <a:gd name="connsiteY75" fmla="*/ 31750 h 1174750"/>
                <a:gd name="connsiteX76" fmla="*/ 463549 w 1174750"/>
                <a:gd name="connsiteY76" fmla="*/ 11112 h 1174750"/>
                <a:gd name="connsiteX77" fmla="*/ 518238 w 1174750"/>
                <a:gd name="connsiteY77" fmla="*/ 103979 h 1174750"/>
                <a:gd name="connsiteX78" fmla="*/ 552910 w 1174750"/>
                <a:gd name="connsiteY78" fmla="*/ 97845 h 1174750"/>
                <a:gd name="connsiteX79" fmla="*/ 577990 w 1174750"/>
                <a:gd name="connsiteY79" fmla="*/ 98490 h 1174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1174750" h="1174750">
                  <a:moveTo>
                    <a:pt x="615950" y="0"/>
                  </a:moveTo>
                  <a:lnTo>
                    <a:pt x="690562" y="7938"/>
                  </a:lnTo>
                  <a:lnTo>
                    <a:pt x="704967" y="112884"/>
                  </a:lnTo>
                  <a:lnTo>
                    <a:pt x="742050" y="121270"/>
                  </a:lnTo>
                  <a:lnTo>
                    <a:pt x="769468" y="133166"/>
                  </a:lnTo>
                  <a:lnTo>
                    <a:pt x="841375" y="57150"/>
                  </a:lnTo>
                  <a:lnTo>
                    <a:pt x="908050" y="93663"/>
                  </a:lnTo>
                  <a:lnTo>
                    <a:pt x="881353" y="195319"/>
                  </a:lnTo>
                  <a:lnTo>
                    <a:pt x="896621" y="205513"/>
                  </a:lnTo>
                  <a:lnTo>
                    <a:pt x="927173" y="235070"/>
                  </a:lnTo>
                  <a:lnTo>
                    <a:pt x="1022350" y="192087"/>
                  </a:lnTo>
                  <a:lnTo>
                    <a:pt x="1069975" y="250824"/>
                  </a:lnTo>
                  <a:lnTo>
                    <a:pt x="1008057" y="334058"/>
                  </a:lnTo>
                  <a:lnTo>
                    <a:pt x="1012850" y="340787"/>
                  </a:lnTo>
                  <a:lnTo>
                    <a:pt x="1035896" y="395218"/>
                  </a:lnTo>
                  <a:lnTo>
                    <a:pt x="1144588" y="392112"/>
                  </a:lnTo>
                  <a:lnTo>
                    <a:pt x="1165225" y="463549"/>
                  </a:lnTo>
                  <a:lnTo>
                    <a:pt x="1072819" y="516353"/>
                  </a:lnTo>
                  <a:lnTo>
                    <a:pt x="1077438" y="540687"/>
                  </a:lnTo>
                  <a:lnTo>
                    <a:pt x="1076865" y="577826"/>
                  </a:lnTo>
                  <a:lnTo>
                    <a:pt x="1174750" y="615950"/>
                  </a:lnTo>
                  <a:lnTo>
                    <a:pt x="1166813" y="690562"/>
                  </a:lnTo>
                  <a:lnTo>
                    <a:pt x="1062601" y="705007"/>
                  </a:lnTo>
                  <a:lnTo>
                    <a:pt x="1049710" y="757392"/>
                  </a:lnTo>
                  <a:lnTo>
                    <a:pt x="1043913" y="770170"/>
                  </a:lnTo>
                  <a:lnTo>
                    <a:pt x="1119188" y="841375"/>
                  </a:lnTo>
                  <a:lnTo>
                    <a:pt x="1082676" y="908050"/>
                  </a:lnTo>
                  <a:lnTo>
                    <a:pt x="982045" y="881886"/>
                  </a:lnTo>
                  <a:lnTo>
                    <a:pt x="980809" y="883806"/>
                  </a:lnTo>
                  <a:lnTo>
                    <a:pt x="940450" y="926599"/>
                  </a:lnTo>
                  <a:lnTo>
                    <a:pt x="982662" y="1022349"/>
                  </a:lnTo>
                  <a:lnTo>
                    <a:pt x="925512" y="1069974"/>
                  </a:lnTo>
                  <a:lnTo>
                    <a:pt x="840644" y="1006841"/>
                  </a:lnTo>
                  <a:lnTo>
                    <a:pt x="814145" y="1024591"/>
                  </a:lnTo>
                  <a:lnTo>
                    <a:pt x="781185" y="1037594"/>
                  </a:lnTo>
                  <a:lnTo>
                    <a:pt x="784225" y="1143000"/>
                  </a:lnTo>
                  <a:lnTo>
                    <a:pt x="711200" y="1163637"/>
                  </a:lnTo>
                  <a:lnTo>
                    <a:pt x="658868" y="1073062"/>
                  </a:lnTo>
                  <a:lnTo>
                    <a:pt x="635880" y="1077436"/>
                  </a:lnTo>
                  <a:lnTo>
                    <a:pt x="597489" y="1076843"/>
                  </a:lnTo>
                  <a:lnTo>
                    <a:pt x="560387" y="1174750"/>
                  </a:lnTo>
                  <a:lnTo>
                    <a:pt x="485774" y="1166813"/>
                  </a:lnTo>
                  <a:lnTo>
                    <a:pt x="470244" y="1062239"/>
                  </a:lnTo>
                  <a:lnTo>
                    <a:pt x="419327" y="1049708"/>
                  </a:lnTo>
                  <a:lnTo>
                    <a:pt x="404822" y="1043134"/>
                  </a:lnTo>
                  <a:lnTo>
                    <a:pt x="333374" y="1117600"/>
                  </a:lnTo>
                  <a:lnTo>
                    <a:pt x="268287" y="1081088"/>
                  </a:lnTo>
                  <a:lnTo>
                    <a:pt x="294359" y="981814"/>
                  </a:lnTo>
                  <a:lnTo>
                    <a:pt x="292795" y="980808"/>
                  </a:lnTo>
                  <a:lnTo>
                    <a:pt x="249696" y="940224"/>
                  </a:lnTo>
                  <a:lnTo>
                    <a:pt x="152399" y="982662"/>
                  </a:lnTo>
                  <a:lnTo>
                    <a:pt x="106362" y="925512"/>
                  </a:lnTo>
                  <a:lnTo>
                    <a:pt x="169531" y="840597"/>
                  </a:lnTo>
                  <a:lnTo>
                    <a:pt x="151782" y="814144"/>
                  </a:lnTo>
                  <a:lnTo>
                    <a:pt x="138529" y="780584"/>
                  </a:lnTo>
                  <a:lnTo>
                    <a:pt x="31749" y="782637"/>
                  </a:lnTo>
                  <a:lnTo>
                    <a:pt x="11112" y="712787"/>
                  </a:lnTo>
                  <a:lnTo>
                    <a:pt x="103243" y="658532"/>
                  </a:lnTo>
                  <a:lnTo>
                    <a:pt x="98900" y="635651"/>
                  </a:lnTo>
                  <a:lnTo>
                    <a:pt x="99486" y="597694"/>
                  </a:lnTo>
                  <a:lnTo>
                    <a:pt x="0" y="560387"/>
                  </a:lnTo>
                  <a:lnTo>
                    <a:pt x="7937" y="485775"/>
                  </a:lnTo>
                  <a:lnTo>
                    <a:pt x="114022" y="470174"/>
                  </a:lnTo>
                  <a:lnTo>
                    <a:pt x="126629" y="418946"/>
                  </a:lnTo>
                  <a:lnTo>
                    <a:pt x="132605" y="405771"/>
                  </a:lnTo>
                  <a:lnTo>
                    <a:pt x="57150" y="333375"/>
                  </a:lnTo>
                  <a:lnTo>
                    <a:pt x="93662" y="268287"/>
                  </a:lnTo>
                  <a:lnTo>
                    <a:pt x="194147" y="294677"/>
                  </a:lnTo>
                  <a:lnTo>
                    <a:pt x="195530" y="292531"/>
                  </a:lnTo>
                  <a:lnTo>
                    <a:pt x="235678" y="249961"/>
                  </a:lnTo>
                  <a:lnTo>
                    <a:pt x="192087" y="152400"/>
                  </a:lnTo>
                  <a:lnTo>
                    <a:pt x="250824" y="106362"/>
                  </a:lnTo>
                  <a:lnTo>
                    <a:pt x="335694" y="169496"/>
                  </a:lnTo>
                  <a:lnTo>
                    <a:pt x="362193" y="151746"/>
                  </a:lnTo>
                  <a:lnTo>
                    <a:pt x="395198" y="138726"/>
                  </a:lnTo>
                  <a:lnTo>
                    <a:pt x="392112" y="31750"/>
                  </a:lnTo>
                  <a:lnTo>
                    <a:pt x="463549" y="11112"/>
                  </a:lnTo>
                  <a:lnTo>
                    <a:pt x="518238" y="103979"/>
                  </a:lnTo>
                  <a:lnTo>
                    <a:pt x="552910" y="97845"/>
                  </a:lnTo>
                  <a:lnTo>
                    <a:pt x="577990" y="9849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B0F0"/>
                </a:gs>
                <a:gs pos="45000">
                  <a:srgbClr val="0079DE"/>
                </a:gs>
                <a:gs pos="100000">
                  <a:srgbClr val="0060BF"/>
                </a:gs>
              </a:gsLst>
              <a:lin ang="13500000" scaled="1"/>
              <a:tileRect/>
            </a:gradFill>
            <a:ln w="1016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21"/>
            <p:cNvSpPr/>
            <p:nvPr/>
          </p:nvSpPr>
          <p:spPr bwMode="auto">
            <a:xfrm>
              <a:off x="3812382" y="2446336"/>
              <a:ext cx="486966" cy="486965"/>
            </a:xfrm>
            <a:custGeom>
              <a:avLst/>
              <a:gdLst>
                <a:gd name="connsiteX0" fmla="*/ 317500 w 649288"/>
                <a:gd name="connsiteY0" fmla="*/ 0 h 649287"/>
                <a:gd name="connsiteX1" fmla="*/ 393700 w 649288"/>
                <a:gd name="connsiteY1" fmla="*/ 7937 h 649287"/>
                <a:gd name="connsiteX2" fmla="*/ 412438 w 649288"/>
                <a:gd name="connsiteY2" fmla="*/ 93737 h 649287"/>
                <a:gd name="connsiteX3" fmla="*/ 433195 w 649288"/>
                <a:gd name="connsiteY3" fmla="*/ 101206 h 649287"/>
                <a:gd name="connsiteX4" fmla="*/ 466681 w 649288"/>
                <a:gd name="connsiteY4" fmla="*/ 121501 h 649287"/>
                <a:gd name="connsiteX5" fmla="*/ 547689 w 649288"/>
                <a:gd name="connsiteY5" fmla="*/ 88900 h 649287"/>
                <a:gd name="connsiteX6" fmla="*/ 596901 w 649288"/>
                <a:gd name="connsiteY6" fmla="*/ 147638 h 649287"/>
                <a:gd name="connsiteX7" fmla="*/ 550055 w 649288"/>
                <a:gd name="connsiteY7" fmla="*/ 220835 h 649287"/>
                <a:gd name="connsiteX8" fmla="*/ 559211 w 649288"/>
                <a:gd name="connsiteY8" fmla="*/ 239961 h 649287"/>
                <a:gd name="connsiteX9" fmla="*/ 569814 w 649288"/>
                <a:gd name="connsiteY9" fmla="*/ 280966 h 649287"/>
                <a:gd name="connsiteX10" fmla="*/ 649288 w 649288"/>
                <a:gd name="connsiteY10" fmla="*/ 314325 h 649287"/>
                <a:gd name="connsiteX11" fmla="*/ 642938 w 649288"/>
                <a:gd name="connsiteY11" fmla="*/ 392113 h 649287"/>
                <a:gd name="connsiteX12" fmla="*/ 556964 w 649288"/>
                <a:gd name="connsiteY12" fmla="*/ 410889 h 649287"/>
                <a:gd name="connsiteX13" fmla="*/ 549457 w 649288"/>
                <a:gd name="connsiteY13" fmla="*/ 431560 h 649287"/>
                <a:gd name="connsiteX14" fmla="*/ 527263 w 649288"/>
                <a:gd name="connsiteY14" fmla="*/ 467798 h 649287"/>
                <a:gd name="connsiteX15" fmla="*/ 560388 w 649288"/>
                <a:gd name="connsiteY15" fmla="*/ 547687 h 649287"/>
                <a:gd name="connsiteX16" fmla="*/ 500063 w 649288"/>
                <a:gd name="connsiteY16" fmla="*/ 598487 h 649287"/>
                <a:gd name="connsiteX17" fmla="*/ 424873 w 649288"/>
                <a:gd name="connsiteY17" fmla="*/ 549715 h 649287"/>
                <a:gd name="connsiteX18" fmla="*/ 410120 w 649288"/>
                <a:gd name="connsiteY18" fmla="*/ 556698 h 649287"/>
                <a:gd name="connsiteX19" fmla="*/ 368313 w 649288"/>
                <a:gd name="connsiteY19" fmla="*/ 567433 h 649287"/>
                <a:gd name="connsiteX20" fmla="*/ 333375 w 649288"/>
                <a:gd name="connsiteY20" fmla="*/ 649287 h 649287"/>
                <a:gd name="connsiteX21" fmla="*/ 255588 w 649288"/>
                <a:gd name="connsiteY21" fmla="*/ 642937 h 649287"/>
                <a:gd name="connsiteX22" fmla="*/ 237274 w 649288"/>
                <a:gd name="connsiteY22" fmla="*/ 554423 h 649287"/>
                <a:gd name="connsiteX23" fmla="*/ 217680 w 649288"/>
                <a:gd name="connsiteY23" fmla="*/ 547372 h 649287"/>
                <a:gd name="connsiteX24" fmla="*/ 184265 w 649288"/>
                <a:gd name="connsiteY24" fmla="*/ 527120 h 649287"/>
                <a:gd name="connsiteX25" fmla="*/ 101600 w 649288"/>
                <a:gd name="connsiteY25" fmla="*/ 560387 h 649287"/>
                <a:gd name="connsiteX26" fmla="*/ 52388 w 649288"/>
                <a:gd name="connsiteY26" fmla="*/ 501650 h 649287"/>
                <a:gd name="connsiteX27" fmla="*/ 100335 w 649288"/>
                <a:gd name="connsiteY27" fmla="*/ 426731 h 649287"/>
                <a:gd name="connsiteX28" fmla="*/ 91664 w 649288"/>
                <a:gd name="connsiteY28" fmla="*/ 408618 h 649287"/>
                <a:gd name="connsiteX29" fmla="*/ 81166 w 649288"/>
                <a:gd name="connsiteY29" fmla="*/ 368019 h 649287"/>
                <a:gd name="connsiteX30" fmla="*/ 0 w 649288"/>
                <a:gd name="connsiteY30" fmla="*/ 333375 h 649287"/>
                <a:gd name="connsiteX31" fmla="*/ 7937 w 649288"/>
                <a:gd name="connsiteY31" fmla="*/ 257175 h 649287"/>
                <a:gd name="connsiteX32" fmla="*/ 93624 w 649288"/>
                <a:gd name="connsiteY32" fmla="*/ 238462 h 649287"/>
                <a:gd name="connsiteX33" fmla="*/ 101418 w 649288"/>
                <a:gd name="connsiteY33" fmla="*/ 216983 h 649287"/>
                <a:gd name="connsiteX34" fmla="*/ 122826 w 649288"/>
                <a:gd name="connsiteY34" fmla="*/ 181954 h 649287"/>
                <a:gd name="connsiteX35" fmla="*/ 90488 w 649288"/>
                <a:gd name="connsiteY35" fmla="*/ 101599 h 649287"/>
                <a:gd name="connsiteX36" fmla="*/ 149225 w 649288"/>
                <a:gd name="connsiteY36" fmla="*/ 52387 h 649287"/>
                <a:gd name="connsiteX37" fmla="*/ 223287 w 649288"/>
                <a:gd name="connsiteY37" fmla="*/ 99786 h 649287"/>
                <a:gd name="connsiteX38" fmla="*/ 240755 w 649288"/>
                <a:gd name="connsiteY38" fmla="*/ 91494 h 649287"/>
                <a:gd name="connsiteX39" fmla="*/ 283081 w 649288"/>
                <a:gd name="connsiteY39" fmla="*/ 80640 h 649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49288" h="649287">
                  <a:moveTo>
                    <a:pt x="317500" y="0"/>
                  </a:moveTo>
                  <a:lnTo>
                    <a:pt x="393700" y="7937"/>
                  </a:lnTo>
                  <a:lnTo>
                    <a:pt x="412438" y="93737"/>
                  </a:lnTo>
                  <a:lnTo>
                    <a:pt x="433195" y="101206"/>
                  </a:lnTo>
                  <a:lnTo>
                    <a:pt x="466681" y="121501"/>
                  </a:lnTo>
                  <a:lnTo>
                    <a:pt x="547689" y="88900"/>
                  </a:lnTo>
                  <a:lnTo>
                    <a:pt x="596901" y="147638"/>
                  </a:lnTo>
                  <a:lnTo>
                    <a:pt x="550055" y="220835"/>
                  </a:lnTo>
                  <a:lnTo>
                    <a:pt x="559211" y="239961"/>
                  </a:lnTo>
                  <a:lnTo>
                    <a:pt x="569814" y="280966"/>
                  </a:lnTo>
                  <a:lnTo>
                    <a:pt x="649288" y="314325"/>
                  </a:lnTo>
                  <a:lnTo>
                    <a:pt x="642938" y="392113"/>
                  </a:lnTo>
                  <a:lnTo>
                    <a:pt x="556964" y="410889"/>
                  </a:lnTo>
                  <a:lnTo>
                    <a:pt x="549457" y="431560"/>
                  </a:lnTo>
                  <a:lnTo>
                    <a:pt x="527263" y="467798"/>
                  </a:lnTo>
                  <a:lnTo>
                    <a:pt x="560388" y="547687"/>
                  </a:lnTo>
                  <a:lnTo>
                    <a:pt x="500063" y="598487"/>
                  </a:lnTo>
                  <a:lnTo>
                    <a:pt x="424873" y="549715"/>
                  </a:lnTo>
                  <a:lnTo>
                    <a:pt x="410120" y="556698"/>
                  </a:lnTo>
                  <a:lnTo>
                    <a:pt x="368313" y="567433"/>
                  </a:lnTo>
                  <a:lnTo>
                    <a:pt x="333375" y="649287"/>
                  </a:lnTo>
                  <a:lnTo>
                    <a:pt x="255588" y="642937"/>
                  </a:lnTo>
                  <a:lnTo>
                    <a:pt x="237274" y="554423"/>
                  </a:lnTo>
                  <a:lnTo>
                    <a:pt x="217680" y="547372"/>
                  </a:lnTo>
                  <a:lnTo>
                    <a:pt x="184265" y="527120"/>
                  </a:lnTo>
                  <a:lnTo>
                    <a:pt x="101600" y="560387"/>
                  </a:lnTo>
                  <a:lnTo>
                    <a:pt x="52388" y="501650"/>
                  </a:lnTo>
                  <a:lnTo>
                    <a:pt x="100335" y="426731"/>
                  </a:lnTo>
                  <a:lnTo>
                    <a:pt x="91664" y="408618"/>
                  </a:lnTo>
                  <a:lnTo>
                    <a:pt x="81166" y="368019"/>
                  </a:lnTo>
                  <a:lnTo>
                    <a:pt x="0" y="333375"/>
                  </a:lnTo>
                  <a:lnTo>
                    <a:pt x="7937" y="257175"/>
                  </a:lnTo>
                  <a:lnTo>
                    <a:pt x="93624" y="238462"/>
                  </a:lnTo>
                  <a:lnTo>
                    <a:pt x="101418" y="216983"/>
                  </a:lnTo>
                  <a:lnTo>
                    <a:pt x="122826" y="181954"/>
                  </a:lnTo>
                  <a:lnTo>
                    <a:pt x="90488" y="101599"/>
                  </a:lnTo>
                  <a:lnTo>
                    <a:pt x="149225" y="52387"/>
                  </a:lnTo>
                  <a:lnTo>
                    <a:pt x="223287" y="99786"/>
                  </a:lnTo>
                  <a:lnTo>
                    <a:pt x="240755" y="91494"/>
                  </a:lnTo>
                  <a:lnTo>
                    <a:pt x="283081" y="8064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B0F0"/>
                </a:gs>
                <a:gs pos="45000">
                  <a:srgbClr val="0079DE"/>
                </a:gs>
                <a:gs pos="100000">
                  <a:srgbClr val="0060BF"/>
                </a:gs>
              </a:gsLst>
              <a:lin ang="13500000" scaled="1"/>
              <a:tileRect/>
            </a:gradFill>
            <a:ln>
              <a:noFill/>
            </a:ln>
            <a:effectLst/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en-US" sz="1013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19"/>
            <p:cNvSpPr/>
            <p:nvPr/>
          </p:nvSpPr>
          <p:spPr bwMode="auto">
            <a:xfrm>
              <a:off x="3022998" y="2849956"/>
              <a:ext cx="1396603" cy="1395413"/>
            </a:xfrm>
            <a:custGeom>
              <a:avLst/>
              <a:gdLst>
                <a:gd name="connsiteX0" fmla="*/ 925512 w 1862137"/>
                <a:gd name="connsiteY0" fmla="*/ 0 h 1860550"/>
                <a:gd name="connsiteX1" fmla="*/ 978984 w 1862137"/>
                <a:gd name="connsiteY1" fmla="*/ 157330 h 1860550"/>
                <a:gd name="connsiteX2" fmla="*/ 1037671 w 1862137"/>
                <a:gd name="connsiteY2" fmla="*/ 159757 h 1860550"/>
                <a:gd name="connsiteX3" fmla="*/ 1083692 w 1862137"/>
                <a:gd name="connsiteY3" fmla="*/ 170718 h 1860550"/>
                <a:gd name="connsiteX4" fmla="*/ 1176338 w 1862137"/>
                <a:gd name="connsiteY4" fmla="*/ 31750 h 1860550"/>
                <a:gd name="connsiteX5" fmla="*/ 1289050 w 1862137"/>
                <a:gd name="connsiteY5" fmla="*/ 69850 h 1860550"/>
                <a:gd name="connsiteX6" fmla="*/ 1275692 w 1862137"/>
                <a:gd name="connsiteY6" fmla="*/ 236320 h 1860550"/>
                <a:gd name="connsiteX7" fmla="*/ 1319008 w 1862137"/>
                <a:gd name="connsiteY7" fmla="*/ 255918 h 1860550"/>
                <a:gd name="connsiteX8" fmla="*/ 1358662 w 1862137"/>
                <a:gd name="connsiteY8" fmla="*/ 284075 h 1860550"/>
                <a:gd name="connsiteX9" fmla="*/ 1495425 w 1862137"/>
                <a:gd name="connsiteY9" fmla="*/ 190500 h 1860550"/>
                <a:gd name="connsiteX10" fmla="*/ 1585912 w 1862137"/>
                <a:gd name="connsiteY10" fmla="*/ 268288 h 1860550"/>
                <a:gd name="connsiteX11" fmla="*/ 1511895 w 1862137"/>
                <a:gd name="connsiteY11" fmla="*/ 417350 h 1860550"/>
                <a:gd name="connsiteX12" fmla="*/ 1546743 w 1862137"/>
                <a:gd name="connsiteY12" fmla="*/ 454238 h 1860550"/>
                <a:gd name="connsiteX13" fmla="*/ 1576521 w 1862137"/>
                <a:gd name="connsiteY13" fmla="*/ 502126 h 1860550"/>
                <a:gd name="connsiteX14" fmla="*/ 1741488 w 1862137"/>
                <a:gd name="connsiteY14" fmla="*/ 468313 h 1860550"/>
                <a:gd name="connsiteX15" fmla="*/ 1793875 w 1862137"/>
                <a:gd name="connsiteY15" fmla="*/ 573088 h 1860550"/>
                <a:gd name="connsiteX16" fmla="*/ 1667696 w 1862137"/>
                <a:gd name="connsiteY16" fmla="*/ 681097 h 1860550"/>
                <a:gd name="connsiteX17" fmla="*/ 1684884 w 1862137"/>
                <a:gd name="connsiteY17" fmla="*/ 735702 h 1860550"/>
                <a:gd name="connsiteX18" fmla="*/ 1693262 w 1862137"/>
                <a:gd name="connsiteY18" fmla="*/ 776085 h 1860550"/>
                <a:gd name="connsiteX19" fmla="*/ 1854200 w 1862137"/>
                <a:gd name="connsiteY19" fmla="*/ 806450 h 1860550"/>
                <a:gd name="connsiteX20" fmla="*/ 1862137 w 1862137"/>
                <a:gd name="connsiteY20" fmla="*/ 925513 h 1860550"/>
                <a:gd name="connsiteX21" fmla="*/ 1704727 w 1862137"/>
                <a:gd name="connsiteY21" fmla="*/ 977642 h 1860550"/>
                <a:gd name="connsiteX22" fmla="*/ 1702277 w 1862137"/>
                <a:gd name="connsiteY22" fmla="*/ 1036783 h 1860550"/>
                <a:gd name="connsiteX23" fmla="*/ 1691105 w 1862137"/>
                <a:gd name="connsiteY23" fmla="*/ 1083603 h 1860550"/>
                <a:gd name="connsiteX24" fmla="*/ 1830387 w 1862137"/>
                <a:gd name="connsiteY24" fmla="*/ 1174750 h 1860550"/>
                <a:gd name="connsiteX25" fmla="*/ 1792287 w 1862137"/>
                <a:gd name="connsiteY25" fmla="*/ 1285875 h 1860550"/>
                <a:gd name="connsiteX26" fmla="*/ 1625658 w 1862137"/>
                <a:gd name="connsiteY26" fmla="*/ 1274561 h 1860550"/>
                <a:gd name="connsiteX27" fmla="*/ 1606030 w 1862137"/>
                <a:gd name="connsiteY27" fmla="*/ 1317868 h 1860550"/>
                <a:gd name="connsiteX28" fmla="*/ 1577382 w 1862137"/>
                <a:gd name="connsiteY28" fmla="*/ 1358141 h 1860550"/>
                <a:gd name="connsiteX29" fmla="*/ 1671637 w 1862137"/>
                <a:gd name="connsiteY29" fmla="*/ 1495425 h 1860550"/>
                <a:gd name="connsiteX30" fmla="*/ 1593850 w 1862137"/>
                <a:gd name="connsiteY30" fmla="*/ 1584325 h 1860550"/>
                <a:gd name="connsiteX31" fmla="*/ 1444760 w 1862137"/>
                <a:gd name="connsiteY31" fmla="*/ 1510294 h 1860550"/>
                <a:gd name="connsiteX32" fmla="*/ 1407533 w 1862137"/>
                <a:gd name="connsiteY32" fmla="*/ 1545400 h 1860550"/>
                <a:gd name="connsiteX33" fmla="*/ 1359818 w 1862137"/>
                <a:gd name="connsiteY33" fmla="*/ 1575017 h 1860550"/>
                <a:gd name="connsiteX34" fmla="*/ 1393825 w 1862137"/>
                <a:gd name="connsiteY34" fmla="*/ 1739900 h 1860550"/>
                <a:gd name="connsiteX35" fmla="*/ 1289050 w 1862137"/>
                <a:gd name="connsiteY35" fmla="*/ 1792287 h 1860550"/>
                <a:gd name="connsiteX36" fmla="*/ 1181011 w 1862137"/>
                <a:gd name="connsiteY36" fmla="*/ 1666074 h 1860550"/>
                <a:gd name="connsiteX37" fmla="*/ 1125816 w 1862137"/>
                <a:gd name="connsiteY37" fmla="*/ 1683417 h 1860550"/>
                <a:gd name="connsiteX38" fmla="*/ 1086058 w 1862137"/>
                <a:gd name="connsiteY38" fmla="*/ 1691651 h 1860550"/>
                <a:gd name="connsiteX39" fmla="*/ 1055688 w 1862137"/>
                <a:gd name="connsiteY39" fmla="*/ 1852613 h 1860550"/>
                <a:gd name="connsiteX40" fmla="*/ 936625 w 1862137"/>
                <a:gd name="connsiteY40" fmla="*/ 1860550 h 1860550"/>
                <a:gd name="connsiteX41" fmla="*/ 883154 w 1862137"/>
                <a:gd name="connsiteY41" fmla="*/ 1703221 h 1860550"/>
                <a:gd name="connsiteX42" fmla="*/ 824467 w 1862137"/>
                <a:gd name="connsiteY42" fmla="*/ 1700794 h 1860550"/>
                <a:gd name="connsiteX43" fmla="*/ 777857 w 1862137"/>
                <a:gd name="connsiteY43" fmla="*/ 1689693 h 1860550"/>
                <a:gd name="connsiteX44" fmla="*/ 685800 w 1862137"/>
                <a:gd name="connsiteY44" fmla="*/ 1828800 h 1860550"/>
                <a:gd name="connsiteX45" fmla="*/ 574675 w 1862137"/>
                <a:gd name="connsiteY45" fmla="*/ 1789113 h 1860550"/>
                <a:gd name="connsiteX46" fmla="*/ 586948 w 1862137"/>
                <a:gd name="connsiteY46" fmla="*/ 1624458 h 1860550"/>
                <a:gd name="connsiteX47" fmla="*/ 543130 w 1862137"/>
                <a:gd name="connsiteY47" fmla="*/ 1604634 h 1860550"/>
                <a:gd name="connsiteX48" fmla="*/ 502741 w 1862137"/>
                <a:gd name="connsiteY48" fmla="*/ 1575955 h 1860550"/>
                <a:gd name="connsiteX49" fmla="*/ 366712 w 1862137"/>
                <a:gd name="connsiteY49" fmla="*/ 1670050 h 1860550"/>
                <a:gd name="connsiteX50" fmla="*/ 276225 w 1862137"/>
                <a:gd name="connsiteY50" fmla="*/ 1592263 h 1860550"/>
                <a:gd name="connsiteX51" fmla="*/ 350241 w 1862137"/>
                <a:gd name="connsiteY51" fmla="*/ 1443201 h 1860550"/>
                <a:gd name="connsiteX52" fmla="*/ 315394 w 1862137"/>
                <a:gd name="connsiteY52" fmla="*/ 1406314 h 1860550"/>
                <a:gd name="connsiteX53" fmla="*/ 285679 w 1862137"/>
                <a:gd name="connsiteY53" fmla="*/ 1358527 h 1860550"/>
                <a:gd name="connsiteX54" fmla="*/ 122237 w 1862137"/>
                <a:gd name="connsiteY54" fmla="*/ 1392237 h 1860550"/>
                <a:gd name="connsiteX55" fmla="*/ 68262 w 1862137"/>
                <a:gd name="connsiteY55" fmla="*/ 1285875 h 1860550"/>
                <a:gd name="connsiteX56" fmla="*/ 194297 w 1862137"/>
                <a:gd name="connsiteY56" fmla="*/ 1178997 h 1860550"/>
                <a:gd name="connsiteX57" fmla="*/ 177253 w 1862137"/>
                <a:gd name="connsiteY57" fmla="*/ 1124849 h 1860550"/>
                <a:gd name="connsiteX58" fmla="*/ 168617 w 1862137"/>
                <a:gd name="connsiteY58" fmla="*/ 1083223 h 1860550"/>
                <a:gd name="connsiteX59" fmla="*/ 7937 w 1862137"/>
                <a:gd name="connsiteY59" fmla="*/ 1054100 h 1860550"/>
                <a:gd name="connsiteX60" fmla="*/ 0 w 1862137"/>
                <a:gd name="connsiteY60" fmla="*/ 935037 h 1860550"/>
                <a:gd name="connsiteX61" fmla="*/ 157410 w 1862137"/>
                <a:gd name="connsiteY61" fmla="*/ 882908 h 1860550"/>
                <a:gd name="connsiteX62" fmla="*/ 159860 w 1862137"/>
                <a:gd name="connsiteY62" fmla="*/ 823769 h 1860550"/>
                <a:gd name="connsiteX63" fmla="*/ 171108 w 1862137"/>
                <a:gd name="connsiteY63" fmla="*/ 776628 h 1860550"/>
                <a:gd name="connsiteX64" fmla="*/ 33337 w 1862137"/>
                <a:gd name="connsiteY64" fmla="*/ 685801 h 1860550"/>
                <a:gd name="connsiteX65" fmla="*/ 71437 w 1862137"/>
                <a:gd name="connsiteY65" fmla="*/ 573088 h 1860550"/>
                <a:gd name="connsiteX66" fmla="*/ 236742 w 1862137"/>
                <a:gd name="connsiteY66" fmla="*/ 585409 h 1860550"/>
                <a:gd name="connsiteX67" fmla="*/ 256107 w 1862137"/>
                <a:gd name="connsiteY67" fmla="*/ 542684 h 1860550"/>
                <a:gd name="connsiteX68" fmla="*/ 284755 w 1862137"/>
                <a:gd name="connsiteY68" fmla="*/ 502410 h 1860550"/>
                <a:gd name="connsiteX69" fmla="*/ 190500 w 1862137"/>
                <a:gd name="connsiteY69" fmla="*/ 365125 h 1860550"/>
                <a:gd name="connsiteX70" fmla="*/ 268287 w 1862137"/>
                <a:gd name="connsiteY70" fmla="*/ 276225 h 1860550"/>
                <a:gd name="connsiteX71" fmla="*/ 417378 w 1862137"/>
                <a:gd name="connsiteY71" fmla="*/ 350256 h 1860550"/>
                <a:gd name="connsiteX72" fmla="*/ 454604 w 1862137"/>
                <a:gd name="connsiteY72" fmla="*/ 315152 h 1860550"/>
                <a:gd name="connsiteX73" fmla="*/ 502320 w 1862137"/>
                <a:gd name="connsiteY73" fmla="*/ 285534 h 1860550"/>
                <a:gd name="connsiteX74" fmla="*/ 468312 w 1862137"/>
                <a:gd name="connsiteY74" fmla="*/ 120651 h 1860550"/>
                <a:gd name="connsiteX75" fmla="*/ 574675 w 1862137"/>
                <a:gd name="connsiteY75" fmla="*/ 68263 h 1860550"/>
                <a:gd name="connsiteX76" fmla="*/ 682378 w 1862137"/>
                <a:gd name="connsiteY76" fmla="*/ 194084 h 1860550"/>
                <a:gd name="connsiteX77" fmla="*/ 736321 w 1862137"/>
                <a:gd name="connsiteY77" fmla="*/ 177134 h 1860550"/>
                <a:gd name="connsiteX78" fmla="*/ 777732 w 1862137"/>
                <a:gd name="connsiteY78" fmla="*/ 168558 h 1860550"/>
                <a:gd name="connsiteX79" fmla="*/ 808037 w 1862137"/>
                <a:gd name="connsiteY79" fmla="*/ 7937 h 186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1862137" h="1860550">
                  <a:moveTo>
                    <a:pt x="925512" y="0"/>
                  </a:moveTo>
                  <a:lnTo>
                    <a:pt x="978984" y="157330"/>
                  </a:lnTo>
                  <a:lnTo>
                    <a:pt x="1037671" y="159757"/>
                  </a:lnTo>
                  <a:lnTo>
                    <a:pt x="1083692" y="170718"/>
                  </a:lnTo>
                  <a:lnTo>
                    <a:pt x="1176338" y="31750"/>
                  </a:lnTo>
                  <a:lnTo>
                    <a:pt x="1289050" y="69850"/>
                  </a:lnTo>
                  <a:lnTo>
                    <a:pt x="1275692" y="236320"/>
                  </a:lnTo>
                  <a:lnTo>
                    <a:pt x="1319008" y="255918"/>
                  </a:lnTo>
                  <a:lnTo>
                    <a:pt x="1358662" y="284075"/>
                  </a:lnTo>
                  <a:lnTo>
                    <a:pt x="1495425" y="190500"/>
                  </a:lnTo>
                  <a:lnTo>
                    <a:pt x="1585912" y="268288"/>
                  </a:lnTo>
                  <a:lnTo>
                    <a:pt x="1511895" y="417350"/>
                  </a:lnTo>
                  <a:lnTo>
                    <a:pt x="1546743" y="454238"/>
                  </a:lnTo>
                  <a:lnTo>
                    <a:pt x="1576521" y="502126"/>
                  </a:lnTo>
                  <a:lnTo>
                    <a:pt x="1741488" y="468313"/>
                  </a:lnTo>
                  <a:lnTo>
                    <a:pt x="1793875" y="573088"/>
                  </a:lnTo>
                  <a:lnTo>
                    <a:pt x="1667696" y="681097"/>
                  </a:lnTo>
                  <a:lnTo>
                    <a:pt x="1684884" y="735702"/>
                  </a:lnTo>
                  <a:lnTo>
                    <a:pt x="1693262" y="776085"/>
                  </a:lnTo>
                  <a:lnTo>
                    <a:pt x="1854200" y="806450"/>
                  </a:lnTo>
                  <a:lnTo>
                    <a:pt x="1862137" y="925513"/>
                  </a:lnTo>
                  <a:lnTo>
                    <a:pt x="1704727" y="977642"/>
                  </a:lnTo>
                  <a:lnTo>
                    <a:pt x="1702277" y="1036783"/>
                  </a:lnTo>
                  <a:lnTo>
                    <a:pt x="1691105" y="1083603"/>
                  </a:lnTo>
                  <a:lnTo>
                    <a:pt x="1830387" y="1174750"/>
                  </a:lnTo>
                  <a:lnTo>
                    <a:pt x="1792287" y="1285875"/>
                  </a:lnTo>
                  <a:lnTo>
                    <a:pt x="1625658" y="1274561"/>
                  </a:lnTo>
                  <a:lnTo>
                    <a:pt x="1606030" y="1317868"/>
                  </a:lnTo>
                  <a:lnTo>
                    <a:pt x="1577382" y="1358141"/>
                  </a:lnTo>
                  <a:lnTo>
                    <a:pt x="1671637" y="1495425"/>
                  </a:lnTo>
                  <a:lnTo>
                    <a:pt x="1593850" y="1584325"/>
                  </a:lnTo>
                  <a:lnTo>
                    <a:pt x="1444760" y="1510294"/>
                  </a:lnTo>
                  <a:lnTo>
                    <a:pt x="1407533" y="1545400"/>
                  </a:lnTo>
                  <a:lnTo>
                    <a:pt x="1359818" y="1575017"/>
                  </a:lnTo>
                  <a:lnTo>
                    <a:pt x="1393825" y="1739900"/>
                  </a:lnTo>
                  <a:lnTo>
                    <a:pt x="1289050" y="1792287"/>
                  </a:lnTo>
                  <a:lnTo>
                    <a:pt x="1181011" y="1666074"/>
                  </a:lnTo>
                  <a:lnTo>
                    <a:pt x="1125816" y="1683417"/>
                  </a:lnTo>
                  <a:lnTo>
                    <a:pt x="1086058" y="1691651"/>
                  </a:lnTo>
                  <a:lnTo>
                    <a:pt x="1055688" y="1852613"/>
                  </a:lnTo>
                  <a:lnTo>
                    <a:pt x="936625" y="1860550"/>
                  </a:lnTo>
                  <a:lnTo>
                    <a:pt x="883154" y="1703221"/>
                  </a:lnTo>
                  <a:lnTo>
                    <a:pt x="824467" y="1700794"/>
                  </a:lnTo>
                  <a:lnTo>
                    <a:pt x="777857" y="1689693"/>
                  </a:lnTo>
                  <a:lnTo>
                    <a:pt x="685800" y="1828800"/>
                  </a:lnTo>
                  <a:lnTo>
                    <a:pt x="574675" y="1789113"/>
                  </a:lnTo>
                  <a:lnTo>
                    <a:pt x="586948" y="1624458"/>
                  </a:lnTo>
                  <a:lnTo>
                    <a:pt x="543130" y="1604634"/>
                  </a:lnTo>
                  <a:lnTo>
                    <a:pt x="502741" y="1575955"/>
                  </a:lnTo>
                  <a:lnTo>
                    <a:pt x="366712" y="1670050"/>
                  </a:lnTo>
                  <a:lnTo>
                    <a:pt x="276225" y="1592263"/>
                  </a:lnTo>
                  <a:lnTo>
                    <a:pt x="350241" y="1443201"/>
                  </a:lnTo>
                  <a:lnTo>
                    <a:pt x="315394" y="1406314"/>
                  </a:lnTo>
                  <a:lnTo>
                    <a:pt x="285679" y="1358527"/>
                  </a:lnTo>
                  <a:lnTo>
                    <a:pt x="122237" y="1392237"/>
                  </a:lnTo>
                  <a:lnTo>
                    <a:pt x="68262" y="1285875"/>
                  </a:lnTo>
                  <a:lnTo>
                    <a:pt x="194297" y="1178997"/>
                  </a:lnTo>
                  <a:lnTo>
                    <a:pt x="177253" y="1124849"/>
                  </a:lnTo>
                  <a:lnTo>
                    <a:pt x="168617" y="1083223"/>
                  </a:lnTo>
                  <a:lnTo>
                    <a:pt x="7937" y="1054100"/>
                  </a:lnTo>
                  <a:lnTo>
                    <a:pt x="0" y="935037"/>
                  </a:lnTo>
                  <a:lnTo>
                    <a:pt x="157410" y="882908"/>
                  </a:lnTo>
                  <a:lnTo>
                    <a:pt x="159860" y="823769"/>
                  </a:lnTo>
                  <a:lnTo>
                    <a:pt x="171108" y="776628"/>
                  </a:lnTo>
                  <a:lnTo>
                    <a:pt x="33337" y="685801"/>
                  </a:lnTo>
                  <a:lnTo>
                    <a:pt x="71437" y="573088"/>
                  </a:lnTo>
                  <a:lnTo>
                    <a:pt x="236742" y="585409"/>
                  </a:lnTo>
                  <a:lnTo>
                    <a:pt x="256107" y="542684"/>
                  </a:lnTo>
                  <a:lnTo>
                    <a:pt x="284755" y="502410"/>
                  </a:lnTo>
                  <a:lnTo>
                    <a:pt x="190500" y="365125"/>
                  </a:lnTo>
                  <a:lnTo>
                    <a:pt x="268287" y="276225"/>
                  </a:lnTo>
                  <a:lnTo>
                    <a:pt x="417378" y="350256"/>
                  </a:lnTo>
                  <a:lnTo>
                    <a:pt x="454604" y="315152"/>
                  </a:lnTo>
                  <a:lnTo>
                    <a:pt x="502320" y="285534"/>
                  </a:lnTo>
                  <a:lnTo>
                    <a:pt x="468312" y="120651"/>
                  </a:lnTo>
                  <a:lnTo>
                    <a:pt x="574675" y="68263"/>
                  </a:lnTo>
                  <a:lnTo>
                    <a:pt x="682378" y="194084"/>
                  </a:lnTo>
                  <a:lnTo>
                    <a:pt x="736321" y="177134"/>
                  </a:lnTo>
                  <a:lnTo>
                    <a:pt x="777732" y="168558"/>
                  </a:lnTo>
                  <a:lnTo>
                    <a:pt x="808037" y="793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B0F0"/>
                </a:gs>
                <a:gs pos="45000">
                  <a:srgbClr val="0079DE"/>
                </a:gs>
                <a:gs pos="100000">
                  <a:srgbClr val="0060BF"/>
                </a:gs>
              </a:gsLst>
              <a:lin ang="13500000" scaled="1"/>
              <a:tileRect/>
            </a:gradFill>
            <a:ln w="1016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2"/>
            <p:cNvSpPr/>
            <p:nvPr/>
          </p:nvSpPr>
          <p:spPr bwMode="auto">
            <a:xfrm>
              <a:off x="3208735" y="3035694"/>
              <a:ext cx="1025129" cy="1023938"/>
            </a:xfrm>
            <a:custGeom>
              <a:avLst/>
              <a:gdLst>
                <a:gd name="T0" fmla="*/ 165 w 1552"/>
                <a:gd name="T1" fmla="*/ 1075 h 1552"/>
                <a:gd name="T2" fmla="*/ 1076 w 1552"/>
                <a:gd name="T3" fmla="*/ 1387 h 1552"/>
                <a:gd name="T4" fmla="*/ 1387 w 1552"/>
                <a:gd name="T5" fmla="*/ 477 h 1552"/>
                <a:gd name="T6" fmla="*/ 477 w 1552"/>
                <a:gd name="T7" fmla="*/ 165 h 1552"/>
                <a:gd name="T8" fmla="*/ 165 w 1552"/>
                <a:gd name="T9" fmla="*/ 1075 h 1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2" h="1552">
                  <a:moveTo>
                    <a:pt x="165" y="1075"/>
                  </a:moveTo>
                  <a:cubicBezTo>
                    <a:pt x="331" y="1413"/>
                    <a:pt x="738" y="1552"/>
                    <a:pt x="1076" y="1387"/>
                  </a:cubicBezTo>
                  <a:cubicBezTo>
                    <a:pt x="1413" y="1221"/>
                    <a:pt x="1552" y="814"/>
                    <a:pt x="1387" y="477"/>
                  </a:cubicBezTo>
                  <a:cubicBezTo>
                    <a:pt x="1222" y="139"/>
                    <a:pt x="814" y="0"/>
                    <a:pt x="477" y="165"/>
                  </a:cubicBezTo>
                  <a:cubicBezTo>
                    <a:pt x="139" y="331"/>
                    <a:pt x="0" y="738"/>
                    <a:pt x="165" y="107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13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30"/>
            <p:cNvSpPr/>
            <p:nvPr/>
          </p:nvSpPr>
          <p:spPr bwMode="auto">
            <a:xfrm>
              <a:off x="2212183" y="2507058"/>
              <a:ext cx="869156" cy="867965"/>
            </a:xfrm>
            <a:custGeom>
              <a:avLst/>
              <a:gdLst>
                <a:gd name="T0" fmla="*/ 88 w 1317"/>
                <a:gd name="T1" fmla="*/ 819 h 1317"/>
                <a:gd name="T2" fmla="*/ 819 w 1317"/>
                <a:gd name="T3" fmla="*/ 1228 h 1317"/>
                <a:gd name="T4" fmla="*/ 1228 w 1317"/>
                <a:gd name="T5" fmla="*/ 498 h 1317"/>
                <a:gd name="T6" fmla="*/ 497 w 1317"/>
                <a:gd name="T7" fmla="*/ 89 h 1317"/>
                <a:gd name="T8" fmla="*/ 88 w 1317"/>
                <a:gd name="T9" fmla="*/ 819 h 1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7" h="1317">
                  <a:moveTo>
                    <a:pt x="88" y="819"/>
                  </a:moveTo>
                  <a:cubicBezTo>
                    <a:pt x="177" y="1134"/>
                    <a:pt x="504" y="1317"/>
                    <a:pt x="819" y="1228"/>
                  </a:cubicBezTo>
                  <a:cubicBezTo>
                    <a:pt x="1134" y="1139"/>
                    <a:pt x="1317" y="812"/>
                    <a:pt x="1228" y="498"/>
                  </a:cubicBezTo>
                  <a:cubicBezTo>
                    <a:pt x="1139" y="183"/>
                    <a:pt x="812" y="0"/>
                    <a:pt x="497" y="89"/>
                  </a:cubicBezTo>
                  <a:cubicBezTo>
                    <a:pt x="183" y="177"/>
                    <a:pt x="0" y="505"/>
                    <a:pt x="88" y="81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13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48"/>
            <p:cNvSpPr/>
            <p:nvPr/>
          </p:nvSpPr>
          <p:spPr bwMode="auto">
            <a:xfrm>
              <a:off x="3199211" y="2084386"/>
              <a:ext cx="582216" cy="582215"/>
            </a:xfrm>
            <a:custGeom>
              <a:avLst/>
              <a:gdLst>
                <a:gd name="T0" fmla="*/ 60 w 883"/>
                <a:gd name="T1" fmla="*/ 549 h 883"/>
                <a:gd name="T2" fmla="*/ 550 w 883"/>
                <a:gd name="T3" fmla="*/ 824 h 883"/>
                <a:gd name="T4" fmla="*/ 824 w 883"/>
                <a:gd name="T5" fmla="*/ 334 h 883"/>
                <a:gd name="T6" fmla="*/ 334 w 883"/>
                <a:gd name="T7" fmla="*/ 60 h 883"/>
                <a:gd name="T8" fmla="*/ 60 w 883"/>
                <a:gd name="T9" fmla="*/ 549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3" h="883">
                  <a:moveTo>
                    <a:pt x="60" y="549"/>
                  </a:moveTo>
                  <a:cubicBezTo>
                    <a:pt x="119" y="760"/>
                    <a:pt x="339" y="883"/>
                    <a:pt x="550" y="824"/>
                  </a:cubicBezTo>
                  <a:cubicBezTo>
                    <a:pt x="761" y="764"/>
                    <a:pt x="883" y="545"/>
                    <a:pt x="824" y="334"/>
                  </a:cubicBezTo>
                  <a:cubicBezTo>
                    <a:pt x="764" y="123"/>
                    <a:pt x="545" y="0"/>
                    <a:pt x="334" y="60"/>
                  </a:cubicBezTo>
                  <a:cubicBezTo>
                    <a:pt x="123" y="119"/>
                    <a:pt x="0" y="338"/>
                    <a:pt x="60" y="54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13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66"/>
            <p:cNvSpPr/>
            <p:nvPr/>
          </p:nvSpPr>
          <p:spPr bwMode="auto">
            <a:xfrm>
              <a:off x="3002757" y="4208460"/>
              <a:ext cx="429816" cy="429815"/>
            </a:xfrm>
            <a:custGeom>
              <a:avLst/>
              <a:gdLst>
                <a:gd name="T0" fmla="*/ 13 w 650"/>
                <a:gd name="T1" fmla="*/ 351 h 651"/>
                <a:gd name="T2" fmla="*/ 350 w 650"/>
                <a:gd name="T3" fmla="*/ 637 h 651"/>
                <a:gd name="T4" fmla="*/ 636 w 650"/>
                <a:gd name="T5" fmla="*/ 300 h 651"/>
                <a:gd name="T6" fmla="*/ 300 w 650"/>
                <a:gd name="T7" fmla="*/ 14 h 651"/>
                <a:gd name="T8" fmla="*/ 13 w 650"/>
                <a:gd name="T9" fmla="*/ 351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0" h="651">
                  <a:moveTo>
                    <a:pt x="13" y="351"/>
                  </a:moveTo>
                  <a:cubicBezTo>
                    <a:pt x="27" y="522"/>
                    <a:pt x="178" y="651"/>
                    <a:pt x="350" y="637"/>
                  </a:cubicBezTo>
                  <a:cubicBezTo>
                    <a:pt x="522" y="623"/>
                    <a:pt x="650" y="472"/>
                    <a:pt x="636" y="300"/>
                  </a:cubicBezTo>
                  <a:cubicBezTo>
                    <a:pt x="622" y="128"/>
                    <a:pt x="471" y="0"/>
                    <a:pt x="300" y="14"/>
                  </a:cubicBezTo>
                  <a:cubicBezTo>
                    <a:pt x="128" y="28"/>
                    <a:pt x="0" y="179"/>
                    <a:pt x="13" y="35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13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76"/>
            <p:cNvSpPr>
              <a:spLocks noEditPoints="1"/>
            </p:cNvSpPr>
            <p:nvPr/>
          </p:nvSpPr>
          <p:spPr bwMode="auto">
            <a:xfrm>
              <a:off x="3464719" y="4769245"/>
              <a:ext cx="195263" cy="182165"/>
            </a:xfrm>
            <a:custGeom>
              <a:avLst/>
              <a:gdLst>
                <a:gd name="T0" fmla="*/ 153 w 296"/>
                <a:gd name="T1" fmla="*/ 276 h 276"/>
                <a:gd name="T2" fmla="*/ 153 w 296"/>
                <a:gd name="T3" fmla="*/ 276 h 276"/>
                <a:gd name="T4" fmla="*/ 119 w 296"/>
                <a:gd name="T5" fmla="*/ 273 h 276"/>
                <a:gd name="T6" fmla="*/ 18 w 296"/>
                <a:gd name="T7" fmla="*/ 105 h 276"/>
                <a:gd name="T8" fmla="*/ 153 w 296"/>
                <a:gd name="T9" fmla="*/ 0 h 276"/>
                <a:gd name="T10" fmla="*/ 187 w 296"/>
                <a:gd name="T11" fmla="*/ 4 h 276"/>
                <a:gd name="T12" fmla="*/ 272 w 296"/>
                <a:gd name="T13" fmla="*/ 68 h 276"/>
                <a:gd name="T14" fmla="*/ 287 w 296"/>
                <a:gd name="T15" fmla="*/ 172 h 276"/>
                <a:gd name="T16" fmla="*/ 153 w 296"/>
                <a:gd name="T17" fmla="*/ 276 h 276"/>
                <a:gd name="T18" fmla="*/ 153 w 296"/>
                <a:gd name="T19" fmla="*/ 44 h 276"/>
                <a:gd name="T20" fmla="*/ 61 w 296"/>
                <a:gd name="T21" fmla="*/ 116 h 276"/>
                <a:gd name="T22" fmla="*/ 130 w 296"/>
                <a:gd name="T23" fmla="*/ 230 h 276"/>
                <a:gd name="T24" fmla="*/ 153 w 296"/>
                <a:gd name="T25" fmla="*/ 232 h 276"/>
                <a:gd name="T26" fmla="*/ 153 w 296"/>
                <a:gd name="T27" fmla="*/ 232 h 276"/>
                <a:gd name="T28" fmla="*/ 245 w 296"/>
                <a:gd name="T29" fmla="*/ 161 h 276"/>
                <a:gd name="T30" fmla="*/ 234 w 296"/>
                <a:gd name="T31" fmla="*/ 90 h 276"/>
                <a:gd name="T32" fmla="*/ 176 w 296"/>
                <a:gd name="T33" fmla="*/ 47 h 276"/>
                <a:gd name="T34" fmla="*/ 153 w 296"/>
                <a:gd name="T35" fmla="*/ 44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6" h="276">
                  <a:moveTo>
                    <a:pt x="153" y="276"/>
                  </a:moveTo>
                  <a:cubicBezTo>
                    <a:pt x="153" y="276"/>
                    <a:pt x="153" y="276"/>
                    <a:pt x="153" y="276"/>
                  </a:cubicBezTo>
                  <a:cubicBezTo>
                    <a:pt x="142" y="276"/>
                    <a:pt x="130" y="275"/>
                    <a:pt x="119" y="273"/>
                  </a:cubicBezTo>
                  <a:cubicBezTo>
                    <a:pt x="45" y="254"/>
                    <a:pt x="0" y="179"/>
                    <a:pt x="18" y="105"/>
                  </a:cubicBezTo>
                  <a:cubicBezTo>
                    <a:pt x="34" y="43"/>
                    <a:pt x="89" y="0"/>
                    <a:pt x="153" y="0"/>
                  </a:cubicBezTo>
                  <a:cubicBezTo>
                    <a:pt x="164" y="0"/>
                    <a:pt x="176" y="2"/>
                    <a:pt x="187" y="4"/>
                  </a:cubicBezTo>
                  <a:cubicBezTo>
                    <a:pt x="223" y="13"/>
                    <a:pt x="253" y="36"/>
                    <a:pt x="272" y="68"/>
                  </a:cubicBezTo>
                  <a:cubicBezTo>
                    <a:pt x="291" y="99"/>
                    <a:pt x="296" y="136"/>
                    <a:pt x="287" y="172"/>
                  </a:cubicBezTo>
                  <a:cubicBezTo>
                    <a:pt x="272" y="234"/>
                    <a:pt x="217" y="276"/>
                    <a:pt x="153" y="276"/>
                  </a:cubicBezTo>
                  <a:close/>
                  <a:moveTo>
                    <a:pt x="153" y="44"/>
                  </a:moveTo>
                  <a:cubicBezTo>
                    <a:pt x="109" y="44"/>
                    <a:pt x="72" y="74"/>
                    <a:pt x="61" y="116"/>
                  </a:cubicBezTo>
                  <a:cubicBezTo>
                    <a:pt x="49" y="166"/>
                    <a:pt x="79" y="217"/>
                    <a:pt x="130" y="230"/>
                  </a:cubicBezTo>
                  <a:cubicBezTo>
                    <a:pt x="138" y="232"/>
                    <a:pt x="145" y="232"/>
                    <a:pt x="153" y="232"/>
                  </a:cubicBezTo>
                  <a:cubicBezTo>
                    <a:pt x="153" y="232"/>
                    <a:pt x="153" y="232"/>
                    <a:pt x="153" y="232"/>
                  </a:cubicBezTo>
                  <a:cubicBezTo>
                    <a:pt x="196" y="232"/>
                    <a:pt x="234" y="203"/>
                    <a:pt x="245" y="161"/>
                  </a:cubicBezTo>
                  <a:cubicBezTo>
                    <a:pt x="251" y="137"/>
                    <a:pt x="247" y="112"/>
                    <a:pt x="234" y="90"/>
                  </a:cubicBezTo>
                  <a:cubicBezTo>
                    <a:pt x="221" y="68"/>
                    <a:pt x="200" y="53"/>
                    <a:pt x="176" y="47"/>
                  </a:cubicBezTo>
                  <a:cubicBezTo>
                    <a:pt x="168" y="45"/>
                    <a:pt x="161" y="44"/>
                    <a:pt x="153" y="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13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86"/>
            <p:cNvSpPr>
              <a:spLocks noEditPoints="1"/>
            </p:cNvSpPr>
            <p:nvPr/>
          </p:nvSpPr>
          <p:spPr bwMode="auto">
            <a:xfrm>
              <a:off x="3955257" y="2598736"/>
              <a:ext cx="195263" cy="182165"/>
            </a:xfrm>
            <a:custGeom>
              <a:avLst/>
              <a:gdLst>
                <a:gd name="T0" fmla="*/ 153 w 296"/>
                <a:gd name="T1" fmla="*/ 277 h 277"/>
                <a:gd name="T2" fmla="*/ 153 w 296"/>
                <a:gd name="T3" fmla="*/ 277 h 277"/>
                <a:gd name="T4" fmla="*/ 119 w 296"/>
                <a:gd name="T5" fmla="*/ 273 h 277"/>
                <a:gd name="T6" fmla="*/ 18 w 296"/>
                <a:gd name="T7" fmla="*/ 105 h 277"/>
                <a:gd name="T8" fmla="*/ 152 w 296"/>
                <a:gd name="T9" fmla="*/ 0 h 277"/>
                <a:gd name="T10" fmla="*/ 186 w 296"/>
                <a:gd name="T11" fmla="*/ 4 h 277"/>
                <a:gd name="T12" fmla="*/ 271 w 296"/>
                <a:gd name="T13" fmla="*/ 67 h 277"/>
                <a:gd name="T14" fmla="*/ 287 w 296"/>
                <a:gd name="T15" fmla="*/ 172 h 277"/>
                <a:gd name="T16" fmla="*/ 153 w 296"/>
                <a:gd name="T17" fmla="*/ 277 h 277"/>
                <a:gd name="T18" fmla="*/ 152 w 296"/>
                <a:gd name="T19" fmla="*/ 44 h 277"/>
                <a:gd name="T20" fmla="*/ 61 w 296"/>
                <a:gd name="T21" fmla="*/ 115 h 277"/>
                <a:gd name="T22" fmla="*/ 130 w 296"/>
                <a:gd name="T23" fmla="*/ 230 h 277"/>
                <a:gd name="T24" fmla="*/ 153 w 296"/>
                <a:gd name="T25" fmla="*/ 233 h 277"/>
                <a:gd name="T26" fmla="*/ 244 w 296"/>
                <a:gd name="T27" fmla="*/ 161 h 277"/>
                <a:gd name="T28" fmla="*/ 234 w 296"/>
                <a:gd name="T29" fmla="*/ 90 h 277"/>
                <a:gd name="T30" fmla="*/ 176 w 296"/>
                <a:gd name="T31" fmla="*/ 47 h 277"/>
                <a:gd name="T32" fmla="*/ 152 w 296"/>
                <a:gd name="T33" fmla="*/ 44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277">
                  <a:moveTo>
                    <a:pt x="153" y="277"/>
                  </a:moveTo>
                  <a:cubicBezTo>
                    <a:pt x="153" y="277"/>
                    <a:pt x="153" y="277"/>
                    <a:pt x="153" y="277"/>
                  </a:cubicBezTo>
                  <a:cubicBezTo>
                    <a:pt x="141" y="277"/>
                    <a:pt x="130" y="276"/>
                    <a:pt x="119" y="273"/>
                  </a:cubicBezTo>
                  <a:cubicBezTo>
                    <a:pt x="45" y="254"/>
                    <a:pt x="0" y="179"/>
                    <a:pt x="18" y="105"/>
                  </a:cubicBezTo>
                  <a:cubicBezTo>
                    <a:pt x="34" y="43"/>
                    <a:pt x="89" y="0"/>
                    <a:pt x="152" y="0"/>
                  </a:cubicBezTo>
                  <a:cubicBezTo>
                    <a:pt x="164" y="0"/>
                    <a:pt x="175" y="1"/>
                    <a:pt x="186" y="4"/>
                  </a:cubicBezTo>
                  <a:cubicBezTo>
                    <a:pt x="222" y="13"/>
                    <a:pt x="252" y="35"/>
                    <a:pt x="271" y="67"/>
                  </a:cubicBezTo>
                  <a:cubicBezTo>
                    <a:pt x="291" y="99"/>
                    <a:pt x="296" y="136"/>
                    <a:pt x="287" y="172"/>
                  </a:cubicBezTo>
                  <a:cubicBezTo>
                    <a:pt x="272" y="234"/>
                    <a:pt x="216" y="277"/>
                    <a:pt x="153" y="277"/>
                  </a:cubicBezTo>
                  <a:close/>
                  <a:moveTo>
                    <a:pt x="152" y="44"/>
                  </a:moveTo>
                  <a:cubicBezTo>
                    <a:pt x="109" y="44"/>
                    <a:pt x="71" y="73"/>
                    <a:pt x="61" y="115"/>
                  </a:cubicBezTo>
                  <a:cubicBezTo>
                    <a:pt x="48" y="166"/>
                    <a:pt x="79" y="217"/>
                    <a:pt x="130" y="230"/>
                  </a:cubicBezTo>
                  <a:cubicBezTo>
                    <a:pt x="137" y="232"/>
                    <a:pt x="145" y="233"/>
                    <a:pt x="153" y="233"/>
                  </a:cubicBezTo>
                  <a:cubicBezTo>
                    <a:pt x="196" y="233"/>
                    <a:pt x="234" y="204"/>
                    <a:pt x="244" y="161"/>
                  </a:cubicBezTo>
                  <a:cubicBezTo>
                    <a:pt x="250" y="137"/>
                    <a:pt x="247" y="111"/>
                    <a:pt x="234" y="90"/>
                  </a:cubicBezTo>
                  <a:cubicBezTo>
                    <a:pt x="221" y="68"/>
                    <a:pt x="200" y="53"/>
                    <a:pt x="176" y="47"/>
                  </a:cubicBezTo>
                  <a:cubicBezTo>
                    <a:pt x="168" y="45"/>
                    <a:pt x="160" y="44"/>
                    <a:pt x="152" y="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13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Oval 109"/>
            <p:cNvSpPr>
              <a:spLocks noChangeArrowheads="1"/>
            </p:cNvSpPr>
            <p:nvPr/>
          </p:nvSpPr>
          <p:spPr bwMode="auto">
            <a:xfrm>
              <a:off x="2527698" y="2822573"/>
              <a:ext cx="236935" cy="236934"/>
            </a:xfrm>
            <a:prstGeom prst="ellipse">
              <a:avLst/>
            </a:prstGeom>
            <a:gradFill flip="none" rotWithShape="1">
              <a:gsLst>
                <a:gs pos="0">
                  <a:srgbClr val="00B0F0"/>
                </a:gs>
                <a:gs pos="45000">
                  <a:srgbClr val="0079DE"/>
                </a:gs>
                <a:gs pos="100000">
                  <a:srgbClr val="0060BF"/>
                </a:gs>
              </a:gsLst>
              <a:lin ang="13500000" scaled="1"/>
              <a:tileRect/>
            </a:gradFill>
            <a:ln w="1016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Oval 110"/>
            <p:cNvSpPr>
              <a:spLocks noChangeArrowheads="1"/>
            </p:cNvSpPr>
            <p:nvPr/>
          </p:nvSpPr>
          <p:spPr bwMode="auto">
            <a:xfrm>
              <a:off x="3592117" y="3410742"/>
              <a:ext cx="272654" cy="273844"/>
            </a:xfrm>
            <a:prstGeom prst="ellipse">
              <a:avLst/>
            </a:prstGeom>
            <a:gradFill flip="none" rotWithShape="1">
              <a:gsLst>
                <a:gs pos="0">
                  <a:srgbClr val="00B0F0"/>
                </a:gs>
                <a:gs pos="45000">
                  <a:srgbClr val="0079DE"/>
                </a:gs>
                <a:gs pos="100000">
                  <a:srgbClr val="0060BF"/>
                </a:gs>
              </a:gsLst>
              <a:lin ang="13500000" scaled="1"/>
              <a:tileRect/>
            </a:gradFill>
            <a:ln w="1016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Oval 111"/>
            <p:cNvSpPr>
              <a:spLocks noChangeArrowheads="1"/>
            </p:cNvSpPr>
            <p:nvPr/>
          </p:nvSpPr>
          <p:spPr bwMode="auto">
            <a:xfrm>
              <a:off x="3411142" y="2296317"/>
              <a:ext cx="160735" cy="160734"/>
            </a:xfrm>
            <a:prstGeom prst="ellipse">
              <a:avLst/>
            </a:prstGeom>
            <a:gradFill flip="none" rotWithShape="1">
              <a:gsLst>
                <a:gs pos="0">
                  <a:srgbClr val="00B0F0"/>
                </a:gs>
                <a:gs pos="45000">
                  <a:srgbClr val="0079DE"/>
                </a:gs>
                <a:gs pos="100000">
                  <a:srgbClr val="0060BF"/>
                </a:gs>
              </a:gsLst>
              <a:lin ang="13500000" scaled="1"/>
              <a:tileRect/>
            </a:gradFill>
            <a:ln w="1016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Oval 112"/>
            <p:cNvSpPr>
              <a:spLocks noChangeArrowheads="1"/>
            </p:cNvSpPr>
            <p:nvPr/>
          </p:nvSpPr>
          <p:spPr bwMode="auto">
            <a:xfrm>
              <a:off x="3136107" y="4344191"/>
              <a:ext cx="160735" cy="159544"/>
            </a:xfrm>
            <a:prstGeom prst="ellipse">
              <a:avLst/>
            </a:prstGeom>
            <a:gradFill flip="none" rotWithShape="1">
              <a:gsLst>
                <a:gs pos="0">
                  <a:srgbClr val="00B0F0"/>
                </a:gs>
                <a:gs pos="45000">
                  <a:srgbClr val="0079DE"/>
                </a:gs>
                <a:gs pos="100000">
                  <a:srgbClr val="0060BF"/>
                </a:gs>
              </a:gsLst>
              <a:lin ang="13500000" scaled="1"/>
              <a:tileRect/>
            </a:gradFill>
            <a:ln w="1016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53930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348040" y="345292"/>
            <a:ext cx="149592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err="1" smtClean="0">
                <a:latin typeface="Agency FB" panose="020B0503020202020204" pitchFamily="34" charset="0"/>
              </a:rPr>
              <a:t>InnoDB</a:t>
            </a:r>
            <a:r>
              <a:rPr lang="zh-CN" altLang="en-US" sz="3200" dirty="0" smtClean="0">
                <a:latin typeface="Agency FB" panose="020B0503020202020204" pitchFamily="34" charset="0"/>
              </a:rPr>
              <a:t>锁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8033" y="930067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一致性非锁定读</a:t>
            </a:r>
          </a:p>
        </p:txBody>
      </p:sp>
      <p:pic>
        <p:nvPicPr>
          <p:cNvPr id="7" name="Picture 2" descr="https://images2015.cnblogs.com/blog/754297/201602/754297-20160201105651929-212604662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928" y="1689616"/>
            <a:ext cx="5784261" cy="442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5086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等腰三角形 20"/>
          <p:cNvSpPr/>
          <p:nvPr/>
        </p:nvSpPr>
        <p:spPr>
          <a:xfrm flipV="1">
            <a:off x="2354534" y="3098800"/>
            <a:ext cx="256632" cy="104778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3155950" y="0"/>
            <a:ext cx="5880100" cy="2400738"/>
            <a:chOff x="3155950" y="0"/>
            <a:chExt cx="5880100" cy="2400738"/>
          </a:xfrm>
        </p:grpSpPr>
        <p:sp>
          <p:nvSpPr>
            <p:cNvPr id="2" name="等腰三角形 1"/>
            <p:cNvSpPr/>
            <p:nvPr/>
          </p:nvSpPr>
          <p:spPr>
            <a:xfrm flipV="1">
              <a:off x="3155950" y="0"/>
              <a:ext cx="5880100" cy="240073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4647525" y="538769"/>
              <a:ext cx="2896947" cy="110799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66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CONTENTS</a:t>
              </a:r>
              <a:endParaRPr lang="zh-CN" altLang="en-US" sz="66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5" name="椭圆 4"/>
          <p:cNvSpPr/>
          <p:nvPr/>
        </p:nvSpPr>
        <p:spPr>
          <a:xfrm>
            <a:off x="1898649" y="3362325"/>
            <a:ext cx="1168402" cy="116840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307416" y="3362325"/>
            <a:ext cx="1168402" cy="1168402"/>
          </a:xfrm>
          <a:prstGeom prst="ellipse">
            <a:avLst/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716183" y="3362325"/>
            <a:ext cx="1168402" cy="116840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124949" y="3362325"/>
            <a:ext cx="1168402" cy="1168402"/>
          </a:xfrm>
          <a:prstGeom prst="ellipse">
            <a:avLst/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9"/>
          <p:cNvSpPr/>
          <p:nvPr/>
        </p:nvSpPr>
        <p:spPr>
          <a:xfrm>
            <a:off x="2232024" y="3696030"/>
            <a:ext cx="501652" cy="500993"/>
          </a:xfrm>
          <a:custGeom>
            <a:avLst/>
            <a:gdLst>
              <a:gd name="connsiteX0" fmla="*/ 86413 w 591547"/>
              <a:gd name="connsiteY0" fmla="*/ 515758 h 590770"/>
              <a:gd name="connsiteX1" fmla="*/ 171919 w 591547"/>
              <a:gd name="connsiteY1" fmla="*/ 515758 h 590770"/>
              <a:gd name="connsiteX2" fmla="*/ 171919 w 591547"/>
              <a:gd name="connsiteY2" fmla="*/ 537523 h 590770"/>
              <a:gd name="connsiteX3" fmla="*/ 86413 w 591547"/>
              <a:gd name="connsiteY3" fmla="*/ 537523 h 590770"/>
              <a:gd name="connsiteX4" fmla="*/ 86413 w 591547"/>
              <a:gd name="connsiteY4" fmla="*/ 461733 h 590770"/>
              <a:gd name="connsiteX5" fmla="*/ 171919 w 591547"/>
              <a:gd name="connsiteY5" fmla="*/ 461733 h 590770"/>
              <a:gd name="connsiteX6" fmla="*/ 171919 w 591547"/>
              <a:gd name="connsiteY6" fmla="*/ 483498 h 590770"/>
              <a:gd name="connsiteX7" fmla="*/ 86413 w 591547"/>
              <a:gd name="connsiteY7" fmla="*/ 483498 h 590770"/>
              <a:gd name="connsiteX8" fmla="*/ 86413 w 591547"/>
              <a:gd name="connsiteY8" fmla="*/ 408616 h 590770"/>
              <a:gd name="connsiteX9" fmla="*/ 171919 w 591547"/>
              <a:gd name="connsiteY9" fmla="*/ 408616 h 590770"/>
              <a:gd name="connsiteX10" fmla="*/ 171919 w 591547"/>
              <a:gd name="connsiteY10" fmla="*/ 429474 h 590770"/>
              <a:gd name="connsiteX11" fmla="*/ 86413 w 591547"/>
              <a:gd name="connsiteY11" fmla="*/ 429474 h 590770"/>
              <a:gd name="connsiteX12" fmla="*/ 204177 w 591547"/>
              <a:gd name="connsiteY12" fmla="*/ 357041 h 590770"/>
              <a:gd name="connsiteX13" fmla="*/ 204177 w 591547"/>
              <a:gd name="connsiteY13" fmla="*/ 569815 h 590770"/>
              <a:gd name="connsiteX14" fmla="*/ 333300 w 591547"/>
              <a:gd name="connsiteY14" fmla="*/ 569815 h 590770"/>
              <a:gd name="connsiteX15" fmla="*/ 333300 w 591547"/>
              <a:gd name="connsiteY15" fmla="*/ 382026 h 590770"/>
              <a:gd name="connsiteX16" fmla="*/ 183194 w 591547"/>
              <a:gd name="connsiteY16" fmla="*/ 357041 h 590770"/>
              <a:gd name="connsiteX17" fmla="*/ 75053 w 591547"/>
              <a:gd name="connsiteY17" fmla="*/ 382026 h 590770"/>
              <a:gd name="connsiteX18" fmla="*/ 75053 w 591547"/>
              <a:gd name="connsiteY18" fmla="*/ 569815 h 590770"/>
              <a:gd name="connsiteX19" fmla="*/ 183194 w 591547"/>
              <a:gd name="connsiteY19" fmla="*/ 569815 h 590770"/>
              <a:gd name="connsiteX20" fmla="*/ 247709 w 591547"/>
              <a:gd name="connsiteY20" fmla="*/ 311838 h 590770"/>
              <a:gd name="connsiteX21" fmla="*/ 322851 w 591547"/>
              <a:gd name="connsiteY21" fmla="*/ 311838 h 590770"/>
              <a:gd name="connsiteX22" fmla="*/ 322851 w 591547"/>
              <a:gd name="connsiteY22" fmla="*/ 332826 h 590770"/>
              <a:gd name="connsiteX23" fmla="*/ 247709 w 591547"/>
              <a:gd name="connsiteY23" fmla="*/ 332826 h 590770"/>
              <a:gd name="connsiteX24" fmla="*/ 247709 w 591547"/>
              <a:gd name="connsiteY24" fmla="*/ 257944 h 590770"/>
              <a:gd name="connsiteX25" fmla="*/ 322851 w 591547"/>
              <a:gd name="connsiteY25" fmla="*/ 257944 h 590770"/>
              <a:gd name="connsiteX26" fmla="*/ 322851 w 591547"/>
              <a:gd name="connsiteY26" fmla="*/ 279580 h 590770"/>
              <a:gd name="connsiteX27" fmla="*/ 247709 w 591547"/>
              <a:gd name="connsiteY27" fmla="*/ 279580 h 590770"/>
              <a:gd name="connsiteX28" fmla="*/ 247709 w 591547"/>
              <a:gd name="connsiteY28" fmla="*/ 203919 h 590770"/>
              <a:gd name="connsiteX29" fmla="*/ 322851 w 591547"/>
              <a:gd name="connsiteY29" fmla="*/ 203919 h 590770"/>
              <a:gd name="connsiteX30" fmla="*/ 322851 w 591547"/>
              <a:gd name="connsiteY30" fmla="*/ 225684 h 590770"/>
              <a:gd name="connsiteX31" fmla="*/ 247709 w 591547"/>
              <a:gd name="connsiteY31" fmla="*/ 225684 h 590770"/>
              <a:gd name="connsiteX32" fmla="*/ 247709 w 591547"/>
              <a:gd name="connsiteY32" fmla="*/ 150672 h 590770"/>
              <a:gd name="connsiteX33" fmla="*/ 322851 w 591547"/>
              <a:gd name="connsiteY33" fmla="*/ 150672 h 590770"/>
              <a:gd name="connsiteX34" fmla="*/ 322851 w 591547"/>
              <a:gd name="connsiteY34" fmla="*/ 171660 h 590770"/>
              <a:gd name="connsiteX35" fmla="*/ 247709 w 591547"/>
              <a:gd name="connsiteY35" fmla="*/ 171660 h 590770"/>
              <a:gd name="connsiteX36" fmla="*/ 355090 w 591547"/>
              <a:gd name="connsiteY36" fmla="*/ 102357 h 590770"/>
              <a:gd name="connsiteX37" fmla="*/ 355090 w 591547"/>
              <a:gd name="connsiteY37" fmla="*/ 373160 h 590770"/>
              <a:gd name="connsiteX38" fmla="*/ 355090 w 591547"/>
              <a:gd name="connsiteY38" fmla="*/ 376384 h 590770"/>
              <a:gd name="connsiteX39" fmla="*/ 355090 w 591547"/>
              <a:gd name="connsiteY39" fmla="*/ 569815 h 590770"/>
              <a:gd name="connsiteX40" fmla="*/ 484213 w 591547"/>
              <a:gd name="connsiteY40" fmla="*/ 569815 h 590770"/>
              <a:gd name="connsiteX41" fmla="*/ 484213 w 591547"/>
              <a:gd name="connsiteY41" fmla="*/ 154744 h 590770"/>
              <a:gd name="connsiteX42" fmla="*/ 333300 w 591547"/>
              <a:gd name="connsiteY42" fmla="*/ 99939 h 590770"/>
              <a:gd name="connsiteX43" fmla="*/ 236458 w 591547"/>
              <a:gd name="connsiteY43" fmla="*/ 125730 h 590770"/>
              <a:gd name="connsiteX44" fmla="*/ 236458 w 591547"/>
              <a:gd name="connsiteY44" fmla="*/ 341728 h 590770"/>
              <a:gd name="connsiteX45" fmla="*/ 333300 w 591547"/>
              <a:gd name="connsiteY45" fmla="*/ 360265 h 590770"/>
              <a:gd name="connsiteX46" fmla="*/ 397862 w 591547"/>
              <a:gd name="connsiteY46" fmla="*/ 21761 h 590770"/>
              <a:gd name="connsiteX47" fmla="*/ 387371 w 591547"/>
              <a:gd name="connsiteY47" fmla="*/ 32238 h 590770"/>
              <a:gd name="connsiteX48" fmla="*/ 397862 w 591547"/>
              <a:gd name="connsiteY48" fmla="*/ 42716 h 590770"/>
              <a:gd name="connsiteX49" fmla="*/ 409160 w 591547"/>
              <a:gd name="connsiteY49" fmla="*/ 32238 h 590770"/>
              <a:gd name="connsiteX50" fmla="*/ 397862 w 591547"/>
              <a:gd name="connsiteY50" fmla="*/ 21761 h 590770"/>
              <a:gd name="connsiteX51" fmla="*/ 397862 w 591547"/>
              <a:gd name="connsiteY51" fmla="*/ 0 h 590770"/>
              <a:gd name="connsiteX52" fmla="*/ 430143 w 591547"/>
              <a:gd name="connsiteY52" fmla="*/ 32238 h 590770"/>
              <a:gd name="connsiteX53" fmla="*/ 409160 w 591547"/>
              <a:gd name="connsiteY53" fmla="*/ 62865 h 590770"/>
              <a:gd name="connsiteX54" fmla="*/ 409160 w 591547"/>
              <a:gd name="connsiteY54" fmla="*/ 100745 h 590770"/>
              <a:gd name="connsiteX55" fmla="*/ 498740 w 591547"/>
              <a:gd name="connsiteY55" fmla="*/ 137819 h 590770"/>
              <a:gd name="connsiteX56" fmla="*/ 506003 w 591547"/>
              <a:gd name="connsiteY56" fmla="*/ 147491 h 590770"/>
              <a:gd name="connsiteX57" fmla="*/ 506003 w 591547"/>
              <a:gd name="connsiteY57" fmla="*/ 569815 h 590770"/>
              <a:gd name="connsiteX58" fmla="*/ 591547 w 591547"/>
              <a:gd name="connsiteY58" fmla="*/ 569815 h 590770"/>
              <a:gd name="connsiteX59" fmla="*/ 591547 w 591547"/>
              <a:gd name="connsiteY59" fmla="*/ 590770 h 590770"/>
              <a:gd name="connsiteX60" fmla="*/ 494705 w 591547"/>
              <a:gd name="connsiteY60" fmla="*/ 590770 h 590770"/>
              <a:gd name="connsiteX61" fmla="*/ 344598 w 591547"/>
              <a:gd name="connsiteY61" fmla="*/ 590770 h 590770"/>
              <a:gd name="connsiteX62" fmla="*/ 193685 w 591547"/>
              <a:gd name="connsiteY62" fmla="*/ 590770 h 590770"/>
              <a:gd name="connsiteX63" fmla="*/ 64562 w 591547"/>
              <a:gd name="connsiteY63" fmla="*/ 590770 h 590770"/>
              <a:gd name="connsiteX64" fmla="*/ 0 w 591547"/>
              <a:gd name="connsiteY64" fmla="*/ 590770 h 590770"/>
              <a:gd name="connsiteX65" fmla="*/ 0 w 591547"/>
              <a:gd name="connsiteY65" fmla="*/ 569815 h 590770"/>
              <a:gd name="connsiteX66" fmla="*/ 54070 w 591547"/>
              <a:gd name="connsiteY66" fmla="*/ 569815 h 590770"/>
              <a:gd name="connsiteX67" fmla="*/ 54070 w 591547"/>
              <a:gd name="connsiteY67" fmla="*/ 373160 h 590770"/>
              <a:gd name="connsiteX68" fmla="*/ 62141 w 591547"/>
              <a:gd name="connsiteY68" fmla="*/ 362683 h 590770"/>
              <a:gd name="connsiteX69" fmla="*/ 191264 w 591547"/>
              <a:gd name="connsiteY69" fmla="*/ 333668 h 590770"/>
              <a:gd name="connsiteX70" fmla="*/ 195299 w 591547"/>
              <a:gd name="connsiteY70" fmla="*/ 333668 h 590770"/>
              <a:gd name="connsiteX71" fmla="*/ 196106 w 591547"/>
              <a:gd name="connsiteY71" fmla="*/ 333668 h 590770"/>
              <a:gd name="connsiteX72" fmla="*/ 215475 w 591547"/>
              <a:gd name="connsiteY72" fmla="*/ 336892 h 590770"/>
              <a:gd name="connsiteX73" fmla="*/ 215475 w 591547"/>
              <a:gd name="connsiteY73" fmla="*/ 116864 h 590770"/>
              <a:gd name="connsiteX74" fmla="*/ 223545 w 591547"/>
              <a:gd name="connsiteY74" fmla="*/ 106387 h 590770"/>
              <a:gd name="connsiteX75" fmla="*/ 341370 w 591547"/>
              <a:gd name="connsiteY75" fmla="*/ 75760 h 590770"/>
              <a:gd name="connsiteX76" fmla="*/ 342984 w 591547"/>
              <a:gd name="connsiteY76" fmla="*/ 75760 h 590770"/>
              <a:gd name="connsiteX77" fmla="*/ 345405 w 591547"/>
              <a:gd name="connsiteY77" fmla="*/ 75760 h 590770"/>
              <a:gd name="connsiteX78" fmla="*/ 347020 w 591547"/>
              <a:gd name="connsiteY78" fmla="*/ 75760 h 590770"/>
              <a:gd name="connsiteX79" fmla="*/ 348634 w 591547"/>
              <a:gd name="connsiteY79" fmla="*/ 75760 h 590770"/>
              <a:gd name="connsiteX80" fmla="*/ 387371 w 591547"/>
              <a:gd name="connsiteY80" fmla="*/ 91879 h 590770"/>
              <a:gd name="connsiteX81" fmla="*/ 387371 w 591547"/>
              <a:gd name="connsiteY81" fmla="*/ 62865 h 590770"/>
              <a:gd name="connsiteX82" fmla="*/ 365581 w 591547"/>
              <a:gd name="connsiteY82" fmla="*/ 32238 h 590770"/>
              <a:gd name="connsiteX83" fmla="*/ 397862 w 591547"/>
              <a:gd name="connsiteY83" fmla="*/ 0 h 590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591547" h="590770">
                <a:moveTo>
                  <a:pt x="86413" y="515758"/>
                </a:moveTo>
                <a:lnTo>
                  <a:pt x="171919" y="515758"/>
                </a:lnTo>
                <a:lnTo>
                  <a:pt x="171919" y="537523"/>
                </a:lnTo>
                <a:lnTo>
                  <a:pt x="86413" y="537523"/>
                </a:lnTo>
                <a:close/>
                <a:moveTo>
                  <a:pt x="86413" y="461733"/>
                </a:moveTo>
                <a:lnTo>
                  <a:pt x="171919" y="461733"/>
                </a:lnTo>
                <a:lnTo>
                  <a:pt x="171919" y="483498"/>
                </a:lnTo>
                <a:lnTo>
                  <a:pt x="86413" y="483498"/>
                </a:lnTo>
                <a:close/>
                <a:moveTo>
                  <a:pt x="86413" y="408616"/>
                </a:moveTo>
                <a:lnTo>
                  <a:pt x="171919" y="408616"/>
                </a:lnTo>
                <a:lnTo>
                  <a:pt x="171919" y="429474"/>
                </a:lnTo>
                <a:lnTo>
                  <a:pt x="86413" y="429474"/>
                </a:lnTo>
                <a:close/>
                <a:moveTo>
                  <a:pt x="204177" y="357041"/>
                </a:moveTo>
                <a:lnTo>
                  <a:pt x="204177" y="569815"/>
                </a:lnTo>
                <a:lnTo>
                  <a:pt x="333300" y="569815"/>
                </a:lnTo>
                <a:lnTo>
                  <a:pt x="333300" y="382026"/>
                </a:lnTo>
                <a:close/>
                <a:moveTo>
                  <a:pt x="183194" y="357041"/>
                </a:moveTo>
                <a:lnTo>
                  <a:pt x="75053" y="382026"/>
                </a:lnTo>
                <a:lnTo>
                  <a:pt x="75053" y="569815"/>
                </a:lnTo>
                <a:lnTo>
                  <a:pt x="183194" y="569815"/>
                </a:lnTo>
                <a:close/>
                <a:moveTo>
                  <a:pt x="247709" y="311838"/>
                </a:moveTo>
                <a:lnTo>
                  <a:pt x="322851" y="311838"/>
                </a:lnTo>
                <a:lnTo>
                  <a:pt x="322851" y="332826"/>
                </a:lnTo>
                <a:lnTo>
                  <a:pt x="247709" y="332826"/>
                </a:lnTo>
                <a:close/>
                <a:moveTo>
                  <a:pt x="247709" y="257944"/>
                </a:moveTo>
                <a:lnTo>
                  <a:pt x="322851" y="257944"/>
                </a:lnTo>
                <a:lnTo>
                  <a:pt x="322851" y="279580"/>
                </a:lnTo>
                <a:lnTo>
                  <a:pt x="247709" y="279580"/>
                </a:lnTo>
                <a:close/>
                <a:moveTo>
                  <a:pt x="247709" y="203919"/>
                </a:moveTo>
                <a:lnTo>
                  <a:pt x="322851" y="203919"/>
                </a:lnTo>
                <a:lnTo>
                  <a:pt x="322851" y="225684"/>
                </a:lnTo>
                <a:lnTo>
                  <a:pt x="247709" y="225684"/>
                </a:lnTo>
                <a:close/>
                <a:moveTo>
                  <a:pt x="247709" y="150672"/>
                </a:moveTo>
                <a:lnTo>
                  <a:pt x="322851" y="150672"/>
                </a:lnTo>
                <a:lnTo>
                  <a:pt x="322851" y="171660"/>
                </a:lnTo>
                <a:lnTo>
                  <a:pt x="247709" y="171660"/>
                </a:lnTo>
                <a:close/>
                <a:moveTo>
                  <a:pt x="355090" y="102357"/>
                </a:moveTo>
                <a:lnTo>
                  <a:pt x="355090" y="373160"/>
                </a:lnTo>
                <a:lnTo>
                  <a:pt x="355090" y="376384"/>
                </a:lnTo>
                <a:lnTo>
                  <a:pt x="355090" y="569815"/>
                </a:lnTo>
                <a:lnTo>
                  <a:pt x="484213" y="569815"/>
                </a:lnTo>
                <a:lnTo>
                  <a:pt x="484213" y="154744"/>
                </a:lnTo>
                <a:close/>
                <a:moveTo>
                  <a:pt x="333300" y="99939"/>
                </a:moveTo>
                <a:lnTo>
                  <a:pt x="236458" y="125730"/>
                </a:lnTo>
                <a:lnTo>
                  <a:pt x="236458" y="341728"/>
                </a:lnTo>
                <a:lnTo>
                  <a:pt x="333300" y="360265"/>
                </a:lnTo>
                <a:close/>
                <a:moveTo>
                  <a:pt x="397862" y="21761"/>
                </a:moveTo>
                <a:cubicBezTo>
                  <a:pt x="392213" y="21761"/>
                  <a:pt x="387371" y="26596"/>
                  <a:pt x="387371" y="32238"/>
                </a:cubicBezTo>
                <a:cubicBezTo>
                  <a:pt x="387371" y="37880"/>
                  <a:pt x="392213" y="42716"/>
                  <a:pt x="397862" y="42716"/>
                </a:cubicBezTo>
                <a:cubicBezTo>
                  <a:pt x="404318" y="42716"/>
                  <a:pt x="409160" y="37880"/>
                  <a:pt x="409160" y="32238"/>
                </a:cubicBezTo>
                <a:cubicBezTo>
                  <a:pt x="409160" y="26596"/>
                  <a:pt x="404318" y="21761"/>
                  <a:pt x="397862" y="21761"/>
                </a:cubicBezTo>
                <a:close/>
                <a:moveTo>
                  <a:pt x="397862" y="0"/>
                </a:moveTo>
                <a:cubicBezTo>
                  <a:pt x="415616" y="0"/>
                  <a:pt x="430143" y="14507"/>
                  <a:pt x="430143" y="32238"/>
                </a:cubicBezTo>
                <a:cubicBezTo>
                  <a:pt x="430143" y="45940"/>
                  <a:pt x="421266" y="58029"/>
                  <a:pt x="409160" y="62865"/>
                </a:cubicBezTo>
                <a:lnTo>
                  <a:pt x="409160" y="100745"/>
                </a:lnTo>
                <a:lnTo>
                  <a:pt x="498740" y="137819"/>
                </a:lnTo>
                <a:cubicBezTo>
                  <a:pt x="502775" y="139431"/>
                  <a:pt x="506003" y="143461"/>
                  <a:pt x="506003" y="147491"/>
                </a:cubicBezTo>
                <a:lnTo>
                  <a:pt x="506003" y="569815"/>
                </a:lnTo>
                <a:lnTo>
                  <a:pt x="591547" y="569815"/>
                </a:lnTo>
                <a:lnTo>
                  <a:pt x="591547" y="590770"/>
                </a:lnTo>
                <a:lnTo>
                  <a:pt x="494705" y="590770"/>
                </a:lnTo>
                <a:lnTo>
                  <a:pt x="344598" y="590770"/>
                </a:lnTo>
                <a:lnTo>
                  <a:pt x="193685" y="590770"/>
                </a:lnTo>
                <a:lnTo>
                  <a:pt x="64562" y="590770"/>
                </a:lnTo>
                <a:lnTo>
                  <a:pt x="0" y="590770"/>
                </a:lnTo>
                <a:lnTo>
                  <a:pt x="0" y="569815"/>
                </a:lnTo>
                <a:lnTo>
                  <a:pt x="54070" y="569815"/>
                </a:lnTo>
                <a:lnTo>
                  <a:pt x="54070" y="373160"/>
                </a:lnTo>
                <a:cubicBezTo>
                  <a:pt x="54070" y="368324"/>
                  <a:pt x="57298" y="364294"/>
                  <a:pt x="62141" y="362683"/>
                </a:cubicBezTo>
                <a:lnTo>
                  <a:pt x="191264" y="333668"/>
                </a:lnTo>
                <a:cubicBezTo>
                  <a:pt x="192878" y="332862"/>
                  <a:pt x="194492" y="332862"/>
                  <a:pt x="195299" y="333668"/>
                </a:cubicBezTo>
                <a:cubicBezTo>
                  <a:pt x="196106" y="333668"/>
                  <a:pt x="196106" y="333668"/>
                  <a:pt x="196106" y="333668"/>
                </a:cubicBezTo>
                <a:lnTo>
                  <a:pt x="215475" y="336892"/>
                </a:lnTo>
                <a:lnTo>
                  <a:pt x="215475" y="116864"/>
                </a:lnTo>
                <a:cubicBezTo>
                  <a:pt x="215475" y="112028"/>
                  <a:pt x="218703" y="107999"/>
                  <a:pt x="223545" y="106387"/>
                </a:cubicBezTo>
                <a:lnTo>
                  <a:pt x="341370" y="75760"/>
                </a:lnTo>
                <a:cubicBezTo>
                  <a:pt x="342177" y="75760"/>
                  <a:pt x="342177" y="75760"/>
                  <a:pt x="342984" y="75760"/>
                </a:cubicBezTo>
                <a:cubicBezTo>
                  <a:pt x="343791" y="75760"/>
                  <a:pt x="344598" y="74954"/>
                  <a:pt x="345405" y="75760"/>
                </a:cubicBezTo>
                <a:cubicBezTo>
                  <a:pt x="346213" y="75760"/>
                  <a:pt x="347020" y="75760"/>
                  <a:pt x="347020" y="75760"/>
                </a:cubicBezTo>
                <a:cubicBezTo>
                  <a:pt x="347827" y="75760"/>
                  <a:pt x="347827" y="75760"/>
                  <a:pt x="348634" y="75760"/>
                </a:cubicBezTo>
                <a:lnTo>
                  <a:pt x="387371" y="91879"/>
                </a:lnTo>
                <a:lnTo>
                  <a:pt x="387371" y="62865"/>
                </a:lnTo>
                <a:cubicBezTo>
                  <a:pt x="375265" y="58029"/>
                  <a:pt x="365581" y="45940"/>
                  <a:pt x="365581" y="32238"/>
                </a:cubicBezTo>
                <a:cubicBezTo>
                  <a:pt x="365581" y="14507"/>
                  <a:pt x="380107" y="0"/>
                  <a:pt x="39786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2" name="椭圆 10"/>
          <p:cNvSpPr/>
          <p:nvPr/>
        </p:nvSpPr>
        <p:spPr>
          <a:xfrm>
            <a:off x="4640791" y="3696079"/>
            <a:ext cx="501652" cy="500894"/>
          </a:xfrm>
          <a:custGeom>
            <a:avLst/>
            <a:gdLst>
              <a:gd name="connsiteX0" fmla="*/ 303775 w 607639"/>
              <a:gd name="connsiteY0" fmla="*/ 525007 h 606722"/>
              <a:gd name="connsiteX1" fmla="*/ 315710 w 607639"/>
              <a:gd name="connsiteY1" fmla="*/ 536902 h 606722"/>
              <a:gd name="connsiteX2" fmla="*/ 315710 w 607639"/>
              <a:gd name="connsiteY2" fmla="*/ 552347 h 606722"/>
              <a:gd name="connsiteX3" fmla="*/ 303775 w 607639"/>
              <a:gd name="connsiteY3" fmla="*/ 564241 h 606722"/>
              <a:gd name="connsiteX4" fmla="*/ 291929 w 607639"/>
              <a:gd name="connsiteY4" fmla="*/ 552347 h 606722"/>
              <a:gd name="connsiteX5" fmla="*/ 291929 w 607639"/>
              <a:gd name="connsiteY5" fmla="*/ 536902 h 606722"/>
              <a:gd name="connsiteX6" fmla="*/ 303775 w 607639"/>
              <a:gd name="connsiteY6" fmla="*/ 525007 h 606722"/>
              <a:gd name="connsiteX7" fmla="*/ 429885 w 607639"/>
              <a:gd name="connsiteY7" fmla="*/ 509483 h 606722"/>
              <a:gd name="connsiteX8" fmla="*/ 441811 w 607639"/>
              <a:gd name="connsiteY8" fmla="*/ 521409 h 606722"/>
              <a:gd name="connsiteX9" fmla="*/ 429885 w 607639"/>
              <a:gd name="connsiteY9" fmla="*/ 533335 h 606722"/>
              <a:gd name="connsiteX10" fmla="*/ 417959 w 607639"/>
              <a:gd name="connsiteY10" fmla="*/ 521409 h 606722"/>
              <a:gd name="connsiteX11" fmla="*/ 429885 w 607639"/>
              <a:gd name="connsiteY11" fmla="*/ 509483 h 606722"/>
              <a:gd name="connsiteX12" fmla="*/ 177720 w 607639"/>
              <a:gd name="connsiteY12" fmla="*/ 509483 h 606722"/>
              <a:gd name="connsiteX13" fmla="*/ 189611 w 607639"/>
              <a:gd name="connsiteY13" fmla="*/ 521409 h 606722"/>
              <a:gd name="connsiteX14" fmla="*/ 177720 w 607639"/>
              <a:gd name="connsiteY14" fmla="*/ 533335 h 606722"/>
              <a:gd name="connsiteX15" fmla="*/ 165829 w 607639"/>
              <a:gd name="connsiteY15" fmla="*/ 521409 h 606722"/>
              <a:gd name="connsiteX16" fmla="*/ 177720 w 607639"/>
              <a:gd name="connsiteY16" fmla="*/ 509483 h 606722"/>
              <a:gd name="connsiteX17" fmla="*/ 522185 w 607639"/>
              <a:gd name="connsiteY17" fmla="*/ 417324 h 606722"/>
              <a:gd name="connsiteX18" fmla="*/ 534111 w 607639"/>
              <a:gd name="connsiteY18" fmla="*/ 429250 h 606722"/>
              <a:gd name="connsiteX19" fmla="*/ 522185 w 607639"/>
              <a:gd name="connsiteY19" fmla="*/ 441176 h 606722"/>
              <a:gd name="connsiteX20" fmla="*/ 510259 w 607639"/>
              <a:gd name="connsiteY20" fmla="*/ 429250 h 606722"/>
              <a:gd name="connsiteX21" fmla="*/ 522185 w 607639"/>
              <a:gd name="connsiteY21" fmla="*/ 417324 h 606722"/>
              <a:gd name="connsiteX22" fmla="*/ 85420 w 607639"/>
              <a:gd name="connsiteY22" fmla="*/ 417324 h 606722"/>
              <a:gd name="connsiteX23" fmla="*/ 97311 w 607639"/>
              <a:gd name="connsiteY23" fmla="*/ 429250 h 606722"/>
              <a:gd name="connsiteX24" fmla="*/ 85420 w 607639"/>
              <a:gd name="connsiteY24" fmla="*/ 441176 h 606722"/>
              <a:gd name="connsiteX25" fmla="*/ 73529 w 607639"/>
              <a:gd name="connsiteY25" fmla="*/ 429250 h 606722"/>
              <a:gd name="connsiteX26" fmla="*/ 85420 w 607639"/>
              <a:gd name="connsiteY26" fmla="*/ 417324 h 606722"/>
              <a:gd name="connsiteX27" fmla="*/ 537643 w 607639"/>
              <a:gd name="connsiteY27" fmla="*/ 291506 h 606722"/>
              <a:gd name="connsiteX28" fmla="*/ 555628 w 607639"/>
              <a:gd name="connsiteY28" fmla="*/ 291506 h 606722"/>
              <a:gd name="connsiteX29" fmla="*/ 567558 w 607639"/>
              <a:gd name="connsiteY29" fmla="*/ 303316 h 606722"/>
              <a:gd name="connsiteX30" fmla="*/ 555628 w 607639"/>
              <a:gd name="connsiteY30" fmla="*/ 315216 h 606722"/>
              <a:gd name="connsiteX31" fmla="*/ 537643 w 607639"/>
              <a:gd name="connsiteY31" fmla="*/ 315216 h 606722"/>
              <a:gd name="connsiteX32" fmla="*/ 525713 w 607639"/>
              <a:gd name="connsiteY32" fmla="*/ 303316 h 606722"/>
              <a:gd name="connsiteX33" fmla="*/ 537643 w 607639"/>
              <a:gd name="connsiteY33" fmla="*/ 291506 h 606722"/>
              <a:gd name="connsiteX34" fmla="*/ 51991 w 607639"/>
              <a:gd name="connsiteY34" fmla="*/ 291506 h 606722"/>
              <a:gd name="connsiteX35" fmla="*/ 69946 w 607639"/>
              <a:gd name="connsiteY35" fmla="*/ 291506 h 606722"/>
              <a:gd name="connsiteX36" fmla="*/ 81856 w 607639"/>
              <a:gd name="connsiteY36" fmla="*/ 303316 h 606722"/>
              <a:gd name="connsiteX37" fmla="*/ 69946 w 607639"/>
              <a:gd name="connsiteY37" fmla="*/ 315216 h 606722"/>
              <a:gd name="connsiteX38" fmla="*/ 51991 w 607639"/>
              <a:gd name="connsiteY38" fmla="*/ 315216 h 606722"/>
              <a:gd name="connsiteX39" fmla="*/ 40081 w 607639"/>
              <a:gd name="connsiteY39" fmla="*/ 303316 h 606722"/>
              <a:gd name="connsiteX40" fmla="*/ 51991 w 607639"/>
              <a:gd name="connsiteY40" fmla="*/ 291506 h 606722"/>
              <a:gd name="connsiteX41" fmla="*/ 412608 w 607639"/>
              <a:gd name="connsiteY41" fmla="*/ 222096 h 606722"/>
              <a:gd name="connsiteX42" fmla="*/ 345491 w 607639"/>
              <a:gd name="connsiteY42" fmla="*/ 334245 h 606722"/>
              <a:gd name="connsiteX43" fmla="*/ 412608 w 607639"/>
              <a:gd name="connsiteY43" fmla="*/ 334245 h 606722"/>
              <a:gd name="connsiteX44" fmla="*/ 427651 w 607639"/>
              <a:gd name="connsiteY44" fmla="*/ 167533 h 606722"/>
              <a:gd name="connsiteX45" fmla="*/ 436375 w 607639"/>
              <a:gd name="connsiteY45" fmla="*/ 178996 h 606722"/>
              <a:gd name="connsiteX46" fmla="*/ 436375 w 607639"/>
              <a:gd name="connsiteY46" fmla="*/ 334245 h 606722"/>
              <a:gd name="connsiteX47" fmla="*/ 469399 w 607639"/>
              <a:gd name="connsiteY47" fmla="*/ 334245 h 606722"/>
              <a:gd name="connsiteX48" fmla="*/ 481327 w 607639"/>
              <a:gd name="connsiteY48" fmla="*/ 346153 h 606722"/>
              <a:gd name="connsiteX49" fmla="*/ 469399 w 607639"/>
              <a:gd name="connsiteY49" fmla="*/ 357973 h 606722"/>
              <a:gd name="connsiteX50" fmla="*/ 436375 w 607639"/>
              <a:gd name="connsiteY50" fmla="*/ 357973 h 606722"/>
              <a:gd name="connsiteX51" fmla="*/ 436375 w 607639"/>
              <a:gd name="connsiteY51" fmla="*/ 427733 h 606722"/>
              <a:gd name="connsiteX52" fmla="*/ 424536 w 607639"/>
              <a:gd name="connsiteY52" fmla="*/ 439552 h 606722"/>
              <a:gd name="connsiteX53" fmla="*/ 412608 w 607639"/>
              <a:gd name="connsiteY53" fmla="*/ 427733 h 606722"/>
              <a:gd name="connsiteX54" fmla="*/ 412608 w 607639"/>
              <a:gd name="connsiteY54" fmla="*/ 357973 h 606722"/>
              <a:gd name="connsiteX55" fmla="*/ 324573 w 607639"/>
              <a:gd name="connsiteY55" fmla="*/ 357973 h 606722"/>
              <a:gd name="connsiteX56" fmla="*/ 314158 w 607639"/>
              <a:gd name="connsiteY56" fmla="*/ 352019 h 606722"/>
              <a:gd name="connsiteX57" fmla="*/ 314336 w 607639"/>
              <a:gd name="connsiteY57" fmla="*/ 340022 h 606722"/>
              <a:gd name="connsiteX58" fmla="*/ 414299 w 607639"/>
              <a:gd name="connsiteY58" fmla="*/ 172953 h 606722"/>
              <a:gd name="connsiteX59" fmla="*/ 427651 w 607639"/>
              <a:gd name="connsiteY59" fmla="*/ 167533 h 606722"/>
              <a:gd name="connsiteX60" fmla="*/ 216270 w 607639"/>
              <a:gd name="connsiteY60" fmla="*/ 167099 h 606722"/>
              <a:gd name="connsiteX61" fmla="*/ 290518 w 607639"/>
              <a:gd name="connsiteY61" fmla="*/ 241210 h 606722"/>
              <a:gd name="connsiteX62" fmla="*/ 242978 w 607639"/>
              <a:gd name="connsiteY62" fmla="*/ 355754 h 606722"/>
              <a:gd name="connsiteX63" fmla="*/ 182707 w 607639"/>
              <a:gd name="connsiteY63" fmla="*/ 415825 h 606722"/>
              <a:gd name="connsiteX64" fmla="*/ 278588 w 607639"/>
              <a:gd name="connsiteY64" fmla="*/ 415825 h 606722"/>
              <a:gd name="connsiteX65" fmla="*/ 290518 w 607639"/>
              <a:gd name="connsiteY65" fmla="*/ 427734 h 606722"/>
              <a:gd name="connsiteX66" fmla="*/ 278588 w 607639"/>
              <a:gd name="connsiteY66" fmla="*/ 439552 h 606722"/>
              <a:gd name="connsiteX67" fmla="*/ 154040 w 607639"/>
              <a:gd name="connsiteY67" fmla="*/ 439552 h 606722"/>
              <a:gd name="connsiteX68" fmla="*/ 143001 w 607639"/>
              <a:gd name="connsiteY68" fmla="*/ 432265 h 606722"/>
              <a:gd name="connsiteX69" fmla="*/ 145582 w 607639"/>
              <a:gd name="connsiteY69" fmla="*/ 419292 h 606722"/>
              <a:gd name="connsiteX70" fmla="*/ 226152 w 607639"/>
              <a:gd name="connsiteY70" fmla="*/ 338959 h 606722"/>
              <a:gd name="connsiteX71" fmla="*/ 266659 w 607639"/>
              <a:gd name="connsiteY71" fmla="*/ 241210 h 606722"/>
              <a:gd name="connsiteX72" fmla="*/ 216270 w 607639"/>
              <a:gd name="connsiteY72" fmla="*/ 190914 h 606722"/>
              <a:gd name="connsiteX73" fmla="*/ 165880 w 607639"/>
              <a:gd name="connsiteY73" fmla="*/ 241210 h 606722"/>
              <a:gd name="connsiteX74" fmla="*/ 154040 w 607639"/>
              <a:gd name="connsiteY74" fmla="*/ 253029 h 606722"/>
              <a:gd name="connsiteX75" fmla="*/ 142110 w 607639"/>
              <a:gd name="connsiteY75" fmla="*/ 241210 h 606722"/>
              <a:gd name="connsiteX76" fmla="*/ 216270 w 607639"/>
              <a:gd name="connsiteY76" fmla="*/ 167099 h 606722"/>
              <a:gd name="connsiteX77" fmla="*/ 522185 w 607639"/>
              <a:gd name="connsiteY77" fmla="*/ 165547 h 606722"/>
              <a:gd name="connsiteX78" fmla="*/ 534111 w 607639"/>
              <a:gd name="connsiteY78" fmla="*/ 177438 h 606722"/>
              <a:gd name="connsiteX79" fmla="*/ 522185 w 607639"/>
              <a:gd name="connsiteY79" fmla="*/ 189329 h 606722"/>
              <a:gd name="connsiteX80" fmla="*/ 510259 w 607639"/>
              <a:gd name="connsiteY80" fmla="*/ 177438 h 606722"/>
              <a:gd name="connsiteX81" fmla="*/ 522185 w 607639"/>
              <a:gd name="connsiteY81" fmla="*/ 165547 h 606722"/>
              <a:gd name="connsiteX82" fmla="*/ 85420 w 607639"/>
              <a:gd name="connsiteY82" fmla="*/ 165547 h 606722"/>
              <a:gd name="connsiteX83" fmla="*/ 97311 w 607639"/>
              <a:gd name="connsiteY83" fmla="*/ 177438 h 606722"/>
              <a:gd name="connsiteX84" fmla="*/ 85420 w 607639"/>
              <a:gd name="connsiteY84" fmla="*/ 189329 h 606722"/>
              <a:gd name="connsiteX85" fmla="*/ 73529 w 607639"/>
              <a:gd name="connsiteY85" fmla="*/ 177438 h 606722"/>
              <a:gd name="connsiteX86" fmla="*/ 85420 w 607639"/>
              <a:gd name="connsiteY86" fmla="*/ 165547 h 606722"/>
              <a:gd name="connsiteX87" fmla="*/ 429885 w 607639"/>
              <a:gd name="connsiteY87" fmla="*/ 73388 h 606722"/>
              <a:gd name="connsiteX88" fmla="*/ 441811 w 607639"/>
              <a:gd name="connsiteY88" fmla="*/ 85279 h 606722"/>
              <a:gd name="connsiteX89" fmla="*/ 429885 w 607639"/>
              <a:gd name="connsiteY89" fmla="*/ 97170 h 606722"/>
              <a:gd name="connsiteX90" fmla="*/ 417959 w 607639"/>
              <a:gd name="connsiteY90" fmla="*/ 85279 h 606722"/>
              <a:gd name="connsiteX91" fmla="*/ 429885 w 607639"/>
              <a:gd name="connsiteY91" fmla="*/ 73388 h 606722"/>
              <a:gd name="connsiteX92" fmla="*/ 177720 w 607639"/>
              <a:gd name="connsiteY92" fmla="*/ 73388 h 606722"/>
              <a:gd name="connsiteX93" fmla="*/ 189611 w 607639"/>
              <a:gd name="connsiteY93" fmla="*/ 85279 h 606722"/>
              <a:gd name="connsiteX94" fmla="*/ 177720 w 607639"/>
              <a:gd name="connsiteY94" fmla="*/ 97170 h 606722"/>
              <a:gd name="connsiteX95" fmla="*/ 165829 w 607639"/>
              <a:gd name="connsiteY95" fmla="*/ 85279 h 606722"/>
              <a:gd name="connsiteX96" fmla="*/ 177720 w 607639"/>
              <a:gd name="connsiteY96" fmla="*/ 73388 h 606722"/>
              <a:gd name="connsiteX97" fmla="*/ 303775 w 607639"/>
              <a:gd name="connsiteY97" fmla="*/ 42480 h 606722"/>
              <a:gd name="connsiteX98" fmla="*/ 315710 w 607639"/>
              <a:gd name="connsiteY98" fmla="*/ 54396 h 606722"/>
              <a:gd name="connsiteX99" fmla="*/ 315710 w 607639"/>
              <a:gd name="connsiteY99" fmla="*/ 69869 h 606722"/>
              <a:gd name="connsiteX100" fmla="*/ 303775 w 607639"/>
              <a:gd name="connsiteY100" fmla="*/ 81785 h 606722"/>
              <a:gd name="connsiteX101" fmla="*/ 291929 w 607639"/>
              <a:gd name="connsiteY101" fmla="*/ 69869 h 606722"/>
              <a:gd name="connsiteX102" fmla="*/ 291929 w 607639"/>
              <a:gd name="connsiteY102" fmla="*/ 54396 h 606722"/>
              <a:gd name="connsiteX103" fmla="*/ 303775 w 607639"/>
              <a:gd name="connsiteY103" fmla="*/ 42480 h 606722"/>
              <a:gd name="connsiteX104" fmla="*/ 303775 w 607639"/>
              <a:gd name="connsiteY104" fmla="*/ 0 h 606722"/>
              <a:gd name="connsiteX105" fmla="*/ 537058 w 607639"/>
              <a:gd name="connsiteY105" fmla="*/ 108956 h 606722"/>
              <a:gd name="connsiteX106" fmla="*/ 537058 w 607639"/>
              <a:gd name="connsiteY106" fmla="*/ 93048 h 606722"/>
              <a:gd name="connsiteX107" fmla="*/ 548895 w 607639"/>
              <a:gd name="connsiteY107" fmla="*/ 81139 h 606722"/>
              <a:gd name="connsiteX108" fmla="*/ 560822 w 607639"/>
              <a:gd name="connsiteY108" fmla="*/ 93048 h 606722"/>
              <a:gd name="connsiteX109" fmla="*/ 560822 w 607639"/>
              <a:gd name="connsiteY109" fmla="*/ 138994 h 606722"/>
              <a:gd name="connsiteX110" fmla="*/ 548895 w 607639"/>
              <a:gd name="connsiteY110" fmla="*/ 150903 h 606722"/>
              <a:gd name="connsiteX111" fmla="*/ 502880 w 607639"/>
              <a:gd name="connsiteY111" fmla="*/ 150903 h 606722"/>
              <a:gd name="connsiteX112" fmla="*/ 490953 w 607639"/>
              <a:gd name="connsiteY112" fmla="*/ 138994 h 606722"/>
              <a:gd name="connsiteX113" fmla="*/ 502880 w 607639"/>
              <a:gd name="connsiteY113" fmla="*/ 127174 h 606722"/>
              <a:gd name="connsiteX114" fmla="*/ 521126 w 607639"/>
              <a:gd name="connsiteY114" fmla="*/ 127174 h 606722"/>
              <a:gd name="connsiteX115" fmla="*/ 303775 w 607639"/>
              <a:gd name="connsiteY115" fmla="*/ 23728 h 606722"/>
              <a:gd name="connsiteX116" fmla="*/ 23764 w 607639"/>
              <a:gd name="connsiteY116" fmla="*/ 303316 h 606722"/>
              <a:gd name="connsiteX117" fmla="*/ 303775 w 607639"/>
              <a:gd name="connsiteY117" fmla="*/ 582905 h 606722"/>
              <a:gd name="connsiteX118" fmla="*/ 583786 w 607639"/>
              <a:gd name="connsiteY118" fmla="*/ 303316 h 606722"/>
              <a:gd name="connsiteX119" fmla="*/ 573906 w 607639"/>
              <a:gd name="connsiteY119" fmla="*/ 229376 h 606722"/>
              <a:gd name="connsiteX120" fmla="*/ 582273 w 607639"/>
              <a:gd name="connsiteY120" fmla="*/ 214801 h 606722"/>
              <a:gd name="connsiteX121" fmla="*/ 596869 w 607639"/>
              <a:gd name="connsiteY121" fmla="*/ 223066 h 606722"/>
              <a:gd name="connsiteX122" fmla="*/ 607639 w 607639"/>
              <a:gd name="connsiteY122" fmla="*/ 303316 h 606722"/>
              <a:gd name="connsiteX123" fmla="*/ 303775 w 607639"/>
              <a:gd name="connsiteY123" fmla="*/ 606722 h 606722"/>
              <a:gd name="connsiteX124" fmla="*/ 0 w 607639"/>
              <a:gd name="connsiteY124" fmla="*/ 303316 h 606722"/>
              <a:gd name="connsiteX125" fmla="*/ 303775 w 607639"/>
              <a:gd name="connsiteY125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607639" h="606722">
                <a:moveTo>
                  <a:pt x="303775" y="525007"/>
                </a:moveTo>
                <a:cubicBezTo>
                  <a:pt x="310366" y="525007"/>
                  <a:pt x="315710" y="530333"/>
                  <a:pt x="315710" y="536902"/>
                </a:cubicBezTo>
                <a:lnTo>
                  <a:pt x="315710" y="552347"/>
                </a:lnTo>
                <a:cubicBezTo>
                  <a:pt x="315710" y="558915"/>
                  <a:pt x="310366" y="564241"/>
                  <a:pt x="303775" y="564241"/>
                </a:cubicBezTo>
                <a:cubicBezTo>
                  <a:pt x="297184" y="564241"/>
                  <a:pt x="291929" y="558915"/>
                  <a:pt x="291929" y="552347"/>
                </a:cubicBezTo>
                <a:lnTo>
                  <a:pt x="291929" y="536902"/>
                </a:lnTo>
                <a:cubicBezTo>
                  <a:pt x="291929" y="530333"/>
                  <a:pt x="297184" y="525007"/>
                  <a:pt x="303775" y="525007"/>
                </a:cubicBezTo>
                <a:close/>
                <a:moveTo>
                  <a:pt x="429885" y="509483"/>
                </a:moveTo>
                <a:cubicBezTo>
                  <a:pt x="436472" y="509483"/>
                  <a:pt x="441811" y="514822"/>
                  <a:pt x="441811" y="521409"/>
                </a:cubicBezTo>
                <a:cubicBezTo>
                  <a:pt x="441811" y="527996"/>
                  <a:pt x="436472" y="533335"/>
                  <a:pt x="429885" y="533335"/>
                </a:cubicBezTo>
                <a:cubicBezTo>
                  <a:pt x="423298" y="533335"/>
                  <a:pt x="417959" y="527996"/>
                  <a:pt x="417959" y="521409"/>
                </a:cubicBezTo>
                <a:cubicBezTo>
                  <a:pt x="417959" y="514822"/>
                  <a:pt x="423298" y="509483"/>
                  <a:pt x="429885" y="509483"/>
                </a:cubicBezTo>
                <a:close/>
                <a:moveTo>
                  <a:pt x="177720" y="509483"/>
                </a:moveTo>
                <a:cubicBezTo>
                  <a:pt x="184287" y="509483"/>
                  <a:pt x="189611" y="514822"/>
                  <a:pt x="189611" y="521409"/>
                </a:cubicBezTo>
                <a:cubicBezTo>
                  <a:pt x="189611" y="527996"/>
                  <a:pt x="184287" y="533335"/>
                  <a:pt x="177720" y="533335"/>
                </a:cubicBezTo>
                <a:cubicBezTo>
                  <a:pt x="171153" y="533335"/>
                  <a:pt x="165829" y="527996"/>
                  <a:pt x="165829" y="521409"/>
                </a:cubicBezTo>
                <a:cubicBezTo>
                  <a:pt x="165829" y="514822"/>
                  <a:pt x="171153" y="509483"/>
                  <a:pt x="177720" y="509483"/>
                </a:cubicBezTo>
                <a:close/>
                <a:moveTo>
                  <a:pt x="522185" y="417324"/>
                </a:moveTo>
                <a:cubicBezTo>
                  <a:pt x="528772" y="417324"/>
                  <a:pt x="534111" y="422663"/>
                  <a:pt x="534111" y="429250"/>
                </a:cubicBezTo>
                <a:cubicBezTo>
                  <a:pt x="534111" y="435837"/>
                  <a:pt x="528772" y="441176"/>
                  <a:pt x="522185" y="441176"/>
                </a:cubicBezTo>
                <a:cubicBezTo>
                  <a:pt x="515598" y="441176"/>
                  <a:pt x="510259" y="435837"/>
                  <a:pt x="510259" y="429250"/>
                </a:cubicBezTo>
                <a:cubicBezTo>
                  <a:pt x="510259" y="422663"/>
                  <a:pt x="515598" y="417324"/>
                  <a:pt x="522185" y="417324"/>
                </a:cubicBezTo>
                <a:close/>
                <a:moveTo>
                  <a:pt x="85420" y="417324"/>
                </a:moveTo>
                <a:cubicBezTo>
                  <a:pt x="91987" y="417324"/>
                  <a:pt x="97311" y="422663"/>
                  <a:pt x="97311" y="429250"/>
                </a:cubicBezTo>
                <a:cubicBezTo>
                  <a:pt x="97311" y="435837"/>
                  <a:pt x="91987" y="441176"/>
                  <a:pt x="85420" y="441176"/>
                </a:cubicBezTo>
                <a:cubicBezTo>
                  <a:pt x="78853" y="441176"/>
                  <a:pt x="73529" y="435837"/>
                  <a:pt x="73529" y="429250"/>
                </a:cubicBezTo>
                <a:cubicBezTo>
                  <a:pt x="73529" y="422663"/>
                  <a:pt x="78853" y="417324"/>
                  <a:pt x="85420" y="417324"/>
                </a:cubicBezTo>
                <a:close/>
                <a:moveTo>
                  <a:pt x="537643" y="291506"/>
                </a:moveTo>
                <a:lnTo>
                  <a:pt x="555628" y="291506"/>
                </a:lnTo>
                <a:cubicBezTo>
                  <a:pt x="562216" y="291506"/>
                  <a:pt x="567558" y="296745"/>
                  <a:pt x="567558" y="303316"/>
                </a:cubicBezTo>
                <a:cubicBezTo>
                  <a:pt x="567558" y="309888"/>
                  <a:pt x="562216" y="315216"/>
                  <a:pt x="555628" y="315216"/>
                </a:cubicBezTo>
                <a:lnTo>
                  <a:pt x="537643" y="315216"/>
                </a:lnTo>
                <a:cubicBezTo>
                  <a:pt x="531055" y="315216"/>
                  <a:pt x="525713" y="309888"/>
                  <a:pt x="525713" y="303316"/>
                </a:cubicBezTo>
                <a:cubicBezTo>
                  <a:pt x="525713" y="296745"/>
                  <a:pt x="531055" y="291506"/>
                  <a:pt x="537643" y="291506"/>
                </a:cubicBezTo>
                <a:close/>
                <a:moveTo>
                  <a:pt x="51991" y="291506"/>
                </a:moveTo>
                <a:lnTo>
                  <a:pt x="69946" y="291506"/>
                </a:lnTo>
                <a:cubicBezTo>
                  <a:pt x="76523" y="291506"/>
                  <a:pt x="81856" y="296745"/>
                  <a:pt x="81856" y="303316"/>
                </a:cubicBezTo>
                <a:cubicBezTo>
                  <a:pt x="81856" y="309888"/>
                  <a:pt x="76523" y="315216"/>
                  <a:pt x="69946" y="315216"/>
                </a:cubicBezTo>
                <a:lnTo>
                  <a:pt x="51991" y="315216"/>
                </a:lnTo>
                <a:cubicBezTo>
                  <a:pt x="45414" y="315216"/>
                  <a:pt x="40081" y="309888"/>
                  <a:pt x="40081" y="303316"/>
                </a:cubicBezTo>
                <a:cubicBezTo>
                  <a:pt x="40081" y="296745"/>
                  <a:pt x="45414" y="291506"/>
                  <a:pt x="51991" y="291506"/>
                </a:cubicBezTo>
                <a:close/>
                <a:moveTo>
                  <a:pt x="412608" y="222096"/>
                </a:moveTo>
                <a:lnTo>
                  <a:pt x="345491" y="334245"/>
                </a:lnTo>
                <a:lnTo>
                  <a:pt x="412608" y="334245"/>
                </a:lnTo>
                <a:close/>
                <a:moveTo>
                  <a:pt x="427651" y="167533"/>
                </a:moveTo>
                <a:cubicBezTo>
                  <a:pt x="432814" y="168954"/>
                  <a:pt x="436375" y="173664"/>
                  <a:pt x="436375" y="178996"/>
                </a:cubicBezTo>
                <a:lnTo>
                  <a:pt x="436375" y="334245"/>
                </a:lnTo>
                <a:lnTo>
                  <a:pt x="469399" y="334245"/>
                </a:lnTo>
                <a:cubicBezTo>
                  <a:pt x="475986" y="334245"/>
                  <a:pt x="481327" y="339577"/>
                  <a:pt x="481327" y="346153"/>
                </a:cubicBezTo>
                <a:cubicBezTo>
                  <a:pt x="481327" y="352641"/>
                  <a:pt x="475986" y="357973"/>
                  <a:pt x="469399" y="357973"/>
                </a:cubicBezTo>
                <a:lnTo>
                  <a:pt x="436375" y="357973"/>
                </a:lnTo>
                <a:lnTo>
                  <a:pt x="436375" y="427733"/>
                </a:lnTo>
                <a:cubicBezTo>
                  <a:pt x="436375" y="434220"/>
                  <a:pt x="431123" y="439552"/>
                  <a:pt x="424536" y="439552"/>
                </a:cubicBezTo>
                <a:cubicBezTo>
                  <a:pt x="417949" y="439552"/>
                  <a:pt x="412608" y="434220"/>
                  <a:pt x="412608" y="427733"/>
                </a:cubicBezTo>
                <a:lnTo>
                  <a:pt x="412608" y="357973"/>
                </a:lnTo>
                <a:lnTo>
                  <a:pt x="324573" y="357973"/>
                </a:lnTo>
                <a:cubicBezTo>
                  <a:pt x="320300" y="357973"/>
                  <a:pt x="316295" y="355662"/>
                  <a:pt x="314158" y="352019"/>
                </a:cubicBezTo>
                <a:cubicBezTo>
                  <a:pt x="312111" y="348286"/>
                  <a:pt x="312111" y="343665"/>
                  <a:pt x="314336" y="340022"/>
                </a:cubicBezTo>
                <a:lnTo>
                  <a:pt x="414299" y="172953"/>
                </a:lnTo>
                <a:cubicBezTo>
                  <a:pt x="417059" y="168332"/>
                  <a:pt x="422489" y="166111"/>
                  <a:pt x="427651" y="167533"/>
                </a:cubicBezTo>
                <a:close/>
                <a:moveTo>
                  <a:pt x="216270" y="167099"/>
                </a:moveTo>
                <a:cubicBezTo>
                  <a:pt x="257222" y="167099"/>
                  <a:pt x="290518" y="200333"/>
                  <a:pt x="290518" y="241210"/>
                </a:cubicBezTo>
                <a:cubicBezTo>
                  <a:pt x="290518" y="284486"/>
                  <a:pt x="273603" y="325097"/>
                  <a:pt x="242978" y="355754"/>
                </a:cubicBezTo>
                <a:lnTo>
                  <a:pt x="182707" y="415825"/>
                </a:lnTo>
                <a:lnTo>
                  <a:pt x="278588" y="415825"/>
                </a:lnTo>
                <a:cubicBezTo>
                  <a:pt x="285176" y="415825"/>
                  <a:pt x="290518" y="421158"/>
                  <a:pt x="290518" y="427734"/>
                </a:cubicBezTo>
                <a:cubicBezTo>
                  <a:pt x="290518" y="434220"/>
                  <a:pt x="285176" y="439552"/>
                  <a:pt x="278588" y="439552"/>
                </a:cubicBezTo>
                <a:lnTo>
                  <a:pt x="154040" y="439552"/>
                </a:lnTo>
                <a:cubicBezTo>
                  <a:pt x="149232" y="439552"/>
                  <a:pt x="144870" y="436709"/>
                  <a:pt x="143001" y="432265"/>
                </a:cubicBezTo>
                <a:cubicBezTo>
                  <a:pt x="141131" y="427822"/>
                  <a:pt x="142199" y="422668"/>
                  <a:pt x="145582" y="419292"/>
                </a:cubicBezTo>
                <a:lnTo>
                  <a:pt x="226152" y="338959"/>
                </a:lnTo>
                <a:cubicBezTo>
                  <a:pt x="252236" y="312834"/>
                  <a:pt x="266659" y="278088"/>
                  <a:pt x="266659" y="241210"/>
                </a:cubicBezTo>
                <a:cubicBezTo>
                  <a:pt x="266659" y="213485"/>
                  <a:pt x="244046" y="190914"/>
                  <a:pt x="216270" y="190914"/>
                </a:cubicBezTo>
                <a:cubicBezTo>
                  <a:pt x="188493" y="190914"/>
                  <a:pt x="165880" y="213485"/>
                  <a:pt x="165880" y="241210"/>
                </a:cubicBezTo>
                <a:cubicBezTo>
                  <a:pt x="165880" y="247786"/>
                  <a:pt x="160539" y="253029"/>
                  <a:pt x="154040" y="253029"/>
                </a:cubicBezTo>
                <a:cubicBezTo>
                  <a:pt x="147452" y="253029"/>
                  <a:pt x="142110" y="247786"/>
                  <a:pt x="142110" y="241210"/>
                </a:cubicBezTo>
                <a:cubicBezTo>
                  <a:pt x="142110" y="200333"/>
                  <a:pt x="175406" y="167099"/>
                  <a:pt x="216270" y="167099"/>
                </a:cubicBezTo>
                <a:close/>
                <a:moveTo>
                  <a:pt x="522185" y="165547"/>
                </a:moveTo>
                <a:cubicBezTo>
                  <a:pt x="528772" y="165547"/>
                  <a:pt x="534111" y="170871"/>
                  <a:pt x="534111" y="177438"/>
                </a:cubicBezTo>
                <a:cubicBezTo>
                  <a:pt x="534111" y="184005"/>
                  <a:pt x="528772" y="189329"/>
                  <a:pt x="522185" y="189329"/>
                </a:cubicBezTo>
                <a:cubicBezTo>
                  <a:pt x="515598" y="189329"/>
                  <a:pt x="510259" y="184005"/>
                  <a:pt x="510259" y="177438"/>
                </a:cubicBezTo>
                <a:cubicBezTo>
                  <a:pt x="510259" y="170871"/>
                  <a:pt x="515598" y="165547"/>
                  <a:pt x="522185" y="165547"/>
                </a:cubicBezTo>
                <a:close/>
                <a:moveTo>
                  <a:pt x="85420" y="165547"/>
                </a:moveTo>
                <a:cubicBezTo>
                  <a:pt x="91987" y="165547"/>
                  <a:pt x="97311" y="170871"/>
                  <a:pt x="97311" y="177438"/>
                </a:cubicBezTo>
                <a:cubicBezTo>
                  <a:pt x="97311" y="184005"/>
                  <a:pt x="91987" y="189329"/>
                  <a:pt x="85420" y="189329"/>
                </a:cubicBezTo>
                <a:cubicBezTo>
                  <a:pt x="78853" y="189329"/>
                  <a:pt x="73529" y="184005"/>
                  <a:pt x="73529" y="177438"/>
                </a:cubicBezTo>
                <a:cubicBezTo>
                  <a:pt x="73529" y="170871"/>
                  <a:pt x="78853" y="165547"/>
                  <a:pt x="85420" y="165547"/>
                </a:cubicBezTo>
                <a:close/>
                <a:moveTo>
                  <a:pt x="429885" y="73388"/>
                </a:moveTo>
                <a:cubicBezTo>
                  <a:pt x="436472" y="73388"/>
                  <a:pt x="441811" y="78712"/>
                  <a:pt x="441811" y="85279"/>
                </a:cubicBezTo>
                <a:cubicBezTo>
                  <a:pt x="441811" y="91846"/>
                  <a:pt x="436472" y="97170"/>
                  <a:pt x="429885" y="97170"/>
                </a:cubicBezTo>
                <a:cubicBezTo>
                  <a:pt x="423298" y="97170"/>
                  <a:pt x="417959" y="91846"/>
                  <a:pt x="417959" y="85279"/>
                </a:cubicBezTo>
                <a:cubicBezTo>
                  <a:pt x="417959" y="78712"/>
                  <a:pt x="423298" y="73388"/>
                  <a:pt x="429885" y="73388"/>
                </a:cubicBezTo>
                <a:close/>
                <a:moveTo>
                  <a:pt x="177720" y="73388"/>
                </a:moveTo>
                <a:cubicBezTo>
                  <a:pt x="184287" y="73388"/>
                  <a:pt x="189611" y="78712"/>
                  <a:pt x="189611" y="85279"/>
                </a:cubicBezTo>
                <a:cubicBezTo>
                  <a:pt x="189611" y="91846"/>
                  <a:pt x="184287" y="97170"/>
                  <a:pt x="177720" y="97170"/>
                </a:cubicBezTo>
                <a:cubicBezTo>
                  <a:pt x="171153" y="97170"/>
                  <a:pt x="165829" y="91846"/>
                  <a:pt x="165829" y="85279"/>
                </a:cubicBezTo>
                <a:cubicBezTo>
                  <a:pt x="165829" y="78712"/>
                  <a:pt x="171153" y="73388"/>
                  <a:pt x="177720" y="73388"/>
                </a:cubicBezTo>
                <a:close/>
                <a:moveTo>
                  <a:pt x="303775" y="42480"/>
                </a:moveTo>
                <a:cubicBezTo>
                  <a:pt x="310366" y="42480"/>
                  <a:pt x="315710" y="47815"/>
                  <a:pt x="315710" y="54396"/>
                </a:cubicBezTo>
                <a:lnTo>
                  <a:pt x="315710" y="69869"/>
                </a:lnTo>
                <a:cubicBezTo>
                  <a:pt x="315710" y="76449"/>
                  <a:pt x="310366" y="81785"/>
                  <a:pt x="303775" y="81785"/>
                </a:cubicBezTo>
                <a:cubicBezTo>
                  <a:pt x="297184" y="81785"/>
                  <a:pt x="291929" y="76449"/>
                  <a:pt x="291929" y="69869"/>
                </a:cubicBezTo>
                <a:lnTo>
                  <a:pt x="291929" y="54396"/>
                </a:lnTo>
                <a:cubicBezTo>
                  <a:pt x="291929" y="47815"/>
                  <a:pt x="297184" y="42480"/>
                  <a:pt x="303775" y="42480"/>
                </a:cubicBezTo>
                <a:close/>
                <a:moveTo>
                  <a:pt x="303775" y="0"/>
                </a:moveTo>
                <a:cubicBezTo>
                  <a:pt x="394204" y="0"/>
                  <a:pt x="479560" y="40347"/>
                  <a:pt x="537058" y="108956"/>
                </a:cubicBezTo>
                <a:lnTo>
                  <a:pt x="537058" y="93048"/>
                </a:lnTo>
                <a:cubicBezTo>
                  <a:pt x="537058" y="86471"/>
                  <a:pt x="542309" y="81139"/>
                  <a:pt x="548895" y="81139"/>
                </a:cubicBezTo>
                <a:cubicBezTo>
                  <a:pt x="555482" y="81139"/>
                  <a:pt x="560822" y="86471"/>
                  <a:pt x="560822" y="93048"/>
                </a:cubicBezTo>
                <a:lnTo>
                  <a:pt x="560822" y="138994"/>
                </a:lnTo>
                <a:cubicBezTo>
                  <a:pt x="560822" y="145570"/>
                  <a:pt x="555482" y="150903"/>
                  <a:pt x="548895" y="150903"/>
                </a:cubicBezTo>
                <a:lnTo>
                  <a:pt x="502880" y="150903"/>
                </a:lnTo>
                <a:cubicBezTo>
                  <a:pt x="496293" y="150903"/>
                  <a:pt x="490953" y="145570"/>
                  <a:pt x="490953" y="138994"/>
                </a:cubicBezTo>
                <a:cubicBezTo>
                  <a:pt x="490953" y="132417"/>
                  <a:pt x="496293" y="127174"/>
                  <a:pt x="502880" y="127174"/>
                </a:cubicBezTo>
                <a:lnTo>
                  <a:pt x="521126" y="127174"/>
                </a:lnTo>
                <a:cubicBezTo>
                  <a:pt x="468168" y="62032"/>
                  <a:pt x="388419" y="23728"/>
                  <a:pt x="303775" y="23728"/>
                </a:cubicBezTo>
                <a:cubicBezTo>
                  <a:pt x="149440" y="23728"/>
                  <a:pt x="23764" y="149214"/>
                  <a:pt x="23764" y="303316"/>
                </a:cubicBezTo>
                <a:cubicBezTo>
                  <a:pt x="23764" y="457508"/>
                  <a:pt x="149440" y="582905"/>
                  <a:pt x="303775" y="582905"/>
                </a:cubicBezTo>
                <a:cubicBezTo>
                  <a:pt x="458199" y="582905"/>
                  <a:pt x="583786" y="457508"/>
                  <a:pt x="583786" y="303316"/>
                </a:cubicBezTo>
                <a:cubicBezTo>
                  <a:pt x="583786" y="278255"/>
                  <a:pt x="580492" y="253371"/>
                  <a:pt x="573906" y="229376"/>
                </a:cubicBezTo>
                <a:cubicBezTo>
                  <a:pt x="572126" y="223066"/>
                  <a:pt x="575864" y="216489"/>
                  <a:pt x="582273" y="214801"/>
                </a:cubicBezTo>
                <a:cubicBezTo>
                  <a:pt x="588592" y="213023"/>
                  <a:pt x="595089" y="216756"/>
                  <a:pt x="596869" y="223066"/>
                </a:cubicBezTo>
                <a:cubicBezTo>
                  <a:pt x="603990" y="249194"/>
                  <a:pt x="607639" y="276122"/>
                  <a:pt x="607639" y="303316"/>
                </a:cubicBezTo>
                <a:cubicBezTo>
                  <a:pt x="607639" y="470572"/>
                  <a:pt x="471283" y="606722"/>
                  <a:pt x="303775" y="606722"/>
                </a:cubicBezTo>
                <a:cubicBezTo>
                  <a:pt x="136267" y="606722"/>
                  <a:pt x="0" y="470572"/>
                  <a:pt x="0" y="303316"/>
                </a:cubicBezTo>
                <a:cubicBezTo>
                  <a:pt x="0" y="136061"/>
                  <a:pt x="136267" y="0"/>
                  <a:pt x="3037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1" name="椭圆 11"/>
          <p:cNvSpPr/>
          <p:nvPr/>
        </p:nvSpPr>
        <p:spPr>
          <a:xfrm>
            <a:off x="7049558" y="3696084"/>
            <a:ext cx="501652" cy="500883"/>
          </a:xfrm>
          <a:custGeom>
            <a:avLst/>
            <a:gdLst>
              <a:gd name="connsiteX0" fmla="*/ 325000 h 606722"/>
              <a:gd name="connsiteY0" fmla="*/ 325000 h 606722"/>
              <a:gd name="connsiteX1" fmla="*/ 325000 h 606722"/>
              <a:gd name="connsiteY1" fmla="*/ 325000 h 606722"/>
              <a:gd name="connsiteX2" fmla="*/ 325000 h 606722"/>
              <a:gd name="connsiteY2" fmla="*/ 325000 h 606722"/>
              <a:gd name="connsiteX3" fmla="*/ 325000 h 606722"/>
              <a:gd name="connsiteY3" fmla="*/ 325000 h 606722"/>
              <a:gd name="connsiteX4" fmla="*/ 325000 h 606722"/>
              <a:gd name="connsiteY4" fmla="*/ 325000 h 606722"/>
              <a:gd name="connsiteX5" fmla="*/ 325000 h 606722"/>
              <a:gd name="connsiteY5" fmla="*/ 325000 h 606722"/>
              <a:gd name="connsiteX6" fmla="*/ 325000 h 606722"/>
              <a:gd name="connsiteY6" fmla="*/ 325000 h 606722"/>
              <a:gd name="connsiteX7" fmla="*/ 325000 h 606722"/>
              <a:gd name="connsiteY7" fmla="*/ 325000 h 606722"/>
              <a:gd name="connsiteX8" fmla="*/ 325000 h 606722"/>
              <a:gd name="connsiteY8" fmla="*/ 325000 h 606722"/>
              <a:gd name="connsiteX9" fmla="*/ 325000 h 606722"/>
              <a:gd name="connsiteY9" fmla="*/ 325000 h 606722"/>
              <a:gd name="connsiteX10" fmla="*/ 325000 h 606722"/>
              <a:gd name="connsiteY10" fmla="*/ 325000 h 606722"/>
              <a:gd name="connsiteX11" fmla="*/ 325000 h 606722"/>
              <a:gd name="connsiteY11" fmla="*/ 325000 h 606722"/>
              <a:gd name="connsiteX12" fmla="*/ 325000 h 606722"/>
              <a:gd name="connsiteY12" fmla="*/ 325000 h 606722"/>
              <a:gd name="connsiteX13" fmla="*/ 325000 h 606722"/>
              <a:gd name="connsiteY13" fmla="*/ 325000 h 606722"/>
              <a:gd name="connsiteX14" fmla="*/ 325000 h 606722"/>
              <a:gd name="connsiteY14" fmla="*/ 325000 h 606722"/>
              <a:gd name="connsiteX15" fmla="*/ 325000 h 606722"/>
              <a:gd name="connsiteY15" fmla="*/ 325000 h 606722"/>
              <a:gd name="connsiteX16" fmla="*/ 325000 h 606722"/>
              <a:gd name="connsiteY16" fmla="*/ 325000 h 606722"/>
              <a:gd name="connsiteX17" fmla="*/ 325000 h 606722"/>
              <a:gd name="connsiteY17" fmla="*/ 325000 h 606722"/>
              <a:gd name="connsiteX18" fmla="*/ 325000 h 606722"/>
              <a:gd name="connsiteY18" fmla="*/ 325000 h 606722"/>
              <a:gd name="connsiteX19" fmla="*/ 325000 h 606722"/>
              <a:gd name="connsiteY19" fmla="*/ 325000 h 606722"/>
              <a:gd name="connsiteX20" fmla="*/ 325000 h 606722"/>
              <a:gd name="connsiteY20" fmla="*/ 325000 h 606722"/>
              <a:gd name="connsiteX21" fmla="*/ 325000 h 606722"/>
              <a:gd name="connsiteY21" fmla="*/ 325000 h 606722"/>
              <a:gd name="connsiteX22" fmla="*/ 325000 h 606722"/>
              <a:gd name="connsiteY22" fmla="*/ 325000 h 606722"/>
              <a:gd name="connsiteX23" fmla="*/ 325000 h 606722"/>
              <a:gd name="connsiteY23" fmla="*/ 325000 h 606722"/>
              <a:gd name="connsiteX24" fmla="*/ 325000 h 606722"/>
              <a:gd name="connsiteY24" fmla="*/ 325000 h 606722"/>
              <a:gd name="connsiteX25" fmla="*/ 325000 h 606722"/>
              <a:gd name="connsiteY25" fmla="*/ 325000 h 606722"/>
              <a:gd name="connsiteX26" fmla="*/ 325000 h 606722"/>
              <a:gd name="connsiteY26" fmla="*/ 325000 h 606722"/>
              <a:gd name="connsiteX27" fmla="*/ 325000 h 606722"/>
              <a:gd name="connsiteY27" fmla="*/ 325000 h 606722"/>
              <a:gd name="connsiteX28" fmla="*/ 325000 h 606722"/>
              <a:gd name="connsiteY28" fmla="*/ 325000 h 606722"/>
              <a:gd name="connsiteX29" fmla="*/ 325000 h 606722"/>
              <a:gd name="connsiteY29" fmla="*/ 325000 h 606722"/>
              <a:gd name="connsiteX30" fmla="*/ 325000 h 606722"/>
              <a:gd name="connsiteY30" fmla="*/ 325000 h 606722"/>
              <a:gd name="connsiteX31" fmla="*/ 325000 h 606722"/>
              <a:gd name="connsiteY31" fmla="*/ 325000 h 606722"/>
              <a:gd name="connsiteX32" fmla="*/ 325000 h 606722"/>
              <a:gd name="connsiteY32" fmla="*/ 325000 h 606722"/>
              <a:gd name="connsiteX33" fmla="*/ 325000 h 606722"/>
              <a:gd name="connsiteY33" fmla="*/ 325000 h 606722"/>
              <a:gd name="connsiteX34" fmla="*/ 325000 h 606722"/>
              <a:gd name="connsiteY34" fmla="*/ 325000 h 606722"/>
              <a:gd name="connsiteX35" fmla="*/ 325000 h 606722"/>
              <a:gd name="connsiteY35" fmla="*/ 325000 h 606722"/>
              <a:gd name="connsiteX36" fmla="*/ 325000 h 606722"/>
              <a:gd name="connsiteY36" fmla="*/ 325000 h 606722"/>
              <a:gd name="connsiteX37" fmla="*/ 325000 h 606722"/>
              <a:gd name="connsiteY37" fmla="*/ 325000 h 606722"/>
              <a:gd name="connsiteX38" fmla="*/ 325000 h 606722"/>
              <a:gd name="connsiteY38" fmla="*/ 325000 h 606722"/>
              <a:gd name="connsiteX39" fmla="*/ 325000 h 606722"/>
              <a:gd name="connsiteY39" fmla="*/ 325000 h 606722"/>
              <a:gd name="connsiteX40" fmla="*/ 325000 h 606722"/>
              <a:gd name="connsiteY40" fmla="*/ 325000 h 606722"/>
              <a:gd name="connsiteX41" fmla="*/ 325000 h 606722"/>
              <a:gd name="connsiteY41" fmla="*/ 325000 h 606722"/>
              <a:gd name="connsiteX42" fmla="*/ 325000 h 606722"/>
              <a:gd name="connsiteY42" fmla="*/ 325000 h 606722"/>
              <a:gd name="connsiteX43" fmla="*/ 325000 h 606722"/>
              <a:gd name="connsiteY43" fmla="*/ 325000 h 606722"/>
              <a:gd name="connsiteX44" fmla="*/ 325000 h 606722"/>
              <a:gd name="connsiteY44" fmla="*/ 325000 h 606722"/>
              <a:gd name="connsiteX45" fmla="*/ 325000 h 606722"/>
              <a:gd name="connsiteY45" fmla="*/ 325000 h 606722"/>
              <a:gd name="connsiteX46" fmla="*/ 325000 h 606722"/>
              <a:gd name="connsiteY46" fmla="*/ 325000 h 606722"/>
              <a:gd name="connsiteX47" fmla="*/ 325000 h 606722"/>
              <a:gd name="connsiteY47" fmla="*/ 325000 h 606722"/>
              <a:gd name="connsiteX48" fmla="*/ 325000 h 606722"/>
              <a:gd name="connsiteY48" fmla="*/ 325000 h 606722"/>
              <a:gd name="connsiteX49" fmla="*/ 325000 h 606722"/>
              <a:gd name="connsiteY49" fmla="*/ 325000 h 606722"/>
              <a:gd name="connsiteX50" fmla="*/ 325000 h 606722"/>
              <a:gd name="connsiteY50" fmla="*/ 325000 h 606722"/>
              <a:gd name="connsiteX51" fmla="*/ 325000 h 606722"/>
              <a:gd name="connsiteY51" fmla="*/ 325000 h 606722"/>
              <a:gd name="connsiteX52" fmla="*/ 325000 h 606722"/>
              <a:gd name="connsiteY52" fmla="*/ 325000 h 606722"/>
              <a:gd name="connsiteX53" fmla="*/ 325000 h 606722"/>
              <a:gd name="connsiteY53" fmla="*/ 325000 h 606722"/>
              <a:gd name="connsiteX54" fmla="*/ 325000 h 606722"/>
              <a:gd name="connsiteY54" fmla="*/ 325000 h 606722"/>
              <a:gd name="connsiteX55" fmla="*/ 325000 h 606722"/>
              <a:gd name="connsiteY55" fmla="*/ 325000 h 606722"/>
              <a:gd name="connsiteX56" fmla="*/ 325000 h 606722"/>
              <a:gd name="connsiteY56" fmla="*/ 325000 h 606722"/>
              <a:gd name="connsiteX57" fmla="*/ 325000 h 606722"/>
              <a:gd name="connsiteY57" fmla="*/ 325000 h 606722"/>
              <a:gd name="connsiteX58" fmla="*/ 325000 h 606722"/>
              <a:gd name="connsiteY58" fmla="*/ 325000 h 606722"/>
              <a:gd name="connsiteX59" fmla="*/ 325000 h 606722"/>
              <a:gd name="connsiteY59" fmla="*/ 325000 h 606722"/>
              <a:gd name="connsiteX60" fmla="*/ 325000 h 606722"/>
              <a:gd name="connsiteY60" fmla="*/ 325000 h 606722"/>
              <a:gd name="connsiteX61" fmla="*/ 325000 h 606722"/>
              <a:gd name="connsiteY61" fmla="*/ 325000 h 606722"/>
              <a:gd name="connsiteX62" fmla="*/ 325000 h 606722"/>
              <a:gd name="connsiteY62" fmla="*/ 325000 h 606722"/>
              <a:gd name="connsiteX63" fmla="*/ 325000 h 606722"/>
              <a:gd name="connsiteY63" fmla="*/ 325000 h 606722"/>
              <a:gd name="connsiteX64" fmla="*/ 325000 h 606722"/>
              <a:gd name="connsiteY64" fmla="*/ 325000 h 606722"/>
              <a:gd name="connsiteX65" fmla="*/ 325000 h 606722"/>
              <a:gd name="connsiteY65" fmla="*/ 325000 h 606722"/>
              <a:gd name="connsiteX66" fmla="*/ 325000 h 606722"/>
              <a:gd name="connsiteY66" fmla="*/ 325000 h 606722"/>
              <a:gd name="connsiteX67" fmla="*/ 325000 h 606722"/>
              <a:gd name="connsiteY67" fmla="*/ 32500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607535" h="606604">
                <a:moveTo>
                  <a:pt x="394900" y="353768"/>
                </a:moveTo>
                <a:cubicBezTo>
                  <a:pt x="400507" y="353768"/>
                  <a:pt x="405045" y="358301"/>
                  <a:pt x="405045" y="363900"/>
                </a:cubicBezTo>
                <a:lnTo>
                  <a:pt x="405045" y="515616"/>
                </a:lnTo>
                <a:cubicBezTo>
                  <a:pt x="405045" y="543435"/>
                  <a:pt x="382353" y="566099"/>
                  <a:pt x="354410" y="566099"/>
                </a:cubicBezTo>
                <a:lnTo>
                  <a:pt x="212649" y="566099"/>
                </a:lnTo>
                <a:cubicBezTo>
                  <a:pt x="207131" y="566099"/>
                  <a:pt x="202593" y="561566"/>
                  <a:pt x="202593" y="556056"/>
                </a:cubicBezTo>
                <a:cubicBezTo>
                  <a:pt x="202593" y="550457"/>
                  <a:pt x="207131" y="545924"/>
                  <a:pt x="212649" y="545924"/>
                </a:cubicBezTo>
                <a:lnTo>
                  <a:pt x="354410" y="545924"/>
                </a:lnTo>
                <a:cubicBezTo>
                  <a:pt x="371140" y="545924"/>
                  <a:pt x="384845" y="532325"/>
                  <a:pt x="384845" y="515616"/>
                </a:cubicBezTo>
                <a:lnTo>
                  <a:pt x="384845" y="363900"/>
                </a:lnTo>
                <a:cubicBezTo>
                  <a:pt x="384845" y="358301"/>
                  <a:pt x="389294" y="353768"/>
                  <a:pt x="394900" y="353768"/>
                </a:cubicBezTo>
                <a:close/>
                <a:moveTo>
                  <a:pt x="131640" y="262739"/>
                </a:moveTo>
                <a:cubicBezTo>
                  <a:pt x="137236" y="262739"/>
                  <a:pt x="141766" y="267271"/>
                  <a:pt x="141766" y="272870"/>
                </a:cubicBezTo>
                <a:lnTo>
                  <a:pt x="141766" y="333565"/>
                </a:lnTo>
                <a:cubicBezTo>
                  <a:pt x="141766" y="339075"/>
                  <a:pt x="137236" y="343607"/>
                  <a:pt x="131640" y="343607"/>
                </a:cubicBezTo>
                <a:cubicBezTo>
                  <a:pt x="126044" y="343607"/>
                  <a:pt x="121514" y="339075"/>
                  <a:pt x="121514" y="333565"/>
                </a:cubicBezTo>
                <a:lnTo>
                  <a:pt x="121514" y="272870"/>
                </a:lnTo>
                <a:cubicBezTo>
                  <a:pt x="121514" y="267271"/>
                  <a:pt x="126044" y="262739"/>
                  <a:pt x="131640" y="262739"/>
                </a:cubicBezTo>
                <a:close/>
                <a:moveTo>
                  <a:pt x="489057" y="194973"/>
                </a:moveTo>
                <a:cubicBezTo>
                  <a:pt x="492973" y="190974"/>
                  <a:pt x="499381" y="190974"/>
                  <a:pt x="503386" y="194973"/>
                </a:cubicBezTo>
                <a:lnTo>
                  <a:pt x="604576" y="296095"/>
                </a:lnTo>
                <a:cubicBezTo>
                  <a:pt x="605555" y="296983"/>
                  <a:pt x="606267" y="298138"/>
                  <a:pt x="606801" y="299383"/>
                </a:cubicBezTo>
                <a:cubicBezTo>
                  <a:pt x="607780" y="301871"/>
                  <a:pt x="607780" y="304625"/>
                  <a:pt x="606801" y="307113"/>
                </a:cubicBezTo>
                <a:cubicBezTo>
                  <a:pt x="606267" y="308357"/>
                  <a:pt x="605555" y="309424"/>
                  <a:pt x="604576" y="310401"/>
                </a:cubicBezTo>
                <a:lnTo>
                  <a:pt x="503386" y="411434"/>
                </a:lnTo>
                <a:cubicBezTo>
                  <a:pt x="501339" y="413478"/>
                  <a:pt x="498758" y="414455"/>
                  <a:pt x="496177" y="414455"/>
                </a:cubicBezTo>
                <a:cubicBezTo>
                  <a:pt x="493596" y="414455"/>
                  <a:pt x="491015" y="413478"/>
                  <a:pt x="489057" y="411434"/>
                </a:cubicBezTo>
                <a:cubicBezTo>
                  <a:pt x="485052" y="407524"/>
                  <a:pt x="485052" y="401126"/>
                  <a:pt x="489057" y="397217"/>
                </a:cubicBezTo>
                <a:lnTo>
                  <a:pt x="572982" y="313333"/>
                </a:lnTo>
                <a:lnTo>
                  <a:pt x="232921" y="313333"/>
                </a:lnTo>
                <a:cubicBezTo>
                  <a:pt x="227314" y="313333"/>
                  <a:pt x="222775" y="308802"/>
                  <a:pt x="222775" y="303203"/>
                </a:cubicBezTo>
                <a:cubicBezTo>
                  <a:pt x="222775" y="297605"/>
                  <a:pt x="227314" y="293074"/>
                  <a:pt x="232921" y="293074"/>
                </a:cubicBezTo>
                <a:lnTo>
                  <a:pt x="572982" y="293074"/>
                </a:lnTo>
                <a:lnTo>
                  <a:pt x="489057" y="209279"/>
                </a:lnTo>
                <a:cubicBezTo>
                  <a:pt x="485052" y="205281"/>
                  <a:pt x="485052" y="198883"/>
                  <a:pt x="489057" y="194973"/>
                </a:cubicBezTo>
                <a:close/>
                <a:moveTo>
                  <a:pt x="211398" y="40317"/>
                </a:moveTo>
                <a:lnTo>
                  <a:pt x="354409" y="40317"/>
                </a:lnTo>
                <a:cubicBezTo>
                  <a:pt x="382353" y="40317"/>
                  <a:pt x="405046" y="62981"/>
                  <a:pt x="405046" y="90889"/>
                </a:cubicBezTo>
                <a:lnTo>
                  <a:pt x="405046" y="242605"/>
                </a:lnTo>
                <a:cubicBezTo>
                  <a:pt x="405046" y="248115"/>
                  <a:pt x="400508" y="252648"/>
                  <a:pt x="394901" y="252648"/>
                </a:cubicBezTo>
                <a:cubicBezTo>
                  <a:pt x="389295" y="252648"/>
                  <a:pt x="384845" y="248115"/>
                  <a:pt x="384845" y="242605"/>
                </a:cubicBezTo>
                <a:lnTo>
                  <a:pt x="384845" y="90889"/>
                </a:lnTo>
                <a:cubicBezTo>
                  <a:pt x="384845" y="74180"/>
                  <a:pt x="371140" y="60581"/>
                  <a:pt x="354409" y="60581"/>
                </a:cubicBezTo>
                <a:lnTo>
                  <a:pt x="211398" y="60581"/>
                </a:lnTo>
                <a:cubicBezTo>
                  <a:pt x="205791" y="60581"/>
                  <a:pt x="201253" y="56048"/>
                  <a:pt x="201253" y="50449"/>
                </a:cubicBezTo>
                <a:cubicBezTo>
                  <a:pt x="201253" y="44850"/>
                  <a:pt x="205791" y="40317"/>
                  <a:pt x="211398" y="40317"/>
                </a:cubicBezTo>
                <a:close/>
                <a:moveTo>
                  <a:pt x="147115" y="20146"/>
                </a:moveTo>
                <a:cubicBezTo>
                  <a:pt x="144890" y="20146"/>
                  <a:pt x="142576" y="20590"/>
                  <a:pt x="140084" y="21568"/>
                </a:cubicBezTo>
                <a:lnTo>
                  <a:pt x="44232" y="59782"/>
                </a:lnTo>
                <a:cubicBezTo>
                  <a:pt x="24919" y="66981"/>
                  <a:pt x="20292" y="73024"/>
                  <a:pt x="20292" y="90887"/>
                </a:cubicBezTo>
                <a:lnTo>
                  <a:pt x="20292" y="515689"/>
                </a:lnTo>
                <a:cubicBezTo>
                  <a:pt x="20292" y="533464"/>
                  <a:pt x="24919" y="539596"/>
                  <a:pt x="44054" y="546616"/>
                </a:cubicBezTo>
                <a:lnTo>
                  <a:pt x="140262" y="585098"/>
                </a:lnTo>
                <a:cubicBezTo>
                  <a:pt x="142576" y="585897"/>
                  <a:pt x="144890" y="586431"/>
                  <a:pt x="147115" y="586431"/>
                </a:cubicBezTo>
                <a:cubicBezTo>
                  <a:pt x="156015" y="586431"/>
                  <a:pt x="161978" y="578254"/>
                  <a:pt x="161978" y="566257"/>
                </a:cubicBezTo>
                <a:lnTo>
                  <a:pt x="161978" y="40319"/>
                </a:lnTo>
                <a:cubicBezTo>
                  <a:pt x="161978" y="28233"/>
                  <a:pt x="156015" y="20146"/>
                  <a:pt x="147115" y="20146"/>
                </a:cubicBezTo>
                <a:close/>
                <a:moveTo>
                  <a:pt x="151669" y="315"/>
                </a:moveTo>
                <a:cubicBezTo>
                  <a:pt x="169354" y="2727"/>
                  <a:pt x="182270" y="18724"/>
                  <a:pt x="182270" y="40319"/>
                </a:cubicBezTo>
                <a:lnTo>
                  <a:pt x="182270" y="566257"/>
                </a:lnTo>
                <a:cubicBezTo>
                  <a:pt x="182270" y="589630"/>
                  <a:pt x="167496" y="606604"/>
                  <a:pt x="147115" y="606604"/>
                </a:cubicBezTo>
                <a:cubicBezTo>
                  <a:pt x="142487" y="606604"/>
                  <a:pt x="137681" y="605716"/>
                  <a:pt x="132964" y="603938"/>
                </a:cubicBezTo>
                <a:lnTo>
                  <a:pt x="36756" y="565457"/>
                </a:lnTo>
                <a:cubicBezTo>
                  <a:pt x="10057" y="555592"/>
                  <a:pt x="0" y="542084"/>
                  <a:pt x="0" y="515689"/>
                </a:cubicBezTo>
                <a:lnTo>
                  <a:pt x="0" y="90887"/>
                </a:lnTo>
                <a:cubicBezTo>
                  <a:pt x="0" y="64492"/>
                  <a:pt x="10057" y="50895"/>
                  <a:pt x="37023" y="40942"/>
                </a:cubicBezTo>
                <a:lnTo>
                  <a:pt x="132697" y="2727"/>
                </a:lnTo>
                <a:cubicBezTo>
                  <a:pt x="139350" y="217"/>
                  <a:pt x="145774" y="-489"/>
                  <a:pt x="151669" y="3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3" name="椭圆 12"/>
          <p:cNvSpPr/>
          <p:nvPr/>
        </p:nvSpPr>
        <p:spPr>
          <a:xfrm>
            <a:off x="9458324" y="3715187"/>
            <a:ext cx="501652" cy="462678"/>
          </a:xfrm>
          <a:custGeom>
            <a:avLst/>
            <a:gdLst>
              <a:gd name="connsiteX0" fmla="*/ 176147 w 578111"/>
              <a:gd name="connsiteY0" fmla="*/ 221031 h 533197"/>
              <a:gd name="connsiteX1" fmla="*/ 212154 w 578111"/>
              <a:gd name="connsiteY1" fmla="*/ 256947 h 533197"/>
              <a:gd name="connsiteX2" fmla="*/ 212154 w 578111"/>
              <a:gd name="connsiteY2" fmla="*/ 348118 h 533197"/>
              <a:gd name="connsiteX3" fmla="*/ 176147 w 578111"/>
              <a:gd name="connsiteY3" fmla="*/ 384955 h 533197"/>
              <a:gd name="connsiteX4" fmla="*/ 139217 w 578111"/>
              <a:gd name="connsiteY4" fmla="*/ 348118 h 533197"/>
              <a:gd name="connsiteX5" fmla="*/ 139217 w 578111"/>
              <a:gd name="connsiteY5" fmla="*/ 256947 h 533197"/>
              <a:gd name="connsiteX6" fmla="*/ 176147 w 578111"/>
              <a:gd name="connsiteY6" fmla="*/ 221031 h 533197"/>
              <a:gd name="connsiteX7" fmla="*/ 267503 w 578111"/>
              <a:gd name="connsiteY7" fmla="*/ 184193 h 533197"/>
              <a:gd name="connsiteX8" fmla="*/ 303437 w 578111"/>
              <a:gd name="connsiteY8" fmla="*/ 221030 h 533197"/>
              <a:gd name="connsiteX9" fmla="*/ 303437 w 578111"/>
              <a:gd name="connsiteY9" fmla="*/ 348119 h 533197"/>
              <a:gd name="connsiteX10" fmla="*/ 267503 w 578111"/>
              <a:gd name="connsiteY10" fmla="*/ 384956 h 533197"/>
              <a:gd name="connsiteX11" fmla="*/ 230648 w 578111"/>
              <a:gd name="connsiteY11" fmla="*/ 348119 h 533197"/>
              <a:gd name="connsiteX12" fmla="*/ 230648 w 578111"/>
              <a:gd name="connsiteY12" fmla="*/ 221030 h 533197"/>
              <a:gd name="connsiteX13" fmla="*/ 267503 w 578111"/>
              <a:gd name="connsiteY13" fmla="*/ 184193 h 533197"/>
              <a:gd name="connsiteX14" fmla="*/ 357937 w 578111"/>
              <a:gd name="connsiteY14" fmla="*/ 148390 h 533197"/>
              <a:gd name="connsiteX15" fmla="*/ 394867 w 578111"/>
              <a:gd name="connsiteY15" fmla="*/ 184289 h 533197"/>
              <a:gd name="connsiteX16" fmla="*/ 394867 w 578111"/>
              <a:gd name="connsiteY16" fmla="*/ 348136 h 533197"/>
              <a:gd name="connsiteX17" fmla="*/ 357937 w 578111"/>
              <a:gd name="connsiteY17" fmla="*/ 384955 h 533197"/>
              <a:gd name="connsiteX18" fmla="*/ 321930 w 578111"/>
              <a:gd name="connsiteY18" fmla="*/ 348136 h 533197"/>
              <a:gd name="connsiteX19" fmla="*/ 321930 w 578111"/>
              <a:gd name="connsiteY19" fmla="*/ 184289 h 533197"/>
              <a:gd name="connsiteX20" fmla="*/ 357937 w 578111"/>
              <a:gd name="connsiteY20" fmla="*/ 148390 h 533197"/>
              <a:gd name="connsiteX21" fmla="*/ 267469 w 578111"/>
              <a:gd name="connsiteY21" fmla="*/ 0 h 533197"/>
              <a:gd name="connsiteX22" fmla="*/ 529404 w 578111"/>
              <a:gd name="connsiteY22" fmla="*/ 218252 h 533197"/>
              <a:gd name="connsiteX23" fmla="*/ 566296 w 578111"/>
              <a:gd name="connsiteY23" fmla="*/ 218252 h 533197"/>
              <a:gd name="connsiteX24" fmla="*/ 576441 w 578111"/>
              <a:gd name="connsiteY24" fmla="*/ 224698 h 533197"/>
              <a:gd name="connsiteX25" fmla="*/ 575519 w 578111"/>
              <a:gd name="connsiteY25" fmla="*/ 237590 h 533197"/>
              <a:gd name="connsiteX26" fmla="*/ 514647 w 578111"/>
              <a:gd name="connsiteY26" fmla="*/ 310341 h 533197"/>
              <a:gd name="connsiteX27" fmla="*/ 505424 w 578111"/>
              <a:gd name="connsiteY27" fmla="*/ 314945 h 533197"/>
              <a:gd name="connsiteX28" fmla="*/ 496201 w 578111"/>
              <a:gd name="connsiteY28" fmla="*/ 310341 h 533197"/>
              <a:gd name="connsiteX29" fmla="*/ 435328 w 578111"/>
              <a:gd name="connsiteY29" fmla="*/ 237590 h 533197"/>
              <a:gd name="connsiteX30" fmla="*/ 433484 w 578111"/>
              <a:gd name="connsiteY30" fmla="*/ 224698 h 533197"/>
              <a:gd name="connsiteX31" fmla="*/ 444551 w 578111"/>
              <a:gd name="connsiteY31" fmla="*/ 218252 h 533197"/>
              <a:gd name="connsiteX32" fmla="*/ 480521 w 578111"/>
              <a:gd name="connsiteY32" fmla="*/ 218252 h 533197"/>
              <a:gd name="connsiteX33" fmla="*/ 267469 w 578111"/>
              <a:gd name="connsiteY33" fmla="*/ 47886 h 533197"/>
              <a:gd name="connsiteX34" fmla="*/ 48882 w 578111"/>
              <a:gd name="connsiteY34" fmla="*/ 266138 h 533197"/>
              <a:gd name="connsiteX35" fmla="*/ 267469 w 578111"/>
              <a:gd name="connsiteY35" fmla="*/ 484390 h 533197"/>
              <a:gd name="connsiteX36" fmla="*/ 456541 w 578111"/>
              <a:gd name="connsiteY36" fmla="*/ 375724 h 533197"/>
              <a:gd name="connsiteX37" fmla="*/ 489744 w 578111"/>
              <a:gd name="connsiteY37" fmla="*/ 366515 h 533197"/>
              <a:gd name="connsiteX38" fmla="*/ 498967 w 578111"/>
              <a:gd name="connsiteY38" fmla="*/ 399668 h 533197"/>
              <a:gd name="connsiteX39" fmla="*/ 267469 w 578111"/>
              <a:gd name="connsiteY39" fmla="*/ 533197 h 533197"/>
              <a:gd name="connsiteX40" fmla="*/ 0 w 578111"/>
              <a:gd name="connsiteY40" fmla="*/ 266138 h 533197"/>
              <a:gd name="connsiteX41" fmla="*/ 267469 w 578111"/>
              <a:gd name="connsiteY41" fmla="*/ 0 h 53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578111" h="533197">
                <a:moveTo>
                  <a:pt x="176147" y="221031"/>
                </a:moveTo>
                <a:cubicBezTo>
                  <a:pt x="196459" y="221031"/>
                  <a:pt x="212154" y="237608"/>
                  <a:pt x="212154" y="256947"/>
                </a:cubicBezTo>
                <a:lnTo>
                  <a:pt x="212154" y="348118"/>
                </a:lnTo>
                <a:cubicBezTo>
                  <a:pt x="212154" y="368378"/>
                  <a:pt x="196459" y="384955"/>
                  <a:pt x="176147" y="384955"/>
                </a:cubicBezTo>
                <a:cubicBezTo>
                  <a:pt x="155836" y="384955"/>
                  <a:pt x="139217" y="368378"/>
                  <a:pt x="139217" y="348118"/>
                </a:cubicBezTo>
                <a:lnTo>
                  <a:pt x="139217" y="256947"/>
                </a:lnTo>
                <a:cubicBezTo>
                  <a:pt x="139217" y="237608"/>
                  <a:pt x="155836" y="221031"/>
                  <a:pt x="176147" y="221031"/>
                </a:cubicBezTo>
                <a:close/>
                <a:moveTo>
                  <a:pt x="267503" y="184193"/>
                </a:moveTo>
                <a:cubicBezTo>
                  <a:pt x="286852" y="184193"/>
                  <a:pt x="303437" y="200770"/>
                  <a:pt x="303437" y="221030"/>
                </a:cubicBezTo>
                <a:lnTo>
                  <a:pt x="303437" y="348119"/>
                </a:lnTo>
                <a:cubicBezTo>
                  <a:pt x="303437" y="368379"/>
                  <a:pt x="287774" y="384956"/>
                  <a:pt x="267503" y="384956"/>
                </a:cubicBezTo>
                <a:cubicBezTo>
                  <a:pt x="247233" y="384956"/>
                  <a:pt x="230648" y="368379"/>
                  <a:pt x="230648" y="348119"/>
                </a:cubicBezTo>
                <a:lnTo>
                  <a:pt x="230648" y="221030"/>
                </a:lnTo>
                <a:cubicBezTo>
                  <a:pt x="230648" y="200770"/>
                  <a:pt x="247233" y="184193"/>
                  <a:pt x="267503" y="184193"/>
                </a:cubicBezTo>
                <a:close/>
                <a:moveTo>
                  <a:pt x="357937" y="148390"/>
                </a:moveTo>
                <a:cubicBezTo>
                  <a:pt x="378249" y="148390"/>
                  <a:pt x="394867" y="164959"/>
                  <a:pt x="394867" y="184289"/>
                </a:cubicBezTo>
                <a:lnTo>
                  <a:pt x="394867" y="348136"/>
                </a:lnTo>
                <a:cubicBezTo>
                  <a:pt x="394867" y="368386"/>
                  <a:pt x="378249" y="384955"/>
                  <a:pt x="357937" y="384955"/>
                </a:cubicBezTo>
                <a:cubicBezTo>
                  <a:pt x="338549" y="384955"/>
                  <a:pt x="321930" y="368386"/>
                  <a:pt x="321930" y="348136"/>
                </a:cubicBezTo>
                <a:lnTo>
                  <a:pt x="321930" y="184289"/>
                </a:lnTo>
                <a:cubicBezTo>
                  <a:pt x="321930" y="164959"/>
                  <a:pt x="338549" y="148390"/>
                  <a:pt x="357937" y="148390"/>
                </a:cubicBezTo>
                <a:close/>
                <a:moveTo>
                  <a:pt x="267469" y="0"/>
                </a:moveTo>
                <a:cubicBezTo>
                  <a:pt x="397514" y="0"/>
                  <a:pt x="507268" y="93931"/>
                  <a:pt x="529404" y="218252"/>
                </a:cubicBezTo>
                <a:lnTo>
                  <a:pt x="566296" y="218252"/>
                </a:lnTo>
                <a:cubicBezTo>
                  <a:pt x="570907" y="218252"/>
                  <a:pt x="574597" y="221014"/>
                  <a:pt x="576441" y="224698"/>
                </a:cubicBezTo>
                <a:cubicBezTo>
                  <a:pt x="579208" y="229302"/>
                  <a:pt x="578286" y="233907"/>
                  <a:pt x="575519" y="237590"/>
                </a:cubicBezTo>
                <a:lnTo>
                  <a:pt x="514647" y="310341"/>
                </a:lnTo>
                <a:cubicBezTo>
                  <a:pt x="511880" y="313104"/>
                  <a:pt x="509113" y="314945"/>
                  <a:pt x="505424" y="314945"/>
                </a:cubicBezTo>
                <a:cubicBezTo>
                  <a:pt x="501734" y="314945"/>
                  <a:pt x="498045" y="313104"/>
                  <a:pt x="496201" y="310341"/>
                </a:cubicBezTo>
                <a:lnTo>
                  <a:pt x="435328" y="237590"/>
                </a:lnTo>
                <a:cubicBezTo>
                  <a:pt x="431639" y="233907"/>
                  <a:pt x="431639" y="229302"/>
                  <a:pt x="433484" y="224698"/>
                </a:cubicBezTo>
                <a:cubicBezTo>
                  <a:pt x="435328" y="221014"/>
                  <a:pt x="439940" y="218252"/>
                  <a:pt x="444551" y="218252"/>
                </a:cubicBezTo>
                <a:lnTo>
                  <a:pt x="480521" y="218252"/>
                </a:lnTo>
                <a:cubicBezTo>
                  <a:pt x="458386" y="120637"/>
                  <a:pt x="370767" y="47886"/>
                  <a:pt x="267469" y="47886"/>
                </a:cubicBezTo>
                <a:cubicBezTo>
                  <a:pt x="146647" y="47886"/>
                  <a:pt x="48882" y="146422"/>
                  <a:pt x="48882" y="266138"/>
                </a:cubicBezTo>
                <a:cubicBezTo>
                  <a:pt x="48882" y="386775"/>
                  <a:pt x="146647" y="484390"/>
                  <a:pt x="267469" y="484390"/>
                </a:cubicBezTo>
                <a:cubicBezTo>
                  <a:pt x="344942" y="484390"/>
                  <a:pt x="417805" y="442949"/>
                  <a:pt x="456541" y="375724"/>
                </a:cubicBezTo>
                <a:cubicBezTo>
                  <a:pt x="462998" y="363753"/>
                  <a:pt x="477754" y="360069"/>
                  <a:pt x="489744" y="366515"/>
                </a:cubicBezTo>
                <a:cubicBezTo>
                  <a:pt x="501734" y="373883"/>
                  <a:pt x="505424" y="388617"/>
                  <a:pt x="498967" y="399668"/>
                </a:cubicBezTo>
                <a:cubicBezTo>
                  <a:pt x="451008" y="482548"/>
                  <a:pt x="362466" y="533197"/>
                  <a:pt x="267469" y="533197"/>
                </a:cubicBezTo>
                <a:cubicBezTo>
                  <a:pt x="119900" y="533197"/>
                  <a:pt x="0" y="413481"/>
                  <a:pt x="0" y="266138"/>
                </a:cubicBezTo>
                <a:cubicBezTo>
                  <a:pt x="0" y="119716"/>
                  <a:pt x="119900" y="0"/>
                  <a:pt x="2674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8709200" y="390818"/>
            <a:ext cx="1303474" cy="1081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1" y="5629275"/>
            <a:ext cx="1481567" cy="12287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等腰三角形 21"/>
          <p:cNvSpPr/>
          <p:nvPr/>
        </p:nvSpPr>
        <p:spPr>
          <a:xfrm flipV="1">
            <a:off x="4763301" y="3098800"/>
            <a:ext cx="256632" cy="104778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flipV="1">
            <a:off x="7172068" y="3098800"/>
            <a:ext cx="256632" cy="104778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flipV="1">
            <a:off x="9580835" y="3098800"/>
            <a:ext cx="256632" cy="104778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378222" y="4573631"/>
            <a:ext cx="2209259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InnoDB</a:t>
            </a:r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索引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017821" y="4573631"/>
            <a:ext cx="1747594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InnoDB</a:t>
            </a:r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锁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237433" y="4573631"/>
            <a:ext cx="2125903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SQL</a:t>
            </a:r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锁分析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155153" y="4573631"/>
            <a:ext cx="1107997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118483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5" grpId="0" animBg="1"/>
      <p:bldP spid="6" grpId="0" animBg="1"/>
      <p:bldP spid="7" grpId="0" animBg="1"/>
      <p:bldP spid="8" grpId="0" animBg="1"/>
      <p:bldP spid="34" grpId="0" animBg="1"/>
      <p:bldP spid="32" grpId="0" animBg="1"/>
      <p:bldP spid="31" grpId="0" animBg="1"/>
      <p:bldP spid="33" grpId="0" animBg="1"/>
      <p:bldP spid="22" grpId="0" animBg="1"/>
      <p:bldP spid="23" grpId="0" animBg="1"/>
      <p:bldP spid="24" grpId="0" animBg="1"/>
      <p:bldP spid="26" grpId="0"/>
      <p:bldP spid="27" grpId="0"/>
      <p:bldP spid="28" grpId="0"/>
      <p:bldP spid="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348040" y="345292"/>
            <a:ext cx="149592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err="1" smtClean="0">
                <a:latin typeface="Agency FB" panose="020B0503020202020204" pitchFamily="34" charset="0"/>
              </a:rPr>
              <a:t>InnoDB</a:t>
            </a:r>
            <a:r>
              <a:rPr lang="zh-CN" altLang="en-US" sz="3200" dirty="0" smtClean="0">
                <a:latin typeface="Agency FB" panose="020B0503020202020204" pitchFamily="34" charset="0"/>
              </a:rPr>
              <a:t>锁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5153" y="976467"/>
            <a:ext cx="20794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非一致性读 </a:t>
            </a:r>
          </a:p>
        </p:txBody>
      </p:sp>
      <p:sp>
        <p:nvSpPr>
          <p:cNvPr id="2" name="矩形 1"/>
          <p:cNvSpPr/>
          <p:nvPr/>
        </p:nvSpPr>
        <p:spPr>
          <a:xfrm>
            <a:off x="738052" y="2069306"/>
            <a:ext cx="918318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默认情况下采用的是</a:t>
            </a:r>
            <a:r>
              <a:rPr lang="zh-CN" altLang="en-US" dirty="0" smtClean="0"/>
              <a:t>一致性非锁定读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用户可以显示的对数据库的读取进行加锁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Select ….for update</a:t>
            </a:r>
          </a:p>
          <a:p>
            <a:r>
              <a:rPr lang="en-US" altLang="zh-CN" dirty="0"/>
              <a:t>Select…lock in share mode</a:t>
            </a:r>
          </a:p>
        </p:txBody>
      </p:sp>
      <p:sp>
        <p:nvSpPr>
          <p:cNvPr id="3" name="矩形 2"/>
          <p:cNvSpPr/>
          <p:nvPr/>
        </p:nvSpPr>
        <p:spPr>
          <a:xfrm>
            <a:off x="546726" y="4316541"/>
            <a:ext cx="5622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Question: </a:t>
            </a:r>
            <a:r>
              <a:rPr lang="zh-CN" altLang="en-US" dirty="0" smtClean="0"/>
              <a:t>对商品库存</a:t>
            </a:r>
            <a:r>
              <a:rPr lang="zh-CN" altLang="en-US" dirty="0"/>
              <a:t>的增加，如何保证库存的准确</a:t>
            </a:r>
            <a:r>
              <a:rPr lang="zh-CN" altLang="en-US" dirty="0" smtClean="0"/>
              <a:t>？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652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接连接符 31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5348040" y="345292"/>
            <a:ext cx="149592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err="1" smtClean="0">
                <a:latin typeface="Agency FB" panose="020B0503020202020204" pitchFamily="34" charset="0"/>
              </a:rPr>
              <a:t>InnoDB</a:t>
            </a:r>
            <a:r>
              <a:rPr lang="zh-CN" altLang="en-US" sz="3200" dirty="0" smtClean="0">
                <a:latin typeface="Agency FB" panose="020B0503020202020204" pitchFamily="34" charset="0"/>
              </a:rPr>
              <a:t>锁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6246741" y="2101801"/>
            <a:ext cx="4497460" cy="627463"/>
            <a:chOff x="2677265" y="1996356"/>
            <a:chExt cx="4497460" cy="627463"/>
          </a:xfrm>
        </p:grpSpPr>
        <p:sp>
          <p:nvSpPr>
            <p:cNvPr id="37" name="矩形 36"/>
            <p:cNvSpPr/>
            <p:nvPr/>
          </p:nvSpPr>
          <p:spPr>
            <a:xfrm>
              <a:off x="2677265" y="2346820"/>
              <a:ext cx="4497460" cy="27699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/>
                <a:t>record lock</a:t>
              </a:r>
              <a:r>
                <a:rPr lang="zh-CN" altLang="en-US" sz="1200" dirty="0"/>
                <a:t>锁住的永远是索引，而非记录本身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2677265" y="1996356"/>
              <a:ext cx="2084387" cy="3693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dirty="0"/>
                <a:t>Record Lock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246741" y="3287479"/>
            <a:ext cx="4497460" cy="812129"/>
            <a:chOff x="2677265" y="1996356"/>
            <a:chExt cx="4497460" cy="812129"/>
          </a:xfrm>
        </p:grpSpPr>
        <p:sp>
          <p:nvSpPr>
            <p:cNvPr id="40" name="矩形 39"/>
            <p:cNvSpPr/>
            <p:nvPr/>
          </p:nvSpPr>
          <p:spPr>
            <a:xfrm>
              <a:off x="2677265" y="2346820"/>
              <a:ext cx="4497460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1200" dirty="0"/>
                <a:t>在索引记录之间的间隙中加锁，或者是在某一条索引记录之前或者之后加锁，并不包括该索引记录本身</a:t>
              </a:r>
              <a:endParaRPr lang="en-US" altLang="zh-CN" sz="1200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2677265" y="1996356"/>
              <a:ext cx="2084387" cy="3693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dirty="0"/>
                <a:t>Gap Lock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246741" y="4473157"/>
            <a:ext cx="4497460" cy="627463"/>
            <a:chOff x="2677265" y="1996356"/>
            <a:chExt cx="4497460" cy="627463"/>
          </a:xfrm>
        </p:grpSpPr>
        <p:sp>
          <p:nvSpPr>
            <p:cNvPr id="43" name="矩形 42"/>
            <p:cNvSpPr/>
            <p:nvPr/>
          </p:nvSpPr>
          <p:spPr>
            <a:xfrm>
              <a:off x="2677265" y="2346820"/>
              <a:ext cx="4497460" cy="27699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/>
                <a:t>Gap</a:t>
              </a:r>
              <a:r>
                <a:rPr lang="zh-CN" altLang="en-US" sz="1200" dirty="0"/>
                <a:t>锁</a:t>
              </a:r>
              <a:r>
                <a:rPr lang="en-US" altLang="zh-CN" sz="1200" dirty="0"/>
                <a:t>+Record Lock,</a:t>
              </a:r>
              <a:r>
                <a:rPr lang="zh-CN" altLang="en-US" sz="1200" dirty="0"/>
                <a:t>并锁定记录本身</a:t>
              </a:r>
              <a:endParaRPr lang="en-US" altLang="zh-CN" sz="1200" dirty="0"/>
            </a:p>
          </p:txBody>
        </p:sp>
        <p:sp>
          <p:nvSpPr>
            <p:cNvPr id="44" name="矩形 43"/>
            <p:cNvSpPr/>
            <p:nvPr/>
          </p:nvSpPr>
          <p:spPr>
            <a:xfrm>
              <a:off x="2677265" y="1996356"/>
              <a:ext cx="2084387" cy="3693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dirty="0" err="1"/>
                <a:t>Netx</a:t>
              </a:r>
              <a:r>
                <a:rPr lang="en-US" altLang="zh-CN" dirty="0"/>
                <a:t>-key Lock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866023" y="2042297"/>
            <a:ext cx="3904467" cy="3703681"/>
            <a:chOff x="1866023" y="2042297"/>
            <a:chExt cx="3904467" cy="3703681"/>
          </a:xfrm>
        </p:grpSpPr>
        <p:grpSp>
          <p:nvGrpSpPr>
            <p:cNvPr id="2" name="1427bb3c-c702-4556-83c9-7375f3216755"/>
            <p:cNvGrpSpPr>
              <a:grpSpLocks noChangeAspect="1"/>
            </p:cNvGrpSpPr>
            <p:nvPr/>
          </p:nvGrpSpPr>
          <p:grpSpPr>
            <a:xfrm>
              <a:off x="1866023" y="2042297"/>
              <a:ext cx="3904467" cy="3703681"/>
              <a:chOff x="4250448" y="2373756"/>
              <a:chExt cx="3904467" cy="3703681"/>
            </a:xfrm>
          </p:grpSpPr>
          <p:grpSp>
            <p:nvGrpSpPr>
              <p:cNvPr id="5" name="Group 41"/>
              <p:cNvGrpSpPr/>
              <p:nvPr/>
            </p:nvGrpSpPr>
            <p:grpSpPr>
              <a:xfrm>
                <a:off x="4250448" y="2373756"/>
                <a:ext cx="3904467" cy="3703681"/>
                <a:chOff x="3882406" y="907348"/>
                <a:chExt cx="4763194" cy="4518250"/>
              </a:xfrm>
            </p:grpSpPr>
            <p:sp>
              <p:nvSpPr>
                <p:cNvPr id="22" name="is1ide-Isosceles Triangle 24"/>
                <p:cNvSpPr/>
                <p:nvPr/>
              </p:nvSpPr>
              <p:spPr>
                <a:xfrm>
                  <a:off x="7418780" y="4017012"/>
                  <a:ext cx="1226820" cy="1057603"/>
                </a:xfrm>
                <a:prstGeom prst="triangle">
                  <a:avLst/>
                </a:prstGeom>
                <a:solidFill>
                  <a:schemeClr val="accent1"/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" name="is1ide-Parallelogram 25"/>
                <p:cNvSpPr/>
                <p:nvPr/>
              </p:nvSpPr>
              <p:spPr>
                <a:xfrm>
                  <a:off x="4847030" y="4017011"/>
                  <a:ext cx="3185160" cy="1057603"/>
                </a:xfrm>
                <a:prstGeom prst="parallelogram">
                  <a:avLst>
                    <a:gd name="adj" fmla="val 57722"/>
                  </a:avLst>
                </a:prstGeom>
                <a:solidFill>
                  <a:schemeClr val="bg1">
                    <a:lumMod val="95000"/>
                  </a:schemeClr>
                </a:solidFill>
                <a:ln w="762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" name="is1ide-Isosceles Triangle 28"/>
                <p:cNvSpPr/>
                <p:nvPr/>
              </p:nvSpPr>
              <p:spPr>
                <a:xfrm rot="7176267">
                  <a:off x="3798188" y="4283776"/>
                  <a:ext cx="1226040" cy="1057603"/>
                </a:xfrm>
                <a:prstGeom prst="triangle">
                  <a:avLst/>
                </a:prstGeom>
                <a:solidFill>
                  <a:schemeClr val="accent4"/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" name="is1ide-Parallelogram 29"/>
                <p:cNvSpPr/>
                <p:nvPr/>
              </p:nvSpPr>
              <p:spPr>
                <a:xfrm rot="7176267">
                  <a:off x="3599284" y="2888630"/>
                  <a:ext cx="3209239" cy="1057603"/>
                </a:xfrm>
                <a:prstGeom prst="parallelogram">
                  <a:avLst>
                    <a:gd name="adj" fmla="val 57327"/>
                  </a:avLst>
                </a:prstGeom>
                <a:solidFill>
                  <a:schemeClr val="bg1">
                    <a:lumMod val="95000"/>
                  </a:schemeClr>
                </a:solidFill>
                <a:ln w="762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" name="is1ide-Isosceles Triangle 39"/>
                <p:cNvSpPr/>
                <p:nvPr/>
              </p:nvSpPr>
              <p:spPr>
                <a:xfrm rot="14409079">
                  <a:off x="5375029" y="991566"/>
                  <a:ext cx="1226040" cy="1057603"/>
                </a:xfrm>
                <a:prstGeom prst="triangle">
                  <a:avLst/>
                </a:prstGeom>
                <a:solidFill>
                  <a:schemeClr val="accent2"/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" name="ïşḻïďê-Parallelogram 40"/>
                <p:cNvSpPr/>
                <p:nvPr/>
              </p:nvSpPr>
              <p:spPr>
                <a:xfrm rot="14409079">
                  <a:off x="5188621" y="2372001"/>
                  <a:ext cx="3183135" cy="1057603"/>
                </a:xfrm>
                <a:prstGeom prst="parallelogram">
                  <a:avLst>
                    <a:gd name="adj" fmla="val 57327"/>
                  </a:avLst>
                </a:prstGeom>
                <a:solidFill>
                  <a:schemeClr val="bg1">
                    <a:lumMod val="95000"/>
                  </a:schemeClr>
                </a:solidFill>
                <a:ln w="762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6" name="ïşḻïďê-Freeform: Shape 17"/>
              <p:cNvSpPr>
                <a:spLocks/>
              </p:cNvSpPr>
              <p:nvPr/>
            </p:nvSpPr>
            <p:spPr bwMode="auto">
              <a:xfrm>
                <a:off x="7428016" y="5329619"/>
                <a:ext cx="446169" cy="366714"/>
              </a:xfrm>
              <a:custGeom>
                <a:avLst/>
                <a:gdLst>
                  <a:gd name="T0" fmla="*/ 285 w 293"/>
                  <a:gd name="T1" fmla="*/ 32 h 238"/>
                  <a:gd name="T2" fmla="*/ 259 w 293"/>
                  <a:gd name="T3" fmla="*/ 38 h 238"/>
                  <a:gd name="T4" fmla="*/ 275 w 293"/>
                  <a:gd name="T5" fmla="*/ 24 h 238"/>
                  <a:gd name="T6" fmla="*/ 285 w 293"/>
                  <a:gd name="T7" fmla="*/ 4 h 238"/>
                  <a:gd name="T8" fmla="*/ 257 w 293"/>
                  <a:gd name="T9" fmla="*/ 16 h 238"/>
                  <a:gd name="T10" fmla="*/ 237 w 293"/>
                  <a:gd name="T11" fmla="*/ 11 h 238"/>
                  <a:gd name="T12" fmla="*/ 216 w 293"/>
                  <a:gd name="T13" fmla="*/ 1 h 238"/>
                  <a:gd name="T14" fmla="*/ 203 w 293"/>
                  <a:gd name="T15" fmla="*/ 0 h 238"/>
                  <a:gd name="T16" fmla="*/ 179 w 293"/>
                  <a:gd name="T17" fmla="*/ 5 h 238"/>
                  <a:gd name="T18" fmla="*/ 154 w 293"/>
                  <a:gd name="T19" fmla="*/ 27 h 238"/>
                  <a:gd name="T20" fmla="*/ 143 w 293"/>
                  <a:gd name="T21" fmla="*/ 54 h 238"/>
                  <a:gd name="T22" fmla="*/ 143 w 293"/>
                  <a:gd name="T23" fmla="*/ 67 h 238"/>
                  <a:gd name="T24" fmla="*/ 126 w 293"/>
                  <a:gd name="T25" fmla="*/ 72 h 238"/>
                  <a:gd name="T26" fmla="*/ 75 w 293"/>
                  <a:gd name="T27" fmla="*/ 55 h 238"/>
                  <a:gd name="T28" fmla="*/ 33 w 293"/>
                  <a:gd name="T29" fmla="*/ 24 h 238"/>
                  <a:gd name="T30" fmla="*/ 17 w 293"/>
                  <a:gd name="T31" fmla="*/ 17 h 238"/>
                  <a:gd name="T32" fmla="*/ 12 w 293"/>
                  <a:gd name="T33" fmla="*/ 41 h 238"/>
                  <a:gd name="T34" fmla="*/ 14 w 293"/>
                  <a:gd name="T35" fmla="*/ 57 h 238"/>
                  <a:gd name="T36" fmla="*/ 23 w 293"/>
                  <a:gd name="T37" fmla="*/ 76 h 238"/>
                  <a:gd name="T38" fmla="*/ 39 w 293"/>
                  <a:gd name="T39" fmla="*/ 91 h 238"/>
                  <a:gd name="T40" fmla="*/ 25 w 293"/>
                  <a:gd name="T41" fmla="*/ 89 h 238"/>
                  <a:gd name="T42" fmla="*/ 12 w 293"/>
                  <a:gd name="T43" fmla="*/ 84 h 238"/>
                  <a:gd name="T44" fmla="*/ 13 w 293"/>
                  <a:gd name="T45" fmla="*/ 95 h 238"/>
                  <a:gd name="T46" fmla="*/ 25 w 293"/>
                  <a:gd name="T47" fmla="*/ 123 h 238"/>
                  <a:gd name="T48" fmla="*/ 50 w 293"/>
                  <a:gd name="T49" fmla="*/ 140 h 238"/>
                  <a:gd name="T50" fmla="*/ 52 w 293"/>
                  <a:gd name="T51" fmla="*/ 145 h 238"/>
                  <a:gd name="T52" fmla="*/ 33 w 293"/>
                  <a:gd name="T53" fmla="*/ 145 h 238"/>
                  <a:gd name="T54" fmla="*/ 41 w 293"/>
                  <a:gd name="T55" fmla="*/ 161 h 238"/>
                  <a:gd name="T56" fmla="*/ 62 w 293"/>
                  <a:gd name="T57" fmla="*/ 179 h 238"/>
                  <a:gd name="T58" fmla="*/ 89 w 293"/>
                  <a:gd name="T59" fmla="*/ 186 h 238"/>
                  <a:gd name="T60" fmla="*/ 73 w 293"/>
                  <a:gd name="T61" fmla="*/ 197 h 238"/>
                  <a:gd name="T62" fmla="*/ 45 w 293"/>
                  <a:gd name="T63" fmla="*/ 208 h 238"/>
                  <a:gd name="T64" fmla="*/ 14 w 293"/>
                  <a:gd name="T65" fmla="*/ 212 h 238"/>
                  <a:gd name="T66" fmla="*/ 0 w 293"/>
                  <a:gd name="T67" fmla="*/ 211 h 238"/>
                  <a:gd name="T68" fmla="*/ 32 w 293"/>
                  <a:gd name="T69" fmla="*/ 227 h 238"/>
                  <a:gd name="T70" fmla="*/ 68 w 293"/>
                  <a:gd name="T71" fmla="*/ 237 h 238"/>
                  <a:gd name="T72" fmla="*/ 93 w 293"/>
                  <a:gd name="T73" fmla="*/ 238 h 238"/>
                  <a:gd name="T74" fmla="*/ 149 w 293"/>
                  <a:gd name="T75" fmla="*/ 229 h 238"/>
                  <a:gd name="T76" fmla="*/ 195 w 293"/>
                  <a:gd name="T77" fmla="*/ 205 h 238"/>
                  <a:gd name="T78" fmla="*/ 229 w 293"/>
                  <a:gd name="T79" fmla="*/ 169 h 238"/>
                  <a:gd name="T80" fmla="*/ 252 w 293"/>
                  <a:gd name="T81" fmla="*/ 127 h 238"/>
                  <a:gd name="T82" fmla="*/ 262 w 293"/>
                  <a:gd name="T83" fmla="*/ 82 h 238"/>
                  <a:gd name="T84" fmla="*/ 263 w 293"/>
                  <a:gd name="T85" fmla="*/ 59 h 238"/>
                  <a:gd name="T86" fmla="*/ 280 w 293"/>
                  <a:gd name="T87" fmla="*/ 45 h 238"/>
                  <a:gd name="T88" fmla="*/ 293 w 293"/>
                  <a:gd name="T89" fmla="*/ 28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93" h="238">
                    <a:moveTo>
                      <a:pt x="293" y="28"/>
                    </a:moveTo>
                    <a:lnTo>
                      <a:pt x="293" y="28"/>
                    </a:lnTo>
                    <a:lnTo>
                      <a:pt x="285" y="32"/>
                    </a:lnTo>
                    <a:lnTo>
                      <a:pt x="277" y="34"/>
                    </a:lnTo>
                    <a:lnTo>
                      <a:pt x="267" y="36"/>
                    </a:lnTo>
                    <a:lnTo>
                      <a:pt x="259" y="38"/>
                    </a:lnTo>
                    <a:lnTo>
                      <a:pt x="259" y="38"/>
                    </a:lnTo>
                    <a:lnTo>
                      <a:pt x="267" y="31"/>
                    </a:lnTo>
                    <a:lnTo>
                      <a:pt x="275" y="24"/>
                    </a:lnTo>
                    <a:lnTo>
                      <a:pt x="281" y="14"/>
                    </a:lnTo>
                    <a:lnTo>
                      <a:pt x="285" y="4"/>
                    </a:lnTo>
                    <a:lnTo>
                      <a:pt x="285" y="4"/>
                    </a:lnTo>
                    <a:lnTo>
                      <a:pt x="277" y="9"/>
                    </a:lnTo>
                    <a:lnTo>
                      <a:pt x="266" y="13"/>
                    </a:lnTo>
                    <a:lnTo>
                      <a:pt x="257" y="16"/>
                    </a:lnTo>
                    <a:lnTo>
                      <a:pt x="247" y="18"/>
                    </a:lnTo>
                    <a:lnTo>
                      <a:pt x="247" y="18"/>
                    </a:lnTo>
                    <a:lnTo>
                      <a:pt x="237" y="11"/>
                    </a:lnTo>
                    <a:lnTo>
                      <a:pt x="227" y="5"/>
                    </a:lnTo>
                    <a:lnTo>
                      <a:pt x="222" y="3"/>
                    </a:lnTo>
                    <a:lnTo>
                      <a:pt x="216" y="1"/>
                    </a:lnTo>
                    <a:lnTo>
                      <a:pt x="209" y="0"/>
                    </a:lnTo>
                    <a:lnTo>
                      <a:pt x="203" y="0"/>
                    </a:lnTo>
                    <a:lnTo>
                      <a:pt x="203" y="0"/>
                    </a:lnTo>
                    <a:lnTo>
                      <a:pt x="197" y="0"/>
                    </a:lnTo>
                    <a:lnTo>
                      <a:pt x="191" y="1"/>
                    </a:lnTo>
                    <a:lnTo>
                      <a:pt x="179" y="5"/>
                    </a:lnTo>
                    <a:lnTo>
                      <a:pt x="169" y="10"/>
                    </a:lnTo>
                    <a:lnTo>
                      <a:pt x="161" y="17"/>
                    </a:lnTo>
                    <a:lnTo>
                      <a:pt x="154" y="27"/>
                    </a:lnTo>
                    <a:lnTo>
                      <a:pt x="147" y="37"/>
                    </a:lnTo>
                    <a:lnTo>
                      <a:pt x="144" y="48"/>
                    </a:lnTo>
                    <a:lnTo>
                      <a:pt x="143" y="54"/>
                    </a:lnTo>
                    <a:lnTo>
                      <a:pt x="143" y="60"/>
                    </a:lnTo>
                    <a:lnTo>
                      <a:pt x="143" y="60"/>
                    </a:lnTo>
                    <a:lnTo>
                      <a:pt x="143" y="6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26" y="72"/>
                    </a:lnTo>
                    <a:lnTo>
                      <a:pt x="108" y="68"/>
                    </a:lnTo>
                    <a:lnTo>
                      <a:pt x="92" y="63"/>
                    </a:lnTo>
                    <a:lnTo>
                      <a:pt x="75" y="55"/>
                    </a:lnTo>
                    <a:lnTo>
                      <a:pt x="59" y="46"/>
                    </a:lnTo>
                    <a:lnTo>
                      <a:pt x="45" y="36"/>
                    </a:lnTo>
                    <a:lnTo>
                      <a:pt x="33" y="24"/>
                    </a:lnTo>
                    <a:lnTo>
                      <a:pt x="20" y="11"/>
                    </a:lnTo>
                    <a:lnTo>
                      <a:pt x="20" y="11"/>
                    </a:lnTo>
                    <a:lnTo>
                      <a:pt x="17" y="17"/>
                    </a:lnTo>
                    <a:lnTo>
                      <a:pt x="15" y="26"/>
                    </a:lnTo>
                    <a:lnTo>
                      <a:pt x="13" y="33"/>
                    </a:lnTo>
                    <a:lnTo>
                      <a:pt x="12" y="41"/>
                    </a:lnTo>
                    <a:lnTo>
                      <a:pt x="12" y="41"/>
                    </a:lnTo>
                    <a:lnTo>
                      <a:pt x="13" y="48"/>
                    </a:lnTo>
                    <a:lnTo>
                      <a:pt x="14" y="57"/>
                    </a:lnTo>
                    <a:lnTo>
                      <a:pt x="17" y="63"/>
                    </a:lnTo>
                    <a:lnTo>
                      <a:pt x="20" y="70"/>
                    </a:lnTo>
                    <a:lnTo>
                      <a:pt x="23" y="76"/>
                    </a:lnTo>
                    <a:lnTo>
                      <a:pt x="28" y="81"/>
                    </a:lnTo>
                    <a:lnTo>
                      <a:pt x="34" y="87"/>
                    </a:lnTo>
                    <a:lnTo>
                      <a:pt x="39" y="91"/>
                    </a:lnTo>
                    <a:lnTo>
                      <a:pt x="39" y="91"/>
                    </a:lnTo>
                    <a:lnTo>
                      <a:pt x="32" y="91"/>
                    </a:lnTo>
                    <a:lnTo>
                      <a:pt x="25" y="89"/>
                    </a:lnTo>
                    <a:lnTo>
                      <a:pt x="18" y="87"/>
                    </a:lnTo>
                    <a:lnTo>
                      <a:pt x="12" y="84"/>
                    </a:lnTo>
                    <a:lnTo>
                      <a:pt x="12" y="84"/>
                    </a:lnTo>
                    <a:lnTo>
                      <a:pt x="12" y="85"/>
                    </a:lnTo>
                    <a:lnTo>
                      <a:pt x="12" y="85"/>
                    </a:lnTo>
                    <a:lnTo>
                      <a:pt x="13" y="95"/>
                    </a:lnTo>
                    <a:lnTo>
                      <a:pt x="16" y="105"/>
                    </a:lnTo>
                    <a:lnTo>
                      <a:pt x="20" y="115"/>
                    </a:lnTo>
                    <a:lnTo>
                      <a:pt x="25" y="123"/>
                    </a:lnTo>
                    <a:lnTo>
                      <a:pt x="33" y="130"/>
                    </a:lnTo>
                    <a:lnTo>
                      <a:pt x="41" y="136"/>
                    </a:lnTo>
                    <a:lnTo>
                      <a:pt x="50" y="140"/>
                    </a:lnTo>
                    <a:lnTo>
                      <a:pt x="60" y="143"/>
                    </a:lnTo>
                    <a:lnTo>
                      <a:pt x="60" y="143"/>
                    </a:lnTo>
                    <a:lnTo>
                      <a:pt x="52" y="145"/>
                    </a:lnTo>
                    <a:lnTo>
                      <a:pt x="44" y="146"/>
                    </a:lnTo>
                    <a:lnTo>
                      <a:pt x="44" y="146"/>
                    </a:lnTo>
                    <a:lnTo>
                      <a:pt x="33" y="145"/>
                    </a:lnTo>
                    <a:lnTo>
                      <a:pt x="33" y="145"/>
                    </a:lnTo>
                    <a:lnTo>
                      <a:pt x="37" y="153"/>
                    </a:lnTo>
                    <a:lnTo>
                      <a:pt x="41" y="161"/>
                    </a:lnTo>
                    <a:lnTo>
                      <a:pt x="47" y="168"/>
                    </a:lnTo>
                    <a:lnTo>
                      <a:pt x="54" y="175"/>
                    </a:lnTo>
                    <a:lnTo>
                      <a:pt x="62" y="179"/>
                    </a:lnTo>
                    <a:lnTo>
                      <a:pt x="71" y="183"/>
                    </a:lnTo>
                    <a:lnTo>
                      <a:pt x="79" y="185"/>
                    </a:lnTo>
                    <a:lnTo>
                      <a:pt x="89" y="186"/>
                    </a:lnTo>
                    <a:lnTo>
                      <a:pt x="89" y="186"/>
                    </a:lnTo>
                    <a:lnTo>
                      <a:pt x="81" y="192"/>
                    </a:lnTo>
                    <a:lnTo>
                      <a:pt x="73" y="197"/>
                    </a:lnTo>
                    <a:lnTo>
                      <a:pt x="64" y="201"/>
                    </a:lnTo>
                    <a:lnTo>
                      <a:pt x="54" y="206"/>
                    </a:lnTo>
                    <a:lnTo>
                      <a:pt x="45" y="208"/>
                    </a:lnTo>
                    <a:lnTo>
                      <a:pt x="35" y="210"/>
                    </a:lnTo>
                    <a:lnTo>
                      <a:pt x="25" y="212"/>
                    </a:lnTo>
                    <a:lnTo>
                      <a:pt x="14" y="212"/>
                    </a:lnTo>
                    <a:lnTo>
                      <a:pt x="14" y="212"/>
                    </a:lnTo>
                    <a:lnTo>
                      <a:pt x="0" y="211"/>
                    </a:lnTo>
                    <a:lnTo>
                      <a:pt x="0" y="211"/>
                    </a:lnTo>
                    <a:lnTo>
                      <a:pt x="10" y="217"/>
                    </a:lnTo>
                    <a:lnTo>
                      <a:pt x="21" y="222"/>
                    </a:lnTo>
                    <a:lnTo>
                      <a:pt x="32" y="227"/>
                    </a:lnTo>
                    <a:lnTo>
                      <a:pt x="44" y="231"/>
                    </a:lnTo>
                    <a:lnTo>
                      <a:pt x="55" y="235"/>
                    </a:lnTo>
                    <a:lnTo>
                      <a:pt x="68" y="237"/>
                    </a:lnTo>
                    <a:lnTo>
                      <a:pt x="80" y="238"/>
                    </a:lnTo>
                    <a:lnTo>
                      <a:pt x="93" y="238"/>
                    </a:lnTo>
                    <a:lnTo>
                      <a:pt x="93" y="238"/>
                    </a:lnTo>
                    <a:lnTo>
                      <a:pt x="112" y="237"/>
                    </a:lnTo>
                    <a:lnTo>
                      <a:pt x="132" y="233"/>
                    </a:lnTo>
                    <a:lnTo>
                      <a:pt x="149" y="229"/>
                    </a:lnTo>
                    <a:lnTo>
                      <a:pt x="166" y="222"/>
                    </a:lnTo>
                    <a:lnTo>
                      <a:pt x="180" y="215"/>
                    </a:lnTo>
                    <a:lnTo>
                      <a:pt x="195" y="205"/>
                    </a:lnTo>
                    <a:lnTo>
                      <a:pt x="207" y="194"/>
                    </a:lnTo>
                    <a:lnTo>
                      <a:pt x="220" y="183"/>
                    </a:lnTo>
                    <a:lnTo>
                      <a:pt x="229" y="169"/>
                    </a:lnTo>
                    <a:lnTo>
                      <a:pt x="238" y="156"/>
                    </a:lnTo>
                    <a:lnTo>
                      <a:pt x="246" y="141"/>
                    </a:lnTo>
                    <a:lnTo>
                      <a:pt x="252" y="127"/>
                    </a:lnTo>
                    <a:lnTo>
                      <a:pt x="257" y="112"/>
                    </a:lnTo>
                    <a:lnTo>
                      <a:pt x="260" y="97"/>
                    </a:lnTo>
                    <a:lnTo>
                      <a:pt x="262" y="82"/>
                    </a:lnTo>
                    <a:lnTo>
                      <a:pt x="263" y="67"/>
                    </a:lnTo>
                    <a:lnTo>
                      <a:pt x="263" y="67"/>
                    </a:lnTo>
                    <a:lnTo>
                      <a:pt x="263" y="59"/>
                    </a:lnTo>
                    <a:lnTo>
                      <a:pt x="263" y="59"/>
                    </a:lnTo>
                    <a:lnTo>
                      <a:pt x="271" y="52"/>
                    </a:lnTo>
                    <a:lnTo>
                      <a:pt x="280" y="45"/>
                    </a:lnTo>
                    <a:lnTo>
                      <a:pt x="287" y="37"/>
                    </a:lnTo>
                    <a:lnTo>
                      <a:pt x="293" y="28"/>
                    </a:lnTo>
                    <a:lnTo>
                      <a:pt x="293" y="2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şḻïďê-Freeform: Shape 18"/>
              <p:cNvSpPr>
                <a:spLocks noChangeAspect="1"/>
              </p:cNvSpPr>
              <p:nvPr/>
            </p:nvSpPr>
            <p:spPr bwMode="auto">
              <a:xfrm>
                <a:off x="5897308" y="2560659"/>
                <a:ext cx="401262" cy="400840"/>
              </a:xfrm>
              <a:custGeom>
                <a:avLst/>
                <a:gdLst>
                  <a:gd name="T0" fmla="*/ 374 w 400"/>
                  <a:gd name="T1" fmla="*/ 100 h 400"/>
                  <a:gd name="T2" fmla="*/ 301 w 400"/>
                  <a:gd name="T3" fmla="*/ 27 h 400"/>
                  <a:gd name="T4" fmla="*/ 200 w 400"/>
                  <a:gd name="T5" fmla="*/ 0 h 400"/>
                  <a:gd name="T6" fmla="*/ 100 w 400"/>
                  <a:gd name="T7" fmla="*/ 27 h 400"/>
                  <a:gd name="T8" fmla="*/ 27 w 400"/>
                  <a:gd name="T9" fmla="*/ 100 h 400"/>
                  <a:gd name="T10" fmla="*/ 0 w 400"/>
                  <a:gd name="T11" fmla="*/ 200 h 400"/>
                  <a:gd name="T12" fmla="*/ 27 w 400"/>
                  <a:gd name="T13" fmla="*/ 301 h 400"/>
                  <a:gd name="T14" fmla="*/ 100 w 400"/>
                  <a:gd name="T15" fmla="*/ 374 h 400"/>
                  <a:gd name="T16" fmla="*/ 200 w 400"/>
                  <a:gd name="T17" fmla="*/ 400 h 400"/>
                  <a:gd name="T18" fmla="*/ 301 w 400"/>
                  <a:gd name="T19" fmla="*/ 374 h 400"/>
                  <a:gd name="T20" fmla="*/ 374 w 400"/>
                  <a:gd name="T21" fmla="*/ 301 h 400"/>
                  <a:gd name="T22" fmla="*/ 400 w 400"/>
                  <a:gd name="T23" fmla="*/ 200 h 400"/>
                  <a:gd name="T24" fmla="*/ 374 w 400"/>
                  <a:gd name="T25" fmla="*/ 100 h 400"/>
                  <a:gd name="T26" fmla="*/ 330 w 400"/>
                  <a:gd name="T27" fmla="*/ 170 h 400"/>
                  <a:gd name="T28" fmla="*/ 188 w 400"/>
                  <a:gd name="T29" fmla="*/ 311 h 400"/>
                  <a:gd name="T30" fmla="*/ 176 w 400"/>
                  <a:gd name="T31" fmla="*/ 316 h 400"/>
                  <a:gd name="T32" fmla="*/ 165 w 400"/>
                  <a:gd name="T33" fmla="*/ 311 h 400"/>
                  <a:gd name="T34" fmla="*/ 70 w 400"/>
                  <a:gd name="T35" fmla="*/ 217 h 400"/>
                  <a:gd name="T36" fmla="*/ 66 w 400"/>
                  <a:gd name="T37" fmla="*/ 205 h 400"/>
                  <a:gd name="T38" fmla="*/ 70 w 400"/>
                  <a:gd name="T39" fmla="*/ 193 h 400"/>
                  <a:gd name="T40" fmla="*/ 94 w 400"/>
                  <a:gd name="T41" fmla="*/ 170 h 400"/>
                  <a:gd name="T42" fmla="*/ 106 w 400"/>
                  <a:gd name="T43" fmla="*/ 165 h 400"/>
                  <a:gd name="T44" fmla="*/ 118 w 400"/>
                  <a:gd name="T45" fmla="*/ 170 h 400"/>
                  <a:gd name="T46" fmla="*/ 176 w 400"/>
                  <a:gd name="T47" fmla="*/ 229 h 400"/>
                  <a:gd name="T48" fmla="*/ 283 w 400"/>
                  <a:gd name="T49" fmla="*/ 123 h 400"/>
                  <a:gd name="T50" fmla="*/ 295 w 400"/>
                  <a:gd name="T51" fmla="*/ 118 h 400"/>
                  <a:gd name="T52" fmla="*/ 306 w 400"/>
                  <a:gd name="T53" fmla="*/ 123 h 400"/>
                  <a:gd name="T54" fmla="*/ 330 w 400"/>
                  <a:gd name="T55" fmla="*/ 146 h 400"/>
                  <a:gd name="T56" fmla="*/ 335 w 400"/>
                  <a:gd name="T57" fmla="*/ 158 h 400"/>
                  <a:gd name="T58" fmla="*/ 330 w 400"/>
                  <a:gd name="T59" fmla="*/ 170 h 400"/>
                  <a:gd name="T60" fmla="*/ 330 w 400"/>
                  <a:gd name="T61" fmla="*/ 170 h 400"/>
                  <a:gd name="T62" fmla="*/ 330 w 400"/>
                  <a:gd name="T63" fmla="*/ 17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00" h="400">
                    <a:moveTo>
                      <a:pt x="374" y="100"/>
                    </a:moveTo>
                    <a:cubicBezTo>
                      <a:pt x="356" y="69"/>
                      <a:pt x="331" y="45"/>
                      <a:pt x="301" y="27"/>
                    </a:cubicBezTo>
                    <a:cubicBezTo>
                      <a:pt x="270" y="9"/>
                      <a:pt x="237" y="0"/>
                      <a:pt x="200" y="0"/>
                    </a:cubicBezTo>
                    <a:cubicBezTo>
                      <a:pt x="164" y="0"/>
                      <a:pt x="130" y="9"/>
                      <a:pt x="100" y="27"/>
                    </a:cubicBezTo>
                    <a:cubicBezTo>
                      <a:pt x="69" y="45"/>
                      <a:pt x="45" y="69"/>
                      <a:pt x="27" y="100"/>
                    </a:cubicBezTo>
                    <a:cubicBezTo>
                      <a:pt x="9" y="130"/>
                      <a:pt x="0" y="164"/>
                      <a:pt x="0" y="200"/>
                    </a:cubicBezTo>
                    <a:cubicBezTo>
                      <a:pt x="0" y="237"/>
                      <a:pt x="9" y="270"/>
                      <a:pt x="27" y="301"/>
                    </a:cubicBezTo>
                    <a:cubicBezTo>
                      <a:pt x="45" y="331"/>
                      <a:pt x="69" y="356"/>
                      <a:pt x="100" y="374"/>
                    </a:cubicBezTo>
                    <a:cubicBezTo>
                      <a:pt x="130" y="391"/>
                      <a:pt x="164" y="400"/>
                      <a:pt x="200" y="400"/>
                    </a:cubicBezTo>
                    <a:cubicBezTo>
                      <a:pt x="237" y="400"/>
                      <a:pt x="270" y="391"/>
                      <a:pt x="301" y="374"/>
                    </a:cubicBezTo>
                    <a:cubicBezTo>
                      <a:pt x="331" y="356"/>
                      <a:pt x="356" y="331"/>
                      <a:pt x="374" y="301"/>
                    </a:cubicBezTo>
                    <a:cubicBezTo>
                      <a:pt x="392" y="270"/>
                      <a:pt x="400" y="237"/>
                      <a:pt x="400" y="200"/>
                    </a:cubicBezTo>
                    <a:cubicBezTo>
                      <a:pt x="400" y="164"/>
                      <a:pt x="392" y="130"/>
                      <a:pt x="374" y="100"/>
                    </a:cubicBezTo>
                    <a:close/>
                    <a:moveTo>
                      <a:pt x="330" y="170"/>
                    </a:moveTo>
                    <a:cubicBezTo>
                      <a:pt x="188" y="311"/>
                      <a:pt x="188" y="311"/>
                      <a:pt x="188" y="311"/>
                    </a:cubicBezTo>
                    <a:cubicBezTo>
                      <a:pt x="185" y="315"/>
                      <a:pt x="181" y="316"/>
                      <a:pt x="176" y="316"/>
                    </a:cubicBezTo>
                    <a:cubicBezTo>
                      <a:pt x="172" y="316"/>
                      <a:pt x="168" y="315"/>
                      <a:pt x="165" y="311"/>
                    </a:cubicBezTo>
                    <a:cubicBezTo>
                      <a:pt x="70" y="217"/>
                      <a:pt x="70" y="217"/>
                      <a:pt x="70" y="217"/>
                    </a:cubicBezTo>
                    <a:cubicBezTo>
                      <a:pt x="67" y="214"/>
                      <a:pt x="66" y="210"/>
                      <a:pt x="66" y="205"/>
                    </a:cubicBezTo>
                    <a:cubicBezTo>
                      <a:pt x="66" y="200"/>
                      <a:pt x="67" y="196"/>
                      <a:pt x="70" y="193"/>
                    </a:cubicBezTo>
                    <a:cubicBezTo>
                      <a:pt x="94" y="170"/>
                      <a:pt x="94" y="170"/>
                      <a:pt x="94" y="170"/>
                    </a:cubicBezTo>
                    <a:cubicBezTo>
                      <a:pt x="97" y="166"/>
                      <a:pt x="101" y="165"/>
                      <a:pt x="106" y="165"/>
                    </a:cubicBezTo>
                    <a:cubicBezTo>
                      <a:pt x="110" y="165"/>
                      <a:pt x="114" y="166"/>
                      <a:pt x="118" y="170"/>
                    </a:cubicBezTo>
                    <a:cubicBezTo>
                      <a:pt x="176" y="229"/>
                      <a:pt x="176" y="229"/>
                      <a:pt x="176" y="229"/>
                    </a:cubicBezTo>
                    <a:cubicBezTo>
                      <a:pt x="283" y="123"/>
                      <a:pt x="283" y="123"/>
                      <a:pt x="283" y="123"/>
                    </a:cubicBezTo>
                    <a:cubicBezTo>
                      <a:pt x="286" y="119"/>
                      <a:pt x="290" y="118"/>
                      <a:pt x="295" y="118"/>
                    </a:cubicBezTo>
                    <a:cubicBezTo>
                      <a:pt x="299" y="118"/>
                      <a:pt x="303" y="119"/>
                      <a:pt x="306" y="123"/>
                    </a:cubicBezTo>
                    <a:cubicBezTo>
                      <a:pt x="330" y="146"/>
                      <a:pt x="330" y="146"/>
                      <a:pt x="330" y="146"/>
                    </a:cubicBezTo>
                    <a:cubicBezTo>
                      <a:pt x="333" y="149"/>
                      <a:pt x="335" y="153"/>
                      <a:pt x="335" y="158"/>
                    </a:cubicBezTo>
                    <a:cubicBezTo>
                      <a:pt x="335" y="163"/>
                      <a:pt x="333" y="167"/>
                      <a:pt x="330" y="170"/>
                    </a:cubicBezTo>
                    <a:close/>
                    <a:moveTo>
                      <a:pt x="330" y="170"/>
                    </a:moveTo>
                    <a:cubicBezTo>
                      <a:pt x="330" y="170"/>
                      <a:pt x="330" y="170"/>
                      <a:pt x="330" y="17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ïşḻïďê-Freeform: Shape 19"/>
              <p:cNvSpPr>
                <a:spLocks/>
              </p:cNvSpPr>
              <p:nvPr/>
            </p:nvSpPr>
            <p:spPr bwMode="auto">
              <a:xfrm>
                <a:off x="4367298" y="5329619"/>
                <a:ext cx="361663" cy="360992"/>
              </a:xfrm>
              <a:custGeom>
                <a:avLst/>
                <a:gdLst>
                  <a:gd name="T0" fmla="*/ 164 w 204"/>
                  <a:gd name="T1" fmla="*/ 0 h 204"/>
                  <a:gd name="T2" fmla="*/ 39 w 204"/>
                  <a:gd name="T3" fmla="*/ 0 h 204"/>
                  <a:gd name="T4" fmla="*/ 0 w 204"/>
                  <a:gd name="T5" fmla="*/ 39 h 204"/>
                  <a:gd name="T6" fmla="*/ 0 w 204"/>
                  <a:gd name="T7" fmla="*/ 81 h 204"/>
                  <a:gd name="T8" fmla="*/ 0 w 204"/>
                  <a:gd name="T9" fmla="*/ 164 h 204"/>
                  <a:gd name="T10" fmla="*/ 39 w 204"/>
                  <a:gd name="T11" fmla="*/ 204 h 204"/>
                  <a:gd name="T12" fmla="*/ 164 w 204"/>
                  <a:gd name="T13" fmla="*/ 204 h 204"/>
                  <a:gd name="T14" fmla="*/ 204 w 204"/>
                  <a:gd name="T15" fmla="*/ 164 h 204"/>
                  <a:gd name="T16" fmla="*/ 204 w 204"/>
                  <a:gd name="T17" fmla="*/ 81 h 204"/>
                  <a:gd name="T18" fmla="*/ 204 w 204"/>
                  <a:gd name="T19" fmla="*/ 39 h 204"/>
                  <a:gd name="T20" fmla="*/ 164 w 204"/>
                  <a:gd name="T21" fmla="*/ 0 h 204"/>
                  <a:gd name="T22" fmla="*/ 176 w 204"/>
                  <a:gd name="T23" fmla="*/ 23 h 204"/>
                  <a:gd name="T24" fmla="*/ 180 w 204"/>
                  <a:gd name="T25" fmla="*/ 23 h 204"/>
                  <a:gd name="T26" fmla="*/ 180 w 204"/>
                  <a:gd name="T27" fmla="*/ 28 h 204"/>
                  <a:gd name="T28" fmla="*/ 180 w 204"/>
                  <a:gd name="T29" fmla="*/ 58 h 204"/>
                  <a:gd name="T30" fmla="*/ 146 w 204"/>
                  <a:gd name="T31" fmla="*/ 58 h 204"/>
                  <a:gd name="T32" fmla="*/ 146 w 204"/>
                  <a:gd name="T33" fmla="*/ 24 h 204"/>
                  <a:gd name="T34" fmla="*/ 176 w 204"/>
                  <a:gd name="T35" fmla="*/ 23 h 204"/>
                  <a:gd name="T36" fmla="*/ 73 w 204"/>
                  <a:gd name="T37" fmla="*/ 81 h 204"/>
                  <a:gd name="T38" fmla="*/ 102 w 204"/>
                  <a:gd name="T39" fmla="*/ 66 h 204"/>
                  <a:gd name="T40" fmla="*/ 131 w 204"/>
                  <a:gd name="T41" fmla="*/ 81 h 204"/>
                  <a:gd name="T42" fmla="*/ 138 w 204"/>
                  <a:gd name="T43" fmla="*/ 102 h 204"/>
                  <a:gd name="T44" fmla="*/ 102 w 204"/>
                  <a:gd name="T45" fmla="*/ 138 h 204"/>
                  <a:gd name="T46" fmla="*/ 66 w 204"/>
                  <a:gd name="T47" fmla="*/ 102 h 204"/>
                  <a:gd name="T48" fmla="*/ 73 w 204"/>
                  <a:gd name="T49" fmla="*/ 81 h 204"/>
                  <a:gd name="T50" fmla="*/ 184 w 204"/>
                  <a:gd name="T51" fmla="*/ 164 h 204"/>
                  <a:gd name="T52" fmla="*/ 164 w 204"/>
                  <a:gd name="T53" fmla="*/ 184 h 204"/>
                  <a:gd name="T54" fmla="*/ 39 w 204"/>
                  <a:gd name="T55" fmla="*/ 184 h 204"/>
                  <a:gd name="T56" fmla="*/ 20 w 204"/>
                  <a:gd name="T57" fmla="*/ 164 h 204"/>
                  <a:gd name="T58" fmla="*/ 20 w 204"/>
                  <a:gd name="T59" fmla="*/ 81 h 204"/>
                  <a:gd name="T60" fmla="*/ 50 w 204"/>
                  <a:gd name="T61" fmla="*/ 81 h 204"/>
                  <a:gd name="T62" fmla="*/ 46 w 204"/>
                  <a:gd name="T63" fmla="*/ 102 h 204"/>
                  <a:gd name="T64" fmla="*/ 102 w 204"/>
                  <a:gd name="T65" fmla="*/ 158 h 204"/>
                  <a:gd name="T66" fmla="*/ 157 w 204"/>
                  <a:gd name="T67" fmla="*/ 102 h 204"/>
                  <a:gd name="T68" fmla="*/ 153 w 204"/>
                  <a:gd name="T69" fmla="*/ 81 h 204"/>
                  <a:gd name="T70" fmla="*/ 184 w 204"/>
                  <a:gd name="T71" fmla="*/ 81 h 204"/>
                  <a:gd name="T72" fmla="*/ 184 w 204"/>
                  <a:gd name="T73" fmla="*/ 164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" h="204">
                    <a:moveTo>
                      <a:pt x="164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17" y="0"/>
                      <a:pt x="0" y="18"/>
                      <a:pt x="0" y="39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86"/>
                      <a:pt x="17" y="204"/>
                      <a:pt x="39" y="204"/>
                    </a:cubicBezTo>
                    <a:cubicBezTo>
                      <a:pt x="164" y="204"/>
                      <a:pt x="164" y="204"/>
                      <a:pt x="164" y="204"/>
                    </a:cubicBezTo>
                    <a:cubicBezTo>
                      <a:pt x="186" y="204"/>
                      <a:pt x="204" y="186"/>
                      <a:pt x="204" y="164"/>
                    </a:cubicBezTo>
                    <a:cubicBezTo>
                      <a:pt x="204" y="81"/>
                      <a:pt x="204" y="81"/>
                      <a:pt x="204" y="81"/>
                    </a:cubicBezTo>
                    <a:cubicBezTo>
                      <a:pt x="204" y="39"/>
                      <a:pt x="204" y="39"/>
                      <a:pt x="204" y="39"/>
                    </a:cubicBezTo>
                    <a:cubicBezTo>
                      <a:pt x="204" y="18"/>
                      <a:pt x="186" y="0"/>
                      <a:pt x="164" y="0"/>
                    </a:cubicBezTo>
                    <a:close/>
                    <a:moveTo>
                      <a:pt x="176" y="23"/>
                    </a:moveTo>
                    <a:cubicBezTo>
                      <a:pt x="180" y="23"/>
                      <a:pt x="180" y="23"/>
                      <a:pt x="180" y="23"/>
                    </a:cubicBezTo>
                    <a:cubicBezTo>
                      <a:pt x="180" y="28"/>
                      <a:pt x="180" y="28"/>
                      <a:pt x="180" y="28"/>
                    </a:cubicBezTo>
                    <a:cubicBezTo>
                      <a:pt x="180" y="58"/>
                      <a:pt x="180" y="58"/>
                      <a:pt x="180" y="58"/>
                    </a:cubicBezTo>
                    <a:cubicBezTo>
                      <a:pt x="146" y="58"/>
                      <a:pt x="146" y="58"/>
                      <a:pt x="146" y="58"/>
                    </a:cubicBezTo>
                    <a:cubicBezTo>
                      <a:pt x="146" y="24"/>
                      <a:pt x="146" y="24"/>
                      <a:pt x="146" y="24"/>
                    </a:cubicBezTo>
                    <a:lnTo>
                      <a:pt x="176" y="23"/>
                    </a:lnTo>
                    <a:close/>
                    <a:moveTo>
                      <a:pt x="73" y="81"/>
                    </a:moveTo>
                    <a:cubicBezTo>
                      <a:pt x="79" y="72"/>
                      <a:pt x="90" y="66"/>
                      <a:pt x="102" y="66"/>
                    </a:cubicBezTo>
                    <a:cubicBezTo>
                      <a:pt x="114" y="66"/>
                      <a:pt x="124" y="72"/>
                      <a:pt x="131" y="81"/>
                    </a:cubicBezTo>
                    <a:cubicBezTo>
                      <a:pt x="135" y="87"/>
                      <a:pt x="138" y="94"/>
                      <a:pt x="138" y="102"/>
                    </a:cubicBezTo>
                    <a:cubicBezTo>
                      <a:pt x="138" y="122"/>
                      <a:pt x="121" y="138"/>
                      <a:pt x="102" y="138"/>
                    </a:cubicBezTo>
                    <a:cubicBezTo>
                      <a:pt x="82" y="138"/>
                      <a:pt x="66" y="122"/>
                      <a:pt x="66" y="102"/>
                    </a:cubicBezTo>
                    <a:cubicBezTo>
                      <a:pt x="66" y="94"/>
                      <a:pt x="68" y="87"/>
                      <a:pt x="73" y="81"/>
                    </a:cubicBezTo>
                    <a:close/>
                    <a:moveTo>
                      <a:pt x="184" y="164"/>
                    </a:moveTo>
                    <a:cubicBezTo>
                      <a:pt x="184" y="175"/>
                      <a:pt x="175" y="184"/>
                      <a:pt x="164" y="184"/>
                    </a:cubicBezTo>
                    <a:cubicBezTo>
                      <a:pt x="39" y="184"/>
                      <a:pt x="39" y="184"/>
                      <a:pt x="39" y="184"/>
                    </a:cubicBezTo>
                    <a:cubicBezTo>
                      <a:pt x="28" y="184"/>
                      <a:pt x="20" y="175"/>
                      <a:pt x="20" y="164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50" y="81"/>
                      <a:pt x="50" y="81"/>
                      <a:pt x="50" y="81"/>
                    </a:cubicBezTo>
                    <a:cubicBezTo>
                      <a:pt x="47" y="87"/>
                      <a:pt x="46" y="95"/>
                      <a:pt x="46" y="102"/>
                    </a:cubicBezTo>
                    <a:cubicBezTo>
                      <a:pt x="46" y="133"/>
                      <a:pt x="71" y="158"/>
                      <a:pt x="102" y="158"/>
                    </a:cubicBezTo>
                    <a:cubicBezTo>
                      <a:pt x="132" y="158"/>
                      <a:pt x="157" y="133"/>
                      <a:pt x="157" y="102"/>
                    </a:cubicBezTo>
                    <a:cubicBezTo>
                      <a:pt x="157" y="95"/>
                      <a:pt x="156" y="87"/>
                      <a:pt x="153" y="81"/>
                    </a:cubicBezTo>
                    <a:cubicBezTo>
                      <a:pt x="184" y="81"/>
                      <a:pt x="184" y="81"/>
                      <a:pt x="184" y="81"/>
                    </a:cubicBezTo>
                    <a:lnTo>
                      <a:pt x="184" y="16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45" name="矩形 44"/>
            <p:cNvSpPr/>
            <p:nvPr/>
          </p:nvSpPr>
          <p:spPr>
            <a:xfrm rot="17994369">
              <a:off x="1863917" y="3942725"/>
              <a:ext cx="2084387" cy="4247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dirty="0" smtClean="0">
                  <a:solidFill>
                    <a:schemeClr val="accent2"/>
                  </a:solidFill>
                </a:rPr>
                <a:t>Record Lock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 rot="3525414">
              <a:off x="3211324" y="3458316"/>
              <a:ext cx="2084387" cy="4247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dirty="0" smtClean="0">
                  <a:solidFill>
                    <a:schemeClr val="accent2"/>
                  </a:solidFill>
                </a:rPr>
                <a:t>Gap Lock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2907145" y="4810884"/>
              <a:ext cx="2084387" cy="39421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dirty="0" smtClean="0">
                  <a:solidFill>
                    <a:schemeClr val="accent1"/>
                  </a:solidFill>
                </a:rPr>
                <a:t>Next-Key Lock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12484" y="90371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锁算法</a:t>
            </a:r>
          </a:p>
        </p:txBody>
      </p:sp>
      <p:sp>
        <p:nvSpPr>
          <p:cNvPr id="4" name="矩形 3"/>
          <p:cNvSpPr/>
          <p:nvPr/>
        </p:nvSpPr>
        <p:spPr>
          <a:xfrm>
            <a:off x="578647" y="6099883"/>
            <a:ext cx="93760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err="1"/>
              <a:t>InnoDB</a:t>
            </a:r>
            <a:r>
              <a:rPr lang="zh-CN" altLang="en-US" dirty="0"/>
              <a:t>在</a:t>
            </a:r>
            <a:r>
              <a:rPr lang="en-US" altLang="zh-CN" dirty="0"/>
              <a:t>RR</a:t>
            </a:r>
            <a:r>
              <a:rPr lang="zh-CN" altLang="en-US" dirty="0"/>
              <a:t>隔离级别下采用</a:t>
            </a:r>
            <a:r>
              <a:rPr lang="en-US" altLang="zh-CN" dirty="0"/>
              <a:t>Next-key Lock</a:t>
            </a:r>
            <a:r>
              <a:rPr lang="zh-CN" altLang="en-US" dirty="0"/>
              <a:t>算法，避免幻读的产生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1" name="Freeform 121"/>
          <p:cNvSpPr/>
          <p:nvPr/>
        </p:nvSpPr>
        <p:spPr bwMode="auto">
          <a:xfrm>
            <a:off x="3443554" y="3998285"/>
            <a:ext cx="602337" cy="559422"/>
          </a:xfrm>
          <a:custGeom>
            <a:avLst/>
            <a:gdLst>
              <a:gd name="connsiteX0" fmla="*/ 317500 w 649288"/>
              <a:gd name="connsiteY0" fmla="*/ 0 h 649287"/>
              <a:gd name="connsiteX1" fmla="*/ 393700 w 649288"/>
              <a:gd name="connsiteY1" fmla="*/ 7937 h 649287"/>
              <a:gd name="connsiteX2" fmla="*/ 412438 w 649288"/>
              <a:gd name="connsiteY2" fmla="*/ 93737 h 649287"/>
              <a:gd name="connsiteX3" fmla="*/ 433195 w 649288"/>
              <a:gd name="connsiteY3" fmla="*/ 101206 h 649287"/>
              <a:gd name="connsiteX4" fmla="*/ 466681 w 649288"/>
              <a:gd name="connsiteY4" fmla="*/ 121501 h 649287"/>
              <a:gd name="connsiteX5" fmla="*/ 547689 w 649288"/>
              <a:gd name="connsiteY5" fmla="*/ 88900 h 649287"/>
              <a:gd name="connsiteX6" fmla="*/ 596901 w 649288"/>
              <a:gd name="connsiteY6" fmla="*/ 147638 h 649287"/>
              <a:gd name="connsiteX7" fmla="*/ 550055 w 649288"/>
              <a:gd name="connsiteY7" fmla="*/ 220835 h 649287"/>
              <a:gd name="connsiteX8" fmla="*/ 559211 w 649288"/>
              <a:gd name="connsiteY8" fmla="*/ 239961 h 649287"/>
              <a:gd name="connsiteX9" fmla="*/ 569814 w 649288"/>
              <a:gd name="connsiteY9" fmla="*/ 280966 h 649287"/>
              <a:gd name="connsiteX10" fmla="*/ 649288 w 649288"/>
              <a:gd name="connsiteY10" fmla="*/ 314325 h 649287"/>
              <a:gd name="connsiteX11" fmla="*/ 642938 w 649288"/>
              <a:gd name="connsiteY11" fmla="*/ 392113 h 649287"/>
              <a:gd name="connsiteX12" fmla="*/ 556964 w 649288"/>
              <a:gd name="connsiteY12" fmla="*/ 410889 h 649287"/>
              <a:gd name="connsiteX13" fmla="*/ 549457 w 649288"/>
              <a:gd name="connsiteY13" fmla="*/ 431560 h 649287"/>
              <a:gd name="connsiteX14" fmla="*/ 527263 w 649288"/>
              <a:gd name="connsiteY14" fmla="*/ 467798 h 649287"/>
              <a:gd name="connsiteX15" fmla="*/ 560388 w 649288"/>
              <a:gd name="connsiteY15" fmla="*/ 547687 h 649287"/>
              <a:gd name="connsiteX16" fmla="*/ 500063 w 649288"/>
              <a:gd name="connsiteY16" fmla="*/ 598487 h 649287"/>
              <a:gd name="connsiteX17" fmla="*/ 424873 w 649288"/>
              <a:gd name="connsiteY17" fmla="*/ 549715 h 649287"/>
              <a:gd name="connsiteX18" fmla="*/ 410120 w 649288"/>
              <a:gd name="connsiteY18" fmla="*/ 556698 h 649287"/>
              <a:gd name="connsiteX19" fmla="*/ 368313 w 649288"/>
              <a:gd name="connsiteY19" fmla="*/ 567433 h 649287"/>
              <a:gd name="connsiteX20" fmla="*/ 333375 w 649288"/>
              <a:gd name="connsiteY20" fmla="*/ 649287 h 649287"/>
              <a:gd name="connsiteX21" fmla="*/ 255588 w 649288"/>
              <a:gd name="connsiteY21" fmla="*/ 642937 h 649287"/>
              <a:gd name="connsiteX22" fmla="*/ 237274 w 649288"/>
              <a:gd name="connsiteY22" fmla="*/ 554423 h 649287"/>
              <a:gd name="connsiteX23" fmla="*/ 217680 w 649288"/>
              <a:gd name="connsiteY23" fmla="*/ 547372 h 649287"/>
              <a:gd name="connsiteX24" fmla="*/ 184265 w 649288"/>
              <a:gd name="connsiteY24" fmla="*/ 527120 h 649287"/>
              <a:gd name="connsiteX25" fmla="*/ 101600 w 649288"/>
              <a:gd name="connsiteY25" fmla="*/ 560387 h 649287"/>
              <a:gd name="connsiteX26" fmla="*/ 52388 w 649288"/>
              <a:gd name="connsiteY26" fmla="*/ 501650 h 649287"/>
              <a:gd name="connsiteX27" fmla="*/ 100335 w 649288"/>
              <a:gd name="connsiteY27" fmla="*/ 426731 h 649287"/>
              <a:gd name="connsiteX28" fmla="*/ 91664 w 649288"/>
              <a:gd name="connsiteY28" fmla="*/ 408618 h 649287"/>
              <a:gd name="connsiteX29" fmla="*/ 81166 w 649288"/>
              <a:gd name="connsiteY29" fmla="*/ 368019 h 649287"/>
              <a:gd name="connsiteX30" fmla="*/ 0 w 649288"/>
              <a:gd name="connsiteY30" fmla="*/ 333375 h 649287"/>
              <a:gd name="connsiteX31" fmla="*/ 7937 w 649288"/>
              <a:gd name="connsiteY31" fmla="*/ 257175 h 649287"/>
              <a:gd name="connsiteX32" fmla="*/ 93624 w 649288"/>
              <a:gd name="connsiteY32" fmla="*/ 238462 h 649287"/>
              <a:gd name="connsiteX33" fmla="*/ 101418 w 649288"/>
              <a:gd name="connsiteY33" fmla="*/ 216983 h 649287"/>
              <a:gd name="connsiteX34" fmla="*/ 122826 w 649288"/>
              <a:gd name="connsiteY34" fmla="*/ 181954 h 649287"/>
              <a:gd name="connsiteX35" fmla="*/ 90488 w 649288"/>
              <a:gd name="connsiteY35" fmla="*/ 101599 h 649287"/>
              <a:gd name="connsiteX36" fmla="*/ 149225 w 649288"/>
              <a:gd name="connsiteY36" fmla="*/ 52387 h 649287"/>
              <a:gd name="connsiteX37" fmla="*/ 223287 w 649288"/>
              <a:gd name="connsiteY37" fmla="*/ 99786 h 649287"/>
              <a:gd name="connsiteX38" fmla="*/ 240755 w 649288"/>
              <a:gd name="connsiteY38" fmla="*/ 91494 h 649287"/>
              <a:gd name="connsiteX39" fmla="*/ 283081 w 649288"/>
              <a:gd name="connsiteY39" fmla="*/ 80640 h 649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49288" h="649287">
                <a:moveTo>
                  <a:pt x="317500" y="0"/>
                </a:moveTo>
                <a:lnTo>
                  <a:pt x="393700" y="7937"/>
                </a:lnTo>
                <a:lnTo>
                  <a:pt x="412438" y="93737"/>
                </a:lnTo>
                <a:lnTo>
                  <a:pt x="433195" y="101206"/>
                </a:lnTo>
                <a:lnTo>
                  <a:pt x="466681" y="121501"/>
                </a:lnTo>
                <a:lnTo>
                  <a:pt x="547689" y="88900"/>
                </a:lnTo>
                <a:lnTo>
                  <a:pt x="596901" y="147638"/>
                </a:lnTo>
                <a:lnTo>
                  <a:pt x="550055" y="220835"/>
                </a:lnTo>
                <a:lnTo>
                  <a:pt x="559211" y="239961"/>
                </a:lnTo>
                <a:lnTo>
                  <a:pt x="569814" y="280966"/>
                </a:lnTo>
                <a:lnTo>
                  <a:pt x="649288" y="314325"/>
                </a:lnTo>
                <a:lnTo>
                  <a:pt x="642938" y="392113"/>
                </a:lnTo>
                <a:lnTo>
                  <a:pt x="556964" y="410889"/>
                </a:lnTo>
                <a:lnTo>
                  <a:pt x="549457" y="431560"/>
                </a:lnTo>
                <a:lnTo>
                  <a:pt x="527263" y="467798"/>
                </a:lnTo>
                <a:lnTo>
                  <a:pt x="560388" y="547687"/>
                </a:lnTo>
                <a:lnTo>
                  <a:pt x="500063" y="598487"/>
                </a:lnTo>
                <a:lnTo>
                  <a:pt x="424873" y="549715"/>
                </a:lnTo>
                <a:lnTo>
                  <a:pt x="410120" y="556698"/>
                </a:lnTo>
                <a:lnTo>
                  <a:pt x="368313" y="567433"/>
                </a:lnTo>
                <a:lnTo>
                  <a:pt x="333375" y="649287"/>
                </a:lnTo>
                <a:lnTo>
                  <a:pt x="255588" y="642937"/>
                </a:lnTo>
                <a:lnTo>
                  <a:pt x="237274" y="554423"/>
                </a:lnTo>
                <a:lnTo>
                  <a:pt x="217680" y="547372"/>
                </a:lnTo>
                <a:lnTo>
                  <a:pt x="184265" y="527120"/>
                </a:lnTo>
                <a:lnTo>
                  <a:pt x="101600" y="560387"/>
                </a:lnTo>
                <a:lnTo>
                  <a:pt x="52388" y="501650"/>
                </a:lnTo>
                <a:lnTo>
                  <a:pt x="100335" y="426731"/>
                </a:lnTo>
                <a:lnTo>
                  <a:pt x="91664" y="408618"/>
                </a:lnTo>
                <a:lnTo>
                  <a:pt x="81166" y="368019"/>
                </a:lnTo>
                <a:lnTo>
                  <a:pt x="0" y="333375"/>
                </a:lnTo>
                <a:lnTo>
                  <a:pt x="7937" y="257175"/>
                </a:lnTo>
                <a:lnTo>
                  <a:pt x="93624" y="238462"/>
                </a:lnTo>
                <a:lnTo>
                  <a:pt x="101418" y="216983"/>
                </a:lnTo>
                <a:lnTo>
                  <a:pt x="122826" y="181954"/>
                </a:lnTo>
                <a:lnTo>
                  <a:pt x="90488" y="101599"/>
                </a:lnTo>
                <a:lnTo>
                  <a:pt x="149225" y="52387"/>
                </a:lnTo>
                <a:lnTo>
                  <a:pt x="223287" y="99786"/>
                </a:lnTo>
                <a:lnTo>
                  <a:pt x="240755" y="91494"/>
                </a:lnTo>
                <a:lnTo>
                  <a:pt x="283081" y="80640"/>
                </a:ln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45000">
                <a:srgbClr val="0079DE"/>
              </a:gs>
              <a:gs pos="100000">
                <a:srgbClr val="0060BF"/>
              </a:gs>
            </a:gsLst>
            <a:lin ang="13500000" scaled="1"/>
            <a:tileRect/>
          </a:gra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en-US" sz="101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794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348040" y="345292"/>
            <a:ext cx="149592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err="1" smtClean="0">
                <a:latin typeface="Agency FB" panose="020B0503020202020204" pitchFamily="34" charset="0"/>
              </a:rPr>
              <a:t>InnoDB</a:t>
            </a:r>
            <a:r>
              <a:rPr lang="zh-CN" altLang="en-US" sz="3200" dirty="0" smtClean="0">
                <a:latin typeface="Agency FB" panose="020B0503020202020204" pitchFamily="34" charset="0"/>
              </a:rPr>
              <a:t>锁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9103" y="1070565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/>
              <a:t>死锁</a:t>
            </a:r>
            <a:endParaRPr lang="en-US" altLang="zh-CN" sz="2800" dirty="0"/>
          </a:p>
        </p:txBody>
      </p:sp>
      <p:sp>
        <p:nvSpPr>
          <p:cNvPr id="3" name="矩形 2"/>
          <p:cNvSpPr/>
          <p:nvPr/>
        </p:nvSpPr>
        <p:spPr>
          <a:xfrm>
            <a:off x="419103" y="225750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死锁是指</a:t>
            </a:r>
            <a:r>
              <a:rPr lang="en-US" altLang="zh-CN" dirty="0"/>
              <a:t>2</a:t>
            </a:r>
            <a:r>
              <a:rPr lang="zh-CN" altLang="en-US" dirty="0"/>
              <a:t>个或者</a:t>
            </a:r>
            <a:r>
              <a:rPr lang="en-US" altLang="zh-CN" dirty="0"/>
              <a:t>2</a:t>
            </a:r>
            <a:r>
              <a:rPr lang="zh-CN" altLang="en-US" dirty="0"/>
              <a:t>个以上的事务在执行的过程中，因为争夺资源而造成的一种相互等待的显现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AutoShape 4" descr="http://img0.imgtn.bdimg.com/it/u=2906865279,3441385441&amp;fm=26&amp;gp=0.jpg"/>
          <p:cNvSpPr>
            <a:spLocks noChangeAspect="1" noChangeArrowheads="1"/>
          </p:cNvSpPr>
          <p:nvPr/>
        </p:nvSpPr>
        <p:spPr bwMode="auto">
          <a:xfrm>
            <a:off x="7116444" y="2553017"/>
            <a:ext cx="2679065" cy="2679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6" descr="http://img0.imgtn.bdimg.com/it/u=2906865279,3441385441&amp;fm=26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6" name="Picture 8" descr="https://ss0.bdstatic.com/70cFvHSh_Q1YnxGkpoWK1HF6hhy/it/u=2906865279,3441385441&amp;fm=26&amp;gp=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714" y="1660216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460375" y="38925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超时机制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wait-for-graph(</a:t>
            </a:r>
            <a:r>
              <a:rPr lang="zh-CN" altLang="en-US" dirty="0"/>
              <a:t>检测回路，发现后回滚最小的事务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19103" y="3275225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打破死锁的方法：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266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6200000" flipV="1">
            <a:off x="-1099284" y="1444859"/>
            <a:ext cx="6166850" cy="396828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9535886" y="-1743"/>
            <a:ext cx="2656115" cy="22028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等腰三角形 29"/>
          <p:cNvSpPr/>
          <p:nvPr/>
        </p:nvSpPr>
        <p:spPr>
          <a:xfrm rot="16200000" flipV="1">
            <a:off x="3899720" y="2151953"/>
            <a:ext cx="1015660" cy="653564"/>
          </a:xfrm>
          <a:prstGeom prst="triangle">
            <a:avLst/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3578217" y="4767072"/>
            <a:ext cx="1156115" cy="958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840859" y="1970902"/>
            <a:ext cx="2210862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PART 03</a:t>
            </a:r>
            <a:endParaRPr kumimoji="0" lang="zh-CN" altLang="en-US" sz="60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gency FB" panose="020B0503020202020204" pitchFamily="34" charset="0"/>
              <a:ea typeface="微软雅黑"/>
              <a:cs typeface="+mn-cs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840859" y="3038719"/>
            <a:ext cx="234230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SQL</a:t>
            </a: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锁分析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4859909" y="3731960"/>
            <a:ext cx="625803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en-US" altLang="zh-CN" dirty="0"/>
              <a:t>Lock </a:t>
            </a:r>
            <a:r>
              <a:rPr lang="en-US" altLang="zh-CN" dirty="0" smtClean="0"/>
              <a:t>analysis for a given SQL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gency FB" panose="020B0503020202020204" pitchFamily="34" charset="0"/>
              <a:ea typeface="微软雅黑"/>
              <a:cs typeface="+mn-cs"/>
            </a:endParaRPr>
          </a:p>
        </p:txBody>
      </p:sp>
      <p:sp>
        <p:nvSpPr>
          <p:cNvPr id="40" name="任意多边形 39"/>
          <p:cNvSpPr/>
          <p:nvPr/>
        </p:nvSpPr>
        <p:spPr>
          <a:xfrm>
            <a:off x="10445469" y="5500915"/>
            <a:ext cx="1746531" cy="1357086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9727812" y="6378594"/>
            <a:ext cx="578056" cy="4794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11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0" grpId="0" animBg="1"/>
      <p:bldP spid="36" grpId="0"/>
      <p:bldP spid="37" grpId="0"/>
      <p:bldP spid="38" grpId="0"/>
      <p:bldP spid="4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1"/>
          <p:cNvGrpSpPr/>
          <p:nvPr/>
        </p:nvGrpSpPr>
        <p:grpSpPr>
          <a:xfrm>
            <a:off x="978399" y="2671106"/>
            <a:ext cx="500504" cy="500504"/>
            <a:chOff x="1731021" y="1638788"/>
            <a:chExt cx="736375" cy="736375"/>
          </a:xfrm>
          <a:solidFill>
            <a:schemeClr val="accent2"/>
          </a:solidFill>
        </p:grpSpPr>
        <p:sp>
          <p:nvSpPr>
            <p:cNvPr id="17" name="íślíḋè-Oval 22"/>
            <p:cNvSpPr/>
            <p:nvPr/>
          </p:nvSpPr>
          <p:spPr>
            <a:xfrm>
              <a:off x="1731021" y="1638788"/>
              <a:ext cx="736375" cy="736375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íślíḋè-TextBox 23"/>
            <p:cNvSpPr txBox="1"/>
            <p:nvPr/>
          </p:nvSpPr>
          <p:spPr>
            <a:xfrm>
              <a:off x="1835353" y="1774998"/>
              <a:ext cx="52770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no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</a:rPr>
                <a:t>01</a:t>
              </a:r>
            </a:p>
          </p:txBody>
        </p:sp>
      </p:grpSp>
      <p:grpSp>
        <p:nvGrpSpPr>
          <p:cNvPr id="9" name="Group 27"/>
          <p:cNvGrpSpPr/>
          <p:nvPr/>
        </p:nvGrpSpPr>
        <p:grpSpPr>
          <a:xfrm>
            <a:off x="978399" y="3910197"/>
            <a:ext cx="500504" cy="500504"/>
            <a:chOff x="1731021" y="2821439"/>
            <a:chExt cx="736375" cy="736375"/>
          </a:xfrm>
          <a:solidFill>
            <a:schemeClr val="accent3"/>
          </a:solidFill>
        </p:grpSpPr>
        <p:sp>
          <p:nvSpPr>
            <p:cNvPr id="15" name="íślíḋè-Oval 28"/>
            <p:cNvSpPr/>
            <p:nvPr/>
          </p:nvSpPr>
          <p:spPr>
            <a:xfrm>
              <a:off x="1731021" y="2821439"/>
              <a:ext cx="736375" cy="736375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íślíḋè-TextBox 29"/>
            <p:cNvSpPr txBox="1"/>
            <p:nvPr/>
          </p:nvSpPr>
          <p:spPr>
            <a:xfrm>
              <a:off x="1835353" y="2957649"/>
              <a:ext cx="52770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noAutofit/>
            </a:bodyPr>
            <a:lstStyle/>
            <a:p>
              <a:pPr algn="ctr"/>
              <a:r>
                <a:rPr lang="en-GB" sz="1600">
                  <a:solidFill>
                    <a:schemeClr val="bg1"/>
                  </a:solidFill>
                </a:rPr>
                <a:t>02</a:t>
              </a:r>
            </a:p>
          </p:txBody>
        </p:sp>
      </p:grpSp>
      <p:cxnSp>
        <p:nvCxnSpPr>
          <p:cNvPr id="34" name="直接连接符 3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5040184" y="342612"/>
            <a:ext cx="181652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en-US" altLang="zh-CN" sz="3200" dirty="0" err="1">
                <a:solidFill>
                  <a:prstClr val="black"/>
                </a:solidFill>
                <a:latin typeface="Agency FB" panose="020B0503020202020204" pitchFamily="34" charset="0"/>
              </a:rPr>
              <a:t>Sql</a:t>
            </a:r>
            <a:r>
              <a:rPr lang="zh-CN" altLang="en-US" sz="3200" dirty="0">
                <a:solidFill>
                  <a:prstClr val="black"/>
                </a:solidFill>
                <a:latin typeface="Agency FB" panose="020B0503020202020204" pitchFamily="34" charset="0"/>
              </a:rPr>
              <a:t>锁分析</a:t>
            </a:r>
          </a:p>
        </p:txBody>
      </p:sp>
      <p:sp>
        <p:nvSpPr>
          <p:cNvPr id="39" name="矩形 38"/>
          <p:cNvSpPr/>
          <p:nvPr/>
        </p:nvSpPr>
        <p:spPr>
          <a:xfrm>
            <a:off x="1594680" y="2731324"/>
            <a:ext cx="5366190" cy="3693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b="1" dirty="0"/>
              <a:t>select * from </a:t>
            </a:r>
            <a:r>
              <a:rPr lang="en-US" altLang="zh-CN" b="1" dirty="0" err="1" smtClean="0"/>
              <a:t>user_info</a:t>
            </a:r>
            <a:r>
              <a:rPr lang="en-US" altLang="zh-CN" b="1" dirty="0" smtClean="0"/>
              <a:t> where </a:t>
            </a:r>
            <a:r>
              <a:rPr lang="en-US" altLang="zh-CN" b="1" dirty="0"/>
              <a:t>id = 10;</a:t>
            </a:r>
          </a:p>
        </p:txBody>
      </p:sp>
      <p:sp>
        <p:nvSpPr>
          <p:cNvPr id="42" name="矩形 41"/>
          <p:cNvSpPr/>
          <p:nvPr/>
        </p:nvSpPr>
        <p:spPr>
          <a:xfrm>
            <a:off x="1657099" y="4002777"/>
            <a:ext cx="4777991" cy="4247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en-US" altLang="zh-CN" b="1" dirty="0"/>
              <a:t>delete</a:t>
            </a:r>
            <a:r>
              <a:rPr lang="en-US" altLang="zh-CN" sz="1200" b="1" dirty="0"/>
              <a:t> </a:t>
            </a:r>
            <a:r>
              <a:rPr lang="en-US" altLang="zh-CN" b="1" dirty="0"/>
              <a:t>from</a:t>
            </a:r>
            <a:r>
              <a:rPr lang="en-US" altLang="zh-CN" sz="1200" b="1" dirty="0"/>
              <a:t> </a:t>
            </a:r>
            <a:r>
              <a:rPr lang="en-US" altLang="zh-CN" b="1" dirty="0" err="1" smtClean="0"/>
              <a:t>user_info</a:t>
            </a:r>
            <a:r>
              <a:rPr lang="en-US" altLang="zh-CN" sz="1200" b="1" dirty="0" smtClean="0"/>
              <a:t> </a:t>
            </a:r>
            <a:r>
              <a:rPr lang="en-US" altLang="zh-CN" b="1" dirty="0" smtClean="0"/>
              <a:t>where</a:t>
            </a:r>
            <a:r>
              <a:rPr lang="en-US" altLang="zh-CN" sz="1200" b="1" dirty="0" smtClean="0"/>
              <a:t> </a:t>
            </a:r>
            <a:r>
              <a:rPr lang="en-US" altLang="zh-CN" b="1" dirty="0"/>
              <a:t>id = </a:t>
            </a:r>
            <a:r>
              <a:rPr lang="en-US" altLang="zh-CN" b="1" dirty="0" smtClean="0"/>
              <a:t>10;</a:t>
            </a:r>
            <a:endParaRPr lang="zh-CN" altLang="en-US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583169" y="1438279"/>
            <a:ext cx="426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/>
                </a:solidFill>
              </a:rPr>
              <a:t>Question</a:t>
            </a:r>
            <a:r>
              <a:rPr lang="en-US" altLang="zh-CN" dirty="0" smtClean="0"/>
              <a:t>:</a:t>
            </a:r>
            <a:r>
              <a:rPr lang="zh-CN" altLang="en-US" dirty="0" smtClean="0">
                <a:solidFill>
                  <a:schemeClr val="accent1"/>
                </a:solidFill>
              </a:rPr>
              <a:t>下面</a:t>
            </a:r>
            <a:r>
              <a:rPr lang="en-US" altLang="zh-CN" dirty="0" smtClean="0">
                <a:solidFill>
                  <a:schemeClr val="accent1"/>
                </a:solidFill>
              </a:rPr>
              <a:t>2</a:t>
            </a:r>
            <a:r>
              <a:rPr lang="zh-CN" altLang="en-US" dirty="0" smtClean="0">
                <a:solidFill>
                  <a:schemeClr val="accent1"/>
                </a:solidFill>
              </a:rPr>
              <a:t>个</a:t>
            </a:r>
            <a:r>
              <a:rPr lang="en-US" altLang="zh-CN" dirty="0" smtClean="0">
                <a:solidFill>
                  <a:schemeClr val="accent1"/>
                </a:solidFill>
              </a:rPr>
              <a:t>SQL</a:t>
            </a:r>
            <a:r>
              <a:rPr lang="zh-CN" altLang="en-US" dirty="0" smtClean="0">
                <a:solidFill>
                  <a:schemeClr val="accent1"/>
                </a:solidFill>
              </a:rPr>
              <a:t>分别加了什么锁？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919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 28"/>
          <p:cNvCxnSpPr/>
          <p:nvPr/>
        </p:nvCxnSpPr>
        <p:spPr>
          <a:xfrm>
            <a:off x="216909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5187738" y="345292"/>
            <a:ext cx="1816524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err="1" smtClean="0">
                <a:latin typeface="Agency FB" panose="020B0503020202020204" pitchFamily="34" charset="0"/>
              </a:rPr>
              <a:t>Sql</a:t>
            </a:r>
            <a:r>
              <a:rPr lang="zh-CN" altLang="en-US" sz="3200" dirty="0" smtClean="0">
                <a:latin typeface="Agency FB" panose="020B0503020202020204" pitchFamily="34" charset="0"/>
              </a:rPr>
              <a:t>锁分析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grpSp>
        <p:nvGrpSpPr>
          <p:cNvPr id="45" name="Group 2"/>
          <p:cNvGrpSpPr/>
          <p:nvPr/>
        </p:nvGrpSpPr>
        <p:grpSpPr>
          <a:xfrm>
            <a:off x="3620061" y="2260111"/>
            <a:ext cx="3961764" cy="3428159"/>
            <a:chOff x="6980556" y="1950610"/>
            <a:chExt cx="3961764" cy="3428159"/>
          </a:xfrm>
        </p:grpSpPr>
        <p:sp>
          <p:nvSpPr>
            <p:cNvPr id="46" name="íślíḋè-Freeform: Shape 3"/>
            <p:cNvSpPr>
              <a:spLocks/>
            </p:cNvSpPr>
            <p:nvPr/>
          </p:nvSpPr>
          <p:spPr bwMode="auto">
            <a:xfrm>
              <a:off x="7066133" y="2096595"/>
              <a:ext cx="3730200" cy="3196595"/>
            </a:xfrm>
            <a:custGeom>
              <a:avLst/>
              <a:gdLst>
                <a:gd name="T0" fmla="*/ 741 w 741"/>
                <a:gd name="T1" fmla="*/ 635 h 635"/>
                <a:gd name="T2" fmla="*/ 0 w 741"/>
                <a:gd name="T3" fmla="*/ 635 h 635"/>
                <a:gd name="T4" fmla="*/ 0 w 741"/>
                <a:gd name="T5" fmla="*/ 0 h 635"/>
                <a:gd name="T6" fmla="*/ 26 w 741"/>
                <a:gd name="T7" fmla="*/ 0 h 635"/>
                <a:gd name="T8" fmla="*/ 26 w 741"/>
                <a:gd name="T9" fmla="*/ 609 h 635"/>
                <a:gd name="T10" fmla="*/ 741 w 741"/>
                <a:gd name="T11" fmla="*/ 609 h 635"/>
                <a:gd name="T12" fmla="*/ 741 w 741"/>
                <a:gd name="T13" fmla="*/ 635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1" h="635">
                  <a:moveTo>
                    <a:pt x="741" y="635"/>
                  </a:moveTo>
                  <a:lnTo>
                    <a:pt x="0" y="635"/>
                  </a:lnTo>
                  <a:lnTo>
                    <a:pt x="0" y="0"/>
                  </a:lnTo>
                  <a:lnTo>
                    <a:pt x="26" y="0"/>
                  </a:lnTo>
                  <a:lnTo>
                    <a:pt x="26" y="609"/>
                  </a:lnTo>
                  <a:lnTo>
                    <a:pt x="741" y="609"/>
                  </a:lnTo>
                  <a:lnTo>
                    <a:pt x="741" y="63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íślíḋè-Oval 4"/>
            <p:cNvSpPr>
              <a:spLocks/>
            </p:cNvSpPr>
            <p:nvPr/>
          </p:nvSpPr>
          <p:spPr bwMode="auto">
            <a:xfrm>
              <a:off x="6980556" y="1950610"/>
              <a:ext cx="297008" cy="29700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íślíḋè-Oval 5"/>
            <p:cNvSpPr>
              <a:spLocks/>
            </p:cNvSpPr>
            <p:nvPr/>
          </p:nvSpPr>
          <p:spPr bwMode="auto">
            <a:xfrm>
              <a:off x="10635244" y="5081761"/>
              <a:ext cx="307076" cy="29700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íślíḋè-Freeform: Shape 6"/>
            <p:cNvSpPr>
              <a:spLocks/>
            </p:cNvSpPr>
            <p:nvPr/>
          </p:nvSpPr>
          <p:spPr bwMode="auto">
            <a:xfrm>
              <a:off x="7353072" y="2267751"/>
              <a:ext cx="2758635" cy="332244"/>
            </a:xfrm>
            <a:custGeom>
              <a:avLst/>
              <a:gdLst>
                <a:gd name="T0" fmla="*/ 414 w 414"/>
                <a:gd name="T1" fmla="*/ 25 h 50"/>
                <a:gd name="T2" fmla="*/ 390 w 414"/>
                <a:gd name="T3" fmla="*/ 50 h 50"/>
                <a:gd name="T4" fmla="*/ 25 w 414"/>
                <a:gd name="T5" fmla="*/ 50 h 50"/>
                <a:gd name="T6" fmla="*/ 0 w 414"/>
                <a:gd name="T7" fmla="*/ 25 h 50"/>
                <a:gd name="T8" fmla="*/ 0 w 414"/>
                <a:gd name="T9" fmla="*/ 25 h 50"/>
                <a:gd name="T10" fmla="*/ 25 w 414"/>
                <a:gd name="T11" fmla="*/ 0 h 50"/>
                <a:gd name="T12" fmla="*/ 390 w 414"/>
                <a:gd name="T13" fmla="*/ 0 h 50"/>
                <a:gd name="T14" fmla="*/ 414 w 414"/>
                <a:gd name="T15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4" h="50">
                  <a:moveTo>
                    <a:pt x="414" y="25"/>
                  </a:moveTo>
                  <a:cubicBezTo>
                    <a:pt x="414" y="39"/>
                    <a:pt x="403" y="50"/>
                    <a:pt x="390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11" y="50"/>
                    <a:pt x="0" y="39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0" y="0"/>
                    <a:pt x="390" y="0"/>
                    <a:pt x="390" y="0"/>
                  </a:cubicBezTo>
                  <a:cubicBezTo>
                    <a:pt x="403" y="0"/>
                    <a:pt x="414" y="11"/>
                    <a:pt x="414" y="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íślíḋè-Oval 7"/>
            <p:cNvSpPr>
              <a:spLocks/>
            </p:cNvSpPr>
            <p:nvPr/>
          </p:nvSpPr>
          <p:spPr bwMode="auto">
            <a:xfrm>
              <a:off x="9809667" y="2262718"/>
              <a:ext cx="342312" cy="347348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íślíḋè-Freeform: Shape 8"/>
            <p:cNvSpPr>
              <a:spLocks/>
            </p:cNvSpPr>
            <p:nvPr/>
          </p:nvSpPr>
          <p:spPr bwMode="auto">
            <a:xfrm>
              <a:off x="9754292" y="2207343"/>
              <a:ext cx="448028" cy="453060"/>
            </a:xfrm>
            <a:custGeom>
              <a:avLst/>
              <a:gdLst>
                <a:gd name="T0" fmla="*/ 34 w 67"/>
                <a:gd name="T1" fmla="*/ 68 h 68"/>
                <a:gd name="T2" fmla="*/ 0 w 67"/>
                <a:gd name="T3" fmla="*/ 34 h 68"/>
                <a:gd name="T4" fmla="*/ 34 w 67"/>
                <a:gd name="T5" fmla="*/ 0 h 68"/>
                <a:gd name="T6" fmla="*/ 67 w 67"/>
                <a:gd name="T7" fmla="*/ 34 h 68"/>
                <a:gd name="T8" fmla="*/ 34 w 67"/>
                <a:gd name="T9" fmla="*/ 68 h 68"/>
                <a:gd name="T10" fmla="*/ 34 w 67"/>
                <a:gd name="T11" fmla="*/ 16 h 68"/>
                <a:gd name="T12" fmla="*/ 16 w 67"/>
                <a:gd name="T13" fmla="*/ 34 h 68"/>
                <a:gd name="T14" fmla="*/ 34 w 67"/>
                <a:gd name="T15" fmla="*/ 52 h 68"/>
                <a:gd name="T16" fmla="*/ 51 w 67"/>
                <a:gd name="T17" fmla="*/ 34 h 68"/>
                <a:gd name="T18" fmla="*/ 34 w 67"/>
                <a:gd name="T19" fmla="*/ 1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" h="68">
                  <a:moveTo>
                    <a:pt x="34" y="68"/>
                  </a:moveTo>
                  <a:cubicBezTo>
                    <a:pt x="15" y="68"/>
                    <a:pt x="0" y="52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2" y="0"/>
                    <a:pt x="67" y="15"/>
                    <a:pt x="67" y="34"/>
                  </a:cubicBezTo>
                  <a:cubicBezTo>
                    <a:pt x="67" y="52"/>
                    <a:pt x="52" y="68"/>
                    <a:pt x="34" y="68"/>
                  </a:cubicBezTo>
                  <a:close/>
                  <a:moveTo>
                    <a:pt x="34" y="16"/>
                  </a:moveTo>
                  <a:cubicBezTo>
                    <a:pt x="24" y="16"/>
                    <a:pt x="16" y="24"/>
                    <a:pt x="16" y="34"/>
                  </a:cubicBezTo>
                  <a:cubicBezTo>
                    <a:pt x="16" y="44"/>
                    <a:pt x="24" y="52"/>
                    <a:pt x="34" y="52"/>
                  </a:cubicBezTo>
                  <a:cubicBezTo>
                    <a:pt x="43" y="52"/>
                    <a:pt x="51" y="44"/>
                    <a:pt x="51" y="34"/>
                  </a:cubicBezTo>
                  <a:cubicBezTo>
                    <a:pt x="51" y="24"/>
                    <a:pt x="43" y="16"/>
                    <a:pt x="34" y="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íślíḋè-Freeform: Shape 9"/>
            <p:cNvSpPr>
              <a:spLocks/>
            </p:cNvSpPr>
            <p:nvPr/>
          </p:nvSpPr>
          <p:spPr bwMode="auto">
            <a:xfrm>
              <a:off x="7353072" y="3027887"/>
              <a:ext cx="2270338" cy="332244"/>
            </a:xfrm>
            <a:custGeom>
              <a:avLst/>
              <a:gdLst>
                <a:gd name="T0" fmla="*/ 341 w 341"/>
                <a:gd name="T1" fmla="*/ 25 h 50"/>
                <a:gd name="T2" fmla="*/ 316 w 341"/>
                <a:gd name="T3" fmla="*/ 50 h 50"/>
                <a:gd name="T4" fmla="*/ 25 w 341"/>
                <a:gd name="T5" fmla="*/ 50 h 50"/>
                <a:gd name="T6" fmla="*/ 0 w 341"/>
                <a:gd name="T7" fmla="*/ 25 h 50"/>
                <a:gd name="T8" fmla="*/ 0 w 341"/>
                <a:gd name="T9" fmla="*/ 25 h 50"/>
                <a:gd name="T10" fmla="*/ 25 w 341"/>
                <a:gd name="T11" fmla="*/ 0 h 50"/>
                <a:gd name="T12" fmla="*/ 316 w 341"/>
                <a:gd name="T13" fmla="*/ 0 h 50"/>
                <a:gd name="T14" fmla="*/ 341 w 341"/>
                <a:gd name="T15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1" h="50">
                  <a:moveTo>
                    <a:pt x="341" y="25"/>
                  </a:moveTo>
                  <a:cubicBezTo>
                    <a:pt x="341" y="39"/>
                    <a:pt x="330" y="50"/>
                    <a:pt x="316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11" y="50"/>
                    <a:pt x="0" y="39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16" y="0"/>
                    <a:pt x="316" y="0"/>
                    <a:pt x="316" y="0"/>
                  </a:cubicBezTo>
                  <a:cubicBezTo>
                    <a:pt x="330" y="0"/>
                    <a:pt x="341" y="11"/>
                    <a:pt x="341" y="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íślíḋè-Oval 10"/>
            <p:cNvSpPr>
              <a:spLocks/>
            </p:cNvSpPr>
            <p:nvPr/>
          </p:nvSpPr>
          <p:spPr bwMode="auto">
            <a:xfrm>
              <a:off x="9371707" y="3012783"/>
              <a:ext cx="337280" cy="347348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íślíḋè-Freeform: Shape 11"/>
            <p:cNvSpPr>
              <a:spLocks/>
            </p:cNvSpPr>
            <p:nvPr/>
          </p:nvSpPr>
          <p:spPr bwMode="auto">
            <a:xfrm>
              <a:off x="9316335" y="2962443"/>
              <a:ext cx="448028" cy="453060"/>
            </a:xfrm>
            <a:custGeom>
              <a:avLst/>
              <a:gdLst>
                <a:gd name="T0" fmla="*/ 33 w 67"/>
                <a:gd name="T1" fmla="*/ 68 h 68"/>
                <a:gd name="T2" fmla="*/ 0 w 67"/>
                <a:gd name="T3" fmla="*/ 34 h 68"/>
                <a:gd name="T4" fmla="*/ 33 w 67"/>
                <a:gd name="T5" fmla="*/ 0 h 68"/>
                <a:gd name="T6" fmla="*/ 67 w 67"/>
                <a:gd name="T7" fmla="*/ 34 h 68"/>
                <a:gd name="T8" fmla="*/ 33 w 67"/>
                <a:gd name="T9" fmla="*/ 68 h 68"/>
                <a:gd name="T10" fmla="*/ 33 w 67"/>
                <a:gd name="T11" fmla="*/ 16 h 68"/>
                <a:gd name="T12" fmla="*/ 16 w 67"/>
                <a:gd name="T13" fmla="*/ 34 h 68"/>
                <a:gd name="T14" fmla="*/ 33 w 67"/>
                <a:gd name="T15" fmla="*/ 52 h 68"/>
                <a:gd name="T16" fmla="*/ 51 w 67"/>
                <a:gd name="T17" fmla="*/ 34 h 68"/>
                <a:gd name="T18" fmla="*/ 33 w 67"/>
                <a:gd name="T19" fmla="*/ 1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" h="68">
                  <a:moveTo>
                    <a:pt x="33" y="68"/>
                  </a:moveTo>
                  <a:cubicBezTo>
                    <a:pt x="15" y="68"/>
                    <a:pt x="0" y="53"/>
                    <a:pt x="0" y="34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52" y="0"/>
                    <a:pt x="67" y="15"/>
                    <a:pt x="67" y="34"/>
                  </a:cubicBezTo>
                  <a:cubicBezTo>
                    <a:pt x="67" y="53"/>
                    <a:pt x="52" y="68"/>
                    <a:pt x="33" y="68"/>
                  </a:cubicBezTo>
                  <a:close/>
                  <a:moveTo>
                    <a:pt x="33" y="16"/>
                  </a:moveTo>
                  <a:cubicBezTo>
                    <a:pt x="24" y="16"/>
                    <a:pt x="16" y="24"/>
                    <a:pt x="16" y="34"/>
                  </a:cubicBezTo>
                  <a:cubicBezTo>
                    <a:pt x="16" y="44"/>
                    <a:pt x="24" y="52"/>
                    <a:pt x="33" y="52"/>
                  </a:cubicBezTo>
                  <a:cubicBezTo>
                    <a:pt x="43" y="52"/>
                    <a:pt x="51" y="44"/>
                    <a:pt x="51" y="34"/>
                  </a:cubicBezTo>
                  <a:cubicBezTo>
                    <a:pt x="51" y="24"/>
                    <a:pt x="43" y="16"/>
                    <a:pt x="33" y="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íślíḋè-Freeform: Shape 12"/>
            <p:cNvSpPr>
              <a:spLocks/>
            </p:cNvSpPr>
            <p:nvPr/>
          </p:nvSpPr>
          <p:spPr bwMode="auto">
            <a:xfrm>
              <a:off x="7353072" y="3788020"/>
              <a:ext cx="1656189" cy="332244"/>
            </a:xfrm>
            <a:custGeom>
              <a:avLst/>
              <a:gdLst>
                <a:gd name="T0" fmla="*/ 249 w 249"/>
                <a:gd name="T1" fmla="*/ 25 h 50"/>
                <a:gd name="T2" fmla="*/ 224 w 249"/>
                <a:gd name="T3" fmla="*/ 50 h 50"/>
                <a:gd name="T4" fmla="*/ 25 w 249"/>
                <a:gd name="T5" fmla="*/ 50 h 50"/>
                <a:gd name="T6" fmla="*/ 0 w 249"/>
                <a:gd name="T7" fmla="*/ 25 h 50"/>
                <a:gd name="T8" fmla="*/ 0 w 249"/>
                <a:gd name="T9" fmla="*/ 25 h 50"/>
                <a:gd name="T10" fmla="*/ 25 w 249"/>
                <a:gd name="T11" fmla="*/ 0 h 50"/>
                <a:gd name="T12" fmla="*/ 224 w 249"/>
                <a:gd name="T13" fmla="*/ 0 h 50"/>
                <a:gd name="T14" fmla="*/ 249 w 249"/>
                <a:gd name="T15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" h="50">
                  <a:moveTo>
                    <a:pt x="249" y="25"/>
                  </a:moveTo>
                  <a:cubicBezTo>
                    <a:pt x="249" y="38"/>
                    <a:pt x="238" y="50"/>
                    <a:pt x="224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11" y="50"/>
                    <a:pt x="0" y="38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38" y="0"/>
                    <a:pt x="249" y="11"/>
                    <a:pt x="249" y="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íślíḋè-Oval 13"/>
            <p:cNvSpPr>
              <a:spLocks/>
            </p:cNvSpPr>
            <p:nvPr/>
          </p:nvSpPr>
          <p:spPr bwMode="auto">
            <a:xfrm>
              <a:off x="8732390" y="3782988"/>
              <a:ext cx="342312" cy="33728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íślíḋè-Freeform: Shape 14"/>
            <p:cNvSpPr>
              <a:spLocks/>
            </p:cNvSpPr>
            <p:nvPr/>
          </p:nvSpPr>
          <p:spPr bwMode="auto">
            <a:xfrm>
              <a:off x="8677014" y="3727612"/>
              <a:ext cx="453061" cy="448028"/>
            </a:xfrm>
            <a:custGeom>
              <a:avLst/>
              <a:gdLst>
                <a:gd name="T0" fmla="*/ 34 w 68"/>
                <a:gd name="T1" fmla="*/ 67 h 67"/>
                <a:gd name="T2" fmla="*/ 0 w 68"/>
                <a:gd name="T3" fmla="*/ 34 h 67"/>
                <a:gd name="T4" fmla="*/ 34 w 68"/>
                <a:gd name="T5" fmla="*/ 0 h 67"/>
                <a:gd name="T6" fmla="*/ 68 w 68"/>
                <a:gd name="T7" fmla="*/ 34 h 67"/>
                <a:gd name="T8" fmla="*/ 34 w 68"/>
                <a:gd name="T9" fmla="*/ 67 h 67"/>
                <a:gd name="T10" fmla="*/ 34 w 68"/>
                <a:gd name="T11" fmla="*/ 16 h 67"/>
                <a:gd name="T12" fmla="*/ 16 w 68"/>
                <a:gd name="T13" fmla="*/ 34 h 67"/>
                <a:gd name="T14" fmla="*/ 34 w 68"/>
                <a:gd name="T15" fmla="*/ 51 h 67"/>
                <a:gd name="T16" fmla="*/ 52 w 68"/>
                <a:gd name="T17" fmla="*/ 34 h 67"/>
                <a:gd name="T18" fmla="*/ 34 w 68"/>
                <a:gd name="T19" fmla="*/ 1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67">
                  <a:moveTo>
                    <a:pt x="34" y="67"/>
                  </a:moveTo>
                  <a:cubicBezTo>
                    <a:pt x="15" y="67"/>
                    <a:pt x="0" y="52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3" y="0"/>
                    <a:pt x="68" y="15"/>
                    <a:pt x="68" y="34"/>
                  </a:cubicBezTo>
                  <a:cubicBezTo>
                    <a:pt x="68" y="52"/>
                    <a:pt x="53" y="67"/>
                    <a:pt x="34" y="67"/>
                  </a:cubicBezTo>
                  <a:close/>
                  <a:moveTo>
                    <a:pt x="34" y="16"/>
                  </a:moveTo>
                  <a:cubicBezTo>
                    <a:pt x="24" y="16"/>
                    <a:pt x="16" y="24"/>
                    <a:pt x="16" y="34"/>
                  </a:cubicBezTo>
                  <a:cubicBezTo>
                    <a:pt x="16" y="43"/>
                    <a:pt x="24" y="51"/>
                    <a:pt x="34" y="51"/>
                  </a:cubicBezTo>
                  <a:cubicBezTo>
                    <a:pt x="44" y="51"/>
                    <a:pt x="52" y="43"/>
                    <a:pt x="52" y="34"/>
                  </a:cubicBezTo>
                  <a:cubicBezTo>
                    <a:pt x="52" y="24"/>
                    <a:pt x="44" y="16"/>
                    <a:pt x="34" y="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íślíḋè-Freeform: Shape 15"/>
            <p:cNvSpPr>
              <a:spLocks/>
            </p:cNvSpPr>
            <p:nvPr/>
          </p:nvSpPr>
          <p:spPr bwMode="auto">
            <a:xfrm>
              <a:off x="7353072" y="4548157"/>
              <a:ext cx="3211696" cy="327212"/>
            </a:xfrm>
            <a:custGeom>
              <a:avLst/>
              <a:gdLst>
                <a:gd name="T0" fmla="*/ 482 w 482"/>
                <a:gd name="T1" fmla="*/ 25 h 49"/>
                <a:gd name="T2" fmla="*/ 457 w 482"/>
                <a:gd name="T3" fmla="*/ 49 h 49"/>
                <a:gd name="T4" fmla="*/ 25 w 482"/>
                <a:gd name="T5" fmla="*/ 49 h 49"/>
                <a:gd name="T6" fmla="*/ 0 w 482"/>
                <a:gd name="T7" fmla="*/ 25 h 49"/>
                <a:gd name="T8" fmla="*/ 0 w 482"/>
                <a:gd name="T9" fmla="*/ 25 h 49"/>
                <a:gd name="T10" fmla="*/ 25 w 482"/>
                <a:gd name="T11" fmla="*/ 0 h 49"/>
                <a:gd name="T12" fmla="*/ 457 w 482"/>
                <a:gd name="T13" fmla="*/ 0 h 49"/>
                <a:gd name="T14" fmla="*/ 482 w 482"/>
                <a:gd name="T15" fmla="*/ 2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2" h="49">
                  <a:moveTo>
                    <a:pt x="482" y="25"/>
                  </a:moveTo>
                  <a:cubicBezTo>
                    <a:pt x="482" y="38"/>
                    <a:pt x="471" y="49"/>
                    <a:pt x="457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11" y="49"/>
                    <a:pt x="0" y="38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57" y="0"/>
                    <a:pt x="457" y="0"/>
                    <a:pt x="457" y="0"/>
                  </a:cubicBezTo>
                  <a:cubicBezTo>
                    <a:pt x="471" y="0"/>
                    <a:pt x="482" y="11"/>
                    <a:pt x="482" y="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íślíḋè-Oval 16"/>
            <p:cNvSpPr>
              <a:spLocks/>
            </p:cNvSpPr>
            <p:nvPr/>
          </p:nvSpPr>
          <p:spPr bwMode="auto">
            <a:xfrm>
              <a:off x="10257692" y="4543121"/>
              <a:ext cx="347348" cy="33728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íślíḋè-Freeform: Shape 17"/>
            <p:cNvSpPr>
              <a:spLocks/>
            </p:cNvSpPr>
            <p:nvPr/>
          </p:nvSpPr>
          <p:spPr bwMode="auto">
            <a:xfrm>
              <a:off x="10202320" y="4487749"/>
              <a:ext cx="453061" cy="448028"/>
            </a:xfrm>
            <a:custGeom>
              <a:avLst/>
              <a:gdLst>
                <a:gd name="T0" fmla="*/ 34 w 68"/>
                <a:gd name="T1" fmla="*/ 67 h 67"/>
                <a:gd name="T2" fmla="*/ 0 w 68"/>
                <a:gd name="T3" fmla="*/ 34 h 67"/>
                <a:gd name="T4" fmla="*/ 34 w 68"/>
                <a:gd name="T5" fmla="*/ 0 h 67"/>
                <a:gd name="T6" fmla="*/ 68 w 68"/>
                <a:gd name="T7" fmla="*/ 34 h 67"/>
                <a:gd name="T8" fmla="*/ 34 w 68"/>
                <a:gd name="T9" fmla="*/ 67 h 67"/>
                <a:gd name="T10" fmla="*/ 34 w 68"/>
                <a:gd name="T11" fmla="*/ 16 h 67"/>
                <a:gd name="T12" fmla="*/ 16 w 68"/>
                <a:gd name="T13" fmla="*/ 34 h 67"/>
                <a:gd name="T14" fmla="*/ 34 w 68"/>
                <a:gd name="T15" fmla="*/ 51 h 67"/>
                <a:gd name="T16" fmla="*/ 52 w 68"/>
                <a:gd name="T17" fmla="*/ 34 h 67"/>
                <a:gd name="T18" fmla="*/ 34 w 68"/>
                <a:gd name="T19" fmla="*/ 1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67">
                  <a:moveTo>
                    <a:pt x="34" y="67"/>
                  </a:moveTo>
                  <a:cubicBezTo>
                    <a:pt x="15" y="67"/>
                    <a:pt x="0" y="52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2" y="0"/>
                    <a:pt x="68" y="15"/>
                    <a:pt x="68" y="34"/>
                  </a:cubicBezTo>
                  <a:cubicBezTo>
                    <a:pt x="68" y="52"/>
                    <a:pt x="52" y="67"/>
                    <a:pt x="34" y="67"/>
                  </a:cubicBezTo>
                  <a:close/>
                  <a:moveTo>
                    <a:pt x="34" y="16"/>
                  </a:moveTo>
                  <a:cubicBezTo>
                    <a:pt x="24" y="16"/>
                    <a:pt x="16" y="24"/>
                    <a:pt x="16" y="34"/>
                  </a:cubicBezTo>
                  <a:cubicBezTo>
                    <a:pt x="16" y="43"/>
                    <a:pt x="24" y="51"/>
                    <a:pt x="34" y="51"/>
                  </a:cubicBezTo>
                  <a:cubicBezTo>
                    <a:pt x="44" y="51"/>
                    <a:pt x="52" y="43"/>
                    <a:pt x="52" y="34"/>
                  </a:cubicBezTo>
                  <a:cubicBezTo>
                    <a:pt x="52" y="24"/>
                    <a:pt x="44" y="16"/>
                    <a:pt x="34" y="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61" name="矩形 60"/>
          <p:cNvSpPr/>
          <p:nvPr/>
        </p:nvSpPr>
        <p:spPr>
          <a:xfrm>
            <a:off x="2402129" y="2345394"/>
            <a:ext cx="1023811" cy="65780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20000"/>
              </a:lnSpc>
            </a:pPr>
            <a:r>
              <a:rPr lang="en-US" altLang="zh-CN" sz="1600" b="1" dirty="0" smtClean="0">
                <a:solidFill>
                  <a:schemeClr val="accent2"/>
                </a:solidFill>
              </a:rPr>
              <a:t>SQL</a:t>
            </a:r>
            <a:r>
              <a:rPr lang="zh-CN" altLang="en-US" sz="1600" b="1" dirty="0" smtClean="0">
                <a:solidFill>
                  <a:schemeClr val="accent2"/>
                </a:solidFill>
              </a:rPr>
              <a:t>执行计划</a:t>
            </a:r>
            <a:endParaRPr lang="zh-CN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402129" y="3145364"/>
            <a:ext cx="1023811" cy="65780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20000"/>
              </a:lnSpc>
            </a:pPr>
            <a:r>
              <a:rPr lang="en-US" altLang="zh-CN" sz="1600" b="1" dirty="0" smtClean="0">
                <a:solidFill>
                  <a:schemeClr val="accent3"/>
                </a:solidFill>
              </a:rPr>
              <a:t>Id</a:t>
            </a:r>
            <a:r>
              <a:rPr lang="zh-CN" altLang="en-US" sz="1600" b="1" dirty="0" smtClean="0">
                <a:solidFill>
                  <a:schemeClr val="accent3"/>
                </a:solidFill>
              </a:rPr>
              <a:t>列索引类型</a:t>
            </a:r>
            <a:endParaRPr lang="zh-CN" altLang="en-US" sz="1600" b="1" dirty="0">
              <a:solidFill>
                <a:schemeClr val="accent3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402129" y="3877398"/>
            <a:ext cx="1023811" cy="68326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20000"/>
              </a:lnSpc>
            </a:pPr>
            <a:r>
              <a:rPr lang="en-US" altLang="zh-CN" sz="1600" b="1" dirty="0" smtClean="0">
                <a:solidFill>
                  <a:schemeClr val="accent2"/>
                </a:solidFill>
              </a:rPr>
              <a:t>Id</a:t>
            </a:r>
            <a:r>
              <a:rPr lang="zh-CN" altLang="en-US" sz="1600" b="1" dirty="0" smtClean="0">
                <a:solidFill>
                  <a:schemeClr val="accent2"/>
                </a:solidFill>
              </a:rPr>
              <a:t>列是否是主键</a:t>
            </a:r>
            <a:endParaRPr lang="zh-CN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402129" y="4678165"/>
            <a:ext cx="1023811" cy="65780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20000"/>
              </a:lnSpc>
            </a:pPr>
            <a:r>
              <a:rPr lang="zh-CN" altLang="en-US" sz="1600" b="1" dirty="0" smtClean="0">
                <a:solidFill>
                  <a:schemeClr val="accent3"/>
                </a:solidFill>
              </a:rPr>
              <a:t>系统隔离级别</a:t>
            </a:r>
            <a:endParaRPr lang="zh-CN" altLang="en-US" sz="1600" b="1" dirty="0">
              <a:solidFill>
                <a:schemeClr val="accent3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1500" y="120002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必备的前提条件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265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  <p:bldP spid="63" grpId="0"/>
      <p:bldP spid="6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141252" y="345292"/>
            <a:ext cx="190949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latin typeface="Agency FB" panose="020B0503020202020204" pitchFamily="34" charset="0"/>
              </a:rPr>
              <a:t>SQL</a:t>
            </a:r>
            <a:r>
              <a:rPr lang="zh-CN" altLang="en-US" sz="3200" dirty="0" smtClean="0">
                <a:latin typeface="Agency FB" panose="020B0503020202020204" pitchFamily="34" charset="0"/>
              </a:rPr>
              <a:t>锁分析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14720" y="2193489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chemeClr val="tx2"/>
                </a:solidFill>
              </a:rPr>
              <a:t>组合一：</a:t>
            </a:r>
            <a:r>
              <a:rPr lang="en-US" altLang="zh-CN" b="1" dirty="0">
                <a:solidFill>
                  <a:schemeClr val="tx2"/>
                </a:solidFill>
              </a:rPr>
              <a:t>id</a:t>
            </a:r>
            <a:r>
              <a:rPr lang="zh-CN" altLang="en-US" b="1" dirty="0">
                <a:solidFill>
                  <a:schemeClr val="tx2"/>
                </a:solidFill>
              </a:rPr>
              <a:t>列是主键，</a:t>
            </a:r>
            <a:r>
              <a:rPr lang="en-US" altLang="zh-CN" b="1" dirty="0">
                <a:solidFill>
                  <a:schemeClr val="tx2"/>
                </a:solidFill>
              </a:rPr>
              <a:t>RC</a:t>
            </a:r>
            <a:r>
              <a:rPr lang="zh-CN" altLang="en-US" b="1" dirty="0">
                <a:solidFill>
                  <a:schemeClr val="tx2"/>
                </a:solidFill>
              </a:rPr>
              <a:t>隔离级别</a:t>
            </a:r>
          </a:p>
          <a:p>
            <a:r>
              <a:rPr lang="zh-CN" altLang="en-US" b="1" dirty="0">
                <a:solidFill>
                  <a:schemeClr val="tx2"/>
                </a:solidFill>
              </a:rPr>
              <a:t>组合二：</a:t>
            </a:r>
            <a:r>
              <a:rPr lang="en-US" altLang="zh-CN" b="1" dirty="0">
                <a:solidFill>
                  <a:schemeClr val="tx2"/>
                </a:solidFill>
              </a:rPr>
              <a:t>id</a:t>
            </a:r>
            <a:r>
              <a:rPr lang="zh-CN" altLang="en-US" b="1" dirty="0">
                <a:solidFill>
                  <a:schemeClr val="tx2"/>
                </a:solidFill>
              </a:rPr>
              <a:t>列是二级唯一索引，</a:t>
            </a:r>
            <a:r>
              <a:rPr lang="en-US" altLang="zh-CN" b="1" dirty="0">
                <a:solidFill>
                  <a:schemeClr val="tx2"/>
                </a:solidFill>
              </a:rPr>
              <a:t>RC</a:t>
            </a:r>
            <a:r>
              <a:rPr lang="zh-CN" altLang="en-US" b="1" dirty="0">
                <a:solidFill>
                  <a:schemeClr val="tx2"/>
                </a:solidFill>
              </a:rPr>
              <a:t>隔离级别</a:t>
            </a:r>
          </a:p>
          <a:p>
            <a:r>
              <a:rPr lang="zh-CN" altLang="en-US" b="1" dirty="0">
                <a:solidFill>
                  <a:schemeClr val="tx2"/>
                </a:solidFill>
              </a:rPr>
              <a:t>组合三：</a:t>
            </a:r>
            <a:r>
              <a:rPr lang="en-US" altLang="zh-CN" b="1" dirty="0">
                <a:solidFill>
                  <a:schemeClr val="tx2"/>
                </a:solidFill>
              </a:rPr>
              <a:t>id</a:t>
            </a:r>
            <a:r>
              <a:rPr lang="zh-CN" altLang="en-US" b="1" dirty="0">
                <a:solidFill>
                  <a:schemeClr val="tx2"/>
                </a:solidFill>
              </a:rPr>
              <a:t>列是二级非唯一索引，</a:t>
            </a:r>
            <a:r>
              <a:rPr lang="en-US" altLang="zh-CN" b="1" dirty="0">
                <a:solidFill>
                  <a:schemeClr val="tx2"/>
                </a:solidFill>
              </a:rPr>
              <a:t>RC</a:t>
            </a:r>
            <a:r>
              <a:rPr lang="zh-CN" altLang="en-US" b="1" dirty="0">
                <a:solidFill>
                  <a:schemeClr val="tx2"/>
                </a:solidFill>
              </a:rPr>
              <a:t>隔离级别</a:t>
            </a:r>
          </a:p>
          <a:p>
            <a:r>
              <a:rPr lang="zh-CN" altLang="en-US" b="1" dirty="0">
                <a:solidFill>
                  <a:schemeClr val="tx2"/>
                </a:solidFill>
              </a:rPr>
              <a:t>组合四：</a:t>
            </a:r>
            <a:r>
              <a:rPr lang="en-US" altLang="zh-CN" b="1" dirty="0">
                <a:solidFill>
                  <a:schemeClr val="tx2"/>
                </a:solidFill>
              </a:rPr>
              <a:t>id</a:t>
            </a:r>
            <a:r>
              <a:rPr lang="zh-CN" altLang="en-US" b="1" dirty="0">
                <a:solidFill>
                  <a:schemeClr val="tx2"/>
                </a:solidFill>
              </a:rPr>
              <a:t>列上没有索引，</a:t>
            </a:r>
            <a:r>
              <a:rPr lang="en-US" altLang="zh-CN" b="1" dirty="0">
                <a:solidFill>
                  <a:schemeClr val="tx2"/>
                </a:solidFill>
              </a:rPr>
              <a:t>RC</a:t>
            </a:r>
            <a:r>
              <a:rPr lang="zh-CN" altLang="en-US" b="1" dirty="0">
                <a:solidFill>
                  <a:schemeClr val="tx2"/>
                </a:solidFill>
              </a:rPr>
              <a:t>隔离级别</a:t>
            </a:r>
          </a:p>
          <a:p>
            <a:r>
              <a:rPr lang="zh-CN" altLang="en-US" b="1" dirty="0">
                <a:solidFill>
                  <a:schemeClr val="tx2"/>
                </a:solidFill>
              </a:rPr>
              <a:t>组合五：</a:t>
            </a:r>
            <a:r>
              <a:rPr lang="en-US" altLang="zh-CN" b="1" dirty="0">
                <a:solidFill>
                  <a:schemeClr val="tx2"/>
                </a:solidFill>
              </a:rPr>
              <a:t>id</a:t>
            </a:r>
            <a:r>
              <a:rPr lang="zh-CN" altLang="en-US" b="1" dirty="0">
                <a:solidFill>
                  <a:schemeClr val="tx2"/>
                </a:solidFill>
              </a:rPr>
              <a:t>列是主键，</a:t>
            </a:r>
            <a:r>
              <a:rPr lang="en-US" altLang="zh-CN" b="1" dirty="0">
                <a:solidFill>
                  <a:schemeClr val="tx2"/>
                </a:solidFill>
              </a:rPr>
              <a:t>RR</a:t>
            </a:r>
            <a:r>
              <a:rPr lang="zh-CN" altLang="en-US" b="1" dirty="0">
                <a:solidFill>
                  <a:schemeClr val="tx2"/>
                </a:solidFill>
              </a:rPr>
              <a:t>隔离级别</a:t>
            </a:r>
          </a:p>
          <a:p>
            <a:r>
              <a:rPr lang="zh-CN" altLang="en-US" b="1" dirty="0">
                <a:solidFill>
                  <a:schemeClr val="tx2"/>
                </a:solidFill>
              </a:rPr>
              <a:t>组合六：</a:t>
            </a:r>
            <a:r>
              <a:rPr lang="en-US" altLang="zh-CN" b="1" dirty="0">
                <a:solidFill>
                  <a:schemeClr val="tx2"/>
                </a:solidFill>
              </a:rPr>
              <a:t>id</a:t>
            </a:r>
            <a:r>
              <a:rPr lang="zh-CN" altLang="en-US" b="1" dirty="0">
                <a:solidFill>
                  <a:schemeClr val="tx2"/>
                </a:solidFill>
              </a:rPr>
              <a:t>列是二级唯一索引，</a:t>
            </a:r>
            <a:r>
              <a:rPr lang="en-US" altLang="zh-CN" b="1" dirty="0">
                <a:solidFill>
                  <a:schemeClr val="tx2"/>
                </a:solidFill>
              </a:rPr>
              <a:t>RR</a:t>
            </a:r>
            <a:r>
              <a:rPr lang="zh-CN" altLang="en-US" b="1" dirty="0">
                <a:solidFill>
                  <a:schemeClr val="tx2"/>
                </a:solidFill>
              </a:rPr>
              <a:t>隔离级别</a:t>
            </a:r>
          </a:p>
          <a:p>
            <a:r>
              <a:rPr lang="zh-CN" altLang="en-US" b="1" dirty="0">
                <a:solidFill>
                  <a:schemeClr val="tx2"/>
                </a:solidFill>
              </a:rPr>
              <a:t>组合七：</a:t>
            </a:r>
            <a:r>
              <a:rPr lang="en-US" altLang="zh-CN" b="1" dirty="0">
                <a:solidFill>
                  <a:schemeClr val="tx2"/>
                </a:solidFill>
              </a:rPr>
              <a:t>id</a:t>
            </a:r>
            <a:r>
              <a:rPr lang="zh-CN" altLang="en-US" b="1" dirty="0">
                <a:solidFill>
                  <a:schemeClr val="tx2"/>
                </a:solidFill>
              </a:rPr>
              <a:t>列是二级非唯一索引，</a:t>
            </a:r>
            <a:r>
              <a:rPr lang="en-US" altLang="zh-CN" b="1" dirty="0">
                <a:solidFill>
                  <a:schemeClr val="tx2"/>
                </a:solidFill>
              </a:rPr>
              <a:t>RR</a:t>
            </a:r>
            <a:r>
              <a:rPr lang="zh-CN" altLang="en-US" b="1" dirty="0">
                <a:solidFill>
                  <a:schemeClr val="tx2"/>
                </a:solidFill>
              </a:rPr>
              <a:t>隔离级别</a:t>
            </a:r>
          </a:p>
          <a:p>
            <a:r>
              <a:rPr lang="zh-CN" altLang="en-US" b="1" dirty="0">
                <a:solidFill>
                  <a:schemeClr val="tx2"/>
                </a:solidFill>
              </a:rPr>
              <a:t>组合八：</a:t>
            </a:r>
            <a:r>
              <a:rPr lang="en-US" altLang="zh-CN" b="1" dirty="0">
                <a:solidFill>
                  <a:schemeClr val="tx2"/>
                </a:solidFill>
              </a:rPr>
              <a:t>id</a:t>
            </a:r>
            <a:r>
              <a:rPr lang="zh-CN" altLang="en-US" b="1" dirty="0">
                <a:solidFill>
                  <a:schemeClr val="tx2"/>
                </a:solidFill>
              </a:rPr>
              <a:t>列上没有索引，</a:t>
            </a:r>
            <a:r>
              <a:rPr lang="en-US" altLang="zh-CN" b="1" dirty="0">
                <a:solidFill>
                  <a:schemeClr val="tx2"/>
                </a:solidFill>
              </a:rPr>
              <a:t>RR</a:t>
            </a:r>
            <a:r>
              <a:rPr lang="zh-CN" altLang="en-US" b="1" dirty="0">
                <a:solidFill>
                  <a:schemeClr val="tx2"/>
                </a:solidFill>
              </a:rPr>
              <a:t>隔离级别</a:t>
            </a:r>
          </a:p>
          <a:p>
            <a:r>
              <a:rPr lang="zh-CN" altLang="en-US" b="1" dirty="0">
                <a:solidFill>
                  <a:schemeClr val="tx2"/>
                </a:solidFill>
              </a:rPr>
              <a:t>组合九：</a:t>
            </a:r>
            <a:r>
              <a:rPr lang="en-US" altLang="zh-CN" b="1" dirty="0" err="1">
                <a:solidFill>
                  <a:schemeClr val="tx2"/>
                </a:solidFill>
              </a:rPr>
              <a:t>Serializable</a:t>
            </a:r>
            <a:r>
              <a:rPr lang="zh-CN" altLang="en-US" b="1" dirty="0">
                <a:solidFill>
                  <a:schemeClr val="tx2"/>
                </a:solidFill>
              </a:rPr>
              <a:t>隔离级别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14720" y="152909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可能的</a:t>
            </a:r>
            <a:r>
              <a:rPr lang="zh-CN" altLang="en-US" dirty="0" smtClean="0">
                <a:solidFill>
                  <a:schemeClr val="accent1"/>
                </a:solidFill>
              </a:rPr>
              <a:t>组合</a:t>
            </a:r>
            <a:r>
              <a:rPr lang="zh-CN" altLang="en-US" dirty="0">
                <a:solidFill>
                  <a:schemeClr val="accent1"/>
                </a:solidFill>
              </a:rPr>
              <a:t>有</a:t>
            </a:r>
            <a:r>
              <a:rPr lang="zh-CN" altLang="en-US" dirty="0" smtClean="0">
                <a:solidFill>
                  <a:schemeClr val="accent1"/>
                </a:solidFill>
              </a:rPr>
              <a:t>：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329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141252" y="345292"/>
            <a:ext cx="190949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latin typeface="Agency FB" panose="020B0503020202020204" pitchFamily="34" charset="0"/>
              </a:rPr>
              <a:t>SQL</a:t>
            </a:r>
            <a:r>
              <a:rPr lang="zh-CN" altLang="en-US" sz="3200" dirty="0" smtClean="0">
                <a:latin typeface="Agency FB" panose="020B0503020202020204" pitchFamily="34" charset="0"/>
              </a:rPr>
              <a:t>锁分析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4690" y="1440240"/>
            <a:ext cx="80292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SQL 1.  select * from </a:t>
            </a:r>
            <a:r>
              <a:rPr lang="en-US" altLang="zh-CN" dirty="0" err="1">
                <a:solidFill>
                  <a:schemeClr val="accent1"/>
                </a:solidFill>
              </a:rPr>
              <a:t>user_info</a:t>
            </a:r>
            <a:r>
              <a:rPr lang="en-US" altLang="zh-CN" dirty="0">
                <a:solidFill>
                  <a:schemeClr val="accent1"/>
                </a:solidFill>
              </a:rPr>
              <a:t> where id = </a:t>
            </a:r>
            <a:r>
              <a:rPr lang="en-US" altLang="zh-CN" dirty="0" smtClean="0">
                <a:solidFill>
                  <a:schemeClr val="accent1"/>
                </a:solidFill>
              </a:rPr>
              <a:t>10</a:t>
            </a:r>
            <a:r>
              <a:rPr lang="zh-CN" altLang="en-US" dirty="0" smtClean="0">
                <a:solidFill>
                  <a:schemeClr val="accent1"/>
                </a:solidFill>
              </a:rPr>
              <a:t>在</a:t>
            </a:r>
            <a:r>
              <a:rPr lang="en-US" altLang="zh-CN" dirty="0" smtClean="0">
                <a:solidFill>
                  <a:schemeClr val="accent1"/>
                </a:solidFill>
              </a:rPr>
              <a:t>RC</a:t>
            </a:r>
            <a:r>
              <a:rPr lang="zh-CN" altLang="en-US" dirty="0" smtClean="0">
                <a:solidFill>
                  <a:schemeClr val="accent1"/>
                </a:solidFill>
              </a:rPr>
              <a:t>和</a:t>
            </a:r>
            <a:r>
              <a:rPr lang="en-US" altLang="zh-CN" dirty="0" smtClean="0">
                <a:solidFill>
                  <a:schemeClr val="accent1"/>
                </a:solidFill>
              </a:rPr>
              <a:t>RR</a:t>
            </a:r>
            <a:r>
              <a:rPr lang="zh-CN" altLang="en-US" dirty="0" smtClean="0">
                <a:solidFill>
                  <a:schemeClr val="accent1"/>
                </a:solidFill>
              </a:rPr>
              <a:t>隔离级别下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77560" y="2266449"/>
            <a:ext cx="9499890" cy="3591847"/>
            <a:chOff x="577560" y="2266449"/>
            <a:chExt cx="9499890" cy="3591847"/>
          </a:xfrm>
        </p:grpSpPr>
        <p:sp>
          <p:nvSpPr>
            <p:cNvPr id="3" name="矩形 2"/>
            <p:cNvSpPr/>
            <p:nvPr/>
          </p:nvSpPr>
          <p:spPr>
            <a:xfrm>
              <a:off x="577560" y="3693040"/>
              <a:ext cx="40190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select</a:t>
              </a:r>
              <a:r>
                <a:rPr lang="zh-CN" altLang="en-US" dirty="0"/>
                <a:t>操作均不加锁，采用的是快照读</a:t>
              </a:r>
            </a:p>
          </p:txBody>
        </p:sp>
        <p:pic>
          <p:nvPicPr>
            <p:cNvPr id="7" name="Picture 2" descr="https://images2015.cnblogs.com/blog/754297/201602/754297-20160201105651929-2126046627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251" y="2266449"/>
              <a:ext cx="4691199" cy="35918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3156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141252" y="345292"/>
            <a:ext cx="190949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latin typeface="Agency FB" panose="020B0503020202020204" pitchFamily="34" charset="0"/>
              </a:rPr>
              <a:t>SQL</a:t>
            </a:r>
            <a:r>
              <a:rPr lang="zh-CN" altLang="en-US" sz="3200" dirty="0" smtClean="0">
                <a:latin typeface="Agency FB" panose="020B0503020202020204" pitchFamily="34" charset="0"/>
              </a:rPr>
              <a:t>锁分析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8054" y="1030724"/>
            <a:ext cx="27606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</a:rPr>
              <a:t>组合</a:t>
            </a:r>
            <a:r>
              <a:rPr lang="en-US" altLang="zh-CN" sz="2400" dirty="0">
                <a:solidFill>
                  <a:schemeClr val="accent1"/>
                </a:solidFill>
              </a:rPr>
              <a:t>1</a:t>
            </a:r>
            <a:r>
              <a:rPr lang="zh-CN" altLang="en-US" sz="2400" dirty="0">
                <a:solidFill>
                  <a:schemeClr val="accent1"/>
                </a:solidFill>
              </a:rPr>
              <a:t>：</a:t>
            </a:r>
            <a:r>
              <a:rPr lang="en-US" altLang="zh-CN" sz="2400" dirty="0">
                <a:solidFill>
                  <a:schemeClr val="accent1"/>
                </a:solidFill>
              </a:rPr>
              <a:t>id</a:t>
            </a:r>
            <a:r>
              <a:rPr lang="zh-CN" altLang="en-US" sz="2400" dirty="0">
                <a:solidFill>
                  <a:schemeClr val="accent1"/>
                </a:solidFill>
              </a:rPr>
              <a:t>主键</a:t>
            </a:r>
            <a:r>
              <a:rPr lang="en-US" altLang="zh-CN" sz="2400" dirty="0">
                <a:solidFill>
                  <a:schemeClr val="accent1"/>
                </a:solidFill>
              </a:rPr>
              <a:t>+RC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pic>
        <p:nvPicPr>
          <p:cNvPr id="7" name="Picture 2" descr="C://Users/jrjiakun/AppData/Local/YNote/data/jiakunonly@163.com/82a2e5febdc94adda535117ae15172ba/medish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797" y="2065676"/>
            <a:ext cx="4286478" cy="387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216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141252" y="345292"/>
            <a:ext cx="190949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latin typeface="Agency FB" panose="020B0503020202020204" pitchFamily="34" charset="0"/>
              </a:rPr>
              <a:t>SQL</a:t>
            </a:r>
            <a:r>
              <a:rPr lang="zh-CN" altLang="en-US" sz="3200" dirty="0" smtClean="0">
                <a:latin typeface="Agency FB" panose="020B0503020202020204" pitchFamily="34" charset="0"/>
              </a:rPr>
              <a:t>锁分析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8600" y="872778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</a:rPr>
              <a:t>组合</a:t>
            </a:r>
            <a:r>
              <a:rPr lang="en-US" altLang="zh-CN" sz="2400" dirty="0">
                <a:solidFill>
                  <a:schemeClr val="accent1"/>
                </a:solidFill>
              </a:rPr>
              <a:t>2</a:t>
            </a:r>
            <a:r>
              <a:rPr lang="zh-CN" altLang="en-US" sz="2400" dirty="0">
                <a:solidFill>
                  <a:schemeClr val="accent1"/>
                </a:solidFill>
              </a:rPr>
              <a:t>：</a:t>
            </a:r>
            <a:r>
              <a:rPr lang="en-US" altLang="zh-CN" sz="2400" dirty="0">
                <a:solidFill>
                  <a:schemeClr val="accent1"/>
                </a:solidFill>
              </a:rPr>
              <a:t> id</a:t>
            </a:r>
            <a:r>
              <a:rPr lang="zh-CN" altLang="en-US" sz="2400" dirty="0">
                <a:solidFill>
                  <a:schemeClr val="accent1"/>
                </a:solidFill>
              </a:rPr>
              <a:t>唯一索引</a:t>
            </a:r>
            <a:r>
              <a:rPr lang="en-US" altLang="zh-CN" sz="2400" dirty="0">
                <a:solidFill>
                  <a:schemeClr val="accent1"/>
                </a:solidFill>
              </a:rPr>
              <a:t>+RC</a:t>
            </a:r>
          </a:p>
        </p:txBody>
      </p:sp>
      <p:pic>
        <p:nvPicPr>
          <p:cNvPr id="6" name="Picture 1" descr="C://Users/jrjiakun/AppData/Local/YNote/data/jiakunonly@163.com/a2a36b05d63f40428772d046b1c7dce2/medish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572221"/>
            <a:ext cx="4885510" cy="441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4354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6200000" flipV="1">
            <a:off x="-1099284" y="1444859"/>
            <a:ext cx="6166850" cy="396828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9535886" y="-1743"/>
            <a:ext cx="2656115" cy="22028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等腰三角形 29"/>
          <p:cNvSpPr/>
          <p:nvPr/>
        </p:nvSpPr>
        <p:spPr>
          <a:xfrm rot="16200000" flipV="1">
            <a:off x="3899720" y="2151953"/>
            <a:ext cx="1015660" cy="653564"/>
          </a:xfrm>
          <a:prstGeom prst="triangle">
            <a:avLst/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3578217" y="4767072"/>
            <a:ext cx="1156115" cy="958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840859" y="1970902"/>
            <a:ext cx="2042547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PART 01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840859" y="3038719"/>
            <a:ext cx="2436886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dirty="0" err="1" smtClean="0">
                <a:latin typeface="Agency FB" panose="020B0503020202020204" pitchFamily="34" charset="0"/>
              </a:rPr>
              <a:t>InnoDB</a:t>
            </a:r>
            <a:r>
              <a:rPr lang="en-US" altLang="zh-CN" sz="4000" dirty="0" smtClean="0">
                <a:latin typeface="Agency FB" panose="020B0503020202020204" pitchFamily="34" charset="0"/>
              </a:rPr>
              <a:t> </a:t>
            </a:r>
            <a:r>
              <a:rPr lang="zh-CN" altLang="en-US" sz="4000" dirty="0" smtClean="0">
                <a:latin typeface="Agency FB" panose="020B0503020202020204" pitchFamily="34" charset="0"/>
              </a:rPr>
              <a:t>索引</a:t>
            </a:r>
            <a:endParaRPr lang="zh-CN" altLang="en-US" sz="4000" dirty="0">
              <a:latin typeface="Agency FB" panose="020B0503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859909" y="3731960"/>
            <a:ext cx="625803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InnoDB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 index</a:t>
            </a:r>
          </a:p>
        </p:txBody>
      </p:sp>
      <p:sp>
        <p:nvSpPr>
          <p:cNvPr id="40" name="任意多边形 39"/>
          <p:cNvSpPr/>
          <p:nvPr/>
        </p:nvSpPr>
        <p:spPr>
          <a:xfrm>
            <a:off x="10445469" y="5500915"/>
            <a:ext cx="1746531" cy="1357086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9727812" y="6378594"/>
            <a:ext cx="578056" cy="4794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86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0" grpId="0" animBg="1"/>
      <p:bldP spid="36" grpId="0"/>
      <p:bldP spid="37" grpId="0"/>
      <p:bldP spid="38" grpId="0"/>
      <p:bldP spid="4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141252" y="345292"/>
            <a:ext cx="190949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latin typeface="Agency FB" panose="020B0503020202020204" pitchFamily="34" charset="0"/>
              </a:rPr>
              <a:t>SQL</a:t>
            </a:r>
            <a:r>
              <a:rPr lang="zh-CN" altLang="en-US" sz="3200" dirty="0" smtClean="0">
                <a:latin typeface="Agency FB" panose="020B0503020202020204" pitchFamily="34" charset="0"/>
              </a:rPr>
              <a:t>锁分析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3453" y="979749"/>
            <a:ext cx="37000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</a:rPr>
              <a:t>组合</a:t>
            </a:r>
            <a:r>
              <a:rPr lang="en-US" altLang="zh-CN" sz="2400" dirty="0" smtClean="0">
                <a:solidFill>
                  <a:schemeClr val="accent1"/>
                </a:solidFill>
              </a:rPr>
              <a:t>3</a:t>
            </a:r>
            <a:r>
              <a:rPr lang="zh-CN" altLang="en-US" sz="2400" dirty="0" smtClean="0">
                <a:solidFill>
                  <a:schemeClr val="accent1"/>
                </a:solidFill>
              </a:rPr>
              <a:t>：</a:t>
            </a:r>
            <a:r>
              <a:rPr lang="en-US" altLang="zh-CN" sz="2400" dirty="0" smtClean="0">
                <a:solidFill>
                  <a:schemeClr val="accent1"/>
                </a:solidFill>
              </a:rPr>
              <a:t>Id</a:t>
            </a:r>
            <a:r>
              <a:rPr lang="zh-CN" altLang="en-US" sz="2400" dirty="0">
                <a:solidFill>
                  <a:schemeClr val="accent1"/>
                </a:solidFill>
              </a:rPr>
              <a:t>非</a:t>
            </a:r>
            <a:r>
              <a:rPr lang="zh-CN" altLang="en-US" sz="2400" dirty="0" smtClean="0">
                <a:solidFill>
                  <a:schemeClr val="accent1"/>
                </a:solidFill>
              </a:rPr>
              <a:t>唯一索引</a:t>
            </a:r>
            <a:r>
              <a:rPr lang="en-US" altLang="zh-CN" sz="2400" dirty="0" smtClean="0">
                <a:solidFill>
                  <a:schemeClr val="accent1"/>
                </a:solidFill>
              </a:rPr>
              <a:t>+</a:t>
            </a:r>
            <a:r>
              <a:rPr lang="en-US" altLang="zh-CN" sz="2400" dirty="0">
                <a:solidFill>
                  <a:schemeClr val="accent1"/>
                </a:solidFill>
              </a:rPr>
              <a:t>RC</a:t>
            </a:r>
          </a:p>
        </p:txBody>
      </p:sp>
      <p:pic>
        <p:nvPicPr>
          <p:cNvPr id="7" name="Picture 2" descr="C://Users/jrjiakun/AppData/Local/YNote/data/jiakunonly@163.com/d2128d76057845e382e45b8c332c81d5/medish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906" y="1952762"/>
            <a:ext cx="4230135" cy="3820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7476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141252" y="345292"/>
            <a:ext cx="190949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latin typeface="Agency FB" panose="020B0503020202020204" pitchFamily="34" charset="0"/>
              </a:rPr>
              <a:t>SQL</a:t>
            </a:r>
            <a:r>
              <a:rPr lang="zh-CN" altLang="en-US" sz="3200" dirty="0" smtClean="0">
                <a:latin typeface="Agency FB" panose="020B0503020202020204" pitchFamily="34" charset="0"/>
              </a:rPr>
              <a:t>锁分析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5750" y="961614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/>
              <a:t>Experiment 3. SQL</a:t>
            </a:r>
            <a:r>
              <a:rPr lang="zh-CN" altLang="en-US" sz="2800" dirty="0"/>
              <a:t>加锁验证</a:t>
            </a:r>
          </a:p>
        </p:txBody>
      </p:sp>
      <p:sp>
        <p:nvSpPr>
          <p:cNvPr id="3" name="矩形 2"/>
          <p:cNvSpPr/>
          <p:nvPr/>
        </p:nvSpPr>
        <p:spPr>
          <a:xfrm>
            <a:off x="285750" y="1626781"/>
            <a:ext cx="5923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SQL: delete </a:t>
            </a:r>
            <a:r>
              <a:rPr lang="en-US" altLang="zh-CN" b="1" dirty="0"/>
              <a:t>from </a:t>
            </a:r>
            <a:r>
              <a:rPr lang="en-US" altLang="zh-CN" b="1" dirty="0" err="1" smtClean="0"/>
              <a:t>user_info</a:t>
            </a:r>
            <a:r>
              <a:rPr lang="en-US" altLang="zh-CN" b="1" dirty="0" smtClean="0"/>
              <a:t> </a:t>
            </a:r>
            <a:r>
              <a:rPr lang="en-US" altLang="zh-CN" b="1" dirty="0"/>
              <a:t>where name= ‘</a:t>
            </a:r>
            <a:r>
              <a:rPr lang="en-US" altLang="zh-CN" b="1" dirty="0" smtClean="0"/>
              <a:t>2’</a:t>
            </a:r>
            <a:r>
              <a:rPr lang="zh-CN" altLang="en-US" b="1" dirty="0" smtClean="0"/>
              <a:t>加锁验证</a:t>
            </a:r>
            <a:endParaRPr lang="en-US" altLang="zh-CN" b="1" dirty="0"/>
          </a:p>
        </p:txBody>
      </p:sp>
      <p:sp>
        <p:nvSpPr>
          <p:cNvPr id="4" name="矩形 3"/>
          <p:cNvSpPr/>
          <p:nvPr/>
        </p:nvSpPr>
        <p:spPr>
          <a:xfrm>
            <a:off x="401828" y="2162524"/>
            <a:ext cx="68019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b="1" dirty="0" smtClean="0"/>
              <a:t>对</a:t>
            </a:r>
            <a:r>
              <a:rPr lang="zh-CN" altLang="en-US" b="1" dirty="0"/>
              <a:t>非唯一索引</a:t>
            </a:r>
            <a:r>
              <a:rPr lang="en-US" altLang="zh-CN" b="1" dirty="0"/>
              <a:t>name</a:t>
            </a:r>
            <a:r>
              <a:rPr lang="zh-CN" altLang="en-US" b="1" dirty="0"/>
              <a:t>加</a:t>
            </a:r>
            <a:r>
              <a:rPr lang="en-US" altLang="zh-CN" b="1" dirty="0"/>
              <a:t>x</a:t>
            </a:r>
            <a:r>
              <a:rPr lang="zh-CN" altLang="en-US" b="1" dirty="0" smtClean="0"/>
              <a:t>锁</a:t>
            </a:r>
            <a:endParaRPr lang="en-US" altLang="zh-CN" b="1" dirty="0" smtClean="0"/>
          </a:p>
          <a:p>
            <a:r>
              <a:rPr lang="en-US" altLang="zh-CN" b="1" dirty="0" smtClean="0"/>
              <a:t>  </a:t>
            </a:r>
            <a:r>
              <a:rPr lang="en-US" altLang="zh-CN" b="1" dirty="0" err="1" smtClean="0"/>
              <a:t>sql</a:t>
            </a:r>
            <a:r>
              <a:rPr lang="en-US" altLang="zh-CN" b="1" dirty="0" smtClean="0"/>
              <a:t>. Update </a:t>
            </a:r>
            <a:r>
              <a:rPr lang="en-US" altLang="zh-CN" b="1" dirty="0" err="1" smtClean="0"/>
              <a:t>user_info</a:t>
            </a:r>
            <a:r>
              <a:rPr lang="en-US" altLang="zh-CN" b="1" dirty="0" smtClean="0"/>
              <a:t> set version=2 where name =‘2’ </a:t>
            </a:r>
            <a:r>
              <a:rPr lang="zh-CN" altLang="en-US" b="1" dirty="0" smtClean="0"/>
              <a:t>被阻塞</a:t>
            </a:r>
            <a:endParaRPr lang="en-US" altLang="zh-CN" b="1" dirty="0"/>
          </a:p>
        </p:txBody>
      </p:sp>
      <p:pic>
        <p:nvPicPr>
          <p:cNvPr id="8" name="Picture 2" descr="c:\users\jrjiakun\documents\jddongdong\jimenterprise\jiakun8\temp\jdonline201811272248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177" y="3228570"/>
            <a:ext cx="805815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users\jrjiakun\documents\jddongdong\jimenterprise\jiakun8\temp\jdonline2018112722491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177" y="4641052"/>
            <a:ext cx="822960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1749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141252" y="345292"/>
            <a:ext cx="190949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latin typeface="Agency FB" panose="020B0503020202020204" pitchFamily="34" charset="0"/>
              </a:rPr>
              <a:t>SQL</a:t>
            </a:r>
            <a:r>
              <a:rPr lang="zh-CN" altLang="en-US" sz="3200" dirty="0" smtClean="0">
                <a:latin typeface="Agency FB" panose="020B0503020202020204" pitchFamily="34" charset="0"/>
              </a:rPr>
              <a:t>锁分析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4840" y="1217851"/>
            <a:ext cx="84391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2. </a:t>
            </a:r>
            <a:r>
              <a:rPr lang="zh-CN" altLang="en-US" b="1" dirty="0" smtClean="0"/>
              <a:t>对</a:t>
            </a:r>
            <a:r>
              <a:rPr lang="en-US" altLang="zh-CN" b="1" dirty="0"/>
              <a:t>name=2</a:t>
            </a:r>
            <a:r>
              <a:rPr lang="zh-CN" altLang="en-US" b="1" dirty="0"/>
              <a:t>所对应的</a:t>
            </a:r>
            <a:r>
              <a:rPr lang="en-US" altLang="zh-CN" b="1" dirty="0"/>
              <a:t>primary key</a:t>
            </a:r>
            <a:r>
              <a:rPr lang="zh-CN" altLang="en-US" b="1" dirty="0"/>
              <a:t>加</a:t>
            </a:r>
            <a:r>
              <a:rPr lang="en-US" altLang="zh-CN" b="1" dirty="0"/>
              <a:t>x</a:t>
            </a:r>
            <a:r>
              <a:rPr lang="zh-CN" altLang="en-US" b="1" dirty="0"/>
              <a:t>锁</a:t>
            </a:r>
            <a:endParaRPr lang="en-US" altLang="zh-CN" b="1" dirty="0"/>
          </a:p>
          <a:p>
            <a:r>
              <a:rPr lang="en-US" altLang="zh-CN" b="1" dirty="0"/>
              <a:t>      </a:t>
            </a:r>
            <a:r>
              <a:rPr lang="en-US" altLang="zh-CN" b="1" dirty="0" err="1"/>
              <a:t>sql</a:t>
            </a:r>
            <a:r>
              <a:rPr lang="en-US" altLang="zh-CN" b="1" dirty="0"/>
              <a:t>: update </a:t>
            </a:r>
            <a:r>
              <a:rPr lang="en-US" altLang="zh-CN" b="1" dirty="0" err="1"/>
              <a:t>user_info</a:t>
            </a:r>
            <a:r>
              <a:rPr lang="en-US" altLang="zh-CN" b="1" dirty="0"/>
              <a:t> set version =2 where id = ‘4’ </a:t>
            </a:r>
            <a:r>
              <a:rPr lang="zh-CN" altLang="en-US" b="1" dirty="0" smtClean="0"/>
              <a:t>会被阻塞</a:t>
            </a:r>
            <a:endParaRPr lang="en-US" altLang="zh-CN" b="1" dirty="0"/>
          </a:p>
        </p:txBody>
      </p:sp>
      <p:pic>
        <p:nvPicPr>
          <p:cNvPr id="7" name="Picture 6" descr="c:\users\jrjiakun\documents\jddongdong\jimenterprise\jiakun8\temp\jdonline2018112722540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" y="2391999"/>
            <a:ext cx="807720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c:\users\jrjiakun\documents\jddongdong\jimenterprise\jiakun8\temp\jdonline2018112722544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4163378"/>
            <a:ext cx="81153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5159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141252" y="345292"/>
            <a:ext cx="190949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latin typeface="Agency FB" panose="020B0503020202020204" pitchFamily="34" charset="0"/>
              </a:rPr>
              <a:t>SQL</a:t>
            </a:r>
            <a:r>
              <a:rPr lang="zh-CN" altLang="en-US" sz="3200" dirty="0" smtClean="0">
                <a:latin typeface="Agency FB" panose="020B0503020202020204" pitchFamily="34" charset="0"/>
              </a:rPr>
              <a:t>锁分析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73430" y="1530838"/>
            <a:ext cx="84391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3. </a:t>
            </a:r>
            <a:r>
              <a:rPr lang="zh-CN" altLang="en-US" b="1" dirty="0" smtClean="0"/>
              <a:t>查看锁状态相关</a:t>
            </a:r>
            <a:r>
              <a:rPr lang="en-US" altLang="zh-CN" b="1" dirty="0" err="1" smtClean="0"/>
              <a:t>sql</a:t>
            </a:r>
            <a:endParaRPr lang="en-US" altLang="zh-CN" b="1" dirty="0"/>
          </a:p>
        </p:txBody>
      </p:sp>
      <p:sp>
        <p:nvSpPr>
          <p:cNvPr id="2" name="矩形 1"/>
          <p:cNvSpPr/>
          <p:nvPr/>
        </p:nvSpPr>
        <p:spPr>
          <a:xfrm>
            <a:off x="773430" y="2381726"/>
            <a:ext cx="84391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show engine innodb status;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select * from information_schema.INNODB_TRX;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SELECT * from information_schema.INNODB_LOCKS;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SELECT * from information_schema.INNODB_LOCK_WAITS;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SHOW FULL PROCESSLIST;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287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141252" y="345292"/>
            <a:ext cx="190949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latin typeface="Agency FB" panose="020B0503020202020204" pitchFamily="34" charset="0"/>
              </a:rPr>
              <a:t>SQL</a:t>
            </a:r>
            <a:r>
              <a:rPr lang="zh-CN" altLang="en-US" sz="3200" dirty="0" smtClean="0">
                <a:latin typeface="Agency FB" panose="020B0503020202020204" pitchFamily="34" charset="0"/>
              </a:rPr>
              <a:t>锁分析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1950" y="98698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</a:rPr>
              <a:t>组合</a:t>
            </a:r>
            <a:r>
              <a:rPr lang="en-US" altLang="zh-CN" sz="2400" dirty="0" smtClean="0">
                <a:solidFill>
                  <a:schemeClr val="accent1"/>
                </a:solidFill>
              </a:rPr>
              <a:t>4</a:t>
            </a:r>
            <a:r>
              <a:rPr lang="zh-CN" altLang="en-US" sz="2400" dirty="0" smtClean="0">
                <a:solidFill>
                  <a:schemeClr val="accent1"/>
                </a:solidFill>
              </a:rPr>
              <a:t>：</a:t>
            </a:r>
            <a:r>
              <a:rPr lang="en-US" altLang="zh-CN" sz="2400" dirty="0" smtClean="0">
                <a:solidFill>
                  <a:schemeClr val="accent1"/>
                </a:solidFill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</a:rPr>
              <a:t>Id</a:t>
            </a:r>
            <a:r>
              <a:rPr lang="zh-CN" altLang="en-US" sz="2400" dirty="0">
                <a:solidFill>
                  <a:schemeClr val="accent1"/>
                </a:solidFill>
              </a:rPr>
              <a:t>无索引</a:t>
            </a:r>
            <a:r>
              <a:rPr lang="en-US" altLang="zh-CN" sz="2400" dirty="0">
                <a:solidFill>
                  <a:schemeClr val="accent1"/>
                </a:solidFill>
              </a:rPr>
              <a:t>+RC</a:t>
            </a:r>
          </a:p>
        </p:txBody>
      </p:sp>
      <p:pic>
        <p:nvPicPr>
          <p:cNvPr id="6" name="Picture 2" descr="C://Users/jrjiakun/AppData/Local/YNote/data/jiakunonly@163.com/230fb7914ca5411f9126aa3bcc6c3b7e/medish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211" y="1856829"/>
            <a:ext cx="4854241" cy="4391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6304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141252" y="345292"/>
            <a:ext cx="190949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latin typeface="Agency FB" panose="020B0503020202020204" pitchFamily="34" charset="0"/>
              </a:rPr>
              <a:t>SQL</a:t>
            </a:r>
            <a:r>
              <a:rPr lang="zh-CN" altLang="en-US" sz="3200" dirty="0" smtClean="0">
                <a:latin typeface="Agency FB" panose="020B0503020202020204" pitchFamily="34" charset="0"/>
              </a:rPr>
              <a:t>锁分析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8120" y="93006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组合</a:t>
            </a:r>
            <a:r>
              <a:rPr lang="en-US" altLang="zh-CN" dirty="0">
                <a:solidFill>
                  <a:schemeClr val="accent1"/>
                </a:solidFill>
              </a:rPr>
              <a:t>5</a:t>
            </a:r>
            <a:r>
              <a:rPr lang="zh-CN" altLang="en-US" dirty="0">
                <a:solidFill>
                  <a:schemeClr val="accent1"/>
                </a:solidFill>
              </a:rPr>
              <a:t>： 主键</a:t>
            </a:r>
            <a:r>
              <a:rPr lang="en-US" altLang="zh-CN" dirty="0" err="1" smtClean="0">
                <a:solidFill>
                  <a:schemeClr val="accent1"/>
                </a:solidFill>
              </a:rPr>
              <a:t>id+RR</a:t>
            </a:r>
            <a:r>
              <a:rPr lang="en-US" altLang="zh-CN" dirty="0" smtClean="0">
                <a:solidFill>
                  <a:schemeClr val="accent1"/>
                </a:solidFill>
              </a:rPr>
              <a:t>, </a:t>
            </a:r>
            <a:r>
              <a:rPr lang="zh-CN" altLang="en-US" dirty="0" smtClean="0">
                <a:solidFill>
                  <a:schemeClr val="accent1"/>
                </a:solidFill>
              </a:rPr>
              <a:t>加锁</a:t>
            </a:r>
            <a:r>
              <a:rPr lang="zh-CN" altLang="en-US" dirty="0">
                <a:solidFill>
                  <a:schemeClr val="accent1"/>
                </a:solidFill>
              </a:rPr>
              <a:t>情形同主键</a:t>
            </a:r>
            <a:r>
              <a:rPr lang="en-US" altLang="zh-CN" dirty="0" err="1">
                <a:solidFill>
                  <a:schemeClr val="accent1"/>
                </a:solidFill>
              </a:rPr>
              <a:t>id+RC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>
                <a:solidFill>
                  <a:schemeClr val="accent1"/>
                </a:solidFill>
              </a:rPr>
              <a:t>组合</a:t>
            </a:r>
            <a:r>
              <a:rPr lang="en-US" altLang="zh-CN" dirty="0">
                <a:solidFill>
                  <a:schemeClr val="accent1"/>
                </a:solidFill>
              </a:rPr>
              <a:t>6</a:t>
            </a:r>
            <a:r>
              <a:rPr lang="zh-CN" altLang="en-US" dirty="0">
                <a:solidFill>
                  <a:schemeClr val="accent1"/>
                </a:solidFill>
              </a:rPr>
              <a:t>： </a:t>
            </a:r>
            <a:r>
              <a:rPr lang="en-US" altLang="zh-CN" dirty="0">
                <a:solidFill>
                  <a:schemeClr val="accent1"/>
                </a:solidFill>
              </a:rPr>
              <a:t>id</a:t>
            </a:r>
            <a:r>
              <a:rPr lang="zh-CN" altLang="en-US" dirty="0">
                <a:solidFill>
                  <a:schemeClr val="accent1"/>
                </a:solidFill>
              </a:rPr>
              <a:t>唯一索引</a:t>
            </a:r>
            <a:r>
              <a:rPr lang="en-US" altLang="zh-CN" dirty="0">
                <a:solidFill>
                  <a:schemeClr val="accent1"/>
                </a:solidFill>
              </a:rPr>
              <a:t>+RR </a:t>
            </a:r>
            <a:r>
              <a:rPr lang="en-US" altLang="zh-CN" dirty="0" smtClean="0">
                <a:solidFill>
                  <a:schemeClr val="accent1"/>
                </a:solidFill>
              </a:rPr>
              <a:t>, </a:t>
            </a:r>
            <a:r>
              <a:rPr lang="zh-CN" altLang="en-US" dirty="0" smtClean="0">
                <a:solidFill>
                  <a:schemeClr val="accent1"/>
                </a:solidFill>
              </a:rPr>
              <a:t>加锁</a:t>
            </a:r>
            <a:r>
              <a:rPr lang="zh-CN" altLang="en-US" dirty="0">
                <a:solidFill>
                  <a:schemeClr val="accent1"/>
                </a:solidFill>
              </a:rPr>
              <a:t>情形同</a:t>
            </a:r>
            <a:r>
              <a:rPr lang="en-US" altLang="zh-CN" dirty="0">
                <a:solidFill>
                  <a:schemeClr val="accent1"/>
                </a:solidFill>
              </a:rPr>
              <a:t>id</a:t>
            </a:r>
            <a:r>
              <a:rPr lang="zh-CN" altLang="en-US" dirty="0">
                <a:solidFill>
                  <a:schemeClr val="accent1"/>
                </a:solidFill>
              </a:rPr>
              <a:t>唯一索引</a:t>
            </a:r>
            <a:r>
              <a:rPr lang="en-US" altLang="zh-CN" dirty="0">
                <a:solidFill>
                  <a:schemeClr val="accent1"/>
                </a:solidFill>
              </a:rPr>
              <a:t>+RC</a:t>
            </a:r>
          </a:p>
          <a:p>
            <a:r>
              <a:rPr lang="zh-CN" altLang="en-US" dirty="0">
                <a:solidFill>
                  <a:schemeClr val="accent1"/>
                </a:solidFill>
              </a:rPr>
              <a:t>组合</a:t>
            </a:r>
            <a:r>
              <a:rPr lang="en-US" altLang="zh-CN" dirty="0">
                <a:solidFill>
                  <a:schemeClr val="accent1"/>
                </a:solidFill>
              </a:rPr>
              <a:t>6</a:t>
            </a:r>
            <a:r>
              <a:rPr lang="zh-CN" altLang="en-US" dirty="0">
                <a:solidFill>
                  <a:schemeClr val="accent1"/>
                </a:solidFill>
              </a:rPr>
              <a:t>： </a:t>
            </a:r>
            <a:r>
              <a:rPr lang="en-US" altLang="zh-CN" dirty="0">
                <a:solidFill>
                  <a:schemeClr val="accent1"/>
                </a:solidFill>
              </a:rPr>
              <a:t>Id</a:t>
            </a:r>
            <a:r>
              <a:rPr lang="zh-CN" altLang="en-US" dirty="0">
                <a:solidFill>
                  <a:schemeClr val="accent1"/>
                </a:solidFill>
              </a:rPr>
              <a:t>非唯一索引</a:t>
            </a:r>
            <a:r>
              <a:rPr lang="en-US" altLang="zh-CN" dirty="0">
                <a:solidFill>
                  <a:schemeClr val="accent1"/>
                </a:solidFill>
              </a:rPr>
              <a:t>+RR</a:t>
            </a:r>
          </a:p>
        </p:txBody>
      </p:sp>
      <p:pic>
        <p:nvPicPr>
          <p:cNvPr id="6" name="Picture 2" descr="C://Users/jrjiakun/AppData/Local/YNote/data/jiakunonly@163.com/e3cfed202e134e34b13c09c528c94fcb/medish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2226043"/>
            <a:ext cx="4909947" cy="443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5658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141252" y="345292"/>
            <a:ext cx="190949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latin typeface="Agency FB" panose="020B0503020202020204" pitchFamily="34" charset="0"/>
              </a:rPr>
              <a:t>SQL</a:t>
            </a:r>
            <a:r>
              <a:rPr lang="zh-CN" altLang="en-US" sz="3200" dirty="0" smtClean="0">
                <a:latin typeface="Agency FB" panose="020B0503020202020204" pitchFamily="34" charset="0"/>
              </a:rPr>
              <a:t>锁分析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6710" y="93031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</a:rPr>
              <a:t>组合</a:t>
            </a:r>
            <a:r>
              <a:rPr lang="en-US" altLang="zh-CN" sz="2400" dirty="0" smtClean="0">
                <a:solidFill>
                  <a:schemeClr val="accent1"/>
                </a:solidFill>
              </a:rPr>
              <a:t>7</a:t>
            </a:r>
            <a:r>
              <a:rPr lang="zh-CN" altLang="en-US" sz="2400" dirty="0" smtClean="0">
                <a:solidFill>
                  <a:schemeClr val="accent1"/>
                </a:solidFill>
              </a:rPr>
              <a:t>：</a:t>
            </a:r>
            <a:r>
              <a:rPr lang="en-US" altLang="zh-CN" sz="2400" dirty="0" smtClean="0">
                <a:solidFill>
                  <a:schemeClr val="accent1"/>
                </a:solidFill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</a:rPr>
              <a:t>Id</a:t>
            </a:r>
            <a:r>
              <a:rPr lang="zh-CN" altLang="en-US" sz="2400" dirty="0">
                <a:solidFill>
                  <a:schemeClr val="accent1"/>
                </a:solidFill>
              </a:rPr>
              <a:t>无索引</a:t>
            </a:r>
            <a:r>
              <a:rPr lang="en-US" altLang="zh-CN" sz="2400" dirty="0">
                <a:solidFill>
                  <a:schemeClr val="accent1"/>
                </a:solidFill>
              </a:rPr>
              <a:t>+RR</a:t>
            </a:r>
          </a:p>
        </p:txBody>
      </p:sp>
      <p:pic>
        <p:nvPicPr>
          <p:cNvPr id="6" name="Picture 1" descr="C://Users/jrjiakun/AppData/Local/YNote/data/jiakunonly@163.com/0e02286b54004735bc94de0704697373/medish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710" y="1743483"/>
            <a:ext cx="4397829" cy="421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6745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141252" y="345292"/>
            <a:ext cx="190949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latin typeface="Agency FB" panose="020B0503020202020204" pitchFamily="34" charset="0"/>
              </a:rPr>
              <a:t>SQL</a:t>
            </a:r>
            <a:r>
              <a:rPr lang="zh-CN" altLang="en-US" sz="3200" dirty="0" smtClean="0">
                <a:latin typeface="Agency FB" panose="020B0503020202020204" pitchFamily="34" charset="0"/>
              </a:rPr>
              <a:t>锁分析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0020" y="1028274"/>
            <a:ext cx="83667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</a:rPr>
              <a:t>组合</a:t>
            </a:r>
            <a:r>
              <a:rPr lang="en-US" altLang="zh-CN" sz="2400" dirty="0" smtClean="0">
                <a:solidFill>
                  <a:schemeClr val="accent1"/>
                </a:solidFill>
              </a:rPr>
              <a:t>8</a:t>
            </a:r>
            <a:r>
              <a:rPr lang="zh-CN" altLang="en-US" sz="2400" dirty="0" smtClean="0">
                <a:solidFill>
                  <a:schemeClr val="accent1"/>
                </a:solidFill>
              </a:rPr>
              <a:t>：</a:t>
            </a:r>
            <a:r>
              <a:rPr lang="en-US" altLang="zh-CN" sz="2400" dirty="0" smtClean="0">
                <a:solidFill>
                  <a:schemeClr val="accent1"/>
                </a:solidFill>
              </a:rPr>
              <a:t> </a:t>
            </a:r>
            <a:r>
              <a:rPr lang="en-US" altLang="zh-CN" sz="2400" dirty="0" err="1">
                <a:solidFill>
                  <a:schemeClr val="accent1"/>
                </a:solidFill>
              </a:rPr>
              <a:t>Serilizable</a:t>
            </a:r>
            <a:r>
              <a:rPr lang="zh-CN" altLang="en-US" sz="2400" dirty="0" smtClean="0">
                <a:solidFill>
                  <a:schemeClr val="accent1"/>
                </a:solidFill>
              </a:rPr>
              <a:t>模式</a:t>
            </a:r>
            <a:endParaRPr lang="en-US" altLang="zh-CN" sz="2400" dirty="0">
              <a:solidFill>
                <a:schemeClr val="accent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41020" y="2230913"/>
            <a:ext cx="95821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更新操作：</a:t>
            </a:r>
            <a:r>
              <a:rPr lang="en-US" altLang="zh-CN" sz="2000" dirty="0" err="1" smtClean="0"/>
              <a:t>Serializable</a:t>
            </a:r>
            <a:r>
              <a:rPr lang="zh-CN" altLang="en-US" sz="2000" dirty="0"/>
              <a:t>隔离级别与</a:t>
            </a:r>
            <a:r>
              <a:rPr lang="en-US" altLang="zh-CN" sz="2000" dirty="0"/>
              <a:t>Repeatable Read</a:t>
            </a:r>
            <a:r>
              <a:rPr lang="zh-CN" altLang="en-US" sz="2000" dirty="0"/>
              <a:t>隔离级别完全</a:t>
            </a:r>
            <a:r>
              <a:rPr lang="zh-CN" altLang="en-US" sz="2000" dirty="0" smtClean="0"/>
              <a:t>一致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598170" y="3781544"/>
            <a:ext cx="61013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读操作： </a:t>
            </a:r>
            <a:r>
              <a:rPr lang="en-US" altLang="zh-CN" sz="2000" dirty="0" err="1"/>
              <a:t>Serializable</a:t>
            </a:r>
            <a:r>
              <a:rPr lang="zh-CN" altLang="en-US" sz="2000" dirty="0"/>
              <a:t>隔离级别，</a:t>
            </a:r>
            <a:r>
              <a:rPr lang="en-US" altLang="zh-CN" sz="2000" dirty="0"/>
              <a:t>select</a:t>
            </a:r>
            <a:r>
              <a:rPr lang="zh-CN" altLang="en-US" sz="2000" dirty="0"/>
              <a:t>操作会加读锁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425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6200000" flipV="1">
            <a:off x="-1099284" y="1444859"/>
            <a:ext cx="6166850" cy="396828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9535886" y="-1743"/>
            <a:ext cx="2656115" cy="22028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等腰三角形 29"/>
          <p:cNvSpPr/>
          <p:nvPr/>
        </p:nvSpPr>
        <p:spPr>
          <a:xfrm rot="16200000" flipV="1">
            <a:off x="3899720" y="2151953"/>
            <a:ext cx="1015660" cy="653564"/>
          </a:xfrm>
          <a:prstGeom prst="triangle">
            <a:avLst/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3578217" y="4767072"/>
            <a:ext cx="1156115" cy="958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840859" y="1970902"/>
            <a:ext cx="2180405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PART 04</a:t>
            </a:r>
            <a:endParaRPr kumimoji="0" lang="zh-CN" altLang="en-US" sz="60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gency FB" panose="020B0503020202020204" pitchFamily="34" charset="0"/>
              <a:ea typeface="微软雅黑"/>
              <a:cs typeface="+mn-cs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840859" y="303871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总结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4859909" y="3731960"/>
            <a:ext cx="625803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gency FB" panose="020B0503020202020204" pitchFamily="34" charset="0"/>
                <a:ea typeface="微软雅黑"/>
              </a:rPr>
              <a:t>conclusion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gency FB" panose="020B0503020202020204" pitchFamily="34" charset="0"/>
              <a:ea typeface="微软雅黑"/>
              <a:cs typeface="+mn-cs"/>
            </a:endParaRPr>
          </a:p>
        </p:txBody>
      </p:sp>
      <p:sp>
        <p:nvSpPr>
          <p:cNvPr id="40" name="任意多边形 39"/>
          <p:cNvSpPr/>
          <p:nvPr/>
        </p:nvSpPr>
        <p:spPr>
          <a:xfrm>
            <a:off x="10445469" y="5500915"/>
            <a:ext cx="1746531" cy="1357086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9727812" y="6378594"/>
            <a:ext cx="578056" cy="4794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89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0" grpId="0" animBg="1"/>
      <p:bldP spid="36" grpId="0"/>
      <p:bldP spid="37" grpId="0"/>
      <p:bldP spid="38" grpId="0"/>
      <p:bldP spid="4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接连接符 24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593297" y="345292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latin typeface="Agency FB" panose="020B0503020202020204" pitchFamily="34" charset="0"/>
              </a:rPr>
              <a:t>总结</a:t>
            </a:r>
          </a:p>
        </p:txBody>
      </p:sp>
      <p:sp>
        <p:nvSpPr>
          <p:cNvPr id="2" name="矩形 1"/>
          <p:cNvSpPr/>
          <p:nvPr/>
        </p:nvSpPr>
        <p:spPr>
          <a:xfrm>
            <a:off x="5593296" y="1849368"/>
            <a:ext cx="53566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InnoDB</a:t>
            </a:r>
            <a:r>
              <a:rPr lang="zh-CN" altLang="en-US" dirty="0"/>
              <a:t>索引与锁</a:t>
            </a:r>
            <a:r>
              <a:rPr lang="zh-CN" altLang="en-US" dirty="0" smtClean="0"/>
              <a:t>是其保证高</a:t>
            </a:r>
            <a:r>
              <a:rPr lang="zh-CN" altLang="en-US" dirty="0"/>
              <a:t>并发，高性能和数据一致性等综合因素的</a:t>
            </a:r>
            <a:r>
              <a:rPr lang="zh-CN" altLang="en-US" dirty="0" smtClean="0"/>
              <a:t>产物</a:t>
            </a:r>
            <a:endParaRPr lang="en-US" altLang="zh-CN" dirty="0"/>
          </a:p>
        </p:txBody>
      </p:sp>
      <p:pic>
        <p:nvPicPr>
          <p:cNvPr id="3074" name="Picture 2" descr="https://ss2.bdstatic.com/70cFvnSh_Q1YnxGkpoWK1HF6hhy/it/u=2280067137,2191249623&amp;fm=26&amp;gp=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19" y="1647141"/>
            <a:ext cx="428625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7939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942485" y="360268"/>
            <a:ext cx="1906292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err="1" smtClean="0">
                <a:latin typeface="Agency FB" panose="020B0503020202020204" pitchFamily="34" charset="0"/>
              </a:rPr>
              <a:t>InnoDB</a:t>
            </a:r>
            <a:r>
              <a:rPr lang="zh-CN" altLang="en-US" sz="3200" dirty="0" smtClean="0">
                <a:latin typeface="Agency FB" panose="020B0503020202020204" pitchFamily="34" charset="0"/>
              </a:rPr>
              <a:t>索引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pic>
        <p:nvPicPr>
          <p:cNvPr id="1028" name="Picture 4" descr="https://ss2.bdstatic.com/70cFvnSh_Q1YnxGkpoWK1HF6hhy/it/u=627043562,1569616404&amp;fm=11&amp;gp=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41" y="1270339"/>
            <a:ext cx="3779688" cy="358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/>
          <p:cNvSpPr txBox="1"/>
          <p:nvPr/>
        </p:nvSpPr>
        <p:spPr>
          <a:xfrm>
            <a:off x="5165183" y="1949751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什么是索引？</a:t>
            </a:r>
            <a:endParaRPr lang="zh-CN" altLang="en-US" sz="3200" dirty="0"/>
          </a:p>
        </p:txBody>
      </p:sp>
      <p:sp>
        <p:nvSpPr>
          <p:cNvPr id="14" name="矩形 13"/>
          <p:cNvSpPr/>
          <p:nvPr/>
        </p:nvSpPr>
        <p:spPr>
          <a:xfrm>
            <a:off x="5165183" y="32420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索引是对数据库表中一列或多列的值进行排序的一种结构，使用索引可快速访问数据库表中的特定信息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8362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593298" y="345292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总结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70560" y="1793439"/>
            <a:ext cx="100393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hlinkClick r:id="rId4"/>
              </a:rPr>
              <a:t>https://www.cnblogs.com/shijingxiang/articles/4743324.html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hlinkClick r:id="rId5"/>
              </a:rPr>
              <a:t>https://www.cnblogs.com/twoheads/p/9711934.html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hlinkClick r:id="rId6"/>
              </a:rPr>
              <a:t>https://dev.mysql.com/doc/refman/5.7/en/innodb-locking.html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hlinkClick r:id="rId7"/>
              </a:rPr>
              <a:t>https://www.imooc.com/article/24729?block_id=tuijian_wz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hlinkClick r:id="rId8"/>
              </a:rPr>
              <a:t>https://www.cnblogs.com/yelbosh/p/5813865.html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hlinkClick r:id="rId9"/>
              </a:rPr>
              <a:t>https://www.cnblogs.com/crazylqy/p/7773492.html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hlinkClick r:id="rId10"/>
              </a:rPr>
              <a:t>https://</a:t>
            </a:r>
            <a:r>
              <a:rPr lang="en-US" altLang="zh-CN" dirty="0" smtClean="0">
                <a:hlinkClick r:id="rId10"/>
              </a:rPr>
              <a:t>blog.csdn.net/wuseyukui/article/details/71512793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407670" y="975153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参考文献</a:t>
            </a:r>
            <a:endParaRPr lang="en-US" altLang="zh-CN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318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593298" y="345292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总结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ss0.bdstatic.com/70cFvHSh_Q1YnxGkpoWK1HF6hhy/it/u=3242750015,728274775&amp;fm=200&amp;gp=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048" y="108839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4490433" y="5934947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神奇的死锁，</a:t>
            </a:r>
            <a:r>
              <a:rPr lang="en-US" altLang="zh-CN" dirty="0" smtClean="0"/>
              <a:t>why?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987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flipV="1">
            <a:off x="0" y="0"/>
            <a:ext cx="4961528" cy="4114800"/>
          </a:xfrm>
          <a:prstGeom prst="triangle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1622774" y="3045418"/>
            <a:ext cx="1146506" cy="9508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1" y="4456560"/>
            <a:ext cx="2895599" cy="24014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4961528" y="0"/>
            <a:ext cx="2429874" cy="20151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744524" y="2737336"/>
            <a:ext cx="2646878" cy="15696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谢谢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840040" y="4403554"/>
            <a:ext cx="5102723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Thank</a:t>
            </a:r>
            <a:r>
              <a:rPr kumimoji="0" lang="en-US" altLang="zh-CN" sz="3600" b="0" i="0" u="none" strike="noStrike" kern="1200" cap="none" spc="0" normalizeH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 for you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gency FB" panose="020B0503020202020204" pitchFamily="34" charset="0"/>
              <a:ea typeface="微软雅黑"/>
              <a:cs typeface="+mn-cs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11569700" y="4310556"/>
            <a:ext cx="622300" cy="5161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等腰三角形 5"/>
          <p:cNvSpPr/>
          <p:nvPr/>
        </p:nvSpPr>
        <p:spPr>
          <a:xfrm rot="10800000" flipV="1">
            <a:off x="10055786" y="5086350"/>
            <a:ext cx="2136213" cy="1771650"/>
          </a:xfrm>
          <a:prstGeom prst="triangle">
            <a:avLst>
              <a:gd name="adj" fmla="val 0"/>
            </a:avLst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863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接连接符 31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5142854" y="345292"/>
            <a:ext cx="190629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err="1">
                <a:latin typeface="Agency FB" panose="020B0503020202020204" pitchFamily="34" charset="0"/>
              </a:rPr>
              <a:t>InnoDB</a:t>
            </a:r>
            <a:r>
              <a:rPr lang="zh-CN" altLang="en-US" sz="3200" dirty="0">
                <a:latin typeface="Agency FB" panose="020B0503020202020204" pitchFamily="34" charset="0"/>
              </a:rPr>
              <a:t>索引</a:t>
            </a:r>
          </a:p>
        </p:txBody>
      </p:sp>
      <p:sp>
        <p:nvSpPr>
          <p:cNvPr id="54" name="矩形 53"/>
          <p:cNvSpPr/>
          <p:nvPr/>
        </p:nvSpPr>
        <p:spPr>
          <a:xfrm>
            <a:off x="570363" y="1066023"/>
            <a:ext cx="4122384" cy="75713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800" dirty="0"/>
              <a:t>索引的好处</a:t>
            </a:r>
            <a:r>
              <a:rPr lang="zh-CN" altLang="en-US" sz="3600" b="1" dirty="0" smtClean="0"/>
              <a:t>？</a:t>
            </a:r>
            <a:endParaRPr lang="zh-CN" altLang="en-US" sz="3600" b="1" dirty="0"/>
          </a:p>
        </p:txBody>
      </p:sp>
      <p:grpSp>
        <p:nvGrpSpPr>
          <p:cNvPr id="2" name="组合 1"/>
          <p:cNvGrpSpPr/>
          <p:nvPr/>
        </p:nvGrpSpPr>
        <p:grpSpPr>
          <a:xfrm>
            <a:off x="2447575" y="3484275"/>
            <a:ext cx="7296847" cy="6747449"/>
            <a:chOff x="2780603" y="2840118"/>
            <a:chExt cx="7296847" cy="6747449"/>
          </a:xfrm>
        </p:grpSpPr>
        <p:grpSp>
          <p:nvGrpSpPr>
            <p:cNvPr id="36" name="c2a00a56-1909-4be2-9496-2cab7d0080d2"/>
            <p:cNvGrpSpPr>
              <a:grpSpLocks noChangeAspect="1"/>
            </p:cNvGrpSpPr>
            <p:nvPr/>
          </p:nvGrpSpPr>
          <p:grpSpPr>
            <a:xfrm>
              <a:off x="2841590" y="3289699"/>
              <a:ext cx="6508817" cy="6297868"/>
              <a:chOff x="2955000" y="1676390"/>
              <a:chExt cx="6508817" cy="6297868"/>
            </a:xfrm>
          </p:grpSpPr>
          <p:sp>
            <p:nvSpPr>
              <p:cNvPr id="37" name="îṣļîḑé-Oval 3"/>
              <p:cNvSpPr/>
              <p:nvPr/>
            </p:nvSpPr>
            <p:spPr>
              <a:xfrm>
                <a:off x="4575000" y="3312258"/>
                <a:ext cx="3042000" cy="30420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8" name="îṣļîḑé-Oval 4"/>
              <p:cNvSpPr/>
              <p:nvPr/>
            </p:nvSpPr>
            <p:spPr>
              <a:xfrm>
                <a:off x="4038600" y="2777493"/>
                <a:ext cx="4122000" cy="41220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9" name="îṣļîḑé-Oval 5"/>
              <p:cNvSpPr/>
              <p:nvPr/>
            </p:nvSpPr>
            <p:spPr>
              <a:xfrm>
                <a:off x="3495000" y="2232258"/>
                <a:ext cx="5202000" cy="52020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40" name="îṣļîḑé-Oval 6"/>
              <p:cNvSpPr/>
              <p:nvPr/>
            </p:nvSpPr>
            <p:spPr>
              <a:xfrm>
                <a:off x="2955000" y="1692258"/>
                <a:ext cx="6282000" cy="62820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50" name="îṣļîḑé-Oval 10"/>
              <p:cNvSpPr/>
              <p:nvPr/>
            </p:nvSpPr>
            <p:spPr>
              <a:xfrm>
                <a:off x="5115951" y="3853209"/>
                <a:ext cx="1960098" cy="196009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42" name="îṣļîḑé-Oval 15"/>
              <p:cNvSpPr/>
              <p:nvPr/>
            </p:nvSpPr>
            <p:spPr>
              <a:xfrm>
                <a:off x="3999357" y="3317918"/>
                <a:ext cx="806800" cy="806800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43" name="îṣļîḑé-Oval 16"/>
              <p:cNvSpPr/>
              <p:nvPr/>
            </p:nvSpPr>
            <p:spPr>
              <a:xfrm>
                <a:off x="4171600" y="1676390"/>
                <a:ext cx="806800" cy="8068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44" name="îṣļîḑé-Oval 17"/>
              <p:cNvSpPr/>
              <p:nvPr/>
            </p:nvSpPr>
            <p:spPr>
              <a:xfrm>
                <a:off x="6448797" y="1988463"/>
                <a:ext cx="806800" cy="80680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45" name="îṣļîḑé-Oval 18"/>
              <p:cNvSpPr/>
              <p:nvPr/>
            </p:nvSpPr>
            <p:spPr>
              <a:xfrm>
                <a:off x="8657017" y="3295303"/>
                <a:ext cx="806800" cy="8068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46" name="îṣļîḑé-Freeform: Shape 19"/>
              <p:cNvSpPr>
                <a:spLocks/>
              </p:cNvSpPr>
              <p:nvPr/>
            </p:nvSpPr>
            <p:spPr bwMode="auto">
              <a:xfrm>
                <a:off x="4418382" y="1894543"/>
                <a:ext cx="310689" cy="316998"/>
              </a:xfrm>
              <a:custGeom>
                <a:avLst/>
                <a:gdLst>
                  <a:gd name="T0" fmla="*/ 87 w 91"/>
                  <a:gd name="T1" fmla="*/ 39 h 93"/>
                  <a:gd name="T2" fmla="*/ 91 w 91"/>
                  <a:gd name="T3" fmla="*/ 46 h 93"/>
                  <a:gd name="T4" fmla="*/ 91 w 91"/>
                  <a:gd name="T5" fmla="*/ 83 h 93"/>
                  <a:gd name="T6" fmla="*/ 81 w 91"/>
                  <a:gd name="T7" fmla="*/ 93 h 93"/>
                  <a:gd name="T8" fmla="*/ 10 w 91"/>
                  <a:gd name="T9" fmla="*/ 93 h 93"/>
                  <a:gd name="T10" fmla="*/ 0 w 91"/>
                  <a:gd name="T11" fmla="*/ 83 h 93"/>
                  <a:gd name="T12" fmla="*/ 0 w 91"/>
                  <a:gd name="T13" fmla="*/ 46 h 93"/>
                  <a:gd name="T14" fmla="*/ 3 w 91"/>
                  <a:gd name="T15" fmla="*/ 40 h 93"/>
                  <a:gd name="T16" fmla="*/ 3 w 91"/>
                  <a:gd name="T17" fmla="*/ 40 h 93"/>
                  <a:gd name="T18" fmla="*/ 3 w 91"/>
                  <a:gd name="T19" fmla="*/ 40 h 93"/>
                  <a:gd name="T20" fmla="*/ 3 w 91"/>
                  <a:gd name="T21" fmla="*/ 39 h 93"/>
                  <a:gd name="T22" fmla="*/ 40 w 91"/>
                  <a:gd name="T23" fmla="*/ 3 h 93"/>
                  <a:gd name="T24" fmla="*/ 51 w 91"/>
                  <a:gd name="T25" fmla="*/ 3 h 93"/>
                  <a:gd name="T26" fmla="*/ 87 w 91"/>
                  <a:gd name="T27" fmla="*/ 39 h 93"/>
                  <a:gd name="T28" fmla="*/ 16 w 91"/>
                  <a:gd name="T29" fmla="*/ 30 h 93"/>
                  <a:gd name="T30" fmla="*/ 16 w 91"/>
                  <a:gd name="T31" fmla="*/ 52 h 93"/>
                  <a:gd name="T32" fmla="*/ 46 w 91"/>
                  <a:gd name="T33" fmla="*/ 75 h 93"/>
                  <a:gd name="T34" fmla="*/ 73 w 91"/>
                  <a:gd name="T35" fmla="*/ 54 h 93"/>
                  <a:gd name="T36" fmla="*/ 73 w 91"/>
                  <a:gd name="T37" fmla="*/ 30 h 93"/>
                  <a:gd name="T38" fmla="*/ 16 w 91"/>
                  <a:gd name="T39" fmla="*/ 30 h 93"/>
                  <a:gd name="T40" fmla="*/ 26 w 91"/>
                  <a:gd name="T41" fmla="*/ 35 h 93"/>
                  <a:gd name="T42" fmla="*/ 26 w 91"/>
                  <a:gd name="T43" fmla="*/ 39 h 93"/>
                  <a:gd name="T44" fmla="*/ 64 w 91"/>
                  <a:gd name="T45" fmla="*/ 39 h 93"/>
                  <a:gd name="T46" fmla="*/ 64 w 91"/>
                  <a:gd name="T47" fmla="*/ 35 h 93"/>
                  <a:gd name="T48" fmla="*/ 26 w 91"/>
                  <a:gd name="T49" fmla="*/ 35 h 93"/>
                  <a:gd name="T50" fmla="*/ 26 w 91"/>
                  <a:gd name="T51" fmla="*/ 51 h 93"/>
                  <a:gd name="T52" fmla="*/ 26 w 91"/>
                  <a:gd name="T53" fmla="*/ 55 h 93"/>
                  <a:gd name="T54" fmla="*/ 64 w 91"/>
                  <a:gd name="T55" fmla="*/ 55 h 93"/>
                  <a:gd name="T56" fmla="*/ 64 w 91"/>
                  <a:gd name="T57" fmla="*/ 51 h 93"/>
                  <a:gd name="T58" fmla="*/ 26 w 91"/>
                  <a:gd name="T59" fmla="*/ 51 h 93"/>
                  <a:gd name="T60" fmla="*/ 26 w 91"/>
                  <a:gd name="T61" fmla="*/ 43 h 93"/>
                  <a:gd name="T62" fmla="*/ 26 w 91"/>
                  <a:gd name="T63" fmla="*/ 47 h 93"/>
                  <a:gd name="T64" fmla="*/ 64 w 91"/>
                  <a:gd name="T65" fmla="*/ 47 h 93"/>
                  <a:gd name="T66" fmla="*/ 64 w 91"/>
                  <a:gd name="T67" fmla="*/ 43 h 93"/>
                  <a:gd name="T68" fmla="*/ 26 w 91"/>
                  <a:gd name="T69" fmla="*/ 43 h 93"/>
                  <a:gd name="T70" fmla="*/ 10 w 91"/>
                  <a:gd name="T71" fmla="*/ 87 h 93"/>
                  <a:gd name="T72" fmla="*/ 28 w 91"/>
                  <a:gd name="T73" fmla="*/ 70 h 93"/>
                  <a:gd name="T74" fmla="*/ 28 w 91"/>
                  <a:gd name="T75" fmla="*/ 67 h 93"/>
                  <a:gd name="T76" fmla="*/ 26 w 91"/>
                  <a:gd name="T77" fmla="*/ 67 h 93"/>
                  <a:gd name="T78" fmla="*/ 8 w 91"/>
                  <a:gd name="T79" fmla="*/ 84 h 93"/>
                  <a:gd name="T80" fmla="*/ 8 w 91"/>
                  <a:gd name="T81" fmla="*/ 87 h 93"/>
                  <a:gd name="T82" fmla="*/ 10 w 91"/>
                  <a:gd name="T83" fmla="*/ 87 h 93"/>
                  <a:gd name="T84" fmla="*/ 85 w 91"/>
                  <a:gd name="T85" fmla="*/ 84 h 93"/>
                  <a:gd name="T86" fmla="*/ 67 w 91"/>
                  <a:gd name="T87" fmla="*/ 67 h 93"/>
                  <a:gd name="T88" fmla="*/ 64 w 91"/>
                  <a:gd name="T89" fmla="*/ 67 h 93"/>
                  <a:gd name="T90" fmla="*/ 64 w 91"/>
                  <a:gd name="T91" fmla="*/ 70 h 93"/>
                  <a:gd name="T92" fmla="*/ 82 w 91"/>
                  <a:gd name="T93" fmla="*/ 87 h 93"/>
                  <a:gd name="T94" fmla="*/ 85 w 91"/>
                  <a:gd name="T95" fmla="*/ 87 h 93"/>
                  <a:gd name="T96" fmla="*/ 85 w 91"/>
                  <a:gd name="T97" fmla="*/ 84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" h="93">
                    <a:moveTo>
                      <a:pt x="87" y="39"/>
                    </a:moveTo>
                    <a:cubicBezTo>
                      <a:pt x="89" y="40"/>
                      <a:pt x="91" y="43"/>
                      <a:pt x="91" y="46"/>
                    </a:cubicBezTo>
                    <a:cubicBezTo>
                      <a:pt x="91" y="83"/>
                      <a:pt x="91" y="83"/>
                      <a:pt x="91" y="83"/>
                    </a:cubicBezTo>
                    <a:cubicBezTo>
                      <a:pt x="91" y="89"/>
                      <a:pt x="86" y="93"/>
                      <a:pt x="81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5" y="93"/>
                      <a:pt x="0" y="89"/>
                      <a:pt x="0" y="83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4"/>
                      <a:pt x="1" y="41"/>
                      <a:pt x="3" y="40"/>
                    </a:cubicBezTo>
                    <a:cubicBezTo>
                      <a:pt x="3" y="40"/>
                      <a:pt x="3" y="40"/>
                      <a:pt x="3" y="40"/>
                    </a:cubicBezTo>
                    <a:cubicBezTo>
                      <a:pt x="3" y="40"/>
                      <a:pt x="3" y="40"/>
                      <a:pt x="3" y="40"/>
                    </a:cubicBezTo>
                    <a:cubicBezTo>
                      <a:pt x="3" y="40"/>
                      <a:pt x="3" y="40"/>
                      <a:pt x="3" y="39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43" y="0"/>
                      <a:pt x="47" y="0"/>
                      <a:pt x="51" y="3"/>
                    </a:cubicBezTo>
                    <a:cubicBezTo>
                      <a:pt x="87" y="39"/>
                      <a:pt x="87" y="39"/>
                      <a:pt x="87" y="39"/>
                    </a:cubicBezTo>
                    <a:close/>
                    <a:moveTo>
                      <a:pt x="16" y="30"/>
                    </a:moveTo>
                    <a:cubicBezTo>
                      <a:pt x="16" y="52"/>
                      <a:pt x="16" y="52"/>
                      <a:pt x="16" y="52"/>
                    </a:cubicBezTo>
                    <a:cubicBezTo>
                      <a:pt x="46" y="75"/>
                      <a:pt x="46" y="75"/>
                      <a:pt x="46" y="75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16" y="30"/>
                      <a:pt x="16" y="30"/>
                      <a:pt x="16" y="30"/>
                    </a:cubicBezTo>
                    <a:close/>
                    <a:moveTo>
                      <a:pt x="26" y="35"/>
                    </a:moveTo>
                    <a:cubicBezTo>
                      <a:pt x="26" y="39"/>
                      <a:pt x="26" y="39"/>
                      <a:pt x="26" y="39"/>
                    </a:cubicBezTo>
                    <a:cubicBezTo>
                      <a:pt x="64" y="39"/>
                      <a:pt x="64" y="39"/>
                      <a:pt x="64" y="39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26" y="35"/>
                      <a:pt x="26" y="35"/>
                      <a:pt x="26" y="35"/>
                    </a:cubicBezTo>
                    <a:close/>
                    <a:moveTo>
                      <a:pt x="26" y="51"/>
                    </a:moveTo>
                    <a:cubicBezTo>
                      <a:pt x="26" y="55"/>
                      <a:pt x="26" y="55"/>
                      <a:pt x="26" y="55"/>
                    </a:cubicBezTo>
                    <a:cubicBezTo>
                      <a:pt x="64" y="55"/>
                      <a:pt x="64" y="55"/>
                      <a:pt x="64" y="55"/>
                    </a:cubicBezTo>
                    <a:cubicBezTo>
                      <a:pt x="64" y="51"/>
                      <a:pt x="64" y="51"/>
                      <a:pt x="64" y="51"/>
                    </a:cubicBezTo>
                    <a:cubicBezTo>
                      <a:pt x="26" y="51"/>
                      <a:pt x="26" y="51"/>
                      <a:pt x="26" y="51"/>
                    </a:cubicBezTo>
                    <a:close/>
                    <a:moveTo>
                      <a:pt x="26" y="43"/>
                    </a:moveTo>
                    <a:cubicBezTo>
                      <a:pt x="26" y="47"/>
                      <a:pt x="26" y="47"/>
                      <a:pt x="26" y="47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26" y="43"/>
                      <a:pt x="26" y="43"/>
                      <a:pt x="26" y="43"/>
                    </a:cubicBezTo>
                    <a:close/>
                    <a:moveTo>
                      <a:pt x="10" y="87"/>
                    </a:moveTo>
                    <a:cubicBezTo>
                      <a:pt x="28" y="70"/>
                      <a:pt x="28" y="70"/>
                      <a:pt x="28" y="70"/>
                    </a:cubicBezTo>
                    <a:cubicBezTo>
                      <a:pt x="29" y="69"/>
                      <a:pt x="29" y="68"/>
                      <a:pt x="28" y="67"/>
                    </a:cubicBezTo>
                    <a:cubicBezTo>
                      <a:pt x="28" y="66"/>
                      <a:pt x="27" y="66"/>
                      <a:pt x="26" y="67"/>
                    </a:cubicBezTo>
                    <a:cubicBezTo>
                      <a:pt x="8" y="84"/>
                      <a:pt x="8" y="84"/>
                      <a:pt x="8" y="84"/>
                    </a:cubicBezTo>
                    <a:cubicBezTo>
                      <a:pt x="7" y="85"/>
                      <a:pt x="7" y="86"/>
                      <a:pt x="8" y="87"/>
                    </a:cubicBezTo>
                    <a:cubicBezTo>
                      <a:pt x="8" y="88"/>
                      <a:pt x="10" y="88"/>
                      <a:pt x="10" y="87"/>
                    </a:cubicBezTo>
                    <a:close/>
                    <a:moveTo>
                      <a:pt x="85" y="84"/>
                    </a:moveTo>
                    <a:cubicBezTo>
                      <a:pt x="67" y="67"/>
                      <a:pt x="67" y="67"/>
                      <a:pt x="67" y="67"/>
                    </a:cubicBezTo>
                    <a:cubicBezTo>
                      <a:pt x="66" y="66"/>
                      <a:pt x="65" y="66"/>
                      <a:pt x="64" y="67"/>
                    </a:cubicBezTo>
                    <a:cubicBezTo>
                      <a:pt x="63" y="68"/>
                      <a:pt x="63" y="69"/>
                      <a:pt x="64" y="70"/>
                    </a:cubicBezTo>
                    <a:cubicBezTo>
                      <a:pt x="82" y="87"/>
                      <a:pt x="82" y="87"/>
                      <a:pt x="82" y="87"/>
                    </a:cubicBezTo>
                    <a:cubicBezTo>
                      <a:pt x="83" y="88"/>
                      <a:pt x="84" y="88"/>
                      <a:pt x="85" y="87"/>
                    </a:cubicBezTo>
                    <a:cubicBezTo>
                      <a:pt x="85" y="86"/>
                      <a:pt x="85" y="85"/>
                      <a:pt x="85" y="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47" name="îṣļîḑé-Freeform: Shape 20"/>
              <p:cNvSpPr>
                <a:spLocks/>
              </p:cNvSpPr>
              <p:nvPr/>
            </p:nvSpPr>
            <p:spPr bwMode="auto">
              <a:xfrm>
                <a:off x="4203108" y="3574734"/>
                <a:ext cx="370619" cy="299650"/>
              </a:xfrm>
              <a:custGeom>
                <a:avLst/>
                <a:gdLst>
                  <a:gd name="T0" fmla="*/ 86 w 109"/>
                  <a:gd name="T1" fmla="*/ 88 h 88"/>
                  <a:gd name="T2" fmla="*/ 84 w 109"/>
                  <a:gd name="T3" fmla="*/ 44 h 88"/>
                  <a:gd name="T4" fmla="*/ 80 w 109"/>
                  <a:gd name="T5" fmla="*/ 71 h 88"/>
                  <a:gd name="T6" fmla="*/ 109 w 109"/>
                  <a:gd name="T7" fmla="*/ 0 h 88"/>
                  <a:gd name="T8" fmla="*/ 92 w 109"/>
                  <a:gd name="T9" fmla="*/ 33 h 88"/>
                  <a:gd name="T10" fmla="*/ 80 w 109"/>
                  <a:gd name="T11" fmla="*/ 25 h 88"/>
                  <a:gd name="T12" fmla="*/ 67 w 109"/>
                  <a:gd name="T13" fmla="*/ 68 h 88"/>
                  <a:gd name="T14" fmla="*/ 37 w 109"/>
                  <a:gd name="T15" fmla="*/ 73 h 88"/>
                  <a:gd name="T16" fmla="*/ 19 w 109"/>
                  <a:gd name="T17" fmla="*/ 63 h 88"/>
                  <a:gd name="T18" fmla="*/ 0 w 109"/>
                  <a:gd name="T19" fmla="*/ 56 h 88"/>
                  <a:gd name="T20" fmla="*/ 25 w 109"/>
                  <a:gd name="T21" fmla="*/ 48 h 88"/>
                  <a:gd name="T22" fmla="*/ 30 w 109"/>
                  <a:gd name="T23" fmla="*/ 57 h 88"/>
                  <a:gd name="T24" fmla="*/ 44 w 109"/>
                  <a:gd name="T25" fmla="*/ 29 h 88"/>
                  <a:gd name="T26" fmla="*/ 66 w 109"/>
                  <a:gd name="T27" fmla="*/ 50 h 88"/>
                  <a:gd name="T28" fmla="*/ 68 w 109"/>
                  <a:gd name="T29" fmla="*/ 18 h 88"/>
                  <a:gd name="T30" fmla="*/ 78 w 109"/>
                  <a:gd name="T31" fmla="*/ 12 h 88"/>
                  <a:gd name="T32" fmla="*/ 90 w 109"/>
                  <a:gd name="T33" fmla="*/ 1 h 88"/>
                  <a:gd name="T34" fmla="*/ 22 w 109"/>
                  <a:gd name="T35" fmla="*/ 88 h 88"/>
                  <a:gd name="T36" fmla="*/ 29 w 109"/>
                  <a:gd name="T37" fmla="*/ 80 h 88"/>
                  <a:gd name="T38" fmla="*/ 22 w 109"/>
                  <a:gd name="T39" fmla="*/ 79 h 88"/>
                  <a:gd name="T40" fmla="*/ 11 w 109"/>
                  <a:gd name="T41" fmla="*/ 88 h 88"/>
                  <a:gd name="T42" fmla="*/ 17 w 109"/>
                  <a:gd name="T43" fmla="*/ 71 h 88"/>
                  <a:gd name="T44" fmla="*/ 11 w 109"/>
                  <a:gd name="T45" fmla="*/ 73 h 88"/>
                  <a:gd name="T46" fmla="*/ 34 w 109"/>
                  <a:gd name="T47" fmla="*/ 88 h 88"/>
                  <a:gd name="T48" fmla="*/ 40 w 109"/>
                  <a:gd name="T49" fmla="*/ 79 h 88"/>
                  <a:gd name="T50" fmla="*/ 34 w 109"/>
                  <a:gd name="T51" fmla="*/ 80 h 88"/>
                  <a:gd name="T52" fmla="*/ 45 w 109"/>
                  <a:gd name="T53" fmla="*/ 88 h 88"/>
                  <a:gd name="T54" fmla="*/ 52 w 109"/>
                  <a:gd name="T55" fmla="*/ 63 h 88"/>
                  <a:gd name="T56" fmla="*/ 45 w 109"/>
                  <a:gd name="T57" fmla="*/ 69 h 88"/>
                  <a:gd name="T58" fmla="*/ 57 w 109"/>
                  <a:gd name="T59" fmla="*/ 88 h 88"/>
                  <a:gd name="T60" fmla="*/ 63 w 109"/>
                  <a:gd name="T61" fmla="*/ 73 h 88"/>
                  <a:gd name="T62" fmla="*/ 57 w 109"/>
                  <a:gd name="T63" fmla="*/ 88 h 88"/>
                  <a:gd name="T64" fmla="*/ 75 w 109"/>
                  <a:gd name="T65" fmla="*/ 88 h 88"/>
                  <a:gd name="T66" fmla="*/ 68 w 109"/>
                  <a:gd name="T67" fmla="*/ 75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9" h="88">
                    <a:moveTo>
                      <a:pt x="80" y="88"/>
                    </a:moveTo>
                    <a:cubicBezTo>
                      <a:pt x="86" y="88"/>
                      <a:pt x="86" y="88"/>
                      <a:pt x="86" y="88"/>
                    </a:cubicBezTo>
                    <a:cubicBezTo>
                      <a:pt x="86" y="44"/>
                      <a:pt x="86" y="44"/>
                      <a:pt x="86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2" y="70"/>
                      <a:pt x="82" y="70"/>
                      <a:pt x="82" y="70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0" y="88"/>
                      <a:pt x="80" y="88"/>
                      <a:pt x="80" y="88"/>
                    </a:cubicBezTo>
                    <a:close/>
                    <a:moveTo>
                      <a:pt x="109" y="0"/>
                    </a:moveTo>
                    <a:cubicBezTo>
                      <a:pt x="100" y="17"/>
                      <a:pt x="100" y="17"/>
                      <a:pt x="100" y="17"/>
                    </a:cubicBezTo>
                    <a:cubicBezTo>
                      <a:pt x="92" y="33"/>
                      <a:pt x="92" y="33"/>
                      <a:pt x="92" y="33"/>
                    </a:cubicBezTo>
                    <a:cubicBezTo>
                      <a:pt x="84" y="22"/>
                      <a:pt x="84" y="22"/>
                      <a:pt x="84" y="22"/>
                    </a:cubicBezTo>
                    <a:cubicBezTo>
                      <a:pt x="80" y="25"/>
                      <a:pt x="80" y="25"/>
                      <a:pt x="80" y="25"/>
                    </a:cubicBezTo>
                    <a:cubicBezTo>
                      <a:pt x="77" y="64"/>
                      <a:pt x="77" y="64"/>
                      <a:pt x="77" y="64"/>
                    </a:cubicBezTo>
                    <a:cubicBezTo>
                      <a:pt x="67" y="68"/>
                      <a:pt x="67" y="68"/>
                      <a:pt x="67" y="68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37" y="73"/>
                      <a:pt x="37" y="73"/>
                      <a:pt x="37" y="73"/>
                    </a:cubicBezTo>
                    <a:cubicBezTo>
                      <a:pt x="26" y="73"/>
                      <a:pt x="26" y="73"/>
                      <a:pt x="26" y="73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4" y="67"/>
                      <a:pt x="4" y="67"/>
                      <a:pt x="4" y="67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20" y="50"/>
                      <a:pt x="20" y="50"/>
                      <a:pt x="20" y="50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30" y="57"/>
                      <a:pt x="30" y="57"/>
                      <a:pt x="30" y="57"/>
                    </a:cubicBezTo>
                    <a:cubicBezTo>
                      <a:pt x="40" y="37"/>
                      <a:pt x="40" y="37"/>
                      <a:pt x="40" y="37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66" y="50"/>
                      <a:pt x="66" y="50"/>
                      <a:pt x="66" y="50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18"/>
                      <a:pt x="68" y="18"/>
                      <a:pt x="68" y="18"/>
                    </a:cubicBezTo>
                    <a:cubicBezTo>
                      <a:pt x="71" y="16"/>
                      <a:pt x="71" y="16"/>
                      <a:pt x="71" y="16"/>
                    </a:cubicBezTo>
                    <a:cubicBezTo>
                      <a:pt x="78" y="12"/>
                      <a:pt x="78" y="12"/>
                      <a:pt x="78" y="12"/>
                    </a:cubicBezTo>
                    <a:cubicBezTo>
                      <a:pt x="72" y="2"/>
                      <a:pt x="72" y="2"/>
                      <a:pt x="72" y="2"/>
                    </a:cubicBezTo>
                    <a:cubicBezTo>
                      <a:pt x="90" y="1"/>
                      <a:pt x="90" y="1"/>
                      <a:pt x="90" y="1"/>
                    </a:cubicBezTo>
                    <a:cubicBezTo>
                      <a:pt x="109" y="0"/>
                      <a:pt x="109" y="0"/>
                      <a:pt x="109" y="0"/>
                    </a:cubicBezTo>
                    <a:close/>
                    <a:moveTo>
                      <a:pt x="22" y="88"/>
                    </a:moveTo>
                    <a:cubicBezTo>
                      <a:pt x="24" y="88"/>
                      <a:pt x="27" y="88"/>
                      <a:pt x="29" y="88"/>
                    </a:cubicBezTo>
                    <a:cubicBezTo>
                      <a:pt x="29" y="80"/>
                      <a:pt x="29" y="80"/>
                      <a:pt x="29" y="80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2" y="88"/>
                      <a:pt x="22" y="88"/>
                      <a:pt x="22" y="88"/>
                    </a:cubicBezTo>
                    <a:close/>
                    <a:moveTo>
                      <a:pt x="11" y="88"/>
                    </a:moveTo>
                    <a:cubicBezTo>
                      <a:pt x="17" y="88"/>
                      <a:pt x="17" y="88"/>
                      <a:pt x="17" y="88"/>
                    </a:cubicBezTo>
                    <a:cubicBezTo>
                      <a:pt x="17" y="71"/>
                      <a:pt x="17" y="71"/>
                      <a:pt x="17" y="71"/>
                    </a:cubicBezTo>
                    <a:cubicBezTo>
                      <a:pt x="17" y="71"/>
                      <a:pt x="17" y="71"/>
                      <a:pt x="17" y="71"/>
                    </a:cubicBezTo>
                    <a:cubicBezTo>
                      <a:pt x="11" y="73"/>
                      <a:pt x="11" y="73"/>
                      <a:pt x="11" y="73"/>
                    </a:cubicBezTo>
                    <a:cubicBezTo>
                      <a:pt x="11" y="88"/>
                      <a:pt x="11" y="88"/>
                      <a:pt x="11" y="88"/>
                    </a:cubicBezTo>
                    <a:close/>
                    <a:moveTo>
                      <a:pt x="34" y="88"/>
                    </a:moveTo>
                    <a:cubicBezTo>
                      <a:pt x="36" y="88"/>
                      <a:pt x="38" y="88"/>
                      <a:pt x="40" y="88"/>
                    </a:cubicBezTo>
                    <a:cubicBezTo>
                      <a:pt x="40" y="79"/>
                      <a:pt x="40" y="79"/>
                      <a:pt x="40" y="79"/>
                    </a:cubicBezTo>
                    <a:cubicBezTo>
                      <a:pt x="40" y="80"/>
                      <a:pt x="40" y="80"/>
                      <a:pt x="40" y="80"/>
                    </a:cubicBezTo>
                    <a:cubicBezTo>
                      <a:pt x="34" y="80"/>
                      <a:pt x="34" y="80"/>
                      <a:pt x="34" y="80"/>
                    </a:cubicBezTo>
                    <a:cubicBezTo>
                      <a:pt x="34" y="88"/>
                      <a:pt x="34" y="88"/>
                      <a:pt x="34" y="88"/>
                    </a:cubicBezTo>
                    <a:close/>
                    <a:moveTo>
                      <a:pt x="45" y="88"/>
                    </a:moveTo>
                    <a:cubicBezTo>
                      <a:pt x="47" y="88"/>
                      <a:pt x="50" y="88"/>
                      <a:pt x="52" y="88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49" y="60"/>
                      <a:pt x="49" y="60"/>
                      <a:pt x="49" y="60"/>
                    </a:cubicBezTo>
                    <a:cubicBezTo>
                      <a:pt x="45" y="69"/>
                      <a:pt x="45" y="69"/>
                      <a:pt x="45" y="69"/>
                    </a:cubicBezTo>
                    <a:cubicBezTo>
                      <a:pt x="45" y="88"/>
                      <a:pt x="45" y="88"/>
                      <a:pt x="45" y="88"/>
                    </a:cubicBezTo>
                    <a:close/>
                    <a:moveTo>
                      <a:pt x="57" y="88"/>
                    </a:moveTo>
                    <a:cubicBezTo>
                      <a:pt x="59" y="88"/>
                      <a:pt x="61" y="88"/>
                      <a:pt x="63" y="88"/>
                    </a:cubicBezTo>
                    <a:cubicBezTo>
                      <a:pt x="63" y="73"/>
                      <a:pt x="63" y="73"/>
                      <a:pt x="63" y="73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7" y="88"/>
                      <a:pt x="57" y="88"/>
                      <a:pt x="57" y="88"/>
                    </a:cubicBezTo>
                    <a:close/>
                    <a:moveTo>
                      <a:pt x="68" y="88"/>
                    </a:moveTo>
                    <a:cubicBezTo>
                      <a:pt x="70" y="88"/>
                      <a:pt x="73" y="88"/>
                      <a:pt x="75" y="88"/>
                    </a:cubicBezTo>
                    <a:cubicBezTo>
                      <a:pt x="75" y="72"/>
                      <a:pt x="75" y="72"/>
                      <a:pt x="75" y="72"/>
                    </a:cubicBezTo>
                    <a:cubicBezTo>
                      <a:pt x="68" y="75"/>
                      <a:pt x="68" y="75"/>
                      <a:pt x="68" y="75"/>
                    </a:cubicBezTo>
                    <a:lnTo>
                      <a:pt x="68" y="8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48" name="îṣļîḑé-Freeform: Shape 21"/>
              <p:cNvSpPr>
                <a:spLocks/>
              </p:cNvSpPr>
              <p:nvPr/>
            </p:nvSpPr>
            <p:spPr bwMode="auto">
              <a:xfrm>
                <a:off x="8885175" y="3511650"/>
                <a:ext cx="354580" cy="362734"/>
              </a:xfrm>
              <a:custGeom>
                <a:avLst/>
                <a:gdLst>
                  <a:gd name="connsiteX0" fmla="*/ 203033 w 591428"/>
                  <a:gd name="connsiteY0" fmla="*/ 524380 h 605028"/>
                  <a:gd name="connsiteX1" fmla="*/ 182886 w 591428"/>
                  <a:gd name="connsiteY1" fmla="*/ 544496 h 605028"/>
                  <a:gd name="connsiteX2" fmla="*/ 203033 w 591428"/>
                  <a:gd name="connsiteY2" fmla="*/ 564704 h 605028"/>
                  <a:gd name="connsiteX3" fmla="*/ 388258 w 591428"/>
                  <a:gd name="connsiteY3" fmla="*/ 564704 h 605028"/>
                  <a:gd name="connsiteX4" fmla="*/ 408405 w 591428"/>
                  <a:gd name="connsiteY4" fmla="*/ 544496 h 605028"/>
                  <a:gd name="connsiteX5" fmla="*/ 388258 w 591428"/>
                  <a:gd name="connsiteY5" fmla="*/ 524380 h 605028"/>
                  <a:gd name="connsiteX6" fmla="*/ 162646 w 591428"/>
                  <a:gd name="connsiteY6" fmla="*/ 423524 h 605028"/>
                  <a:gd name="connsiteX7" fmla="*/ 142499 w 591428"/>
                  <a:gd name="connsiteY7" fmla="*/ 443639 h 605028"/>
                  <a:gd name="connsiteX8" fmla="*/ 162646 w 591428"/>
                  <a:gd name="connsiteY8" fmla="*/ 463848 h 605028"/>
                  <a:gd name="connsiteX9" fmla="*/ 428645 w 591428"/>
                  <a:gd name="connsiteY9" fmla="*/ 463848 h 605028"/>
                  <a:gd name="connsiteX10" fmla="*/ 448793 w 591428"/>
                  <a:gd name="connsiteY10" fmla="*/ 443639 h 605028"/>
                  <a:gd name="connsiteX11" fmla="*/ 428645 w 591428"/>
                  <a:gd name="connsiteY11" fmla="*/ 423524 h 605028"/>
                  <a:gd name="connsiteX12" fmla="*/ 97631 w 591428"/>
                  <a:gd name="connsiteY12" fmla="*/ 81001 h 605028"/>
                  <a:gd name="connsiteX13" fmla="*/ 125322 w 591428"/>
                  <a:gd name="connsiteY13" fmla="*/ 95833 h 605028"/>
                  <a:gd name="connsiteX14" fmla="*/ 268488 w 591428"/>
                  <a:gd name="connsiteY14" fmla="*/ 270570 h 605028"/>
                  <a:gd name="connsiteX15" fmla="*/ 278330 w 591428"/>
                  <a:gd name="connsiteY15" fmla="*/ 270570 h 605028"/>
                  <a:gd name="connsiteX16" fmla="*/ 335151 w 591428"/>
                  <a:gd name="connsiteY16" fmla="*/ 322667 h 605028"/>
                  <a:gd name="connsiteX17" fmla="*/ 122258 w 591428"/>
                  <a:gd name="connsiteY17" fmla="*/ 322667 h 605028"/>
                  <a:gd name="connsiteX18" fmla="*/ 102018 w 591428"/>
                  <a:gd name="connsiteY18" fmla="*/ 342876 h 605028"/>
                  <a:gd name="connsiteX19" fmla="*/ 122258 w 591428"/>
                  <a:gd name="connsiteY19" fmla="*/ 362991 h 605028"/>
                  <a:gd name="connsiteX20" fmla="*/ 469033 w 591428"/>
                  <a:gd name="connsiteY20" fmla="*/ 362991 h 605028"/>
                  <a:gd name="connsiteX21" fmla="*/ 487880 w 591428"/>
                  <a:gd name="connsiteY21" fmla="*/ 349457 h 605028"/>
                  <a:gd name="connsiteX22" fmla="*/ 591216 w 591428"/>
                  <a:gd name="connsiteY22" fmla="*/ 293282 h 605028"/>
                  <a:gd name="connsiteX23" fmla="*/ 590380 w 591428"/>
                  <a:gd name="connsiteY23" fmla="*/ 298009 h 605028"/>
                  <a:gd name="connsiteX24" fmla="*/ 502178 w 591428"/>
                  <a:gd name="connsiteY24" fmla="*/ 589918 h 605028"/>
                  <a:gd name="connsiteX25" fmla="*/ 481752 w 591428"/>
                  <a:gd name="connsiteY25" fmla="*/ 605028 h 605028"/>
                  <a:gd name="connsiteX26" fmla="*/ 109446 w 591428"/>
                  <a:gd name="connsiteY26" fmla="*/ 605028 h 605028"/>
                  <a:gd name="connsiteX27" fmla="*/ 89020 w 591428"/>
                  <a:gd name="connsiteY27" fmla="*/ 589918 h 605028"/>
                  <a:gd name="connsiteX28" fmla="*/ 911 w 591428"/>
                  <a:gd name="connsiteY28" fmla="*/ 298009 h 605028"/>
                  <a:gd name="connsiteX29" fmla="*/ 4253 w 591428"/>
                  <a:gd name="connsiteY29" fmla="*/ 279191 h 605028"/>
                  <a:gd name="connsiteX30" fmla="*/ 21336 w 591428"/>
                  <a:gd name="connsiteY30" fmla="*/ 270570 h 605028"/>
                  <a:gd name="connsiteX31" fmla="*/ 162460 w 591428"/>
                  <a:gd name="connsiteY31" fmla="*/ 270570 h 605028"/>
                  <a:gd name="connsiteX32" fmla="*/ 61817 w 591428"/>
                  <a:gd name="connsiteY32" fmla="*/ 147744 h 605028"/>
                  <a:gd name="connsiteX33" fmla="*/ 52718 w 591428"/>
                  <a:gd name="connsiteY33" fmla="*/ 117710 h 605028"/>
                  <a:gd name="connsiteX34" fmla="*/ 67573 w 591428"/>
                  <a:gd name="connsiteY34" fmla="*/ 90086 h 605028"/>
                  <a:gd name="connsiteX35" fmla="*/ 97631 w 591428"/>
                  <a:gd name="connsiteY35" fmla="*/ 81001 h 605028"/>
                  <a:gd name="connsiteX36" fmla="*/ 444441 w 591428"/>
                  <a:gd name="connsiteY36" fmla="*/ 62010 h 605028"/>
                  <a:gd name="connsiteX37" fmla="*/ 414170 w 591428"/>
                  <a:gd name="connsiteY37" fmla="*/ 92320 h 605028"/>
                  <a:gd name="connsiteX38" fmla="*/ 414170 w 591428"/>
                  <a:gd name="connsiteY38" fmla="*/ 116513 h 605028"/>
                  <a:gd name="connsiteX39" fmla="*/ 389843 w 591428"/>
                  <a:gd name="connsiteY39" fmla="*/ 116513 h 605028"/>
                  <a:gd name="connsiteX40" fmla="*/ 359572 w 591428"/>
                  <a:gd name="connsiteY40" fmla="*/ 146823 h 605028"/>
                  <a:gd name="connsiteX41" fmla="*/ 389843 w 591428"/>
                  <a:gd name="connsiteY41" fmla="*/ 177040 h 605028"/>
                  <a:gd name="connsiteX42" fmla="*/ 414170 w 591428"/>
                  <a:gd name="connsiteY42" fmla="*/ 177040 h 605028"/>
                  <a:gd name="connsiteX43" fmla="*/ 414170 w 591428"/>
                  <a:gd name="connsiteY43" fmla="*/ 201232 h 605028"/>
                  <a:gd name="connsiteX44" fmla="*/ 444441 w 591428"/>
                  <a:gd name="connsiteY44" fmla="*/ 231542 h 605028"/>
                  <a:gd name="connsiteX45" fmla="*/ 474711 w 591428"/>
                  <a:gd name="connsiteY45" fmla="*/ 201232 h 605028"/>
                  <a:gd name="connsiteX46" fmla="*/ 474711 w 591428"/>
                  <a:gd name="connsiteY46" fmla="*/ 177040 h 605028"/>
                  <a:gd name="connsiteX47" fmla="*/ 499039 w 591428"/>
                  <a:gd name="connsiteY47" fmla="*/ 177040 h 605028"/>
                  <a:gd name="connsiteX48" fmla="*/ 529309 w 591428"/>
                  <a:gd name="connsiteY48" fmla="*/ 146823 h 605028"/>
                  <a:gd name="connsiteX49" fmla="*/ 499039 w 591428"/>
                  <a:gd name="connsiteY49" fmla="*/ 116513 h 605028"/>
                  <a:gd name="connsiteX50" fmla="*/ 474711 w 591428"/>
                  <a:gd name="connsiteY50" fmla="*/ 116513 h 605028"/>
                  <a:gd name="connsiteX51" fmla="*/ 474711 w 591428"/>
                  <a:gd name="connsiteY51" fmla="*/ 92320 h 605028"/>
                  <a:gd name="connsiteX52" fmla="*/ 444441 w 591428"/>
                  <a:gd name="connsiteY52" fmla="*/ 62010 h 605028"/>
                  <a:gd name="connsiteX53" fmla="*/ 444441 w 591428"/>
                  <a:gd name="connsiteY53" fmla="*/ 0 h 605028"/>
                  <a:gd name="connsiteX54" fmla="*/ 591428 w 591428"/>
                  <a:gd name="connsiteY54" fmla="*/ 146823 h 605028"/>
                  <a:gd name="connsiteX55" fmla="*/ 444441 w 591428"/>
                  <a:gd name="connsiteY55" fmla="*/ 293552 h 605028"/>
                  <a:gd name="connsiteX56" fmla="*/ 297453 w 591428"/>
                  <a:gd name="connsiteY56" fmla="*/ 146823 h 605028"/>
                  <a:gd name="connsiteX57" fmla="*/ 444441 w 591428"/>
                  <a:gd name="connsiteY57" fmla="*/ 0 h 60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591428" h="605028">
                    <a:moveTo>
                      <a:pt x="203033" y="524380"/>
                    </a:moveTo>
                    <a:cubicBezTo>
                      <a:pt x="191892" y="524380"/>
                      <a:pt x="182886" y="533372"/>
                      <a:pt x="182886" y="544496"/>
                    </a:cubicBezTo>
                    <a:cubicBezTo>
                      <a:pt x="182886" y="555620"/>
                      <a:pt x="191892" y="564704"/>
                      <a:pt x="203033" y="564704"/>
                    </a:cubicBezTo>
                    <a:lnTo>
                      <a:pt x="388258" y="564704"/>
                    </a:lnTo>
                    <a:cubicBezTo>
                      <a:pt x="399399" y="564704"/>
                      <a:pt x="408405" y="555620"/>
                      <a:pt x="408405" y="544496"/>
                    </a:cubicBezTo>
                    <a:cubicBezTo>
                      <a:pt x="408405" y="533372"/>
                      <a:pt x="399399" y="524380"/>
                      <a:pt x="388258" y="524380"/>
                    </a:cubicBezTo>
                    <a:close/>
                    <a:moveTo>
                      <a:pt x="162646" y="423524"/>
                    </a:moveTo>
                    <a:cubicBezTo>
                      <a:pt x="151504" y="423524"/>
                      <a:pt x="142499" y="432515"/>
                      <a:pt x="142499" y="443639"/>
                    </a:cubicBezTo>
                    <a:cubicBezTo>
                      <a:pt x="142499" y="454856"/>
                      <a:pt x="151504" y="463848"/>
                      <a:pt x="162646" y="463848"/>
                    </a:cubicBezTo>
                    <a:lnTo>
                      <a:pt x="428645" y="463848"/>
                    </a:lnTo>
                    <a:cubicBezTo>
                      <a:pt x="439787" y="463848"/>
                      <a:pt x="448793" y="454856"/>
                      <a:pt x="448793" y="443639"/>
                    </a:cubicBezTo>
                    <a:cubicBezTo>
                      <a:pt x="448793" y="432515"/>
                      <a:pt x="439787" y="423524"/>
                      <a:pt x="428645" y="423524"/>
                    </a:cubicBezTo>
                    <a:close/>
                    <a:moveTo>
                      <a:pt x="97631" y="81001"/>
                    </a:moveTo>
                    <a:cubicBezTo>
                      <a:pt x="108076" y="82044"/>
                      <a:pt x="118127" y="87073"/>
                      <a:pt x="125322" y="95833"/>
                    </a:cubicBezTo>
                    <a:lnTo>
                      <a:pt x="268488" y="270570"/>
                    </a:lnTo>
                    <a:lnTo>
                      <a:pt x="278330" y="270570"/>
                    </a:lnTo>
                    <a:cubicBezTo>
                      <a:pt x="293835" y="291242"/>
                      <a:pt x="313054" y="308948"/>
                      <a:pt x="335151" y="322667"/>
                    </a:cubicBezTo>
                    <a:lnTo>
                      <a:pt x="122258" y="322667"/>
                    </a:lnTo>
                    <a:cubicBezTo>
                      <a:pt x="111117" y="322667"/>
                      <a:pt x="102018" y="331659"/>
                      <a:pt x="102018" y="342876"/>
                    </a:cubicBezTo>
                    <a:cubicBezTo>
                      <a:pt x="102018" y="353999"/>
                      <a:pt x="111117" y="362991"/>
                      <a:pt x="122258" y="362991"/>
                    </a:cubicBezTo>
                    <a:lnTo>
                      <a:pt x="469033" y="362991"/>
                    </a:lnTo>
                    <a:cubicBezTo>
                      <a:pt x="477853" y="362991"/>
                      <a:pt x="485188" y="357244"/>
                      <a:pt x="487880" y="349457"/>
                    </a:cubicBezTo>
                    <a:cubicBezTo>
                      <a:pt x="527710" y="340929"/>
                      <a:pt x="563363" y="320999"/>
                      <a:pt x="591216" y="293282"/>
                    </a:cubicBezTo>
                    <a:cubicBezTo>
                      <a:pt x="591123" y="294858"/>
                      <a:pt x="590845" y="296433"/>
                      <a:pt x="590380" y="298009"/>
                    </a:cubicBezTo>
                    <a:lnTo>
                      <a:pt x="502178" y="589918"/>
                    </a:lnTo>
                    <a:cubicBezTo>
                      <a:pt x="499486" y="598910"/>
                      <a:pt x="491223" y="605028"/>
                      <a:pt x="481752" y="605028"/>
                    </a:cubicBezTo>
                    <a:lnTo>
                      <a:pt x="109446" y="605028"/>
                    </a:lnTo>
                    <a:cubicBezTo>
                      <a:pt x="100069" y="605028"/>
                      <a:pt x="91805" y="598910"/>
                      <a:pt x="89020" y="589918"/>
                    </a:cubicBezTo>
                    <a:lnTo>
                      <a:pt x="911" y="298009"/>
                    </a:lnTo>
                    <a:cubicBezTo>
                      <a:pt x="-1039" y="291520"/>
                      <a:pt x="168" y="284568"/>
                      <a:pt x="4253" y="279191"/>
                    </a:cubicBezTo>
                    <a:cubicBezTo>
                      <a:pt x="8245" y="273722"/>
                      <a:pt x="14559" y="270570"/>
                      <a:pt x="21336" y="270570"/>
                    </a:cubicBezTo>
                    <a:lnTo>
                      <a:pt x="162460" y="270570"/>
                    </a:lnTo>
                    <a:lnTo>
                      <a:pt x="61817" y="147744"/>
                    </a:lnTo>
                    <a:cubicBezTo>
                      <a:pt x="54853" y="139309"/>
                      <a:pt x="51604" y="128556"/>
                      <a:pt x="52718" y="117710"/>
                    </a:cubicBezTo>
                    <a:cubicBezTo>
                      <a:pt x="53832" y="106864"/>
                      <a:pt x="59124" y="96945"/>
                      <a:pt x="67573" y="90086"/>
                    </a:cubicBezTo>
                    <a:cubicBezTo>
                      <a:pt x="76347" y="82902"/>
                      <a:pt x="87186" y="79958"/>
                      <a:pt x="97631" y="81001"/>
                    </a:cubicBezTo>
                    <a:close/>
                    <a:moveTo>
                      <a:pt x="444441" y="62010"/>
                    </a:moveTo>
                    <a:cubicBezTo>
                      <a:pt x="427727" y="62010"/>
                      <a:pt x="414170" y="75543"/>
                      <a:pt x="414170" y="92320"/>
                    </a:cubicBezTo>
                    <a:lnTo>
                      <a:pt x="414170" y="116513"/>
                    </a:lnTo>
                    <a:lnTo>
                      <a:pt x="389843" y="116513"/>
                    </a:lnTo>
                    <a:cubicBezTo>
                      <a:pt x="373129" y="116513"/>
                      <a:pt x="359572" y="130046"/>
                      <a:pt x="359572" y="146823"/>
                    </a:cubicBezTo>
                    <a:cubicBezTo>
                      <a:pt x="359572" y="163507"/>
                      <a:pt x="373129" y="177040"/>
                      <a:pt x="389843" y="177040"/>
                    </a:cubicBezTo>
                    <a:lnTo>
                      <a:pt x="414170" y="177040"/>
                    </a:lnTo>
                    <a:lnTo>
                      <a:pt x="414170" y="201232"/>
                    </a:lnTo>
                    <a:cubicBezTo>
                      <a:pt x="414170" y="218009"/>
                      <a:pt x="427727" y="231542"/>
                      <a:pt x="444441" y="231542"/>
                    </a:cubicBezTo>
                    <a:cubicBezTo>
                      <a:pt x="461154" y="231542"/>
                      <a:pt x="474711" y="218009"/>
                      <a:pt x="474711" y="201232"/>
                    </a:cubicBezTo>
                    <a:lnTo>
                      <a:pt x="474711" y="177040"/>
                    </a:lnTo>
                    <a:lnTo>
                      <a:pt x="499039" y="177040"/>
                    </a:lnTo>
                    <a:cubicBezTo>
                      <a:pt x="515752" y="177040"/>
                      <a:pt x="529309" y="163507"/>
                      <a:pt x="529309" y="146823"/>
                    </a:cubicBezTo>
                    <a:cubicBezTo>
                      <a:pt x="529309" y="130046"/>
                      <a:pt x="515752" y="116513"/>
                      <a:pt x="499039" y="116513"/>
                    </a:cubicBezTo>
                    <a:lnTo>
                      <a:pt x="474711" y="116513"/>
                    </a:lnTo>
                    <a:lnTo>
                      <a:pt x="474711" y="92320"/>
                    </a:lnTo>
                    <a:cubicBezTo>
                      <a:pt x="474711" y="75543"/>
                      <a:pt x="461154" y="62010"/>
                      <a:pt x="444441" y="62010"/>
                    </a:cubicBezTo>
                    <a:close/>
                    <a:moveTo>
                      <a:pt x="444441" y="0"/>
                    </a:moveTo>
                    <a:cubicBezTo>
                      <a:pt x="525688" y="0"/>
                      <a:pt x="591428" y="65718"/>
                      <a:pt x="591428" y="146823"/>
                    </a:cubicBezTo>
                    <a:cubicBezTo>
                      <a:pt x="591428" y="227834"/>
                      <a:pt x="525688" y="293552"/>
                      <a:pt x="444441" y="293552"/>
                    </a:cubicBezTo>
                    <a:cubicBezTo>
                      <a:pt x="363194" y="293552"/>
                      <a:pt x="297453" y="227834"/>
                      <a:pt x="297453" y="146823"/>
                    </a:cubicBezTo>
                    <a:cubicBezTo>
                      <a:pt x="297453" y="65718"/>
                      <a:pt x="363194" y="0"/>
                      <a:pt x="44444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49" name="îṣļîḑé-Freeform: Shape 22"/>
              <p:cNvSpPr>
                <a:spLocks/>
              </p:cNvSpPr>
              <p:nvPr/>
            </p:nvSpPr>
            <p:spPr bwMode="auto">
              <a:xfrm>
                <a:off x="6712623" y="2259800"/>
                <a:ext cx="279147" cy="272840"/>
              </a:xfrm>
              <a:custGeom>
                <a:avLst/>
                <a:gdLst>
                  <a:gd name="T0" fmla="*/ 74 w 82"/>
                  <a:gd name="T1" fmla="*/ 6 h 80"/>
                  <a:gd name="T2" fmla="*/ 67 w 82"/>
                  <a:gd name="T3" fmla="*/ 27 h 80"/>
                  <a:gd name="T4" fmla="*/ 65 w 82"/>
                  <a:gd name="T5" fmla="*/ 30 h 80"/>
                  <a:gd name="T6" fmla="*/ 75 w 82"/>
                  <a:gd name="T7" fmla="*/ 71 h 80"/>
                  <a:gd name="T8" fmla="*/ 66 w 82"/>
                  <a:gd name="T9" fmla="*/ 80 h 80"/>
                  <a:gd name="T10" fmla="*/ 44 w 82"/>
                  <a:gd name="T11" fmla="*/ 50 h 80"/>
                  <a:gd name="T12" fmla="*/ 36 w 82"/>
                  <a:gd name="T13" fmla="*/ 57 h 80"/>
                  <a:gd name="T14" fmla="*/ 39 w 82"/>
                  <a:gd name="T15" fmla="*/ 70 h 80"/>
                  <a:gd name="T16" fmla="*/ 34 w 82"/>
                  <a:gd name="T17" fmla="*/ 75 h 80"/>
                  <a:gd name="T18" fmla="*/ 26 w 82"/>
                  <a:gd name="T19" fmla="*/ 61 h 80"/>
                  <a:gd name="T20" fmla="*/ 21 w 82"/>
                  <a:gd name="T21" fmla="*/ 67 h 80"/>
                  <a:gd name="T22" fmla="*/ 16 w 82"/>
                  <a:gd name="T23" fmla="*/ 62 h 80"/>
                  <a:gd name="T24" fmla="*/ 21 w 82"/>
                  <a:gd name="T25" fmla="*/ 57 h 80"/>
                  <a:gd name="T26" fmla="*/ 7 w 82"/>
                  <a:gd name="T27" fmla="*/ 50 h 80"/>
                  <a:gd name="T28" fmla="*/ 12 w 82"/>
                  <a:gd name="T29" fmla="*/ 44 h 80"/>
                  <a:gd name="T30" fmla="*/ 25 w 82"/>
                  <a:gd name="T31" fmla="*/ 47 h 80"/>
                  <a:gd name="T32" fmla="*/ 32 w 82"/>
                  <a:gd name="T33" fmla="*/ 39 h 80"/>
                  <a:gd name="T34" fmla="*/ 0 w 82"/>
                  <a:gd name="T35" fmla="*/ 18 h 80"/>
                  <a:gd name="T36" fmla="*/ 9 w 82"/>
                  <a:gd name="T37" fmla="*/ 8 h 80"/>
                  <a:gd name="T38" fmla="*/ 51 w 82"/>
                  <a:gd name="T39" fmla="*/ 16 h 80"/>
                  <a:gd name="T40" fmla="*/ 53 w 82"/>
                  <a:gd name="T41" fmla="*/ 13 h 80"/>
                  <a:gd name="T42" fmla="*/ 74 w 82"/>
                  <a:gd name="T43" fmla="*/ 6 h 80"/>
                  <a:gd name="T44" fmla="*/ 82 w 82"/>
                  <a:gd name="T45" fmla="*/ 50 h 80"/>
                  <a:gd name="T46" fmla="*/ 74 w 82"/>
                  <a:gd name="T47" fmla="*/ 42 h 80"/>
                  <a:gd name="T48" fmla="*/ 72 w 82"/>
                  <a:gd name="T49" fmla="*/ 44 h 80"/>
                  <a:gd name="T50" fmla="*/ 76 w 82"/>
                  <a:gd name="T51" fmla="*/ 57 h 80"/>
                  <a:gd name="T52" fmla="*/ 82 w 82"/>
                  <a:gd name="T53" fmla="*/ 50 h 80"/>
                  <a:gd name="T54" fmla="*/ 29 w 82"/>
                  <a:gd name="T55" fmla="*/ 0 h 80"/>
                  <a:gd name="T56" fmla="*/ 23 w 82"/>
                  <a:gd name="T57" fmla="*/ 7 h 80"/>
                  <a:gd name="T58" fmla="*/ 36 w 82"/>
                  <a:gd name="T59" fmla="*/ 10 h 80"/>
                  <a:gd name="T60" fmla="*/ 37 w 82"/>
                  <a:gd name="T61" fmla="*/ 8 h 80"/>
                  <a:gd name="T62" fmla="*/ 29 w 82"/>
                  <a:gd name="T6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2" h="80">
                    <a:moveTo>
                      <a:pt x="74" y="6"/>
                    </a:moveTo>
                    <a:cubicBezTo>
                      <a:pt x="76" y="15"/>
                      <a:pt x="74" y="21"/>
                      <a:pt x="67" y="27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66" y="80"/>
                      <a:pt x="66" y="80"/>
                      <a:pt x="66" y="8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36" y="57"/>
                      <a:pt x="36" y="57"/>
                      <a:pt x="36" y="57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4" y="75"/>
                      <a:pt x="34" y="75"/>
                      <a:pt x="34" y="75"/>
                    </a:cubicBezTo>
                    <a:cubicBezTo>
                      <a:pt x="26" y="61"/>
                      <a:pt x="26" y="61"/>
                      <a:pt x="26" y="61"/>
                    </a:cubicBezTo>
                    <a:cubicBezTo>
                      <a:pt x="21" y="67"/>
                      <a:pt x="21" y="67"/>
                      <a:pt x="21" y="67"/>
                    </a:cubicBezTo>
                    <a:cubicBezTo>
                      <a:pt x="16" y="62"/>
                      <a:pt x="16" y="62"/>
                      <a:pt x="16" y="62"/>
                    </a:cubicBezTo>
                    <a:cubicBezTo>
                      <a:pt x="21" y="57"/>
                      <a:pt x="21" y="57"/>
                      <a:pt x="21" y="57"/>
                    </a:cubicBezTo>
                    <a:cubicBezTo>
                      <a:pt x="7" y="50"/>
                      <a:pt x="7" y="50"/>
                      <a:pt x="7" y="50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60" y="5"/>
                      <a:pt x="67" y="4"/>
                      <a:pt x="74" y="6"/>
                    </a:cubicBezTo>
                    <a:close/>
                    <a:moveTo>
                      <a:pt x="82" y="50"/>
                    </a:moveTo>
                    <a:cubicBezTo>
                      <a:pt x="74" y="42"/>
                      <a:pt x="74" y="42"/>
                      <a:pt x="74" y="42"/>
                    </a:cubicBezTo>
                    <a:cubicBezTo>
                      <a:pt x="72" y="44"/>
                      <a:pt x="72" y="44"/>
                      <a:pt x="72" y="44"/>
                    </a:cubicBezTo>
                    <a:cubicBezTo>
                      <a:pt x="76" y="57"/>
                      <a:pt x="76" y="57"/>
                      <a:pt x="76" y="57"/>
                    </a:cubicBezTo>
                    <a:cubicBezTo>
                      <a:pt x="82" y="50"/>
                      <a:pt x="82" y="50"/>
                      <a:pt x="82" y="50"/>
                    </a:cubicBezTo>
                    <a:close/>
                    <a:moveTo>
                      <a:pt x="29" y="0"/>
                    </a:moveTo>
                    <a:cubicBezTo>
                      <a:pt x="23" y="7"/>
                      <a:pt x="23" y="7"/>
                      <a:pt x="23" y="7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8"/>
                      <a:pt x="37" y="8"/>
                      <a:pt x="37" y="8"/>
                    </a:cubicBez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sp>
          <p:nvSpPr>
            <p:cNvPr id="55" name="矩形 54"/>
            <p:cNvSpPr/>
            <p:nvPr/>
          </p:nvSpPr>
          <p:spPr>
            <a:xfrm>
              <a:off x="2780603" y="2840118"/>
              <a:ext cx="2084387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 smtClean="0">
                  <a:solidFill>
                    <a:schemeClr val="accent2"/>
                  </a:solidFill>
                </a:rPr>
                <a:t>数据完整性</a:t>
              </a:r>
              <a:endParaRPr lang="zh-CN" altLang="en-US" b="1" dirty="0">
                <a:solidFill>
                  <a:schemeClr val="accent2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9310633" y="4579953"/>
              <a:ext cx="766817" cy="4247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 smtClean="0">
                  <a:solidFill>
                    <a:schemeClr val="accent1"/>
                  </a:solidFill>
                </a:rPr>
                <a:t>性能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778922" y="3691178"/>
              <a:ext cx="2084387" cy="39421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b="1" dirty="0" smtClean="0">
                  <a:solidFill>
                    <a:schemeClr val="accent2"/>
                  </a:solidFill>
                </a:rPr>
                <a:t>速度</a:t>
              </a:r>
              <a:endParaRPr lang="zh-CN" altLang="en-US" b="1" dirty="0">
                <a:solidFill>
                  <a:schemeClr val="accent2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2825648" y="4972682"/>
              <a:ext cx="966349" cy="4307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b="1" dirty="0" smtClean="0">
                  <a:solidFill>
                    <a:schemeClr val="accent1"/>
                  </a:solidFill>
                </a:rPr>
                <a:t>唯一性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6909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直接连接符 40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5142855" y="345292"/>
            <a:ext cx="1906292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err="1" smtClean="0">
                <a:latin typeface="Agency FB" panose="020B0503020202020204" pitchFamily="34" charset="0"/>
              </a:rPr>
              <a:t>InnoDB</a:t>
            </a:r>
            <a:r>
              <a:rPr lang="zh-CN" altLang="en-US" sz="3200" dirty="0" smtClean="0">
                <a:latin typeface="Agency FB" panose="020B0503020202020204" pitchFamily="34" charset="0"/>
              </a:rPr>
              <a:t>索引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95805" y="2095501"/>
            <a:ext cx="9962721" cy="3279237"/>
            <a:chOff x="1095805" y="2095501"/>
            <a:chExt cx="9962721" cy="3279237"/>
          </a:xfrm>
        </p:grpSpPr>
        <p:grpSp>
          <p:nvGrpSpPr>
            <p:cNvPr id="45" name="组合 44"/>
            <p:cNvGrpSpPr/>
            <p:nvPr/>
          </p:nvGrpSpPr>
          <p:grpSpPr>
            <a:xfrm>
              <a:off x="8105776" y="2095501"/>
              <a:ext cx="2952750" cy="1088487"/>
              <a:chOff x="2677265" y="1996356"/>
              <a:chExt cx="2952750" cy="1088487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2677265" y="2346820"/>
                <a:ext cx="2952750" cy="73802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200" i="1" dirty="0"/>
                  <a:t>当对表中的数据进行增加、删除和修改的时候，索引也要动态的维护，这样就降低了数据的维护速度</a:t>
                </a:r>
                <a:endParaRPr lang="zh-CN" altLang="en-US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2677265" y="1996356"/>
                <a:ext cx="2084387" cy="39613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b="1" dirty="0" smtClean="0"/>
                  <a:t>数据维护速度</a:t>
                </a:r>
                <a:endParaRPr lang="zh-CN" altLang="en-US" b="1" dirty="0"/>
              </a:p>
            </p:txBody>
          </p:sp>
        </p:grpSp>
        <p:sp>
          <p:nvSpPr>
            <p:cNvPr id="50" name="矩形 49"/>
            <p:cNvSpPr/>
            <p:nvPr/>
          </p:nvSpPr>
          <p:spPr>
            <a:xfrm>
              <a:off x="8105776" y="4286251"/>
              <a:ext cx="2084387" cy="4247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b="1" dirty="0" smtClean="0"/>
                <a:t>Other……</a:t>
              </a:r>
              <a:endParaRPr lang="zh-CN" altLang="en-US" b="1" dirty="0"/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1095805" y="2095501"/>
              <a:ext cx="2952750" cy="866887"/>
              <a:chOff x="2677265" y="1996356"/>
              <a:chExt cx="2952750" cy="866887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2677265" y="2346820"/>
                <a:ext cx="2952750" cy="51642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200" i="1" dirty="0"/>
                  <a:t>创建索引和维护索引要耗费时间，这种时间随着数据量的增加而增加</a:t>
                </a:r>
                <a:endParaRPr lang="zh-CN" altLang="en-US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2677265" y="1996356"/>
                <a:ext cx="2084387" cy="394210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b="1" dirty="0" smtClean="0"/>
                  <a:t>维护成本</a:t>
                </a:r>
                <a:endParaRPr lang="zh-CN" altLang="en-US" b="1" dirty="0"/>
              </a:p>
            </p:txBody>
          </p:sp>
        </p:grpSp>
        <p:grpSp>
          <p:nvGrpSpPr>
            <p:cNvPr id="54" name="组合 53"/>
            <p:cNvGrpSpPr/>
            <p:nvPr/>
          </p:nvGrpSpPr>
          <p:grpSpPr>
            <a:xfrm>
              <a:off x="1095805" y="4286251"/>
              <a:ext cx="2952750" cy="1088487"/>
              <a:chOff x="2677265" y="1996356"/>
              <a:chExt cx="2952750" cy="1088487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2677265" y="2346820"/>
                <a:ext cx="2952750" cy="73802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200" i="1" dirty="0"/>
                  <a:t>索引需要占物理空间，除了数据表占数据空间之外，每一个索引还要占一定的物理空间</a:t>
                </a:r>
                <a:endParaRPr lang="zh-CN" altLang="en-US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2677265" y="1996356"/>
                <a:ext cx="2084387" cy="394210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b="1" dirty="0" smtClean="0"/>
                  <a:t>空间占用</a:t>
                </a:r>
                <a:endParaRPr lang="zh-CN" altLang="en-US" b="1" dirty="0"/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441656" y="948944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zh-CN" altLang="en-US" sz="2800" dirty="0" smtClean="0"/>
              <a:t>索引有哪些影响？</a:t>
            </a:r>
            <a:endParaRPr lang="zh-CN" altLang="en-US" sz="2800" dirty="0"/>
          </a:p>
        </p:txBody>
      </p:sp>
      <p:pic>
        <p:nvPicPr>
          <p:cNvPr id="2050" name="Picture 2" descr="https://ss1.bdstatic.com/70cFuXSh_Q1YnxGkpoWK1HF6hhy/it/u=635569248,2061859817&amp;fm=26&amp;gp=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1" r="24441"/>
          <a:stretch/>
        </p:blipFill>
        <p:spPr bwMode="auto">
          <a:xfrm>
            <a:off x="4305947" y="2198316"/>
            <a:ext cx="3380057" cy="294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1301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5142854" y="345292"/>
            <a:ext cx="190629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err="1">
                <a:latin typeface="Agency FB" panose="020B0503020202020204" pitchFamily="34" charset="0"/>
              </a:rPr>
              <a:t>InnoDB</a:t>
            </a:r>
            <a:r>
              <a:rPr lang="zh-CN" altLang="en-US" sz="3200" dirty="0">
                <a:latin typeface="Agency FB" panose="020B0503020202020204" pitchFamily="34" charset="0"/>
              </a:rPr>
              <a:t>索引</a:t>
            </a:r>
          </a:p>
        </p:txBody>
      </p:sp>
      <p:pic>
        <p:nvPicPr>
          <p:cNvPr id="37" name="图片占位符 36"/>
          <p:cNvPicPr>
            <a:picLocks noGrp="1" noChangeAspect="1"/>
          </p:cNvPicPr>
          <p:nvPr>
            <p:ph type="pic" sz="quarter" idx="10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024" b="10024"/>
          <a:stretch>
            <a:fillRect/>
          </a:stretch>
        </p:blipFill>
        <p:spPr>
          <a:xfrm>
            <a:off x="1957559" y="1883205"/>
            <a:ext cx="1767538" cy="1768040"/>
          </a:xfrm>
        </p:spPr>
      </p:pic>
      <p:pic>
        <p:nvPicPr>
          <p:cNvPr id="39" name="图片占位符 38"/>
          <p:cNvPicPr>
            <a:picLocks noGrp="1" noChangeAspect="1"/>
          </p:cNvPicPr>
          <p:nvPr>
            <p:ph type="pic" sz="quarter" idx="12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736481" y="1883205"/>
            <a:ext cx="1767538" cy="1768040"/>
          </a:xfrm>
        </p:spPr>
      </p:pic>
      <p:pic>
        <p:nvPicPr>
          <p:cNvPr id="41" name="图片占位符 40"/>
          <p:cNvPicPr>
            <a:picLocks noGrp="1" noChangeAspect="1"/>
          </p:cNvPicPr>
          <p:nvPr>
            <p:ph type="pic" sz="quarter" idx="11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667" b="16667"/>
          <a:stretch>
            <a:fillRect/>
          </a:stretch>
        </p:blipFill>
        <p:spPr>
          <a:xfrm>
            <a:off x="5243349" y="2467011"/>
            <a:ext cx="1767538" cy="1768040"/>
          </a:xfrm>
        </p:spPr>
      </p:pic>
      <p:sp>
        <p:nvSpPr>
          <p:cNvPr id="51" name="矩形 50"/>
          <p:cNvSpPr/>
          <p:nvPr/>
        </p:nvSpPr>
        <p:spPr>
          <a:xfrm>
            <a:off x="1924303" y="4063422"/>
            <a:ext cx="1834050" cy="186512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b="1" dirty="0"/>
              <a:t>B+</a:t>
            </a:r>
            <a:r>
              <a:rPr lang="zh-CN" altLang="en-US" sz="2800" b="1" dirty="0"/>
              <a:t>树索引</a:t>
            </a:r>
            <a:endParaRPr lang="en-US" altLang="zh-CN" sz="2800" b="1" dirty="0"/>
          </a:p>
          <a:p>
            <a:pPr algn="ctr"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聚集索引和辅助索引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243349" y="4628320"/>
            <a:ext cx="1834050" cy="5648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b="1" dirty="0"/>
              <a:t>全文索引</a:t>
            </a:r>
          </a:p>
        </p:txBody>
      </p:sp>
      <p:sp>
        <p:nvSpPr>
          <p:cNvPr id="54" name="矩形 53"/>
          <p:cNvSpPr/>
          <p:nvPr/>
        </p:nvSpPr>
        <p:spPr>
          <a:xfrm>
            <a:off x="8736481" y="3925019"/>
            <a:ext cx="1834050" cy="134806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b="1" dirty="0"/>
              <a:t>Hash</a:t>
            </a:r>
            <a:r>
              <a:rPr lang="zh-CN" altLang="en-US" sz="2800" b="1" dirty="0"/>
              <a:t>索引</a:t>
            </a:r>
            <a:endParaRPr lang="en-US" altLang="zh-CN" sz="2800" b="1" dirty="0"/>
          </a:p>
          <a:p>
            <a:pPr algn="ctr"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自适应的，不能人为干预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47650" y="1024568"/>
            <a:ext cx="4974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/>
              <a:t>InnoDB</a:t>
            </a:r>
            <a:r>
              <a:rPr lang="zh-CN" altLang="en-US" sz="2800" dirty="0" smtClean="0"/>
              <a:t>常见索引类型有哪些？</a:t>
            </a:r>
            <a:endParaRPr lang="zh-CN" alt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111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3" grpId="0"/>
      <p:bldP spid="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5142854" y="345292"/>
            <a:ext cx="190629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err="1">
                <a:latin typeface="Agency FB" panose="020B0503020202020204" pitchFamily="34" charset="0"/>
              </a:rPr>
              <a:t>InnoDB</a:t>
            </a:r>
            <a:r>
              <a:rPr lang="zh-CN" altLang="en-US" sz="3200" dirty="0">
                <a:latin typeface="Agency FB" panose="020B0503020202020204" pitchFamily="34" charset="0"/>
              </a:rPr>
              <a:t>索引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47650" y="1024568"/>
            <a:ext cx="1710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B+</a:t>
            </a:r>
            <a:r>
              <a:rPr lang="zh-CN" altLang="en-US" sz="2800" dirty="0" smtClean="0"/>
              <a:t>树索引</a:t>
            </a:r>
            <a:endParaRPr lang="zh-CN" altLang="en-US" sz="2800" dirty="0"/>
          </a:p>
        </p:txBody>
      </p:sp>
      <p:pic>
        <p:nvPicPr>
          <p:cNvPr id="1026" name="Picture 2" descr="C://Users/jrjiakun/AppData/Local/YNote/data/jiakunonly@163.com/e17a3ecd1e3a46a9898a450a392b4c6c/clipboar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108710"/>
            <a:ext cx="4114800" cy="529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8337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142854" y="345292"/>
            <a:ext cx="190629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err="1">
                <a:latin typeface="Agency FB" panose="020B0503020202020204" pitchFamily="34" charset="0"/>
              </a:rPr>
              <a:t>InnoDB</a:t>
            </a:r>
            <a:r>
              <a:rPr lang="zh-CN" altLang="en-US" sz="3200" dirty="0">
                <a:latin typeface="Agency FB" panose="020B0503020202020204" pitchFamily="34" charset="0"/>
              </a:rPr>
              <a:t>索引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59112" y="926565"/>
            <a:ext cx="3179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/>
              <a:t>InnoDB</a:t>
            </a:r>
            <a:r>
              <a:rPr lang="zh-CN" altLang="en-US" sz="2800" dirty="0"/>
              <a:t>索引的应用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59112" y="1689002"/>
            <a:ext cx="4865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查看表包含的索引：</a:t>
            </a:r>
            <a:r>
              <a:rPr lang="en-US" altLang="zh-CN" dirty="0"/>
              <a:t> Show index from table</a:t>
            </a:r>
            <a:endParaRPr lang="zh-CN" altLang="en-US" dirty="0"/>
          </a:p>
        </p:txBody>
      </p:sp>
      <p:pic>
        <p:nvPicPr>
          <p:cNvPr id="12" name="Picture 2" descr="c:\users\jrjiakun\documents\jddongdong\jimenterprise\jiakun8\temp\jdonline201811262155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12" y="2491365"/>
            <a:ext cx="10919543" cy="1334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461676" y="4258826"/>
            <a:ext cx="1001428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Cardinality</a:t>
            </a:r>
            <a:r>
              <a:rPr lang="en-US" altLang="zh-CN" dirty="0" smtClean="0"/>
              <a:t>:</a:t>
            </a:r>
            <a:r>
              <a:rPr lang="zh-CN" altLang="en-US" dirty="0"/>
              <a:t>不重复记录的</a:t>
            </a:r>
            <a:r>
              <a:rPr lang="zh-CN" altLang="en-US" dirty="0" smtClean="0"/>
              <a:t>预估值，</a:t>
            </a:r>
            <a:r>
              <a:rPr lang="zh-CN" altLang="en-US" dirty="0"/>
              <a:t>在实际应用中，</a:t>
            </a:r>
            <a:r>
              <a:rPr lang="en-US" altLang="zh-CN" dirty="0"/>
              <a:t>Cardinality/</a:t>
            </a:r>
            <a:r>
              <a:rPr lang="en-US" altLang="zh-CN" dirty="0" err="1"/>
              <a:t>n_row_in_table</a:t>
            </a:r>
            <a:r>
              <a:rPr lang="zh-CN" altLang="en-US" dirty="0"/>
              <a:t>应尽可能的接近</a:t>
            </a:r>
            <a:r>
              <a:rPr lang="en-US" altLang="zh-CN" dirty="0" smtClean="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Collation:</a:t>
            </a:r>
            <a:r>
              <a:rPr lang="zh-CN" altLang="en-US" dirty="0" smtClean="0"/>
              <a:t>列以什么样的方式存储在索引中，有</a:t>
            </a:r>
            <a:r>
              <a:rPr lang="en-US" altLang="zh-CN" dirty="0" smtClean="0"/>
              <a:t>A(</a:t>
            </a:r>
            <a:r>
              <a:rPr lang="zh-CN" altLang="en-US" dirty="0" smtClean="0"/>
              <a:t>升序</a:t>
            </a:r>
            <a:r>
              <a:rPr lang="en-US" altLang="zh-CN" dirty="0" smtClean="0"/>
              <a:t>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NULL(</a:t>
            </a:r>
            <a:r>
              <a:rPr lang="zh-CN" altLang="en-US" dirty="0" smtClean="0"/>
              <a:t>无分类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NULL:</a:t>
            </a:r>
            <a:r>
              <a:rPr lang="zh-CN" altLang="en-US" dirty="0"/>
              <a:t>  索引的列中含有</a:t>
            </a:r>
            <a:r>
              <a:rPr lang="en-US" altLang="zh-CN" dirty="0"/>
              <a:t>NULL</a:t>
            </a:r>
            <a:r>
              <a:rPr lang="zh-CN" altLang="en-US" dirty="0"/>
              <a:t>。含有</a:t>
            </a:r>
            <a:r>
              <a:rPr lang="en-US" altLang="zh-CN" dirty="0"/>
              <a:t>NULL</a:t>
            </a:r>
            <a:r>
              <a:rPr lang="zh-CN" altLang="en-US" dirty="0"/>
              <a:t>则为</a:t>
            </a:r>
            <a:r>
              <a:rPr lang="en-US" altLang="zh-CN" dirty="0"/>
              <a:t>YES</a:t>
            </a:r>
            <a:r>
              <a:rPr lang="zh-CN" altLang="en-US" dirty="0"/>
              <a:t>。如果没有，则这里显示为空</a:t>
            </a:r>
          </a:p>
        </p:txBody>
      </p:sp>
    </p:spTree>
    <p:extLst>
      <p:ext uri="{BB962C8B-B14F-4D97-AF65-F5344CB8AC3E}">
        <p14:creationId xmlns:p14="http://schemas.microsoft.com/office/powerpoint/2010/main" val="263221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b9d39d7-4fa5-49af-b730-e344a79007b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b9d39d7-4fa5-49af-b730-e344a79007b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3e0ea07-6d38-4c56-96d5-6352ce72647b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3e0ea07-6d38-4c56-96d5-6352ce72647b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3e0ea07-6d38-4c56-96d5-6352ce72647b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427bb3c-c702-4556-83c9-7375f321675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3e0ea07-6d38-4c56-96d5-6352ce72647b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ed1754b-4077-4e8e-adb3-51bd0c33cd6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97d3ba61-682d-434a-87f9-9a01dafa746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d16b59c-c7c1-4f8a-adca-69ff34436f2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d16b59c-c7c1-4f8a-adca-69ff34436f2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d16b59c-c7c1-4f8a-adca-69ff34436f2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d16b59c-c7c1-4f8a-adca-69ff34436f2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d16b59c-c7c1-4f8a-adca-69ff34436f2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d16b59c-c7c1-4f8a-adca-69ff34436f2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d16b59c-c7c1-4f8a-adca-69ff34436f2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d16b59c-c7c1-4f8a-adca-69ff34436f2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d16b59c-c7c1-4f8a-adca-69ff34436f2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d16b59c-c7c1-4f8a-adca-69ff34436f2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d16b59c-c7c1-4f8a-adca-69ff34436f2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2a00a56-1909-4be2-9496-2cab7d0080d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d16b59c-c7c1-4f8a-adca-69ff34436f2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44c1112-77b0-44fd-b649-ab1d9e70d73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c9d5d35-cb7f-44f8-bfde-3de0a11f51c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c9d5d35-cb7f-44f8-bfde-3de0a11f51c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62864e6-5dfd-4234-a041-6d21e65d296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d40523a-94c9-48a3-b0b5-21058e31718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d40523a-94c9-48a3-b0b5-21058e31718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b9d39d7-4fa5-49af-b730-e344a79007b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b9d39d7-4fa5-49af-b730-e344a79007b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b9d39d7-4fa5-49af-b730-e344a79007b4"/>
</p:tagLst>
</file>

<file path=ppt/theme/theme1.xml><?xml version="1.0" encoding="utf-8"?>
<a:theme xmlns:a="http://schemas.openxmlformats.org/drawingml/2006/main" name="第一PPT，www.1ppt.com">
  <a:themeElements>
    <a:clrScheme name="自定义 1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8CC5"/>
      </a:accent1>
      <a:accent2>
        <a:srgbClr val="4C4676"/>
      </a:accent2>
      <a:accent3>
        <a:srgbClr val="298CC5"/>
      </a:accent3>
      <a:accent4>
        <a:srgbClr val="4C4676"/>
      </a:accent4>
      <a:accent5>
        <a:srgbClr val="298CC5"/>
      </a:accent5>
      <a:accent6>
        <a:srgbClr val="4C4676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875</TotalTime>
  <Words>3283</Words>
  <Application>Microsoft Office PowerPoint</Application>
  <PresentationFormat>宽屏</PresentationFormat>
  <Paragraphs>352</Paragraphs>
  <Slides>42</Slides>
  <Notes>42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1" baseType="lpstr">
      <vt:lpstr>Gill Sans</vt:lpstr>
      <vt:lpstr>等线</vt:lpstr>
      <vt:lpstr>宋体</vt:lpstr>
      <vt:lpstr>微软雅黑</vt:lpstr>
      <vt:lpstr>Agency FB</vt:lpstr>
      <vt:lpstr>Arial</vt:lpstr>
      <vt:lpstr>Calibri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</dc:creator>
  <cp:keywords>www.1ppt.com</cp:keywords>
  <dc:description>www.1ppt.com</dc:description>
  <cp:lastModifiedBy>贾坤</cp:lastModifiedBy>
  <cp:revision>268</cp:revision>
  <dcterms:created xsi:type="dcterms:W3CDTF">2017-08-08T02:58:07Z</dcterms:created>
  <dcterms:modified xsi:type="dcterms:W3CDTF">2019-01-23T06:31:08Z</dcterms:modified>
</cp:coreProperties>
</file>