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61" r:id="rId6"/>
    <p:sldId id="264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37:09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146 129 24575,'1'-2'0,"-1"0"0,1 0 0,0 1 0,0-1 0,0 1 0,-1-1 0,2 1 0,-1-1 0,0 1 0,0-1 0,0 1 0,1 0 0,-1 0 0,0 0 0,1 0 0,-1 0 0,1 0 0,-1 0 0,1 0 0,0 0 0,-1 1 0,1-1 0,0 1 0,2-1 0,44-10 0,9 3 0,-6 1 0,78-2 0,274 10 0,-1189-1 0,777 0 0,1 0 0,-1 1 0,1 0 0,0 1 0,-1 0 0,1 0 0,-14 6 0,77-15 0,-11 1 0,1 2 0,1 2 0,46 3 0,-16 1 0,-57-1 0,0 1 0,27 6 0,-26-4 0,-1-1 0,27 1 0,4-3 0,96 13 0,-89-9 0,96-5 0,-134 0 0,-55 2 0,-42 7 0,56-5 0,0-1 0,0-1 0,-1-1 0,1-1 0,0-1 0,-32-5 0,19 0 0,-1 2 0,0 1 0,-61 3 0,-37-2 0,59-7 0,43 4 0,-51-2 0,77 7 0,-27 0 0,33 1 0,-1-1 0,0 0 0,0 0 0,0 0 0,0 0 0,0 0 0,0 0 0,1 0 0,-1-1 0,0 1 0,0 0 0,0 0 0,0-1 0,1 1 0,-1 0 0,0-1 0,0 1 0,1-1 0,-1 1 0,0-1 0,1 1 0,-1-1 0,0 1 0,1-1 0,-1-1 0,1 2 0,1-1 0,0 0 0,-1 0 0,1 1 0,0-1 0,0 0 0,-1 1 0,1-1 0,0 1 0,0-1 0,0 1 0,0 0 0,0-1 0,0 1 0,-1 0 0,1-1 0,0 1 0,0 0 0,0 0 0,0 0 0,2 0 0,27-3 0,-27 3 0,174-22 0,-117 12 0,-34 6 0,0 0 0,31 0 0,-29 3 66,46-8-1,15-1-1561,-72 10-5330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37:14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18 108 24575,'0'-1'0,"1"-1"0,-1 1 0,1 0 0,-1 0 0,1 0 0,-1 0 0,1 0 0,0 0 0,0 0 0,0 0 0,0 0 0,-1 0 0,1 0 0,0 0 0,1 1 0,-1-1 0,0 0 0,0 1 0,0-1 0,0 1 0,0-1 0,1 1 0,-1-1 0,0 1 0,0 0 0,1 0 0,1 0 0,41-5 0,-40 4 0,92-12 0,-66 7 0,60-2 0,679 9 0,-1303-1 0,515-1 0,0-1 0,-37-9 0,35 6 0,0 1 0,-27-1 0,44 5 0,-46-1 0,-82-13 0,94 8 0,0 3 0,-60 1 0,140 1 0,1 3 0,-1 1 0,45 9 0,-60-7 0,0-2 0,1 0 0,32-3 0,-32 0 0,0 1 0,55 8 0,-35-1-262,0-2 0,1-3 0,59-3 0,-97 0-55,12 0-6509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0AA9-6D88-4371-86D9-E693747C1B3C}" type="datetimeFigureOut">
              <a:rPr lang="en-CA" smtClean="0"/>
              <a:t>2023-08-10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3FB-75F1-4C6B-8ACE-A70EEECC41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0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46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Better models. </a:t>
            </a:r>
          </a:p>
          <a:p>
            <a:r>
              <a:rPr lang="en-CA" dirty="0"/>
              <a:t>Logistic Regression is quick so I used it as baseline.</a:t>
            </a:r>
          </a:p>
          <a:p>
            <a:r>
              <a:rPr lang="en-CA" dirty="0"/>
              <a:t>Also took a look at Decision Tree since it’s simple. </a:t>
            </a:r>
          </a:p>
          <a:p>
            <a:r>
              <a:rPr lang="en-CA" dirty="0"/>
              <a:t>I wanted to use SVM since it’s second most widely used, but it is so slow I can’t.</a:t>
            </a:r>
          </a:p>
          <a:p>
            <a:r>
              <a:rPr lang="en-CA" dirty="0" err="1"/>
              <a:t>XGBoost</a:t>
            </a:r>
            <a:r>
              <a:rPr lang="en-CA" dirty="0"/>
              <a:t> and Neural Networks I did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69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12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Code I want </a:t>
            </a:r>
            <a:r>
              <a:rPr lang="en-CA"/>
              <a:t>to highlight:</a:t>
            </a:r>
          </a:p>
          <a:p>
            <a:r>
              <a:rPr lang="en-CA"/>
              <a:t>Hour Feature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3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80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should you care?</a:t>
            </a:r>
          </a:p>
          <a:p>
            <a:r>
              <a:rPr lang="en-CA" dirty="0"/>
              <a:t>According to the FTC, consumers reported losing almost 8.8 billion to scams in 2022</a:t>
            </a:r>
          </a:p>
          <a:p>
            <a:r>
              <a:rPr lang="en-CA" dirty="0"/>
              <a:t>Credit card fraud worldwide will reach 43 billion by 2026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Merchantcostconsulting</a:t>
            </a:r>
            <a:r>
              <a:rPr lang="en-CA" dirty="0"/>
              <a:t> </a:t>
            </a:r>
            <a:r>
              <a:rPr lang="en-US" dirty="0"/>
              <a:t>half of customers say it’s the merchant’s responsibility to protect them from 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58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Got data from Kaggle</a:t>
            </a:r>
          </a:p>
          <a:p>
            <a:r>
              <a:rPr lang="en-CA" dirty="0"/>
              <a:t>Distribution of Fraud is on the pie</a:t>
            </a:r>
          </a:p>
          <a:p>
            <a:r>
              <a:rPr lang="en-CA" dirty="0"/>
              <a:t>0.2 X 0.17% </a:t>
            </a:r>
          </a:p>
          <a:p>
            <a:r>
              <a:rPr lang="en-CA" dirty="0"/>
              <a:t>Why should you care?</a:t>
            </a:r>
          </a:p>
          <a:p>
            <a:r>
              <a:rPr lang="en-CA" dirty="0"/>
              <a:t>Data collected over two days</a:t>
            </a:r>
          </a:p>
          <a:p>
            <a:r>
              <a:rPr lang="en-CA" dirty="0"/>
              <a:t>In that time 280 000 transactions completed</a:t>
            </a:r>
          </a:p>
          <a:p>
            <a:r>
              <a:rPr lang="en-CA" dirty="0"/>
              <a:t>In that time 60 000 dollars were lost due to fraud</a:t>
            </a:r>
          </a:p>
          <a:p>
            <a:r>
              <a:rPr lang="en-CA" dirty="0"/>
              <a:t>A calculator tells us that 11 million annually.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1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Let’s give a background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All know credit card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Let’s jump back to 1950s. There were some precursors to the credit card, called diner club cards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1958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BankAmericard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(Visa) first introduced their credit card shortly thereafter the first credit card fraud.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those days Card-Present Fraud was the only type of fraud.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This type happens when the card is lost, stolen, intercepted, or counterfeited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Credit card companies have had decades to adapt,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kinda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safe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Now technology is expanding at a rate difficult to regulate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Fraud has shifted from card present to card not present, at least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72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how do we stop fraud?</a:t>
            </a:r>
          </a:p>
          <a:p>
            <a:r>
              <a:rPr lang="en-CA" dirty="0"/>
              <a:t>The first stop is at the Terminal</a:t>
            </a:r>
          </a:p>
          <a:p>
            <a:pPr marL="171450" indent="-171450">
              <a:buFontTx/>
              <a:buChar char="-"/>
            </a:pPr>
            <a:r>
              <a:rPr lang="en-CA" dirty="0"/>
              <a:t>Checks PIN, Checks Card number, Checks Code</a:t>
            </a:r>
          </a:p>
          <a:p>
            <a:pPr marL="171450" indent="-171450">
              <a:buFontTx/>
              <a:buChar char="-"/>
            </a:pPr>
            <a:r>
              <a:rPr lang="en-CA" dirty="0"/>
              <a:t>Bypassed by those super annoying phishing emails</a:t>
            </a:r>
          </a:p>
          <a:p>
            <a:pPr marL="0" indent="0">
              <a:buFontTx/>
              <a:buNone/>
            </a:pPr>
            <a:r>
              <a:rPr lang="en-CA" dirty="0"/>
              <a:t>Next, Transaction Blocking Rules</a:t>
            </a:r>
          </a:p>
          <a:p>
            <a:pPr marL="171450" indent="-171450">
              <a:buFontTx/>
              <a:buChar char="-"/>
            </a:pPr>
            <a:r>
              <a:rPr lang="en-CA" dirty="0"/>
              <a:t>Typically simple rules like checking to see if it’s an unsecure website or if the address is in the ocean.</a:t>
            </a:r>
          </a:p>
          <a:p>
            <a:pPr marL="0" indent="0">
              <a:buFontTx/>
              <a:buNone/>
            </a:pPr>
            <a:r>
              <a:rPr lang="en-CA" dirty="0"/>
              <a:t>Now you have Scoring Rules and a Data Driven Model.</a:t>
            </a:r>
          </a:p>
          <a:p>
            <a:pPr marL="171450" indent="-171450">
              <a:buFontTx/>
              <a:buChar char="-"/>
            </a:pPr>
            <a:r>
              <a:rPr lang="en-CA" dirty="0"/>
              <a:t>Scoring Rules are a conjunction of things indicating possible fraud</a:t>
            </a:r>
          </a:p>
          <a:p>
            <a:pPr marL="171450" indent="-171450">
              <a:buFontTx/>
              <a:buChar char="-"/>
            </a:pPr>
            <a:r>
              <a:rPr lang="en-CA" dirty="0"/>
              <a:t>For instance if the account is registered in China but requesting a ride in LA SUS or address is in a block with other fraudulent accounts SUS</a:t>
            </a:r>
          </a:p>
          <a:p>
            <a:pPr marL="0" indent="0">
              <a:buFontTx/>
              <a:buNone/>
            </a:pPr>
            <a:r>
              <a:rPr lang="en-CA" dirty="0"/>
              <a:t>But These are Expert driven models. The scores the likelihood is kind of arbitrary not no logic but up to expert.</a:t>
            </a:r>
          </a:p>
          <a:p>
            <a:pPr marL="0" indent="0">
              <a:buFontTx/>
              <a:buNone/>
            </a:pPr>
            <a:r>
              <a:rPr lang="en-CA" dirty="0"/>
              <a:t>In Modern Day Technology and what I’m presenting is the Data Driven Models. 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These models look at the data we have and make informed decisions themselves. </a:t>
            </a:r>
          </a:p>
          <a:p>
            <a:pPr marL="171450" indent="-171450">
              <a:buFontTx/>
              <a:buChar char="-"/>
            </a:pPr>
            <a:r>
              <a:rPr lang="en-CA" dirty="0"/>
              <a:t>If they’re neural networks, they will even learn themselves.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has specifically 284 315 genuine transactions 492 cases of fraud</a:t>
            </a:r>
          </a:p>
          <a:p>
            <a:r>
              <a:rPr lang="en-CA" dirty="0"/>
              <a:t>There were no missing values in the dataset</a:t>
            </a:r>
          </a:p>
          <a:p>
            <a:r>
              <a:rPr lang="en-CA" dirty="0"/>
              <a:t>And had the following Columns: Time, Amount, Class (Fraud/not), and 28 PCA transformed columns</a:t>
            </a:r>
          </a:p>
          <a:p>
            <a:r>
              <a:rPr lang="en-CA" dirty="0"/>
              <a:t>I have no idea what they were since they were, for privacy reasons hidden.</a:t>
            </a:r>
          </a:p>
          <a:p>
            <a:r>
              <a:rPr lang="en-CA" dirty="0"/>
              <a:t>The time column was the time in seconds from the start of the data collection period to the end. </a:t>
            </a:r>
          </a:p>
          <a:p>
            <a:r>
              <a:rPr lang="en-CA" dirty="0"/>
              <a:t>I transformed that into the Hours format representing the hours of the day so it’s more usable. </a:t>
            </a:r>
          </a:p>
          <a:p>
            <a:r>
              <a:rPr lang="en-CA" dirty="0"/>
              <a:t>The Amount column ranged from 0 to 26000 </a:t>
            </a:r>
          </a:p>
          <a:p>
            <a:r>
              <a:rPr lang="en-CA" dirty="0"/>
              <a:t>The median is only 22 and the median for fraud is 9.25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42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Looking at the Distribution of the Data</a:t>
            </a:r>
          </a:p>
          <a:p>
            <a:r>
              <a:rPr lang="en-CA" dirty="0"/>
              <a:t>A sample of the data most graphs look like the two pairs here, time and amount were exceptions</a:t>
            </a:r>
          </a:p>
          <a:p>
            <a:r>
              <a:rPr lang="en-CA" dirty="0"/>
              <a:t>We can see its high in Kurtosis meaning its outliers are going to be extreme and we can also find it has Many outliers</a:t>
            </a:r>
          </a:p>
          <a:p>
            <a:r>
              <a:rPr lang="en-CA" dirty="0"/>
              <a:t>Does look kind of normal already, but because of the outliers we use </a:t>
            </a:r>
            <a:r>
              <a:rPr lang="en-CA" dirty="0" err="1"/>
              <a:t>robustscaler</a:t>
            </a:r>
            <a:endParaRPr lang="en-CA" dirty="0"/>
          </a:p>
          <a:p>
            <a:r>
              <a:rPr lang="en-CA" dirty="0"/>
              <a:t>Normally I like to clip the outliers, but I didn’t this time because it would affect 40% of the minority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86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Log Regression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ROC AUC 0.918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Recall of 0.86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Precision of 0.06</a:t>
            </a:r>
          </a:p>
          <a:p>
            <a:r>
              <a:rPr lang="en-US" dirty="0">
                <a:solidFill>
                  <a:srgbClr val="FFFFFF"/>
                </a:solidFill>
              </a:rPr>
              <a:t>Metric of Choice was ROC AUC because it was the most widely used method for Credit Card fraud detection</a:t>
            </a:r>
          </a:p>
          <a:p>
            <a:r>
              <a:rPr lang="en-CA" dirty="0">
                <a:solidFill>
                  <a:srgbClr val="FFFFFF"/>
                </a:solidFill>
              </a:rPr>
              <a:t>Precision so low, it’s a problem</a:t>
            </a:r>
          </a:p>
          <a:p>
            <a:r>
              <a:rPr lang="en-CA" dirty="0">
                <a:solidFill>
                  <a:srgbClr val="FFFFFF"/>
                </a:solidFill>
              </a:rPr>
              <a:t>Customers are going to have complaints and there’s a lot of unnecessary work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54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 thing is a bit of feature selection</a:t>
            </a:r>
          </a:p>
          <a:p>
            <a:r>
              <a:rPr lang="en-CA" dirty="0"/>
              <a:t>Mutual Information Statistic</a:t>
            </a:r>
          </a:p>
          <a:p>
            <a:r>
              <a:rPr lang="en-CA" dirty="0"/>
              <a:t>Logistic Regression Coefficients</a:t>
            </a:r>
          </a:p>
          <a:p>
            <a:r>
              <a:rPr lang="en-CA" dirty="0"/>
              <a:t>Correlation Matrix</a:t>
            </a:r>
          </a:p>
          <a:p>
            <a:r>
              <a:rPr lang="en-CA" dirty="0"/>
              <a:t>I took the absolute values, added them up and sorted them.</a:t>
            </a:r>
          </a:p>
          <a:p>
            <a:r>
              <a:rPr lang="en-CA" dirty="0"/>
              <a:t>Then I took the features that had a sum greater than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3FB-75F1-4C6B-8ACE-A70EEECC41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95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64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2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0115661A-A0C2-157E-3341-09AA4082C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818" b="102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2062B-26C5-9875-D89B-60E7CD8C9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CA" sz="8000">
                <a:solidFill>
                  <a:srgbClr val="FFFFFF"/>
                </a:solidFill>
              </a:rPr>
              <a:t>Credit Card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D58B4-05C2-B664-3B51-21926F9B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37135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984CC-2D6C-D76D-D4E4-CB1C3F22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Methods of Choice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10" name="Content Placeholder 9" descr="A white sheet with black text&#10;&#10;Description automatically generated">
            <a:extLst>
              <a:ext uri="{FF2B5EF4-FFF2-40B4-BE49-F238E27FC236}">
                <a16:creationId xmlns:a16="http://schemas.microsoft.com/office/drawing/2014/main" id="{37178932-43D1-4AC6-0AD5-15F566EF5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r="40640"/>
          <a:stretch/>
        </p:blipFill>
        <p:spPr>
          <a:xfrm>
            <a:off x="5862576" y="274437"/>
            <a:ext cx="4350209" cy="6089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5D2D3654-C50C-EA0A-4C15-64264378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43315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Logistic Regression and Decision Tree for simplicity.</a:t>
            </a:r>
          </a:p>
          <a:p>
            <a:r>
              <a:rPr lang="en-US" dirty="0">
                <a:solidFill>
                  <a:srgbClr val="EBEBEB"/>
                </a:solidFill>
              </a:rPr>
              <a:t>Support Vector Machine and Random Forest since they’re widely cited</a:t>
            </a:r>
          </a:p>
          <a:p>
            <a:r>
              <a:rPr lang="en-US" dirty="0" err="1">
                <a:solidFill>
                  <a:srgbClr val="EBEBEB"/>
                </a:solidFill>
              </a:rPr>
              <a:t>XGBoost</a:t>
            </a:r>
            <a:r>
              <a:rPr lang="en-US" dirty="0">
                <a:solidFill>
                  <a:srgbClr val="EBEBEB"/>
                </a:solidFill>
              </a:rPr>
              <a:t> and Neural Networks for their power</a:t>
            </a:r>
          </a:p>
        </p:txBody>
      </p:sp>
    </p:spTree>
    <p:extLst>
      <p:ext uri="{BB962C8B-B14F-4D97-AF65-F5344CB8AC3E}">
        <p14:creationId xmlns:p14="http://schemas.microsoft.com/office/powerpoint/2010/main" val="264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C9653-0A56-227E-2B77-C228798D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27" y="1447953"/>
            <a:ext cx="3491725" cy="2170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Algorithm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E6706-E25B-D578-F779-E5459F5AAB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13" r="2" b="-35"/>
          <a:stretch/>
        </p:blipFill>
        <p:spPr>
          <a:xfrm>
            <a:off x="607848" y="484095"/>
            <a:ext cx="6946288" cy="5916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19D2236D-B896-BF49-0579-1C80392B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457" y="3728784"/>
            <a:ext cx="4166509" cy="2748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Logistic Regression: 0.929</a:t>
            </a:r>
          </a:p>
          <a:p>
            <a:r>
              <a:rPr lang="en-US" dirty="0">
                <a:solidFill>
                  <a:srgbClr val="EBEBEB"/>
                </a:solidFill>
              </a:rPr>
              <a:t>Decision Tree: 0.885</a:t>
            </a:r>
          </a:p>
          <a:p>
            <a:r>
              <a:rPr lang="en-US" dirty="0">
                <a:solidFill>
                  <a:srgbClr val="EBEBEB"/>
                </a:solidFill>
              </a:rPr>
              <a:t>Random Forest: 0.886</a:t>
            </a:r>
          </a:p>
          <a:p>
            <a:r>
              <a:rPr lang="en-US" dirty="0">
                <a:solidFill>
                  <a:srgbClr val="EBEBEB"/>
                </a:solidFill>
              </a:rPr>
              <a:t>XG Boost: 0.899</a:t>
            </a:r>
          </a:p>
        </p:txBody>
      </p:sp>
    </p:spTree>
    <p:extLst>
      <p:ext uri="{BB962C8B-B14F-4D97-AF65-F5344CB8AC3E}">
        <p14:creationId xmlns:p14="http://schemas.microsoft.com/office/powerpoint/2010/main" val="508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D1A7-A59B-0E02-B612-909FB3F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Model Stacking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5" name="Picture 4" descr="A yellow and purple squares with numbers&#10;&#10;Description automatically generated">
            <a:extLst>
              <a:ext uri="{FF2B5EF4-FFF2-40B4-BE49-F238E27FC236}">
                <a16:creationId xmlns:a16="http://schemas.microsoft.com/office/drawing/2014/main" id="{997B7642-4D17-E646-6AB5-B352258C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2" y="1180918"/>
            <a:ext cx="5777190" cy="476618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A41FF13-F931-93C8-6707-1D1ABB64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	Logistic Regression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			+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	Random Forest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			+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		</a:t>
            </a:r>
            <a:r>
              <a:rPr lang="en-US" dirty="0" err="1">
                <a:solidFill>
                  <a:srgbClr val="EBEBEB"/>
                </a:solidFill>
              </a:rPr>
              <a:t>XGBoost</a:t>
            </a: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ROC AUC: 0.886</a:t>
            </a:r>
          </a:p>
        </p:txBody>
      </p:sp>
    </p:spTree>
    <p:extLst>
      <p:ext uri="{BB962C8B-B14F-4D97-AF65-F5344CB8AC3E}">
        <p14:creationId xmlns:p14="http://schemas.microsoft.com/office/powerpoint/2010/main" val="175042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C532-00C7-17C1-7DE1-85A2A9A9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Deep Learning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0C16155-6AD6-66F4-4E59-BEFFF79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Feedforward Neural Network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3 hidden layers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Input layer had 512 neurons; hidden layers had decreasing amounts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Output was sigmoid activation due to binary classification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Higher ROC AUC: 0.917, lower precision.</a:t>
            </a:r>
          </a:p>
        </p:txBody>
      </p:sp>
      <p:pic>
        <p:nvPicPr>
          <p:cNvPr id="7" name="Picture 6" descr="A yellow and purple squares with numbers&#10;&#10;Description automatically generated">
            <a:extLst>
              <a:ext uri="{FF2B5EF4-FFF2-40B4-BE49-F238E27FC236}">
                <a16:creationId xmlns:a16="http://schemas.microsoft.com/office/drawing/2014/main" id="{375ED7B1-C9E5-DEB2-D83F-FA4F09D2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71" y="1436931"/>
            <a:ext cx="5627029" cy="46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F666-7DCA-6190-C558-D668E72C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017" y="330498"/>
            <a:ext cx="5264035" cy="1400530"/>
          </a:xfrm>
        </p:spPr>
        <p:txBody>
          <a:bodyPr/>
          <a:lstStyle/>
          <a:p>
            <a:r>
              <a:rPr lang="en-CA" dirty="0"/>
              <a:t>Code Highlights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0D8E0-C5B2-A8EF-B3C7-71B838A86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058" y="1682785"/>
            <a:ext cx="7306695" cy="628738"/>
          </a:xfr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137CCD5-AEAA-FA5E-B742-43DA5A9DE282}"/>
              </a:ext>
            </a:extLst>
          </p:cNvPr>
          <p:cNvSpPr txBox="1">
            <a:spLocks/>
          </p:cNvSpPr>
          <p:nvPr/>
        </p:nvSpPr>
        <p:spPr>
          <a:xfrm>
            <a:off x="779457" y="2582329"/>
            <a:ext cx="4166509" cy="52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EBEBEB"/>
                </a:solidFill>
              </a:rPr>
              <a:t>Combining the Feature Selection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35E9027-ACA0-0658-CABA-2B4B0C8EA7B8}"/>
              </a:ext>
            </a:extLst>
          </p:cNvPr>
          <p:cNvSpPr txBox="1">
            <a:spLocks/>
          </p:cNvSpPr>
          <p:nvPr/>
        </p:nvSpPr>
        <p:spPr>
          <a:xfrm>
            <a:off x="779458" y="1337902"/>
            <a:ext cx="4166509" cy="5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EBEBEB"/>
                </a:solidFill>
              </a:rPr>
              <a:t>Hour Feature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7671D-AA05-6520-CD7F-E941B1518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58" y="2936123"/>
            <a:ext cx="7325747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206AC-8983-1651-FBC5-ECCEAD12B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4528595"/>
            <a:ext cx="7287642" cy="187668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6EC9D98-00A1-EC44-90D8-B5F3E8D9E40E}"/>
              </a:ext>
            </a:extLst>
          </p:cNvPr>
          <p:cNvSpPr txBox="1">
            <a:spLocks/>
          </p:cNvSpPr>
          <p:nvPr/>
        </p:nvSpPr>
        <p:spPr>
          <a:xfrm>
            <a:off x="779458" y="4169178"/>
            <a:ext cx="4166509" cy="5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EBEBEB"/>
                </a:solidFill>
              </a:rPr>
              <a:t>Deep Learning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D4B82-0EB1-2C41-2D90-6C89DE2AD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61" y="2845672"/>
            <a:ext cx="2829320" cy="838317"/>
          </a:xfrm>
          <a:prstGeom prst="rect">
            <a:avLst/>
          </a:prstGeom>
        </p:spPr>
      </p:pic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23182F66-14B6-41FE-7FD3-D132852CF0D9}"/>
              </a:ext>
            </a:extLst>
          </p:cNvPr>
          <p:cNvSpPr txBox="1">
            <a:spLocks/>
          </p:cNvSpPr>
          <p:nvPr/>
        </p:nvSpPr>
        <p:spPr>
          <a:xfrm>
            <a:off x="8609102" y="2471590"/>
            <a:ext cx="2062616" cy="5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EBEBEB"/>
                </a:solidFill>
              </a:rP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409786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1C44-BDC5-2832-7413-54CC612C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6383"/>
          </a:xfrm>
        </p:spPr>
        <p:txBody>
          <a:bodyPr/>
          <a:lstStyle/>
          <a:p>
            <a:r>
              <a:rPr lang="en-CA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0AE-DA60-6004-983F-01D47647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1" y="2052919"/>
            <a:ext cx="5492680" cy="3065492"/>
          </a:xfrm>
        </p:spPr>
        <p:txBody>
          <a:bodyPr/>
          <a:lstStyle/>
          <a:p>
            <a:r>
              <a:rPr lang="en-CA" dirty="0" err="1"/>
              <a:t>XGBoost</a:t>
            </a:r>
            <a:endParaRPr lang="en-CA" dirty="0"/>
          </a:p>
          <a:p>
            <a:r>
              <a:rPr lang="en-CA" dirty="0"/>
              <a:t>Default Hyperparameters</a:t>
            </a:r>
          </a:p>
          <a:p>
            <a:r>
              <a:rPr lang="en-CA" dirty="0"/>
              <a:t>ROC AUC of 0.923</a:t>
            </a:r>
          </a:p>
          <a:p>
            <a:endParaRPr lang="en-CA" dirty="0"/>
          </a:p>
          <a:p>
            <a:r>
              <a:rPr lang="en-CA" dirty="0"/>
              <a:t>Customer Satisfaction: Stacked Model</a:t>
            </a:r>
          </a:p>
          <a:p>
            <a:r>
              <a:rPr lang="en-CA" dirty="0"/>
              <a:t>Employee Workload: Deep Learning</a:t>
            </a:r>
          </a:p>
        </p:txBody>
      </p:sp>
      <p:pic>
        <p:nvPicPr>
          <p:cNvPr id="5" name="Picture 4" descr="A yellow and purple squares with numbers&#10;&#10;Description automatically generated">
            <a:extLst>
              <a:ext uri="{FF2B5EF4-FFF2-40B4-BE49-F238E27FC236}">
                <a16:creationId xmlns:a16="http://schemas.microsoft.com/office/drawing/2014/main" id="{A6C29F0F-88D4-3E0F-6D22-4AC41A9A4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9" y="2104017"/>
            <a:ext cx="4846330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933E-32DB-E6FD-5E1F-BFC911D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CA" sz="600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52B0-AA01-2649-BBBA-104B0441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Consumers reported losing nearly $8.8 billion to Scams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card fraud worldwide will reach $43 billion by 2026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48% of consumers say it’s the merchant’s responsibility to protect them from fraud</a:t>
            </a: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A1941DE2-4596-0250-BDF1-5F5D0C72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43" r="22690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BD8D7-01DA-48EC-7641-9E8E29DB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Data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800" dirty="0">
                <a:solidFill>
                  <a:srgbClr val="EBEBEB"/>
                </a:solidFill>
              </a:rPr>
              <a:t>a</a:t>
            </a: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 a Glance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8" name="Picture 7" descr="A blue circle with text on it&#10;&#10;Description automatically generated">
            <a:extLst>
              <a:ext uri="{FF2B5EF4-FFF2-40B4-BE49-F238E27FC236}">
                <a16:creationId xmlns:a16="http://schemas.microsoft.com/office/drawing/2014/main" id="{9AB83A78-5E48-B584-5999-9600BA955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294"/>
          <a:stretch/>
        </p:blipFill>
        <p:spPr>
          <a:xfrm>
            <a:off x="6093992" y="1099339"/>
            <a:ext cx="5449889" cy="4659319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04E4864-28D0-42AC-D7ED-262E0371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284 807 Transactions over 2 days</a:t>
            </a:r>
          </a:p>
          <a:p>
            <a:r>
              <a:rPr lang="en-US" dirty="0">
                <a:solidFill>
                  <a:srgbClr val="EBEBEB"/>
                </a:solidFill>
              </a:rPr>
              <a:t>$60 127.97 were lost due to fraud</a:t>
            </a:r>
          </a:p>
          <a:p>
            <a:r>
              <a:rPr lang="en-US" dirty="0">
                <a:solidFill>
                  <a:srgbClr val="EBEBEB"/>
                </a:solidFill>
              </a:rPr>
              <a:t>$11 million per year</a:t>
            </a:r>
          </a:p>
        </p:txBody>
      </p:sp>
    </p:spTree>
    <p:extLst>
      <p:ext uri="{BB962C8B-B14F-4D97-AF65-F5344CB8AC3E}">
        <p14:creationId xmlns:p14="http://schemas.microsoft.com/office/powerpoint/2010/main" val="245116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46B83-9BB0-25B4-DB62-7BB06CB1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Background</a:t>
            </a:r>
            <a:br>
              <a:rPr lang="en-CA" dirty="0">
                <a:solidFill>
                  <a:srgbClr val="EBEBEB"/>
                </a:solidFill>
              </a:rPr>
            </a:br>
            <a:r>
              <a:rPr lang="en-CA" sz="2800" dirty="0">
                <a:solidFill>
                  <a:srgbClr val="EBEBEB"/>
                </a:solidFill>
              </a:rPr>
              <a:t>- History</a:t>
            </a:r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45AC8-B19D-3958-11D9-31A97A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US" b="0" i="0" dirty="0">
                <a:solidFill>
                  <a:srgbClr val="FFFFFF"/>
                </a:solidFill>
                <a:effectLst/>
              </a:rPr>
              <a:t>1958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BankAmericard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later Visa was first introduced, fraud followed shortly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US" b="0" i="0" dirty="0">
                <a:solidFill>
                  <a:srgbClr val="FFFFFF"/>
                </a:solidFill>
                <a:effectLst/>
              </a:rPr>
              <a:t>2 Broad Types, Card-Present and Card-not-present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US" b="0" i="0" dirty="0">
                <a:solidFill>
                  <a:srgbClr val="FFFFFF"/>
                </a:solidFill>
                <a:effectLst/>
              </a:rPr>
              <a:t>Card-Present Fraud occurs when the card is lost, stolen, intercepted, or counterfeited.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CA" dirty="0">
                <a:solidFill>
                  <a:srgbClr val="FFFFFF"/>
                </a:solidFill>
              </a:rPr>
              <a:t>Physical card has had decades for safe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US" b="0" i="0" dirty="0">
                <a:solidFill>
                  <a:srgbClr val="FFFFFF"/>
                </a:solidFill>
                <a:effectLst/>
              </a:rPr>
              <a:t>Digital Age: Physical cards not required.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At least 70% of fraud is now Card-not-present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dit card history is explained from the year 1930 to 1991.">
            <a:extLst>
              <a:ext uri="{FF2B5EF4-FFF2-40B4-BE49-F238E27FC236}">
                <a16:creationId xmlns:a16="http://schemas.microsoft.com/office/drawing/2014/main" id="{85AD3737-8A78-34A9-1609-E47B6A24E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 r="-1" b="14673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8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84868-2139-2620-C58D-23354814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Background</a:t>
            </a:r>
            <a:br>
              <a:rPr lang="en-CA" dirty="0">
                <a:solidFill>
                  <a:srgbClr val="EBEBEB"/>
                </a:solidFill>
              </a:rPr>
            </a:br>
            <a:r>
              <a:rPr lang="en-CA" sz="2800" dirty="0">
                <a:solidFill>
                  <a:srgbClr val="EBEBEB"/>
                </a:solidFill>
              </a:rPr>
              <a:t>- Process</a:t>
            </a:r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5" name="Content Placeholder 4" descr="A diagram of a data driven model&#10;&#10;Description automatically generated">
            <a:extLst>
              <a:ext uri="{FF2B5EF4-FFF2-40B4-BE49-F238E27FC236}">
                <a16:creationId xmlns:a16="http://schemas.microsoft.com/office/drawing/2014/main" id="{B817C8CC-733D-2F4C-0C49-B2E7B0D60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1" y="1326126"/>
            <a:ext cx="6268643" cy="452909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D7F2F478-78AF-50A8-5FB4-F71D68D4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Terminal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Checks PIN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Checks Card Number</a:t>
            </a:r>
          </a:p>
          <a:p>
            <a:r>
              <a:rPr lang="en-US" dirty="0">
                <a:solidFill>
                  <a:srgbClr val="EBEBEB"/>
                </a:solidFill>
              </a:rPr>
              <a:t>Transaction Blocking Rules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Simple rules</a:t>
            </a:r>
          </a:p>
          <a:p>
            <a:r>
              <a:rPr lang="en-US" dirty="0">
                <a:solidFill>
                  <a:srgbClr val="EBEBEB"/>
                </a:solidFill>
              </a:rPr>
              <a:t>Scoring Rules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Complex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Determined by Expert</a:t>
            </a:r>
          </a:p>
          <a:p>
            <a:r>
              <a:rPr lang="en-US" dirty="0">
                <a:solidFill>
                  <a:srgbClr val="EBEBEB"/>
                </a:solidFill>
              </a:rPr>
              <a:t>Data Driven Model</a:t>
            </a:r>
          </a:p>
        </p:txBody>
      </p:sp>
    </p:spTree>
    <p:extLst>
      <p:ext uri="{BB962C8B-B14F-4D97-AF65-F5344CB8AC3E}">
        <p14:creationId xmlns:p14="http://schemas.microsoft.com/office/powerpoint/2010/main" val="202673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D47B-496B-7550-0E5B-288A6BC3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  <a:br>
              <a:rPr lang="en-CA" dirty="0"/>
            </a:br>
            <a:r>
              <a:rPr lang="en-CA" sz="3200" dirty="0"/>
              <a:t>- Summary</a:t>
            </a:r>
            <a:endParaRPr lang="en-CA" dirty="0"/>
          </a:p>
        </p:txBody>
      </p:sp>
      <p:pic>
        <p:nvPicPr>
          <p:cNvPr id="5" name="Content Placeholder 4" descr="A graph of a number of hours&#10;&#10;Description automatically generated">
            <a:extLst>
              <a:ext uri="{FF2B5EF4-FFF2-40B4-BE49-F238E27FC236}">
                <a16:creationId xmlns:a16="http://schemas.microsoft.com/office/drawing/2014/main" id="{34414C1E-0558-AA4F-BEB3-FE8DFA40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948" y="1331119"/>
            <a:ext cx="4284467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D297FC38-4571-2ED4-F637-8B50C966D6D1}"/>
              </a:ext>
            </a:extLst>
          </p:cNvPr>
          <p:cNvSpPr txBox="1">
            <a:spLocks/>
          </p:cNvSpPr>
          <p:nvPr/>
        </p:nvSpPr>
        <p:spPr>
          <a:xfrm>
            <a:off x="646111" y="1931542"/>
            <a:ext cx="4166509" cy="4473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EBEBEB"/>
                </a:solidFill>
              </a:rPr>
              <a:t>284 315 genuine transactions</a:t>
            </a:r>
          </a:p>
          <a:p>
            <a:r>
              <a:rPr lang="en-US" dirty="0">
                <a:solidFill>
                  <a:srgbClr val="EBEBEB"/>
                </a:solidFill>
              </a:rPr>
              <a:t>492 cases of fraud</a:t>
            </a:r>
          </a:p>
          <a:p>
            <a:r>
              <a:rPr lang="en-US" dirty="0">
                <a:solidFill>
                  <a:srgbClr val="EBEBEB"/>
                </a:solidFill>
              </a:rPr>
              <a:t>PCA transformed columns</a:t>
            </a:r>
          </a:p>
          <a:p>
            <a:r>
              <a:rPr lang="en-US" dirty="0">
                <a:solidFill>
                  <a:srgbClr val="EBEBEB"/>
                </a:solidFill>
              </a:rPr>
              <a:t>Time Column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Seconds since start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Transformed to Hours</a:t>
            </a:r>
          </a:p>
          <a:p>
            <a:r>
              <a:rPr lang="en-US" dirty="0">
                <a:solidFill>
                  <a:srgbClr val="EBEBEB"/>
                </a:solidFill>
              </a:rPr>
              <a:t>Amount Column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Min 0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Max 25 691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Median is $ 22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Fraud median $ 9.25</a:t>
            </a:r>
          </a:p>
        </p:txBody>
      </p:sp>
    </p:spTree>
    <p:extLst>
      <p:ext uri="{BB962C8B-B14F-4D97-AF65-F5344CB8AC3E}">
        <p14:creationId xmlns:p14="http://schemas.microsoft.com/office/powerpoint/2010/main" val="74430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530F-5C23-EB41-F8D7-38B69430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Data</a:t>
            </a:r>
            <a:b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800" dirty="0">
                <a:solidFill>
                  <a:srgbClr val="EBEBEB"/>
                </a:solidFill>
              </a:rPr>
              <a:t>Distributions</a:t>
            </a:r>
            <a:endParaRPr lang="en-CA" sz="3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1E2AE65-94D6-62F1-33E9-2A0C5673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dirty="0"/>
              <a:t>High in Kurtosis</a:t>
            </a:r>
          </a:p>
          <a:p>
            <a:r>
              <a:rPr lang="en-US" sz="1600" dirty="0"/>
              <a:t>Many outliers</a:t>
            </a:r>
          </a:p>
          <a:p>
            <a:r>
              <a:rPr lang="en-US" sz="1600" dirty="0"/>
              <a:t>Extreme outliers</a:t>
            </a:r>
          </a:p>
          <a:p>
            <a:r>
              <a:rPr lang="en-US" sz="1600" dirty="0"/>
              <a:t>Time was bimodal</a:t>
            </a:r>
          </a:p>
          <a:p>
            <a:r>
              <a:rPr lang="en-US" sz="1600" dirty="0"/>
              <a:t>Amount wasn’t normally distributed</a:t>
            </a:r>
          </a:p>
          <a:p>
            <a:r>
              <a:rPr lang="en-US" sz="1600" dirty="0"/>
              <a:t>Robust Scaler</a:t>
            </a:r>
          </a:p>
        </p:txBody>
      </p:sp>
      <p:pic>
        <p:nvPicPr>
          <p:cNvPr id="27" name="Picture 2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DE07B75-A877-ECD6-3C83-E98A9EBCA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920991" y="-2"/>
            <a:ext cx="4173634" cy="6639492"/>
          </a:xfrm>
          <a:prstGeom prst="rect">
            <a:avLst/>
          </a:prstGeom>
        </p:spPr>
      </p:pic>
      <p:pic>
        <p:nvPicPr>
          <p:cNvPr id="41" name="Picture 4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8FB02E2-0540-7FF8-7733-FC91754628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70"/>
          <a:stretch/>
        </p:blipFill>
        <p:spPr>
          <a:xfrm>
            <a:off x="4497452" y="0"/>
            <a:ext cx="343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45E5-0B02-A231-F9C9-4715977A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Baseline Model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comparison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FF6F107-B2A8-2C27-7BBB-A006EB9B6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036271"/>
            <a:ext cx="5614835" cy="4632239"/>
          </a:xfrm>
          <a:prstGeom prst="rect">
            <a:avLst/>
          </a:prstGeom>
          <a:effectLst/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135CF06-8903-606D-3DE9-0A00B988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 Regression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ROC AUC 0.918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Recall of 0.86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Precision of 0.06</a:t>
            </a:r>
          </a:p>
          <a:p>
            <a:r>
              <a:rPr lang="en-US" dirty="0">
                <a:solidFill>
                  <a:srgbClr val="FFFFFF"/>
                </a:solidFill>
              </a:rPr>
              <a:t>Metric of Choice was ROC AUC</a:t>
            </a:r>
          </a:p>
        </p:txBody>
      </p:sp>
    </p:spTree>
    <p:extLst>
      <p:ext uri="{BB962C8B-B14F-4D97-AF65-F5344CB8AC3E}">
        <p14:creationId xmlns:p14="http://schemas.microsoft.com/office/powerpoint/2010/main" val="166827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4A15-FC1F-43D9-7883-AB6A0499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Feature Selection</a:t>
            </a:r>
          </a:p>
        </p:txBody>
      </p:sp>
      <p:pic>
        <p:nvPicPr>
          <p:cNvPr id="5" name="Picture 4" descr="A diagram of heatmap&#10;&#10;Description automatically generated">
            <a:extLst>
              <a:ext uri="{FF2B5EF4-FFF2-40B4-BE49-F238E27FC236}">
                <a16:creationId xmlns:a16="http://schemas.microsoft.com/office/drawing/2014/main" id="{400FEFA2-1037-032F-BEC0-B67D828A5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5" y="1506070"/>
            <a:ext cx="5572531" cy="46150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C1A48F2-1969-CB25-6D43-AF4A5307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03" y="1432002"/>
            <a:ext cx="4915586" cy="4763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F9A9C5A-EA06-5D92-F0BA-EF17883DEC7D}"/>
                  </a:ext>
                </a:extLst>
              </p14:cNvPr>
              <p14:cNvContentPartPr/>
              <p14:nvPr/>
            </p14:nvContentPartPr>
            <p14:xfrm>
              <a:off x="10996320" y="4426740"/>
              <a:ext cx="343080" cy="46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F9A9C5A-EA06-5D92-F0BA-EF17883DEC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0200" y="4420620"/>
                <a:ext cx="355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0D26D8A-1764-20C3-B3C0-6CD1424D6EA0}"/>
                  </a:ext>
                </a:extLst>
              </p14:cNvPr>
              <p14:cNvContentPartPr/>
              <p14:nvPr/>
            </p14:nvContentPartPr>
            <p14:xfrm>
              <a:off x="6889620" y="4419015"/>
              <a:ext cx="388440" cy="38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0D26D8A-1764-20C3-B3C0-6CD1424D6E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3500" y="4412895"/>
                <a:ext cx="40068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18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561</TotalTime>
  <Words>1119</Words>
  <Application>Microsoft Office PowerPoint</Application>
  <PresentationFormat>Widescreen</PresentationFormat>
  <Paragraphs>165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Georgia</vt:lpstr>
      <vt:lpstr>Wingdings 3</vt:lpstr>
      <vt:lpstr>Ion</vt:lpstr>
      <vt:lpstr>Credit Card Fraud</vt:lpstr>
      <vt:lpstr>Why Should You Care?</vt:lpstr>
      <vt:lpstr>The Data - at a Glance</vt:lpstr>
      <vt:lpstr>Background - History</vt:lpstr>
      <vt:lpstr>Background - Process</vt:lpstr>
      <vt:lpstr>The Data - Summary</vt:lpstr>
      <vt:lpstr>The Data - Distributions</vt:lpstr>
      <vt:lpstr>Baseline Model</vt:lpstr>
      <vt:lpstr>Feature Selection</vt:lpstr>
      <vt:lpstr>Methods of Choice</vt:lpstr>
      <vt:lpstr>Algorithm Selection</vt:lpstr>
      <vt:lpstr>Model Stacking</vt:lpstr>
      <vt:lpstr>Deep Learning</vt:lpstr>
      <vt:lpstr>Code Highlights</vt:lpstr>
      <vt:lpstr>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kevin kang</dc:creator>
  <cp:lastModifiedBy>kevin kang</cp:lastModifiedBy>
  <cp:revision>2</cp:revision>
  <dcterms:created xsi:type="dcterms:W3CDTF">2023-08-11T02:25:40Z</dcterms:created>
  <dcterms:modified xsi:type="dcterms:W3CDTF">2023-08-11T11:47:36Z</dcterms:modified>
</cp:coreProperties>
</file>