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60" r:id="rId3"/>
    <p:sldId id="261" r:id="rId4"/>
    <p:sldId id="307" r:id="rId5"/>
    <p:sldId id="262" r:id="rId6"/>
    <p:sldId id="308" r:id="rId7"/>
    <p:sldId id="263" r:id="rId8"/>
    <p:sldId id="305" r:id="rId9"/>
    <p:sldId id="264" r:id="rId10"/>
    <p:sldId id="265" r:id="rId11"/>
    <p:sldId id="268" r:id="rId12"/>
    <p:sldId id="269" r:id="rId13"/>
    <p:sldId id="270" r:id="rId14"/>
    <p:sldId id="271" r:id="rId15"/>
    <p:sldId id="304" r:id="rId16"/>
    <p:sldId id="266" r:id="rId17"/>
    <p:sldId id="267" r:id="rId18"/>
    <p:sldId id="303" r:id="rId19"/>
    <p:sldId id="274" r:id="rId20"/>
    <p:sldId id="275" r:id="rId21"/>
    <p:sldId id="302" r:id="rId22"/>
    <p:sldId id="277" r:id="rId23"/>
    <p:sldId id="278" r:id="rId24"/>
    <p:sldId id="301" r:id="rId25"/>
    <p:sldId id="279" r:id="rId26"/>
    <p:sldId id="280" r:id="rId27"/>
    <p:sldId id="281" r:id="rId28"/>
    <p:sldId id="282" r:id="rId29"/>
    <p:sldId id="283" r:id="rId30"/>
    <p:sldId id="300" r:id="rId31"/>
    <p:sldId id="286" r:id="rId32"/>
    <p:sldId id="285" r:id="rId33"/>
    <p:sldId id="27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  <p:sldId id="295" r:id="rId43"/>
    <p:sldId id="296" r:id="rId44"/>
    <p:sldId id="309" r:id="rId45"/>
    <p:sldId id="297" r:id="rId46"/>
    <p:sldId id="29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13FA2-236F-4F63-8D0C-71B3A25F790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FC697-5C68-45AC-BD78-5100A4154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494" y="686134"/>
            <a:ext cx="4995013" cy="3429186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Acoustical:</a:t>
            </a:r>
            <a:r>
              <a:rPr lang="zh-CN" altLang="en-US" dirty="0" smtClean="0">
                <a:latin typeface="Arial" panose="020B0604020202020204" pitchFamily="34" charset="0"/>
              </a:rPr>
              <a:t>听觉的，声学的</a:t>
            </a:r>
            <a:r>
              <a:rPr lang="en-US" altLang="zh-CN" dirty="0" smtClean="0">
                <a:latin typeface="Arial" panose="020B0604020202020204" pitchFamily="34" charset="0"/>
              </a:rPr>
              <a:t>A microphone converts the pressure waves of sound into voltage changes in a wire: high pressure becomes positive voltage, and low pressure becomes negative voltage.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When you record from a microphone into a computer, for example, analog-to-digital converters transform the analog signal into digital samples that computers can store and process.  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Since we are interesting in working with such data in computer </a:t>
            </a:r>
            <a:r>
              <a:rPr lang="en-US" altLang="zh-CN" dirty="0" err="1" smtClean="0">
                <a:latin typeface="Arial" panose="020B0604020202020204" pitchFamily="34" charset="0"/>
              </a:rPr>
              <a:t>storage,we</a:t>
            </a:r>
            <a:r>
              <a:rPr lang="en-US" altLang="zh-CN" dirty="0" smtClean="0">
                <a:latin typeface="Arial" panose="020B0604020202020204" pitchFamily="34" charset="0"/>
              </a:rPr>
              <a:t> must digitize the analog signal produced by microphone. digitize means conversion to a stream of number.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14340" name="页眉占位符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smtClean="0"/>
              <a:t>《多媒体技术及应用》</a:t>
            </a:r>
          </a:p>
        </p:txBody>
      </p:sp>
      <p:sp>
        <p:nvSpPr>
          <p:cNvPr id="14341" name="日期占位符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smtClean="0"/>
              <a:t>第2章 多媒体音频技术</a:t>
            </a:r>
            <a:endParaRPr lang="en-US" altLang="zh-CN" sz="1200" smtClean="0"/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F749B-A4A3-401C-BA52-1B102EBA51E8}" type="slidenum">
              <a:rPr lang="zh-CN" altLang="en-US" sz="1200" smtClean="0"/>
              <a:pPr/>
              <a:t>31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6363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0873-2F8F-418D-BAD5-DAA8861FACF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9A7A-E37F-409E-A782-CB5E7C017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b="1" smtClean="0">
                <a:latin typeface="Tahoma" pitchFamily="34" charset="0"/>
              </a:rPr>
              <a:t>Definition of Multimedia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Multimedia is a combination of text, graphic, sound, animation, and video that is delivered interactively to the user by electronic or digitally manipulated means.</a:t>
            </a:r>
            <a:r>
              <a:rPr lang="en-US" dirty="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3886200"/>
            <a:ext cx="6553200" cy="2514600"/>
            <a:chOff x="2421" y="3244"/>
            <a:chExt cx="7560" cy="252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401" y="3784"/>
              <a:ext cx="3420" cy="1080"/>
              <a:chOff x="4221" y="3424"/>
              <a:chExt cx="3420" cy="1080"/>
            </a:xfrm>
          </p:grpSpPr>
          <p:sp>
            <p:nvSpPr>
              <p:cNvPr id="11280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81" y="3784"/>
                <a:ext cx="2700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noFill/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3399FF"/>
                        </a:gs>
                        <a:gs pos="100000">
                          <a:srgbClr val="184776"/>
                        </a:gs>
                      </a:gsLst>
                      <a:path path="rect">
                        <a:fillToRect r="100000" b="10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/>
                  </a:rPr>
                  <a:t>MULTIMEDIA</a:t>
                </a:r>
              </a:p>
            </p:txBody>
          </p:sp>
          <p:sp>
            <p:nvSpPr>
              <p:cNvPr id="11281" name="AutoShape 7"/>
              <p:cNvSpPr>
                <a:spLocks noChangeArrowheads="1"/>
              </p:cNvSpPr>
              <p:nvPr/>
            </p:nvSpPr>
            <p:spPr bwMode="auto">
              <a:xfrm>
                <a:off x="4221" y="3424"/>
                <a:ext cx="3420" cy="1080"/>
              </a:xfrm>
              <a:prstGeom prst="bevel">
                <a:avLst>
                  <a:gd name="adj" fmla="val 125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0" name="Text Box 8"/>
            <p:cNvSpPr txBox="1">
              <a:spLocks noChangeArrowheads="1"/>
            </p:cNvSpPr>
            <p:nvPr/>
          </p:nvSpPr>
          <p:spPr bwMode="auto">
            <a:xfrm>
              <a:off x="2421" y="3424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Copperplate Gothic Bold" pitchFamily="34" charset="0"/>
                </a:rPr>
                <a:t>TEXT</a:t>
              </a:r>
            </a:p>
          </p:txBody>
        </p:sp>
        <p:sp>
          <p:nvSpPr>
            <p:cNvPr id="11271" name="Line 9"/>
            <p:cNvSpPr>
              <a:spLocks noChangeShapeType="1"/>
            </p:cNvSpPr>
            <p:nvPr/>
          </p:nvSpPr>
          <p:spPr bwMode="auto">
            <a:xfrm>
              <a:off x="3501" y="3784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10"/>
            <p:cNvSpPr txBox="1">
              <a:spLocks noChangeArrowheads="1"/>
            </p:cNvSpPr>
            <p:nvPr/>
          </p:nvSpPr>
          <p:spPr bwMode="auto">
            <a:xfrm>
              <a:off x="2421" y="5044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Copperplate Gothic Bold" pitchFamily="34" charset="0"/>
                </a:rPr>
                <a:t>AUDIO</a:t>
              </a:r>
            </a:p>
          </p:txBody>
        </p:sp>
        <p:sp>
          <p:nvSpPr>
            <p:cNvPr id="11273" name="Text Box 11"/>
            <p:cNvSpPr txBox="1">
              <a:spLocks noChangeArrowheads="1"/>
            </p:cNvSpPr>
            <p:nvPr/>
          </p:nvSpPr>
          <p:spPr bwMode="auto">
            <a:xfrm>
              <a:off x="8541" y="3244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Copperplate Gothic Bold" pitchFamily="34" charset="0"/>
                </a:rPr>
                <a:t>GRAPHIC</a:t>
              </a:r>
            </a:p>
          </p:txBody>
        </p:sp>
        <p:sp>
          <p:nvSpPr>
            <p:cNvPr id="11274" name="Line 12"/>
            <p:cNvSpPr>
              <a:spLocks noChangeShapeType="1"/>
            </p:cNvSpPr>
            <p:nvPr/>
          </p:nvSpPr>
          <p:spPr bwMode="auto">
            <a:xfrm flipV="1">
              <a:off x="3501" y="4684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Text Box 13"/>
            <p:cNvSpPr txBox="1">
              <a:spLocks noChangeArrowheads="1"/>
            </p:cNvSpPr>
            <p:nvPr/>
          </p:nvSpPr>
          <p:spPr bwMode="auto">
            <a:xfrm>
              <a:off x="8541" y="4864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Copperplate Gothic Bold" pitchFamily="34" charset="0"/>
                </a:rPr>
                <a:t>VIDEO</a:t>
              </a:r>
            </a:p>
          </p:txBody>
        </p:sp>
        <p:sp>
          <p:nvSpPr>
            <p:cNvPr id="11276" name="Text Box 14"/>
            <p:cNvSpPr txBox="1">
              <a:spLocks noChangeArrowheads="1"/>
            </p:cNvSpPr>
            <p:nvPr/>
          </p:nvSpPr>
          <p:spPr bwMode="auto">
            <a:xfrm>
              <a:off x="5481" y="5404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Copperplate Gothic Bold" pitchFamily="34" charset="0"/>
                </a:rPr>
                <a:t>ANIMATION</a:t>
              </a:r>
            </a:p>
          </p:txBody>
        </p:sp>
        <p:sp>
          <p:nvSpPr>
            <p:cNvPr id="11277" name="Line 15"/>
            <p:cNvSpPr>
              <a:spLocks noChangeShapeType="1"/>
            </p:cNvSpPr>
            <p:nvPr/>
          </p:nvSpPr>
          <p:spPr bwMode="auto">
            <a:xfrm flipV="1">
              <a:off x="6201" y="486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6"/>
            <p:cNvSpPr>
              <a:spLocks noChangeShapeType="1"/>
            </p:cNvSpPr>
            <p:nvPr/>
          </p:nvSpPr>
          <p:spPr bwMode="auto">
            <a:xfrm flipH="1" flipV="1">
              <a:off x="7821" y="4684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 flipH="1">
              <a:off x="7821" y="3424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800" b="1" smtClean="0">
                <a:latin typeface="Tahoma" pitchFamily="34" charset="0"/>
              </a:rPr>
              <a:t>Multimedia Products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2750"/>
            <a:ext cx="7924800" cy="3846513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Tx/>
              <a:buAutoNum type="arabicPeriod"/>
            </a:pPr>
            <a:r>
              <a:rPr lang="en-US" smtClean="0"/>
              <a:t>Briefing Products</a:t>
            </a:r>
          </a:p>
          <a:p>
            <a:pPr marL="609600" indent="-609600" eaLnBrk="1" hangingPunct="1">
              <a:buClr>
                <a:srgbClr val="0033CC"/>
              </a:buClr>
              <a:buFontTx/>
              <a:buAutoNum type="arabicPeriod"/>
            </a:pPr>
            <a:r>
              <a:rPr lang="en-US" smtClean="0"/>
              <a:t>Reference Products</a:t>
            </a:r>
          </a:p>
          <a:p>
            <a:pPr marL="609600" indent="-609600" eaLnBrk="1" hangingPunct="1">
              <a:buClr>
                <a:srgbClr val="0033CC"/>
              </a:buClr>
              <a:buFontTx/>
              <a:buAutoNum type="arabicPeriod"/>
            </a:pPr>
            <a:r>
              <a:rPr lang="en-US" smtClean="0"/>
              <a:t>Database Products</a:t>
            </a:r>
          </a:p>
          <a:p>
            <a:pPr marL="609600" indent="-609600" eaLnBrk="1" hangingPunct="1">
              <a:buClr>
                <a:srgbClr val="0033CC"/>
              </a:buClr>
              <a:buFontTx/>
              <a:buAutoNum type="arabicPeriod"/>
            </a:pPr>
            <a:r>
              <a:rPr lang="en-US" smtClean="0"/>
              <a:t>Education and Training Products</a:t>
            </a:r>
          </a:p>
          <a:p>
            <a:pPr marL="609600" indent="-609600" eaLnBrk="1" hangingPunct="1">
              <a:buClr>
                <a:srgbClr val="0033CC"/>
              </a:buClr>
              <a:buFontTx/>
              <a:buAutoNum type="arabicPeriod"/>
            </a:pPr>
            <a:r>
              <a:rPr lang="en-US" smtClean="0"/>
              <a:t>Kiosk</a:t>
            </a:r>
          </a:p>
          <a:p>
            <a:pPr marL="609600" indent="-609600" eaLnBrk="1" hangingPunct="1">
              <a:buClr>
                <a:srgbClr val="0033CC"/>
              </a:buClr>
              <a:buFontTx/>
              <a:buAutoNum type="arabicPeriod"/>
            </a:pPr>
            <a:r>
              <a:rPr lang="en-US" smtClean="0"/>
              <a:t>Entertainment and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800" b="1" smtClean="0">
                <a:latin typeface="Tahoma" pitchFamily="34" charset="0"/>
              </a:rPr>
              <a:t>Multimedia Products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495800" cy="533400"/>
          </a:xfrm>
          <a:solidFill>
            <a:srgbClr val="000099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bg1"/>
                </a:solidFill>
                <a:latin typeface="Tahoma" pitchFamily="34" charset="0"/>
              </a:rPr>
              <a:t>	Briefing Products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924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Small, straightforward, linear products used to present information quickly and concisely.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Characteristic of briefing product: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Short Development Cycle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Limited Number of Presentations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Usage of text to present information with </a:t>
            </a:r>
            <a:r>
              <a:rPr lang="en-US" sz="2000" u="sng">
                <a:latin typeface="Tahoma" pitchFamily="34" charset="0"/>
              </a:rPr>
              <a:t>limited use</a:t>
            </a:r>
            <a:r>
              <a:rPr lang="en-US" sz="2000">
                <a:latin typeface="Tahoma" pitchFamily="34" charset="0"/>
              </a:rPr>
              <a:t> of graphic, audio and video. 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Have few navigational controls. (mouse click and button press to move from one page to another)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Content and the format are suitable for the audience and fulfill the purpose of the presentation. </a:t>
            </a:r>
          </a:p>
        </p:txBody>
      </p:sp>
      <p:sp>
        <p:nvSpPr>
          <p:cNvPr id="65541" name="WordArt 5"/>
          <p:cNvSpPr>
            <a:spLocks noChangeArrowheads="1" noChangeShapeType="1" noTextEdit="1"/>
          </p:cNvSpPr>
          <p:nvPr/>
        </p:nvSpPr>
        <p:spPr bwMode="auto">
          <a:xfrm>
            <a:off x="685800" y="1447800"/>
            <a:ext cx="533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Goudy Stout"/>
              </a:rPr>
              <a:t>1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382000" y="632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800" b="1" smtClean="0">
                <a:latin typeface="Tahoma" pitchFamily="34" charset="0"/>
              </a:rPr>
              <a:t>Multimedia Products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495800" cy="533400"/>
          </a:xfrm>
          <a:solidFill>
            <a:srgbClr val="3399FF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bg1"/>
                </a:solidFill>
                <a:latin typeface="Tahoma" pitchFamily="34" charset="0"/>
              </a:rPr>
              <a:t>	Reference Products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924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Good usability and success depends on: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The developers understanding the body of information and how the end user will want to access it.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Help function should always available to explain how to access and use the information</a:t>
            </a:r>
          </a:p>
        </p:txBody>
      </p:sp>
      <p:sp>
        <p:nvSpPr>
          <p:cNvPr id="68613" name="WordArt 5"/>
          <p:cNvSpPr>
            <a:spLocks noChangeArrowheads="1" noChangeShapeType="1" noTextEdit="1"/>
          </p:cNvSpPr>
          <p:nvPr/>
        </p:nvSpPr>
        <p:spPr bwMode="auto">
          <a:xfrm>
            <a:off x="685800" y="1447800"/>
            <a:ext cx="533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Goudy Stout"/>
              </a:rPr>
              <a:t>2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5800" y="3886200"/>
            <a:ext cx="7924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Examples are electronic forms of: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Encyclopedia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Dictionaries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Cookbooks, Historical, Informative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>
                <a:latin typeface="Tahoma" pitchFamily="34" charset="0"/>
              </a:rPr>
              <a:t>Scientific surveys.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8382000" y="632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800" b="1" smtClean="0">
                <a:latin typeface="Tahoma" pitchFamily="34" charset="0"/>
              </a:rPr>
              <a:t>Multimedia Products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495800" cy="533400"/>
          </a:xfrm>
          <a:solidFill>
            <a:srgbClr val="009999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bg1"/>
                </a:solidFill>
                <a:latin typeface="Tahoma" pitchFamily="34" charset="0"/>
              </a:rPr>
              <a:t>	Database Products</a:t>
            </a:r>
          </a:p>
        </p:txBody>
      </p:sp>
      <p:sp>
        <p:nvSpPr>
          <p:cNvPr id="71684" name="WordArt 5"/>
          <p:cNvSpPr>
            <a:spLocks noChangeArrowheads="1" noChangeShapeType="1" noTextEdit="1"/>
          </p:cNvSpPr>
          <p:nvPr/>
        </p:nvSpPr>
        <p:spPr bwMode="auto">
          <a:xfrm>
            <a:off x="685800" y="1447800"/>
            <a:ext cx="533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Goudy Stout"/>
              </a:rPr>
              <a:t>3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457200" y="1981200"/>
            <a:ext cx="7924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Examples are: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>
                <a:latin typeface="Tahoma" pitchFamily="34" charset="0"/>
              </a:rPr>
              <a:t>Google Search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>
                <a:latin typeface="Tahoma" pitchFamily="34" charset="0"/>
              </a:rPr>
              <a:t>Google Earth</a:t>
            </a:r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8382000" y="632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2/2</a:t>
            </a:r>
          </a:p>
        </p:txBody>
      </p:sp>
      <p:pic>
        <p:nvPicPr>
          <p:cNvPr id="71687" name="Picture 8" descr="C:\Documents and Settings\Administrator\Desktop\smm2005\demo\google_earth_new_yo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133600"/>
            <a:ext cx="57150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800" b="1" smtClean="0">
                <a:latin typeface="Tahoma" pitchFamily="34" charset="0"/>
              </a:rPr>
              <a:t>Multimedia Products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495800" cy="533400"/>
          </a:xfrm>
          <a:solidFill>
            <a:srgbClr val="33CC33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bg1"/>
                </a:solidFill>
                <a:latin typeface="Tahoma" pitchFamily="34" charset="0"/>
              </a:rPr>
              <a:t>	Kiosk Products</a:t>
            </a:r>
          </a:p>
        </p:txBody>
      </p:sp>
      <p:sp>
        <p:nvSpPr>
          <p:cNvPr id="74756" name="WordArt 4"/>
          <p:cNvSpPr>
            <a:spLocks noChangeArrowheads="1" noChangeShapeType="1" noTextEdit="1"/>
          </p:cNvSpPr>
          <p:nvPr/>
        </p:nvSpPr>
        <p:spPr bwMode="auto">
          <a:xfrm>
            <a:off x="685800" y="1447800"/>
            <a:ext cx="533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Goudy Stout"/>
              </a:rPr>
              <a:t>5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382000" y="632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1/2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7924800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A product which is usually stationed at public places and allow the user to find information interactively and also other types of transaction.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>
              <a:latin typeface="Tahoma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Characteristics of Kiosk Products:-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>
                <a:latin typeface="Tahoma" pitchFamily="34" charset="0"/>
              </a:rPr>
              <a:t>Limited target users and usage.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>
                <a:latin typeface="Tahoma" pitchFamily="34" charset="0"/>
              </a:rPr>
              <a:t>User friendly and easily used by user.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>
                <a:latin typeface="Tahoma" pitchFamily="34" charset="0"/>
              </a:rPr>
              <a:t>Fast response.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itchFamily="2" charset="2"/>
              <a:buChar char="ü"/>
            </a:pPr>
            <a:endParaRPr lang="en-US">
              <a:latin typeface="Tahoma" pitchFamily="34" charset="0"/>
            </a:endParaRPr>
          </a:p>
        </p:txBody>
      </p:sp>
      <p:pic>
        <p:nvPicPr>
          <p:cNvPr id="74759" name="Picture 7" descr="C:\Documents and Settings\Administrator\Desktop\smm2005\demo\kiosk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16859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Authoring Tools</a:t>
            </a:r>
            <a:endParaRPr lang="en-US" sz="5400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6084" name="Picture 2" descr="C:\Users\PARTHIV\Favorites\Downloads\MM-authoring-tools-4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n-US" b="1" dirty="0" smtClean="0">
                <a:latin typeface="Tahoma" pitchFamily="34" charset="0"/>
              </a:rPr>
              <a:t>Functions of Authoring Tools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 marL="609600" indent="-609600" eaLnBrk="1" hangingPunct="1"/>
            <a:r>
              <a:rPr lang="en-US" sz="2800" smtClean="0"/>
              <a:t>Use to merge multimedia elements (text, audio, graphic, animation, video) into a project.</a:t>
            </a:r>
          </a:p>
          <a:p>
            <a:pPr marL="609600" indent="-609600" eaLnBrk="1" hangingPunct="1"/>
            <a:r>
              <a:rPr lang="en-US" sz="2800" smtClean="0"/>
              <a:t>Designed to manage individual multimedia elements and provide user interaction (if required).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endParaRPr lang="en-US" sz="2800" smtClean="0"/>
          </a:p>
        </p:txBody>
      </p:sp>
      <p:pic>
        <p:nvPicPr>
          <p:cNvPr id="47108" name="Picture 1028" descr="C:\Documents and Settings\Administrator\Desktop\smm2005\demo\mm19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267200"/>
            <a:ext cx="23622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371600"/>
          </a:xfrm>
        </p:spPr>
        <p:txBody>
          <a:bodyPr>
            <a:noAutofit/>
          </a:bodyPr>
          <a:lstStyle/>
          <a:p>
            <a:r>
              <a:rPr lang="en-US" sz="48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Differences between- Bit Map  and Vector Drawn Images</a:t>
            </a:r>
            <a:endParaRPr lang="en-US" sz="4800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2228" name="Picture 2" descr="• Vector images cannot be used for&#10;photorealistic images.&#10;• Vector images require a plug-in for Web-&#10;based display.&#10;• Bit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3316" name="Picture 2" descr="C:\Users\PARTHIV\Favorites\Downloads\MM-319b3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3252" name="Picture 2" descr="Vector-Drawn ImagesVector-Drawn Images v/sv/s&#10;BitmapsBitmaps&#10;• Vector images use less memory space and&#10;have a smaller fil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5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Dithering</a:t>
            </a:r>
            <a:endParaRPr lang="en-US" sz="5400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819150"/>
          </a:xfrm>
        </p:spPr>
        <p:txBody>
          <a:bodyPr/>
          <a:lstStyle/>
          <a:p>
            <a:r>
              <a:rPr lang="en-US" smtClean="0"/>
              <a:t>Dithering	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847013" cy="4419600"/>
          </a:xfrm>
        </p:spPr>
        <p:txBody>
          <a:bodyPr/>
          <a:lstStyle/>
          <a:p>
            <a:r>
              <a:rPr lang="en-US" sz="2800" smtClean="0">
                <a:solidFill>
                  <a:schemeClr val="tx2"/>
                </a:solidFill>
              </a:rPr>
              <a:t>Dithering</a:t>
            </a:r>
            <a:r>
              <a:rPr lang="en-US" sz="2800" smtClean="0"/>
              <a:t> is a process where the color value of each pixel is changed to the closest matching color value in the target palette, using a mathematical algorithm</a:t>
            </a:r>
          </a:p>
          <a:p>
            <a:r>
              <a:rPr lang="en-US" sz="2800" smtClean="0"/>
              <a:t>It “averages” the color over an area and is usually close to the original color</a:t>
            </a:r>
          </a:p>
          <a:p>
            <a:r>
              <a:rPr lang="en-US" sz="2800" smtClean="0"/>
              <a:t>Dithering software is usually built into image editing and multimedia programs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752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8229600" cy="1143000"/>
          </a:xfrm>
        </p:spPr>
        <p:txBody>
          <a:bodyPr>
            <a:no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Sound</a:t>
            </a:r>
            <a:br>
              <a:rPr lang="en-US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</a:br>
            <a:r>
              <a:rPr lang="en-US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Characteristics of Sound</a:t>
            </a:r>
            <a:endParaRPr lang="en-US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2&#10;What is SOUND?&#10;• Sound comprises the spoken word, voices, music and even noise.&#10;• It is a complex relationship involving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1" y="0"/>
            <a:ext cx="9142409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7&#10;Characteristic of Sound Waves&#10;• Sound is described in terms of two characteristics:&#10;– Frequency (or pitch)&#10;– Amplitude (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8&#10;Frequency&#10;• Frequency is a measure of how many vibrations occur in one second.&#10;This is measured in Hertz (abbreviation 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9&#10;Amplitude&#10;• Amplitude is the maximum displacement of a wave from an&#10;equilibrium position.&#10;– The louder a sound, the mo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10&#10;Characteristic of Sound Waves&#10;distance&#10;along wave&#10;Cycle&#10;Time for one cycle&#10;Amplitude wavelength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2" descr="C:\Users\PARTHIV\Favorites\Downloads\MM-introduction-to-multimedia-5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991600" cy="2163762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Analog to Digital Conversion Process</a:t>
            </a:r>
            <a:endParaRPr lang="en-US" b="1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2"/>
          <p:cNvSpPr>
            <a:spLocks noGrp="1" noChangeArrowheads="1"/>
          </p:cNvSpPr>
          <p:nvPr>
            <p:ph type="title"/>
          </p:nvPr>
        </p:nvSpPr>
        <p:spPr>
          <a:xfrm>
            <a:off x="827584" y="76200"/>
            <a:ext cx="7776666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 of audio digitalization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6186" y="1060543"/>
            <a:ext cx="8399462" cy="2242770"/>
            <a:chOff x="535756" y="4437112"/>
            <a:chExt cx="8399462" cy="2242770"/>
          </a:xfrm>
        </p:grpSpPr>
        <p:grpSp>
          <p:nvGrpSpPr>
            <p:cNvPr id="3" name="Group 66"/>
            <p:cNvGrpSpPr/>
            <p:nvPr/>
          </p:nvGrpSpPr>
          <p:grpSpPr bwMode="auto">
            <a:xfrm>
              <a:off x="535756" y="5971857"/>
              <a:ext cx="8399462" cy="708025"/>
              <a:chOff x="144" y="2342"/>
              <a:chExt cx="4910" cy="446"/>
            </a:xfrm>
          </p:grpSpPr>
          <p:grpSp>
            <p:nvGrpSpPr>
              <p:cNvPr id="4" name="Group 63"/>
              <p:cNvGrpSpPr/>
              <p:nvPr/>
            </p:nvGrpSpPr>
            <p:grpSpPr bwMode="auto">
              <a:xfrm>
                <a:off x="723" y="2438"/>
                <a:ext cx="3669" cy="252"/>
                <a:chOff x="723" y="2438"/>
                <a:chExt cx="3669" cy="252"/>
              </a:xfrm>
            </p:grpSpPr>
            <p:sp>
              <p:nvSpPr>
                <p:cNvPr id="1332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79" y="2438"/>
                  <a:ext cx="768" cy="25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FF"/>
                    </a:gs>
                    <a:gs pos="100000">
                      <a:srgbClr val="C24EC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Sampling</a:t>
                  </a:r>
                  <a:endParaRPr lang="zh-CN" altLang="en-US" sz="2000" b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11" y="2438"/>
                  <a:ext cx="917" cy="25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FF"/>
                    </a:gs>
                    <a:gs pos="100000">
                      <a:srgbClr val="C24EC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Quantization</a:t>
                  </a:r>
                  <a:endPara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432" y="2438"/>
                  <a:ext cx="587" cy="25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66FF"/>
                    </a:gs>
                    <a:gs pos="100000">
                      <a:srgbClr val="C24EC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Coding</a:t>
                  </a:r>
                  <a:endParaRPr lang="zh-CN" altLang="en-US" sz="2000" b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2" name="Line 59"/>
                <p:cNvSpPr>
                  <a:spLocks noChangeShapeType="1"/>
                </p:cNvSpPr>
                <p:nvPr/>
              </p:nvSpPr>
              <p:spPr bwMode="auto">
                <a:xfrm>
                  <a:off x="1837" y="258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33" name="Line 60"/>
                <p:cNvSpPr>
                  <a:spLocks noChangeShapeType="1"/>
                </p:cNvSpPr>
                <p:nvPr/>
              </p:nvSpPr>
              <p:spPr bwMode="auto">
                <a:xfrm>
                  <a:off x="3048" y="256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34" name="Line 61"/>
                <p:cNvSpPr>
                  <a:spLocks noChangeShapeType="1"/>
                </p:cNvSpPr>
                <p:nvPr/>
              </p:nvSpPr>
              <p:spPr bwMode="auto">
                <a:xfrm>
                  <a:off x="723" y="256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35" name="Line 62"/>
                <p:cNvSpPr>
                  <a:spLocks noChangeShapeType="1"/>
                </p:cNvSpPr>
                <p:nvPr/>
              </p:nvSpPr>
              <p:spPr bwMode="auto">
                <a:xfrm>
                  <a:off x="4008" y="256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327" name="Text Box 64"/>
              <p:cNvSpPr txBox="1">
                <a:spLocks noChangeArrowheads="1"/>
              </p:cNvSpPr>
              <p:nvPr/>
            </p:nvSpPr>
            <p:spPr bwMode="auto">
              <a:xfrm>
                <a:off x="144" y="2342"/>
                <a:ext cx="768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Century Schoolbook" panose="02040604050505020304" pitchFamily="18" charset="0"/>
                    <a:ea typeface="宋体" panose="02010600030101010101" pitchFamily="2" charset="-122"/>
                  </a:rPr>
                  <a:t>Analog Signal</a:t>
                </a:r>
                <a:endParaRPr lang="zh-CN" altLang="en-US" sz="2000" dirty="0">
                  <a:latin typeface="Century Schoolbook" panose="020406040505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28" name="Text Box 65"/>
              <p:cNvSpPr txBox="1">
                <a:spLocks noChangeArrowheads="1"/>
              </p:cNvSpPr>
              <p:nvPr/>
            </p:nvSpPr>
            <p:spPr bwMode="auto">
              <a:xfrm>
                <a:off x="4375" y="2342"/>
                <a:ext cx="67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Century Schoolbook" panose="02040604050505020304" pitchFamily="18" charset="0"/>
                    <a:ea typeface="宋体" panose="02010600030101010101" pitchFamily="2" charset="-122"/>
                  </a:rPr>
                  <a:t>Digital Signal</a:t>
                </a:r>
                <a:endParaRPr lang="zh-CN" altLang="en-US" sz="2000">
                  <a:latin typeface="Century Schoolbook" panose="020406040505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1592560" y="4449812"/>
              <a:ext cx="1841500" cy="1077913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Signal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5675610" y="4437112"/>
              <a:ext cx="1841500" cy="1077913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Signal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>
              <a:off x="3434060" y="4973687"/>
              <a:ext cx="2235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3891260" y="4592687"/>
              <a:ext cx="1511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A/D   ADC</a:t>
              </a:r>
            </a:p>
          </p:txBody>
        </p:sp>
        <p:sp>
          <p:nvSpPr>
            <p:cNvPr id="13322" name="Line 67"/>
            <p:cNvSpPr>
              <a:spLocks noChangeShapeType="1"/>
            </p:cNvSpPr>
            <p:nvPr/>
          </p:nvSpPr>
          <p:spPr bwMode="auto">
            <a:xfrm>
              <a:off x="3421360" y="5126087"/>
              <a:ext cx="2235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Text Box 68"/>
            <p:cNvSpPr txBox="1">
              <a:spLocks noChangeArrowheads="1"/>
            </p:cNvSpPr>
            <p:nvPr/>
          </p:nvSpPr>
          <p:spPr bwMode="auto">
            <a:xfrm>
              <a:off x="3891260" y="5110212"/>
              <a:ext cx="15875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D/A   DAC</a:t>
              </a:r>
            </a:p>
          </p:txBody>
        </p:sp>
        <p:sp>
          <p:nvSpPr>
            <p:cNvPr id="13324" name="Rectangle 20"/>
            <p:cNvSpPr>
              <a:spLocks noChangeArrowheads="1"/>
            </p:cNvSpPr>
            <p:nvPr/>
          </p:nvSpPr>
          <p:spPr bwMode="auto">
            <a:xfrm>
              <a:off x="1516359" y="5486598"/>
              <a:ext cx="2136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(Nature World) </a:t>
              </a: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5" name="Rectangle 21"/>
            <p:cNvSpPr>
              <a:spLocks noChangeArrowheads="1"/>
            </p:cNvSpPr>
            <p:nvPr/>
          </p:nvSpPr>
          <p:spPr bwMode="auto">
            <a:xfrm>
              <a:off x="6012159" y="5486598"/>
              <a:ext cx="16192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(Computer)</a:t>
              </a: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 bwMode="auto">
          <a:xfrm>
            <a:off x="754546" y="5690500"/>
            <a:ext cx="8108950" cy="11596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conversion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a stream of numbers, and preferably these numbers should be integers for efficiency.</a:t>
            </a:r>
            <a:endParaRPr lang="zh-CN" altLang="en-US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17" y="3525657"/>
            <a:ext cx="4962696" cy="1937075"/>
          </a:xfrm>
          <a:prstGeom prst="rect">
            <a:avLst/>
          </a:prstGeo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MULTIMEDIA 2018 PPT DOWNLOADS\SATHYA-MULTIMDEIA PPT DOWNLOADS2018\Three+step+procMULTIMEDIAAnalog+to+Digital+conversionSTEPS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rgbClr val="FF0000"/>
                </a:solidFill>
              </a:rPr>
              <a:t>Applications of Multimedia</a:t>
            </a:r>
            <a:endParaRPr lang="en-US" sz="48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2228" name="Picture 3" descr="C:\Users\PARTHIV\Favorites\Downloads\MM-intro-to-multimedia-systems-9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800" b="1" dirty="0" smtClean="0">
                <a:latin typeface="Tahoma" pitchFamily="34" charset="0"/>
              </a:rPr>
              <a:t>Applications of Multimedia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2750"/>
            <a:ext cx="7924800" cy="3763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 are a number of fields where multimedia could be of use. Examples are:-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Business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Education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Entertainment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Public Places</a:t>
            </a:r>
          </a:p>
        </p:txBody>
      </p:sp>
      <p:pic>
        <p:nvPicPr>
          <p:cNvPr id="53252" name="Picture 5" descr="C:\Documents and Settings\Administrator\Desktop\smm2005\demo\Multimed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895600"/>
            <a:ext cx="260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800" b="1" dirty="0" smtClean="0">
                <a:latin typeface="Tahoma" pitchFamily="34" charset="0"/>
              </a:rPr>
              <a:t>Applications of Multimedia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2750"/>
            <a:ext cx="7924800" cy="3763963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Business</a:t>
            </a:r>
          </a:p>
          <a:p>
            <a:pPr lvl="1" eaLnBrk="1" hangingPunct="1"/>
            <a:r>
              <a:rPr lang="en-US" smtClean="0"/>
              <a:t>Use and Applications</a:t>
            </a:r>
          </a:p>
          <a:p>
            <a:pPr lvl="2" eaLnBrk="1" hangingPunct="1"/>
            <a:r>
              <a:rPr lang="en-US" sz="2800" smtClean="0"/>
              <a:t>Sales / Marketing Presentation</a:t>
            </a:r>
          </a:p>
          <a:p>
            <a:pPr lvl="2" eaLnBrk="1" hangingPunct="1"/>
            <a:r>
              <a:rPr lang="en-US" sz="2800" smtClean="0"/>
              <a:t>Trade show production</a:t>
            </a:r>
          </a:p>
          <a:p>
            <a:pPr lvl="2" eaLnBrk="1" hangingPunct="1"/>
            <a:r>
              <a:rPr lang="en-US" sz="2800" smtClean="0"/>
              <a:t>Staff Training Application</a:t>
            </a:r>
          </a:p>
          <a:p>
            <a:pPr lvl="2" eaLnBrk="1" hangingPunct="1"/>
            <a:r>
              <a:rPr lang="en-US" sz="2800" smtClean="0"/>
              <a:t>Company Kiosk</a:t>
            </a:r>
          </a:p>
        </p:txBody>
      </p:sp>
      <p:pic>
        <p:nvPicPr>
          <p:cNvPr id="54276" name="Picture 4" descr="C:\Documents and Settings\Administrator\Desktop\smm2005\demo\trade_show_servi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276600"/>
            <a:ext cx="2571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800" b="1" dirty="0" smtClean="0">
                <a:latin typeface="Tahoma" pitchFamily="34" charset="0"/>
              </a:rPr>
              <a:t>Applications of Multimedia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2750"/>
            <a:ext cx="7924800" cy="3763963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Education</a:t>
            </a:r>
          </a:p>
          <a:p>
            <a:pPr lvl="1" eaLnBrk="1" hangingPunct="1"/>
            <a:r>
              <a:rPr lang="en-US" smtClean="0"/>
              <a:t>Use and Applications</a:t>
            </a:r>
          </a:p>
          <a:p>
            <a:pPr lvl="2" eaLnBrk="1" hangingPunct="1"/>
            <a:r>
              <a:rPr lang="en-US" sz="2800" smtClean="0"/>
              <a:t>Courseware / Simulations</a:t>
            </a:r>
          </a:p>
          <a:p>
            <a:pPr lvl="2" eaLnBrk="1" hangingPunct="1"/>
            <a:r>
              <a:rPr lang="en-US" sz="2800" smtClean="0"/>
              <a:t>E-Learning / Distance Learning</a:t>
            </a:r>
          </a:p>
          <a:p>
            <a:pPr lvl="2" eaLnBrk="1" hangingPunct="1"/>
            <a:r>
              <a:rPr lang="en-US" sz="2800" smtClean="0"/>
              <a:t>Information Searching</a:t>
            </a:r>
          </a:p>
        </p:txBody>
      </p:sp>
      <p:pic>
        <p:nvPicPr>
          <p:cNvPr id="55300" name="Picture 4" descr="C:\Documents and Settings\Administrator\Desktop\smm2005\demo\i97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810000"/>
            <a:ext cx="2133600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800" b="1" dirty="0" smtClean="0">
                <a:latin typeface="Tahoma" pitchFamily="34" charset="0"/>
              </a:rPr>
              <a:t>Applications of Multimedia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2750"/>
            <a:ext cx="7924800" cy="3763963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Entertainment</a:t>
            </a:r>
          </a:p>
          <a:p>
            <a:pPr lvl="1" eaLnBrk="1" hangingPunct="1"/>
            <a:r>
              <a:rPr lang="en-US" smtClean="0"/>
              <a:t>Use and Applications</a:t>
            </a:r>
          </a:p>
          <a:p>
            <a:pPr lvl="2" eaLnBrk="1" hangingPunct="1"/>
            <a:r>
              <a:rPr lang="en-US" sz="2800" smtClean="0"/>
              <a:t>Games (Leisure / Educational)</a:t>
            </a:r>
          </a:p>
          <a:p>
            <a:pPr lvl="2" eaLnBrk="1" hangingPunct="1"/>
            <a:r>
              <a:rPr lang="en-US" sz="2800" smtClean="0"/>
              <a:t>Movies</a:t>
            </a:r>
          </a:p>
          <a:p>
            <a:pPr lvl="2" eaLnBrk="1" hangingPunct="1"/>
            <a:r>
              <a:rPr lang="en-US" sz="2800" smtClean="0"/>
              <a:t>Video on Demand</a:t>
            </a:r>
          </a:p>
          <a:p>
            <a:pPr lvl="3" eaLnBrk="1" hangingPunct="1"/>
            <a:r>
              <a:rPr lang="en-US" sz="2800" smtClean="0"/>
              <a:t>Online</a:t>
            </a:r>
          </a:p>
        </p:txBody>
      </p:sp>
      <p:pic>
        <p:nvPicPr>
          <p:cNvPr id="56324" name="Picture 4" descr="C:\Documents and Settings\Administrator\Desktop\smm2005\demo\king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200400"/>
            <a:ext cx="254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5" descr="C:\Documents and Settings\Administrator\Desktop\smm2005\demo\posterkong1-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648200"/>
            <a:ext cx="2362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800" b="1" dirty="0" smtClean="0">
                <a:latin typeface="Tahoma" pitchFamily="34" charset="0"/>
              </a:rPr>
              <a:t>Applications of Multimedia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2750"/>
            <a:ext cx="7924800" cy="2700338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Home</a:t>
            </a:r>
          </a:p>
          <a:p>
            <a:pPr lvl="1" eaLnBrk="1" hangingPunct="1"/>
            <a:r>
              <a:rPr lang="en-US" smtClean="0"/>
              <a:t>Use and Applications</a:t>
            </a:r>
          </a:p>
          <a:p>
            <a:pPr lvl="2" eaLnBrk="1" hangingPunct="1"/>
            <a:r>
              <a:rPr lang="en-US" sz="2800" smtClean="0"/>
              <a:t>Television</a:t>
            </a:r>
          </a:p>
          <a:p>
            <a:pPr lvl="2" eaLnBrk="1" hangingPunct="1"/>
            <a:r>
              <a:rPr lang="en-US" sz="2800" smtClean="0"/>
              <a:t>Satellite TV</a:t>
            </a:r>
          </a:p>
          <a:p>
            <a:pPr lvl="2" eaLnBrk="1" hangingPunct="1"/>
            <a:r>
              <a:rPr lang="en-US" sz="2800" smtClean="0"/>
              <a:t>SMS services (chats, voting, reality TV)</a:t>
            </a:r>
          </a:p>
        </p:txBody>
      </p:sp>
      <p:pic>
        <p:nvPicPr>
          <p:cNvPr id="57348" name="Picture 4" descr="C:\Documents and Settings\Administrator\Desktop\smm2005\demo\header_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419600"/>
            <a:ext cx="16795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 descr="C:\Documents and Settings\Administrator\Desktop\smm2005\demo\header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257175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 descr="C:\Documents and Settings\Administrator\Desktop\smm2005\demo\a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4419600"/>
            <a:ext cx="26098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8991600" cy="1143000"/>
          </a:xfrm>
        </p:spPr>
        <p:txBody>
          <a:bodyPr>
            <a:noAutofit/>
          </a:bodyPr>
          <a:lstStyle/>
          <a:p>
            <a:r>
              <a:rPr lang="en-US" sz="48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Linear and Nonlinear - Differences</a:t>
            </a:r>
            <a:endParaRPr lang="en-US" sz="4800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800" b="1" dirty="0" smtClean="0">
                <a:latin typeface="Tahoma" pitchFamily="34" charset="0"/>
              </a:rPr>
              <a:t>Applications of Multimedia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2750"/>
            <a:ext cx="7924800" cy="2700338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Public Places</a:t>
            </a:r>
          </a:p>
          <a:p>
            <a:pPr lvl="1" eaLnBrk="1" hangingPunct="1"/>
            <a:r>
              <a:rPr lang="en-US" smtClean="0"/>
              <a:t>Use and Applications</a:t>
            </a:r>
          </a:p>
          <a:p>
            <a:pPr lvl="2" eaLnBrk="1" hangingPunct="1"/>
            <a:r>
              <a:rPr lang="en-US" sz="2800" smtClean="0"/>
              <a:t>Information Kiosk</a:t>
            </a:r>
          </a:p>
          <a:p>
            <a:pPr lvl="2" eaLnBrk="1" hangingPunct="1"/>
            <a:r>
              <a:rPr lang="en-US" sz="2800" smtClean="0"/>
              <a:t>Smart Cards, Security</a:t>
            </a:r>
          </a:p>
        </p:txBody>
      </p:sp>
      <p:pic>
        <p:nvPicPr>
          <p:cNvPr id="58372" name="Picture 4" descr="C:\Documents and Settings\Administrator\Desktop\smm2005\demo\kios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352800"/>
            <a:ext cx="2389188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54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Define Bit map</a:t>
            </a:r>
          </a:p>
          <a:p>
            <a:pPr lvl="1"/>
            <a:endParaRPr lang="en-US" sz="5400" u="sng" dirty="0" smtClean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  <a:p>
            <a:pPr lvl="1"/>
            <a:r>
              <a:rPr lang="en-US" sz="54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What type of images does bitmap Apply? </a:t>
            </a:r>
            <a:endParaRPr lang="en-US" sz="5400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</a:rPr>
              <a:t>Bitmaps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Bitmapped images are known as paint graphics.</a:t>
            </a:r>
          </a:p>
          <a:p>
            <a:r>
              <a:rPr lang="en-US" dirty="0" smtClean="0"/>
              <a:t>A bitmap is made up of individual dots or picture elements known as pixels or </a:t>
            </a:r>
            <a:r>
              <a:rPr lang="en-US" dirty="0" err="1" smtClean="0"/>
              <a:t>pels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Bitmapped images can have varying bit and color depths.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</a:rPr>
              <a:t>Bitmaps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Bitmaps are an image format suited for creation </a:t>
            </a:r>
            <a:r>
              <a:rPr lang="en-US" dirty="0" smtClean="0"/>
              <a:t>of:</a:t>
            </a:r>
          </a:p>
          <a:p>
            <a:pPr lvl="1"/>
            <a:r>
              <a:rPr lang="en-US" sz="3200" dirty="0" smtClean="0"/>
              <a:t>Photo-realistic images.</a:t>
            </a:r>
          </a:p>
          <a:p>
            <a:pPr lvl="1"/>
            <a:r>
              <a:rPr lang="en-US" sz="3200" dirty="0" smtClean="0"/>
              <a:t>Complex drawings.</a:t>
            </a:r>
          </a:p>
          <a:p>
            <a:pPr lvl="1"/>
            <a:r>
              <a:rPr lang="en-US" sz="3200" dirty="0" smtClean="0"/>
              <a:t>Images that require fine detail.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How Vector drawn Images Work</a:t>
            </a:r>
            <a:endParaRPr lang="en-US" sz="4800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7108" name="Picture 2" descr="HowHow Vector-Drawn Images WorkVector-Drawn Images Work&#10;• A vector is a line that is described by the location oflocatio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8132" name="Picture 2" descr="• Example&#10;RECT 0,0,200,300,RED,BLUE says&#10;– “Draw a rectangle starting at 0,0 (upper left corner of screen) going&#10;200 pixe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Linear and Nonlinear Presentations - Differences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4036" name="Picture 2" descr="C:\Users\PARTHIV\Favorites\Downloads\MM-Linear+vs.+Non-Linear+Presenta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</a:rPr>
              <a:t>What is Hypertext</a:t>
            </a:r>
            <a:endParaRPr lang="en-US" sz="5400" u="sng" dirty="0">
              <a:solidFill>
                <a:srgbClr val="FF000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1748" name="Picture 2" descr="C:\Users\PARTHIV\Favorites\Downloads\MM-how-can-use-a-hypertext-hypermedia-and-multimedia-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0"/>
            <a:ext cx="91392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716</Words>
  <Application>Microsoft Office PowerPoint</Application>
  <PresentationFormat>全屏显示(4:3)</PresentationFormat>
  <Paragraphs>143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楷体_GB2312</vt:lpstr>
      <vt:lpstr>宋体</vt:lpstr>
      <vt:lpstr>Arial</vt:lpstr>
      <vt:lpstr>Calibri</vt:lpstr>
      <vt:lpstr>Century Schoolbook</vt:lpstr>
      <vt:lpstr>Copperplate Gothic Bold</vt:lpstr>
      <vt:lpstr>Goudy Stout</vt:lpstr>
      <vt:lpstr>Impact</vt:lpstr>
      <vt:lpstr>Tahoma</vt:lpstr>
      <vt:lpstr>Times New Roman</vt:lpstr>
      <vt:lpstr>Wingdings</vt:lpstr>
      <vt:lpstr>Office Theme</vt:lpstr>
      <vt:lpstr>Definition of Multimedia</vt:lpstr>
      <vt:lpstr>PowerPoint 演示文稿</vt:lpstr>
      <vt:lpstr>PowerPoint 演示文稿</vt:lpstr>
      <vt:lpstr>Linear and Nonlinear - Differences</vt:lpstr>
      <vt:lpstr>PowerPoint 演示文稿</vt:lpstr>
      <vt:lpstr>Linear and Nonlinear Presentations - Differences</vt:lpstr>
      <vt:lpstr>PowerPoint 演示文稿</vt:lpstr>
      <vt:lpstr>What is Hypertext</vt:lpstr>
      <vt:lpstr>PowerPoint 演示文稿</vt:lpstr>
      <vt:lpstr>Multimedia Products</vt:lpstr>
      <vt:lpstr>Multimedia Products</vt:lpstr>
      <vt:lpstr>Multimedia Products</vt:lpstr>
      <vt:lpstr>Multimedia Products</vt:lpstr>
      <vt:lpstr>Multimedia Products</vt:lpstr>
      <vt:lpstr>Authoring Tools</vt:lpstr>
      <vt:lpstr>PowerPoint 演示文稿</vt:lpstr>
      <vt:lpstr>Functions of Authoring Tools</vt:lpstr>
      <vt:lpstr>Differences between- Bit Map  and Vector Drawn Images</vt:lpstr>
      <vt:lpstr>PowerPoint 演示文稿</vt:lpstr>
      <vt:lpstr>PowerPoint 演示文稿</vt:lpstr>
      <vt:lpstr>Dithering</vt:lpstr>
      <vt:lpstr>Dithering </vt:lpstr>
      <vt:lpstr>PowerPoint 演示文稿</vt:lpstr>
      <vt:lpstr>Sound Characteristics of Sound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Analog to Digital Conversion Process</vt:lpstr>
      <vt:lpstr>Procedure of audio digitalization</vt:lpstr>
      <vt:lpstr>PowerPoint 演示文稿</vt:lpstr>
      <vt:lpstr>Applications of Multimedia</vt:lpstr>
      <vt:lpstr>PowerPoint 演示文稿</vt:lpstr>
      <vt:lpstr>Applications of Multimedia</vt:lpstr>
      <vt:lpstr>Applications of Multimedia</vt:lpstr>
      <vt:lpstr>Applications of Multimedia</vt:lpstr>
      <vt:lpstr>Applications of Multimedia</vt:lpstr>
      <vt:lpstr>Applications of Multimedia</vt:lpstr>
      <vt:lpstr>Applications of Multimedia</vt:lpstr>
      <vt:lpstr>PowerPoint 演示文稿</vt:lpstr>
      <vt:lpstr>Bitmaps</vt:lpstr>
      <vt:lpstr>Bitmaps</vt:lpstr>
      <vt:lpstr>How Vector drawn Images 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PARTHIV</dc:creator>
  <cp:lastModifiedBy>KevinLeak</cp:lastModifiedBy>
  <cp:revision>12</cp:revision>
  <dcterms:created xsi:type="dcterms:W3CDTF">2019-01-08T06:50:34Z</dcterms:created>
  <dcterms:modified xsi:type="dcterms:W3CDTF">2019-01-13T01:57:46Z</dcterms:modified>
</cp:coreProperties>
</file>