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3" r:id="rId2"/>
    <p:sldId id="263" r:id="rId3"/>
    <p:sldId id="266" r:id="rId4"/>
    <p:sldId id="265" r:id="rId5"/>
    <p:sldId id="281" r:id="rId6"/>
    <p:sldId id="279" r:id="rId7"/>
    <p:sldId id="280" r:id="rId8"/>
    <p:sldId id="261" r:id="rId9"/>
    <p:sldId id="306" r:id="rId10"/>
    <p:sldId id="307" r:id="rId11"/>
    <p:sldId id="305" r:id="rId12"/>
    <p:sldId id="309" r:id="rId13"/>
    <p:sldId id="310" r:id="rId14"/>
    <p:sldId id="308" r:id="rId15"/>
    <p:sldId id="304" r:id="rId16"/>
    <p:sldId id="295" r:id="rId17"/>
    <p:sldId id="267" r:id="rId18"/>
    <p:sldId id="268" r:id="rId19"/>
    <p:sldId id="269" r:id="rId20"/>
    <p:sldId id="270" r:id="rId21"/>
    <p:sldId id="271" r:id="rId22"/>
    <p:sldId id="272" r:id="rId23"/>
    <p:sldId id="275" r:id="rId24"/>
    <p:sldId id="293" r:id="rId25"/>
    <p:sldId id="278" r:id="rId26"/>
    <p:sldId id="294" r:id="rId27"/>
    <p:sldId id="324" r:id="rId28"/>
    <p:sldId id="262" r:id="rId29"/>
    <p:sldId id="282" r:id="rId30"/>
    <p:sldId id="302" r:id="rId31"/>
    <p:sldId id="300" r:id="rId32"/>
    <p:sldId id="298" r:id="rId33"/>
    <p:sldId id="289" r:id="rId34"/>
    <p:sldId id="257" r:id="rId35"/>
    <p:sldId id="258" r:id="rId36"/>
    <p:sldId id="259" r:id="rId37"/>
    <p:sldId id="260" r:id="rId38"/>
    <p:sldId id="256" r:id="rId39"/>
    <p:sldId id="314" r:id="rId40"/>
    <p:sldId id="315" r:id="rId41"/>
    <p:sldId id="317" r:id="rId42"/>
    <p:sldId id="320"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A247D-C158-4972-B132-61C9D781C257}" type="datetimeFigureOut">
              <a:rPr lang="en-US" smtClean="0"/>
              <a:t>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C2B39-176F-4D3E-85A4-ECB7A3CBB8E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7A104E2-5C04-4360-9A75-2BD06FFBB377}" type="slidenum">
              <a:rPr lang="zh-TW" altLang="en-US" smtClean="0"/>
              <a:pPr/>
              <a:t>4</a:t>
            </a:fld>
            <a:endParaRPr lang="en-US" altLang="zh-TW"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DBC286A-A7E2-414A-BF6D-4C84D7133F77}" type="slidenum">
              <a:rPr lang="zh-TW" altLang="en-US" smtClean="0"/>
              <a:pPr/>
              <a:t>21</a:t>
            </a:fld>
            <a:endParaRPr lang="en-US" altLang="zh-TW"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353570E-E536-4C20-9275-2D95637A9A27}" type="slidenum">
              <a:rPr lang="zh-TW" altLang="en-US" smtClean="0"/>
              <a:pPr/>
              <a:t>22</a:t>
            </a:fld>
            <a:endParaRPr lang="en-US" altLang="zh-TW"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4757441-BEDD-4D56-8324-CD82D591E540}" type="slidenum">
              <a:rPr lang="zh-TW" altLang="en-US" smtClean="0"/>
              <a:pPr/>
              <a:t>25</a:t>
            </a:fld>
            <a:endParaRPr lang="en-US" altLang="zh-TW"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ADDF0D5-27DD-4AC2-B1FE-96F761821957}" type="slidenum">
              <a:rPr lang="zh-TW" altLang="en-US" smtClean="0"/>
              <a:pPr/>
              <a:t>34</a:t>
            </a:fld>
            <a:endParaRPr lang="en-US" altLang="zh-TW"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85687C9-9AC9-489E-B26A-6CAEF67F7F4F}" type="slidenum">
              <a:rPr lang="zh-TW" altLang="en-US" smtClean="0"/>
              <a:pPr/>
              <a:t>35</a:t>
            </a:fld>
            <a:endParaRPr lang="en-US" altLang="zh-TW"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0F801F5-47DB-44DF-9E7B-2789F4BD7E6D}" type="slidenum">
              <a:rPr lang="zh-TW" altLang="en-US" smtClean="0"/>
              <a:pPr/>
              <a:t>36</a:t>
            </a:fld>
            <a:endParaRPr lang="en-US" altLang="zh-TW"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61DC0B6-3426-4726-A0FD-571D9E2C43A6}" type="slidenum">
              <a:rPr lang="zh-TW" altLang="en-US" smtClean="0"/>
              <a:pPr/>
              <a:t>6</a:t>
            </a:fld>
            <a:endParaRPr lang="en-US" altLang="zh-TW"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4DC17F4-1AE4-4F7A-9F5D-A152015E81B5}" type="slidenum">
              <a:rPr lang="zh-TW" altLang="en-US" smtClean="0"/>
              <a:pPr/>
              <a:t>7</a:t>
            </a:fld>
            <a:endParaRPr lang="en-US" altLang="zh-TW"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121A5A3-3D02-4B2C-B641-C5ECEA59D04A}" type="slidenum">
              <a:rPr lang="he-IL" altLang="en-US" smtClean="0">
                <a:latin typeface="Times New Roman" charset="0"/>
                <a:cs typeface="Times New Roman" charset="0"/>
              </a:rPr>
              <a:pPr/>
              <a:t>12</a:t>
            </a:fld>
            <a:endParaRPr lang="en-US" altLang="en-US" smtClean="0">
              <a:latin typeface="Times New Roman" charset="0"/>
              <a:cs typeface="Times New Roman" charset="0"/>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114800"/>
          </a:xfrm>
          <a:noFill/>
          <a:ln/>
        </p:spPr>
        <p:txBody>
          <a:bodyPr/>
          <a:lstStyle/>
          <a:p>
            <a:endParaRPr lang="he-IL"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8C9FE43-68A9-4110-A7F8-0AECF424B4D6}" type="slidenum">
              <a:rPr lang="he-IL" altLang="en-US" smtClean="0">
                <a:latin typeface="Times New Roman" charset="0"/>
                <a:cs typeface="Times New Roman" charset="0"/>
              </a:rPr>
              <a:pPr/>
              <a:t>13</a:t>
            </a:fld>
            <a:endParaRPr lang="en-US" altLang="en-US" smtClean="0">
              <a:latin typeface="Times New Roman" charset="0"/>
              <a:cs typeface="Times New Roman"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he-IL"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D657BAB-3AC0-4BC5-8B3B-DD6FD1DABB87}" type="slidenum">
              <a:rPr lang="zh-TW" altLang="en-US" smtClean="0"/>
              <a:pPr/>
              <a:t>17</a:t>
            </a:fld>
            <a:endParaRPr lang="en-US" altLang="zh-TW"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07EE589-5CB2-47F7-8533-A4F2483A24D1}" type="slidenum">
              <a:rPr lang="zh-TW" altLang="en-US" smtClean="0"/>
              <a:pPr/>
              <a:t>18</a:t>
            </a:fld>
            <a:endParaRPr lang="en-US" altLang="zh-TW"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6619E82-CA0B-4054-BAB8-0F0499EE90ED}" type="slidenum">
              <a:rPr lang="zh-TW" altLang="en-US" smtClean="0"/>
              <a:pPr/>
              <a:t>19</a:t>
            </a:fld>
            <a:endParaRPr lang="en-US" altLang="zh-TW"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B470924-D91D-452D-A302-C0F8A20DB4BA}" type="slidenum">
              <a:rPr lang="zh-TW" altLang="en-US" smtClean="0"/>
              <a:pPr/>
              <a:t>20</a:t>
            </a:fld>
            <a:endParaRPr lang="en-US" altLang="zh-TW"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DAE06E-D5A2-4941-AA56-A8D0CDA067C9}"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AE06E-D5A2-4941-AA56-A8D0CDA067C9}"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AE06E-D5A2-4941-AA56-A8D0CDA067C9}"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6613" y="150813"/>
            <a:ext cx="8307387" cy="64928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998538"/>
            <a:ext cx="9144000" cy="27130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0" y="3863975"/>
            <a:ext cx="9144000" cy="2714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DAE06E-D5A2-4941-AA56-A8D0CDA067C9}"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DAE06E-D5A2-4941-AA56-A8D0CDA067C9}"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DAE06E-D5A2-4941-AA56-A8D0CDA067C9}"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DAE06E-D5A2-4941-AA56-A8D0CDA067C9}"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DAE06E-D5A2-4941-AA56-A8D0CDA067C9}"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AE06E-D5A2-4941-AA56-A8D0CDA067C9}"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AE06E-D5A2-4941-AA56-A8D0CDA067C9}"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AE06E-D5A2-4941-AA56-A8D0CDA067C9}"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3685-0552-4610-8C04-8B5F2E3DCA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AE06E-D5A2-4941-AA56-A8D0CDA067C9}" type="datetimeFigureOut">
              <a:rPr lang="en-US" smtClean="0"/>
              <a:t>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83685-0552-4610-8C04-8B5F2E3DCA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0"/>
            <a:ext cx="8229600" cy="1143000"/>
          </a:xfrm>
        </p:spPr>
        <p:txBody>
          <a:bodyPr>
            <a:normAutofit/>
          </a:bodyPr>
          <a:lstStyle/>
          <a:p>
            <a:r>
              <a:rPr lang="en-US" sz="5400" u="sng" dirty="0" smtClean="0">
                <a:solidFill>
                  <a:srgbClr val="FF0000"/>
                </a:solidFill>
                <a:uFill>
                  <a:solidFill>
                    <a:srgbClr val="00B050"/>
                  </a:solidFill>
                </a:uFill>
              </a:rPr>
              <a:t>What is Data Compression</a:t>
            </a:r>
            <a:endParaRPr lang="en-US" sz="5400" u="sng" dirty="0">
              <a:solidFill>
                <a:srgbClr val="FF0000"/>
              </a:solidFill>
              <a:uFill>
                <a:solidFill>
                  <a:srgbClr val="00B050"/>
                </a:solidFill>
              </a:u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9394" name="Picture 2" descr="• Lossless audio files typically require more storage&#10;space than Lossy encoded ones.&#10;• However this type of format is ofte..."/>
          <p:cNvPicPr>
            <a:picLocks noChangeAspect="1" noChangeArrowheads="1"/>
          </p:cNvPicPr>
          <p:nvPr/>
        </p:nvPicPr>
        <p:blipFill>
          <a:blip r:embed="rId2"/>
          <a:srcRect/>
          <a:stretch>
            <a:fillRect/>
          </a:stretch>
        </p:blipFill>
        <p:spPr bwMode="auto">
          <a:xfrm>
            <a:off x="-152400" y="0"/>
            <a:ext cx="92964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4800" b="1" u="sng" dirty="0" smtClean="0">
                <a:solidFill>
                  <a:srgbClr val="FF0000"/>
                </a:solidFill>
                <a:uFill>
                  <a:solidFill>
                    <a:srgbClr val="00B050"/>
                  </a:solidFill>
                </a:uFill>
              </a:rPr>
              <a:t>1.What is Image Compression</a:t>
            </a:r>
            <a:br>
              <a:rPr lang="en-US" sz="4800" b="1" u="sng" dirty="0" smtClean="0">
                <a:solidFill>
                  <a:srgbClr val="FF0000"/>
                </a:solidFill>
                <a:uFill>
                  <a:solidFill>
                    <a:srgbClr val="00B050"/>
                  </a:solidFill>
                </a:uFill>
              </a:rPr>
            </a:br>
            <a:r>
              <a:rPr lang="en-US" sz="4800" b="1" u="sng" dirty="0" smtClean="0">
                <a:solidFill>
                  <a:srgbClr val="FF0000"/>
                </a:solidFill>
                <a:uFill>
                  <a:solidFill>
                    <a:srgbClr val="00B050"/>
                  </a:solidFill>
                </a:uFill>
              </a:rPr>
              <a:t>2.Steps in Image Compression</a:t>
            </a:r>
            <a:endParaRPr lang="en-US" sz="4800" b="1" u="sng" dirty="0">
              <a:solidFill>
                <a:srgbClr val="FF0000"/>
              </a:solidFill>
              <a:uFill>
                <a:solidFill>
                  <a:srgbClr val="00B050"/>
                </a:solidFill>
              </a:u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28600" y="1628775"/>
            <a:ext cx="8686800" cy="4848225"/>
          </a:xfrm>
          <a:noFill/>
        </p:spPr>
        <p:txBody>
          <a:bodyPr/>
          <a:lstStyle/>
          <a:p>
            <a:pPr eaLnBrk="1" hangingPunct="1"/>
            <a:r>
              <a:rPr lang="en-US" dirty="0" smtClean="0"/>
              <a:t>Image files may be too big for network </a:t>
            </a:r>
            <a:r>
              <a:rPr lang="he-IL" dirty="0" smtClean="0">
                <a:cs typeface="Times New Roman" charset="0"/>
              </a:rPr>
              <a:t>     </a:t>
            </a:r>
            <a:r>
              <a:rPr lang="en-US" dirty="0" smtClean="0">
                <a:cs typeface="Times New Roman" charset="0"/>
              </a:rPr>
              <a:t>    </a:t>
            </a:r>
            <a:r>
              <a:rPr lang="he-IL" dirty="0" smtClean="0">
                <a:cs typeface="Times New Roman" charset="0"/>
              </a:rPr>
              <a:t> </a:t>
            </a:r>
            <a:r>
              <a:rPr lang="en-US" dirty="0" smtClean="0"/>
              <a:t>transmission, even at low resolutions.</a:t>
            </a:r>
          </a:p>
          <a:p>
            <a:pPr eaLnBrk="1" hangingPunct="1"/>
            <a:r>
              <a:rPr lang="en-US" dirty="0" smtClean="0"/>
              <a:t>Use more sophisticated data representation or </a:t>
            </a:r>
            <a:r>
              <a:rPr lang="he-IL" dirty="0" smtClean="0">
                <a:cs typeface="Times New Roman" charset="0"/>
              </a:rPr>
              <a:t> </a:t>
            </a:r>
            <a:r>
              <a:rPr lang="en-US" dirty="0" smtClean="0"/>
              <a:t>discard information to reduce data size.</a:t>
            </a:r>
          </a:p>
          <a:p>
            <a:pPr eaLnBrk="1" hangingPunct="1"/>
            <a:r>
              <a:rPr lang="en-US" dirty="0" smtClean="0"/>
              <a:t>Effectiveness of compression will depend on </a:t>
            </a:r>
            <a:r>
              <a:rPr lang="he-IL" dirty="0" smtClean="0">
                <a:cs typeface="Times New Roman" charset="0"/>
              </a:rPr>
              <a:t> </a:t>
            </a:r>
            <a:r>
              <a:rPr lang="en-US" dirty="0" smtClean="0"/>
              <a:t>actual image data.</a:t>
            </a:r>
          </a:p>
          <a:p>
            <a:pPr eaLnBrk="1" hangingPunct="1"/>
            <a:r>
              <a:rPr lang="en-US" dirty="0" smtClean="0"/>
              <a:t>For any compression scheme, there will always   be some data for which 'compressed' version is </a:t>
            </a:r>
            <a:r>
              <a:rPr lang="he-IL" dirty="0" smtClean="0">
                <a:cs typeface="Times New Roman" charset="0"/>
              </a:rPr>
              <a:t> </a:t>
            </a:r>
            <a:r>
              <a:rPr lang="en-US" dirty="0" smtClean="0"/>
              <a:t>actually bigger than the original.</a:t>
            </a:r>
          </a:p>
        </p:txBody>
      </p:sp>
      <p:sp>
        <p:nvSpPr>
          <p:cNvPr id="7171" name="Rectangle 3"/>
          <p:cNvSpPr>
            <a:spLocks noGrp="1" noChangeArrowheads="1"/>
          </p:cNvSpPr>
          <p:nvPr>
            <p:ph type="title"/>
          </p:nvPr>
        </p:nvSpPr>
        <p:spPr>
          <a:xfrm>
            <a:off x="855663" y="765175"/>
            <a:ext cx="8288337" cy="557213"/>
          </a:xfrm>
          <a:noFill/>
        </p:spPr>
        <p:txBody>
          <a:bodyPr>
            <a:noAutofit/>
          </a:bodyPr>
          <a:lstStyle/>
          <a:p>
            <a:pPr marL="12700" eaLnBrk="1" hangingPunct="1">
              <a:tabLst>
                <a:tab pos="1270000" algn="l"/>
              </a:tabLst>
            </a:pPr>
            <a:r>
              <a:rPr lang="en-US" sz="4800" b="1" dirty="0" smtClean="0"/>
              <a:t>Image Compression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ltLang="en-US" smtClean="0">
                <a:latin typeface="Times New Roman" charset="0"/>
                <a:cs typeface="Times New Roman" charset="0"/>
              </a:rPr>
              <a:t>T.Sharon-A.Frank</a:t>
            </a:r>
          </a:p>
        </p:txBody>
      </p:sp>
      <p:sp>
        <p:nvSpPr>
          <p:cNvPr id="8195" name="Rectangle 2"/>
          <p:cNvSpPr>
            <a:spLocks noGrp="1" noChangeArrowheads="1"/>
          </p:cNvSpPr>
          <p:nvPr>
            <p:ph type="title"/>
          </p:nvPr>
        </p:nvSpPr>
        <p:spPr>
          <a:xfrm>
            <a:off x="831850" y="549275"/>
            <a:ext cx="7778750" cy="679450"/>
          </a:xfrm>
        </p:spPr>
        <p:txBody>
          <a:bodyPr>
            <a:noAutofit/>
          </a:bodyPr>
          <a:lstStyle/>
          <a:p>
            <a:r>
              <a:rPr lang="en-US" altLang="he-IL" b="1" dirty="0" smtClean="0"/>
              <a:t>Steps in </a:t>
            </a:r>
            <a:r>
              <a:rPr lang="en-US" altLang="he-IL" b="1" dirty="0" smtClean="0"/>
              <a:t>Image Compression</a:t>
            </a:r>
            <a:endParaRPr lang="en-US" altLang="he-IL" b="1" dirty="0" smtClean="0"/>
          </a:p>
        </p:txBody>
      </p:sp>
      <p:sp>
        <p:nvSpPr>
          <p:cNvPr id="8196" name="Rectangle 3"/>
          <p:cNvSpPr>
            <a:spLocks noGrp="1" noChangeArrowheads="1"/>
          </p:cNvSpPr>
          <p:nvPr>
            <p:ph type="body" idx="1"/>
          </p:nvPr>
        </p:nvSpPr>
        <p:spPr>
          <a:xfrm>
            <a:off x="838200" y="2819400"/>
            <a:ext cx="8305800" cy="3705225"/>
          </a:xfrm>
        </p:spPr>
        <p:txBody>
          <a:bodyPr/>
          <a:lstStyle/>
          <a:p>
            <a:pPr eaLnBrk="1" hangingPunct="1">
              <a:lnSpc>
                <a:spcPct val="90000"/>
              </a:lnSpc>
              <a:buFontTx/>
              <a:buNone/>
            </a:pPr>
            <a:r>
              <a:rPr lang="en-US" altLang="he-IL" smtClean="0">
                <a:solidFill>
                  <a:srgbClr val="FF0066"/>
                </a:solidFill>
              </a:rPr>
              <a:t>1.</a:t>
            </a:r>
            <a:r>
              <a:rPr lang="en-US" altLang="he-IL" smtClean="0"/>
              <a:t> </a:t>
            </a:r>
            <a:r>
              <a:rPr lang="en-US" altLang="he-IL" smtClean="0">
                <a:solidFill>
                  <a:srgbClr val="0000FF"/>
                </a:solidFill>
              </a:rPr>
              <a:t>Preparation</a:t>
            </a:r>
            <a:r>
              <a:rPr lang="en-US" altLang="he-IL" smtClean="0"/>
              <a:t>: analog to digital conversion.</a:t>
            </a:r>
          </a:p>
          <a:p>
            <a:pPr eaLnBrk="1" hangingPunct="1">
              <a:lnSpc>
                <a:spcPct val="90000"/>
              </a:lnSpc>
              <a:buFontTx/>
              <a:buNone/>
            </a:pPr>
            <a:r>
              <a:rPr lang="en-US" altLang="he-IL" smtClean="0">
                <a:solidFill>
                  <a:srgbClr val="FF0066"/>
                </a:solidFill>
              </a:rPr>
              <a:t>2.</a:t>
            </a:r>
            <a:r>
              <a:rPr lang="en-US" altLang="he-IL" smtClean="0"/>
              <a:t> </a:t>
            </a:r>
            <a:r>
              <a:rPr lang="en-US" altLang="he-IL" smtClean="0">
                <a:solidFill>
                  <a:srgbClr val="0000FF"/>
                </a:solidFill>
              </a:rPr>
              <a:t>Processing</a:t>
            </a:r>
            <a:r>
              <a:rPr lang="en-US" altLang="he-IL" smtClean="0"/>
              <a:t>: transform data into a domain easier to compress.</a:t>
            </a:r>
          </a:p>
          <a:p>
            <a:pPr eaLnBrk="1" hangingPunct="1">
              <a:lnSpc>
                <a:spcPct val="90000"/>
              </a:lnSpc>
              <a:buFontTx/>
              <a:buNone/>
            </a:pPr>
            <a:r>
              <a:rPr lang="en-US" altLang="he-IL" smtClean="0">
                <a:solidFill>
                  <a:srgbClr val="FF0066"/>
                </a:solidFill>
              </a:rPr>
              <a:t>3.</a:t>
            </a:r>
            <a:r>
              <a:rPr lang="en-US" altLang="he-IL" smtClean="0"/>
              <a:t> </a:t>
            </a:r>
            <a:r>
              <a:rPr lang="en-US" altLang="he-IL" smtClean="0">
                <a:solidFill>
                  <a:srgbClr val="0000FF"/>
                </a:solidFill>
              </a:rPr>
              <a:t>Quantization: </a:t>
            </a:r>
            <a:r>
              <a:rPr lang="en-US" altLang="he-IL" smtClean="0"/>
              <a:t>reduce precision at which the output is stored.</a:t>
            </a:r>
          </a:p>
          <a:p>
            <a:pPr eaLnBrk="1" hangingPunct="1">
              <a:lnSpc>
                <a:spcPct val="90000"/>
              </a:lnSpc>
              <a:buFontTx/>
              <a:buNone/>
            </a:pPr>
            <a:r>
              <a:rPr lang="en-US" altLang="he-IL" smtClean="0">
                <a:solidFill>
                  <a:srgbClr val="FF0066"/>
                </a:solidFill>
              </a:rPr>
              <a:t>4.</a:t>
            </a:r>
            <a:r>
              <a:rPr lang="en-US" altLang="he-IL" smtClean="0"/>
              <a:t> </a:t>
            </a:r>
            <a:r>
              <a:rPr lang="en-US" altLang="he-IL" smtClean="0">
                <a:solidFill>
                  <a:srgbClr val="0000FF"/>
                </a:solidFill>
              </a:rPr>
              <a:t>Entropy encoding:</a:t>
            </a:r>
            <a:r>
              <a:rPr lang="en-US" altLang="he-IL" smtClean="0"/>
              <a:t> remove redundant information in the resulting data stream.</a:t>
            </a:r>
            <a:endParaRPr lang="en-US" altLang="he-IL" sz="2400" smtClean="0"/>
          </a:p>
        </p:txBody>
      </p:sp>
      <p:sp>
        <p:nvSpPr>
          <p:cNvPr id="8197" name="Rectangle 4"/>
          <p:cNvSpPr>
            <a:spLocks noChangeArrowheads="1"/>
          </p:cNvSpPr>
          <p:nvPr/>
        </p:nvSpPr>
        <p:spPr bwMode="auto">
          <a:xfrm>
            <a:off x="1676400" y="1785938"/>
            <a:ext cx="1455738" cy="685800"/>
          </a:xfrm>
          <a:prstGeom prst="rect">
            <a:avLst/>
          </a:prstGeom>
          <a:solidFill>
            <a:srgbClr val="FF5050"/>
          </a:solidFill>
          <a:ln w="28575">
            <a:solidFill>
              <a:schemeClr val="tx1"/>
            </a:solidFill>
            <a:miter lim="800000"/>
            <a:headEnd/>
            <a:tailEnd/>
          </a:ln>
        </p:spPr>
        <p:txBody>
          <a:bodyPr wrap="none" anchor="ctr"/>
          <a:lstStyle/>
          <a:p>
            <a:pPr algn="ctr" eaLnBrk="0" hangingPunct="0"/>
            <a:r>
              <a:rPr lang="en-US" altLang="he-IL" sz="2000">
                <a:latin typeface="Times New Roman (Hebrew)" pitchFamily="26" charset="0"/>
              </a:rPr>
              <a:t>Picture</a:t>
            </a:r>
            <a:br>
              <a:rPr lang="en-US" altLang="he-IL" sz="2000">
                <a:latin typeface="Times New Roman (Hebrew)" pitchFamily="26" charset="0"/>
              </a:rPr>
            </a:br>
            <a:r>
              <a:rPr lang="en-US" altLang="he-IL" sz="2000">
                <a:latin typeface="Times New Roman (Hebrew)" pitchFamily="26" charset="0"/>
              </a:rPr>
              <a:t>Preparation</a:t>
            </a:r>
          </a:p>
        </p:txBody>
      </p:sp>
      <p:sp>
        <p:nvSpPr>
          <p:cNvPr id="8198" name="Rectangle 5"/>
          <p:cNvSpPr>
            <a:spLocks noChangeArrowheads="1"/>
          </p:cNvSpPr>
          <p:nvPr/>
        </p:nvSpPr>
        <p:spPr bwMode="auto">
          <a:xfrm>
            <a:off x="3424238" y="1773238"/>
            <a:ext cx="1435100" cy="706437"/>
          </a:xfrm>
          <a:prstGeom prst="rect">
            <a:avLst/>
          </a:prstGeom>
          <a:solidFill>
            <a:srgbClr val="FF5050"/>
          </a:solidFill>
          <a:ln w="28575">
            <a:solidFill>
              <a:schemeClr val="tx1"/>
            </a:solidFill>
            <a:miter lim="800000"/>
            <a:headEnd/>
            <a:tailEnd/>
          </a:ln>
        </p:spPr>
        <p:txBody>
          <a:bodyPr wrap="none" anchor="ctr"/>
          <a:lstStyle/>
          <a:p>
            <a:pPr algn="ctr" eaLnBrk="0" hangingPunct="0"/>
            <a:r>
              <a:rPr lang="en-US" altLang="he-IL" sz="2000">
                <a:latin typeface="Times New Roman (Hebrew)" pitchFamily="26" charset="0"/>
              </a:rPr>
              <a:t>Picture</a:t>
            </a:r>
            <a:br>
              <a:rPr lang="en-US" altLang="he-IL" sz="2000">
                <a:latin typeface="Times New Roman (Hebrew)" pitchFamily="26" charset="0"/>
              </a:rPr>
            </a:br>
            <a:r>
              <a:rPr lang="en-US" altLang="he-IL" sz="2000">
                <a:latin typeface="Times New Roman (Hebrew)" pitchFamily="26" charset="0"/>
              </a:rPr>
              <a:t>Processing</a:t>
            </a:r>
          </a:p>
        </p:txBody>
      </p:sp>
      <p:sp>
        <p:nvSpPr>
          <p:cNvPr id="8199" name="Rectangle 6"/>
          <p:cNvSpPr>
            <a:spLocks noChangeArrowheads="1"/>
          </p:cNvSpPr>
          <p:nvPr/>
        </p:nvSpPr>
        <p:spPr bwMode="auto">
          <a:xfrm>
            <a:off x="5259388" y="1785938"/>
            <a:ext cx="1219200" cy="685800"/>
          </a:xfrm>
          <a:prstGeom prst="rect">
            <a:avLst/>
          </a:prstGeom>
          <a:solidFill>
            <a:srgbClr val="FF5050"/>
          </a:solidFill>
          <a:ln w="28575">
            <a:solidFill>
              <a:schemeClr val="tx1"/>
            </a:solidFill>
            <a:miter lim="800000"/>
            <a:headEnd/>
            <a:tailEnd/>
          </a:ln>
        </p:spPr>
        <p:txBody>
          <a:bodyPr wrap="none" anchor="ctr"/>
          <a:lstStyle/>
          <a:p>
            <a:pPr algn="ctr" rtl="0" eaLnBrk="0" hangingPunct="0"/>
            <a:r>
              <a:rPr lang="en-US" altLang="he-IL" sz="2000">
                <a:latin typeface="Times New Roman (Hebrew)" pitchFamily="26" charset="0"/>
              </a:rPr>
              <a:t>Quanti-</a:t>
            </a:r>
            <a:br>
              <a:rPr lang="en-US" altLang="he-IL" sz="2000">
                <a:latin typeface="Times New Roman (Hebrew)" pitchFamily="26" charset="0"/>
              </a:rPr>
            </a:br>
            <a:r>
              <a:rPr lang="en-US" altLang="he-IL" sz="2000">
                <a:latin typeface="Times New Roman (Hebrew)" pitchFamily="26" charset="0"/>
              </a:rPr>
              <a:t>zation</a:t>
            </a:r>
          </a:p>
        </p:txBody>
      </p:sp>
      <p:sp>
        <p:nvSpPr>
          <p:cNvPr id="8200" name="Rectangle 7"/>
          <p:cNvSpPr>
            <a:spLocks noChangeArrowheads="1"/>
          </p:cNvSpPr>
          <p:nvPr/>
        </p:nvSpPr>
        <p:spPr bwMode="auto">
          <a:xfrm>
            <a:off x="6859588" y="1785938"/>
            <a:ext cx="1219200" cy="685800"/>
          </a:xfrm>
          <a:prstGeom prst="rect">
            <a:avLst/>
          </a:prstGeom>
          <a:solidFill>
            <a:srgbClr val="FF5050"/>
          </a:solidFill>
          <a:ln w="28575">
            <a:solidFill>
              <a:schemeClr val="tx1"/>
            </a:solidFill>
            <a:miter lim="800000"/>
            <a:headEnd/>
            <a:tailEnd/>
          </a:ln>
        </p:spPr>
        <p:txBody>
          <a:bodyPr wrap="none" anchor="ctr"/>
          <a:lstStyle/>
          <a:p>
            <a:pPr algn="ctr" eaLnBrk="0" hangingPunct="0"/>
            <a:r>
              <a:rPr lang="en-US" altLang="he-IL" sz="2000">
                <a:latin typeface="Times New Roman (Hebrew)" pitchFamily="26" charset="0"/>
              </a:rPr>
              <a:t>Entropy</a:t>
            </a:r>
            <a:br>
              <a:rPr lang="en-US" altLang="he-IL" sz="2000">
                <a:latin typeface="Times New Roman (Hebrew)" pitchFamily="26" charset="0"/>
              </a:rPr>
            </a:br>
            <a:r>
              <a:rPr lang="en-US" altLang="he-IL" sz="2000">
                <a:latin typeface="Times New Roman (Hebrew)" pitchFamily="26" charset="0"/>
              </a:rPr>
              <a:t>Encoding</a:t>
            </a:r>
          </a:p>
        </p:txBody>
      </p:sp>
      <p:sp>
        <p:nvSpPr>
          <p:cNvPr id="8201" name="Line 8"/>
          <p:cNvSpPr>
            <a:spLocks noChangeShapeType="1"/>
          </p:cNvSpPr>
          <p:nvPr/>
        </p:nvSpPr>
        <p:spPr bwMode="auto">
          <a:xfrm flipV="1">
            <a:off x="3132138" y="2133600"/>
            <a:ext cx="287337" cy="0"/>
          </a:xfrm>
          <a:prstGeom prst="line">
            <a:avLst/>
          </a:prstGeom>
          <a:noFill/>
          <a:ln w="28575">
            <a:solidFill>
              <a:schemeClr val="tx1"/>
            </a:solidFill>
            <a:round/>
            <a:headEnd/>
            <a:tailEnd type="triangle" w="med" len="med"/>
          </a:ln>
        </p:spPr>
        <p:txBody>
          <a:bodyPr wrap="none" anchor="ctr"/>
          <a:lstStyle/>
          <a:p>
            <a:endParaRPr lang="en-US"/>
          </a:p>
        </p:txBody>
      </p:sp>
      <p:sp>
        <p:nvSpPr>
          <p:cNvPr id="8202" name="Line 9"/>
          <p:cNvSpPr>
            <a:spLocks noChangeShapeType="1"/>
          </p:cNvSpPr>
          <p:nvPr/>
        </p:nvSpPr>
        <p:spPr bwMode="auto">
          <a:xfrm>
            <a:off x="4860925" y="2133600"/>
            <a:ext cx="431800" cy="0"/>
          </a:xfrm>
          <a:prstGeom prst="line">
            <a:avLst/>
          </a:prstGeom>
          <a:noFill/>
          <a:ln w="28575">
            <a:solidFill>
              <a:schemeClr val="tx1"/>
            </a:solidFill>
            <a:round/>
            <a:headEnd/>
            <a:tailEnd type="triangle" w="med" len="med"/>
          </a:ln>
        </p:spPr>
        <p:txBody>
          <a:bodyPr wrap="none" anchor="ctr"/>
          <a:lstStyle/>
          <a:p>
            <a:endParaRPr lang="en-US"/>
          </a:p>
        </p:txBody>
      </p:sp>
      <p:sp>
        <p:nvSpPr>
          <p:cNvPr id="8203" name="Line 10"/>
          <p:cNvSpPr>
            <a:spLocks noChangeShapeType="1"/>
          </p:cNvSpPr>
          <p:nvPr/>
        </p:nvSpPr>
        <p:spPr bwMode="auto">
          <a:xfrm>
            <a:off x="6478588" y="2090738"/>
            <a:ext cx="381000" cy="0"/>
          </a:xfrm>
          <a:prstGeom prst="line">
            <a:avLst/>
          </a:prstGeom>
          <a:noFill/>
          <a:ln w="28575">
            <a:solidFill>
              <a:schemeClr val="tx1"/>
            </a:solidFill>
            <a:round/>
            <a:headEnd/>
            <a:tailEnd type="triangle" w="med" len="med"/>
          </a:ln>
        </p:spPr>
        <p:txBody>
          <a:bodyPr wrap="none" anchor="ctr"/>
          <a:lstStyle/>
          <a:p>
            <a:endParaRPr lang="en-US"/>
          </a:p>
        </p:txBody>
      </p:sp>
      <p:sp>
        <p:nvSpPr>
          <p:cNvPr id="8204" name="Line 11"/>
          <p:cNvSpPr>
            <a:spLocks noChangeShapeType="1"/>
          </p:cNvSpPr>
          <p:nvPr/>
        </p:nvSpPr>
        <p:spPr bwMode="auto">
          <a:xfrm>
            <a:off x="8078788" y="2090738"/>
            <a:ext cx="381000" cy="0"/>
          </a:xfrm>
          <a:prstGeom prst="line">
            <a:avLst/>
          </a:prstGeom>
          <a:noFill/>
          <a:ln w="28575">
            <a:solidFill>
              <a:schemeClr val="tx1"/>
            </a:solidFill>
            <a:round/>
            <a:headEnd/>
            <a:tailEnd type="triangle" w="med" len="med"/>
          </a:ln>
        </p:spPr>
        <p:txBody>
          <a:bodyPr wrap="none" anchor="ctr"/>
          <a:lstStyle/>
          <a:p>
            <a:endParaRPr lang="en-US"/>
          </a:p>
        </p:txBody>
      </p:sp>
      <p:sp>
        <p:nvSpPr>
          <p:cNvPr id="8205" name="Line 12"/>
          <p:cNvSpPr>
            <a:spLocks noChangeShapeType="1"/>
          </p:cNvSpPr>
          <p:nvPr/>
        </p:nvSpPr>
        <p:spPr bwMode="auto">
          <a:xfrm>
            <a:off x="1295400" y="2090738"/>
            <a:ext cx="381000" cy="0"/>
          </a:xfrm>
          <a:prstGeom prst="line">
            <a:avLst/>
          </a:prstGeom>
          <a:noFill/>
          <a:ln w="28575">
            <a:solidFill>
              <a:schemeClr val="tx1"/>
            </a:solidFill>
            <a:round/>
            <a:headEnd/>
            <a:tailEnd type="triangle" w="med" len="med"/>
          </a:ln>
        </p:spPr>
        <p:txBody>
          <a:bodyPr wrap="none" anchor="ctr"/>
          <a:lstStyle/>
          <a:p>
            <a:endParaRPr lang="en-US"/>
          </a:p>
        </p:txBody>
      </p:sp>
      <p:sp>
        <p:nvSpPr>
          <p:cNvPr id="8206" name="Text Box 14"/>
          <p:cNvSpPr txBox="1">
            <a:spLocks noChangeArrowheads="1"/>
          </p:cNvSpPr>
          <p:nvPr/>
        </p:nvSpPr>
        <p:spPr bwMode="auto">
          <a:xfrm>
            <a:off x="762000" y="2151063"/>
            <a:ext cx="2009775" cy="701675"/>
          </a:xfrm>
          <a:prstGeom prst="rect">
            <a:avLst/>
          </a:prstGeom>
          <a:noFill/>
          <a:ln w="9525">
            <a:noFill/>
            <a:miter lim="800000"/>
            <a:headEnd/>
            <a:tailEnd/>
          </a:ln>
        </p:spPr>
        <p:txBody>
          <a:bodyPr>
            <a:spAutoFit/>
          </a:bodyPr>
          <a:lstStyle/>
          <a:p>
            <a:pPr algn="l" rtl="0" eaLnBrk="0" hangingPunct="0">
              <a:spcBef>
                <a:spcPct val="50000"/>
              </a:spcBef>
            </a:pPr>
            <a:r>
              <a:rPr lang="en-US" altLang="en-US" sz="2000">
                <a:solidFill>
                  <a:srgbClr val="0000FF"/>
                </a:solidFill>
                <a:latin typeface="Times New Roman (Hebrew)" pitchFamily="26" charset="0"/>
              </a:rPr>
              <a:t>Image Uncompressed</a:t>
            </a:r>
            <a:endParaRPr lang="en-US" altLang="he-IL" sz="2000">
              <a:solidFill>
                <a:srgbClr val="0000FF"/>
              </a:solidFill>
              <a:latin typeface="Times New Roman (Hebrew)" pitchFamily="26" charset="0"/>
            </a:endParaRPr>
          </a:p>
        </p:txBody>
      </p:sp>
      <p:sp>
        <p:nvSpPr>
          <p:cNvPr id="8207" name="Text Box 15"/>
          <p:cNvSpPr txBox="1">
            <a:spLocks noChangeArrowheads="1"/>
          </p:cNvSpPr>
          <p:nvPr/>
        </p:nvSpPr>
        <p:spPr bwMode="auto">
          <a:xfrm>
            <a:off x="7524750" y="2151063"/>
            <a:ext cx="1663700" cy="701675"/>
          </a:xfrm>
          <a:prstGeom prst="rect">
            <a:avLst/>
          </a:prstGeom>
          <a:noFill/>
          <a:ln w="9525">
            <a:noFill/>
            <a:miter lim="800000"/>
            <a:headEnd/>
            <a:tailEnd/>
          </a:ln>
        </p:spPr>
        <p:txBody>
          <a:bodyPr>
            <a:spAutoFit/>
          </a:bodyPr>
          <a:lstStyle/>
          <a:p>
            <a:pPr rtl="0" eaLnBrk="0" hangingPunct="0">
              <a:spcBef>
                <a:spcPct val="50000"/>
              </a:spcBef>
            </a:pPr>
            <a:r>
              <a:rPr lang="en-US" altLang="en-US" sz="2000">
                <a:solidFill>
                  <a:srgbClr val="0000FF"/>
                </a:solidFill>
                <a:latin typeface="Times New Roman (Hebrew)" pitchFamily="26" charset="0"/>
              </a:rPr>
              <a:t>Image Compressed </a:t>
            </a:r>
            <a:endParaRPr lang="en-US" altLang="he-IL" sz="2000">
              <a:solidFill>
                <a:srgbClr val="0000FF"/>
              </a:solidFill>
              <a:latin typeface="Times New Roman (Hebrew)" pitchFamily="2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8839200" cy="1143000"/>
          </a:xfrm>
        </p:spPr>
        <p:txBody>
          <a:bodyPr>
            <a:noAutofit/>
          </a:bodyPr>
          <a:lstStyle/>
          <a:p>
            <a:r>
              <a:rPr lang="en-US" u="sng" dirty="0" smtClean="0">
                <a:solidFill>
                  <a:srgbClr val="FF0000"/>
                </a:solidFill>
                <a:uFill>
                  <a:solidFill>
                    <a:srgbClr val="00B050"/>
                  </a:solidFill>
                </a:uFill>
              </a:rPr>
              <a:t>Disadvantages of Audio Compression</a:t>
            </a:r>
            <a:endParaRPr lang="en-US" u="sng" dirty="0">
              <a:solidFill>
                <a:srgbClr val="FF0000"/>
              </a:solidFill>
              <a:uFill>
                <a:solidFill>
                  <a:srgbClr val="00B050"/>
                </a:solidFill>
              </a:u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9154" name="Picture 2" descr="Image result for multimedia audio compression techniques- images,photos"/>
          <p:cNvPicPr>
            <a:picLocks noChangeAspect="1" noChangeArrowheads="1"/>
          </p:cNvPicPr>
          <p:nvPr/>
        </p:nvPicPr>
        <p:blipFill>
          <a:blip r:embed="rId2"/>
          <a:srcRect/>
          <a:stretch>
            <a:fillRect/>
          </a:stretch>
        </p:blipFill>
        <p:spPr bwMode="auto">
          <a:xfrm>
            <a:off x="0" y="56732"/>
            <a:ext cx="9186314" cy="680126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3600"/>
            <a:ext cx="8763000" cy="1470025"/>
          </a:xfrm>
        </p:spPr>
        <p:txBody>
          <a:bodyPr/>
          <a:lstStyle/>
          <a:p>
            <a:r>
              <a:rPr lang="en-US" b="1" u="sng" dirty="0" smtClean="0">
                <a:solidFill>
                  <a:srgbClr val="FF0000"/>
                </a:solidFill>
                <a:uFill>
                  <a:solidFill>
                    <a:srgbClr val="00B050"/>
                  </a:solidFill>
                </a:uFill>
              </a:rPr>
              <a:t>DCT(DISCRETE COSINE TRANSFORM</a:t>
            </a:r>
            <a:r>
              <a:rPr lang="en-US" u="sng" dirty="0" smtClean="0">
                <a:solidFill>
                  <a:srgbClr val="FF0000"/>
                </a:solidFill>
                <a:uFill>
                  <a:solidFill>
                    <a:srgbClr val="00B050"/>
                  </a:solidFill>
                </a:uFill>
              </a:rPr>
              <a:t>)</a:t>
            </a:r>
            <a:endParaRPr lang="en-US" u="sng" dirty="0">
              <a:solidFill>
                <a:srgbClr val="FF0000"/>
              </a:solidFill>
              <a:uFill>
                <a:solidFill>
                  <a:srgbClr val="00B050"/>
                </a:solidFill>
              </a:u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altLang="zh-TW" smtClean="0">
                <a:latin typeface="Arial" charset="0"/>
                <a:ea typeface="新細明體" pitchFamily="18" charset="-120"/>
              </a:rPr>
              <a:t>15.</a:t>
            </a:r>
            <a:fld id="{BD819A10-381E-4039-A097-E898020DFFDB}" type="slidenum">
              <a:rPr lang="en-US" altLang="zh-TW" smtClean="0">
                <a:latin typeface="Arial" charset="0"/>
                <a:ea typeface="新細明體" pitchFamily="18" charset="-120"/>
              </a:rPr>
              <a:pPr/>
              <a:t>17</a:t>
            </a:fld>
            <a:endParaRPr lang="en-US" altLang="zh-TW" smtClean="0">
              <a:latin typeface="Arial" charset="0"/>
              <a:ea typeface="新細明體" pitchFamily="18" charset="-120"/>
            </a:endParaRPr>
          </a:p>
        </p:txBody>
      </p:sp>
      <p:sp>
        <p:nvSpPr>
          <p:cNvPr id="31747" name="Text Box 5"/>
          <p:cNvSpPr txBox="1">
            <a:spLocks noChangeArrowheads="1"/>
          </p:cNvSpPr>
          <p:nvPr/>
        </p:nvSpPr>
        <p:spPr bwMode="auto">
          <a:xfrm>
            <a:off x="762000" y="228600"/>
            <a:ext cx="7345363" cy="708025"/>
          </a:xfrm>
          <a:prstGeom prst="rect">
            <a:avLst/>
          </a:prstGeom>
          <a:noFill/>
          <a:ln w="9525">
            <a:noFill/>
            <a:miter lim="800000"/>
            <a:headEnd/>
            <a:tailEnd/>
          </a:ln>
        </p:spPr>
        <p:txBody>
          <a:bodyPr wrap="none">
            <a:spAutoFit/>
          </a:bodyPr>
          <a:lstStyle/>
          <a:p>
            <a:pPr>
              <a:defRPr/>
            </a:pPr>
            <a:r>
              <a:rPr lang="en-US" altLang="zh-TW" sz="4000" u="dbl" dirty="0">
                <a:solidFill>
                  <a:srgbClr val="660066"/>
                </a:solidFill>
                <a:latin typeface="Times New Roman" pitchFamily="18" charset="0"/>
                <a:ea typeface="PMingLiU" pitchFamily="18" charset="-120"/>
              </a:rPr>
              <a:t>Discrete cosine transform (DCT)</a:t>
            </a:r>
          </a:p>
        </p:txBody>
      </p:sp>
      <p:sp>
        <p:nvSpPr>
          <p:cNvPr id="33796" name="Rectangle 6"/>
          <p:cNvSpPr>
            <a:spLocks noChangeArrowheads="1"/>
          </p:cNvSpPr>
          <p:nvPr/>
        </p:nvSpPr>
        <p:spPr bwMode="auto">
          <a:xfrm>
            <a:off x="228600" y="990600"/>
            <a:ext cx="8763000" cy="5632311"/>
          </a:xfrm>
          <a:prstGeom prst="rect">
            <a:avLst/>
          </a:prstGeom>
          <a:solidFill>
            <a:schemeClr val="bg1"/>
          </a:solidFill>
          <a:ln w="9525">
            <a:noFill/>
            <a:miter lim="800000"/>
            <a:headEnd/>
            <a:tailEnd/>
          </a:ln>
        </p:spPr>
        <p:txBody>
          <a:bodyPr wrap="square">
            <a:spAutoFit/>
          </a:bodyPr>
          <a:lstStyle/>
          <a:p>
            <a:pPr algn="just"/>
            <a:r>
              <a:rPr lang="en-US" altLang="zh-TW" sz="3600" b="0" dirty="0">
                <a:latin typeface="Times New Roman" pitchFamily="18" charset="0"/>
                <a:ea typeface="新細明體" pitchFamily="18" charset="-120"/>
              </a:rPr>
              <a:t>In this step, </a:t>
            </a:r>
            <a:r>
              <a:rPr lang="en-US" altLang="zh-TW" sz="3600" b="0" dirty="0">
                <a:solidFill>
                  <a:srgbClr val="FF0000"/>
                </a:solidFill>
                <a:latin typeface="Times New Roman" pitchFamily="18" charset="0"/>
                <a:ea typeface="新細明體" pitchFamily="18" charset="-120"/>
              </a:rPr>
              <a:t>each block of 64 pixels goes through a transformation </a:t>
            </a:r>
            <a:r>
              <a:rPr lang="en-US" altLang="zh-TW" sz="3600" b="0" dirty="0">
                <a:latin typeface="Times New Roman" pitchFamily="18" charset="0"/>
                <a:ea typeface="新細明體" pitchFamily="18" charset="-120"/>
              </a:rPr>
              <a:t>called the </a:t>
            </a:r>
            <a:r>
              <a:rPr lang="en-US" altLang="zh-TW" sz="3600" dirty="0">
                <a:solidFill>
                  <a:schemeClr val="folHlink"/>
                </a:solidFill>
                <a:latin typeface="Times New Roman" pitchFamily="18" charset="0"/>
                <a:ea typeface="新細明體" pitchFamily="18" charset="-120"/>
              </a:rPr>
              <a:t>discrete cosine transform (DCT)</a:t>
            </a:r>
            <a:r>
              <a:rPr lang="en-US" altLang="zh-TW" sz="3600" b="0" dirty="0">
                <a:latin typeface="Times New Roman" pitchFamily="18" charset="0"/>
                <a:ea typeface="新細明體" pitchFamily="18" charset="-120"/>
              </a:rPr>
              <a:t>. </a:t>
            </a:r>
            <a:endParaRPr lang="en-US" altLang="zh-TW" sz="3600" b="0" dirty="0" smtClean="0">
              <a:latin typeface="Times New Roman" pitchFamily="18" charset="0"/>
              <a:ea typeface="新細明體" pitchFamily="18" charset="-120"/>
            </a:endParaRPr>
          </a:p>
          <a:p>
            <a:pPr algn="just"/>
            <a:r>
              <a:rPr lang="en-US" altLang="zh-TW" sz="3600" b="0" dirty="0" smtClean="0">
                <a:solidFill>
                  <a:srgbClr val="00CC00"/>
                </a:solidFill>
                <a:latin typeface="Times New Roman" pitchFamily="18" charset="0"/>
                <a:ea typeface="新細明體" pitchFamily="18" charset="-120"/>
              </a:rPr>
              <a:t>The </a:t>
            </a:r>
            <a:r>
              <a:rPr lang="en-US" altLang="zh-TW" sz="3600" b="0" dirty="0">
                <a:solidFill>
                  <a:srgbClr val="00CC00"/>
                </a:solidFill>
                <a:latin typeface="Times New Roman" pitchFamily="18" charset="0"/>
                <a:ea typeface="新細明體" pitchFamily="18" charset="-120"/>
              </a:rPr>
              <a:t>transformation changes the 64 values </a:t>
            </a:r>
            <a:r>
              <a:rPr lang="en-US" altLang="zh-TW" sz="3600" b="0" dirty="0">
                <a:latin typeface="Times New Roman" pitchFamily="18" charset="0"/>
                <a:ea typeface="新細明體" pitchFamily="18" charset="-120"/>
              </a:rPr>
              <a:t>so that the relative relationships between pixels are kept but the redundancies are revealed</a:t>
            </a:r>
            <a:r>
              <a:rPr lang="en-US" altLang="zh-TW" sz="3600" b="0" dirty="0" smtClean="0">
                <a:latin typeface="Times New Roman" pitchFamily="18" charset="0"/>
                <a:ea typeface="新細明體" pitchFamily="18" charset="-120"/>
              </a:rPr>
              <a:t>.</a:t>
            </a:r>
          </a:p>
          <a:p>
            <a:pPr algn="just"/>
            <a:endParaRPr lang="en-US" altLang="zh-TW" sz="3600" b="0" dirty="0" smtClean="0">
              <a:latin typeface="Times New Roman" pitchFamily="18" charset="0"/>
              <a:ea typeface="新細明體" pitchFamily="18" charset="-120"/>
            </a:endParaRPr>
          </a:p>
          <a:p>
            <a:pPr algn="just"/>
            <a:r>
              <a:rPr lang="en-US" altLang="zh-TW" sz="3600" b="0" dirty="0" smtClean="0">
                <a:latin typeface="Times New Roman" pitchFamily="18" charset="0"/>
                <a:ea typeface="新細明體" pitchFamily="18" charset="-120"/>
              </a:rPr>
              <a:t> </a:t>
            </a:r>
            <a:r>
              <a:rPr lang="en-US" altLang="zh-TW" sz="3600" b="0" dirty="0">
                <a:latin typeface="Times New Roman" pitchFamily="18" charset="0"/>
                <a:ea typeface="新細明體" pitchFamily="18" charset="-120"/>
              </a:rPr>
              <a:t>P(</a:t>
            </a:r>
            <a:r>
              <a:rPr lang="en-US" altLang="zh-TW" sz="3600" b="0" i="1" dirty="0">
                <a:latin typeface="Times New Roman" pitchFamily="18" charset="0"/>
                <a:ea typeface="新細明體" pitchFamily="18" charset="-120"/>
              </a:rPr>
              <a:t>x</a:t>
            </a:r>
            <a:r>
              <a:rPr lang="en-US" altLang="zh-TW" sz="3600" b="0" dirty="0">
                <a:latin typeface="Times New Roman" pitchFamily="18" charset="0"/>
                <a:ea typeface="新細明體" pitchFamily="18" charset="-120"/>
              </a:rPr>
              <a:t>, </a:t>
            </a:r>
            <a:r>
              <a:rPr lang="en-US" altLang="zh-TW" sz="3600" b="0" i="1" dirty="0">
                <a:latin typeface="Times New Roman" pitchFamily="18" charset="0"/>
                <a:ea typeface="新細明體" pitchFamily="18" charset="-120"/>
              </a:rPr>
              <a:t>y</a:t>
            </a:r>
            <a:r>
              <a:rPr lang="en-US" altLang="zh-TW" sz="3600" b="0" dirty="0">
                <a:latin typeface="Times New Roman" pitchFamily="18" charset="0"/>
                <a:ea typeface="新細明體" pitchFamily="18" charset="-120"/>
              </a:rPr>
              <a:t>) defines one value in the block, while T(</a:t>
            </a:r>
            <a:r>
              <a:rPr lang="en-US" altLang="zh-TW" sz="3600" b="0" i="1" dirty="0">
                <a:latin typeface="Times New Roman" pitchFamily="18" charset="0"/>
                <a:ea typeface="新細明體" pitchFamily="18" charset="-120"/>
              </a:rPr>
              <a:t>m</a:t>
            </a:r>
            <a:r>
              <a:rPr lang="en-US" altLang="zh-TW" sz="3600" b="0" dirty="0">
                <a:latin typeface="Times New Roman" pitchFamily="18" charset="0"/>
                <a:ea typeface="新細明體" pitchFamily="18" charset="-120"/>
              </a:rPr>
              <a:t>, </a:t>
            </a:r>
            <a:r>
              <a:rPr lang="en-US" altLang="zh-TW" sz="3600" b="0" i="1" dirty="0">
                <a:latin typeface="Times New Roman" pitchFamily="18" charset="0"/>
                <a:ea typeface="新細明體" pitchFamily="18" charset="-120"/>
              </a:rPr>
              <a:t>n</a:t>
            </a:r>
            <a:r>
              <a:rPr lang="en-US" altLang="zh-TW" sz="3600" b="0" dirty="0">
                <a:latin typeface="Times New Roman" pitchFamily="18" charset="0"/>
                <a:ea typeface="新細明體" pitchFamily="18" charset="-120"/>
              </a:rPr>
              <a:t>) defines the value in the transformed block.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152400" y="152400"/>
            <a:ext cx="8915400" cy="946150"/>
          </a:xfrm>
          <a:prstGeom prst="rect">
            <a:avLst/>
          </a:prstGeom>
          <a:solidFill>
            <a:schemeClr val="bg1"/>
          </a:solidFill>
          <a:ln w="9525">
            <a:noFill/>
            <a:miter lim="800000"/>
            <a:headEnd/>
            <a:tailEnd/>
          </a:ln>
        </p:spPr>
        <p:txBody>
          <a:bodyPr>
            <a:spAutoFit/>
          </a:bodyPr>
          <a:lstStyle/>
          <a:p>
            <a:pPr algn="just"/>
            <a:r>
              <a:rPr lang="en-US" altLang="zh-TW" sz="2800" b="0">
                <a:latin typeface="Times New Roman" pitchFamily="18" charset="0"/>
                <a:ea typeface="新細明體" pitchFamily="18" charset="-120"/>
              </a:rPr>
              <a:t>To understand the nature of this transformation, let us show the result of the transformations for three cases.</a:t>
            </a:r>
          </a:p>
        </p:txBody>
      </p:sp>
      <p:sp>
        <p:nvSpPr>
          <p:cNvPr id="34819" name="Text Box 4"/>
          <p:cNvSpPr txBox="1">
            <a:spLocks noChangeArrowheads="1"/>
          </p:cNvSpPr>
          <p:nvPr/>
        </p:nvSpPr>
        <p:spPr bwMode="auto">
          <a:xfrm>
            <a:off x="1919288" y="6172200"/>
            <a:ext cx="4159250" cy="461963"/>
          </a:xfrm>
          <a:prstGeom prst="rect">
            <a:avLst/>
          </a:prstGeom>
          <a:noFill/>
          <a:ln w="9525">
            <a:noFill/>
            <a:miter lim="800000"/>
            <a:headEnd/>
            <a:tailEnd/>
          </a:ln>
        </p:spPr>
        <p:txBody>
          <a:bodyPr wrap="none">
            <a:spAutoFit/>
          </a:bodyPr>
          <a:lstStyle/>
          <a:p>
            <a:r>
              <a:rPr lang="en-US" altLang="zh-TW" sz="2400">
                <a:solidFill>
                  <a:schemeClr val="folHlink"/>
                </a:solidFill>
                <a:latin typeface="Times New Roman" pitchFamily="18" charset="0"/>
                <a:ea typeface="新細明體" pitchFamily="18" charset="-120"/>
              </a:rPr>
              <a:t>Figure : </a:t>
            </a:r>
            <a:r>
              <a:rPr lang="en-US" altLang="zh-TW" sz="2000">
                <a:latin typeface="Times New Roman" pitchFamily="18" charset="0"/>
                <a:ea typeface="新細明體" pitchFamily="18" charset="-120"/>
              </a:rPr>
              <a:t>Case 1: uniform grayscale</a:t>
            </a:r>
          </a:p>
        </p:txBody>
      </p:sp>
      <p:pic>
        <p:nvPicPr>
          <p:cNvPr id="34820" name="Picture 5"/>
          <p:cNvPicPr>
            <a:picLocks noChangeAspect="1" noChangeArrowheads="1"/>
          </p:cNvPicPr>
          <p:nvPr/>
        </p:nvPicPr>
        <p:blipFill>
          <a:blip r:embed="rId3"/>
          <a:srcRect/>
          <a:stretch>
            <a:fillRect/>
          </a:stretch>
        </p:blipFill>
        <p:spPr bwMode="auto">
          <a:xfrm>
            <a:off x="228600" y="1600200"/>
            <a:ext cx="8915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2514600" y="6248400"/>
            <a:ext cx="3465513" cy="461963"/>
          </a:xfrm>
          <a:prstGeom prst="rect">
            <a:avLst/>
          </a:prstGeom>
          <a:noFill/>
          <a:ln w="9525">
            <a:noFill/>
            <a:miter lim="800000"/>
            <a:headEnd/>
            <a:tailEnd/>
          </a:ln>
        </p:spPr>
        <p:txBody>
          <a:bodyPr wrap="none">
            <a:spAutoFit/>
          </a:bodyPr>
          <a:lstStyle/>
          <a:p>
            <a:r>
              <a:rPr lang="en-US" altLang="zh-TW" sz="2400">
                <a:solidFill>
                  <a:schemeClr val="folHlink"/>
                </a:solidFill>
                <a:latin typeface="Times New Roman" pitchFamily="18" charset="0"/>
                <a:ea typeface="新細明體" pitchFamily="18" charset="-120"/>
              </a:rPr>
              <a:t>Figure : </a:t>
            </a:r>
            <a:r>
              <a:rPr lang="en-US" altLang="zh-TW" sz="2000">
                <a:latin typeface="Times New Roman" pitchFamily="18" charset="0"/>
                <a:ea typeface="新細明體" pitchFamily="18" charset="-120"/>
              </a:rPr>
              <a:t>Case 2: two sections</a:t>
            </a:r>
          </a:p>
        </p:txBody>
      </p:sp>
      <p:pic>
        <p:nvPicPr>
          <p:cNvPr id="35843" name="Picture 4"/>
          <p:cNvPicPr>
            <a:picLocks noChangeAspect="1" noChangeArrowheads="1"/>
          </p:cNvPicPr>
          <p:nvPr/>
        </p:nvPicPr>
        <p:blipFill>
          <a:blip r:embed="rId3"/>
          <a:srcRect/>
          <a:stretch>
            <a:fillRect/>
          </a:stretch>
        </p:blipFill>
        <p:spPr bwMode="auto">
          <a:xfrm>
            <a:off x="152400" y="304800"/>
            <a:ext cx="87630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noFill/>
        </p:spPr>
        <p:txBody>
          <a:bodyPr/>
          <a:lstStyle/>
          <a:p>
            <a:endParaRPr lang="en-US" smtClean="0"/>
          </a:p>
        </p:txBody>
      </p:sp>
      <p:sp>
        <p:nvSpPr>
          <p:cNvPr id="6147" name="Subtitle 2"/>
          <p:cNvSpPr>
            <a:spLocks noGrp="1"/>
          </p:cNvSpPr>
          <p:nvPr>
            <p:ph type="subTitle" idx="1"/>
          </p:nvPr>
        </p:nvSpPr>
        <p:spPr>
          <a:noFill/>
        </p:spPr>
        <p:txBody>
          <a:bodyPr/>
          <a:lstStyle/>
          <a:p>
            <a:endParaRPr lang="en-US" smtClean="0"/>
          </a:p>
        </p:txBody>
      </p:sp>
      <p:pic>
        <p:nvPicPr>
          <p:cNvPr id="6148" name="Picture 2" descr="Related image"/>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r>
              <a:rPr lang="en-US" altLang="zh-TW" smtClean="0">
                <a:latin typeface="Arial" charset="0"/>
                <a:ea typeface="新細明體" pitchFamily="18" charset="-120"/>
              </a:rPr>
              <a:t>15.</a:t>
            </a:r>
            <a:fld id="{E2C81FDC-91D6-4050-BB25-C17CFC6F88CE}" type="slidenum">
              <a:rPr lang="en-US" altLang="zh-TW" smtClean="0">
                <a:latin typeface="Arial" charset="0"/>
                <a:ea typeface="新細明體" pitchFamily="18" charset="-120"/>
              </a:rPr>
              <a:pPr/>
              <a:t>20</a:t>
            </a:fld>
            <a:endParaRPr lang="en-US" altLang="zh-TW" smtClean="0">
              <a:latin typeface="Arial" charset="0"/>
              <a:ea typeface="新細明體" pitchFamily="18" charset="-120"/>
            </a:endParaRPr>
          </a:p>
        </p:txBody>
      </p:sp>
      <p:sp>
        <p:nvSpPr>
          <p:cNvPr id="36867" name="Text Box 3"/>
          <p:cNvSpPr txBox="1">
            <a:spLocks noChangeArrowheads="1"/>
          </p:cNvSpPr>
          <p:nvPr/>
        </p:nvSpPr>
        <p:spPr bwMode="auto">
          <a:xfrm>
            <a:off x="1919288" y="6172200"/>
            <a:ext cx="4814887" cy="457200"/>
          </a:xfrm>
          <a:prstGeom prst="rect">
            <a:avLst/>
          </a:prstGeom>
          <a:noFill/>
          <a:ln w="9525">
            <a:noFill/>
            <a:miter lim="800000"/>
            <a:headEnd/>
            <a:tailEnd/>
          </a:ln>
        </p:spPr>
        <p:txBody>
          <a:bodyPr wrap="none">
            <a:spAutoFit/>
          </a:bodyPr>
          <a:lstStyle/>
          <a:p>
            <a:r>
              <a:rPr lang="en-US" altLang="zh-TW" sz="2400">
                <a:solidFill>
                  <a:schemeClr val="folHlink"/>
                </a:solidFill>
                <a:latin typeface="Times New Roman" pitchFamily="18" charset="0"/>
                <a:ea typeface="新細明體" pitchFamily="18" charset="-120"/>
              </a:rPr>
              <a:t>Figure 15.14  </a:t>
            </a:r>
            <a:r>
              <a:rPr lang="en-US" altLang="zh-TW" sz="2000">
                <a:latin typeface="Times New Roman" pitchFamily="18" charset="0"/>
                <a:ea typeface="新細明體" pitchFamily="18" charset="-120"/>
              </a:rPr>
              <a:t>Case 3: gradient grayscale</a:t>
            </a:r>
          </a:p>
        </p:txBody>
      </p:sp>
      <p:pic>
        <p:nvPicPr>
          <p:cNvPr id="36868" name="Picture 4"/>
          <p:cNvPicPr>
            <a:picLocks noChangeAspect="1" noChangeArrowheads="1"/>
          </p:cNvPicPr>
          <p:nvPr/>
        </p:nvPicPr>
        <p:blipFill>
          <a:blip r:embed="rId3"/>
          <a:srcRect/>
          <a:stretch>
            <a:fillRect/>
          </a:stretch>
        </p:blipFill>
        <p:spPr bwMode="auto">
          <a:xfrm>
            <a:off x="304800" y="381000"/>
            <a:ext cx="86106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r>
              <a:rPr lang="en-US" altLang="zh-TW" smtClean="0">
                <a:latin typeface="Arial" charset="0"/>
                <a:ea typeface="新細明體" pitchFamily="18" charset="-120"/>
              </a:rPr>
              <a:t>15.</a:t>
            </a:r>
            <a:fld id="{AF14D760-4CFD-4994-9EA8-AEC2D2C27187}" type="slidenum">
              <a:rPr lang="en-US" altLang="zh-TW" smtClean="0">
                <a:latin typeface="Arial" charset="0"/>
                <a:ea typeface="新細明體" pitchFamily="18" charset="-120"/>
              </a:rPr>
              <a:pPr/>
              <a:t>21</a:t>
            </a:fld>
            <a:endParaRPr lang="en-US" altLang="zh-TW" smtClean="0">
              <a:latin typeface="Arial" charset="0"/>
              <a:ea typeface="新細明體" pitchFamily="18" charset="-120"/>
            </a:endParaRPr>
          </a:p>
        </p:txBody>
      </p:sp>
      <p:sp>
        <p:nvSpPr>
          <p:cNvPr id="35843" name="Text Box 2"/>
          <p:cNvSpPr txBox="1">
            <a:spLocks noChangeArrowheads="1"/>
          </p:cNvSpPr>
          <p:nvPr/>
        </p:nvSpPr>
        <p:spPr bwMode="auto">
          <a:xfrm>
            <a:off x="2971800" y="381000"/>
            <a:ext cx="3065463" cy="708025"/>
          </a:xfrm>
          <a:prstGeom prst="rect">
            <a:avLst/>
          </a:prstGeom>
          <a:noFill/>
          <a:ln w="9525">
            <a:noFill/>
            <a:miter lim="800000"/>
            <a:headEnd/>
            <a:tailEnd/>
          </a:ln>
        </p:spPr>
        <p:txBody>
          <a:bodyPr wrap="none">
            <a:spAutoFit/>
          </a:bodyPr>
          <a:lstStyle/>
          <a:p>
            <a:pPr>
              <a:defRPr/>
            </a:pPr>
            <a:r>
              <a:rPr lang="en-US" altLang="zh-TW" sz="4000" u="dbl" dirty="0">
                <a:solidFill>
                  <a:srgbClr val="660066"/>
                </a:solidFill>
                <a:latin typeface="Times New Roman" pitchFamily="18" charset="0"/>
                <a:ea typeface="PMingLiU" pitchFamily="18" charset="-120"/>
              </a:rPr>
              <a:t>Quantization</a:t>
            </a:r>
          </a:p>
        </p:txBody>
      </p:sp>
      <p:sp>
        <p:nvSpPr>
          <p:cNvPr id="37892" name="Rectangle 3"/>
          <p:cNvSpPr>
            <a:spLocks noChangeArrowheads="1"/>
          </p:cNvSpPr>
          <p:nvPr/>
        </p:nvSpPr>
        <p:spPr bwMode="auto">
          <a:xfrm>
            <a:off x="0" y="1295400"/>
            <a:ext cx="8915400" cy="5509200"/>
          </a:xfrm>
          <a:prstGeom prst="rect">
            <a:avLst/>
          </a:prstGeom>
          <a:solidFill>
            <a:schemeClr val="bg1"/>
          </a:solidFill>
          <a:ln w="9525">
            <a:noFill/>
            <a:miter lim="800000"/>
            <a:headEnd/>
            <a:tailEnd/>
          </a:ln>
        </p:spPr>
        <p:txBody>
          <a:bodyPr>
            <a:spAutoFit/>
          </a:bodyPr>
          <a:lstStyle/>
          <a:p>
            <a:pPr algn="just"/>
            <a:r>
              <a:rPr lang="en-US" altLang="zh-TW" sz="3200" b="0" dirty="0" smtClean="0">
                <a:solidFill>
                  <a:srgbClr val="FF0000"/>
                </a:solidFill>
                <a:latin typeface="Times New Roman" pitchFamily="18" charset="0"/>
                <a:ea typeface="新細明體" pitchFamily="18" charset="-120"/>
              </a:rPr>
              <a:t>1. After </a:t>
            </a:r>
            <a:r>
              <a:rPr lang="en-US" altLang="zh-TW" sz="3200" b="0" dirty="0">
                <a:solidFill>
                  <a:srgbClr val="FF0000"/>
                </a:solidFill>
                <a:latin typeface="Times New Roman" pitchFamily="18" charset="0"/>
                <a:ea typeface="新細明體" pitchFamily="18" charset="-120"/>
              </a:rPr>
              <a:t>the T table is created, the values are quantized to reduce the number of bits needed for encoding</a:t>
            </a:r>
            <a:r>
              <a:rPr lang="en-US" altLang="zh-TW" sz="3200" b="0" dirty="0">
                <a:latin typeface="Times New Roman" pitchFamily="18" charset="0"/>
                <a:ea typeface="新細明體" pitchFamily="18" charset="-120"/>
              </a:rPr>
              <a:t>. </a:t>
            </a:r>
            <a:endParaRPr lang="en-US" altLang="zh-TW" sz="3200" b="0" dirty="0" smtClean="0">
              <a:latin typeface="Times New Roman" pitchFamily="18" charset="0"/>
              <a:ea typeface="新細明體" pitchFamily="18" charset="-120"/>
            </a:endParaRPr>
          </a:p>
          <a:p>
            <a:pPr algn="just"/>
            <a:endParaRPr lang="en-US" altLang="zh-TW" sz="3200" dirty="0">
              <a:solidFill>
                <a:srgbClr val="0000FF"/>
              </a:solidFill>
              <a:latin typeface="Times New Roman" pitchFamily="18" charset="0"/>
              <a:ea typeface="新細明體" pitchFamily="18" charset="-120"/>
            </a:endParaRPr>
          </a:p>
          <a:p>
            <a:pPr algn="just"/>
            <a:r>
              <a:rPr lang="en-US" altLang="zh-TW" sz="3200" b="0" dirty="0" smtClean="0">
                <a:solidFill>
                  <a:srgbClr val="0000FF"/>
                </a:solidFill>
                <a:latin typeface="Times New Roman" pitchFamily="18" charset="0"/>
                <a:ea typeface="新細明體" pitchFamily="18" charset="-120"/>
              </a:rPr>
              <a:t>2. Quantization </a:t>
            </a:r>
            <a:r>
              <a:rPr lang="en-US" altLang="zh-TW" sz="3200" b="0" dirty="0">
                <a:solidFill>
                  <a:srgbClr val="0000FF"/>
                </a:solidFill>
                <a:latin typeface="Times New Roman" pitchFamily="18" charset="0"/>
                <a:ea typeface="新細明體" pitchFamily="18" charset="-120"/>
              </a:rPr>
              <a:t>divides the number of bits by a constant and then drops the fraction</a:t>
            </a:r>
            <a:r>
              <a:rPr lang="en-US" altLang="zh-TW" sz="3200" b="0" dirty="0" smtClean="0">
                <a:solidFill>
                  <a:srgbClr val="FF0066"/>
                </a:solidFill>
                <a:latin typeface="Times New Roman" pitchFamily="18" charset="0"/>
                <a:ea typeface="新細明體" pitchFamily="18" charset="-120"/>
              </a:rPr>
              <a:t>.</a:t>
            </a:r>
          </a:p>
          <a:p>
            <a:pPr algn="just"/>
            <a:endParaRPr lang="en-US" altLang="zh-TW" sz="3200" dirty="0">
              <a:solidFill>
                <a:srgbClr val="FF0066"/>
              </a:solidFill>
              <a:latin typeface="Times New Roman" pitchFamily="18" charset="0"/>
              <a:ea typeface="新細明體" pitchFamily="18" charset="-120"/>
            </a:endParaRPr>
          </a:p>
          <a:p>
            <a:pPr algn="just"/>
            <a:r>
              <a:rPr lang="en-US" altLang="zh-TW" sz="3200" b="0" dirty="0" smtClean="0">
                <a:solidFill>
                  <a:srgbClr val="FF0066"/>
                </a:solidFill>
                <a:latin typeface="Times New Roman" pitchFamily="18" charset="0"/>
                <a:ea typeface="新細明體" pitchFamily="18" charset="-120"/>
              </a:rPr>
              <a:t> 3. This </a:t>
            </a:r>
            <a:r>
              <a:rPr lang="en-US" altLang="zh-TW" sz="3200" b="0" dirty="0">
                <a:solidFill>
                  <a:srgbClr val="FF0066"/>
                </a:solidFill>
                <a:latin typeface="Times New Roman" pitchFamily="18" charset="0"/>
                <a:ea typeface="新細明體" pitchFamily="18" charset="-120"/>
              </a:rPr>
              <a:t>reduces the required number of bits even more. </a:t>
            </a:r>
            <a:endParaRPr lang="en-US" altLang="zh-TW" sz="3200" b="0" dirty="0" smtClean="0">
              <a:solidFill>
                <a:srgbClr val="FF0066"/>
              </a:solidFill>
              <a:latin typeface="Times New Roman" pitchFamily="18" charset="0"/>
              <a:ea typeface="新細明體" pitchFamily="18" charset="-120"/>
            </a:endParaRPr>
          </a:p>
          <a:p>
            <a:pPr algn="just"/>
            <a:endParaRPr lang="en-US" altLang="zh-TW" sz="3200" dirty="0">
              <a:solidFill>
                <a:srgbClr val="FF0066"/>
              </a:solidFill>
              <a:latin typeface="Times New Roman" pitchFamily="18" charset="0"/>
              <a:ea typeface="新細明體" pitchFamily="18" charset="-120"/>
            </a:endParaRPr>
          </a:p>
          <a:p>
            <a:pPr algn="just"/>
            <a:r>
              <a:rPr lang="en-US" altLang="zh-TW" sz="3200" b="0" dirty="0" smtClean="0">
                <a:latin typeface="Times New Roman" pitchFamily="18" charset="0"/>
                <a:ea typeface="新細明體" pitchFamily="18" charset="-120"/>
              </a:rPr>
              <a:t>.</a:t>
            </a:r>
            <a:endParaRPr lang="en-US" altLang="zh-TW" sz="3200" b="0" dirty="0">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3124200" y="304800"/>
            <a:ext cx="3055938" cy="708025"/>
          </a:xfrm>
          <a:prstGeom prst="rect">
            <a:avLst/>
          </a:prstGeom>
          <a:noFill/>
          <a:ln w="9525">
            <a:noFill/>
            <a:miter lim="800000"/>
            <a:headEnd/>
            <a:tailEnd/>
          </a:ln>
        </p:spPr>
        <p:txBody>
          <a:bodyPr wrap="none">
            <a:spAutoFit/>
          </a:bodyPr>
          <a:lstStyle/>
          <a:p>
            <a:pPr>
              <a:defRPr/>
            </a:pPr>
            <a:r>
              <a:rPr lang="en-US" altLang="zh-TW" sz="4000" u="dbl" dirty="0">
                <a:solidFill>
                  <a:srgbClr val="660066"/>
                </a:solidFill>
                <a:latin typeface="Times New Roman" pitchFamily="18" charset="0"/>
                <a:ea typeface="PMingLiU" pitchFamily="18" charset="-120"/>
              </a:rPr>
              <a:t>Compression</a:t>
            </a:r>
          </a:p>
        </p:txBody>
      </p:sp>
      <p:sp>
        <p:nvSpPr>
          <p:cNvPr id="38915" name="Rectangle 3"/>
          <p:cNvSpPr>
            <a:spLocks noChangeArrowheads="1"/>
          </p:cNvSpPr>
          <p:nvPr/>
        </p:nvSpPr>
        <p:spPr bwMode="auto">
          <a:xfrm>
            <a:off x="228600" y="1143000"/>
            <a:ext cx="8915400" cy="4401205"/>
          </a:xfrm>
          <a:prstGeom prst="rect">
            <a:avLst/>
          </a:prstGeom>
          <a:solidFill>
            <a:schemeClr val="bg1"/>
          </a:solidFill>
          <a:ln w="9525">
            <a:noFill/>
            <a:miter lim="800000"/>
            <a:headEnd/>
            <a:tailEnd/>
          </a:ln>
        </p:spPr>
        <p:txBody>
          <a:bodyPr>
            <a:spAutoFit/>
          </a:bodyPr>
          <a:lstStyle/>
          <a:p>
            <a:pPr algn="just"/>
            <a:r>
              <a:rPr lang="en-US" altLang="zh-TW" sz="2800" b="0" dirty="0">
                <a:solidFill>
                  <a:srgbClr val="FF0066"/>
                </a:solidFill>
                <a:latin typeface="Times New Roman" pitchFamily="18" charset="0"/>
                <a:ea typeface="新細明體" pitchFamily="18" charset="-120"/>
              </a:rPr>
              <a:t>After quantization the values are read from the table, and redundant 0s are removed.</a:t>
            </a:r>
            <a:r>
              <a:rPr lang="en-US" altLang="zh-TW" sz="2800" b="0" dirty="0">
                <a:latin typeface="Times New Roman" pitchFamily="18" charset="0"/>
                <a:ea typeface="新細明體" pitchFamily="18" charset="-120"/>
              </a:rPr>
              <a:t> </a:t>
            </a:r>
            <a:endParaRPr lang="en-US" altLang="zh-TW" sz="2800" b="0" dirty="0" smtClean="0">
              <a:latin typeface="Times New Roman" pitchFamily="18" charset="0"/>
              <a:ea typeface="新細明體" pitchFamily="18" charset="-120"/>
            </a:endParaRPr>
          </a:p>
          <a:p>
            <a:pPr algn="just"/>
            <a:endParaRPr lang="en-US" altLang="zh-TW" sz="2800" b="0" dirty="0" smtClean="0">
              <a:latin typeface="Times New Roman" pitchFamily="18" charset="0"/>
              <a:ea typeface="新細明體" pitchFamily="18" charset="-120"/>
            </a:endParaRPr>
          </a:p>
          <a:p>
            <a:pPr algn="just"/>
            <a:r>
              <a:rPr lang="en-US" altLang="zh-TW" sz="2800" b="0" dirty="0" smtClean="0">
                <a:solidFill>
                  <a:srgbClr val="0000FF"/>
                </a:solidFill>
                <a:latin typeface="Times New Roman" pitchFamily="18" charset="0"/>
                <a:ea typeface="新細明體" pitchFamily="18" charset="-120"/>
              </a:rPr>
              <a:t>However</a:t>
            </a:r>
            <a:r>
              <a:rPr lang="en-US" altLang="zh-TW" sz="2800" b="0" dirty="0">
                <a:solidFill>
                  <a:srgbClr val="0000FF"/>
                </a:solidFill>
                <a:latin typeface="Times New Roman" pitchFamily="18" charset="0"/>
                <a:ea typeface="新細明體" pitchFamily="18" charset="-120"/>
              </a:rPr>
              <a:t>, to cluster the 0s together, the process reads the table diagonally in a zigzag fashion rather than row by row or column by column. </a:t>
            </a:r>
            <a:endParaRPr lang="en-US" altLang="zh-TW" sz="2800" b="0" dirty="0" smtClean="0">
              <a:solidFill>
                <a:srgbClr val="0000FF"/>
              </a:solidFill>
              <a:latin typeface="Times New Roman" pitchFamily="18" charset="0"/>
              <a:ea typeface="新細明體" pitchFamily="18" charset="-120"/>
            </a:endParaRPr>
          </a:p>
          <a:p>
            <a:pPr algn="just"/>
            <a:endParaRPr lang="en-US" altLang="zh-TW" sz="2800" b="0" dirty="0" smtClean="0">
              <a:solidFill>
                <a:srgbClr val="0000FF"/>
              </a:solidFill>
              <a:latin typeface="Times New Roman" pitchFamily="18" charset="0"/>
              <a:ea typeface="新細明體" pitchFamily="18" charset="-120"/>
            </a:endParaRPr>
          </a:p>
          <a:p>
            <a:pPr algn="just"/>
            <a:r>
              <a:rPr lang="en-US" altLang="zh-TW" sz="2800" b="0" dirty="0" smtClean="0">
                <a:solidFill>
                  <a:srgbClr val="FF0000"/>
                </a:solidFill>
                <a:latin typeface="Times New Roman" pitchFamily="18" charset="0"/>
                <a:ea typeface="新細明體" pitchFamily="18" charset="-120"/>
              </a:rPr>
              <a:t>The </a:t>
            </a:r>
            <a:r>
              <a:rPr lang="en-US" altLang="zh-TW" sz="2800" b="0" dirty="0">
                <a:solidFill>
                  <a:srgbClr val="FF0000"/>
                </a:solidFill>
                <a:latin typeface="Times New Roman" pitchFamily="18" charset="0"/>
                <a:ea typeface="新細明體" pitchFamily="18" charset="-120"/>
              </a:rPr>
              <a:t>reason is that if the picture does not have fine changes, the bottom right corner of the T table is all 0s. </a:t>
            </a:r>
          </a:p>
          <a:p>
            <a:pPr algn="just"/>
            <a:endParaRPr lang="en-US" altLang="zh-TW" sz="2800" b="0" dirty="0">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8763000" cy="1146175"/>
          </a:xfrm>
        </p:spPr>
        <p:txBody>
          <a:bodyPr>
            <a:normAutofit/>
          </a:bodyPr>
          <a:lstStyle/>
          <a:p>
            <a:r>
              <a:rPr lang="en-US" b="1" u="sng" smtClean="0">
                <a:solidFill>
                  <a:srgbClr val="FF0000"/>
                </a:solidFill>
                <a:uFill>
                  <a:solidFill>
                    <a:srgbClr val="00B050"/>
                  </a:solidFill>
                </a:uFill>
              </a:rPr>
              <a:t>JPEG COMPRESSION </a:t>
            </a:r>
            <a:r>
              <a:rPr lang="en-US" b="1" u="sng" dirty="0" smtClean="0">
                <a:solidFill>
                  <a:srgbClr val="FF0000"/>
                </a:solidFill>
                <a:uFill>
                  <a:solidFill>
                    <a:srgbClr val="00B050"/>
                  </a:solidFill>
                </a:uFill>
              </a:rPr>
              <a:t>PROCESS</a:t>
            </a:r>
            <a:endParaRPr lang="en-US" b="1" u="sng" dirty="0">
              <a:solidFill>
                <a:srgbClr val="FF0000"/>
              </a:solidFill>
              <a:uFill>
                <a:solidFill>
                  <a:srgbClr val="00B050"/>
                </a:solidFill>
              </a:u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descr="Image result for Step by step jpeg compression - ppt lectures, images"/>
          <p:cNvPicPr>
            <a:picLocks noChangeAspect="1" noChangeArrowheads="1"/>
          </p:cNvPicPr>
          <p:nvPr/>
        </p:nvPicPr>
        <p:blipFill>
          <a:blip r:embed="rId2"/>
          <a:srcRect/>
          <a:stretch>
            <a:fillRect/>
          </a:stretch>
        </p:blipFill>
        <p:spPr bwMode="auto">
          <a:xfrm>
            <a:off x="0" y="228600"/>
            <a:ext cx="9144000" cy="685800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altLang="zh-TW" smtClean="0">
                <a:latin typeface="Arial" charset="0"/>
                <a:ea typeface="新細明體" pitchFamily="18" charset="-120"/>
              </a:rPr>
              <a:t>15.</a:t>
            </a:r>
            <a:fld id="{27E0AD18-68FB-4E5C-ADA7-0536CFB966B3}" type="slidenum">
              <a:rPr lang="en-US" altLang="zh-TW" smtClean="0">
                <a:latin typeface="Arial" charset="0"/>
                <a:ea typeface="新細明體" pitchFamily="18" charset="-120"/>
              </a:rPr>
              <a:pPr/>
              <a:t>25</a:t>
            </a:fld>
            <a:endParaRPr lang="en-US" altLang="zh-TW" smtClean="0">
              <a:latin typeface="Arial" charset="0"/>
              <a:ea typeface="新細明體" pitchFamily="18" charset="-120"/>
            </a:endParaRPr>
          </a:p>
        </p:txBody>
      </p:sp>
      <p:sp>
        <p:nvSpPr>
          <p:cNvPr id="31747" name="Text Box 2"/>
          <p:cNvSpPr txBox="1">
            <a:spLocks noChangeArrowheads="1"/>
          </p:cNvSpPr>
          <p:nvPr/>
        </p:nvSpPr>
        <p:spPr bwMode="auto">
          <a:xfrm>
            <a:off x="1524000" y="6172200"/>
            <a:ext cx="5867400" cy="461963"/>
          </a:xfrm>
          <a:prstGeom prst="rect">
            <a:avLst/>
          </a:prstGeom>
          <a:noFill/>
          <a:ln w="9525">
            <a:noFill/>
            <a:miter lim="800000"/>
            <a:headEnd/>
            <a:tailEnd/>
          </a:ln>
        </p:spPr>
        <p:txBody>
          <a:bodyPr wrap="none">
            <a:spAutoFit/>
          </a:bodyPr>
          <a:lstStyle/>
          <a:p>
            <a:r>
              <a:rPr lang="en-US" altLang="zh-TW" sz="2400">
                <a:solidFill>
                  <a:schemeClr val="folHlink"/>
                </a:solidFill>
                <a:latin typeface="Times New Roman" pitchFamily="18" charset="0"/>
                <a:ea typeface="新細明體" pitchFamily="18" charset="-120"/>
              </a:rPr>
              <a:t>Figure : </a:t>
            </a:r>
            <a:r>
              <a:rPr lang="en-US" altLang="zh-TW" sz="2000">
                <a:latin typeface="Times New Roman" pitchFamily="18" charset="0"/>
                <a:ea typeface="新細明體" pitchFamily="18" charset="-120"/>
              </a:rPr>
              <a:t>JPEG grayscale example, 640 × 480 pixels</a:t>
            </a:r>
          </a:p>
        </p:txBody>
      </p:sp>
      <p:pic>
        <p:nvPicPr>
          <p:cNvPr id="31748" name="Picture 3"/>
          <p:cNvPicPr>
            <a:picLocks noChangeAspect="1" noChangeArrowheads="1"/>
          </p:cNvPicPr>
          <p:nvPr/>
        </p:nvPicPr>
        <p:blipFill>
          <a:blip r:embed="rId3"/>
          <a:srcRect/>
          <a:stretch>
            <a:fillRect/>
          </a:stretch>
        </p:blipFill>
        <p:spPr bwMode="auto">
          <a:xfrm>
            <a:off x="533400" y="152400"/>
            <a:ext cx="8382000" cy="523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descr="The JPEG Compression Algorithm&#10; Divide image into 8x8 pixel blocks&#10; Apply 2D Fourier Discrete Cosine Transform&#10;(FDCT) T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1143000"/>
          </a:xfrm>
        </p:spPr>
        <p:txBody>
          <a:bodyPr/>
          <a:lstStyle/>
          <a:p>
            <a:r>
              <a:rPr lang="en-US" u="sng" dirty="0" smtClean="0">
                <a:solidFill>
                  <a:srgbClr val="FF0000"/>
                </a:solidFill>
                <a:uFill>
                  <a:solidFill>
                    <a:srgbClr val="00B050"/>
                  </a:solidFill>
                </a:uFill>
              </a:rPr>
              <a:t>JPEG Encoder- Block Diagram</a:t>
            </a:r>
            <a:endParaRPr lang="en-US" u="sng" dirty="0">
              <a:solidFill>
                <a:srgbClr val="FF0000"/>
              </a:solidFill>
              <a:uFill>
                <a:solidFill>
                  <a:srgbClr val="00B050"/>
                </a:solidFill>
              </a:u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ULTIMEDIA 2018 PPT DOWNLOADS\MULTIMEDIA FINALISED CLASS LECTURE PPT\SATHYA - MM LECTURES\MM-JPEG BLOCK DIAGRAM.jpg"/>
          <p:cNvPicPr>
            <a:picLocks noChangeAspect="1" noChangeArrowheads="1"/>
          </p:cNvPicPr>
          <p:nvPr/>
        </p:nvPicPr>
        <p:blipFill>
          <a:blip r:embed="rId2"/>
          <a:srcRect/>
          <a:stretch>
            <a:fillRect/>
          </a:stretch>
        </p:blipFill>
        <p:spPr bwMode="auto">
          <a:xfrm>
            <a:off x="0" y="0"/>
            <a:ext cx="9144000" cy="7086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746375"/>
          </a:xfrm>
        </p:spPr>
        <p:txBody>
          <a:bodyPr>
            <a:normAutofit fontScale="90000"/>
          </a:bodyPr>
          <a:lstStyle/>
          <a:p>
            <a:r>
              <a:rPr lang="en-US" b="1" u="sng" dirty="0" smtClean="0">
                <a:solidFill>
                  <a:srgbClr val="FF0000"/>
                </a:solidFill>
                <a:uFill>
                  <a:solidFill>
                    <a:srgbClr val="00B050"/>
                  </a:solidFill>
                </a:uFill>
              </a:rPr>
              <a:t>BASIC STEPS OF MPEG VIDEO COMPRESSION</a:t>
            </a:r>
            <a:br>
              <a:rPr lang="en-US" b="1" u="sng" dirty="0" smtClean="0">
                <a:solidFill>
                  <a:srgbClr val="FF0000"/>
                </a:solidFill>
                <a:uFill>
                  <a:solidFill>
                    <a:srgbClr val="00B050"/>
                  </a:solidFill>
                </a:uFill>
              </a:rPr>
            </a:br>
            <a:r>
              <a:rPr lang="en-US" b="1" dirty="0" smtClean="0">
                <a:solidFill>
                  <a:srgbClr val="0033CC"/>
                </a:solidFill>
              </a:rPr>
              <a:t>DIAGRAM</a:t>
            </a:r>
            <a:br>
              <a:rPr lang="en-US" b="1" dirty="0" smtClean="0">
                <a:solidFill>
                  <a:srgbClr val="0033CC"/>
                </a:solidFill>
              </a:rPr>
            </a:br>
            <a:endParaRPr lang="en-US" b="1" u="sng" dirty="0">
              <a:solidFill>
                <a:srgbClr val="FF0000"/>
              </a:solidFill>
              <a:uFill>
                <a:solidFill>
                  <a:srgbClr val="00B050"/>
                </a:solidFill>
              </a:u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8991600" cy="1447800"/>
          </a:xfrm>
        </p:spPr>
        <p:txBody>
          <a:bodyPr>
            <a:noAutofit/>
          </a:bodyPr>
          <a:lstStyle/>
          <a:p>
            <a:r>
              <a:rPr lang="en-US" sz="4800" u="sng" dirty="0" smtClean="0">
                <a:solidFill>
                  <a:srgbClr val="FF0000"/>
                </a:solidFill>
                <a:uFill>
                  <a:solidFill>
                    <a:srgbClr val="00B050"/>
                  </a:solidFill>
                </a:uFill>
              </a:rPr>
              <a:t>HIERARCHY OF COMPRESSION METHODS</a:t>
            </a:r>
            <a:endParaRPr lang="en-US" sz="4800" u="sng" dirty="0">
              <a:solidFill>
                <a:srgbClr val="FF0000"/>
              </a:solidFill>
              <a:uFill>
                <a:solidFill>
                  <a:srgbClr val="00B050"/>
                </a:solidFill>
              </a:u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1986" name="Picture 2" descr="BASIC STEPS OF MPEG VIDEO COMPRESSIONVIDEO DATA TO BE COMPRESSED                                   PERFORM QUANYIZATION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b="1" u="sng" dirty="0" smtClean="0">
                <a:solidFill>
                  <a:srgbClr val="FF0000"/>
                </a:solidFill>
                <a:uFill>
                  <a:solidFill>
                    <a:srgbClr val="00B050"/>
                  </a:solidFill>
                </a:uFill>
              </a:rPr>
              <a:t>VGA AND ITS FUNCTION</a:t>
            </a:r>
            <a:endParaRPr lang="en-US" b="1" u="sng" dirty="0">
              <a:solidFill>
                <a:srgbClr val="FF0000"/>
              </a:solidFill>
              <a:uFill>
                <a:solidFill>
                  <a:srgbClr val="00B050"/>
                </a:solidFill>
              </a:u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PARTHIV\Favorites\Downloads\video-card-chs-5-638.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solidFill>
                  <a:srgbClr val="FF0000"/>
                </a:solidFill>
                <a:uFill>
                  <a:solidFill>
                    <a:srgbClr val="0033CC"/>
                  </a:solidFill>
                </a:uFill>
              </a:rPr>
              <a:t>RUN-LENGTH ENCODING</a:t>
            </a:r>
            <a:endParaRPr lang="en-US" b="1" u="sng" dirty="0">
              <a:solidFill>
                <a:srgbClr val="FF0000"/>
              </a:solidFill>
              <a:uFill>
                <a:solidFill>
                  <a:srgbClr val="0033CC"/>
                </a:solidFill>
              </a:u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743200" y="228600"/>
            <a:ext cx="4300538" cy="646113"/>
          </a:xfrm>
          <a:prstGeom prst="rect">
            <a:avLst/>
          </a:prstGeom>
          <a:noFill/>
          <a:ln w="9525">
            <a:noFill/>
            <a:miter lim="800000"/>
            <a:headEnd/>
            <a:tailEnd/>
          </a:ln>
        </p:spPr>
        <p:txBody>
          <a:bodyPr wrap="none">
            <a:spAutoFit/>
          </a:bodyPr>
          <a:lstStyle/>
          <a:p>
            <a:pPr>
              <a:defRPr/>
            </a:pPr>
            <a:r>
              <a:rPr lang="en-US" altLang="zh-TW" sz="3600" u="dbl" dirty="0">
                <a:solidFill>
                  <a:schemeClr val="hlink"/>
                </a:solidFill>
                <a:latin typeface="Times New Roman" pitchFamily="18" charset="0"/>
                <a:ea typeface="PMingLiU" pitchFamily="18" charset="-120"/>
              </a:rPr>
              <a:t>Run-length encoding</a:t>
            </a:r>
          </a:p>
        </p:txBody>
      </p:sp>
      <p:sp>
        <p:nvSpPr>
          <p:cNvPr id="10243" name="Rectangle 3"/>
          <p:cNvSpPr>
            <a:spLocks noChangeArrowheads="1"/>
          </p:cNvSpPr>
          <p:nvPr/>
        </p:nvSpPr>
        <p:spPr bwMode="auto">
          <a:xfrm>
            <a:off x="0" y="1143000"/>
            <a:ext cx="8915400" cy="5262563"/>
          </a:xfrm>
          <a:prstGeom prst="rect">
            <a:avLst/>
          </a:prstGeom>
          <a:solidFill>
            <a:schemeClr val="bg1"/>
          </a:solidFill>
          <a:ln w="9525">
            <a:noFill/>
            <a:miter lim="800000"/>
            <a:headEnd/>
            <a:tailEnd/>
          </a:ln>
        </p:spPr>
        <p:txBody>
          <a:bodyPr>
            <a:spAutoFit/>
          </a:bodyPr>
          <a:lstStyle/>
          <a:p>
            <a:pPr algn="just"/>
            <a:r>
              <a:rPr lang="en-US" altLang="zh-TW" sz="2800">
                <a:solidFill>
                  <a:schemeClr val="folHlink"/>
                </a:solidFill>
                <a:latin typeface="Times New Roman" pitchFamily="18" charset="0"/>
                <a:ea typeface="新細明體" pitchFamily="18" charset="-120"/>
              </a:rPr>
              <a:t>Run-length encoding</a:t>
            </a:r>
            <a:r>
              <a:rPr lang="en-US" altLang="zh-TW" sz="2800" b="0">
                <a:latin typeface="Times New Roman" pitchFamily="18" charset="0"/>
                <a:ea typeface="新細明體" pitchFamily="18" charset="-120"/>
              </a:rPr>
              <a:t> is probably </a:t>
            </a:r>
            <a:r>
              <a:rPr lang="en-US" altLang="zh-TW" sz="2800" b="0">
                <a:solidFill>
                  <a:srgbClr val="FF0066"/>
                </a:solidFill>
                <a:latin typeface="Times New Roman" pitchFamily="18" charset="0"/>
                <a:ea typeface="新細明體" pitchFamily="18" charset="-120"/>
              </a:rPr>
              <a:t>the simplest method of compression. It can be used to compress data made of any combination of symbols. It does not need to know the frequency of occurrence of symbols and can be very efficient if data is represented as 0s and 1s.</a:t>
            </a:r>
          </a:p>
          <a:p>
            <a:pPr algn="just"/>
            <a:r>
              <a:rPr lang="en-US" altLang="zh-TW" sz="2800" b="0">
                <a:latin typeface="Times New Roman" pitchFamily="18" charset="0"/>
                <a:ea typeface="新細明體" pitchFamily="18" charset="-120"/>
              </a:rPr>
              <a:t>	The general idea behind this method is to </a:t>
            </a:r>
            <a:r>
              <a:rPr lang="en-US" altLang="zh-TW" sz="2800" b="0">
                <a:solidFill>
                  <a:srgbClr val="00FF00"/>
                </a:solidFill>
                <a:latin typeface="Times New Roman" pitchFamily="18" charset="0"/>
                <a:ea typeface="新細明體" pitchFamily="18" charset="-120"/>
              </a:rPr>
              <a:t>replace consecutive repeating occurrences of a symbol by one occurrence of the symbol followed by the number of occurrences.</a:t>
            </a:r>
          </a:p>
          <a:p>
            <a:pPr algn="just"/>
            <a:r>
              <a:rPr lang="en-US" altLang="zh-TW" sz="2800" b="0">
                <a:latin typeface="Times New Roman" pitchFamily="18" charset="0"/>
                <a:ea typeface="新細明體" pitchFamily="18" charset="-120"/>
              </a:rPr>
              <a:t>	</a:t>
            </a:r>
            <a:r>
              <a:rPr lang="en-US" altLang="zh-TW" sz="2800" b="0">
                <a:solidFill>
                  <a:srgbClr val="0000FF"/>
                </a:solidFill>
                <a:latin typeface="Times New Roman" pitchFamily="18" charset="0"/>
                <a:ea typeface="新細明體" pitchFamily="18" charset="-120"/>
              </a:rPr>
              <a:t>The method can be even more efficient if the data uses only two symbols (for example 0 and 1) in its bit pattern and one symbol is more frequent than the other.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a:srcRect/>
          <a:stretch>
            <a:fillRect/>
          </a:stretch>
        </p:blipFill>
        <p:spPr bwMode="auto">
          <a:xfrm>
            <a:off x="228600" y="1066800"/>
            <a:ext cx="8610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828800" y="6248400"/>
            <a:ext cx="5310188" cy="461963"/>
          </a:xfrm>
          <a:prstGeom prst="rect">
            <a:avLst/>
          </a:prstGeom>
          <a:noFill/>
          <a:ln w="9525">
            <a:noFill/>
            <a:miter lim="800000"/>
            <a:headEnd/>
            <a:tailEnd/>
          </a:ln>
        </p:spPr>
        <p:txBody>
          <a:bodyPr wrap="none">
            <a:spAutoFit/>
          </a:bodyPr>
          <a:lstStyle/>
          <a:p>
            <a:r>
              <a:rPr lang="en-US" altLang="zh-TW" sz="2400">
                <a:solidFill>
                  <a:schemeClr val="folHlink"/>
                </a:solidFill>
                <a:latin typeface="Times New Roman" pitchFamily="18" charset="0"/>
                <a:ea typeface="新細明體" pitchFamily="18" charset="-120"/>
              </a:rPr>
              <a:t>Figure :</a:t>
            </a:r>
            <a:r>
              <a:rPr lang="en-US" altLang="zh-TW" sz="2000">
                <a:latin typeface="Times New Roman" pitchFamily="18" charset="0"/>
                <a:ea typeface="新細明體" pitchFamily="18" charset="-120"/>
              </a:rPr>
              <a:t>Run-length encoding for two symbols</a:t>
            </a:r>
          </a:p>
        </p:txBody>
      </p:sp>
      <p:pic>
        <p:nvPicPr>
          <p:cNvPr id="12291" name="Picture 3"/>
          <p:cNvPicPr>
            <a:picLocks noChangeAspect="1" noChangeArrowheads="1"/>
          </p:cNvPicPr>
          <p:nvPr/>
        </p:nvPicPr>
        <p:blipFill>
          <a:blip r:embed="rId3"/>
          <a:srcRect/>
          <a:stretch>
            <a:fillRect/>
          </a:stretch>
        </p:blipFill>
        <p:spPr bwMode="auto">
          <a:xfrm>
            <a:off x="228600" y="152400"/>
            <a:ext cx="8763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752600" y="0"/>
            <a:ext cx="5868988" cy="649288"/>
          </a:xfrm>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defRPr/>
            </a:pPr>
            <a:r>
              <a:rPr lang="en-US" u="dbl" dirty="0" smtClean="0">
                <a:solidFill>
                  <a:srgbClr val="FF0066"/>
                </a:solidFill>
              </a:rPr>
              <a:t>Run-Length Coding</a:t>
            </a:r>
          </a:p>
        </p:txBody>
      </p:sp>
      <p:sp>
        <p:nvSpPr>
          <p:cNvPr id="14339" name="Rectangle 6"/>
          <p:cNvSpPr>
            <a:spLocks noGrp="1" noChangeArrowheads="1"/>
          </p:cNvSpPr>
          <p:nvPr>
            <p:ph type="body" sz="half" idx="1"/>
          </p:nvPr>
        </p:nvSpPr>
        <p:spPr bwMode="auto">
          <a:xfrm>
            <a:off x="0" y="762000"/>
            <a:ext cx="9144000" cy="1524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Assumption</a:t>
            </a:r>
          </a:p>
          <a:p>
            <a:pPr lvl="1" eaLnBrk="1" hangingPunct="1"/>
            <a:r>
              <a:rPr lang="en-US" sz="3200" smtClean="0">
                <a:solidFill>
                  <a:srgbClr val="00CC00"/>
                </a:solidFill>
                <a:latin typeface="Times New Roman" pitchFamily="18" charset="0"/>
                <a:cs typeface="Times New Roman" pitchFamily="18" charset="0"/>
              </a:rPr>
              <a:t>Long sequences of identical symbols</a:t>
            </a:r>
          </a:p>
          <a:p>
            <a:pPr eaLnBrk="1" hangingPunct="1"/>
            <a:r>
              <a:rPr lang="en-US" sz="2400" smtClean="0"/>
              <a:t>Example</a:t>
            </a:r>
          </a:p>
        </p:txBody>
      </p:sp>
      <p:pic>
        <p:nvPicPr>
          <p:cNvPr id="14340" name="Picture 9"/>
          <p:cNvPicPr>
            <a:picLocks noChangeAspect="1" noChangeArrowheads="1"/>
          </p:cNvPicPr>
          <p:nvPr>
            <p:ph sz="half" idx="2"/>
          </p:nvPr>
        </p:nvPicPr>
        <p:blipFill>
          <a:blip r:embed="rId2"/>
          <a:srcRect/>
          <a:stretch>
            <a:fillRect/>
          </a:stretch>
        </p:blipFill>
        <p:spPr bwMode="auto">
          <a:xfrm>
            <a:off x="0" y="2362200"/>
            <a:ext cx="9144000" cy="4343400"/>
          </a:xfrm>
          <a:noFill/>
          <a:ln>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8077200" cy="3660775"/>
          </a:xfrm>
        </p:spPr>
        <p:txBody>
          <a:bodyPr>
            <a:normAutofit/>
          </a:bodyPr>
          <a:lstStyle/>
          <a:p>
            <a:r>
              <a:rPr lang="en-US" b="1" u="sng" dirty="0" smtClean="0">
                <a:solidFill>
                  <a:srgbClr val="00B050"/>
                </a:solidFill>
                <a:uFill>
                  <a:solidFill>
                    <a:srgbClr val="FF0000"/>
                  </a:solidFill>
                </a:uFill>
              </a:rPr>
              <a:t>MPEG-7 Standard</a:t>
            </a:r>
            <a:br>
              <a:rPr lang="en-US" b="1" u="sng" dirty="0" smtClean="0">
                <a:solidFill>
                  <a:srgbClr val="00B050"/>
                </a:solidFill>
                <a:uFill>
                  <a:solidFill>
                    <a:srgbClr val="FF0000"/>
                  </a:solidFill>
                </a:uFill>
              </a:rPr>
            </a:br>
            <a:r>
              <a:rPr lang="en-US" b="1" dirty="0" smtClean="0">
                <a:solidFill>
                  <a:srgbClr val="0033CC"/>
                </a:solidFill>
              </a:rPr>
              <a:t>Objective</a:t>
            </a:r>
            <a:br>
              <a:rPr lang="en-US" b="1" dirty="0" smtClean="0">
                <a:solidFill>
                  <a:srgbClr val="0033CC"/>
                </a:solidFill>
              </a:rPr>
            </a:br>
            <a:r>
              <a:rPr lang="en-US" b="1" dirty="0" smtClean="0">
                <a:solidFill>
                  <a:srgbClr val="0033CC"/>
                </a:solidFill>
              </a:rPr>
              <a:t>Features</a:t>
            </a:r>
            <a:br>
              <a:rPr lang="en-US" b="1" dirty="0" smtClean="0">
                <a:solidFill>
                  <a:srgbClr val="0033CC"/>
                </a:solidFill>
              </a:rPr>
            </a:br>
            <a:r>
              <a:rPr lang="en-US" b="1" dirty="0" smtClean="0">
                <a:solidFill>
                  <a:srgbClr val="0033CC"/>
                </a:solidFill>
              </a:rPr>
              <a:t>Application</a:t>
            </a:r>
            <a:endParaRPr lang="en-US" b="1" dirty="0">
              <a:solidFill>
                <a:srgbClr val="0033CC"/>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682" name="Picture 2" descr="MPEG-7&lt;br /&gt;MPEG-7 is called “Multimedia Content Description Interface”&lt;br /&gt;MPEG-7 is a standardized description of vario..."/>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0" y="76200"/>
            <a:ext cx="8915400" cy="1800225"/>
          </a:xfrm>
          <a:prstGeom prst="rect">
            <a:avLst/>
          </a:prstGeom>
          <a:solidFill>
            <a:schemeClr val="bg1"/>
          </a:solidFill>
          <a:ln w="9525">
            <a:noFill/>
            <a:miter lim="800000"/>
            <a:headEnd/>
            <a:tailEnd/>
          </a:ln>
        </p:spPr>
        <p:txBody>
          <a:bodyPr>
            <a:spAutoFit/>
          </a:bodyPr>
          <a:lstStyle/>
          <a:p>
            <a:pPr algn="just"/>
            <a:r>
              <a:rPr lang="en-US" altLang="zh-TW" sz="2800" dirty="0">
                <a:solidFill>
                  <a:schemeClr val="folHlink"/>
                </a:solidFill>
                <a:latin typeface="Times New Roman" pitchFamily="18" charset="0"/>
                <a:ea typeface="新細明體" pitchFamily="18" charset="-120"/>
              </a:rPr>
              <a:t>Data compression</a:t>
            </a:r>
            <a:r>
              <a:rPr lang="en-US" altLang="zh-TW" sz="2800" b="0" dirty="0">
                <a:latin typeface="Times New Roman" pitchFamily="18" charset="0"/>
                <a:ea typeface="新細明體" pitchFamily="18" charset="-120"/>
              </a:rPr>
              <a:t> implies sending or storing a smaller number of bits. Although many methods are used for this purpose, in general these methods can be divided into two broad categories: </a:t>
            </a:r>
            <a:r>
              <a:rPr lang="en-US" altLang="zh-TW" sz="2800" dirty="0">
                <a:solidFill>
                  <a:schemeClr val="folHlink"/>
                </a:solidFill>
                <a:latin typeface="Times New Roman" pitchFamily="18" charset="0"/>
                <a:ea typeface="新細明體" pitchFamily="18" charset="-120"/>
              </a:rPr>
              <a:t>lossless</a:t>
            </a:r>
            <a:r>
              <a:rPr lang="en-US" altLang="zh-TW" sz="2800" b="0" dirty="0">
                <a:latin typeface="Times New Roman" pitchFamily="18" charset="0"/>
                <a:ea typeface="新細明體" pitchFamily="18" charset="-120"/>
              </a:rPr>
              <a:t> and </a:t>
            </a:r>
            <a:r>
              <a:rPr lang="en-US" altLang="zh-TW" sz="2800" dirty="0" err="1">
                <a:solidFill>
                  <a:schemeClr val="folHlink"/>
                </a:solidFill>
                <a:latin typeface="Times New Roman" pitchFamily="18" charset="0"/>
                <a:ea typeface="新細明體" pitchFamily="18" charset="-120"/>
              </a:rPr>
              <a:t>lossy</a:t>
            </a:r>
            <a:r>
              <a:rPr lang="en-US" altLang="zh-TW" sz="2800" b="0" dirty="0">
                <a:latin typeface="Times New Roman" pitchFamily="18" charset="0"/>
                <a:ea typeface="新細明體" pitchFamily="18" charset="-120"/>
              </a:rPr>
              <a:t> methods. </a:t>
            </a:r>
          </a:p>
        </p:txBody>
      </p:sp>
      <p:pic>
        <p:nvPicPr>
          <p:cNvPr id="8195" name="Picture 9"/>
          <p:cNvPicPr>
            <a:picLocks noChangeAspect="1" noChangeArrowheads="1"/>
          </p:cNvPicPr>
          <p:nvPr/>
        </p:nvPicPr>
        <p:blipFill>
          <a:blip r:embed="rId3"/>
          <a:srcRect/>
          <a:stretch>
            <a:fillRect/>
          </a:stretch>
        </p:blipFill>
        <p:spPr bwMode="auto">
          <a:xfrm>
            <a:off x="163513" y="2057400"/>
            <a:ext cx="8828087"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2706" name="Picture 2" descr="OBJECTIVES&lt;br /&g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610600" cy="6186309"/>
          </a:xfrm>
          <a:prstGeom prst="rect">
            <a:avLst/>
          </a:prstGeom>
        </p:spPr>
        <p:txBody>
          <a:bodyPr wrap="square">
            <a:spAutoFit/>
          </a:bodyPr>
          <a:lstStyle/>
          <a:p>
            <a:r>
              <a:rPr lang="en-US" sz="3600" dirty="0" smtClean="0">
                <a:solidFill>
                  <a:srgbClr val="FF0000"/>
                </a:solidFill>
                <a:latin typeface="Times New Roman" pitchFamily="18" charset="0"/>
                <a:cs typeface="Times New Roman" pitchFamily="18" charset="0"/>
              </a:rPr>
              <a:t>MPEG-7 Systems  Defines:  </a:t>
            </a:r>
          </a:p>
          <a:p>
            <a:r>
              <a:rPr lang="en-US" sz="3600" dirty="0" smtClean="0">
                <a:latin typeface="Times New Roman" pitchFamily="18" charset="0"/>
                <a:cs typeface="Times New Roman" pitchFamily="18" charset="0"/>
              </a:rPr>
              <a:t>Streaming metadata in parallel to audio/video content  Metadata protocol stack model  Optimized metadata representation </a:t>
            </a:r>
          </a:p>
          <a:p>
            <a:endParaRPr lang="en-US" sz="3600" dirty="0" smtClean="0">
              <a:solidFill>
                <a:srgbClr val="00B050"/>
              </a:solidFill>
              <a:latin typeface="Times New Roman" pitchFamily="18" charset="0"/>
              <a:cs typeface="Times New Roman" pitchFamily="18" charset="0"/>
            </a:endParaRPr>
          </a:p>
          <a:p>
            <a:r>
              <a:rPr lang="en-US" sz="3600" dirty="0" smtClean="0">
                <a:solidFill>
                  <a:srgbClr val="FF0066"/>
                </a:solidFill>
                <a:latin typeface="Times New Roman" pitchFamily="18" charset="0"/>
                <a:cs typeface="Times New Roman" pitchFamily="18" charset="0"/>
              </a:rPr>
              <a:t> Features:  </a:t>
            </a:r>
          </a:p>
          <a:p>
            <a:r>
              <a:rPr lang="en-US" sz="3600" dirty="0" smtClean="0">
                <a:latin typeface="Times New Roman" pitchFamily="18" charset="0"/>
                <a:cs typeface="Times New Roman" pitchFamily="18" charset="0"/>
              </a:rPr>
              <a:t>1.Abstract MPEG-7 system architecture  2.Optimized binary format for metadata  3.Support for any transmission mode (push/pull)  </a:t>
            </a:r>
          </a:p>
          <a:p>
            <a:r>
              <a:rPr lang="en-US" sz="3600" dirty="0" smtClean="0">
                <a:latin typeface="Times New Roman" pitchFamily="18" charset="0"/>
                <a:cs typeface="Times New Roman" pitchFamily="18" charset="0"/>
              </a:rPr>
              <a:t>4.Bi-directional mapping of metadata</a:t>
            </a:r>
            <a:endParaRPr lang="en-US" sz="36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2946" name="Picture 2" descr="MPEG-7 TOOLS&#10;Fig:-Relation between different tools &amp; elaboration process of&#10;MPEG-7&#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4994" name="Picture 2" descr="C:\Users\PARTHIV\Favorites\Downloads\MPEG-7 APPLICATIONS.jpg"/>
          <p:cNvPicPr>
            <a:picLocks noChangeAspect="1" noChangeArrowheads="1"/>
          </p:cNvPicPr>
          <p:nvPr/>
        </p:nvPicPr>
        <p:blipFill>
          <a:blip r:embed="rId2">
            <a:duotone>
              <a:prstClr val="black"/>
              <a:schemeClr val="accent2">
                <a:tint val="45000"/>
                <a:satMod val="400000"/>
              </a:schemeClr>
            </a:duotone>
            <a:lum contrast="68000"/>
          </a:blip>
          <a:srcRect/>
          <a:stretch>
            <a:fillRect/>
          </a:stretch>
        </p:blipFill>
        <p:spPr bwMode="auto">
          <a:xfrm>
            <a:off x="0" y="0"/>
            <a:ext cx="9144000" cy="68579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458200" cy="1470025"/>
          </a:xfrm>
        </p:spPr>
        <p:txBody>
          <a:bodyPr/>
          <a:lstStyle/>
          <a:p>
            <a:r>
              <a:rPr lang="en-US" b="1" u="sng" dirty="0" smtClean="0">
                <a:solidFill>
                  <a:srgbClr val="FF0000"/>
                </a:solidFill>
                <a:uFill>
                  <a:solidFill>
                    <a:srgbClr val="00B050"/>
                  </a:solidFill>
                </a:uFill>
              </a:rPr>
              <a:t>LOSSLESS AND LOSSY COMPRESSION METHODS</a:t>
            </a:r>
            <a:endParaRPr lang="en-US" b="1" u="sng" dirty="0">
              <a:solidFill>
                <a:srgbClr val="FF0000"/>
              </a:solidFill>
              <a:uFill>
                <a:solidFill>
                  <a:srgbClr val="00B050"/>
                </a:solidFill>
              </a:u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zh-TW" altLang="en-US">
              <a:effectLst>
                <a:outerShdw blurRad="38100" dist="38100" dir="2700000" algn="tl">
                  <a:srgbClr val="FFFFFF"/>
                </a:outerShdw>
              </a:effectLst>
              <a:latin typeface="Times New Roman" pitchFamily="18" charset="0"/>
              <a:ea typeface="PMingLiU" pitchFamily="18" charset="-120"/>
            </a:endParaRPr>
          </a:p>
        </p:txBody>
      </p:sp>
      <p:sp>
        <p:nvSpPr>
          <p:cNvPr id="565251" name="Text Box 3"/>
          <p:cNvSpPr txBox="1">
            <a:spLocks noChangeArrowheads="1"/>
          </p:cNvSpPr>
          <p:nvPr/>
        </p:nvSpPr>
        <p:spPr bwMode="auto">
          <a:xfrm>
            <a:off x="228600" y="406400"/>
            <a:ext cx="6883400" cy="584200"/>
          </a:xfrm>
          <a:prstGeom prst="rect">
            <a:avLst/>
          </a:prstGeom>
          <a:noFill/>
          <a:ln w="9525">
            <a:noFill/>
            <a:miter lim="800000"/>
            <a:headEnd/>
            <a:tailEnd/>
          </a:ln>
          <a:effectLst/>
        </p:spPr>
        <p:txBody>
          <a:bodyPr wrap="none">
            <a:spAutoFit/>
          </a:bodyPr>
          <a:lstStyle/>
          <a:p>
            <a:pPr>
              <a:defRPr/>
            </a:pPr>
            <a:r>
              <a:rPr lang="en-US" altLang="zh-TW" dirty="0">
                <a:effectLst>
                  <a:outerShdw blurRad="38100" dist="38100" dir="2700000" algn="tl">
                    <a:srgbClr val="C0C0C0"/>
                  </a:outerShdw>
                </a:effectLst>
                <a:latin typeface="Times" pitchFamily="18" charset="0"/>
                <a:ea typeface="PMingLiU" pitchFamily="18" charset="-120"/>
              </a:rPr>
              <a:t>           LOSSLESS COMPRESSION</a:t>
            </a:r>
          </a:p>
        </p:txBody>
      </p:sp>
      <p:sp>
        <p:nvSpPr>
          <p:cNvPr id="922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zh-TW" altLang="en-US" sz="1800">
              <a:latin typeface="Times New Roman" pitchFamily="18" charset="0"/>
              <a:ea typeface="新細明體" pitchFamily="18" charset="-120"/>
            </a:endParaRPr>
          </a:p>
        </p:txBody>
      </p:sp>
      <p:sp>
        <p:nvSpPr>
          <p:cNvPr id="565253" name="Rectangle 5"/>
          <p:cNvSpPr>
            <a:spLocks noChangeArrowheads="1"/>
          </p:cNvSpPr>
          <p:nvPr/>
        </p:nvSpPr>
        <p:spPr bwMode="auto">
          <a:xfrm>
            <a:off x="152400" y="1524000"/>
            <a:ext cx="8686800" cy="3970318"/>
          </a:xfrm>
          <a:prstGeom prst="rect">
            <a:avLst/>
          </a:prstGeom>
          <a:noFill/>
          <a:ln w="9525">
            <a:noFill/>
            <a:miter lim="800000"/>
            <a:headEnd/>
            <a:tailEnd/>
          </a:ln>
          <a:effectLst/>
        </p:spPr>
        <p:txBody>
          <a:bodyPr anchor="ctr">
            <a:spAutoFit/>
          </a:bodyPr>
          <a:lstStyle/>
          <a:p>
            <a:pPr algn="just" eaLnBrk="1" hangingPunct="1">
              <a:defRPr/>
            </a:pPr>
            <a:r>
              <a:rPr lang="en-US" altLang="zh-TW" sz="2800" b="0" dirty="0">
                <a:effectLst>
                  <a:outerShdw blurRad="38100" dist="38100" dir="2700000" algn="tl">
                    <a:srgbClr val="C0C0C0"/>
                  </a:outerShdw>
                </a:effectLst>
                <a:latin typeface="Times New Roman" pitchFamily="18" charset="0"/>
                <a:ea typeface="PMingLiU" pitchFamily="18" charset="-120"/>
              </a:rPr>
              <a:t>In </a:t>
            </a:r>
            <a:r>
              <a:rPr lang="en-US" altLang="zh-TW" sz="2800" dirty="0">
                <a:solidFill>
                  <a:schemeClr val="folHlink"/>
                </a:solidFill>
                <a:effectLst>
                  <a:outerShdw blurRad="38100" dist="38100" dir="2700000" algn="tl">
                    <a:srgbClr val="C0C0C0"/>
                  </a:outerShdw>
                </a:effectLst>
                <a:latin typeface="Times New Roman" pitchFamily="18" charset="0"/>
                <a:ea typeface="PMingLiU" pitchFamily="18" charset="-120"/>
              </a:rPr>
              <a:t>lossless</a:t>
            </a:r>
            <a:r>
              <a:rPr lang="en-US" altLang="zh-TW" sz="2800" b="0" dirty="0">
                <a:effectLst>
                  <a:outerShdw blurRad="38100" dist="38100" dir="2700000" algn="tl">
                    <a:srgbClr val="C0C0C0"/>
                  </a:outerShdw>
                </a:effectLst>
                <a:latin typeface="Times New Roman" pitchFamily="18" charset="0"/>
                <a:ea typeface="PMingLiU" pitchFamily="18" charset="-120"/>
              </a:rPr>
              <a:t> data compression, the integrity of the data is preserved. </a:t>
            </a:r>
            <a:r>
              <a:rPr lang="en-US" altLang="zh-TW" sz="2800" b="0" dirty="0">
                <a:solidFill>
                  <a:srgbClr val="FF0000"/>
                </a:solidFill>
                <a:effectLst>
                  <a:outerShdw blurRad="38100" dist="38100" dir="2700000" algn="tl">
                    <a:srgbClr val="C0C0C0"/>
                  </a:outerShdw>
                </a:effectLst>
                <a:latin typeface="Times New Roman" pitchFamily="18" charset="0"/>
                <a:ea typeface="PMingLiU" pitchFamily="18" charset="-120"/>
              </a:rPr>
              <a:t>The original data and the data after compression and decompression are exactly the same because, in these methods,</a:t>
            </a:r>
            <a:r>
              <a:rPr lang="en-US" altLang="zh-TW" sz="2800" b="0" dirty="0">
                <a:effectLst>
                  <a:outerShdw blurRad="38100" dist="38100" dir="2700000" algn="tl">
                    <a:srgbClr val="C0C0C0"/>
                  </a:outerShdw>
                </a:effectLst>
                <a:latin typeface="Times New Roman" pitchFamily="18" charset="0"/>
                <a:ea typeface="PMingLiU" pitchFamily="18" charset="-120"/>
              </a:rPr>
              <a:t> </a:t>
            </a:r>
            <a:r>
              <a:rPr lang="en-US" altLang="zh-TW" sz="2800" b="0" dirty="0">
                <a:solidFill>
                  <a:srgbClr val="0000FF"/>
                </a:solidFill>
                <a:effectLst>
                  <a:outerShdw blurRad="38100" dist="38100" dir="2700000" algn="tl">
                    <a:srgbClr val="C0C0C0"/>
                  </a:outerShdw>
                </a:effectLst>
                <a:latin typeface="Times New Roman" pitchFamily="18" charset="0"/>
                <a:ea typeface="PMingLiU" pitchFamily="18" charset="-120"/>
              </a:rPr>
              <a:t>the compression and decompression algorithms are exact inverses of each other: </a:t>
            </a:r>
            <a:r>
              <a:rPr lang="en-US" altLang="zh-TW" sz="2800" b="0" dirty="0">
                <a:solidFill>
                  <a:srgbClr val="00FF00"/>
                </a:solidFill>
                <a:effectLst>
                  <a:outerShdw blurRad="38100" dist="38100" dir="2700000" algn="tl">
                    <a:srgbClr val="C0C0C0"/>
                  </a:outerShdw>
                </a:effectLst>
                <a:latin typeface="Times New Roman" pitchFamily="18" charset="0"/>
                <a:ea typeface="PMingLiU" pitchFamily="18" charset="-120"/>
              </a:rPr>
              <a:t>no part of the data is lost in the process.</a:t>
            </a:r>
            <a:r>
              <a:rPr lang="en-US" altLang="zh-TW" sz="2800" b="0" dirty="0">
                <a:effectLst>
                  <a:outerShdw blurRad="38100" dist="38100" dir="2700000" algn="tl">
                    <a:srgbClr val="C0C0C0"/>
                  </a:outerShdw>
                </a:effectLst>
                <a:latin typeface="Times New Roman" pitchFamily="18" charset="0"/>
                <a:ea typeface="PMingLiU" pitchFamily="18" charset="-120"/>
              </a:rPr>
              <a:t> </a:t>
            </a:r>
            <a:r>
              <a:rPr lang="en-US" altLang="zh-TW" sz="2800" b="0" dirty="0">
                <a:solidFill>
                  <a:srgbClr val="FF0066"/>
                </a:solidFill>
                <a:effectLst>
                  <a:outerShdw blurRad="38100" dist="38100" dir="2700000" algn="tl">
                    <a:srgbClr val="C0C0C0"/>
                  </a:outerShdw>
                </a:effectLst>
                <a:latin typeface="Times New Roman" pitchFamily="18" charset="0"/>
                <a:ea typeface="PMingLiU" pitchFamily="18" charset="-120"/>
              </a:rPr>
              <a:t>Redundant data is removed in compression and added during decompression. </a:t>
            </a:r>
            <a:r>
              <a:rPr lang="en-US" altLang="zh-TW" sz="2800" b="0" dirty="0">
                <a:effectLst>
                  <a:outerShdw blurRad="38100" dist="38100" dir="2700000" algn="tl">
                    <a:srgbClr val="C0C0C0"/>
                  </a:outerShdw>
                </a:effectLst>
                <a:latin typeface="Times New Roman" pitchFamily="18" charset="0"/>
                <a:ea typeface="PMingLiU" pitchFamily="18" charset="-120"/>
              </a:rPr>
              <a:t>Lossless compression methods are normally used when we cannot afford to lose any data.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48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zh-TW" altLang="en-US">
              <a:effectLst>
                <a:outerShdw blurRad="38100" dist="38100" dir="2700000" algn="tl">
                  <a:srgbClr val="FFFFFF"/>
                </a:outerShdw>
              </a:effectLst>
              <a:latin typeface="Times New Roman" pitchFamily="18" charset="0"/>
              <a:ea typeface="PMingLiU" pitchFamily="18" charset="-120"/>
            </a:endParaRPr>
          </a:p>
        </p:txBody>
      </p:sp>
      <p:sp>
        <p:nvSpPr>
          <p:cNvPr id="1784835" name="Text Box 3"/>
          <p:cNvSpPr txBox="1">
            <a:spLocks noChangeArrowheads="1"/>
          </p:cNvSpPr>
          <p:nvPr/>
        </p:nvSpPr>
        <p:spPr bwMode="auto">
          <a:xfrm>
            <a:off x="228601" y="406400"/>
            <a:ext cx="8915400" cy="707886"/>
          </a:xfrm>
          <a:prstGeom prst="rect">
            <a:avLst/>
          </a:prstGeom>
          <a:noFill/>
          <a:ln w="9525">
            <a:noFill/>
            <a:miter lim="800000"/>
            <a:headEnd/>
            <a:tailEnd/>
          </a:ln>
          <a:effectLst/>
        </p:spPr>
        <p:txBody>
          <a:bodyPr wrap="square">
            <a:spAutoFit/>
          </a:bodyPr>
          <a:lstStyle/>
          <a:p>
            <a:pPr>
              <a:defRPr/>
            </a:pPr>
            <a:r>
              <a:rPr lang="en-US" altLang="zh-TW" sz="4000" b="1" dirty="0" smtClean="0">
                <a:effectLst>
                  <a:outerShdw blurRad="38100" dist="38100" dir="2700000" algn="tl">
                    <a:srgbClr val="C0C0C0"/>
                  </a:outerShdw>
                </a:effectLst>
                <a:latin typeface="Times" pitchFamily="18" charset="0"/>
                <a:ea typeface="PMingLiU" pitchFamily="18" charset="-120"/>
              </a:rPr>
              <a:t>LOSSY </a:t>
            </a:r>
            <a:r>
              <a:rPr lang="en-US" altLang="zh-TW" sz="4000" b="1" dirty="0">
                <a:effectLst>
                  <a:outerShdw blurRad="38100" dist="38100" dir="2700000" algn="tl">
                    <a:srgbClr val="C0C0C0"/>
                  </a:outerShdw>
                </a:effectLst>
                <a:latin typeface="Times" pitchFamily="18" charset="0"/>
                <a:ea typeface="PMingLiU" pitchFamily="18" charset="-120"/>
              </a:rPr>
              <a:t>COMPRESSION METHODS</a:t>
            </a:r>
          </a:p>
        </p:txBody>
      </p:sp>
      <p:sp>
        <p:nvSpPr>
          <p:cNvPr id="297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zh-TW" altLang="en-US" sz="1800">
              <a:latin typeface="Times New Roman" pitchFamily="18" charset="0"/>
              <a:ea typeface="新細明體" pitchFamily="18" charset="-120"/>
            </a:endParaRPr>
          </a:p>
        </p:txBody>
      </p:sp>
      <p:sp>
        <p:nvSpPr>
          <p:cNvPr id="1784837" name="Rectangle 5"/>
          <p:cNvSpPr>
            <a:spLocks noChangeArrowheads="1"/>
          </p:cNvSpPr>
          <p:nvPr/>
        </p:nvSpPr>
        <p:spPr bwMode="auto">
          <a:xfrm>
            <a:off x="152400" y="1524000"/>
            <a:ext cx="8229600" cy="4789488"/>
          </a:xfrm>
          <a:prstGeom prst="rect">
            <a:avLst/>
          </a:prstGeom>
          <a:noFill/>
          <a:ln w="9525">
            <a:noFill/>
            <a:miter lim="800000"/>
            <a:headEnd/>
            <a:tailEnd/>
          </a:ln>
          <a:effectLst/>
        </p:spPr>
        <p:txBody>
          <a:bodyPr anchor="ctr">
            <a:spAutoFit/>
          </a:bodyPr>
          <a:lstStyle/>
          <a:p>
            <a:pPr algn="just" eaLnBrk="1" hangingPunct="1">
              <a:defRPr/>
            </a:pPr>
            <a:r>
              <a:rPr lang="en-US" altLang="zh-TW" sz="2800" b="0" dirty="0">
                <a:effectLst>
                  <a:outerShdw blurRad="38100" dist="38100" dir="2700000" algn="tl">
                    <a:srgbClr val="C0C0C0"/>
                  </a:outerShdw>
                </a:effectLst>
                <a:latin typeface="Times New Roman" pitchFamily="18" charset="0"/>
                <a:ea typeface="PMingLiU" pitchFamily="18" charset="-120"/>
              </a:rPr>
              <a:t>Our eyes and ears cannot distinguish subtle changes. In such cases, we can use a </a:t>
            </a:r>
            <a:r>
              <a:rPr lang="en-US" altLang="zh-TW" sz="2800" b="0" dirty="0" err="1">
                <a:effectLst>
                  <a:outerShdw blurRad="38100" dist="38100" dir="2700000" algn="tl">
                    <a:srgbClr val="C0C0C0"/>
                  </a:outerShdw>
                </a:effectLst>
                <a:latin typeface="Times New Roman" pitchFamily="18" charset="0"/>
                <a:ea typeface="PMingLiU" pitchFamily="18" charset="-120"/>
              </a:rPr>
              <a:t>lossy</a:t>
            </a:r>
            <a:r>
              <a:rPr lang="en-US" altLang="zh-TW" sz="2800" b="0" dirty="0">
                <a:effectLst>
                  <a:outerShdw blurRad="38100" dist="38100" dir="2700000" algn="tl">
                    <a:srgbClr val="C0C0C0"/>
                  </a:outerShdw>
                </a:effectLst>
                <a:latin typeface="Times New Roman" pitchFamily="18" charset="0"/>
                <a:ea typeface="PMingLiU" pitchFamily="18" charset="-120"/>
              </a:rPr>
              <a:t> data compression method. These methods are cheaper—they take less time and space when it comes to sending millions of bits per second for images and video</a:t>
            </a:r>
            <a:r>
              <a:rPr lang="en-US" altLang="zh-TW" sz="2800" b="0" dirty="0" smtClean="0">
                <a:effectLst>
                  <a:outerShdw blurRad="38100" dist="38100" dir="2700000" algn="tl">
                    <a:srgbClr val="C0C0C0"/>
                  </a:outerShdw>
                </a:effectLst>
                <a:latin typeface="Times New Roman" pitchFamily="18" charset="0"/>
                <a:ea typeface="PMingLiU" pitchFamily="18" charset="-120"/>
              </a:rPr>
              <a:t>.</a:t>
            </a:r>
          </a:p>
          <a:p>
            <a:pPr algn="just" eaLnBrk="1" hangingPunct="1">
              <a:defRPr/>
            </a:pPr>
            <a:r>
              <a:rPr lang="en-US" altLang="zh-TW" sz="2800" b="0" dirty="0" smtClean="0">
                <a:effectLst>
                  <a:outerShdw blurRad="38100" dist="38100" dir="2700000" algn="tl">
                    <a:srgbClr val="C0C0C0"/>
                  </a:outerShdw>
                </a:effectLst>
                <a:latin typeface="Times New Roman" pitchFamily="18" charset="0"/>
                <a:ea typeface="PMingLiU" pitchFamily="18" charset="-120"/>
              </a:rPr>
              <a:t> </a:t>
            </a:r>
            <a:r>
              <a:rPr lang="en-US" altLang="zh-TW" sz="2800" b="0" dirty="0">
                <a:effectLst>
                  <a:outerShdw blurRad="38100" dist="38100" dir="2700000" algn="tl">
                    <a:srgbClr val="C0C0C0"/>
                  </a:outerShdw>
                </a:effectLst>
                <a:latin typeface="Times New Roman" pitchFamily="18" charset="0"/>
                <a:ea typeface="PMingLiU" pitchFamily="18" charset="-120"/>
              </a:rPr>
              <a:t>Several methods have been developed using </a:t>
            </a:r>
            <a:r>
              <a:rPr lang="en-US" altLang="zh-TW" sz="2800" b="0" dirty="0" err="1">
                <a:effectLst>
                  <a:outerShdw blurRad="38100" dist="38100" dir="2700000" algn="tl">
                    <a:srgbClr val="C0C0C0"/>
                  </a:outerShdw>
                </a:effectLst>
                <a:latin typeface="Times New Roman" pitchFamily="18" charset="0"/>
                <a:ea typeface="PMingLiU" pitchFamily="18" charset="-120"/>
              </a:rPr>
              <a:t>lossy</a:t>
            </a:r>
            <a:r>
              <a:rPr lang="en-US" altLang="zh-TW" sz="2800" b="0" dirty="0">
                <a:effectLst>
                  <a:outerShdw blurRad="38100" dist="38100" dir="2700000" algn="tl">
                    <a:srgbClr val="C0C0C0"/>
                  </a:outerShdw>
                </a:effectLst>
                <a:latin typeface="Times New Roman" pitchFamily="18" charset="0"/>
                <a:ea typeface="PMingLiU" pitchFamily="18" charset="-120"/>
              </a:rPr>
              <a:t> compression techniques. </a:t>
            </a:r>
            <a:r>
              <a:rPr lang="en-US" altLang="zh-TW" sz="2800" dirty="0">
                <a:solidFill>
                  <a:schemeClr val="folHlink"/>
                </a:solidFill>
                <a:effectLst>
                  <a:outerShdw blurRad="38100" dist="38100" dir="2700000" algn="tl">
                    <a:srgbClr val="C0C0C0"/>
                  </a:outerShdw>
                </a:effectLst>
                <a:latin typeface="Times New Roman" pitchFamily="18" charset="0"/>
                <a:ea typeface="PMingLiU" pitchFamily="18" charset="-120"/>
              </a:rPr>
              <a:t>JPEG (Joint Photographic Experts Group)</a:t>
            </a:r>
            <a:r>
              <a:rPr lang="en-US" altLang="zh-TW" sz="2800" b="0" dirty="0">
                <a:effectLst>
                  <a:outerShdw blurRad="38100" dist="38100" dir="2700000" algn="tl">
                    <a:srgbClr val="C0C0C0"/>
                  </a:outerShdw>
                </a:effectLst>
                <a:latin typeface="Times New Roman" pitchFamily="18" charset="0"/>
                <a:ea typeface="PMingLiU" pitchFamily="18" charset="-120"/>
              </a:rPr>
              <a:t> encoding is used to compress pictures and graphics, </a:t>
            </a:r>
            <a:r>
              <a:rPr lang="en-US" altLang="zh-TW" sz="2800" dirty="0">
                <a:solidFill>
                  <a:schemeClr val="folHlink"/>
                </a:solidFill>
                <a:effectLst>
                  <a:outerShdw blurRad="38100" dist="38100" dir="2700000" algn="tl">
                    <a:srgbClr val="C0C0C0"/>
                  </a:outerShdw>
                </a:effectLst>
                <a:latin typeface="Times New Roman" pitchFamily="18" charset="0"/>
                <a:ea typeface="PMingLiU" pitchFamily="18" charset="-120"/>
              </a:rPr>
              <a:t>MPEG (Moving Picture Experts Group)</a:t>
            </a:r>
            <a:r>
              <a:rPr lang="en-US" altLang="zh-TW" sz="2800" b="0" dirty="0">
                <a:effectLst>
                  <a:outerShdw blurRad="38100" dist="38100" dir="2700000" algn="tl">
                    <a:srgbClr val="C0C0C0"/>
                  </a:outerShdw>
                </a:effectLst>
                <a:latin typeface="Times New Roman" pitchFamily="18" charset="0"/>
                <a:ea typeface="PMingLiU" pitchFamily="18" charset="-120"/>
              </a:rPr>
              <a:t> encoding is used to compress video, and </a:t>
            </a:r>
            <a:r>
              <a:rPr lang="en-US" altLang="zh-TW" sz="2800" dirty="0">
                <a:solidFill>
                  <a:schemeClr val="folHlink"/>
                </a:solidFill>
                <a:effectLst>
                  <a:outerShdw blurRad="38100" dist="38100" dir="2700000" algn="tl">
                    <a:srgbClr val="C0C0C0"/>
                  </a:outerShdw>
                </a:effectLst>
                <a:latin typeface="Times New Roman" pitchFamily="18" charset="0"/>
                <a:ea typeface="PMingLiU" pitchFamily="18" charset="-120"/>
              </a:rPr>
              <a:t>MP3 (MPEG audio layer 3)</a:t>
            </a:r>
            <a:r>
              <a:rPr lang="en-US" altLang="zh-TW" sz="2800" b="0" dirty="0">
                <a:effectLst>
                  <a:outerShdw blurRad="38100" dist="38100" dir="2700000" algn="tl">
                    <a:srgbClr val="C0C0C0"/>
                  </a:outerShdw>
                </a:effectLst>
                <a:latin typeface="Times New Roman" pitchFamily="18" charset="0"/>
                <a:ea typeface="PMingLiU" pitchFamily="18" charset="-120"/>
              </a:rPr>
              <a:t> for audio compression.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rgbClr val="FF0000"/>
                </a:solidFill>
                <a:uFill>
                  <a:solidFill>
                    <a:srgbClr val="00B050"/>
                  </a:solidFill>
                </a:uFill>
              </a:rPr>
              <a:t>DIFFERENCES BETWEEN LOSSY AND LOSSLESS COMPRESSION</a:t>
            </a:r>
            <a:endParaRPr lang="en-US" u="sng" dirty="0">
              <a:solidFill>
                <a:srgbClr val="FF0000"/>
              </a:solidFill>
              <a:uFill>
                <a:solidFill>
                  <a:srgbClr val="00B050"/>
                </a:solidFill>
              </a:u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8370" name="Picture 2" descr="• A compression technique that decompresses&#10;data back to its original form without any loss.&#10;• The decompressed file and 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789</Words>
  <Application>Microsoft Office PowerPoint</Application>
  <PresentationFormat>On-screen Show (4:3)</PresentationFormat>
  <Paragraphs>94</Paragraphs>
  <Slides>43</Slides>
  <Notes>15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What is Data Compression</vt:lpstr>
      <vt:lpstr>Slide 2</vt:lpstr>
      <vt:lpstr>HIERARCHY OF COMPRESSION METHODS</vt:lpstr>
      <vt:lpstr>Slide 4</vt:lpstr>
      <vt:lpstr>LOSSLESS AND LOSSY COMPRESSION METHODS</vt:lpstr>
      <vt:lpstr>Slide 6</vt:lpstr>
      <vt:lpstr>Slide 7</vt:lpstr>
      <vt:lpstr>DIFFERENCES BETWEEN LOSSY AND LOSSLESS COMPRESSION</vt:lpstr>
      <vt:lpstr>Slide 9</vt:lpstr>
      <vt:lpstr>Slide 10</vt:lpstr>
      <vt:lpstr>1.What is Image Compression 2.Steps in Image Compression</vt:lpstr>
      <vt:lpstr>Image Compression</vt:lpstr>
      <vt:lpstr>Steps in Image Compression</vt:lpstr>
      <vt:lpstr>Disadvantages of Audio Compression</vt:lpstr>
      <vt:lpstr>Slide 15</vt:lpstr>
      <vt:lpstr>DCT(DISCRETE COSINE TRANSFORM)</vt:lpstr>
      <vt:lpstr>Slide 17</vt:lpstr>
      <vt:lpstr>Slide 18</vt:lpstr>
      <vt:lpstr>Slide 19</vt:lpstr>
      <vt:lpstr>Slide 20</vt:lpstr>
      <vt:lpstr>Slide 21</vt:lpstr>
      <vt:lpstr>Slide 22</vt:lpstr>
      <vt:lpstr>JPEG COMPRESSION PROCESS</vt:lpstr>
      <vt:lpstr>Slide 24</vt:lpstr>
      <vt:lpstr>Slide 25</vt:lpstr>
      <vt:lpstr>Slide 26</vt:lpstr>
      <vt:lpstr>JPEG Encoder- Block Diagram</vt:lpstr>
      <vt:lpstr>Slide 28</vt:lpstr>
      <vt:lpstr>BASIC STEPS OF MPEG VIDEO COMPRESSION DIAGRAM </vt:lpstr>
      <vt:lpstr>Slide 30</vt:lpstr>
      <vt:lpstr>VGA AND ITS FUNCTION</vt:lpstr>
      <vt:lpstr>Slide 32</vt:lpstr>
      <vt:lpstr>RUN-LENGTH ENCODING</vt:lpstr>
      <vt:lpstr>Slide 34</vt:lpstr>
      <vt:lpstr>Slide 35</vt:lpstr>
      <vt:lpstr>Slide 36</vt:lpstr>
      <vt:lpstr>Run-Length Coding</vt:lpstr>
      <vt:lpstr>MPEG-7 Standard Objective Features Application</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PARTHIV</dc:creator>
  <cp:lastModifiedBy>PARTHIV</cp:lastModifiedBy>
  <cp:revision>28</cp:revision>
  <dcterms:created xsi:type="dcterms:W3CDTF">2019-01-08T07:38:38Z</dcterms:created>
  <dcterms:modified xsi:type="dcterms:W3CDTF">2019-01-08T10:22:44Z</dcterms:modified>
</cp:coreProperties>
</file>