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8" r:id="rId4"/>
    <p:sldId id="259" r:id="rId5"/>
    <p:sldId id="285" r:id="rId6"/>
    <p:sldId id="286" r:id="rId7"/>
    <p:sldId id="287" r:id="rId8"/>
    <p:sldId id="288" r:id="rId9"/>
    <p:sldId id="290" r:id="rId10"/>
    <p:sldId id="291" r:id="rId11"/>
    <p:sldId id="292" r:id="rId12"/>
    <p:sldId id="293" r:id="rId13"/>
    <p:sldId id="289" r:id="rId14"/>
    <p:sldId id="260" r:id="rId15"/>
    <p:sldId id="294" r:id="rId16"/>
    <p:sldId id="261" r:id="rId17"/>
    <p:sldId id="262"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E73CEB2-3EC1-484B-AEB0-C10FACC5B66F}" type="datetimeFigureOut">
              <a:rPr lang="zh-CN" altLang="en-US" smtClean="0"/>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764403-AFF4-45E2-8C98-A984CDBC0D6B}" type="slidenum">
              <a:rPr lang="zh-CN" altLang="en-US" smtClean="0"/>
              <a:t>‹#›</a:t>
            </a:fld>
            <a:endParaRPr lang="zh-CN" altLang="en-US"/>
          </a:p>
        </p:txBody>
      </p:sp>
    </p:spTree>
    <p:extLst>
      <p:ext uri="{BB962C8B-B14F-4D97-AF65-F5344CB8AC3E}">
        <p14:creationId xmlns:p14="http://schemas.microsoft.com/office/powerpoint/2010/main" val="2650848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E73CEB2-3EC1-484B-AEB0-C10FACC5B66F}" type="datetimeFigureOut">
              <a:rPr lang="zh-CN" altLang="en-US" smtClean="0"/>
              <a:t>2018/11/9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764403-AFF4-45E2-8C98-A984CDBC0D6B}" type="slidenum">
              <a:rPr lang="zh-CN" altLang="en-US" smtClean="0"/>
              <a:t>‹#›</a:t>
            </a:fld>
            <a:endParaRPr lang="zh-CN" altLang="en-US"/>
          </a:p>
        </p:txBody>
      </p:sp>
    </p:spTree>
    <p:extLst>
      <p:ext uri="{BB962C8B-B14F-4D97-AF65-F5344CB8AC3E}">
        <p14:creationId xmlns:p14="http://schemas.microsoft.com/office/powerpoint/2010/main" val="3022047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E73CEB2-3EC1-484B-AEB0-C10FACC5B66F}" type="datetimeFigureOut">
              <a:rPr lang="zh-CN" altLang="en-US" smtClean="0"/>
              <a:t>2018/11/9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764403-AFF4-45E2-8C98-A984CDBC0D6B}" type="slidenum">
              <a:rPr lang="zh-CN" altLang="en-US" smtClean="0"/>
              <a:t>‹#›</a:t>
            </a:fld>
            <a:endParaRPr lang="zh-CN" altLang="en-US"/>
          </a:p>
        </p:txBody>
      </p:sp>
    </p:spTree>
    <p:extLst>
      <p:ext uri="{BB962C8B-B14F-4D97-AF65-F5344CB8AC3E}">
        <p14:creationId xmlns:p14="http://schemas.microsoft.com/office/powerpoint/2010/main" val="4116332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E73CEB2-3EC1-484B-AEB0-C10FACC5B66F}" type="datetimeFigureOut">
              <a:rPr lang="zh-CN" altLang="en-US" smtClean="0"/>
              <a:t>2018/11/9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764403-AFF4-45E2-8C98-A984CDBC0D6B}"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1938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E73CEB2-3EC1-484B-AEB0-C10FACC5B66F}" type="datetimeFigureOut">
              <a:rPr lang="zh-CN" altLang="en-US" smtClean="0"/>
              <a:t>2018/11/9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764403-AFF4-45E2-8C98-A984CDBC0D6B}" type="slidenum">
              <a:rPr lang="zh-CN" altLang="en-US" smtClean="0"/>
              <a:t>‹#›</a:t>
            </a:fld>
            <a:endParaRPr lang="zh-CN" altLang="en-US"/>
          </a:p>
        </p:txBody>
      </p:sp>
    </p:spTree>
    <p:extLst>
      <p:ext uri="{BB962C8B-B14F-4D97-AF65-F5344CB8AC3E}">
        <p14:creationId xmlns:p14="http://schemas.microsoft.com/office/powerpoint/2010/main" val="204611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5E73CEB2-3EC1-484B-AEB0-C10FACC5B66F}" type="datetimeFigureOut">
              <a:rPr lang="zh-CN" altLang="en-US" smtClean="0"/>
              <a:t>2018/11/9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764403-AFF4-45E2-8C98-A984CDBC0D6B}" type="slidenum">
              <a:rPr lang="zh-CN" altLang="en-US" smtClean="0"/>
              <a:t>‹#›</a:t>
            </a:fld>
            <a:endParaRPr lang="zh-CN" altLang="en-US"/>
          </a:p>
        </p:txBody>
      </p:sp>
    </p:spTree>
    <p:extLst>
      <p:ext uri="{BB962C8B-B14F-4D97-AF65-F5344CB8AC3E}">
        <p14:creationId xmlns:p14="http://schemas.microsoft.com/office/powerpoint/2010/main" val="642411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5E73CEB2-3EC1-484B-AEB0-C10FACC5B66F}" type="datetimeFigureOut">
              <a:rPr lang="zh-CN" altLang="en-US" smtClean="0"/>
              <a:t>2018/11/9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764403-AFF4-45E2-8C98-A984CDBC0D6B}" type="slidenum">
              <a:rPr lang="zh-CN" altLang="en-US" smtClean="0"/>
              <a:t>‹#›</a:t>
            </a:fld>
            <a:endParaRPr lang="zh-CN" altLang="en-US"/>
          </a:p>
        </p:txBody>
      </p:sp>
    </p:spTree>
    <p:extLst>
      <p:ext uri="{BB962C8B-B14F-4D97-AF65-F5344CB8AC3E}">
        <p14:creationId xmlns:p14="http://schemas.microsoft.com/office/powerpoint/2010/main" val="289657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E73CEB2-3EC1-484B-AEB0-C10FACC5B66F}" type="datetimeFigureOut">
              <a:rPr lang="zh-CN" altLang="en-US" smtClean="0"/>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764403-AFF4-45E2-8C98-A984CDBC0D6B}" type="slidenum">
              <a:rPr lang="zh-CN" altLang="en-US" smtClean="0"/>
              <a:t>‹#›</a:t>
            </a:fld>
            <a:endParaRPr lang="zh-CN" altLang="en-US"/>
          </a:p>
        </p:txBody>
      </p:sp>
    </p:spTree>
    <p:extLst>
      <p:ext uri="{BB962C8B-B14F-4D97-AF65-F5344CB8AC3E}">
        <p14:creationId xmlns:p14="http://schemas.microsoft.com/office/powerpoint/2010/main" val="50465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E73CEB2-3EC1-484B-AEB0-C10FACC5B66F}" type="datetimeFigureOut">
              <a:rPr lang="zh-CN" altLang="en-US" smtClean="0"/>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764403-AFF4-45E2-8C98-A984CDBC0D6B}" type="slidenum">
              <a:rPr lang="zh-CN" altLang="en-US" smtClean="0"/>
              <a:t>‹#›</a:t>
            </a:fld>
            <a:endParaRPr lang="zh-CN" altLang="en-US"/>
          </a:p>
        </p:txBody>
      </p:sp>
    </p:spTree>
    <p:extLst>
      <p:ext uri="{BB962C8B-B14F-4D97-AF65-F5344CB8AC3E}">
        <p14:creationId xmlns:p14="http://schemas.microsoft.com/office/powerpoint/2010/main" val="41458814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E73CEB2-3EC1-484B-AEB0-C10FACC5B66F}" type="datetimeFigureOut">
              <a:rPr lang="zh-CN" altLang="en-US" smtClean="0"/>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764403-AFF4-45E2-8C98-A984CDBC0D6B}" type="slidenum">
              <a:rPr lang="zh-CN" altLang="en-US" smtClean="0"/>
              <a:t>‹#›</a:t>
            </a:fld>
            <a:endParaRPr lang="zh-CN" altLang="en-US"/>
          </a:p>
        </p:txBody>
      </p:sp>
    </p:spTree>
    <p:extLst>
      <p:ext uri="{BB962C8B-B14F-4D97-AF65-F5344CB8AC3E}">
        <p14:creationId xmlns:p14="http://schemas.microsoft.com/office/powerpoint/2010/main" val="51655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E73CEB2-3EC1-484B-AEB0-C10FACC5B66F}" type="datetimeFigureOut">
              <a:rPr lang="zh-CN" altLang="en-US" smtClean="0"/>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764403-AFF4-45E2-8C98-A984CDBC0D6B}" type="slidenum">
              <a:rPr lang="zh-CN" altLang="en-US" smtClean="0"/>
              <a:t>‹#›</a:t>
            </a:fld>
            <a:endParaRPr lang="zh-CN" altLang="en-US"/>
          </a:p>
        </p:txBody>
      </p:sp>
    </p:spTree>
    <p:extLst>
      <p:ext uri="{BB962C8B-B14F-4D97-AF65-F5344CB8AC3E}">
        <p14:creationId xmlns:p14="http://schemas.microsoft.com/office/powerpoint/2010/main" val="3579037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E73CEB2-3EC1-484B-AEB0-C10FACC5B66F}" type="datetimeFigureOut">
              <a:rPr lang="zh-CN" altLang="en-US" smtClean="0"/>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764403-AFF4-45E2-8C98-A984CDBC0D6B}" type="slidenum">
              <a:rPr lang="zh-CN" altLang="en-US" smtClean="0"/>
              <a:t>‹#›</a:t>
            </a:fld>
            <a:endParaRPr lang="zh-CN" altLang="en-US"/>
          </a:p>
        </p:txBody>
      </p:sp>
    </p:spTree>
    <p:extLst>
      <p:ext uri="{BB962C8B-B14F-4D97-AF65-F5344CB8AC3E}">
        <p14:creationId xmlns:p14="http://schemas.microsoft.com/office/powerpoint/2010/main" val="2564753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E73CEB2-3EC1-484B-AEB0-C10FACC5B66F}" type="datetimeFigureOut">
              <a:rPr lang="zh-CN" altLang="en-US" smtClean="0"/>
              <a:t>2018/11/9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764403-AFF4-45E2-8C98-A984CDBC0D6B}" type="slidenum">
              <a:rPr lang="zh-CN" altLang="en-US" smtClean="0"/>
              <a:t>‹#›</a:t>
            </a:fld>
            <a:endParaRPr lang="zh-CN" altLang="en-US"/>
          </a:p>
        </p:txBody>
      </p:sp>
    </p:spTree>
    <p:extLst>
      <p:ext uri="{BB962C8B-B14F-4D97-AF65-F5344CB8AC3E}">
        <p14:creationId xmlns:p14="http://schemas.microsoft.com/office/powerpoint/2010/main" val="196893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E73CEB2-3EC1-484B-AEB0-C10FACC5B66F}" type="datetimeFigureOut">
              <a:rPr lang="zh-CN" altLang="en-US" smtClean="0"/>
              <a:t>2018/11/9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764403-AFF4-45E2-8C98-A984CDBC0D6B}" type="slidenum">
              <a:rPr lang="zh-CN" altLang="en-US" smtClean="0"/>
              <a:t>‹#›</a:t>
            </a:fld>
            <a:endParaRPr lang="zh-CN" altLang="en-US"/>
          </a:p>
        </p:txBody>
      </p:sp>
    </p:spTree>
    <p:extLst>
      <p:ext uri="{BB962C8B-B14F-4D97-AF65-F5344CB8AC3E}">
        <p14:creationId xmlns:p14="http://schemas.microsoft.com/office/powerpoint/2010/main" val="2554813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E73CEB2-3EC1-484B-AEB0-C10FACC5B66F}" type="datetimeFigureOut">
              <a:rPr lang="zh-CN" altLang="en-US" smtClean="0"/>
              <a:t>2018/11/9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764403-AFF4-45E2-8C98-A984CDBC0D6B}" type="slidenum">
              <a:rPr lang="zh-CN" altLang="en-US" smtClean="0"/>
              <a:t>‹#›</a:t>
            </a:fld>
            <a:endParaRPr lang="zh-CN" altLang="en-US"/>
          </a:p>
        </p:txBody>
      </p:sp>
    </p:spTree>
    <p:extLst>
      <p:ext uri="{BB962C8B-B14F-4D97-AF65-F5344CB8AC3E}">
        <p14:creationId xmlns:p14="http://schemas.microsoft.com/office/powerpoint/2010/main" val="1515124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E73CEB2-3EC1-484B-AEB0-C10FACC5B66F}" type="datetimeFigureOut">
              <a:rPr lang="zh-CN" altLang="en-US" smtClean="0"/>
              <a:t>2018/11/9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6764403-AFF4-45E2-8C98-A984CDBC0D6B}" type="slidenum">
              <a:rPr lang="zh-CN" altLang="en-US" smtClean="0"/>
              <a:t>‹#›</a:t>
            </a:fld>
            <a:endParaRPr lang="zh-CN" altLang="en-US"/>
          </a:p>
        </p:txBody>
      </p:sp>
    </p:spTree>
    <p:extLst>
      <p:ext uri="{BB962C8B-B14F-4D97-AF65-F5344CB8AC3E}">
        <p14:creationId xmlns:p14="http://schemas.microsoft.com/office/powerpoint/2010/main" val="159030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E73CEB2-3EC1-484B-AEB0-C10FACC5B66F}" type="datetimeFigureOut">
              <a:rPr lang="zh-CN" altLang="en-US" smtClean="0"/>
              <a:t>2018/11/9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764403-AFF4-45E2-8C98-A984CDBC0D6B}" type="slidenum">
              <a:rPr lang="zh-CN" altLang="en-US" smtClean="0"/>
              <a:t>‹#›</a:t>
            </a:fld>
            <a:endParaRPr lang="zh-CN" altLang="en-US"/>
          </a:p>
        </p:txBody>
      </p:sp>
    </p:spTree>
    <p:extLst>
      <p:ext uri="{BB962C8B-B14F-4D97-AF65-F5344CB8AC3E}">
        <p14:creationId xmlns:p14="http://schemas.microsoft.com/office/powerpoint/2010/main" val="914758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E73CEB2-3EC1-484B-AEB0-C10FACC5B66F}" type="datetimeFigureOut">
              <a:rPr lang="zh-CN" altLang="en-US" smtClean="0"/>
              <a:t>2018/11/9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764403-AFF4-45E2-8C98-A984CDBC0D6B}" type="slidenum">
              <a:rPr lang="zh-CN" altLang="en-US" smtClean="0"/>
              <a:t>‹#›</a:t>
            </a:fld>
            <a:endParaRPr lang="zh-CN" altLang="en-US"/>
          </a:p>
        </p:txBody>
      </p:sp>
    </p:spTree>
    <p:extLst>
      <p:ext uri="{BB962C8B-B14F-4D97-AF65-F5344CB8AC3E}">
        <p14:creationId xmlns:p14="http://schemas.microsoft.com/office/powerpoint/2010/main" val="229367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E73CEB2-3EC1-484B-AEB0-C10FACC5B66F}" type="datetimeFigureOut">
              <a:rPr lang="zh-CN" altLang="en-US" smtClean="0"/>
              <a:t>2018/11/9</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6764403-AFF4-45E2-8C98-A984CDBC0D6B}" type="slidenum">
              <a:rPr lang="zh-CN" altLang="en-US" smtClean="0"/>
              <a:t>‹#›</a:t>
            </a:fld>
            <a:endParaRPr lang="zh-CN" altLang="en-US"/>
          </a:p>
        </p:txBody>
      </p:sp>
    </p:spTree>
    <p:extLst>
      <p:ext uri="{BB962C8B-B14F-4D97-AF65-F5344CB8AC3E}">
        <p14:creationId xmlns:p14="http://schemas.microsoft.com/office/powerpoint/2010/main" val="1266753480"/>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448BE-B8C0-40DF-A503-C72500088F19}"/>
              </a:ext>
            </a:extLst>
          </p:cNvPr>
          <p:cNvSpPr>
            <a:spLocks noGrp="1"/>
          </p:cNvSpPr>
          <p:nvPr>
            <p:ph type="ctrTitle"/>
          </p:nvPr>
        </p:nvSpPr>
        <p:spPr/>
        <p:txBody>
          <a:bodyPr>
            <a:normAutofit/>
          </a:bodyPr>
          <a:lstStyle/>
          <a:p>
            <a:r>
              <a:rPr lang="en-US" altLang="zh-CN" b="1" dirty="0"/>
              <a:t>Cryptography based on the discrete</a:t>
            </a:r>
            <a:br>
              <a:rPr lang="en-US" altLang="zh-CN" b="1" dirty="0"/>
            </a:br>
            <a:r>
              <a:rPr lang="en-US" altLang="zh-CN" b="1" dirty="0"/>
              <a:t>logarithm</a:t>
            </a:r>
            <a:r>
              <a:rPr lang="zh-CN" altLang="en-US" b="1" dirty="0"/>
              <a:t>（离散对数问题）</a:t>
            </a:r>
            <a:endParaRPr lang="zh-CN" altLang="en-US" dirty="0"/>
          </a:p>
        </p:txBody>
      </p:sp>
      <p:sp>
        <p:nvSpPr>
          <p:cNvPr id="3" name="副标题 2">
            <a:extLst>
              <a:ext uri="{FF2B5EF4-FFF2-40B4-BE49-F238E27FC236}">
                <a16:creationId xmlns:a16="http://schemas.microsoft.com/office/drawing/2014/main" id="{E2FD29E3-AB38-4ADE-BB96-335C20704264}"/>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6257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BA5E23E9-3812-4865-B3AD-B98DBF1065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158" y="1589725"/>
            <a:ext cx="5807628" cy="3024806"/>
          </a:xfrm>
        </p:spPr>
      </p:pic>
      <p:pic>
        <p:nvPicPr>
          <p:cNvPr id="7" name="图片 6">
            <a:extLst>
              <a:ext uri="{FF2B5EF4-FFF2-40B4-BE49-F238E27FC236}">
                <a16:creationId xmlns:a16="http://schemas.microsoft.com/office/drawing/2014/main" id="{7CA4BCA6-C93E-4D52-82D5-4F5BE0C3F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5948" y="1608411"/>
            <a:ext cx="4771894" cy="3024806"/>
          </a:xfrm>
          <a:prstGeom prst="rect">
            <a:avLst/>
          </a:prstGeom>
        </p:spPr>
      </p:pic>
    </p:spTree>
    <p:extLst>
      <p:ext uri="{BB962C8B-B14F-4D97-AF65-F5344CB8AC3E}">
        <p14:creationId xmlns:p14="http://schemas.microsoft.com/office/powerpoint/2010/main" val="288552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268B0-8620-4411-B069-05396BEC3504}"/>
              </a:ext>
            </a:extLst>
          </p:cNvPr>
          <p:cNvSpPr>
            <a:spLocks noGrp="1"/>
          </p:cNvSpPr>
          <p:nvPr>
            <p:ph type="title"/>
          </p:nvPr>
        </p:nvSpPr>
        <p:spPr>
          <a:xfrm>
            <a:off x="771694" y="202428"/>
            <a:ext cx="10364451" cy="1596177"/>
          </a:xfrm>
        </p:spPr>
        <p:txBody>
          <a:bodyPr>
            <a:normAutofit/>
          </a:bodyPr>
          <a:lstStyle/>
          <a:p>
            <a:r>
              <a:rPr lang="zh-CN" altLang="en-US" sz="4400" dirty="0"/>
              <a:t>安全性</a:t>
            </a:r>
          </a:p>
        </p:txBody>
      </p:sp>
      <p:sp>
        <p:nvSpPr>
          <p:cNvPr id="6" name="文本框 5">
            <a:extLst>
              <a:ext uri="{FF2B5EF4-FFF2-40B4-BE49-F238E27FC236}">
                <a16:creationId xmlns:a16="http://schemas.microsoft.com/office/drawing/2014/main" id="{B4CBF458-DC09-4777-8C4C-EA7BBFD25544}"/>
              </a:ext>
            </a:extLst>
          </p:cNvPr>
          <p:cNvSpPr txBox="1"/>
          <p:nvPr/>
        </p:nvSpPr>
        <p:spPr>
          <a:xfrm>
            <a:off x="913775" y="1798605"/>
            <a:ext cx="10080290" cy="4524315"/>
          </a:xfrm>
          <a:prstGeom prst="rect">
            <a:avLst/>
          </a:prstGeom>
          <a:noFill/>
        </p:spPr>
        <p:txBody>
          <a:bodyPr wrap="square" rtlCol="0">
            <a:spAutoFit/>
          </a:bodyPr>
          <a:lstStyle/>
          <a:p>
            <a:r>
              <a:rPr lang="en-US" altLang="zh-CN" sz="3200" dirty="0" err="1"/>
              <a:t>ELGamal</a:t>
            </a:r>
            <a:r>
              <a:rPr lang="zh-CN" altLang="en-US" sz="3200" dirty="0"/>
              <a:t>算法的安全性依赖于计算有限域上离散对数这一难题。在加密的过程中，生成的密文长度是明文的两倍，且每次加密后都会在密文中生成一个随机数</a:t>
            </a:r>
            <a:r>
              <a:rPr lang="en-US" altLang="zh-CN" sz="3200" dirty="0"/>
              <a:t>k,</a:t>
            </a:r>
            <a:r>
              <a:rPr lang="zh-CN" altLang="en-US" sz="3200" dirty="0"/>
              <a:t>在密码中主要应用离散对数问题的几个性质：求离散对数是困难的，而其逆运算指数运算可以应用平方</a:t>
            </a:r>
            <a:r>
              <a:rPr lang="en-US" altLang="zh-CN" sz="3200" dirty="0"/>
              <a:t>-</a:t>
            </a:r>
            <a:r>
              <a:rPr lang="zh-CN" altLang="en-US" sz="3200" dirty="0"/>
              <a:t>乘的方法有效计算。</a:t>
            </a:r>
            <a:r>
              <a:rPr lang="en-US" altLang="zh-CN" sz="3200" dirty="0" err="1"/>
              <a:t>ELGamal</a:t>
            </a:r>
            <a:r>
              <a:rPr lang="zh-CN" altLang="en-US" sz="3200" dirty="0"/>
              <a:t>签名的安全性主要依赖于</a:t>
            </a:r>
            <a:r>
              <a:rPr lang="en-US" altLang="zh-CN" sz="3200" dirty="0"/>
              <a:t>p</a:t>
            </a:r>
            <a:r>
              <a:rPr lang="zh-CN" altLang="en-US" sz="3200" dirty="0"/>
              <a:t>和</a:t>
            </a:r>
            <a:r>
              <a:rPr lang="en-US" altLang="zh-CN" sz="3200" dirty="0"/>
              <a:t>a,</a:t>
            </a:r>
            <a:r>
              <a:rPr lang="zh-CN" altLang="en-US" sz="3200" dirty="0"/>
              <a:t>若选取不当则签名容易伪造，应保证</a:t>
            </a:r>
            <a:r>
              <a:rPr lang="en-US" altLang="zh-CN" sz="3200" dirty="0"/>
              <a:t>a</a:t>
            </a:r>
            <a:r>
              <a:rPr lang="zh-CN" altLang="en-US" sz="3200" dirty="0"/>
              <a:t>对于</a:t>
            </a:r>
            <a:r>
              <a:rPr lang="en-US" altLang="zh-CN" sz="3200" dirty="0"/>
              <a:t>p-1</a:t>
            </a:r>
            <a:r>
              <a:rPr lang="zh-CN" altLang="en-US" sz="3200" dirty="0"/>
              <a:t>的大素数因子不可约。为抵抗</a:t>
            </a:r>
            <a:r>
              <a:rPr lang="en-US" altLang="zh-CN" sz="3200" dirty="0" err="1"/>
              <a:t>Pohlig&amp;Hellman</a:t>
            </a:r>
            <a:r>
              <a:rPr lang="zh-CN" altLang="en-US" sz="3200" dirty="0"/>
              <a:t>算法的攻击，</a:t>
            </a:r>
            <a:r>
              <a:rPr lang="en-US" altLang="zh-CN" sz="3200" dirty="0"/>
              <a:t>M</a:t>
            </a:r>
            <a:r>
              <a:rPr lang="zh-CN" altLang="en-US" sz="3200" dirty="0"/>
              <a:t>一般都应采用被签信息的</a:t>
            </a:r>
            <a:r>
              <a:rPr lang="en-US" altLang="zh-CN" sz="3200" dirty="0"/>
              <a:t>HASH</a:t>
            </a:r>
            <a:r>
              <a:rPr lang="zh-CN" altLang="en-US" sz="3200" dirty="0"/>
              <a:t>值。</a:t>
            </a:r>
          </a:p>
        </p:txBody>
      </p:sp>
    </p:spTree>
    <p:extLst>
      <p:ext uri="{BB962C8B-B14F-4D97-AF65-F5344CB8AC3E}">
        <p14:creationId xmlns:p14="http://schemas.microsoft.com/office/powerpoint/2010/main" val="3656349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FAC4C86-5B4E-4C48-9D83-AEF90DDDC324}"/>
              </a:ext>
            </a:extLst>
          </p:cNvPr>
          <p:cNvSpPr txBox="1"/>
          <p:nvPr/>
        </p:nvSpPr>
        <p:spPr>
          <a:xfrm>
            <a:off x="603744" y="335845"/>
            <a:ext cx="10296940" cy="7294305"/>
          </a:xfrm>
          <a:prstGeom prst="rect">
            <a:avLst/>
          </a:prstGeom>
          <a:noFill/>
        </p:spPr>
        <p:txBody>
          <a:bodyPr wrap="square" rtlCol="0">
            <a:spAutoFit/>
          </a:bodyPr>
          <a:lstStyle/>
          <a:p>
            <a:r>
              <a:rPr lang="zh-CN" altLang="en-US" sz="3600" dirty="0"/>
              <a:t>该方案在技术上存在一些限制，从而可能导致一定的安全隐患，如：</a:t>
            </a:r>
            <a:endParaRPr lang="en-US" altLang="zh-CN" sz="3600" dirty="0"/>
          </a:p>
          <a:p>
            <a:r>
              <a:rPr lang="zh-CN" altLang="en-US" sz="3600" dirty="0"/>
              <a:t>（</a:t>
            </a:r>
            <a:r>
              <a:rPr lang="en-US" altLang="zh-CN" sz="3600" dirty="0"/>
              <a:t>1</a:t>
            </a:r>
            <a:r>
              <a:rPr lang="zh-CN" altLang="en-US" sz="3600" dirty="0"/>
              <a:t>）会话密钥</a:t>
            </a:r>
            <a:r>
              <a:rPr lang="en-US" altLang="zh-CN" sz="3600" dirty="0"/>
              <a:t>k</a:t>
            </a:r>
            <a:r>
              <a:rPr lang="zh-CN" altLang="en-US" sz="3600" dirty="0"/>
              <a:t>不能暴露给任何人，其值必须随机选取，而且必须确保在签不同的信息时会话密钥没有重复使用过。</a:t>
            </a:r>
            <a:endParaRPr lang="en-US" altLang="zh-CN" sz="3600" dirty="0"/>
          </a:p>
          <a:p>
            <a:r>
              <a:rPr lang="zh-CN" altLang="en-US" sz="3600" dirty="0"/>
              <a:t>（</a:t>
            </a:r>
            <a:r>
              <a:rPr lang="en-US" altLang="zh-CN" sz="3600" dirty="0"/>
              <a:t>2</a:t>
            </a:r>
            <a:r>
              <a:rPr lang="zh-CN" altLang="en-US" sz="3600" dirty="0"/>
              <a:t>）必须避免选择到弱随机数 </a:t>
            </a:r>
            <a:r>
              <a:rPr lang="en-US" altLang="zh-CN" sz="3600" dirty="0"/>
              <a:t>K=2</a:t>
            </a:r>
            <a:r>
              <a:rPr lang="zh-CN" altLang="en-US" sz="3600" dirty="0"/>
              <a:t>或</a:t>
            </a:r>
            <a:r>
              <a:rPr lang="en-US" altLang="zh-CN" sz="3600" dirty="0"/>
              <a:t>3;</a:t>
            </a:r>
          </a:p>
          <a:p>
            <a:r>
              <a:rPr lang="zh-CN" altLang="en-US" sz="3600" dirty="0"/>
              <a:t>（</a:t>
            </a:r>
            <a:r>
              <a:rPr lang="en-US" altLang="zh-CN" sz="3600" dirty="0"/>
              <a:t>3</a:t>
            </a:r>
            <a:r>
              <a:rPr lang="zh-CN" altLang="en-US" sz="3600" dirty="0"/>
              <a:t>）必须避免产生弱签名，以防攻击者通过签名即可计算出签名者的私钥；</a:t>
            </a:r>
            <a:endParaRPr lang="en-US" altLang="zh-CN" sz="3600" dirty="0"/>
          </a:p>
          <a:p>
            <a:r>
              <a:rPr lang="zh-CN" altLang="en-US" sz="3600" dirty="0"/>
              <a:t>（</a:t>
            </a:r>
            <a:r>
              <a:rPr lang="en-US" altLang="zh-CN" sz="3600" dirty="0"/>
              <a:t>4</a:t>
            </a:r>
            <a:r>
              <a:rPr lang="zh-CN" altLang="en-US" sz="3600" dirty="0"/>
              <a:t>）为了避免遭受代换攻击，必须使用单向</a:t>
            </a:r>
            <a:r>
              <a:rPr lang="en-US" altLang="zh-CN" sz="3600" dirty="0"/>
              <a:t>Hash</a:t>
            </a:r>
            <a:r>
              <a:rPr lang="zh-CN" altLang="en-US" sz="3600" dirty="0"/>
              <a:t>函数等。</a:t>
            </a:r>
            <a:endParaRPr lang="en-US" altLang="zh-CN" sz="3600" dirty="0"/>
          </a:p>
          <a:p>
            <a:r>
              <a:rPr lang="en-US" altLang="zh-CN" sz="3600" dirty="0" err="1"/>
              <a:t>ElGamal</a:t>
            </a:r>
            <a:r>
              <a:rPr lang="zh-CN" altLang="en-US" sz="3600" dirty="0"/>
              <a:t>的一个不足之处是它的密文成倍扩张，随着社会对安全性要求的日益提高，已经不能充分地满足社会的需求。</a:t>
            </a:r>
          </a:p>
        </p:txBody>
      </p:sp>
    </p:spTree>
    <p:extLst>
      <p:ext uri="{BB962C8B-B14F-4D97-AF65-F5344CB8AC3E}">
        <p14:creationId xmlns:p14="http://schemas.microsoft.com/office/powerpoint/2010/main" val="1191180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9F22CCFC-DD65-4E5B-BAC3-F550E68BD597}"/>
              </a:ext>
            </a:extLst>
          </p:cNvPr>
          <p:cNvSpPr txBox="1">
            <a:spLocks noGrp="1"/>
          </p:cNvSpPr>
          <p:nvPr>
            <p:ph idx="1"/>
          </p:nvPr>
        </p:nvSpPr>
        <p:spPr>
          <a:xfrm>
            <a:off x="821635" y="895972"/>
            <a:ext cx="10363200" cy="3424237"/>
          </a:xfrm>
          <a:prstGeom prst="rect">
            <a:avLst/>
          </a:prstGeom>
          <a:noFill/>
        </p:spPr>
        <p:txBody>
          <a:bodyPr wrap="square" rtlCol="0">
            <a:spAutoFit/>
          </a:bodyPr>
          <a:lstStyle/>
          <a:p>
            <a:r>
              <a:rPr lang="en-US" altLang="zh-CN" sz="2400" b="1" dirty="0"/>
              <a:t>Example </a:t>
            </a:r>
            <a:r>
              <a:rPr lang="en-US" altLang="zh-CN" sz="2400" dirty="0"/>
              <a:t>Let the group </a:t>
            </a:r>
            <a:r>
              <a:rPr lang="en-US" altLang="zh-CN" sz="2400" i="1" dirty="0"/>
              <a:t>G </a:t>
            </a:r>
            <a:r>
              <a:rPr lang="en-US" altLang="zh-CN" sz="2400" dirty="0"/>
              <a:t>be the group </a:t>
            </a:r>
            <a:r>
              <a:rPr lang="en-US" altLang="zh-CN" sz="2400" i="1" dirty="0"/>
              <a:t>F</a:t>
            </a:r>
            <a:r>
              <a:rPr lang="en-US" altLang="zh-CN" sz="2400" dirty="0"/>
              <a:t>∗</a:t>
            </a:r>
          </a:p>
          <a:p>
            <a:r>
              <a:rPr lang="en-US" altLang="zh-CN" sz="2400" dirty="0"/>
              <a:t>2357, noting that 2357 is a prime. This 4-digit</a:t>
            </a:r>
          </a:p>
          <a:p>
            <a:r>
              <a:rPr lang="en-US" altLang="zh-CN" sz="2400" dirty="0"/>
              <a:t>prime is, of course, too small for an actual system. Practical systems will use a prime</a:t>
            </a:r>
          </a:p>
          <a:p>
            <a:r>
              <a:rPr lang="en-US" altLang="zh-CN" sz="2400" dirty="0"/>
              <a:t>of more than 50 digits, and perhaps even 100 digits or more. The element </a:t>
            </a:r>
            <a:r>
              <a:rPr lang="en-US" altLang="zh-CN" sz="2400" i="1" dirty="0"/>
              <a:t>α </a:t>
            </a:r>
            <a:r>
              <a:rPr lang="en-US" altLang="zh-CN" sz="2400" dirty="0"/>
              <a:t>= 2 has</a:t>
            </a:r>
          </a:p>
          <a:p>
            <a:r>
              <a:rPr lang="en-US" altLang="zh-CN" sz="2400" dirty="0"/>
              <a:t>order 2356 in </a:t>
            </a:r>
            <a:r>
              <a:rPr lang="en-US" altLang="zh-CN" sz="2400" i="1" dirty="0"/>
              <a:t>F</a:t>
            </a:r>
            <a:r>
              <a:rPr lang="en-US" altLang="zh-CN" sz="2400" dirty="0"/>
              <a:t>2357.</a:t>
            </a:r>
            <a:endParaRPr lang="zh-CN" altLang="en-US" sz="2400" dirty="0"/>
          </a:p>
        </p:txBody>
      </p:sp>
    </p:spTree>
    <p:extLst>
      <p:ext uri="{BB962C8B-B14F-4D97-AF65-F5344CB8AC3E}">
        <p14:creationId xmlns:p14="http://schemas.microsoft.com/office/powerpoint/2010/main" val="869598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8B559-6D26-4304-BF54-B4CB5493E784}"/>
              </a:ext>
            </a:extLst>
          </p:cNvPr>
          <p:cNvSpPr>
            <a:spLocks noGrp="1"/>
          </p:cNvSpPr>
          <p:nvPr>
            <p:ph type="title"/>
          </p:nvPr>
        </p:nvSpPr>
        <p:spPr/>
        <p:txBody>
          <a:bodyPr/>
          <a:lstStyle/>
          <a:p>
            <a:r>
              <a:rPr lang="en-US" altLang="zh-CN" b="1" dirty="0"/>
              <a:t>4.4 Trapdoor one-way functions</a:t>
            </a:r>
            <a:endParaRPr lang="zh-CN" altLang="en-US" dirty="0"/>
          </a:p>
        </p:txBody>
      </p:sp>
      <p:sp>
        <p:nvSpPr>
          <p:cNvPr id="4" name="文本框 3">
            <a:extLst>
              <a:ext uri="{FF2B5EF4-FFF2-40B4-BE49-F238E27FC236}">
                <a16:creationId xmlns:a16="http://schemas.microsoft.com/office/drawing/2014/main" id="{520F6341-21CD-473E-999A-0D1BEC9173F4}"/>
              </a:ext>
            </a:extLst>
          </p:cNvPr>
          <p:cNvSpPr txBox="1"/>
          <p:nvPr/>
        </p:nvSpPr>
        <p:spPr>
          <a:xfrm>
            <a:off x="410818" y="1842052"/>
            <a:ext cx="11502886" cy="3108543"/>
          </a:xfrm>
          <a:prstGeom prst="rect">
            <a:avLst/>
          </a:prstGeom>
          <a:noFill/>
        </p:spPr>
        <p:txBody>
          <a:bodyPr wrap="square" rtlCol="0">
            <a:spAutoFit/>
          </a:bodyPr>
          <a:lstStyle/>
          <a:p>
            <a:r>
              <a:rPr lang="en-US" altLang="zh-CN" sz="2800" dirty="0"/>
              <a:t>A </a:t>
            </a:r>
            <a:r>
              <a:rPr lang="en-US" altLang="zh-CN" sz="2800" i="1" dirty="0"/>
              <a:t>bijective function</a:t>
            </a:r>
            <a:r>
              <a:rPr lang="en-US" altLang="zh-CN" sz="2800" dirty="0"/>
              <a:t>, </a:t>
            </a:r>
            <a:r>
              <a:rPr lang="en-US" altLang="zh-CN" sz="2800" i="1" dirty="0"/>
              <a:t>y </a:t>
            </a:r>
            <a:r>
              <a:rPr lang="en-US" altLang="zh-CN" sz="2800" dirty="0"/>
              <a:t>= </a:t>
            </a:r>
            <a:r>
              <a:rPr lang="en-US" altLang="zh-CN" sz="2800" i="1" dirty="0"/>
              <a:t>f </a:t>
            </a:r>
            <a:r>
              <a:rPr lang="en-US" altLang="zh-CN" sz="2800" dirty="0"/>
              <a:t>(</a:t>
            </a:r>
            <a:r>
              <a:rPr lang="en-US" altLang="zh-CN" sz="2800" i="1" dirty="0"/>
              <a:t>x</a:t>
            </a:r>
            <a:r>
              <a:rPr lang="en-US" altLang="zh-CN" sz="2800" dirty="0"/>
              <a:t>), meaning that each point of the input space is mapped to one and only one point of the output space, is called a </a:t>
            </a:r>
            <a:r>
              <a:rPr lang="en-US" altLang="zh-CN" sz="2800" i="1" dirty="0"/>
              <a:t>one-way function </a:t>
            </a:r>
            <a:r>
              <a:rPr lang="en-US" altLang="zh-CN" sz="2800" dirty="0"/>
              <a:t>if it is computationally tractable to compute </a:t>
            </a:r>
            <a:r>
              <a:rPr lang="en-US" altLang="zh-CN" sz="2800" i="1" dirty="0"/>
              <a:t>y </a:t>
            </a:r>
            <a:r>
              <a:rPr lang="en-US" altLang="zh-CN" sz="2800" dirty="0"/>
              <a:t>from </a:t>
            </a:r>
            <a:r>
              <a:rPr lang="en-US" altLang="zh-CN" sz="2800" i="1" dirty="0"/>
              <a:t>x</a:t>
            </a:r>
            <a:r>
              <a:rPr lang="en-US" altLang="zh-CN" sz="2800" dirty="0"/>
              <a:t>, but is computationally intractable to compute </a:t>
            </a:r>
            <a:r>
              <a:rPr lang="en-US" altLang="zh-CN" sz="2800" i="1" dirty="0"/>
              <a:t>x </a:t>
            </a:r>
            <a:r>
              <a:rPr lang="en-US" altLang="zh-CN" sz="2800" dirty="0"/>
              <a:t>from </a:t>
            </a:r>
            <a:r>
              <a:rPr lang="en-US" altLang="zh-CN" sz="2800" i="1" dirty="0"/>
              <a:t>y </a:t>
            </a:r>
            <a:r>
              <a:rPr lang="en-US" altLang="zh-CN" sz="2800" dirty="0"/>
              <a:t>according to the inverse function </a:t>
            </a:r>
            <a:r>
              <a:rPr lang="en-US" altLang="zh-CN" sz="2800" i="1" dirty="0"/>
              <a:t>x </a:t>
            </a:r>
            <a:r>
              <a:rPr lang="en-US" altLang="zh-CN" sz="2800" dirty="0"/>
              <a:t>= </a:t>
            </a:r>
            <a:r>
              <a:rPr lang="en-US" altLang="zh-CN" sz="2800" i="1" dirty="0"/>
              <a:t>f</a:t>
            </a:r>
            <a:r>
              <a:rPr lang="en-US" altLang="zh-CN" sz="2800" dirty="0"/>
              <a:t>−1(</a:t>
            </a:r>
            <a:r>
              <a:rPr lang="en-US" altLang="zh-CN" sz="2800" i="1" dirty="0"/>
              <a:t>y</a:t>
            </a:r>
            <a:r>
              <a:rPr lang="en-US" altLang="zh-CN" sz="2800" dirty="0"/>
              <a:t>). We will not try to define the notion of computationally intractable, preferring to leave it as an intuitive notion. Indeed, it is difficult to give a definition that is both useful and precise.</a:t>
            </a:r>
            <a:endParaRPr lang="zh-CN" altLang="en-US" sz="2800" dirty="0"/>
          </a:p>
        </p:txBody>
      </p:sp>
    </p:spTree>
    <p:extLst>
      <p:ext uri="{BB962C8B-B14F-4D97-AF65-F5344CB8AC3E}">
        <p14:creationId xmlns:p14="http://schemas.microsoft.com/office/powerpoint/2010/main" val="300287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C2BCB-0B81-45D1-ABFE-3D25EC44B76C}"/>
              </a:ext>
            </a:extLst>
          </p:cNvPr>
          <p:cNvSpPr>
            <a:spLocks noGrp="1"/>
          </p:cNvSpPr>
          <p:nvPr>
            <p:ph type="title"/>
          </p:nvPr>
        </p:nvSpPr>
        <p:spPr/>
        <p:txBody>
          <a:bodyPr/>
          <a:lstStyle/>
          <a:p>
            <a:r>
              <a:rPr lang="en-US" altLang="zh-CN" dirty="0" err="1"/>
              <a:t>Pohig</a:t>
            </a:r>
            <a:r>
              <a:rPr lang="en-US" altLang="zh-CN" dirty="0"/>
              <a:t>-Hellman</a:t>
            </a:r>
            <a:r>
              <a:rPr lang="zh-CN" altLang="en-US" dirty="0"/>
              <a:t>算法</a:t>
            </a:r>
          </a:p>
        </p:txBody>
      </p:sp>
      <p:sp>
        <p:nvSpPr>
          <p:cNvPr id="4" name="文本框 3">
            <a:extLst>
              <a:ext uri="{FF2B5EF4-FFF2-40B4-BE49-F238E27FC236}">
                <a16:creationId xmlns:a16="http://schemas.microsoft.com/office/drawing/2014/main" id="{DA9F8E2C-7B45-4720-847C-B804F7C678A6}"/>
              </a:ext>
            </a:extLst>
          </p:cNvPr>
          <p:cNvSpPr txBox="1"/>
          <p:nvPr/>
        </p:nvSpPr>
        <p:spPr>
          <a:xfrm>
            <a:off x="1338470" y="2214694"/>
            <a:ext cx="9753600" cy="3477875"/>
          </a:xfrm>
          <a:prstGeom prst="rect">
            <a:avLst/>
          </a:prstGeom>
          <a:noFill/>
        </p:spPr>
        <p:txBody>
          <a:bodyPr wrap="square" rtlCol="0">
            <a:spAutoFit/>
          </a:bodyPr>
          <a:lstStyle/>
          <a:p>
            <a:r>
              <a:rPr lang="zh-CN" altLang="en-US" sz="4400" dirty="0"/>
              <a:t>要求解离散对数问题</a:t>
            </a:r>
            <a:r>
              <a:rPr lang="en-US" altLang="zh-CN" sz="4400" dirty="0"/>
              <a:t>y=</a:t>
            </a:r>
            <a:r>
              <a:rPr lang="en-US" altLang="zh-CN" sz="4400" dirty="0" err="1"/>
              <a:t>a^x</a:t>
            </a:r>
            <a:r>
              <a:rPr lang="en-US" altLang="zh-CN" sz="4400" dirty="0"/>
              <a:t> mod p</a:t>
            </a:r>
          </a:p>
          <a:p>
            <a:r>
              <a:rPr lang="en-US" altLang="zh-CN" sz="4400" dirty="0" err="1"/>
              <a:t>Pohlig</a:t>
            </a:r>
            <a:r>
              <a:rPr lang="en-US" altLang="zh-CN" sz="4400" dirty="0"/>
              <a:t>-Hellman</a:t>
            </a:r>
            <a:r>
              <a:rPr lang="zh-CN" altLang="en-US" sz="4400" dirty="0"/>
              <a:t>算法是将任何阶数为合数的循环群上的离散对数问题分解成多个较少的群上的离散对数问题。</a:t>
            </a:r>
            <a:endParaRPr lang="en-US" altLang="zh-CN" sz="4400" dirty="0"/>
          </a:p>
          <a:p>
            <a:endParaRPr lang="zh-CN" altLang="en-US" sz="4400" dirty="0"/>
          </a:p>
        </p:txBody>
      </p:sp>
    </p:spTree>
    <p:extLst>
      <p:ext uri="{BB962C8B-B14F-4D97-AF65-F5344CB8AC3E}">
        <p14:creationId xmlns:p14="http://schemas.microsoft.com/office/powerpoint/2010/main" val="1945961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9F72F9-F798-41A2-9C78-2B4C43872684}"/>
              </a:ext>
            </a:extLst>
          </p:cNvPr>
          <p:cNvSpPr txBox="1"/>
          <p:nvPr/>
        </p:nvSpPr>
        <p:spPr>
          <a:xfrm>
            <a:off x="1696278" y="1020417"/>
            <a:ext cx="8653670" cy="584775"/>
          </a:xfrm>
          <a:prstGeom prst="rect">
            <a:avLst/>
          </a:prstGeom>
          <a:noFill/>
        </p:spPr>
        <p:txBody>
          <a:bodyPr wrap="square" rtlCol="0">
            <a:spAutoFit/>
          </a:bodyPr>
          <a:lstStyle/>
          <a:p>
            <a:r>
              <a:rPr lang="en-US" altLang="zh-CN" sz="3200" dirty="0"/>
              <a:t>4.7 Shanks </a:t>
            </a:r>
            <a:r>
              <a:rPr lang="zh-CN" altLang="en-US" sz="3200" dirty="0"/>
              <a:t>算法</a:t>
            </a:r>
          </a:p>
        </p:txBody>
      </p:sp>
      <p:sp>
        <p:nvSpPr>
          <p:cNvPr id="3" name="文本框 2">
            <a:extLst>
              <a:ext uri="{FF2B5EF4-FFF2-40B4-BE49-F238E27FC236}">
                <a16:creationId xmlns:a16="http://schemas.microsoft.com/office/drawing/2014/main" id="{F9F9D361-F9BB-415E-92B6-99ED4475E27A}"/>
              </a:ext>
            </a:extLst>
          </p:cNvPr>
          <p:cNvSpPr txBox="1"/>
          <p:nvPr/>
        </p:nvSpPr>
        <p:spPr>
          <a:xfrm>
            <a:off x="1113182" y="2160104"/>
            <a:ext cx="9819861" cy="1754326"/>
          </a:xfrm>
          <a:prstGeom prst="rect">
            <a:avLst/>
          </a:prstGeom>
          <a:noFill/>
        </p:spPr>
        <p:txBody>
          <a:bodyPr wrap="square" rtlCol="0">
            <a:spAutoFit/>
          </a:bodyPr>
          <a:lstStyle/>
          <a:p>
            <a:r>
              <a:rPr lang="en-US" altLang="zh-CN" sz="3600" dirty="0"/>
              <a:t>Shanks</a:t>
            </a:r>
            <a:r>
              <a:rPr lang="zh-CN" altLang="en-US" sz="3600" dirty="0"/>
              <a:t>算法是也称为小步大步方法，</a:t>
            </a:r>
            <a:r>
              <a:rPr lang="en-US" altLang="zh-CN" sz="3600" dirty="0"/>
              <a:t>x</a:t>
            </a:r>
            <a:r>
              <a:rPr lang="zh-CN" altLang="en-US" sz="3600" dirty="0"/>
              <a:t>可以写成</a:t>
            </a:r>
            <a:r>
              <a:rPr lang="en-US" altLang="zh-CN" sz="3600" dirty="0" err="1"/>
              <a:t>mi+j</a:t>
            </a:r>
            <a:r>
              <a:rPr lang="zh-CN" altLang="en-US" sz="3600" dirty="0"/>
              <a:t>形式，即</a:t>
            </a:r>
            <a:r>
              <a:rPr lang="en-US" altLang="zh-CN" sz="3600" dirty="0"/>
              <a:t>x=</a:t>
            </a:r>
            <a:r>
              <a:rPr lang="en-US" altLang="zh-CN" sz="3600" dirty="0" err="1"/>
              <a:t>mi+j,m</a:t>
            </a:r>
            <a:r>
              <a:rPr lang="zh-CN" altLang="en-US" sz="3600" dirty="0"/>
              <a:t>是固定的整数，</a:t>
            </a:r>
            <a:r>
              <a:rPr lang="en-US" altLang="zh-CN" sz="3600" dirty="0" err="1"/>
              <a:t>i</a:t>
            </a:r>
            <a:r>
              <a:rPr lang="zh-CN" altLang="en-US" sz="3600" dirty="0"/>
              <a:t>和</a:t>
            </a:r>
            <a:r>
              <a:rPr lang="en-US" altLang="zh-CN" sz="3600" dirty="0"/>
              <a:t>j</a:t>
            </a:r>
            <a:r>
              <a:rPr lang="zh-CN" altLang="en-US" sz="3600" dirty="0"/>
              <a:t>都小于</a:t>
            </a:r>
            <a:r>
              <a:rPr lang="en-US" altLang="zh-CN" sz="3600" dirty="0"/>
              <a:t>m.</a:t>
            </a:r>
            <a:endParaRPr lang="zh-CN" altLang="en-US" sz="3600" dirty="0"/>
          </a:p>
        </p:txBody>
      </p:sp>
    </p:spTree>
    <p:extLst>
      <p:ext uri="{BB962C8B-B14F-4D97-AF65-F5344CB8AC3E}">
        <p14:creationId xmlns:p14="http://schemas.microsoft.com/office/powerpoint/2010/main" val="816815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61756-E38C-405A-9186-BAE1EFFE2C19}"/>
              </a:ext>
            </a:extLst>
          </p:cNvPr>
          <p:cNvSpPr>
            <a:spLocks noGrp="1"/>
          </p:cNvSpPr>
          <p:nvPr>
            <p:ph type="title"/>
          </p:nvPr>
        </p:nvSpPr>
        <p:spPr/>
        <p:txBody>
          <a:bodyPr/>
          <a:lstStyle/>
          <a:p>
            <a:r>
              <a:rPr lang="en-US" altLang="zh-CN" dirty="0" err="1"/>
              <a:t>shankS</a:t>
            </a:r>
            <a:r>
              <a:rPr lang="zh-CN" altLang="en-US" dirty="0"/>
              <a:t>算法的具体例子</a:t>
            </a:r>
          </a:p>
        </p:txBody>
      </p:sp>
      <p:sp>
        <p:nvSpPr>
          <p:cNvPr id="3" name="内容占位符 2">
            <a:extLst>
              <a:ext uri="{FF2B5EF4-FFF2-40B4-BE49-F238E27FC236}">
                <a16:creationId xmlns:a16="http://schemas.microsoft.com/office/drawing/2014/main" id="{C2AAE3CC-92F8-4EDF-A434-36167FDA2C69}"/>
              </a:ext>
            </a:extLst>
          </p:cNvPr>
          <p:cNvSpPr>
            <a:spLocks noGrp="1"/>
          </p:cNvSpPr>
          <p:nvPr>
            <p:ph idx="1"/>
          </p:nvPr>
        </p:nvSpPr>
        <p:spPr/>
        <p:txBody>
          <a:bodyPr/>
          <a:lstStyle/>
          <a:p>
            <a:r>
              <a:rPr lang="zh-CN" altLang="en-US" dirty="0"/>
              <a:t>书中</a:t>
            </a:r>
            <a:r>
              <a:rPr lang="en-US" altLang="zh-CN" dirty="0"/>
              <a:t>P76</a:t>
            </a:r>
            <a:r>
              <a:rPr lang="zh-CN" altLang="en-US" dirty="0"/>
              <a:t>页</a:t>
            </a:r>
          </a:p>
        </p:txBody>
      </p:sp>
    </p:spTree>
    <p:extLst>
      <p:ext uri="{BB962C8B-B14F-4D97-AF65-F5344CB8AC3E}">
        <p14:creationId xmlns:p14="http://schemas.microsoft.com/office/powerpoint/2010/main" val="2649624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152AE1F-A009-4B8E-860C-98061D2AD219}"/>
              </a:ext>
            </a:extLst>
          </p:cNvPr>
          <p:cNvSpPr>
            <a:spLocks noGrp="1"/>
          </p:cNvSpPr>
          <p:nvPr>
            <p:ph idx="1"/>
          </p:nvPr>
        </p:nvSpPr>
        <p:spPr>
          <a:xfrm>
            <a:off x="913774" y="1187649"/>
            <a:ext cx="10364452" cy="3424107"/>
          </a:xfrm>
        </p:spPr>
        <p:txBody>
          <a:bodyPr>
            <a:normAutofit/>
          </a:bodyPr>
          <a:lstStyle/>
          <a:p>
            <a:r>
              <a:rPr lang="zh-CN" altLang="en-US" sz="4000" dirty="0"/>
              <a:t>离散对数的</a:t>
            </a:r>
            <a:r>
              <a:rPr lang="en-US" altLang="zh-CN" sz="4000" dirty="0"/>
              <a:t>Pollard</a:t>
            </a:r>
            <a:r>
              <a:rPr lang="zh-CN" altLang="en-US" sz="4000" dirty="0"/>
              <a:t>算法</a:t>
            </a:r>
            <a:r>
              <a:rPr lang="en-US" altLang="zh-CN" sz="4000" dirty="0"/>
              <a:t>.</a:t>
            </a:r>
          </a:p>
          <a:p>
            <a:r>
              <a:rPr lang="zh-CN" altLang="en-US" sz="4000" dirty="0"/>
              <a:t>指数计算方法</a:t>
            </a:r>
            <a:endParaRPr lang="en-US" altLang="zh-CN" sz="4000" dirty="0"/>
          </a:p>
          <a:p>
            <a:r>
              <a:rPr lang="zh-CN" altLang="en-US" sz="4000" dirty="0"/>
              <a:t>离散对数的复杂度问题</a:t>
            </a:r>
          </a:p>
        </p:txBody>
      </p:sp>
    </p:spTree>
    <p:extLst>
      <p:ext uri="{BB962C8B-B14F-4D97-AF65-F5344CB8AC3E}">
        <p14:creationId xmlns:p14="http://schemas.microsoft.com/office/powerpoint/2010/main" val="2913634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EF2B0-EDE0-4929-B159-067B9549846C}"/>
              </a:ext>
            </a:extLst>
          </p:cNvPr>
          <p:cNvSpPr>
            <a:spLocks noGrp="1"/>
          </p:cNvSpPr>
          <p:nvPr>
            <p:ph type="title"/>
          </p:nvPr>
        </p:nvSpPr>
        <p:spPr/>
        <p:txBody>
          <a:bodyPr/>
          <a:lstStyle/>
          <a:p>
            <a:r>
              <a:rPr lang="en-US" altLang="zh-CN" b="1" dirty="0"/>
              <a:t>4.1 Diffie–Hellman key exchange</a:t>
            </a:r>
            <a:endParaRPr lang="zh-CN" altLang="en-US" dirty="0"/>
          </a:p>
        </p:txBody>
      </p:sp>
      <p:sp>
        <p:nvSpPr>
          <p:cNvPr id="3" name="内容占位符 2">
            <a:extLst>
              <a:ext uri="{FF2B5EF4-FFF2-40B4-BE49-F238E27FC236}">
                <a16:creationId xmlns:a16="http://schemas.microsoft.com/office/drawing/2014/main" id="{151132CF-8819-4E55-AEF5-081B38307AD7}"/>
              </a:ext>
            </a:extLst>
          </p:cNvPr>
          <p:cNvSpPr>
            <a:spLocks noGrp="1"/>
          </p:cNvSpPr>
          <p:nvPr>
            <p:ph idx="1"/>
          </p:nvPr>
        </p:nvSpPr>
        <p:spPr/>
        <p:txBody>
          <a:bodyPr/>
          <a:lstStyle/>
          <a:p>
            <a:r>
              <a:rPr lang="en-US" altLang="zh-CN" dirty="0"/>
              <a:t>To make this distinction explicit, we state two widely accepted premises:</a:t>
            </a:r>
          </a:p>
          <a:p>
            <a:r>
              <a:rPr lang="en-US" altLang="zh-CN" dirty="0"/>
              <a:t>(1) For many groups, it is hard to compute </a:t>
            </a:r>
            <a:r>
              <a:rPr lang="en-US" altLang="zh-CN" i="1" dirty="0"/>
              <a:t>a </a:t>
            </a:r>
            <a:r>
              <a:rPr lang="en-US" altLang="zh-CN" dirty="0"/>
              <a:t>from </a:t>
            </a:r>
            <a:r>
              <a:rPr lang="en-US" altLang="zh-CN" i="1" dirty="0" err="1"/>
              <a:t>P^a</a:t>
            </a:r>
            <a:r>
              <a:rPr lang="en-US" altLang="zh-CN" dirty="0"/>
              <a:t>.</a:t>
            </a:r>
          </a:p>
          <a:p>
            <a:r>
              <a:rPr lang="en-US" altLang="zh-CN" dirty="0"/>
              <a:t>(2) For many groups, it is hard to compute </a:t>
            </a:r>
            <a:r>
              <a:rPr lang="en-US" altLang="zh-CN" i="1" dirty="0"/>
              <a:t>P ^ ab </a:t>
            </a:r>
            <a:r>
              <a:rPr lang="en-US" altLang="zh-CN" dirty="0"/>
              <a:t>from </a:t>
            </a:r>
            <a:r>
              <a:rPr lang="en-US" altLang="zh-CN" i="1" dirty="0"/>
              <a:t>P</a:t>
            </a:r>
            <a:r>
              <a:rPr lang="en-US" altLang="zh-CN" dirty="0"/>
              <a:t>, </a:t>
            </a:r>
            <a:r>
              <a:rPr lang="en-US" altLang="zh-CN" i="1" dirty="0"/>
              <a:t>P ^ a</a:t>
            </a:r>
            <a:r>
              <a:rPr lang="en-US" altLang="zh-CN" dirty="0"/>
              <a:t>, and </a:t>
            </a:r>
            <a:r>
              <a:rPr lang="en-US" altLang="zh-CN" i="1" dirty="0"/>
              <a:t>P ^ b</a:t>
            </a:r>
            <a:r>
              <a:rPr lang="en-US" altLang="zh-CN" dirty="0"/>
              <a:t>.</a:t>
            </a:r>
            <a:endParaRPr lang="zh-CN" altLang="en-US" dirty="0"/>
          </a:p>
        </p:txBody>
      </p:sp>
    </p:spTree>
    <p:extLst>
      <p:ext uri="{BB962C8B-B14F-4D97-AF65-F5344CB8AC3E}">
        <p14:creationId xmlns:p14="http://schemas.microsoft.com/office/powerpoint/2010/main" val="2711659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5FF3F9-D29F-40A0-BE3E-FD705E12A199}"/>
              </a:ext>
            </a:extLst>
          </p:cNvPr>
          <p:cNvSpPr>
            <a:spLocks noGrp="1"/>
          </p:cNvSpPr>
          <p:nvPr>
            <p:ph type="title"/>
          </p:nvPr>
        </p:nvSpPr>
        <p:spPr/>
        <p:txBody>
          <a:bodyPr/>
          <a:lstStyle/>
          <a:p>
            <a:r>
              <a:rPr lang="en-US" altLang="zh-CN" b="1" dirty="0"/>
              <a:t>4.2 Discrete logarithms</a:t>
            </a:r>
            <a:endParaRPr lang="zh-CN" altLang="en-US" dirty="0"/>
          </a:p>
        </p:txBody>
      </p:sp>
      <p:sp>
        <p:nvSpPr>
          <p:cNvPr id="3" name="内容占位符 2">
            <a:extLst>
              <a:ext uri="{FF2B5EF4-FFF2-40B4-BE49-F238E27FC236}">
                <a16:creationId xmlns:a16="http://schemas.microsoft.com/office/drawing/2014/main" id="{2CEBA37A-0A8E-44A5-A4A3-F6F432879D68}"/>
              </a:ext>
            </a:extLst>
          </p:cNvPr>
          <p:cNvSpPr>
            <a:spLocks noGrp="1"/>
          </p:cNvSpPr>
          <p:nvPr>
            <p:ph idx="1"/>
          </p:nvPr>
        </p:nvSpPr>
        <p:spPr/>
        <p:txBody>
          <a:bodyPr/>
          <a:lstStyle/>
          <a:p>
            <a:endParaRPr lang="es-ES" altLang="zh-CN" dirty="0"/>
          </a:p>
          <a:p>
            <a:r>
              <a:rPr lang="en-US" altLang="zh-CN" dirty="0"/>
              <a:t>3 ^</a:t>
            </a:r>
            <a:r>
              <a:rPr lang="en-US" altLang="zh-CN" i="1" dirty="0"/>
              <a:t>x </a:t>
            </a:r>
            <a:r>
              <a:rPr lang="en-US" altLang="zh-CN" dirty="0"/>
              <a:t>= 2 (mod 9871)</a:t>
            </a:r>
            <a:r>
              <a:rPr lang="en-US" altLang="zh-CN" i="1" dirty="0"/>
              <a:t>,</a:t>
            </a:r>
            <a:endParaRPr lang="es-ES" altLang="zh-CN" dirty="0"/>
          </a:p>
          <a:p>
            <a:r>
              <a:rPr lang="es-ES" altLang="zh-CN" dirty="0"/>
              <a:t>log</a:t>
            </a:r>
            <a:r>
              <a:rPr lang="es-ES" altLang="zh-CN" i="1" dirty="0"/>
              <a:t>α y </a:t>
            </a:r>
            <a:r>
              <a:rPr lang="es-ES" altLang="zh-CN" dirty="0"/>
              <a:t>= log</a:t>
            </a:r>
            <a:r>
              <a:rPr lang="es-ES" altLang="zh-CN" i="1" dirty="0"/>
              <a:t>α β </a:t>
            </a:r>
            <a:r>
              <a:rPr lang="es-ES" altLang="zh-CN" dirty="0"/>
              <a:t>log</a:t>
            </a:r>
            <a:r>
              <a:rPr lang="es-ES" altLang="zh-CN" i="1" dirty="0"/>
              <a:t>β y,</a:t>
            </a:r>
            <a:endParaRPr lang="zh-CN" altLang="en-US" dirty="0"/>
          </a:p>
        </p:txBody>
      </p:sp>
    </p:spTree>
    <p:extLst>
      <p:ext uri="{BB962C8B-B14F-4D97-AF65-F5344CB8AC3E}">
        <p14:creationId xmlns:p14="http://schemas.microsoft.com/office/powerpoint/2010/main" val="84701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FDF35-01BA-4B91-9FFB-599754424383}"/>
              </a:ext>
            </a:extLst>
          </p:cNvPr>
          <p:cNvSpPr>
            <a:spLocks noGrp="1"/>
          </p:cNvSpPr>
          <p:nvPr>
            <p:ph type="title"/>
          </p:nvPr>
        </p:nvSpPr>
        <p:spPr/>
        <p:txBody>
          <a:bodyPr/>
          <a:lstStyle/>
          <a:p>
            <a:r>
              <a:rPr lang="en-US" altLang="zh-CN" b="1" dirty="0"/>
              <a:t>4.3 The </a:t>
            </a:r>
            <a:r>
              <a:rPr lang="en-US" altLang="zh-CN" b="1" dirty="0" err="1"/>
              <a:t>Elgamal</a:t>
            </a:r>
            <a:r>
              <a:rPr lang="en-US" altLang="zh-CN" b="1" dirty="0"/>
              <a:t> cryptosystem</a:t>
            </a:r>
            <a:endParaRPr lang="zh-CN" altLang="en-US" dirty="0"/>
          </a:p>
        </p:txBody>
      </p:sp>
      <p:sp>
        <p:nvSpPr>
          <p:cNvPr id="3" name="内容占位符 2">
            <a:extLst>
              <a:ext uri="{FF2B5EF4-FFF2-40B4-BE49-F238E27FC236}">
                <a16:creationId xmlns:a16="http://schemas.microsoft.com/office/drawing/2014/main" id="{62EB300A-411B-493D-A852-58B2ED90D837}"/>
              </a:ext>
            </a:extLst>
          </p:cNvPr>
          <p:cNvSpPr>
            <a:spLocks noGrp="1"/>
          </p:cNvSpPr>
          <p:nvPr>
            <p:ph idx="1"/>
          </p:nvPr>
        </p:nvSpPr>
        <p:spPr>
          <a:xfrm>
            <a:off x="913775" y="2367093"/>
            <a:ext cx="10364452" cy="801409"/>
          </a:xfrm>
        </p:spPr>
        <p:txBody>
          <a:bodyPr>
            <a:normAutofit lnSpcReduction="10000"/>
          </a:bodyPr>
          <a:lstStyle/>
          <a:p>
            <a:r>
              <a:rPr lang="en-US" altLang="zh-CN" dirty="0"/>
              <a:t>The </a:t>
            </a:r>
            <a:r>
              <a:rPr lang="en-US" altLang="zh-CN" dirty="0" err="1"/>
              <a:t>Elgamal</a:t>
            </a:r>
            <a:r>
              <a:rPr lang="en-US" altLang="zh-CN" dirty="0"/>
              <a:t> cryptosystem is a cryptosystem that is based on the discrete-log problem.</a:t>
            </a:r>
          </a:p>
          <a:p>
            <a:endParaRPr lang="en-US" altLang="zh-CN"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6BA6DF44-65AC-4B1C-BB6B-592FC8A5378D}"/>
              </a:ext>
            </a:extLst>
          </p:cNvPr>
          <p:cNvSpPr txBox="1"/>
          <p:nvPr/>
        </p:nvSpPr>
        <p:spPr>
          <a:xfrm>
            <a:off x="1020417" y="3429000"/>
            <a:ext cx="10257809" cy="646331"/>
          </a:xfrm>
          <a:prstGeom prst="rect">
            <a:avLst/>
          </a:prstGeom>
          <a:noFill/>
        </p:spPr>
        <p:txBody>
          <a:bodyPr wrap="square" rtlCol="0">
            <a:spAutoFit/>
          </a:bodyPr>
          <a:lstStyle/>
          <a:p>
            <a:r>
              <a:rPr lang="en-US" altLang="zh-CN" dirty="0" err="1"/>
              <a:t>ELGamal</a:t>
            </a:r>
            <a:r>
              <a:rPr lang="zh-CN" altLang="en-US" dirty="0"/>
              <a:t>公钥密码体制是</a:t>
            </a:r>
            <a:r>
              <a:rPr lang="en-US" altLang="zh-CN" dirty="0"/>
              <a:t>1984</a:t>
            </a:r>
            <a:r>
              <a:rPr lang="zh-CN" altLang="en-US" dirty="0"/>
              <a:t>年斯坦福大学的</a:t>
            </a:r>
            <a:r>
              <a:rPr lang="en-US" altLang="zh-CN" dirty="0" err="1"/>
              <a:t>Tather</a:t>
            </a:r>
            <a:r>
              <a:rPr lang="en-US" altLang="zh-CN" dirty="0"/>
              <a:t> </a:t>
            </a:r>
            <a:r>
              <a:rPr lang="en-US" altLang="zh-CN" dirty="0" err="1"/>
              <a:t>ELGamal</a:t>
            </a:r>
            <a:r>
              <a:rPr lang="zh-CN" altLang="en-US" dirty="0"/>
              <a:t>提出的一种基于离散对数问题困难性的公钥密码体制。后来使用于数字签名方案标准。</a:t>
            </a:r>
          </a:p>
        </p:txBody>
      </p:sp>
    </p:spTree>
    <p:extLst>
      <p:ext uri="{BB962C8B-B14F-4D97-AF65-F5344CB8AC3E}">
        <p14:creationId xmlns:p14="http://schemas.microsoft.com/office/powerpoint/2010/main" val="2137194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96F1E-E06D-4C71-968F-45B988D5CB89}"/>
              </a:ext>
            </a:extLst>
          </p:cNvPr>
          <p:cNvSpPr>
            <a:spLocks noGrp="1"/>
          </p:cNvSpPr>
          <p:nvPr>
            <p:ph type="title"/>
          </p:nvPr>
        </p:nvSpPr>
        <p:spPr/>
        <p:txBody>
          <a:bodyPr/>
          <a:lstStyle/>
          <a:p>
            <a:r>
              <a:rPr lang="en-US" altLang="zh-CN" dirty="0" err="1"/>
              <a:t>ElgamaL</a:t>
            </a:r>
            <a:r>
              <a:rPr lang="zh-CN" altLang="en-US" dirty="0"/>
              <a:t>用于加密</a:t>
            </a:r>
          </a:p>
        </p:txBody>
      </p:sp>
      <p:sp>
        <p:nvSpPr>
          <p:cNvPr id="4" name="文本框 3">
            <a:extLst>
              <a:ext uri="{FF2B5EF4-FFF2-40B4-BE49-F238E27FC236}">
                <a16:creationId xmlns:a16="http://schemas.microsoft.com/office/drawing/2014/main" id="{4CA8F284-B93C-4C1A-9BC5-3F2CF70B2699}"/>
              </a:ext>
            </a:extLst>
          </p:cNvPr>
          <p:cNvSpPr txBox="1"/>
          <p:nvPr/>
        </p:nvSpPr>
        <p:spPr>
          <a:xfrm>
            <a:off x="119269" y="2214694"/>
            <a:ext cx="6444393" cy="3108543"/>
          </a:xfrm>
          <a:prstGeom prst="rect">
            <a:avLst/>
          </a:prstGeom>
          <a:noFill/>
        </p:spPr>
        <p:txBody>
          <a:bodyPr wrap="none" rtlCol="0">
            <a:spAutoFit/>
          </a:bodyPr>
          <a:lstStyle/>
          <a:p>
            <a:r>
              <a:rPr lang="zh-CN" altLang="en-US" sz="2800" dirty="0"/>
              <a:t>密钥对的生成</a:t>
            </a:r>
            <a:endParaRPr lang="en-US" altLang="zh-CN" sz="2800" dirty="0"/>
          </a:p>
          <a:p>
            <a:r>
              <a:rPr lang="zh-CN" altLang="en-US" sz="2800" dirty="0"/>
              <a:t>随机选择一个打素数</a:t>
            </a:r>
            <a:r>
              <a:rPr lang="en-US" altLang="zh-CN" sz="2800" dirty="0"/>
              <a:t>p,</a:t>
            </a:r>
          </a:p>
          <a:p>
            <a:r>
              <a:rPr lang="zh-CN" altLang="en-US" sz="2800" dirty="0"/>
              <a:t>要求</a:t>
            </a:r>
            <a:r>
              <a:rPr lang="en-US" altLang="zh-CN" sz="2800" dirty="0"/>
              <a:t>p-1</a:t>
            </a:r>
            <a:r>
              <a:rPr lang="zh-CN" altLang="en-US" sz="2800" dirty="0"/>
              <a:t>有大素数因子。</a:t>
            </a:r>
            <a:endParaRPr lang="en-US" altLang="zh-CN" sz="2800" dirty="0"/>
          </a:p>
          <a:p>
            <a:r>
              <a:rPr lang="zh-CN" altLang="en-US" sz="2800" dirty="0"/>
              <a:t>再选择一个模</a:t>
            </a:r>
            <a:r>
              <a:rPr lang="en-US" altLang="zh-CN" sz="2800" dirty="0"/>
              <a:t>p</a:t>
            </a:r>
            <a:r>
              <a:rPr lang="zh-CN" altLang="en-US" sz="2800" dirty="0"/>
              <a:t>的本原元</a:t>
            </a:r>
            <a:r>
              <a:rPr lang="en-US" altLang="zh-CN" sz="2800" dirty="0"/>
              <a:t>a</a:t>
            </a:r>
            <a:r>
              <a:rPr lang="zh-CN" altLang="en-US" sz="2800" dirty="0"/>
              <a:t>将，</a:t>
            </a:r>
            <a:r>
              <a:rPr lang="en-US" altLang="zh-CN" sz="2800" dirty="0"/>
              <a:t>a</a:t>
            </a:r>
            <a:r>
              <a:rPr lang="zh-CN" altLang="en-US" sz="2800" dirty="0"/>
              <a:t>和</a:t>
            </a:r>
            <a:r>
              <a:rPr lang="en-US" altLang="zh-CN" sz="2800" dirty="0"/>
              <a:t>p</a:t>
            </a:r>
            <a:r>
              <a:rPr lang="zh-CN" altLang="en-US" sz="2800" dirty="0"/>
              <a:t>公开</a:t>
            </a:r>
            <a:r>
              <a:rPr lang="en-US" altLang="zh-CN" sz="2800" dirty="0"/>
              <a:t>.</a:t>
            </a:r>
          </a:p>
          <a:p>
            <a:r>
              <a:rPr lang="zh-CN" altLang="en-US" sz="2800" dirty="0"/>
              <a:t>随机选择一个整数</a:t>
            </a:r>
            <a:r>
              <a:rPr lang="en-US" altLang="zh-CN" sz="2800" dirty="0"/>
              <a:t>d</a:t>
            </a:r>
            <a:r>
              <a:rPr lang="zh-CN" altLang="en-US" sz="2800" dirty="0"/>
              <a:t>，作为私钥，</a:t>
            </a:r>
            <a:endParaRPr lang="en-US" altLang="zh-CN" sz="2800" dirty="0"/>
          </a:p>
          <a:p>
            <a:r>
              <a:rPr lang="zh-CN" altLang="en-US" sz="2800" dirty="0"/>
              <a:t>计算</a:t>
            </a:r>
            <a:r>
              <a:rPr lang="en-US" altLang="zh-CN" sz="2800" dirty="0"/>
              <a:t>y=</a:t>
            </a:r>
            <a:r>
              <a:rPr lang="en-US" altLang="zh-CN" sz="2800" dirty="0" err="1"/>
              <a:t>a^d</a:t>
            </a:r>
            <a:r>
              <a:rPr lang="en-US" altLang="zh-CN" sz="2800" dirty="0"/>
              <a:t>  </a:t>
            </a:r>
            <a:r>
              <a:rPr lang="en-US" altLang="zh-CN" sz="2800" dirty="0" err="1"/>
              <a:t>modp</a:t>
            </a:r>
            <a:r>
              <a:rPr lang="en-US" altLang="zh-CN" sz="2800" dirty="0"/>
              <a:t>, y</a:t>
            </a:r>
            <a:r>
              <a:rPr lang="zh-CN" altLang="en-US" sz="2800" dirty="0"/>
              <a:t>为公钥。</a:t>
            </a:r>
            <a:endParaRPr lang="en-US" altLang="zh-CN" sz="2800" dirty="0"/>
          </a:p>
          <a:p>
            <a:endParaRPr lang="zh-CN" altLang="en-US" sz="2800" dirty="0"/>
          </a:p>
        </p:txBody>
      </p:sp>
      <p:pic>
        <p:nvPicPr>
          <p:cNvPr id="8" name="图片 7">
            <a:extLst>
              <a:ext uri="{FF2B5EF4-FFF2-40B4-BE49-F238E27FC236}">
                <a16:creationId xmlns:a16="http://schemas.microsoft.com/office/drawing/2014/main" id="{50D3EB69-27A6-414F-BA0A-AA79C78A4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8168" y="1861619"/>
            <a:ext cx="3658111" cy="2781688"/>
          </a:xfrm>
          <a:prstGeom prst="rect">
            <a:avLst/>
          </a:prstGeom>
        </p:spPr>
      </p:pic>
    </p:spTree>
    <p:extLst>
      <p:ext uri="{BB962C8B-B14F-4D97-AF65-F5344CB8AC3E}">
        <p14:creationId xmlns:p14="http://schemas.microsoft.com/office/powerpoint/2010/main" val="498028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6273DDE-1DA5-42D8-8260-1D02B1514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60" y="1484360"/>
            <a:ext cx="4708075" cy="3889279"/>
          </a:xfrm>
          <a:prstGeom prst="rect">
            <a:avLst/>
          </a:prstGeom>
        </p:spPr>
      </p:pic>
      <p:pic>
        <p:nvPicPr>
          <p:cNvPr id="7" name="图片 6">
            <a:extLst>
              <a:ext uri="{FF2B5EF4-FFF2-40B4-BE49-F238E27FC236}">
                <a16:creationId xmlns:a16="http://schemas.microsoft.com/office/drawing/2014/main" id="{6FA9DAA5-7A9B-4E53-8DC3-071A92990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90847"/>
            <a:ext cx="4661984" cy="3889279"/>
          </a:xfrm>
          <a:prstGeom prst="rect">
            <a:avLst/>
          </a:prstGeom>
        </p:spPr>
      </p:pic>
    </p:spTree>
    <p:extLst>
      <p:ext uri="{BB962C8B-B14F-4D97-AF65-F5344CB8AC3E}">
        <p14:creationId xmlns:p14="http://schemas.microsoft.com/office/powerpoint/2010/main" val="49286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770EE5F-5D50-47FD-B66B-DC0C63AA20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651" y="1154051"/>
            <a:ext cx="6528391" cy="3966154"/>
          </a:xfrm>
        </p:spPr>
      </p:pic>
      <p:pic>
        <p:nvPicPr>
          <p:cNvPr id="7" name="图片 6">
            <a:extLst>
              <a:ext uri="{FF2B5EF4-FFF2-40B4-BE49-F238E27FC236}">
                <a16:creationId xmlns:a16="http://schemas.microsoft.com/office/drawing/2014/main" id="{4C23CBB1-8B7B-41E9-98C4-2B19B4D00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503" y="1105943"/>
            <a:ext cx="4289130" cy="3966154"/>
          </a:xfrm>
          <a:prstGeom prst="rect">
            <a:avLst/>
          </a:prstGeom>
        </p:spPr>
      </p:pic>
    </p:spTree>
    <p:extLst>
      <p:ext uri="{BB962C8B-B14F-4D97-AF65-F5344CB8AC3E}">
        <p14:creationId xmlns:p14="http://schemas.microsoft.com/office/powerpoint/2010/main" val="2353402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FAFEE-E2DA-4265-9B79-E2324663F58D}"/>
              </a:ext>
            </a:extLst>
          </p:cNvPr>
          <p:cNvSpPr>
            <a:spLocks noGrp="1"/>
          </p:cNvSpPr>
          <p:nvPr>
            <p:ph type="title"/>
          </p:nvPr>
        </p:nvSpPr>
        <p:spPr/>
        <p:txBody>
          <a:bodyPr/>
          <a:lstStyle/>
          <a:p>
            <a:r>
              <a:rPr lang="en-US" altLang="zh-CN" dirty="0" err="1"/>
              <a:t>Eigamal</a:t>
            </a:r>
            <a:r>
              <a:rPr lang="en-US" altLang="zh-CN" dirty="0"/>
              <a:t> </a:t>
            </a:r>
            <a:r>
              <a:rPr lang="zh-CN" altLang="en-US" dirty="0"/>
              <a:t>用于数字签名</a:t>
            </a:r>
          </a:p>
        </p:txBody>
      </p:sp>
      <p:pic>
        <p:nvPicPr>
          <p:cNvPr id="5" name="图片 4">
            <a:extLst>
              <a:ext uri="{FF2B5EF4-FFF2-40B4-BE49-F238E27FC236}">
                <a16:creationId xmlns:a16="http://schemas.microsoft.com/office/drawing/2014/main" id="{41FB5C42-2061-40AF-9075-25CE59A6A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00" y="2010021"/>
            <a:ext cx="4768519" cy="4301499"/>
          </a:xfrm>
          <a:prstGeom prst="rect">
            <a:avLst/>
          </a:prstGeom>
        </p:spPr>
      </p:pic>
      <p:pic>
        <p:nvPicPr>
          <p:cNvPr id="7" name="图片 6">
            <a:extLst>
              <a:ext uri="{FF2B5EF4-FFF2-40B4-BE49-F238E27FC236}">
                <a16:creationId xmlns:a16="http://schemas.microsoft.com/office/drawing/2014/main" id="{021377B7-5120-4AAF-B74E-32FB585D9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2653" y="1909017"/>
            <a:ext cx="5025572" cy="4543117"/>
          </a:xfrm>
          <a:prstGeom prst="rect">
            <a:avLst/>
          </a:prstGeom>
        </p:spPr>
      </p:pic>
    </p:spTree>
    <p:extLst>
      <p:ext uri="{BB962C8B-B14F-4D97-AF65-F5344CB8AC3E}">
        <p14:creationId xmlns:p14="http://schemas.microsoft.com/office/powerpoint/2010/main" val="836197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5CE11095-0C91-4647-908B-F77CE07F4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917" y="680484"/>
            <a:ext cx="5882638" cy="5486400"/>
          </a:xfrm>
        </p:spPr>
      </p:pic>
      <p:pic>
        <p:nvPicPr>
          <p:cNvPr id="7" name="图片 6">
            <a:extLst>
              <a:ext uri="{FF2B5EF4-FFF2-40B4-BE49-F238E27FC236}">
                <a16:creationId xmlns:a16="http://schemas.microsoft.com/office/drawing/2014/main" id="{40EA370C-3B2A-4E53-9A97-57294C29A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2470" y="680484"/>
            <a:ext cx="5002595" cy="5208181"/>
          </a:xfrm>
          <a:prstGeom prst="rect">
            <a:avLst/>
          </a:prstGeom>
        </p:spPr>
      </p:pic>
    </p:spTree>
    <p:extLst>
      <p:ext uri="{BB962C8B-B14F-4D97-AF65-F5344CB8AC3E}">
        <p14:creationId xmlns:p14="http://schemas.microsoft.com/office/powerpoint/2010/main" val="421562627"/>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334</TotalTime>
  <Words>757</Words>
  <Application>Microsoft Office PowerPoint</Application>
  <PresentationFormat>宽屏</PresentationFormat>
  <Paragraphs>45</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宋体</vt:lpstr>
      <vt:lpstr>Arial</vt:lpstr>
      <vt:lpstr>Times New Roman</vt:lpstr>
      <vt:lpstr>Tw Cen MT</vt:lpstr>
      <vt:lpstr>水滴</vt:lpstr>
      <vt:lpstr>Cryptography based on the discrete logarithm（离散对数问题）</vt:lpstr>
      <vt:lpstr>4.1 Diffie–Hellman key exchange</vt:lpstr>
      <vt:lpstr>4.2 Discrete logarithms</vt:lpstr>
      <vt:lpstr>4.3 The Elgamal cryptosystem</vt:lpstr>
      <vt:lpstr>ElgamaL用于加密</vt:lpstr>
      <vt:lpstr>PowerPoint 演示文稿</vt:lpstr>
      <vt:lpstr>PowerPoint 演示文稿</vt:lpstr>
      <vt:lpstr>Eigamal 用于数字签名</vt:lpstr>
      <vt:lpstr>PowerPoint 演示文稿</vt:lpstr>
      <vt:lpstr>PowerPoint 演示文稿</vt:lpstr>
      <vt:lpstr>安全性</vt:lpstr>
      <vt:lpstr>PowerPoint 演示文稿</vt:lpstr>
      <vt:lpstr>PowerPoint 演示文稿</vt:lpstr>
      <vt:lpstr>4.4 Trapdoor one-way functions</vt:lpstr>
      <vt:lpstr>Pohig-Hellman算法</vt:lpstr>
      <vt:lpstr>PowerPoint 演示文稿</vt:lpstr>
      <vt:lpstr>shankS算法的具体例子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based on the discrete logarithm</dc:title>
  <dc:creator>wgf</dc:creator>
  <cp:lastModifiedBy>wgf</cp:lastModifiedBy>
  <cp:revision>17</cp:revision>
  <dcterms:created xsi:type="dcterms:W3CDTF">2018-10-21T08:04:36Z</dcterms:created>
  <dcterms:modified xsi:type="dcterms:W3CDTF">2018-11-09T01:05:28Z</dcterms:modified>
</cp:coreProperties>
</file>