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9"/>
  </p:notesMasterIdLst>
  <p:handoutMasterIdLst>
    <p:handoutMasterId r:id="rId170"/>
  </p:handoutMasterIdLst>
  <p:sldIdLst>
    <p:sldId id="954" r:id="rId2"/>
    <p:sldId id="955" r:id="rId3"/>
    <p:sldId id="961" r:id="rId4"/>
    <p:sldId id="723" r:id="rId5"/>
    <p:sldId id="725" r:id="rId6"/>
    <p:sldId id="733" r:id="rId7"/>
    <p:sldId id="727" r:id="rId8"/>
    <p:sldId id="728" r:id="rId9"/>
    <p:sldId id="730" r:id="rId10"/>
    <p:sldId id="731" r:id="rId11"/>
    <p:sldId id="956" r:id="rId12"/>
    <p:sldId id="734" r:id="rId13"/>
    <p:sldId id="811" r:id="rId14"/>
    <p:sldId id="812" r:id="rId15"/>
    <p:sldId id="813" r:id="rId16"/>
    <p:sldId id="814" r:id="rId17"/>
    <p:sldId id="933" r:id="rId18"/>
    <p:sldId id="816" r:id="rId19"/>
    <p:sldId id="817" r:id="rId20"/>
    <p:sldId id="985" r:id="rId21"/>
    <p:sldId id="819" r:id="rId22"/>
    <p:sldId id="820" r:id="rId23"/>
    <p:sldId id="821" r:id="rId24"/>
    <p:sldId id="822" r:id="rId25"/>
    <p:sldId id="823" r:id="rId26"/>
    <p:sldId id="976" r:id="rId27"/>
    <p:sldId id="977" r:id="rId28"/>
    <p:sldId id="980" r:id="rId29"/>
    <p:sldId id="982" r:id="rId30"/>
    <p:sldId id="983" r:id="rId31"/>
    <p:sldId id="978" r:id="rId32"/>
    <p:sldId id="979" r:id="rId33"/>
    <p:sldId id="981" r:id="rId34"/>
    <p:sldId id="824" r:id="rId35"/>
    <p:sldId id="826" r:id="rId36"/>
    <p:sldId id="953" r:id="rId37"/>
    <p:sldId id="828" r:id="rId38"/>
    <p:sldId id="829" r:id="rId39"/>
    <p:sldId id="832" r:id="rId40"/>
    <p:sldId id="845" r:id="rId41"/>
    <p:sldId id="846" r:id="rId42"/>
    <p:sldId id="833" r:id="rId43"/>
    <p:sldId id="835" r:id="rId44"/>
    <p:sldId id="836" r:id="rId45"/>
    <p:sldId id="837" r:id="rId46"/>
    <p:sldId id="838" r:id="rId47"/>
    <p:sldId id="839" r:id="rId48"/>
    <p:sldId id="840" r:id="rId49"/>
    <p:sldId id="940" r:id="rId50"/>
    <p:sldId id="842" r:id="rId51"/>
    <p:sldId id="843" r:id="rId52"/>
    <p:sldId id="957" r:id="rId53"/>
    <p:sldId id="964" r:id="rId54"/>
    <p:sldId id="965" r:id="rId55"/>
    <p:sldId id="966" r:id="rId56"/>
    <p:sldId id="967" r:id="rId57"/>
    <p:sldId id="968" r:id="rId58"/>
    <p:sldId id="969" r:id="rId59"/>
    <p:sldId id="970" r:id="rId60"/>
    <p:sldId id="971" r:id="rId61"/>
    <p:sldId id="972" r:id="rId62"/>
    <p:sldId id="973" r:id="rId63"/>
    <p:sldId id="942" r:id="rId64"/>
    <p:sldId id="741" r:id="rId65"/>
    <p:sldId id="804" r:id="rId66"/>
    <p:sldId id="946" r:id="rId67"/>
    <p:sldId id="947" r:id="rId68"/>
    <p:sldId id="948" r:id="rId69"/>
    <p:sldId id="949" r:id="rId70"/>
    <p:sldId id="807" r:id="rId71"/>
    <p:sldId id="805" r:id="rId72"/>
    <p:sldId id="808" r:id="rId73"/>
    <p:sldId id="986" r:id="rId74"/>
    <p:sldId id="988" r:id="rId75"/>
    <p:sldId id="987" r:id="rId76"/>
    <p:sldId id="809" r:id="rId77"/>
    <p:sldId id="958" r:id="rId78"/>
    <p:sldId id="941" r:id="rId79"/>
    <p:sldId id="963" r:id="rId80"/>
    <p:sldId id="744" r:id="rId81"/>
    <p:sldId id="745" r:id="rId82"/>
    <p:sldId id="746" r:id="rId83"/>
    <p:sldId id="747" r:id="rId84"/>
    <p:sldId id="749" r:id="rId85"/>
    <p:sldId id="960" r:id="rId86"/>
    <p:sldId id="975" r:id="rId87"/>
    <p:sldId id="962" r:id="rId88"/>
    <p:sldId id="758" r:id="rId89"/>
    <p:sldId id="760" r:id="rId90"/>
    <p:sldId id="782" r:id="rId91"/>
    <p:sldId id="853" r:id="rId92"/>
    <p:sldId id="852" r:id="rId93"/>
    <p:sldId id="791" r:id="rId94"/>
    <p:sldId id="792" r:id="rId95"/>
    <p:sldId id="793" r:id="rId96"/>
    <p:sldId id="798" r:id="rId97"/>
    <p:sldId id="796" r:id="rId98"/>
    <p:sldId id="799" r:id="rId99"/>
    <p:sldId id="855" r:id="rId100"/>
    <p:sldId id="856" r:id="rId101"/>
    <p:sldId id="857" r:id="rId102"/>
    <p:sldId id="858" r:id="rId103"/>
    <p:sldId id="859" r:id="rId104"/>
    <p:sldId id="860" r:id="rId105"/>
    <p:sldId id="861" r:id="rId106"/>
    <p:sldId id="862" r:id="rId107"/>
    <p:sldId id="863" r:id="rId108"/>
    <p:sldId id="864" r:id="rId109"/>
    <p:sldId id="865" r:id="rId110"/>
    <p:sldId id="866" r:id="rId111"/>
    <p:sldId id="867" r:id="rId112"/>
    <p:sldId id="868" r:id="rId113"/>
    <p:sldId id="869" r:id="rId114"/>
    <p:sldId id="870" r:id="rId115"/>
    <p:sldId id="871" r:id="rId116"/>
    <p:sldId id="872" r:id="rId117"/>
    <p:sldId id="873" r:id="rId118"/>
    <p:sldId id="874" r:id="rId119"/>
    <p:sldId id="875" r:id="rId120"/>
    <p:sldId id="876" r:id="rId121"/>
    <p:sldId id="902" r:id="rId122"/>
    <p:sldId id="879" r:id="rId123"/>
    <p:sldId id="880" r:id="rId124"/>
    <p:sldId id="881" r:id="rId125"/>
    <p:sldId id="882" r:id="rId126"/>
    <p:sldId id="883" r:id="rId127"/>
    <p:sldId id="904" r:id="rId128"/>
    <p:sldId id="905" r:id="rId129"/>
    <p:sldId id="886" r:id="rId130"/>
    <p:sldId id="887" r:id="rId131"/>
    <p:sldId id="906" r:id="rId132"/>
    <p:sldId id="889" r:id="rId133"/>
    <p:sldId id="890" r:id="rId134"/>
    <p:sldId id="907" r:id="rId135"/>
    <p:sldId id="892" r:id="rId136"/>
    <p:sldId id="908" r:id="rId137"/>
    <p:sldId id="894" r:id="rId138"/>
    <p:sldId id="895" r:id="rId139"/>
    <p:sldId id="896" r:id="rId140"/>
    <p:sldId id="909" r:id="rId141"/>
    <p:sldId id="898" r:id="rId142"/>
    <p:sldId id="899" r:id="rId143"/>
    <p:sldId id="900" r:id="rId144"/>
    <p:sldId id="901" r:id="rId145"/>
    <p:sldId id="911" r:id="rId146"/>
    <p:sldId id="912" r:id="rId147"/>
    <p:sldId id="913" r:id="rId148"/>
    <p:sldId id="914" r:id="rId149"/>
    <p:sldId id="915" r:id="rId150"/>
    <p:sldId id="916" r:id="rId151"/>
    <p:sldId id="917" r:id="rId152"/>
    <p:sldId id="918" r:id="rId153"/>
    <p:sldId id="919" r:id="rId154"/>
    <p:sldId id="920" r:id="rId155"/>
    <p:sldId id="921" r:id="rId156"/>
    <p:sldId id="922" r:id="rId157"/>
    <p:sldId id="923" r:id="rId158"/>
    <p:sldId id="924" r:id="rId159"/>
    <p:sldId id="925" r:id="rId160"/>
    <p:sldId id="926" r:id="rId161"/>
    <p:sldId id="927" r:id="rId162"/>
    <p:sldId id="928" r:id="rId163"/>
    <p:sldId id="929" r:id="rId164"/>
    <p:sldId id="930" r:id="rId165"/>
    <p:sldId id="931" r:id="rId166"/>
    <p:sldId id="932" r:id="rId167"/>
    <p:sldId id="989" r:id="rId16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handoutMaster" Target="handoutMasters/handoutMaster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presProps" Target="presProp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2"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image" Target="../media/image8.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 Id="rId5" Type="http://schemas.openxmlformats.org/officeDocument/2006/relationships/image" Target="../media/image43.wmf"/><Relationship Id="rId4" Type="http://schemas.openxmlformats.org/officeDocument/2006/relationships/image" Target="../media/image42.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51.wmf"/><Relationship Id="rId3" Type="http://schemas.openxmlformats.org/officeDocument/2006/relationships/image" Target="../media/image46.wmf"/><Relationship Id="rId7" Type="http://schemas.openxmlformats.org/officeDocument/2006/relationships/image" Target="../media/image50.wmf"/><Relationship Id="rId2" Type="http://schemas.openxmlformats.org/officeDocument/2006/relationships/image" Target="../media/image45.wmf"/><Relationship Id="rId1" Type="http://schemas.openxmlformats.org/officeDocument/2006/relationships/image" Target="../media/image44.wmf"/><Relationship Id="rId6" Type="http://schemas.openxmlformats.org/officeDocument/2006/relationships/image" Target="../media/image49.wmf"/><Relationship Id="rId5" Type="http://schemas.openxmlformats.org/officeDocument/2006/relationships/image" Target="../media/image48.wmf"/><Relationship Id="rId4" Type="http://schemas.openxmlformats.org/officeDocument/2006/relationships/image" Target="../media/image47.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59.wmf"/><Relationship Id="rId3" Type="http://schemas.openxmlformats.org/officeDocument/2006/relationships/image" Target="../media/image54.wmf"/><Relationship Id="rId7" Type="http://schemas.openxmlformats.org/officeDocument/2006/relationships/image" Target="../media/image58.wmf"/><Relationship Id="rId2" Type="http://schemas.openxmlformats.org/officeDocument/2006/relationships/image" Target="../media/image53.wmf"/><Relationship Id="rId1" Type="http://schemas.openxmlformats.org/officeDocument/2006/relationships/image" Target="../media/image52.wmf"/><Relationship Id="rId6" Type="http://schemas.openxmlformats.org/officeDocument/2006/relationships/image" Target="../media/image57.wmf"/><Relationship Id="rId5" Type="http://schemas.openxmlformats.org/officeDocument/2006/relationships/image" Target="../media/image56.wmf"/><Relationship Id="rId4" Type="http://schemas.openxmlformats.org/officeDocument/2006/relationships/image" Target="../media/image55.wmf"/><Relationship Id="rId9" Type="http://schemas.openxmlformats.org/officeDocument/2006/relationships/image" Target="../media/image28.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63.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66.wmf"/><Relationship Id="rId1" Type="http://schemas.openxmlformats.org/officeDocument/2006/relationships/image" Target="../media/image65.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image" Target="../media/image69.wmf"/><Relationship Id="rId1" Type="http://schemas.openxmlformats.org/officeDocument/2006/relationships/image" Target="../media/image68.wmf"/><Relationship Id="rId4" Type="http://schemas.openxmlformats.org/officeDocument/2006/relationships/image" Target="../media/image7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72.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image" Target="../media/image74.wmf"/><Relationship Id="rId1" Type="http://schemas.openxmlformats.org/officeDocument/2006/relationships/image" Target="../media/image73.wmf"/><Relationship Id="rId5" Type="http://schemas.openxmlformats.org/officeDocument/2006/relationships/image" Target="../media/image77.wmf"/><Relationship Id="rId4" Type="http://schemas.openxmlformats.org/officeDocument/2006/relationships/image" Target="../media/image76.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78.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80.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85.wmf"/><Relationship Id="rId2" Type="http://schemas.openxmlformats.org/officeDocument/2006/relationships/image" Target="../media/image84.wmf"/><Relationship Id="rId1" Type="http://schemas.openxmlformats.org/officeDocument/2006/relationships/image" Target="../media/image83.png"/><Relationship Id="rId4" Type="http://schemas.openxmlformats.org/officeDocument/2006/relationships/image" Target="../media/image86.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89.wmf"/><Relationship Id="rId7" Type="http://schemas.openxmlformats.org/officeDocument/2006/relationships/image" Target="../media/image93.wmf"/><Relationship Id="rId2" Type="http://schemas.openxmlformats.org/officeDocument/2006/relationships/image" Target="../media/image88.wmf"/><Relationship Id="rId1" Type="http://schemas.openxmlformats.org/officeDocument/2006/relationships/image" Target="../media/image87.png"/><Relationship Id="rId6" Type="http://schemas.openxmlformats.org/officeDocument/2006/relationships/image" Target="../media/image92.wmf"/><Relationship Id="rId5" Type="http://schemas.openxmlformats.org/officeDocument/2006/relationships/image" Target="../media/image91.wmf"/><Relationship Id="rId4" Type="http://schemas.openxmlformats.org/officeDocument/2006/relationships/image" Target="../media/image90.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94.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97.wmf"/><Relationship Id="rId2" Type="http://schemas.openxmlformats.org/officeDocument/2006/relationships/image" Target="../media/image96.wmf"/><Relationship Id="rId1" Type="http://schemas.openxmlformats.org/officeDocument/2006/relationships/image" Target="../media/image95.wmf"/><Relationship Id="rId4" Type="http://schemas.openxmlformats.org/officeDocument/2006/relationships/image" Target="../media/image98.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02.wmf"/><Relationship Id="rId2" Type="http://schemas.openxmlformats.org/officeDocument/2006/relationships/image" Target="../media/image101.wmf"/><Relationship Id="rId1" Type="http://schemas.openxmlformats.org/officeDocument/2006/relationships/image" Target="../media/image100.wmf"/><Relationship Id="rId6" Type="http://schemas.openxmlformats.org/officeDocument/2006/relationships/image" Target="../media/image105.wmf"/><Relationship Id="rId5" Type="http://schemas.openxmlformats.org/officeDocument/2006/relationships/image" Target="../media/image104.wmf"/><Relationship Id="rId4" Type="http://schemas.openxmlformats.org/officeDocument/2006/relationships/image" Target="../media/image103.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08.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11.wmf"/><Relationship Id="rId2" Type="http://schemas.openxmlformats.org/officeDocument/2006/relationships/image" Target="../media/image110.wmf"/><Relationship Id="rId1" Type="http://schemas.openxmlformats.org/officeDocument/2006/relationships/image" Target="../media/image109.wmf"/><Relationship Id="rId5" Type="http://schemas.openxmlformats.org/officeDocument/2006/relationships/image" Target="../media/image113.wmf"/><Relationship Id="rId4" Type="http://schemas.openxmlformats.org/officeDocument/2006/relationships/image" Target="../media/image112.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16.emf"/><Relationship Id="rId2" Type="http://schemas.openxmlformats.org/officeDocument/2006/relationships/image" Target="../media/image115.emf"/><Relationship Id="rId1" Type="http://schemas.openxmlformats.org/officeDocument/2006/relationships/image" Target="../media/image114.emf"/><Relationship Id="rId4" Type="http://schemas.openxmlformats.org/officeDocument/2006/relationships/image" Target="../media/image117.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20.wmf"/><Relationship Id="rId2" Type="http://schemas.openxmlformats.org/officeDocument/2006/relationships/image" Target="../media/image119.wmf"/><Relationship Id="rId1" Type="http://schemas.openxmlformats.org/officeDocument/2006/relationships/image" Target="../media/image118.wmf"/></Relationships>
</file>

<file path=ppt/drawings/_rels/vmlDrawing33.vml.rels><?xml version="1.0" encoding="UTF-8" standalone="yes"?>
<Relationships xmlns="http://schemas.openxmlformats.org/package/2006/relationships"><Relationship Id="rId8" Type="http://schemas.openxmlformats.org/officeDocument/2006/relationships/image" Target="../media/image129.wmf"/><Relationship Id="rId3" Type="http://schemas.openxmlformats.org/officeDocument/2006/relationships/image" Target="../media/image124.wmf"/><Relationship Id="rId7" Type="http://schemas.openxmlformats.org/officeDocument/2006/relationships/image" Target="../media/image128.wmf"/><Relationship Id="rId2" Type="http://schemas.openxmlformats.org/officeDocument/2006/relationships/image" Target="../media/image123.wmf"/><Relationship Id="rId1" Type="http://schemas.openxmlformats.org/officeDocument/2006/relationships/image" Target="../media/image122.wmf"/><Relationship Id="rId6" Type="http://schemas.openxmlformats.org/officeDocument/2006/relationships/image" Target="../media/image127.wmf"/><Relationship Id="rId5" Type="http://schemas.openxmlformats.org/officeDocument/2006/relationships/image" Target="../media/image126.wmf"/><Relationship Id="rId4" Type="http://schemas.openxmlformats.org/officeDocument/2006/relationships/image" Target="../media/image125.wmf"/><Relationship Id="rId9" Type="http://schemas.openxmlformats.org/officeDocument/2006/relationships/image" Target="../media/image130.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33.emf"/><Relationship Id="rId2" Type="http://schemas.openxmlformats.org/officeDocument/2006/relationships/image" Target="../media/image132.emf"/><Relationship Id="rId1" Type="http://schemas.openxmlformats.org/officeDocument/2006/relationships/image" Target="../media/image131.emf"/><Relationship Id="rId4" Type="http://schemas.openxmlformats.org/officeDocument/2006/relationships/image" Target="../media/image134.e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136.wmf"/><Relationship Id="rId1" Type="http://schemas.openxmlformats.org/officeDocument/2006/relationships/image" Target="../media/image135.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35.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39.wmf"/><Relationship Id="rId2" Type="http://schemas.openxmlformats.org/officeDocument/2006/relationships/image" Target="../media/image138.wmf"/><Relationship Id="rId1" Type="http://schemas.openxmlformats.org/officeDocument/2006/relationships/image" Target="../media/image137.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69.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171.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5" Type="http://schemas.openxmlformats.org/officeDocument/2006/relationships/image" Target="../media/image20.wmf"/><Relationship Id="rId4" Type="http://schemas.openxmlformats.org/officeDocument/2006/relationships/image" Target="../media/image19.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173.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174.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175.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176.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177.e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180.e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181.e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182.e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183.e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184.png"/></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185.e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188.e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189.e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190.e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192.e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193.e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194.e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196.e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197.emf"/></Relationships>
</file>

<file path=ppt/drawings/_rels/vmlDrawing59.vml.rels><?xml version="1.0" encoding="UTF-8" standalone="yes"?>
<Relationships xmlns="http://schemas.openxmlformats.org/package/2006/relationships"><Relationship Id="rId3" Type="http://schemas.openxmlformats.org/officeDocument/2006/relationships/image" Target="../media/image200.wmf"/><Relationship Id="rId2" Type="http://schemas.openxmlformats.org/officeDocument/2006/relationships/image" Target="../media/image199.wmf"/><Relationship Id="rId1" Type="http://schemas.openxmlformats.org/officeDocument/2006/relationships/image" Target="../media/image198.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5.wmf"/><Relationship Id="rId7" Type="http://schemas.openxmlformats.org/officeDocument/2006/relationships/image" Target="../media/image29.wmf"/><Relationship Id="rId2" Type="http://schemas.openxmlformats.org/officeDocument/2006/relationships/image" Target="../media/image24.wmf"/><Relationship Id="rId1" Type="http://schemas.openxmlformats.org/officeDocument/2006/relationships/image" Target="../media/image23.wmf"/><Relationship Id="rId6" Type="http://schemas.openxmlformats.org/officeDocument/2006/relationships/image" Target="../media/image28.wmf"/><Relationship Id="rId5" Type="http://schemas.openxmlformats.org/officeDocument/2006/relationships/image" Target="../media/image27.wmf"/><Relationship Id="rId4" Type="http://schemas.openxmlformats.org/officeDocument/2006/relationships/image" Target="../media/image26.wmf"/></Relationships>
</file>

<file path=ppt/drawings/_rels/vmlDrawing60.vml.rels><?xml version="1.0" encoding="UTF-8" standalone="yes"?>
<Relationships xmlns="http://schemas.openxmlformats.org/package/2006/relationships"><Relationship Id="rId2" Type="http://schemas.openxmlformats.org/officeDocument/2006/relationships/image" Target="../media/image203.wmf"/><Relationship Id="rId1" Type="http://schemas.openxmlformats.org/officeDocument/2006/relationships/image" Target="../media/image202.wmf"/></Relationships>
</file>

<file path=ppt/drawings/_rels/vmlDrawing61.vml.rels><?xml version="1.0" encoding="UTF-8" standalone="yes"?>
<Relationships xmlns="http://schemas.openxmlformats.org/package/2006/relationships"><Relationship Id="rId8" Type="http://schemas.openxmlformats.org/officeDocument/2006/relationships/image" Target="../media/image212.wmf"/><Relationship Id="rId3" Type="http://schemas.openxmlformats.org/officeDocument/2006/relationships/image" Target="../media/image207.wmf"/><Relationship Id="rId7" Type="http://schemas.openxmlformats.org/officeDocument/2006/relationships/image" Target="../media/image211.wmf"/><Relationship Id="rId2" Type="http://schemas.openxmlformats.org/officeDocument/2006/relationships/image" Target="../media/image206.wmf"/><Relationship Id="rId1" Type="http://schemas.openxmlformats.org/officeDocument/2006/relationships/image" Target="../media/image205.wmf"/><Relationship Id="rId6" Type="http://schemas.openxmlformats.org/officeDocument/2006/relationships/image" Target="../media/image210.wmf"/><Relationship Id="rId5" Type="http://schemas.openxmlformats.org/officeDocument/2006/relationships/image" Target="../media/image209.wmf"/><Relationship Id="rId10" Type="http://schemas.openxmlformats.org/officeDocument/2006/relationships/image" Target="../media/image214.wmf"/><Relationship Id="rId4" Type="http://schemas.openxmlformats.org/officeDocument/2006/relationships/image" Target="../media/image208.wmf"/><Relationship Id="rId9" Type="http://schemas.openxmlformats.org/officeDocument/2006/relationships/image" Target="../media/image213.wmf"/></Relationships>
</file>

<file path=ppt/drawings/_rels/vmlDrawing62.vml.rels><?xml version="1.0" encoding="UTF-8" standalone="yes"?>
<Relationships xmlns="http://schemas.openxmlformats.org/package/2006/relationships"><Relationship Id="rId1" Type="http://schemas.openxmlformats.org/officeDocument/2006/relationships/image" Target="../media/image215.emf"/></Relationships>
</file>

<file path=ppt/drawings/_rels/vmlDrawing63.vml.rels><?xml version="1.0" encoding="UTF-8" standalone="yes"?>
<Relationships xmlns="http://schemas.openxmlformats.org/package/2006/relationships"><Relationship Id="rId1" Type="http://schemas.openxmlformats.org/officeDocument/2006/relationships/image" Target="../media/image218.emf"/></Relationships>
</file>

<file path=ppt/drawings/_rels/vmlDrawing64.vml.rels><?xml version="1.0" encoding="UTF-8" standalone="yes"?>
<Relationships xmlns="http://schemas.openxmlformats.org/package/2006/relationships"><Relationship Id="rId1" Type="http://schemas.openxmlformats.org/officeDocument/2006/relationships/image" Target="../media/image219.emf"/></Relationships>
</file>

<file path=ppt/drawings/_rels/vmlDrawing65.vml.rels><?xml version="1.0" encoding="UTF-8" standalone="yes"?>
<Relationships xmlns="http://schemas.openxmlformats.org/package/2006/relationships"><Relationship Id="rId3" Type="http://schemas.openxmlformats.org/officeDocument/2006/relationships/image" Target="../media/image222.emf"/><Relationship Id="rId2" Type="http://schemas.openxmlformats.org/officeDocument/2006/relationships/image" Target="../media/image221.emf"/><Relationship Id="rId1" Type="http://schemas.openxmlformats.org/officeDocument/2006/relationships/image" Target="../media/image220.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image" Target="../media/image33.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 Id="rId4" Type="http://schemas.openxmlformats.org/officeDocument/2006/relationships/image" Target="../media/image3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674F9997-A186-460C-94AB-2F3D9CE106E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8B0CBD13-680A-466B-B40B-EA749D023A8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2A3580-2A87-4D1A-8DBB-8F1DF56855A9}" type="datetimeFigureOut">
              <a:rPr lang="zh-CN" altLang="en-US" smtClean="0"/>
              <a:t>2018/11/28</a:t>
            </a:fld>
            <a:endParaRPr lang="zh-CN" altLang="en-US"/>
          </a:p>
        </p:txBody>
      </p:sp>
      <p:sp>
        <p:nvSpPr>
          <p:cNvPr id="4" name="页脚占位符 3">
            <a:extLst>
              <a:ext uri="{FF2B5EF4-FFF2-40B4-BE49-F238E27FC236}">
                <a16:creationId xmlns:a16="http://schemas.microsoft.com/office/drawing/2014/main" id="{9CC1EEDA-23E2-4527-8138-D48C1909E26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F9477A2B-0053-4994-9B60-67EDE5D5845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4A43E1C-661B-453D-B1AE-2548EA5BC7A1}" type="slidenum">
              <a:rPr lang="zh-CN" altLang="en-US" smtClean="0"/>
              <a:t>‹#›</a:t>
            </a:fld>
            <a:endParaRPr lang="zh-CN" altLang="en-US"/>
          </a:p>
        </p:txBody>
      </p:sp>
    </p:spTree>
    <p:extLst>
      <p:ext uri="{BB962C8B-B14F-4D97-AF65-F5344CB8AC3E}">
        <p14:creationId xmlns:p14="http://schemas.microsoft.com/office/powerpoint/2010/main" val="4285809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96FE9B-8A6E-483D-B477-2657D7A6012A}" type="datetimeFigureOut">
              <a:rPr lang="zh-CN" altLang="en-US" smtClean="0"/>
              <a:t>2018/11/28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05F1C4-2812-4110-8708-74A52F3A3C3C}" type="slidenum">
              <a:rPr lang="zh-CN" altLang="en-US" smtClean="0"/>
              <a:t>‹#›</a:t>
            </a:fld>
            <a:endParaRPr lang="zh-CN" altLang="en-US"/>
          </a:p>
        </p:txBody>
      </p:sp>
    </p:spTree>
    <p:extLst>
      <p:ext uri="{BB962C8B-B14F-4D97-AF65-F5344CB8AC3E}">
        <p14:creationId xmlns:p14="http://schemas.microsoft.com/office/powerpoint/2010/main" val="11203887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A22037F-1433-4152-9855-D35B37ACED3D}"/>
              </a:ext>
            </a:extLst>
          </p:cNvPr>
          <p:cNvSpPr>
            <a:spLocks noGrp="1" noChangeArrowheads="1"/>
          </p:cNvSpPr>
          <p:nvPr>
            <p:ph type="sldNum" sz="quarter" idx="5"/>
          </p:nvPr>
        </p:nvSpPr>
        <p:spPr>
          <a:ln/>
        </p:spPr>
        <p:txBody>
          <a:bodyPr/>
          <a:lstStyle/>
          <a:p>
            <a:fld id="{3EFBBC3F-AF55-4E75-A425-DCEDECF30F3C}" type="slidenum">
              <a:rPr lang="en-US" altLang="zh-CN"/>
              <a:pPr/>
              <a:t>19</a:t>
            </a:fld>
            <a:endParaRPr lang="en-US" altLang="zh-CN"/>
          </a:p>
        </p:txBody>
      </p:sp>
      <p:sp>
        <p:nvSpPr>
          <p:cNvPr id="989186" name="Rectangle 2">
            <a:extLst>
              <a:ext uri="{FF2B5EF4-FFF2-40B4-BE49-F238E27FC236}">
                <a16:creationId xmlns:a16="http://schemas.microsoft.com/office/drawing/2014/main" id="{941D23A9-A22F-4E63-A3C5-C4135465FB0D}"/>
              </a:ext>
            </a:extLst>
          </p:cNvPr>
          <p:cNvSpPr>
            <a:spLocks noGrp="1" noRot="1" noChangeAspect="1" noChangeArrowheads="1" noTextEdit="1"/>
          </p:cNvSpPr>
          <p:nvPr>
            <p:ph type="sldImg"/>
          </p:nvPr>
        </p:nvSpPr>
        <p:spPr>
          <a:ln/>
        </p:spPr>
      </p:sp>
      <p:sp>
        <p:nvSpPr>
          <p:cNvPr id="989187" name="Rectangle 3">
            <a:extLst>
              <a:ext uri="{FF2B5EF4-FFF2-40B4-BE49-F238E27FC236}">
                <a16:creationId xmlns:a16="http://schemas.microsoft.com/office/drawing/2014/main" id="{882E57E2-ABBE-4E12-AA3F-482ECA3F02BD}"/>
              </a:ext>
            </a:extLst>
          </p:cNvPr>
          <p:cNvSpPr>
            <a:spLocks noGrp="1" noChangeArrowheads="1"/>
          </p:cNvSpPr>
          <p:nvPr>
            <p:ph type="body" idx="1"/>
          </p:nvPr>
        </p:nvSpPr>
        <p:spPr/>
        <p:txBody>
          <a:bodyPr/>
          <a:lstStyle/>
          <a:p>
            <a:endParaRPr lang="en-US" altLang="zh-CN"/>
          </a:p>
          <a:p>
            <a:endParaRPr lang="en-US" altLang="zh-CN">
              <a:solidFill>
                <a:schemeClr val="tx2"/>
              </a:solidFill>
              <a:latin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A8ACAA4-AA31-4CF0-8853-0EC8577826FA}"/>
              </a:ext>
            </a:extLst>
          </p:cNvPr>
          <p:cNvSpPr>
            <a:spLocks noGrp="1" noChangeArrowheads="1"/>
          </p:cNvSpPr>
          <p:nvPr>
            <p:ph type="sldNum" sz="quarter" idx="5"/>
          </p:nvPr>
        </p:nvSpPr>
        <p:spPr>
          <a:ln/>
        </p:spPr>
        <p:txBody>
          <a:bodyPr/>
          <a:lstStyle/>
          <a:p>
            <a:fld id="{B7B8E4FA-0ADB-4F20-BB15-6834F2D1FDD5}" type="slidenum">
              <a:rPr lang="en-US" altLang="zh-CN"/>
              <a:pPr/>
              <a:t>42</a:t>
            </a:fld>
            <a:endParaRPr lang="en-US" altLang="zh-CN"/>
          </a:p>
        </p:txBody>
      </p:sp>
      <p:sp>
        <p:nvSpPr>
          <p:cNvPr id="992258" name="Rectangle 2">
            <a:extLst>
              <a:ext uri="{FF2B5EF4-FFF2-40B4-BE49-F238E27FC236}">
                <a16:creationId xmlns:a16="http://schemas.microsoft.com/office/drawing/2014/main" id="{09DE7AD5-966E-4C5D-87F8-06A816E2C340}"/>
              </a:ext>
            </a:extLst>
          </p:cNvPr>
          <p:cNvSpPr>
            <a:spLocks noGrp="1" noRot="1" noChangeAspect="1" noChangeArrowheads="1" noTextEdit="1"/>
          </p:cNvSpPr>
          <p:nvPr>
            <p:ph type="sldImg"/>
          </p:nvPr>
        </p:nvSpPr>
        <p:spPr>
          <a:ln/>
        </p:spPr>
      </p:sp>
      <p:sp>
        <p:nvSpPr>
          <p:cNvPr id="992259" name="Rectangle 3">
            <a:extLst>
              <a:ext uri="{FF2B5EF4-FFF2-40B4-BE49-F238E27FC236}">
                <a16:creationId xmlns:a16="http://schemas.microsoft.com/office/drawing/2014/main" id="{5D420B5E-9616-447B-B127-13774C1724DB}"/>
              </a:ext>
            </a:extLst>
          </p:cNvPr>
          <p:cNvSpPr>
            <a:spLocks noGrp="1" noChangeArrowheads="1"/>
          </p:cNvSpPr>
          <p:nvPr>
            <p:ph type="body" idx="1"/>
          </p:nvPr>
        </p:nvSpPr>
        <p:spPr/>
        <p:txBody>
          <a:bodyPr/>
          <a:lstStyle/>
          <a:p>
            <a:r>
              <a:rPr lang="en-US" altLang="zh-CN">
                <a:latin typeface="宋体" panose="02010600030101010101" pitchFamily="2" charset="-122"/>
              </a:rPr>
              <a:t>Vigenere</a:t>
            </a:r>
            <a:r>
              <a:rPr lang="zh-CN" altLang="en-US">
                <a:latin typeface="宋体" panose="02010600030101010101" pitchFamily="2" charset="-122"/>
              </a:rPr>
              <a:t>维吉尼亚</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D9A27E1-0210-4FB7-8A92-EA424F1913BD}"/>
              </a:ext>
            </a:extLst>
          </p:cNvPr>
          <p:cNvSpPr>
            <a:spLocks noGrp="1" noChangeArrowheads="1"/>
          </p:cNvSpPr>
          <p:nvPr>
            <p:ph type="sldNum" sz="quarter" idx="5"/>
          </p:nvPr>
        </p:nvSpPr>
        <p:spPr>
          <a:ln/>
        </p:spPr>
        <p:txBody>
          <a:bodyPr/>
          <a:lstStyle/>
          <a:p>
            <a:fld id="{77B369AC-BFC8-4EA7-9C54-0BABCF45ABA5}" type="slidenum">
              <a:rPr lang="en-US" altLang="zh-CN"/>
              <a:pPr/>
              <a:t>49</a:t>
            </a:fld>
            <a:endParaRPr lang="en-US" altLang="zh-CN"/>
          </a:p>
        </p:txBody>
      </p:sp>
      <p:sp>
        <p:nvSpPr>
          <p:cNvPr id="970754" name="Rectangle 2">
            <a:extLst>
              <a:ext uri="{FF2B5EF4-FFF2-40B4-BE49-F238E27FC236}">
                <a16:creationId xmlns:a16="http://schemas.microsoft.com/office/drawing/2014/main" id="{CDA3FC0B-A7EB-48CB-8231-A1AAC49422D8}"/>
              </a:ext>
            </a:extLst>
          </p:cNvPr>
          <p:cNvSpPr>
            <a:spLocks noGrp="1" noRot="1" noChangeAspect="1" noChangeArrowheads="1" noTextEdit="1"/>
          </p:cNvSpPr>
          <p:nvPr>
            <p:ph type="sldImg"/>
          </p:nvPr>
        </p:nvSpPr>
        <p:spPr>
          <a:ln/>
        </p:spPr>
      </p:sp>
      <p:sp>
        <p:nvSpPr>
          <p:cNvPr id="970755" name="Rectangle 3">
            <a:extLst>
              <a:ext uri="{FF2B5EF4-FFF2-40B4-BE49-F238E27FC236}">
                <a16:creationId xmlns:a16="http://schemas.microsoft.com/office/drawing/2014/main" id="{AE8CE12B-C6E1-4D6E-8E41-F00BF27F02E2}"/>
              </a:ext>
            </a:extLst>
          </p:cNvPr>
          <p:cNvSpPr>
            <a:spLocks noGrp="1" noChangeArrowheads="1"/>
          </p:cNvSpPr>
          <p:nvPr>
            <p:ph type="body" idx="1"/>
          </p:nvPr>
        </p:nvSpPr>
        <p:spPr/>
        <p:txBody>
          <a:bodyPr/>
          <a:lstStyle/>
          <a:p>
            <a:r>
              <a:rPr lang="zh-CN" altLang="en-US" sz="1400">
                <a:solidFill>
                  <a:schemeClr val="tx2"/>
                </a:solidFill>
                <a:latin typeface="宋体" panose="02010600030101010101" pitchFamily="2" charset="-122"/>
              </a:rPr>
              <a:t>暴露出相同的记录：失去</a:t>
            </a:r>
            <a:r>
              <a:rPr lang="zh-CN" altLang="en-US"/>
              <a:t>序列密码所具有</a:t>
            </a:r>
            <a:r>
              <a:rPr lang="zh-CN" altLang="en-US">
                <a:latin typeface="Arial" panose="020B0604020202020204" pitchFamily="34" charset="0"/>
              </a:rPr>
              <a:t>”</a:t>
            </a:r>
            <a:r>
              <a:rPr lang="zh-CN" altLang="en-US"/>
              <a:t>对于相同的明文其密文不一定相同</a:t>
            </a:r>
            <a:r>
              <a:rPr lang="zh-CN" altLang="en-US">
                <a:latin typeface="Arial" panose="020B0604020202020204" pitchFamily="34" charset="0"/>
              </a:rPr>
              <a:t>”</a:t>
            </a:r>
            <a:r>
              <a:rPr lang="zh-CN" altLang="en-US"/>
              <a:t>的安全特性。</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BD6E88E-CD61-49FD-B8AC-2E2F08ABC641}"/>
              </a:ext>
            </a:extLst>
          </p:cNvPr>
          <p:cNvSpPr>
            <a:spLocks noGrp="1" noChangeArrowheads="1"/>
          </p:cNvSpPr>
          <p:nvPr>
            <p:ph type="sldNum" sz="quarter" idx="5"/>
          </p:nvPr>
        </p:nvSpPr>
        <p:spPr>
          <a:ln/>
        </p:spPr>
        <p:txBody>
          <a:bodyPr/>
          <a:lstStyle/>
          <a:p>
            <a:fld id="{F2ED193E-6431-4A47-907A-990E4C0A07C7}" type="slidenum">
              <a:rPr lang="en-US" altLang="zh-CN"/>
              <a:pPr/>
              <a:t>54</a:t>
            </a:fld>
            <a:endParaRPr lang="en-US" altLang="zh-CN"/>
          </a:p>
        </p:txBody>
      </p:sp>
      <p:sp>
        <p:nvSpPr>
          <p:cNvPr id="1026050" name="Rectangle 2">
            <a:extLst>
              <a:ext uri="{FF2B5EF4-FFF2-40B4-BE49-F238E27FC236}">
                <a16:creationId xmlns:a16="http://schemas.microsoft.com/office/drawing/2014/main" id="{BA95A991-8E5F-43F8-996F-790CBC11A363}"/>
              </a:ext>
            </a:extLst>
          </p:cNvPr>
          <p:cNvSpPr>
            <a:spLocks noGrp="1" noRot="1" noChangeAspect="1" noChangeArrowheads="1" noTextEdit="1"/>
          </p:cNvSpPr>
          <p:nvPr>
            <p:ph type="sldImg"/>
          </p:nvPr>
        </p:nvSpPr>
        <p:spPr>
          <a:ln/>
        </p:spPr>
      </p:sp>
      <p:sp>
        <p:nvSpPr>
          <p:cNvPr id="1026051" name="Rectangle 3">
            <a:extLst>
              <a:ext uri="{FF2B5EF4-FFF2-40B4-BE49-F238E27FC236}">
                <a16:creationId xmlns:a16="http://schemas.microsoft.com/office/drawing/2014/main" id="{985C2D46-21E9-496C-9B6D-5598B87674E0}"/>
              </a:ext>
            </a:extLst>
          </p:cNvPr>
          <p:cNvSpPr>
            <a:spLocks noGrp="1" noChangeArrowheads="1"/>
          </p:cNvSpPr>
          <p:nvPr>
            <p:ph type="body" idx="1"/>
          </p:nvPr>
        </p:nvSpPr>
        <p:spPr/>
        <p:txBody>
          <a:bodyPr/>
          <a:lstStyle/>
          <a:p>
            <a:r>
              <a:rPr lang="en-US" altLang="zh-CN"/>
              <a:t>WEP</a:t>
            </a:r>
            <a:r>
              <a:rPr lang="zh-CN" altLang="en-US"/>
              <a:t>是</a:t>
            </a:r>
            <a:r>
              <a:rPr lang="en-US" altLang="zh-CN"/>
              <a:t>Wired Equivalent Privacy</a:t>
            </a:r>
            <a:r>
              <a:rPr lang="zh-CN" altLang="en-US"/>
              <a:t>的简称，有线等效保密（</a:t>
            </a:r>
            <a:r>
              <a:rPr lang="en-US" altLang="zh-CN"/>
              <a:t>WEP</a:t>
            </a:r>
            <a:r>
              <a:rPr lang="zh-CN" altLang="en-US"/>
              <a:t>）协议是对在两台设备间无线传输的数据进行加密的方式，用以防止非法用户窃听或侵入无线网络。</a:t>
            </a:r>
            <a:br>
              <a:rPr lang="zh-CN" altLang="en-US"/>
            </a:b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DB0B2AF-51AD-4CFB-B4C9-16848C486F11}"/>
              </a:ext>
            </a:extLst>
          </p:cNvPr>
          <p:cNvSpPr>
            <a:spLocks noGrp="1" noChangeArrowheads="1"/>
          </p:cNvSpPr>
          <p:nvPr>
            <p:ph type="sldNum" sz="quarter" idx="5"/>
          </p:nvPr>
        </p:nvSpPr>
        <p:spPr>
          <a:ln/>
        </p:spPr>
        <p:txBody>
          <a:bodyPr/>
          <a:lstStyle/>
          <a:p>
            <a:fld id="{CE9A9FFD-CB13-4245-BFA7-945D0DAEFBFD}" type="slidenum">
              <a:rPr lang="en-US" altLang="zh-CN"/>
              <a:pPr/>
              <a:t>55</a:t>
            </a:fld>
            <a:endParaRPr lang="en-US" altLang="zh-CN"/>
          </a:p>
        </p:txBody>
      </p:sp>
      <p:sp>
        <p:nvSpPr>
          <p:cNvPr id="987138" name="Rectangle 2">
            <a:extLst>
              <a:ext uri="{FF2B5EF4-FFF2-40B4-BE49-F238E27FC236}">
                <a16:creationId xmlns:a16="http://schemas.microsoft.com/office/drawing/2014/main" id="{C5D25920-B2A8-437C-97B2-8205552C005E}"/>
              </a:ext>
            </a:extLst>
          </p:cNvPr>
          <p:cNvSpPr>
            <a:spLocks noGrp="1" noRot="1" noChangeAspect="1" noChangeArrowheads="1" noTextEdit="1"/>
          </p:cNvSpPr>
          <p:nvPr>
            <p:ph type="sldImg"/>
          </p:nvPr>
        </p:nvSpPr>
        <p:spPr>
          <a:ln/>
        </p:spPr>
      </p:sp>
      <p:sp>
        <p:nvSpPr>
          <p:cNvPr id="987139" name="Rectangle 3">
            <a:extLst>
              <a:ext uri="{FF2B5EF4-FFF2-40B4-BE49-F238E27FC236}">
                <a16:creationId xmlns:a16="http://schemas.microsoft.com/office/drawing/2014/main" id="{F3528BAF-CD61-4E90-808A-55A42850FFB7}"/>
              </a:ext>
            </a:extLst>
          </p:cNvPr>
          <p:cNvSpPr>
            <a:spLocks noGrp="1" noChangeArrowheads="1"/>
          </p:cNvSpPr>
          <p:nvPr>
            <p:ph type="body" idx="1"/>
          </p:nvPr>
        </p:nvSpPr>
        <p:spPr/>
        <p:txBody>
          <a:bodyPr/>
          <a:lstStyle/>
          <a:p>
            <a:r>
              <a:rPr lang="en-US" altLang="zh-CN"/>
              <a:t>Permutation</a:t>
            </a:r>
            <a:r>
              <a:rPr lang="zh-CN" altLang="en-US"/>
              <a:t>置换</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2388A17-9DCE-41C0-8A0A-B0933CE3C041}"/>
              </a:ext>
            </a:extLst>
          </p:cNvPr>
          <p:cNvSpPr>
            <a:spLocks noGrp="1" noChangeArrowheads="1"/>
          </p:cNvSpPr>
          <p:nvPr>
            <p:ph type="sldNum" sz="quarter" idx="5"/>
          </p:nvPr>
        </p:nvSpPr>
        <p:spPr>
          <a:ln/>
        </p:spPr>
        <p:txBody>
          <a:bodyPr/>
          <a:lstStyle/>
          <a:p>
            <a:fld id="{0E2477D5-B3C9-4484-8860-B04032E14D0B}" type="slidenum">
              <a:rPr lang="en-US" altLang="zh-CN"/>
              <a:pPr/>
              <a:t>61</a:t>
            </a:fld>
            <a:endParaRPr lang="en-US" altLang="zh-CN"/>
          </a:p>
        </p:txBody>
      </p:sp>
      <p:sp>
        <p:nvSpPr>
          <p:cNvPr id="988162" name="Rectangle 2">
            <a:extLst>
              <a:ext uri="{FF2B5EF4-FFF2-40B4-BE49-F238E27FC236}">
                <a16:creationId xmlns:a16="http://schemas.microsoft.com/office/drawing/2014/main" id="{A1F057D5-64F2-48CE-9A3B-A3CCB321702C}"/>
              </a:ext>
            </a:extLst>
          </p:cNvPr>
          <p:cNvSpPr>
            <a:spLocks noGrp="1" noRot="1" noChangeAspect="1" noChangeArrowheads="1" noTextEdit="1"/>
          </p:cNvSpPr>
          <p:nvPr>
            <p:ph type="sldImg"/>
          </p:nvPr>
        </p:nvSpPr>
        <p:spPr>
          <a:ln/>
        </p:spPr>
      </p:sp>
      <p:sp>
        <p:nvSpPr>
          <p:cNvPr id="988163" name="Rectangle 3">
            <a:extLst>
              <a:ext uri="{FF2B5EF4-FFF2-40B4-BE49-F238E27FC236}">
                <a16:creationId xmlns:a16="http://schemas.microsoft.com/office/drawing/2014/main" id="{209BDE9B-619D-4F0C-96AB-ACCE74D68CF5}"/>
              </a:ext>
            </a:extLst>
          </p:cNvPr>
          <p:cNvSpPr>
            <a:spLocks noGrp="1" noChangeArrowheads="1"/>
          </p:cNvSpPr>
          <p:nvPr>
            <p:ph type="body" idx="1"/>
          </p:nvPr>
        </p:nvSpPr>
        <p:spPr/>
        <p:txBody>
          <a:bodyPr/>
          <a:lstStyle/>
          <a:p>
            <a:r>
              <a:rPr lang="en-US" altLang="zh-CN">
                <a:latin typeface="宋体" panose="02010600030101010101" pitchFamily="2" charset="-122"/>
              </a:rPr>
              <a:t>Invariance</a:t>
            </a:r>
            <a:r>
              <a:rPr lang="zh-CN" altLang="en-US">
                <a:latin typeface="宋体" panose="02010600030101010101" pitchFamily="2" charset="-122"/>
              </a:rPr>
              <a:t>不变性，</a:t>
            </a:r>
            <a:r>
              <a:rPr lang="en-US" altLang="zh-CN">
                <a:latin typeface="宋体" panose="02010600030101010101" pitchFamily="2" charset="-122"/>
              </a:rPr>
              <a:t>IV</a:t>
            </a:r>
            <a:r>
              <a:rPr lang="en-US" altLang="zh-CN"/>
              <a:t>=increase value </a:t>
            </a:r>
            <a:r>
              <a:rPr lang="zh-CN" altLang="en-US"/>
              <a:t>增值</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5A1505D-77C6-44EA-AE58-90E84D271536}"/>
              </a:ext>
            </a:extLst>
          </p:cNvPr>
          <p:cNvSpPr>
            <a:spLocks noGrp="1" noChangeArrowheads="1"/>
          </p:cNvSpPr>
          <p:nvPr>
            <p:ph type="sldNum" sz="quarter" idx="5"/>
          </p:nvPr>
        </p:nvSpPr>
        <p:spPr>
          <a:ln/>
        </p:spPr>
        <p:txBody>
          <a:bodyPr/>
          <a:lstStyle/>
          <a:p>
            <a:fld id="{470F486D-61D1-4910-BEEF-DD8E6BC40F64}" type="slidenum">
              <a:rPr lang="en-US" altLang="zh-CN"/>
              <a:pPr/>
              <a:t>79</a:t>
            </a:fld>
            <a:endParaRPr lang="en-US" altLang="zh-CN"/>
          </a:p>
        </p:txBody>
      </p:sp>
      <p:sp>
        <p:nvSpPr>
          <p:cNvPr id="974850" name="Rectangle 2">
            <a:extLst>
              <a:ext uri="{FF2B5EF4-FFF2-40B4-BE49-F238E27FC236}">
                <a16:creationId xmlns:a16="http://schemas.microsoft.com/office/drawing/2014/main" id="{3A5170A5-6262-42F5-9F59-94B9FECD4EAB}"/>
              </a:ext>
            </a:extLst>
          </p:cNvPr>
          <p:cNvSpPr>
            <a:spLocks noGrp="1" noRot="1" noChangeAspect="1" noChangeArrowheads="1" noTextEdit="1"/>
          </p:cNvSpPr>
          <p:nvPr>
            <p:ph type="sldImg"/>
          </p:nvPr>
        </p:nvSpPr>
        <p:spPr>
          <a:ln/>
        </p:spPr>
      </p:sp>
      <p:sp>
        <p:nvSpPr>
          <p:cNvPr id="974851" name="Rectangle 3">
            <a:extLst>
              <a:ext uri="{FF2B5EF4-FFF2-40B4-BE49-F238E27FC236}">
                <a16:creationId xmlns:a16="http://schemas.microsoft.com/office/drawing/2014/main" id="{E07D8EFA-8F4E-419A-8AC3-F3A2EBD6C3C8}"/>
              </a:ext>
            </a:extLst>
          </p:cNvPr>
          <p:cNvSpPr>
            <a:spLocks noGrp="1" noChangeArrowheads="1"/>
          </p:cNvSpPr>
          <p:nvPr>
            <p:ph type="body" idx="1"/>
          </p:nvPr>
        </p:nvSpPr>
        <p:spPr/>
        <p:txBody>
          <a:bodyPr/>
          <a:lstStyle/>
          <a:p>
            <a:r>
              <a:rPr lang="en-US" altLang="zh-CN"/>
              <a:t>z</a:t>
            </a:r>
            <a:r>
              <a:rPr lang="en-US" altLang="zh-CN" baseline="-25000"/>
              <a:t>0</a:t>
            </a:r>
            <a:r>
              <a:rPr lang="zh-CN" altLang="en-US"/>
              <a:t>＝</a:t>
            </a:r>
            <a:r>
              <a:rPr lang="en-US" altLang="zh-CN" i="1"/>
              <a:t>f</a:t>
            </a:r>
            <a:r>
              <a:rPr lang="en-US" altLang="zh-CN"/>
              <a:t>(</a:t>
            </a:r>
            <a:r>
              <a:rPr lang="en-US" altLang="zh-CN" i="1"/>
              <a:t>k</a:t>
            </a:r>
            <a:r>
              <a:rPr lang="en-US" altLang="zh-CN"/>
              <a:t>, </a:t>
            </a:r>
            <a:r>
              <a:rPr lang="el-GR" altLang="zh-CN" sz="1400">
                <a:latin typeface="宋体" panose="02010600030101010101" pitchFamily="2" charset="-122"/>
              </a:rPr>
              <a:t>σ</a:t>
            </a:r>
            <a:r>
              <a:rPr lang="en-US" altLang="zh-CN" sz="1400" baseline="-25000">
                <a:latin typeface="宋体" panose="02010600030101010101" pitchFamily="2" charset="-122"/>
              </a:rPr>
              <a:t>0</a:t>
            </a:r>
            <a:r>
              <a:rPr lang="en-US" altLang="zh-CN" sz="1400">
                <a:latin typeface="宋体" panose="02010600030101010101" pitchFamily="2" charset="-122"/>
              </a:rPr>
              <a:t>)</a:t>
            </a:r>
            <a:endParaRPr lang="en-US" altLang="zh-CN" sz="1400" baseline="-25000">
              <a:latin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FA6117-D675-41A9-A24B-1883E156DF0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4E87759-CD6A-48FE-8829-16E8E07C98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F0E3B3D-021F-4417-9B18-2BF4D83F17C4}"/>
              </a:ext>
            </a:extLst>
          </p:cNvPr>
          <p:cNvSpPr>
            <a:spLocks noGrp="1"/>
          </p:cNvSpPr>
          <p:nvPr>
            <p:ph type="dt" sz="half" idx="10"/>
          </p:nvPr>
        </p:nvSpPr>
        <p:spPr/>
        <p:txBody>
          <a:bodyPr/>
          <a:lstStyle/>
          <a:p>
            <a:fld id="{0E810E42-B793-4B15-9D32-E4233933EE6B}" type="datetimeFigureOut">
              <a:rPr lang="zh-CN" altLang="en-US" smtClean="0"/>
              <a:t>2018/11/28</a:t>
            </a:fld>
            <a:endParaRPr lang="zh-CN" altLang="en-US"/>
          </a:p>
        </p:txBody>
      </p:sp>
      <p:sp>
        <p:nvSpPr>
          <p:cNvPr id="5" name="页脚占位符 4">
            <a:extLst>
              <a:ext uri="{FF2B5EF4-FFF2-40B4-BE49-F238E27FC236}">
                <a16:creationId xmlns:a16="http://schemas.microsoft.com/office/drawing/2014/main" id="{ECE61F15-BB2F-436F-8D17-6232C9AB44F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D459DE5-2C39-4F31-AEFD-6D719E305D49}"/>
              </a:ext>
            </a:extLst>
          </p:cNvPr>
          <p:cNvSpPr>
            <a:spLocks noGrp="1"/>
          </p:cNvSpPr>
          <p:nvPr>
            <p:ph type="sldNum" sz="quarter" idx="12"/>
          </p:nvPr>
        </p:nvSpPr>
        <p:spPr/>
        <p:txBody>
          <a:bodyPr/>
          <a:lstStyle/>
          <a:p>
            <a:fld id="{E92A1B64-F607-4CE0-9B1B-2E43208FAE28}" type="slidenum">
              <a:rPr lang="zh-CN" altLang="en-US" smtClean="0"/>
              <a:t>‹#›</a:t>
            </a:fld>
            <a:endParaRPr lang="zh-CN" altLang="en-US"/>
          </a:p>
        </p:txBody>
      </p:sp>
    </p:spTree>
    <p:extLst>
      <p:ext uri="{BB962C8B-B14F-4D97-AF65-F5344CB8AC3E}">
        <p14:creationId xmlns:p14="http://schemas.microsoft.com/office/powerpoint/2010/main" val="300671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585913-9115-4B69-8389-A5A8ED4BBE4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64F8EB1-2843-4592-BDA9-16E5B29E472F}"/>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5274BE5-9624-423F-B501-A4211C81F604}"/>
              </a:ext>
            </a:extLst>
          </p:cNvPr>
          <p:cNvSpPr>
            <a:spLocks noGrp="1"/>
          </p:cNvSpPr>
          <p:nvPr>
            <p:ph type="dt" sz="half" idx="10"/>
          </p:nvPr>
        </p:nvSpPr>
        <p:spPr/>
        <p:txBody>
          <a:bodyPr/>
          <a:lstStyle/>
          <a:p>
            <a:fld id="{0E810E42-B793-4B15-9D32-E4233933EE6B}" type="datetimeFigureOut">
              <a:rPr lang="zh-CN" altLang="en-US" smtClean="0"/>
              <a:t>2018/11/28</a:t>
            </a:fld>
            <a:endParaRPr lang="zh-CN" altLang="en-US"/>
          </a:p>
        </p:txBody>
      </p:sp>
      <p:sp>
        <p:nvSpPr>
          <p:cNvPr id="5" name="页脚占位符 4">
            <a:extLst>
              <a:ext uri="{FF2B5EF4-FFF2-40B4-BE49-F238E27FC236}">
                <a16:creationId xmlns:a16="http://schemas.microsoft.com/office/drawing/2014/main" id="{BC1C44A2-33C3-442D-800F-5053769835E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88C168C-3E71-4C11-826B-B871719BE7F5}"/>
              </a:ext>
            </a:extLst>
          </p:cNvPr>
          <p:cNvSpPr>
            <a:spLocks noGrp="1"/>
          </p:cNvSpPr>
          <p:nvPr>
            <p:ph type="sldNum" sz="quarter" idx="12"/>
          </p:nvPr>
        </p:nvSpPr>
        <p:spPr/>
        <p:txBody>
          <a:bodyPr/>
          <a:lstStyle/>
          <a:p>
            <a:fld id="{E92A1B64-F607-4CE0-9B1B-2E43208FAE28}" type="slidenum">
              <a:rPr lang="zh-CN" altLang="en-US" smtClean="0"/>
              <a:t>‹#›</a:t>
            </a:fld>
            <a:endParaRPr lang="zh-CN" altLang="en-US"/>
          </a:p>
        </p:txBody>
      </p:sp>
    </p:spTree>
    <p:extLst>
      <p:ext uri="{BB962C8B-B14F-4D97-AF65-F5344CB8AC3E}">
        <p14:creationId xmlns:p14="http://schemas.microsoft.com/office/powerpoint/2010/main" val="1467432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4FB32B2-08AF-481F-806F-1794D0BA29D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86971B8-6536-46BA-912E-9DF4EC2D531F}"/>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F1A4BEF-538D-4616-AB05-2DA0CC2B932F}"/>
              </a:ext>
            </a:extLst>
          </p:cNvPr>
          <p:cNvSpPr>
            <a:spLocks noGrp="1"/>
          </p:cNvSpPr>
          <p:nvPr>
            <p:ph type="dt" sz="half" idx="10"/>
          </p:nvPr>
        </p:nvSpPr>
        <p:spPr/>
        <p:txBody>
          <a:bodyPr/>
          <a:lstStyle/>
          <a:p>
            <a:fld id="{0E810E42-B793-4B15-9D32-E4233933EE6B}" type="datetimeFigureOut">
              <a:rPr lang="zh-CN" altLang="en-US" smtClean="0"/>
              <a:t>2018/11/28</a:t>
            </a:fld>
            <a:endParaRPr lang="zh-CN" altLang="en-US"/>
          </a:p>
        </p:txBody>
      </p:sp>
      <p:sp>
        <p:nvSpPr>
          <p:cNvPr id="5" name="页脚占位符 4">
            <a:extLst>
              <a:ext uri="{FF2B5EF4-FFF2-40B4-BE49-F238E27FC236}">
                <a16:creationId xmlns:a16="http://schemas.microsoft.com/office/drawing/2014/main" id="{103A9860-EC56-4672-AB81-A8982BF0C86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8B8F3B6-0255-4F42-A738-CE8D94310170}"/>
              </a:ext>
            </a:extLst>
          </p:cNvPr>
          <p:cNvSpPr>
            <a:spLocks noGrp="1"/>
          </p:cNvSpPr>
          <p:nvPr>
            <p:ph type="sldNum" sz="quarter" idx="12"/>
          </p:nvPr>
        </p:nvSpPr>
        <p:spPr/>
        <p:txBody>
          <a:bodyPr/>
          <a:lstStyle/>
          <a:p>
            <a:fld id="{E92A1B64-F607-4CE0-9B1B-2E43208FAE28}" type="slidenum">
              <a:rPr lang="zh-CN" altLang="en-US" smtClean="0"/>
              <a:t>‹#›</a:t>
            </a:fld>
            <a:endParaRPr lang="zh-CN" altLang="en-US"/>
          </a:p>
        </p:txBody>
      </p:sp>
    </p:spTree>
    <p:extLst>
      <p:ext uri="{BB962C8B-B14F-4D97-AF65-F5344CB8AC3E}">
        <p14:creationId xmlns:p14="http://schemas.microsoft.com/office/powerpoint/2010/main" val="15530444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5F72F8-BC78-40A9-913E-F13073A82BE4}"/>
              </a:ext>
            </a:extLst>
          </p:cNvPr>
          <p:cNvSpPr>
            <a:spLocks noGrp="1"/>
          </p:cNvSpPr>
          <p:nvPr>
            <p:ph type="title"/>
          </p:nvPr>
        </p:nvSpPr>
        <p:spPr>
          <a:xfrm>
            <a:off x="95251" y="142875"/>
            <a:ext cx="11997267" cy="1079500"/>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971F382-8960-48F7-9627-8838D278A255}"/>
              </a:ext>
            </a:extLst>
          </p:cNvPr>
          <p:cNvSpPr>
            <a:spLocks noGrp="1"/>
          </p:cNvSpPr>
          <p:nvPr>
            <p:ph type="body" sz="half" idx="1"/>
          </p:nvPr>
        </p:nvSpPr>
        <p:spPr>
          <a:xfrm>
            <a:off x="812800" y="1600200"/>
            <a:ext cx="5334000" cy="449897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73F74CD3-3178-4575-A532-1A1EFE2D7031}"/>
              </a:ext>
            </a:extLst>
          </p:cNvPr>
          <p:cNvSpPr>
            <a:spLocks noGrp="1"/>
          </p:cNvSpPr>
          <p:nvPr>
            <p:ph sz="half" idx="2"/>
          </p:nvPr>
        </p:nvSpPr>
        <p:spPr>
          <a:xfrm>
            <a:off x="6350000" y="1600200"/>
            <a:ext cx="5334000" cy="449897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E4B1560C-19FD-40DD-9D7A-38B20F6C75CE}"/>
              </a:ext>
            </a:extLst>
          </p:cNvPr>
          <p:cNvSpPr>
            <a:spLocks noGrp="1"/>
          </p:cNvSpPr>
          <p:nvPr>
            <p:ph type="dt" sz="half" idx="10"/>
          </p:nvPr>
        </p:nvSpPr>
        <p:spPr>
          <a:xfrm>
            <a:off x="239185" y="6524625"/>
            <a:ext cx="3052233" cy="287338"/>
          </a:xfrm>
        </p:spPr>
        <p:txBody>
          <a:bodyPr/>
          <a:lstStyle>
            <a:lvl1pPr>
              <a:defRPr/>
            </a:lvl1pPr>
          </a:lstStyle>
          <a:p>
            <a:fld id="{1A7416E1-329B-4869-BDDD-8B3F497EC12F}" type="datetime1">
              <a:rPr lang="zh-CN" altLang="en-US"/>
              <a:pPr/>
              <a:t>2018/11/28</a:t>
            </a:fld>
            <a:endParaRPr lang="en-US" altLang="zh-CN"/>
          </a:p>
        </p:txBody>
      </p:sp>
      <p:sp>
        <p:nvSpPr>
          <p:cNvPr id="6" name="页脚占位符 5">
            <a:extLst>
              <a:ext uri="{FF2B5EF4-FFF2-40B4-BE49-F238E27FC236}">
                <a16:creationId xmlns:a16="http://schemas.microsoft.com/office/drawing/2014/main" id="{4D58BED7-B25D-41DF-B32B-D9FA1551AC70}"/>
              </a:ext>
            </a:extLst>
          </p:cNvPr>
          <p:cNvSpPr>
            <a:spLocks noGrp="1"/>
          </p:cNvSpPr>
          <p:nvPr>
            <p:ph type="ftr" sz="quarter" idx="11"/>
          </p:nvPr>
        </p:nvSpPr>
        <p:spPr>
          <a:xfrm>
            <a:off x="4161367" y="6456364"/>
            <a:ext cx="3860800" cy="287337"/>
          </a:xfrm>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86435D97-C9EB-4B0D-8D1D-446DD64579B6}"/>
              </a:ext>
            </a:extLst>
          </p:cNvPr>
          <p:cNvSpPr>
            <a:spLocks noGrp="1"/>
          </p:cNvSpPr>
          <p:nvPr>
            <p:ph type="sldNum" sz="quarter" idx="12"/>
          </p:nvPr>
        </p:nvSpPr>
        <p:spPr>
          <a:xfrm>
            <a:off x="8805334" y="6526214"/>
            <a:ext cx="3052233" cy="287337"/>
          </a:xfrm>
        </p:spPr>
        <p:txBody>
          <a:bodyPr/>
          <a:lstStyle>
            <a:lvl1pPr>
              <a:defRPr/>
            </a:lvl1pPr>
          </a:lstStyle>
          <a:p>
            <a:fld id="{5A59DDBF-98A5-4F40-AB68-B10F9163B464}" type="slidenum">
              <a:rPr lang="en-US" altLang="zh-CN"/>
              <a:pPr/>
              <a:t>‹#›</a:t>
            </a:fld>
            <a:endParaRPr lang="en-US" altLang="zh-CN"/>
          </a:p>
        </p:txBody>
      </p:sp>
    </p:spTree>
    <p:extLst>
      <p:ext uri="{BB962C8B-B14F-4D97-AF65-F5344CB8AC3E}">
        <p14:creationId xmlns:p14="http://schemas.microsoft.com/office/powerpoint/2010/main" val="13954648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FF45CE-AF07-4BB8-A030-F19EA31D38C3}"/>
              </a:ext>
            </a:extLst>
          </p:cNvPr>
          <p:cNvSpPr>
            <a:spLocks noGrp="1"/>
          </p:cNvSpPr>
          <p:nvPr>
            <p:ph type="title"/>
          </p:nvPr>
        </p:nvSpPr>
        <p:spPr>
          <a:xfrm>
            <a:off x="95251" y="142875"/>
            <a:ext cx="11997267" cy="1079500"/>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00433E8-11D6-4AE2-B8B4-C3CEA5071562}"/>
              </a:ext>
            </a:extLst>
          </p:cNvPr>
          <p:cNvSpPr>
            <a:spLocks noGrp="1"/>
          </p:cNvSpPr>
          <p:nvPr>
            <p:ph type="body" sz="half" idx="1"/>
          </p:nvPr>
        </p:nvSpPr>
        <p:spPr>
          <a:xfrm>
            <a:off x="812800" y="1600200"/>
            <a:ext cx="5334000" cy="449897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592904A4-4912-4BB9-B733-7BA1C1F78E54}"/>
              </a:ext>
            </a:extLst>
          </p:cNvPr>
          <p:cNvSpPr>
            <a:spLocks noGrp="1"/>
          </p:cNvSpPr>
          <p:nvPr>
            <p:ph sz="quarter" idx="2"/>
          </p:nvPr>
        </p:nvSpPr>
        <p:spPr>
          <a:xfrm>
            <a:off x="6350000" y="1600200"/>
            <a:ext cx="5334000" cy="21732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a:extLst>
              <a:ext uri="{FF2B5EF4-FFF2-40B4-BE49-F238E27FC236}">
                <a16:creationId xmlns:a16="http://schemas.microsoft.com/office/drawing/2014/main" id="{6A6EC1BB-003F-46F3-8C0C-19E6C1036102}"/>
              </a:ext>
            </a:extLst>
          </p:cNvPr>
          <p:cNvSpPr>
            <a:spLocks noGrp="1"/>
          </p:cNvSpPr>
          <p:nvPr>
            <p:ph sz="quarter" idx="3"/>
          </p:nvPr>
        </p:nvSpPr>
        <p:spPr>
          <a:xfrm>
            <a:off x="6350000" y="3925889"/>
            <a:ext cx="5334000" cy="217328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a:extLst>
              <a:ext uri="{FF2B5EF4-FFF2-40B4-BE49-F238E27FC236}">
                <a16:creationId xmlns:a16="http://schemas.microsoft.com/office/drawing/2014/main" id="{D19B4AE1-C755-4896-9207-96DBB49C2CFF}"/>
              </a:ext>
            </a:extLst>
          </p:cNvPr>
          <p:cNvSpPr>
            <a:spLocks noGrp="1"/>
          </p:cNvSpPr>
          <p:nvPr>
            <p:ph type="dt" sz="half" idx="10"/>
          </p:nvPr>
        </p:nvSpPr>
        <p:spPr>
          <a:xfrm>
            <a:off x="239185" y="6524625"/>
            <a:ext cx="3052233" cy="287338"/>
          </a:xfrm>
        </p:spPr>
        <p:txBody>
          <a:bodyPr/>
          <a:lstStyle>
            <a:lvl1pPr>
              <a:defRPr/>
            </a:lvl1pPr>
          </a:lstStyle>
          <a:p>
            <a:fld id="{28BB46A9-B7CB-4122-8247-F412D88C953F}" type="datetime1">
              <a:rPr lang="zh-CN" altLang="en-US"/>
              <a:pPr/>
              <a:t>2018/11/28</a:t>
            </a:fld>
            <a:endParaRPr lang="en-US" altLang="zh-CN"/>
          </a:p>
        </p:txBody>
      </p:sp>
      <p:sp>
        <p:nvSpPr>
          <p:cNvPr id="7" name="页脚占位符 6">
            <a:extLst>
              <a:ext uri="{FF2B5EF4-FFF2-40B4-BE49-F238E27FC236}">
                <a16:creationId xmlns:a16="http://schemas.microsoft.com/office/drawing/2014/main" id="{3AF7FDA2-075D-4E84-91C8-82C90A10A037}"/>
              </a:ext>
            </a:extLst>
          </p:cNvPr>
          <p:cNvSpPr>
            <a:spLocks noGrp="1"/>
          </p:cNvSpPr>
          <p:nvPr>
            <p:ph type="ftr" sz="quarter" idx="11"/>
          </p:nvPr>
        </p:nvSpPr>
        <p:spPr>
          <a:xfrm>
            <a:off x="4161367" y="6456364"/>
            <a:ext cx="3860800" cy="287337"/>
          </a:xfrm>
        </p:spPr>
        <p:txBody>
          <a:bodyPr/>
          <a:lstStyle>
            <a:lvl1pPr>
              <a:defRPr/>
            </a:lvl1pPr>
          </a:lstStyle>
          <a:p>
            <a:endParaRPr lang="en-US" altLang="zh-CN"/>
          </a:p>
        </p:txBody>
      </p:sp>
      <p:sp>
        <p:nvSpPr>
          <p:cNvPr id="8" name="灯片编号占位符 7">
            <a:extLst>
              <a:ext uri="{FF2B5EF4-FFF2-40B4-BE49-F238E27FC236}">
                <a16:creationId xmlns:a16="http://schemas.microsoft.com/office/drawing/2014/main" id="{8EB28E4E-A0B9-44AB-A387-9524539F4257}"/>
              </a:ext>
            </a:extLst>
          </p:cNvPr>
          <p:cNvSpPr>
            <a:spLocks noGrp="1"/>
          </p:cNvSpPr>
          <p:nvPr>
            <p:ph type="sldNum" sz="quarter" idx="12"/>
          </p:nvPr>
        </p:nvSpPr>
        <p:spPr>
          <a:xfrm>
            <a:off x="8805334" y="6526214"/>
            <a:ext cx="3052233" cy="287337"/>
          </a:xfrm>
        </p:spPr>
        <p:txBody>
          <a:bodyPr/>
          <a:lstStyle>
            <a:lvl1pPr>
              <a:defRPr/>
            </a:lvl1pPr>
          </a:lstStyle>
          <a:p>
            <a:fld id="{60D24C94-7455-4C98-A5D1-8252EBD78EBE}" type="slidenum">
              <a:rPr lang="en-US" altLang="zh-CN"/>
              <a:pPr/>
              <a:t>‹#›</a:t>
            </a:fld>
            <a:endParaRPr lang="en-US" altLang="zh-CN"/>
          </a:p>
        </p:txBody>
      </p:sp>
    </p:spTree>
    <p:extLst>
      <p:ext uri="{BB962C8B-B14F-4D97-AF65-F5344CB8AC3E}">
        <p14:creationId xmlns:p14="http://schemas.microsoft.com/office/powerpoint/2010/main" val="1833188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9B3A5E-0BA9-4D3D-B637-638D942E981A}"/>
              </a:ext>
            </a:extLst>
          </p:cNvPr>
          <p:cNvSpPr>
            <a:spLocks noGrp="1"/>
          </p:cNvSpPr>
          <p:nvPr>
            <p:ph type="title"/>
          </p:nvPr>
        </p:nvSpPr>
        <p:spPr>
          <a:xfrm>
            <a:off x="95251" y="142875"/>
            <a:ext cx="11997267" cy="1079500"/>
          </a:xfrm>
        </p:spPr>
        <p:txBody>
          <a:bodyPr/>
          <a:lstStyle/>
          <a:p>
            <a:r>
              <a:rPr lang="zh-CN" altLang="en-US"/>
              <a:t>单击此处编辑母版标题样式</a:t>
            </a:r>
          </a:p>
        </p:txBody>
      </p:sp>
      <p:sp>
        <p:nvSpPr>
          <p:cNvPr id="3" name="表格占位符 2">
            <a:extLst>
              <a:ext uri="{FF2B5EF4-FFF2-40B4-BE49-F238E27FC236}">
                <a16:creationId xmlns:a16="http://schemas.microsoft.com/office/drawing/2014/main" id="{8819F71E-30AA-45DC-BC27-C1F186A66303}"/>
              </a:ext>
            </a:extLst>
          </p:cNvPr>
          <p:cNvSpPr>
            <a:spLocks noGrp="1"/>
          </p:cNvSpPr>
          <p:nvPr>
            <p:ph type="tbl" idx="1"/>
          </p:nvPr>
        </p:nvSpPr>
        <p:spPr>
          <a:xfrm>
            <a:off x="812800" y="1600200"/>
            <a:ext cx="10871200" cy="4498975"/>
          </a:xfrm>
        </p:spPr>
        <p:txBody>
          <a:bodyPr/>
          <a:lstStyle/>
          <a:p>
            <a:endParaRPr lang="zh-CN" altLang="en-US"/>
          </a:p>
        </p:txBody>
      </p:sp>
      <p:sp>
        <p:nvSpPr>
          <p:cNvPr id="4" name="日期占位符 3">
            <a:extLst>
              <a:ext uri="{FF2B5EF4-FFF2-40B4-BE49-F238E27FC236}">
                <a16:creationId xmlns:a16="http://schemas.microsoft.com/office/drawing/2014/main" id="{86CB5459-2F4C-4800-96E5-F321C1FEDF13}"/>
              </a:ext>
            </a:extLst>
          </p:cNvPr>
          <p:cNvSpPr>
            <a:spLocks noGrp="1"/>
          </p:cNvSpPr>
          <p:nvPr>
            <p:ph type="dt" sz="half" idx="10"/>
          </p:nvPr>
        </p:nvSpPr>
        <p:spPr>
          <a:xfrm>
            <a:off x="239185" y="6524625"/>
            <a:ext cx="3052233" cy="287338"/>
          </a:xfrm>
        </p:spPr>
        <p:txBody>
          <a:bodyPr/>
          <a:lstStyle>
            <a:lvl1pPr>
              <a:defRPr/>
            </a:lvl1pPr>
          </a:lstStyle>
          <a:p>
            <a:fld id="{E57C6767-72B8-4DB2-94BE-B839925EFB0D}" type="datetime1">
              <a:rPr lang="zh-CN" altLang="en-US"/>
              <a:pPr/>
              <a:t>2018/11/28</a:t>
            </a:fld>
            <a:endParaRPr lang="en-US" altLang="zh-CN"/>
          </a:p>
        </p:txBody>
      </p:sp>
      <p:sp>
        <p:nvSpPr>
          <p:cNvPr id="5" name="页脚占位符 4">
            <a:extLst>
              <a:ext uri="{FF2B5EF4-FFF2-40B4-BE49-F238E27FC236}">
                <a16:creationId xmlns:a16="http://schemas.microsoft.com/office/drawing/2014/main" id="{7FBA552D-D1B3-45F4-B568-B7981EF2B2DC}"/>
              </a:ext>
            </a:extLst>
          </p:cNvPr>
          <p:cNvSpPr>
            <a:spLocks noGrp="1"/>
          </p:cNvSpPr>
          <p:nvPr>
            <p:ph type="ftr" sz="quarter" idx="11"/>
          </p:nvPr>
        </p:nvSpPr>
        <p:spPr>
          <a:xfrm>
            <a:off x="4161367" y="6456364"/>
            <a:ext cx="3860800" cy="287337"/>
          </a:xfrm>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21B1FC6E-D3BA-481E-B1B4-061B8233AD06}"/>
              </a:ext>
            </a:extLst>
          </p:cNvPr>
          <p:cNvSpPr>
            <a:spLocks noGrp="1"/>
          </p:cNvSpPr>
          <p:nvPr>
            <p:ph type="sldNum" sz="quarter" idx="12"/>
          </p:nvPr>
        </p:nvSpPr>
        <p:spPr>
          <a:xfrm>
            <a:off x="8805334" y="6526214"/>
            <a:ext cx="3052233" cy="287337"/>
          </a:xfrm>
        </p:spPr>
        <p:txBody>
          <a:bodyPr/>
          <a:lstStyle>
            <a:lvl1pPr>
              <a:defRPr/>
            </a:lvl1pPr>
          </a:lstStyle>
          <a:p>
            <a:fld id="{72E5C1C1-1E07-41A1-96A5-6BC510A7516F}" type="slidenum">
              <a:rPr lang="en-US" altLang="zh-CN"/>
              <a:pPr/>
              <a:t>‹#›</a:t>
            </a:fld>
            <a:endParaRPr lang="en-US" altLang="zh-CN"/>
          </a:p>
        </p:txBody>
      </p:sp>
    </p:spTree>
    <p:extLst>
      <p:ext uri="{BB962C8B-B14F-4D97-AF65-F5344CB8AC3E}">
        <p14:creationId xmlns:p14="http://schemas.microsoft.com/office/powerpoint/2010/main" val="2387899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D30C89-6BEA-40DF-BAF3-B25068CCA7A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8E833DF-823B-4DFF-AF9C-8C11AE52CEAF}"/>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DE5ABE4-0FFD-4718-9BCC-AA0DBB1AF506}"/>
              </a:ext>
            </a:extLst>
          </p:cNvPr>
          <p:cNvSpPr>
            <a:spLocks noGrp="1"/>
          </p:cNvSpPr>
          <p:nvPr>
            <p:ph type="dt" sz="half" idx="10"/>
          </p:nvPr>
        </p:nvSpPr>
        <p:spPr/>
        <p:txBody>
          <a:bodyPr/>
          <a:lstStyle/>
          <a:p>
            <a:fld id="{0E810E42-B793-4B15-9D32-E4233933EE6B}" type="datetimeFigureOut">
              <a:rPr lang="zh-CN" altLang="en-US" smtClean="0"/>
              <a:t>2018/11/28</a:t>
            </a:fld>
            <a:endParaRPr lang="zh-CN" altLang="en-US"/>
          </a:p>
        </p:txBody>
      </p:sp>
      <p:sp>
        <p:nvSpPr>
          <p:cNvPr id="5" name="页脚占位符 4">
            <a:extLst>
              <a:ext uri="{FF2B5EF4-FFF2-40B4-BE49-F238E27FC236}">
                <a16:creationId xmlns:a16="http://schemas.microsoft.com/office/drawing/2014/main" id="{F92AFF64-B9A5-4E84-8799-EF1084B1334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8BC292C-33E4-4CF8-AD83-509541294045}"/>
              </a:ext>
            </a:extLst>
          </p:cNvPr>
          <p:cNvSpPr>
            <a:spLocks noGrp="1"/>
          </p:cNvSpPr>
          <p:nvPr>
            <p:ph type="sldNum" sz="quarter" idx="12"/>
          </p:nvPr>
        </p:nvSpPr>
        <p:spPr/>
        <p:txBody>
          <a:bodyPr/>
          <a:lstStyle/>
          <a:p>
            <a:fld id="{E92A1B64-F607-4CE0-9B1B-2E43208FAE28}" type="slidenum">
              <a:rPr lang="zh-CN" altLang="en-US" smtClean="0"/>
              <a:t>‹#›</a:t>
            </a:fld>
            <a:endParaRPr lang="zh-CN" altLang="en-US"/>
          </a:p>
        </p:txBody>
      </p:sp>
    </p:spTree>
    <p:extLst>
      <p:ext uri="{BB962C8B-B14F-4D97-AF65-F5344CB8AC3E}">
        <p14:creationId xmlns:p14="http://schemas.microsoft.com/office/powerpoint/2010/main" val="3851576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DA85E9-8BC2-492E-B874-A59222D30B4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4151F2A-CB1F-427A-BEEA-461C555D20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AFAE7028-ED67-4476-8DAF-06067A97D710}"/>
              </a:ext>
            </a:extLst>
          </p:cNvPr>
          <p:cNvSpPr>
            <a:spLocks noGrp="1"/>
          </p:cNvSpPr>
          <p:nvPr>
            <p:ph type="dt" sz="half" idx="10"/>
          </p:nvPr>
        </p:nvSpPr>
        <p:spPr/>
        <p:txBody>
          <a:bodyPr/>
          <a:lstStyle/>
          <a:p>
            <a:fld id="{0E810E42-B793-4B15-9D32-E4233933EE6B}" type="datetimeFigureOut">
              <a:rPr lang="zh-CN" altLang="en-US" smtClean="0"/>
              <a:t>2018/11/28</a:t>
            </a:fld>
            <a:endParaRPr lang="zh-CN" altLang="en-US"/>
          </a:p>
        </p:txBody>
      </p:sp>
      <p:sp>
        <p:nvSpPr>
          <p:cNvPr id="5" name="页脚占位符 4">
            <a:extLst>
              <a:ext uri="{FF2B5EF4-FFF2-40B4-BE49-F238E27FC236}">
                <a16:creationId xmlns:a16="http://schemas.microsoft.com/office/drawing/2014/main" id="{C76A92DD-0786-4D2A-88FF-033F6FD0694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62F14B3-D852-4158-94AD-19D28097765C}"/>
              </a:ext>
            </a:extLst>
          </p:cNvPr>
          <p:cNvSpPr>
            <a:spLocks noGrp="1"/>
          </p:cNvSpPr>
          <p:nvPr>
            <p:ph type="sldNum" sz="quarter" idx="12"/>
          </p:nvPr>
        </p:nvSpPr>
        <p:spPr/>
        <p:txBody>
          <a:bodyPr/>
          <a:lstStyle/>
          <a:p>
            <a:fld id="{E92A1B64-F607-4CE0-9B1B-2E43208FAE28}" type="slidenum">
              <a:rPr lang="zh-CN" altLang="en-US" smtClean="0"/>
              <a:t>‹#›</a:t>
            </a:fld>
            <a:endParaRPr lang="zh-CN" altLang="en-US"/>
          </a:p>
        </p:txBody>
      </p:sp>
    </p:spTree>
    <p:extLst>
      <p:ext uri="{BB962C8B-B14F-4D97-AF65-F5344CB8AC3E}">
        <p14:creationId xmlns:p14="http://schemas.microsoft.com/office/powerpoint/2010/main" val="2790325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FBDE9B-0D01-4B52-8F11-EE202359D68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2F8DABF-5327-4BB9-8DA1-3DFE71DCC6A1}"/>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4E3885C6-BDA8-4173-A326-74E4303189B3}"/>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26153421-942E-4E55-B6EE-26448941AC4B}"/>
              </a:ext>
            </a:extLst>
          </p:cNvPr>
          <p:cNvSpPr>
            <a:spLocks noGrp="1"/>
          </p:cNvSpPr>
          <p:nvPr>
            <p:ph type="dt" sz="half" idx="10"/>
          </p:nvPr>
        </p:nvSpPr>
        <p:spPr/>
        <p:txBody>
          <a:bodyPr/>
          <a:lstStyle/>
          <a:p>
            <a:fld id="{0E810E42-B793-4B15-9D32-E4233933EE6B}" type="datetimeFigureOut">
              <a:rPr lang="zh-CN" altLang="en-US" smtClean="0"/>
              <a:t>2018/11/28</a:t>
            </a:fld>
            <a:endParaRPr lang="zh-CN" altLang="en-US"/>
          </a:p>
        </p:txBody>
      </p:sp>
      <p:sp>
        <p:nvSpPr>
          <p:cNvPr id="6" name="页脚占位符 5">
            <a:extLst>
              <a:ext uri="{FF2B5EF4-FFF2-40B4-BE49-F238E27FC236}">
                <a16:creationId xmlns:a16="http://schemas.microsoft.com/office/drawing/2014/main" id="{B0D4D679-83F3-4248-9483-D65028EC221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25D1BC8-E5BC-4CDC-90CE-DBCB56B03557}"/>
              </a:ext>
            </a:extLst>
          </p:cNvPr>
          <p:cNvSpPr>
            <a:spLocks noGrp="1"/>
          </p:cNvSpPr>
          <p:nvPr>
            <p:ph type="sldNum" sz="quarter" idx="12"/>
          </p:nvPr>
        </p:nvSpPr>
        <p:spPr/>
        <p:txBody>
          <a:bodyPr/>
          <a:lstStyle/>
          <a:p>
            <a:fld id="{E92A1B64-F607-4CE0-9B1B-2E43208FAE28}" type="slidenum">
              <a:rPr lang="zh-CN" altLang="en-US" smtClean="0"/>
              <a:t>‹#›</a:t>
            </a:fld>
            <a:endParaRPr lang="zh-CN" altLang="en-US"/>
          </a:p>
        </p:txBody>
      </p:sp>
    </p:spTree>
    <p:extLst>
      <p:ext uri="{BB962C8B-B14F-4D97-AF65-F5344CB8AC3E}">
        <p14:creationId xmlns:p14="http://schemas.microsoft.com/office/powerpoint/2010/main" val="2085570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3821B1-E846-43FD-95C2-1EFD5621B49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B136420-400A-48B7-994D-58213CD442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BA8C1F6D-295E-4649-81C0-C6F9AE3ABF1D}"/>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0CF8B3A4-E0A3-47F1-A3EB-FC74ECCC9C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2131244D-209C-42A8-9F6C-6CFD9B0D0789}"/>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5762E32E-BE26-4903-A81F-43771FA2E0D0}"/>
              </a:ext>
            </a:extLst>
          </p:cNvPr>
          <p:cNvSpPr>
            <a:spLocks noGrp="1"/>
          </p:cNvSpPr>
          <p:nvPr>
            <p:ph type="dt" sz="half" idx="10"/>
          </p:nvPr>
        </p:nvSpPr>
        <p:spPr/>
        <p:txBody>
          <a:bodyPr/>
          <a:lstStyle/>
          <a:p>
            <a:fld id="{0E810E42-B793-4B15-9D32-E4233933EE6B}" type="datetimeFigureOut">
              <a:rPr lang="zh-CN" altLang="en-US" smtClean="0"/>
              <a:t>2018/11/28</a:t>
            </a:fld>
            <a:endParaRPr lang="zh-CN" altLang="en-US"/>
          </a:p>
        </p:txBody>
      </p:sp>
      <p:sp>
        <p:nvSpPr>
          <p:cNvPr id="8" name="页脚占位符 7">
            <a:extLst>
              <a:ext uri="{FF2B5EF4-FFF2-40B4-BE49-F238E27FC236}">
                <a16:creationId xmlns:a16="http://schemas.microsoft.com/office/drawing/2014/main" id="{256A6AD1-4528-4602-9760-4AE2C50087C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377BCA9-97C4-406A-B02B-6E6062F26751}"/>
              </a:ext>
            </a:extLst>
          </p:cNvPr>
          <p:cNvSpPr>
            <a:spLocks noGrp="1"/>
          </p:cNvSpPr>
          <p:nvPr>
            <p:ph type="sldNum" sz="quarter" idx="12"/>
          </p:nvPr>
        </p:nvSpPr>
        <p:spPr/>
        <p:txBody>
          <a:bodyPr/>
          <a:lstStyle/>
          <a:p>
            <a:fld id="{E92A1B64-F607-4CE0-9B1B-2E43208FAE28}" type="slidenum">
              <a:rPr lang="zh-CN" altLang="en-US" smtClean="0"/>
              <a:t>‹#›</a:t>
            </a:fld>
            <a:endParaRPr lang="zh-CN" altLang="en-US"/>
          </a:p>
        </p:txBody>
      </p:sp>
    </p:spTree>
    <p:extLst>
      <p:ext uri="{BB962C8B-B14F-4D97-AF65-F5344CB8AC3E}">
        <p14:creationId xmlns:p14="http://schemas.microsoft.com/office/powerpoint/2010/main" val="4147169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A6732A-EE5B-433D-8777-6804672392C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921ED42-2DCC-42BB-B428-4DE2E1B71B29}"/>
              </a:ext>
            </a:extLst>
          </p:cNvPr>
          <p:cNvSpPr>
            <a:spLocks noGrp="1"/>
          </p:cNvSpPr>
          <p:nvPr>
            <p:ph type="dt" sz="half" idx="10"/>
          </p:nvPr>
        </p:nvSpPr>
        <p:spPr/>
        <p:txBody>
          <a:bodyPr/>
          <a:lstStyle/>
          <a:p>
            <a:fld id="{0E810E42-B793-4B15-9D32-E4233933EE6B}" type="datetimeFigureOut">
              <a:rPr lang="zh-CN" altLang="en-US" smtClean="0"/>
              <a:t>2018/11/28</a:t>
            </a:fld>
            <a:endParaRPr lang="zh-CN" altLang="en-US"/>
          </a:p>
        </p:txBody>
      </p:sp>
      <p:sp>
        <p:nvSpPr>
          <p:cNvPr id="4" name="页脚占位符 3">
            <a:extLst>
              <a:ext uri="{FF2B5EF4-FFF2-40B4-BE49-F238E27FC236}">
                <a16:creationId xmlns:a16="http://schemas.microsoft.com/office/drawing/2014/main" id="{71B5B2F7-54A8-4F36-95FC-A9A069AD292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6131F8F-D844-4B66-A798-CEC03C8374E2}"/>
              </a:ext>
            </a:extLst>
          </p:cNvPr>
          <p:cNvSpPr>
            <a:spLocks noGrp="1"/>
          </p:cNvSpPr>
          <p:nvPr>
            <p:ph type="sldNum" sz="quarter" idx="12"/>
          </p:nvPr>
        </p:nvSpPr>
        <p:spPr/>
        <p:txBody>
          <a:bodyPr/>
          <a:lstStyle/>
          <a:p>
            <a:fld id="{E92A1B64-F607-4CE0-9B1B-2E43208FAE28}" type="slidenum">
              <a:rPr lang="zh-CN" altLang="en-US" smtClean="0"/>
              <a:t>‹#›</a:t>
            </a:fld>
            <a:endParaRPr lang="zh-CN" altLang="en-US"/>
          </a:p>
        </p:txBody>
      </p:sp>
    </p:spTree>
    <p:extLst>
      <p:ext uri="{BB962C8B-B14F-4D97-AF65-F5344CB8AC3E}">
        <p14:creationId xmlns:p14="http://schemas.microsoft.com/office/powerpoint/2010/main" val="528606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AC7B0C1-903B-42AC-BDF5-F0FA318B5C44}"/>
              </a:ext>
            </a:extLst>
          </p:cNvPr>
          <p:cNvSpPr>
            <a:spLocks noGrp="1"/>
          </p:cNvSpPr>
          <p:nvPr>
            <p:ph type="dt" sz="half" idx="10"/>
          </p:nvPr>
        </p:nvSpPr>
        <p:spPr/>
        <p:txBody>
          <a:bodyPr/>
          <a:lstStyle/>
          <a:p>
            <a:fld id="{0E810E42-B793-4B15-9D32-E4233933EE6B}" type="datetimeFigureOut">
              <a:rPr lang="zh-CN" altLang="en-US" smtClean="0"/>
              <a:t>2018/11/28</a:t>
            </a:fld>
            <a:endParaRPr lang="zh-CN" altLang="en-US"/>
          </a:p>
        </p:txBody>
      </p:sp>
      <p:sp>
        <p:nvSpPr>
          <p:cNvPr id="3" name="页脚占位符 2">
            <a:extLst>
              <a:ext uri="{FF2B5EF4-FFF2-40B4-BE49-F238E27FC236}">
                <a16:creationId xmlns:a16="http://schemas.microsoft.com/office/drawing/2014/main" id="{DEF8C58F-6198-42BF-A068-682BA39149F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8796DF7-DE99-4DAF-8D05-DCCB442A43C9}"/>
              </a:ext>
            </a:extLst>
          </p:cNvPr>
          <p:cNvSpPr>
            <a:spLocks noGrp="1"/>
          </p:cNvSpPr>
          <p:nvPr>
            <p:ph type="sldNum" sz="quarter" idx="12"/>
          </p:nvPr>
        </p:nvSpPr>
        <p:spPr/>
        <p:txBody>
          <a:bodyPr/>
          <a:lstStyle/>
          <a:p>
            <a:fld id="{E92A1B64-F607-4CE0-9B1B-2E43208FAE28}" type="slidenum">
              <a:rPr lang="zh-CN" altLang="en-US" smtClean="0"/>
              <a:t>‹#›</a:t>
            </a:fld>
            <a:endParaRPr lang="zh-CN" altLang="en-US"/>
          </a:p>
        </p:txBody>
      </p:sp>
    </p:spTree>
    <p:extLst>
      <p:ext uri="{BB962C8B-B14F-4D97-AF65-F5344CB8AC3E}">
        <p14:creationId xmlns:p14="http://schemas.microsoft.com/office/powerpoint/2010/main" val="3012005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7F7FB8-22F8-43A7-BC06-635DDD78529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E974972-6558-4C44-96DA-C66E7EC744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C49C45FE-9C61-4426-B26D-C7386F5A66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45DA1E5F-74C4-4F68-BCE8-BC6069EF3A67}"/>
              </a:ext>
            </a:extLst>
          </p:cNvPr>
          <p:cNvSpPr>
            <a:spLocks noGrp="1"/>
          </p:cNvSpPr>
          <p:nvPr>
            <p:ph type="dt" sz="half" idx="10"/>
          </p:nvPr>
        </p:nvSpPr>
        <p:spPr/>
        <p:txBody>
          <a:bodyPr/>
          <a:lstStyle/>
          <a:p>
            <a:fld id="{0E810E42-B793-4B15-9D32-E4233933EE6B}" type="datetimeFigureOut">
              <a:rPr lang="zh-CN" altLang="en-US" smtClean="0"/>
              <a:t>2018/11/28</a:t>
            </a:fld>
            <a:endParaRPr lang="zh-CN" altLang="en-US"/>
          </a:p>
        </p:txBody>
      </p:sp>
      <p:sp>
        <p:nvSpPr>
          <p:cNvPr id="6" name="页脚占位符 5">
            <a:extLst>
              <a:ext uri="{FF2B5EF4-FFF2-40B4-BE49-F238E27FC236}">
                <a16:creationId xmlns:a16="http://schemas.microsoft.com/office/drawing/2014/main" id="{85583DD4-C12F-4290-A642-581CA465488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E705AE2-EAA6-4424-ABA3-2153A55DD0E5}"/>
              </a:ext>
            </a:extLst>
          </p:cNvPr>
          <p:cNvSpPr>
            <a:spLocks noGrp="1"/>
          </p:cNvSpPr>
          <p:nvPr>
            <p:ph type="sldNum" sz="quarter" idx="12"/>
          </p:nvPr>
        </p:nvSpPr>
        <p:spPr/>
        <p:txBody>
          <a:bodyPr/>
          <a:lstStyle/>
          <a:p>
            <a:fld id="{E92A1B64-F607-4CE0-9B1B-2E43208FAE28}" type="slidenum">
              <a:rPr lang="zh-CN" altLang="en-US" smtClean="0"/>
              <a:t>‹#›</a:t>
            </a:fld>
            <a:endParaRPr lang="zh-CN" altLang="en-US"/>
          </a:p>
        </p:txBody>
      </p:sp>
    </p:spTree>
    <p:extLst>
      <p:ext uri="{BB962C8B-B14F-4D97-AF65-F5344CB8AC3E}">
        <p14:creationId xmlns:p14="http://schemas.microsoft.com/office/powerpoint/2010/main" val="1084229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EDEF3B-972F-41D6-A0D4-15498E42C7F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18A7EB3-7759-467D-B005-1C097BB48A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9779C65-CF61-4A0C-BA56-8B69831CFD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8CDAAAF8-FD3B-415B-98F1-2AAA6995374B}"/>
              </a:ext>
            </a:extLst>
          </p:cNvPr>
          <p:cNvSpPr>
            <a:spLocks noGrp="1"/>
          </p:cNvSpPr>
          <p:nvPr>
            <p:ph type="dt" sz="half" idx="10"/>
          </p:nvPr>
        </p:nvSpPr>
        <p:spPr/>
        <p:txBody>
          <a:bodyPr/>
          <a:lstStyle/>
          <a:p>
            <a:fld id="{0E810E42-B793-4B15-9D32-E4233933EE6B}" type="datetimeFigureOut">
              <a:rPr lang="zh-CN" altLang="en-US" smtClean="0"/>
              <a:t>2018/11/28</a:t>
            </a:fld>
            <a:endParaRPr lang="zh-CN" altLang="en-US"/>
          </a:p>
        </p:txBody>
      </p:sp>
      <p:sp>
        <p:nvSpPr>
          <p:cNvPr id="6" name="页脚占位符 5">
            <a:extLst>
              <a:ext uri="{FF2B5EF4-FFF2-40B4-BE49-F238E27FC236}">
                <a16:creationId xmlns:a16="http://schemas.microsoft.com/office/drawing/2014/main" id="{B50A97AE-3FB1-4315-9568-44E88B7AA21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6367F79-2613-43AD-B5A9-BDDFF06867ED}"/>
              </a:ext>
            </a:extLst>
          </p:cNvPr>
          <p:cNvSpPr>
            <a:spLocks noGrp="1"/>
          </p:cNvSpPr>
          <p:nvPr>
            <p:ph type="sldNum" sz="quarter" idx="12"/>
          </p:nvPr>
        </p:nvSpPr>
        <p:spPr/>
        <p:txBody>
          <a:bodyPr/>
          <a:lstStyle/>
          <a:p>
            <a:fld id="{E92A1B64-F607-4CE0-9B1B-2E43208FAE28}" type="slidenum">
              <a:rPr lang="zh-CN" altLang="en-US" smtClean="0"/>
              <a:t>‹#›</a:t>
            </a:fld>
            <a:endParaRPr lang="zh-CN" altLang="en-US"/>
          </a:p>
        </p:txBody>
      </p:sp>
    </p:spTree>
    <p:extLst>
      <p:ext uri="{BB962C8B-B14F-4D97-AF65-F5344CB8AC3E}">
        <p14:creationId xmlns:p14="http://schemas.microsoft.com/office/powerpoint/2010/main" val="2487508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9F099DF-2618-4AE6-83EA-40049D8F4C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CA400B7-0415-4831-8BD0-D2D6AF7931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C1FD066-A27B-4B39-B1F7-DDD6C3A4FA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810E42-B793-4B15-9D32-E4233933EE6B}" type="datetimeFigureOut">
              <a:rPr lang="zh-CN" altLang="en-US" smtClean="0"/>
              <a:t>2018/11/28</a:t>
            </a:fld>
            <a:endParaRPr lang="zh-CN" altLang="en-US"/>
          </a:p>
        </p:txBody>
      </p:sp>
      <p:sp>
        <p:nvSpPr>
          <p:cNvPr id="5" name="页脚占位符 4">
            <a:extLst>
              <a:ext uri="{FF2B5EF4-FFF2-40B4-BE49-F238E27FC236}">
                <a16:creationId xmlns:a16="http://schemas.microsoft.com/office/drawing/2014/main" id="{C2757072-F061-44E2-9FAD-ED05D604C0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B6B604E-BEFC-4569-A005-03207459F6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2A1B64-F607-4CE0-9B1B-2E43208FAE28}" type="slidenum">
              <a:rPr lang="zh-CN" altLang="en-US" smtClean="0"/>
              <a:t>‹#›</a:t>
            </a:fld>
            <a:endParaRPr lang="zh-CN" altLang="en-US"/>
          </a:p>
        </p:txBody>
      </p:sp>
    </p:spTree>
    <p:extLst>
      <p:ext uri="{BB962C8B-B14F-4D97-AF65-F5344CB8AC3E}">
        <p14:creationId xmlns:p14="http://schemas.microsoft.com/office/powerpoint/2010/main" val="3919020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7.wmf"/><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9.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6.w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image" Target="../media/image10.wmf"/><Relationship Id="rId10" Type="http://schemas.openxmlformats.org/officeDocument/2006/relationships/image" Target="../media/image8.wmf"/><Relationship Id="rId4" Type="http://schemas.openxmlformats.org/officeDocument/2006/relationships/image" Target="../media/image5.wmf"/><Relationship Id="rId9" Type="http://schemas.openxmlformats.org/officeDocument/2006/relationships/oleObject" Target="../embeddings/oleObject4.bin"/><Relationship Id="rId14" Type="http://schemas.openxmlformats.org/officeDocument/2006/relationships/oleObject" Target="../embeddings/oleObject7.bin"/></Relationships>
</file>

<file path=ppt/slides/_rels/slide100.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3" Type="http://schemas.openxmlformats.org/officeDocument/2006/relationships/image" Target="../media/image140.emf"/><Relationship Id="rId2" Type="http://schemas.openxmlformats.org/officeDocument/2006/relationships/image" Target="../media/image81.png"/><Relationship Id="rId1" Type="http://schemas.openxmlformats.org/officeDocument/2006/relationships/slideLayout" Target="../slideLayouts/slideLayout2.xml"/><Relationship Id="rId4" Type="http://schemas.openxmlformats.org/officeDocument/2006/relationships/image" Target="../media/image141.emf"/></Relationships>
</file>

<file path=ppt/slides/_rels/slide107.xml.rels><?xml version="1.0" encoding="UTF-8" standalone="yes"?>
<Relationships xmlns="http://schemas.openxmlformats.org/package/2006/relationships"><Relationship Id="rId2" Type="http://schemas.openxmlformats.org/officeDocument/2006/relationships/image" Target="../media/image142.emf"/><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3" Type="http://schemas.openxmlformats.org/officeDocument/2006/relationships/image" Target="../media/image144.emf"/><Relationship Id="rId2" Type="http://schemas.openxmlformats.org/officeDocument/2006/relationships/image" Target="../media/image143.emf"/><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3" Type="http://schemas.openxmlformats.org/officeDocument/2006/relationships/image" Target="../media/image146.emf"/><Relationship Id="rId2" Type="http://schemas.openxmlformats.org/officeDocument/2006/relationships/image" Target="../media/image145.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148.emf"/><Relationship Id="rId2" Type="http://schemas.openxmlformats.org/officeDocument/2006/relationships/image" Target="../media/image147.emf"/><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3" Type="http://schemas.openxmlformats.org/officeDocument/2006/relationships/image" Target="../media/image150.emf"/><Relationship Id="rId2" Type="http://schemas.openxmlformats.org/officeDocument/2006/relationships/image" Target="../media/image149.emf"/><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3" Type="http://schemas.openxmlformats.org/officeDocument/2006/relationships/image" Target="../media/image152.emf"/><Relationship Id="rId2" Type="http://schemas.openxmlformats.org/officeDocument/2006/relationships/image" Target="../media/image151.emf"/><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3" Type="http://schemas.openxmlformats.org/officeDocument/2006/relationships/image" Target="../media/image154.emf"/><Relationship Id="rId2" Type="http://schemas.openxmlformats.org/officeDocument/2006/relationships/image" Target="../media/image153.emf"/><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3" Type="http://schemas.openxmlformats.org/officeDocument/2006/relationships/image" Target="../media/image155.emf"/><Relationship Id="rId2" Type="http://schemas.openxmlformats.org/officeDocument/2006/relationships/image" Target="../media/image81.png"/><Relationship Id="rId1" Type="http://schemas.openxmlformats.org/officeDocument/2006/relationships/slideLayout" Target="../slideLayouts/slideLayout2.xml"/><Relationship Id="rId4" Type="http://schemas.openxmlformats.org/officeDocument/2006/relationships/image" Target="../media/image156.emf"/></Relationships>
</file>

<file path=ppt/slides/_rels/slide115.xml.rels><?xml version="1.0" encoding="UTF-8" standalone="yes"?>
<Relationships xmlns="http://schemas.openxmlformats.org/package/2006/relationships"><Relationship Id="rId3" Type="http://schemas.openxmlformats.org/officeDocument/2006/relationships/image" Target="../media/image158.emf"/><Relationship Id="rId2" Type="http://schemas.openxmlformats.org/officeDocument/2006/relationships/image" Target="../media/image157.emf"/><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3" Type="http://schemas.openxmlformats.org/officeDocument/2006/relationships/image" Target="../media/image160.emf"/><Relationship Id="rId2" Type="http://schemas.openxmlformats.org/officeDocument/2006/relationships/image" Target="../media/image159.emf"/><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162.emf"/><Relationship Id="rId2" Type="http://schemas.openxmlformats.org/officeDocument/2006/relationships/image" Target="../media/image161.emf"/><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3" Type="http://schemas.openxmlformats.org/officeDocument/2006/relationships/image" Target="../media/image164.emf"/><Relationship Id="rId2" Type="http://schemas.openxmlformats.org/officeDocument/2006/relationships/image" Target="../media/image163.emf"/><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3" Type="http://schemas.openxmlformats.org/officeDocument/2006/relationships/image" Target="../media/image166.emf"/><Relationship Id="rId2" Type="http://schemas.openxmlformats.org/officeDocument/2006/relationships/image" Target="../media/image165.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2.wmf"/><Relationship Id="rId5" Type="http://schemas.openxmlformats.org/officeDocument/2006/relationships/oleObject" Target="../embeddings/oleObject9.bin"/><Relationship Id="rId4" Type="http://schemas.openxmlformats.org/officeDocument/2006/relationships/image" Target="../media/image11.wmf"/></Relationships>
</file>

<file path=ppt/slides/_rels/slide120.xml.rels><?xml version="1.0" encoding="UTF-8" standalone="yes"?>
<Relationships xmlns="http://schemas.openxmlformats.org/package/2006/relationships"><Relationship Id="rId3" Type="http://schemas.openxmlformats.org/officeDocument/2006/relationships/image" Target="../media/image168.emf"/><Relationship Id="rId2" Type="http://schemas.openxmlformats.org/officeDocument/2006/relationships/image" Target="../media/image167.emf"/><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slideLayout" Target="../slideLayouts/slideLayout12.xml"/><Relationship Id="rId1" Type="http://schemas.openxmlformats.org/officeDocument/2006/relationships/vmlDrawing" Target="../drawings/vmlDrawing38.vml"/><Relationship Id="rId5" Type="http://schemas.openxmlformats.org/officeDocument/2006/relationships/image" Target="../media/image169.emf"/><Relationship Id="rId4" Type="http://schemas.openxmlformats.org/officeDocument/2006/relationships/oleObject" Target="../embeddings/oleObject140.bin"/></Relationships>
</file>

<file path=ppt/slides/_rels/slide122.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14.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3" Type="http://schemas.openxmlformats.org/officeDocument/2006/relationships/oleObject" Target="../embeddings/oleObject141.bin"/><Relationship Id="rId2" Type="http://schemas.openxmlformats.org/officeDocument/2006/relationships/slideLayout" Target="../slideLayouts/slideLayout7.xml"/><Relationship Id="rId1" Type="http://schemas.openxmlformats.org/officeDocument/2006/relationships/vmlDrawing" Target="../drawings/vmlDrawing39.vml"/><Relationship Id="rId4" Type="http://schemas.openxmlformats.org/officeDocument/2006/relationships/image" Target="../media/image171.emf"/></Relationships>
</file>

<file path=ppt/slides/_rels/slide126.xml.rels><?xml version="1.0" encoding="UTF-8" standalone="yes"?>
<Relationships xmlns="http://schemas.openxmlformats.org/package/2006/relationships"><Relationship Id="rId3" Type="http://schemas.openxmlformats.org/officeDocument/2006/relationships/image" Target="../media/image172.png"/><Relationship Id="rId2" Type="http://schemas.openxmlformats.org/officeDocument/2006/relationships/image" Target="../media/image81.png"/><Relationship Id="rId1" Type="http://schemas.openxmlformats.org/officeDocument/2006/relationships/slideLayout" Target="../slideLayouts/slideLayout14.xml"/></Relationships>
</file>

<file path=ppt/slides/_rels/slide127.xml.rels><?xml version="1.0" encoding="UTF-8" standalone="yes"?>
<Relationships xmlns="http://schemas.openxmlformats.org/package/2006/relationships"><Relationship Id="rId3" Type="http://schemas.openxmlformats.org/officeDocument/2006/relationships/oleObject" Target="../embeddings/oleObject142.bin"/><Relationship Id="rId2" Type="http://schemas.openxmlformats.org/officeDocument/2006/relationships/slideLayout" Target="../slideLayouts/slideLayout12.xml"/><Relationship Id="rId1" Type="http://schemas.openxmlformats.org/officeDocument/2006/relationships/vmlDrawing" Target="../drawings/vmlDrawing40.vml"/><Relationship Id="rId4" Type="http://schemas.openxmlformats.org/officeDocument/2006/relationships/image" Target="../media/image173.wmf"/></Relationships>
</file>

<file path=ppt/slides/_rels/slide128.xml.rels><?xml version="1.0" encoding="UTF-8" standalone="yes"?>
<Relationships xmlns="http://schemas.openxmlformats.org/package/2006/relationships"><Relationship Id="rId3" Type="http://schemas.openxmlformats.org/officeDocument/2006/relationships/oleObject" Target="../embeddings/oleObject143.bin"/><Relationship Id="rId2" Type="http://schemas.openxmlformats.org/officeDocument/2006/relationships/slideLayout" Target="../slideLayouts/slideLayout12.xml"/><Relationship Id="rId1" Type="http://schemas.openxmlformats.org/officeDocument/2006/relationships/vmlDrawing" Target="../drawings/vmlDrawing41.vml"/><Relationship Id="rId4" Type="http://schemas.openxmlformats.org/officeDocument/2006/relationships/image" Target="../media/image174.emf"/></Relationships>
</file>

<file path=ppt/slides/_rels/slide129.xml.rels><?xml version="1.0" encoding="UTF-8" standalone="yes"?>
<Relationships xmlns="http://schemas.openxmlformats.org/package/2006/relationships"><Relationship Id="rId3" Type="http://schemas.openxmlformats.org/officeDocument/2006/relationships/oleObject" Target="../embeddings/oleObject144.bin"/><Relationship Id="rId2" Type="http://schemas.openxmlformats.org/officeDocument/2006/relationships/slideLayout" Target="../slideLayouts/slideLayout7.xml"/><Relationship Id="rId1" Type="http://schemas.openxmlformats.org/officeDocument/2006/relationships/vmlDrawing" Target="../drawings/vmlDrawing42.vml"/><Relationship Id="rId4" Type="http://schemas.openxmlformats.org/officeDocument/2006/relationships/image" Target="../media/image175.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3.xml"/><Relationship Id="rId1" Type="http://schemas.openxmlformats.org/officeDocument/2006/relationships/vmlDrawing" Target="../drawings/vmlDrawing3.vml"/><Relationship Id="rId5" Type="http://schemas.openxmlformats.org/officeDocument/2006/relationships/image" Target="../media/image15.emf"/><Relationship Id="rId4" Type="http://schemas.openxmlformats.org/officeDocument/2006/relationships/image" Target="../media/image14.wmf"/></Relationships>
</file>

<file path=ppt/slides/_rels/slide130.xml.rels><?xml version="1.0" encoding="UTF-8" standalone="yes"?>
<Relationships xmlns="http://schemas.openxmlformats.org/package/2006/relationships"><Relationship Id="rId3" Type="http://schemas.openxmlformats.org/officeDocument/2006/relationships/oleObject" Target="../embeddings/oleObject145.bin"/><Relationship Id="rId2" Type="http://schemas.openxmlformats.org/officeDocument/2006/relationships/slideLayout" Target="../slideLayouts/slideLayout7.xml"/><Relationship Id="rId1" Type="http://schemas.openxmlformats.org/officeDocument/2006/relationships/vmlDrawing" Target="../drawings/vmlDrawing43.vml"/><Relationship Id="rId4" Type="http://schemas.openxmlformats.org/officeDocument/2006/relationships/image" Target="../media/image176.emf"/></Relationships>
</file>

<file path=ppt/slides/_rels/slide131.xml.rels><?xml version="1.0" encoding="UTF-8" standalone="yes"?>
<Relationships xmlns="http://schemas.openxmlformats.org/package/2006/relationships"><Relationship Id="rId3" Type="http://schemas.openxmlformats.org/officeDocument/2006/relationships/oleObject" Target="../embeddings/oleObject146.bin"/><Relationship Id="rId2" Type="http://schemas.openxmlformats.org/officeDocument/2006/relationships/slideLayout" Target="../slideLayouts/slideLayout12.xml"/><Relationship Id="rId1" Type="http://schemas.openxmlformats.org/officeDocument/2006/relationships/vmlDrawing" Target="../drawings/vmlDrawing44.vml"/><Relationship Id="rId4" Type="http://schemas.openxmlformats.org/officeDocument/2006/relationships/image" Target="../media/image177.emf"/></Relationships>
</file>

<file path=ppt/slides/_rels/slide132.xml.rels><?xml version="1.0" encoding="UTF-8" standalone="yes"?>
<Relationships xmlns="http://schemas.openxmlformats.org/package/2006/relationships"><Relationship Id="rId2" Type="http://schemas.openxmlformats.org/officeDocument/2006/relationships/image" Target="../media/image178.png"/><Relationship Id="rId1" Type="http://schemas.openxmlformats.org/officeDocument/2006/relationships/slideLayout" Target="../slideLayouts/slideLayout14.xml"/></Relationships>
</file>

<file path=ppt/slides/_rels/slide133.xml.rels><?xml version="1.0" encoding="UTF-8" standalone="yes"?>
<Relationships xmlns="http://schemas.openxmlformats.org/package/2006/relationships"><Relationship Id="rId2" Type="http://schemas.openxmlformats.org/officeDocument/2006/relationships/image" Target="../media/image179.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oleObject" Target="../embeddings/oleObject147.bin"/><Relationship Id="rId2" Type="http://schemas.openxmlformats.org/officeDocument/2006/relationships/slideLayout" Target="../slideLayouts/slideLayout12.xml"/><Relationship Id="rId1" Type="http://schemas.openxmlformats.org/officeDocument/2006/relationships/vmlDrawing" Target="../drawings/vmlDrawing45.vml"/><Relationship Id="rId4" Type="http://schemas.openxmlformats.org/officeDocument/2006/relationships/image" Target="../media/image180.emf"/></Relationships>
</file>

<file path=ppt/slides/_rels/slide135.xml.rels><?xml version="1.0" encoding="UTF-8" standalone="yes"?>
<Relationships xmlns="http://schemas.openxmlformats.org/package/2006/relationships"><Relationship Id="rId3" Type="http://schemas.openxmlformats.org/officeDocument/2006/relationships/oleObject" Target="../embeddings/oleObject148.bin"/><Relationship Id="rId2" Type="http://schemas.openxmlformats.org/officeDocument/2006/relationships/slideLayout" Target="../slideLayouts/slideLayout7.xml"/><Relationship Id="rId1" Type="http://schemas.openxmlformats.org/officeDocument/2006/relationships/vmlDrawing" Target="../drawings/vmlDrawing46.vml"/><Relationship Id="rId4" Type="http://schemas.openxmlformats.org/officeDocument/2006/relationships/image" Target="../media/image181.emf"/></Relationships>
</file>

<file path=ppt/slides/_rels/slide136.xml.rels><?xml version="1.0" encoding="UTF-8" standalone="yes"?>
<Relationships xmlns="http://schemas.openxmlformats.org/package/2006/relationships"><Relationship Id="rId3" Type="http://schemas.openxmlformats.org/officeDocument/2006/relationships/oleObject" Target="../embeddings/oleObject149.bin"/><Relationship Id="rId2" Type="http://schemas.openxmlformats.org/officeDocument/2006/relationships/slideLayout" Target="../slideLayouts/slideLayout12.xml"/><Relationship Id="rId1" Type="http://schemas.openxmlformats.org/officeDocument/2006/relationships/vmlDrawing" Target="../drawings/vmlDrawing47.vml"/><Relationship Id="rId4" Type="http://schemas.openxmlformats.org/officeDocument/2006/relationships/image" Target="../media/image182.emf"/></Relationships>
</file>

<file path=ppt/slides/_rels/slide137.xml.rels><?xml version="1.0" encoding="UTF-8" standalone="yes"?>
<Relationships xmlns="http://schemas.openxmlformats.org/package/2006/relationships"><Relationship Id="rId3" Type="http://schemas.openxmlformats.org/officeDocument/2006/relationships/oleObject" Target="../embeddings/oleObject150.bin"/><Relationship Id="rId2" Type="http://schemas.openxmlformats.org/officeDocument/2006/relationships/slideLayout" Target="../slideLayouts/slideLayout7.xml"/><Relationship Id="rId1" Type="http://schemas.openxmlformats.org/officeDocument/2006/relationships/vmlDrawing" Target="../drawings/vmlDrawing48.vml"/><Relationship Id="rId4" Type="http://schemas.openxmlformats.org/officeDocument/2006/relationships/image" Target="../media/image183.emf"/></Relationships>
</file>

<file path=ppt/slides/_rels/slide138.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slideLayout" Target="../slideLayouts/slideLayout7.xml"/><Relationship Id="rId1" Type="http://schemas.openxmlformats.org/officeDocument/2006/relationships/vmlDrawing" Target="../drawings/vmlDrawing49.vml"/><Relationship Id="rId5" Type="http://schemas.openxmlformats.org/officeDocument/2006/relationships/image" Target="../media/image184.png"/><Relationship Id="rId4" Type="http://schemas.openxmlformats.org/officeDocument/2006/relationships/oleObject" Target="../embeddings/oleObject151.bin"/></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oleObject" Target="../embeddings/oleObject152.bin"/><Relationship Id="rId2" Type="http://schemas.openxmlformats.org/officeDocument/2006/relationships/slideLayout" Target="../slideLayouts/slideLayout12.xml"/><Relationship Id="rId1" Type="http://schemas.openxmlformats.org/officeDocument/2006/relationships/vmlDrawing" Target="../drawings/vmlDrawing50.vml"/><Relationship Id="rId4" Type="http://schemas.openxmlformats.org/officeDocument/2006/relationships/image" Target="../media/image185.emf"/></Relationships>
</file>

<file path=ppt/slides/_rels/slide141.xml.rels><?xml version="1.0" encoding="UTF-8" standalone="yes"?>
<Relationships xmlns="http://schemas.openxmlformats.org/package/2006/relationships"><Relationship Id="rId3" Type="http://schemas.openxmlformats.org/officeDocument/2006/relationships/image" Target="../media/image187.png"/><Relationship Id="rId2" Type="http://schemas.openxmlformats.org/officeDocument/2006/relationships/image" Target="../media/image186.png"/><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3" Type="http://schemas.openxmlformats.org/officeDocument/2006/relationships/oleObject" Target="../embeddings/oleObject153.bin"/><Relationship Id="rId2" Type="http://schemas.openxmlformats.org/officeDocument/2006/relationships/slideLayout" Target="../slideLayouts/slideLayout2.xml"/><Relationship Id="rId1" Type="http://schemas.openxmlformats.org/officeDocument/2006/relationships/vmlDrawing" Target="../drawings/vmlDrawing51.vml"/><Relationship Id="rId4" Type="http://schemas.openxmlformats.org/officeDocument/2006/relationships/image" Target="../media/image188.emf"/></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3" Type="http://schemas.openxmlformats.org/officeDocument/2006/relationships/oleObject" Target="../embeddings/oleObject154.bin"/><Relationship Id="rId2" Type="http://schemas.openxmlformats.org/officeDocument/2006/relationships/slideLayout" Target="../slideLayouts/slideLayout2.xml"/><Relationship Id="rId1" Type="http://schemas.openxmlformats.org/officeDocument/2006/relationships/vmlDrawing" Target="../drawings/vmlDrawing52.vml"/><Relationship Id="rId4" Type="http://schemas.openxmlformats.org/officeDocument/2006/relationships/image" Target="../media/image189.emf"/></Relationships>
</file>

<file path=ppt/slides/_rels/slide145.xml.rels><?xml version="1.0" encoding="UTF-8" standalone="yes"?>
<Relationships xmlns="http://schemas.openxmlformats.org/package/2006/relationships"><Relationship Id="rId3" Type="http://schemas.openxmlformats.org/officeDocument/2006/relationships/oleObject" Target="../embeddings/oleObject155.bin"/><Relationship Id="rId2" Type="http://schemas.openxmlformats.org/officeDocument/2006/relationships/slideLayout" Target="../slideLayouts/slideLayout2.xml"/><Relationship Id="rId1" Type="http://schemas.openxmlformats.org/officeDocument/2006/relationships/vmlDrawing" Target="../drawings/vmlDrawing53.vml"/><Relationship Id="rId4" Type="http://schemas.openxmlformats.org/officeDocument/2006/relationships/image" Target="../media/image190.emf"/></Relationships>
</file>

<file path=ppt/slides/_rels/slide146.xml.rels><?xml version="1.0" encoding="UTF-8" standalone="yes"?>
<Relationships xmlns="http://schemas.openxmlformats.org/package/2006/relationships"><Relationship Id="rId2" Type="http://schemas.openxmlformats.org/officeDocument/2006/relationships/image" Target="../media/image191.png"/><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3" Type="http://schemas.openxmlformats.org/officeDocument/2006/relationships/oleObject" Target="../embeddings/oleObject156.bin"/><Relationship Id="rId2" Type="http://schemas.openxmlformats.org/officeDocument/2006/relationships/slideLayout" Target="../slideLayouts/slideLayout7.xml"/><Relationship Id="rId1" Type="http://schemas.openxmlformats.org/officeDocument/2006/relationships/vmlDrawing" Target="../drawings/vmlDrawing54.vml"/><Relationship Id="rId4" Type="http://schemas.openxmlformats.org/officeDocument/2006/relationships/image" Target="../media/image192.emf"/></Relationships>
</file>

<file path=ppt/slides/_rels/slide148.xml.rels><?xml version="1.0" encoding="UTF-8" standalone="yes"?>
<Relationships xmlns="http://schemas.openxmlformats.org/package/2006/relationships"><Relationship Id="rId3" Type="http://schemas.openxmlformats.org/officeDocument/2006/relationships/oleObject" Target="../embeddings/oleObject157.bin"/><Relationship Id="rId2" Type="http://schemas.openxmlformats.org/officeDocument/2006/relationships/slideLayout" Target="../slideLayouts/slideLayout7.xml"/><Relationship Id="rId1" Type="http://schemas.openxmlformats.org/officeDocument/2006/relationships/vmlDrawing" Target="../drawings/vmlDrawing55.vml"/><Relationship Id="rId4" Type="http://schemas.openxmlformats.org/officeDocument/2006/relationships/image" Target="../media/image193.emf"/></Relationships>
</file>

<file path=ppt/slides/_rels/slide149.xml.rels><?xml version="1.0" encoding="UTF-8" standalone="yes"?>
<Relationships xmlns="http://schemas.openxmlformats.org/package/2006/relationships"><Relationship Id="rId3" Type="http://schemas.openxmlformats.org/officeDocument/2006/relationships/oleObject" Target="../embeddings/oleObject158.bin"/><Relationship Id="rId2" Type="http://schemas.openxmlformats.org/officeDocument/2006/relationships/slideLayout" Target="../slideLayouts/slideLayout7.xml"/><Relationship Id="rId1" Type="http://schemas.openxmlformats.org/officeDocument/2006/relationships/vmlDrawing" Target="../drawings/vmlDrawing56.vml"/><Relationship Id="rId4" Type="http://schemas.openxmlformats.org/officeDocument/2006/relationships/image" Target="../media/image194.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image" Target="../media/image195.pn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3" Type="http://schemas.openxmlformats.org/officeDocument/2006/relationships/oleObject" Target="../embeddings/oleObject159.bin"/><Relationship Id="rId2" Type="http://schemas.openxmlformats.org/officeDocument/2006/relationships/slideLayout" Target="../slideLayouts/slideLayout2.xml"/><Relationship Id="rId1" Type="http://schemas.openxmlformats.org/officeDocument/2006/relationships/vmlDrawing" Target="../drawings/vmlDrawing57.vml"/><Relationship Id="rId4" Type="http://schemas.openxmlformats.org/officeDocument/2006/relationships/image" Target="../media/image196.emf"/></Relationships>
</file>

<file path=ppt/slides/_rels/slide152.xml.rels><?xml version="1.0" encoding="UTF-8" standalone="yes"?>
<Relationships xmlns="http://schemas.openxmlformats.org/package/2006/relationships"><Relationship Id="rId3" Type="http://schemas.openxmlformats.org/officeDocument/2006/relationships/oleObject" Target="../embeddings/oleObject160.bin"/><Relationship Id="rId2" Type="http://schemas.openxmlformats.org/officeDocument/2006/relationships/slideLayout" Target="../slideLayouts/slideLayout2.xml"/><Relationship Id="rId1" Type="http://schemas.openxmlformats.org/officeDocument/2006/relationships/vmlDrawing" Target="../drawings/vmlDrawing58.vml"/><Relationship Id="rId4" Type="http://schemas.openxmlformats.org/officeDocument/2006/relationships/image" Target="../media/image197.emf"/></Relationships>
</file>

<file path=ppt/slides/_rels/slide153.xml.rels><?xml version="1.0" encoding="UTF-8" standalone="yes"?>
<Relationships xmlns="http://schemas.openxmlformats.org/package/2006/relationships"><Relationship Id="rId8" Type="http://schemas.openxmlformats.org/officeDocument/2006/relationships/oleObject" Target="../embeddings/oleObject164.bin"/><Relationship Id="rId3" Type="http://schemas.openxmlformats.org/officeDocument/2006/relationships/oleObject" Target="../embeddings/oleObject161.bin"/><Relationship Id="rId7" Type="http://schemas.openxmlformats.org/officeDocument/2006/relationships/image" Target="../media/image199.wmf"/><Relationship Id="rId2" Type="http://schemas.openxmlformats.org/officeDocument/2006/relationships/slideLayout" Target="../slideLayouts/slideLayout2.xml"/><Relationship Id="rId1" Type="http://schemas.openxmlformats.org/officeDocument/2006/relationships/vmlDrawing" Target="../drawings/vmlDrawing59.vml"/><Relationship Id="rId6" Type="http://schemas.openxmlformats.org/officeDocument/2006/relationships/oleObject" Target="../embeddings/oleObject163.bin"/><Relationship Id="rId5" Type="http://schemas.openxmlformats.org/officeDocument/2006/relationships/oleObject" Target="../embeddings/oleObject162.bin"/><Relationship Id="rId10" Type="http://schemas.openxmlformats.org/officeDocument/2006/relationships/image" Target="../media/image201.png"/><Relationship Id="rId4" Type="http://schemas.openxmlformats.org/officeDocument/2006/relationships/image" Target="../media/image198.wmf"/><Relationship Id="rId9" Type="http://schemas.openxmlformats.org/officeDocument/2006/relationships/image" Target="../media/image200.wmf"/></Relationships>
</file>

<file path=ppt/slides/_rels/slide154.xml.rels><?xml version="1.0" encoding="UTF-8" standalone="yes"?>
<Relationships xmlns="http://schemas.openxmlformats.org/package/2006/relationships"><Relationship Id="rId8" Type="http://schemas.openxmlformats.org/officeDocument/2006/relationships/oleObject" Target="../embeddings/oleObject168.bin"/><Relationship Id="rId3" Type="http://schemas.openxmlformats.org/officeDocument/2006/relationships/oleObject" Target="../embeddings/oleObject165.bin"/><Relationship Id="rId7" Type="http://schemas.openxmlformats.org/officeDocument/2006/relationships/oleObject" Target="../embeddings/oleObject167.bin"/><Relationship Id="rId2" Type="http://schemas.openxmlformats.org/officeDocument/2006/relationships/slideLayout" Target="../slideLayouts/slideLayout7.xml"/><Relationship Id="rId1" Type="http://schemas.openxmlformats.org/officeDocument/2006/relationships/vmlDrawing" Target="../drawings/vmlDrawing60.vml"/><Relationship Id="rId6" Type="http://schemas.openxmlformats.org/officeDocument/2006/relationships/image" Target="../media/image203.wmf"/><Relationship Id="rId5" Type="http://schemas.openxmlformats.org/officeDocument/2006/relationships/oleObject" Target="../embeddings/oleObject166.bin"/><Relationship Id="rId4" Type="http://schemas.openxmlformats.org/officeDocument/2006/relationships/image" Target="../media/image202.wmf"/><Relationship Id="rId9" Type="http://schemas.openxmlformats.org/officeDocument/2006/relationships/image" Target="../media/image204.png"/></Relationships>
</file>

<file path=ppt/slides/_rels/slide155.xml.rels><?xml version="1.0" encoding="UTF-8" standalone="yes"?>
<Relationships xmlns="http://schemas.openxmlformats.org/package/2006/relationships"><Relationship Id="rId8" Type="http://schemas.openxmlformats.org/officeDocument/2006/relationships/image" Target="../media/image207.wmf"/><Relationship Id="rId13" Type="http://schemas.openxmlformats.org/officeDocument/2006/relationships/oleObject" Target="../embeddings/oleObject174.bin"/><Relationship Id="rId18" Type="http://schemas.openxmlformats.org/officeDocument/2006/relationships/image" Target="../media/image212.wmf"/><Relationship Id="rId3" Type="http://schemas.openxmlformats.org/officeDocument/2006/relationships/oleObject" Target="../embeddings/oleObject169.bin"/><Relationship Id="rId21" Type="http://schemas.openxmlformats.org/officeDocument/2006/relationships/oleObject" Target="../embeddings/oleObject178.bin"/><Relationship Id="rId7" Type="http://schemas.openxmlformats.org/officeDocument/2006/relationships/oleObject" Target="../embeddings/oleObject171.bin"/><Relationship Id="rId12" Type="http://schemas.openxmlformats.org/officeDocument/2006/relationships/image" Target="../media/image209.wmf"/><Relationship Id="rId17" Type="http://schemas.openxmlformats.org/officeDocument/2006/relationships/oleObject" Target="../embeddings/oleObject176.bin"/><Relationship Id="rId2" Type="http://schemas.openxmlformats.org/officeDocument/2006/relationships/slideLayout" Target="../slideLayouts/slideLayout2.xml"/><Relationship Id="rId16" Type="http://schemas.openxmlformats.org/officeDocument/2006/relationships/image" Target="../media/image211.wmf"/><Relationship Id="rId20" Type="http://schemas.openxmlformats.org/officeDocument/2006/relationships/image" Target="../media/image213.wmf"/><Relationship Id="rId1" Type="http://schemas.openxmlformats.org/officeDocument/2006/relationships/vmlDrawing" Target="../drawings/vmlDrawing61.vml"/><Relationship Id="rId6" Type="http://schemas.openxmlformats.org/officeDocument/2006/relationships/image" Target="../media/image206.wmf"/><Relationship Id="rId11" Type="http://schemas.openxmlformats.org/officeDocument/2006/relationships/oleObject" Target="../embeddings/oleObject173.bin"/><Relationship Id="rId5" Type="http://schemas.openxmlformats.org/officeDocument/2006/relationships/oleObject" Target="../embeddings/oleObject170.bin"/><Relationship Id="rId15" Type="http://schemas.openxmlformats.org/officeDocument/2006/relationships/oleObject" Target="../embeddings/oleObject175.bin"/><Relationship Id="rId10" Type="http://schemas.openxmlformats.org/officeDocument/2006/relationships/image" Target="../media/image208.wmf"/><Relationship Id="rId19" Type="http://schemas.openxmlformats.org/officeDocument/2006/relationships/oleObject" Target="../embeddings/oleObject177.bin"/><Relationship Id="rId4" Type="http://schemas.openxmlformats.org/officeDocument/2006/relationships/image" Target="../media/image205.wmf"/><Relationship Id="rId9" Type="http://schemas.openxmlformats.org/officeDocument/2006/relationships/oleObject" Target="../embeddings/oleObject172.bin"/><Relationship Id="rId14" Type="http://schemas.openxmlformats.org/officeDocument/2006/relationships/image" Target="../media/image210.wmf"/><Relationship Id="rId22" Type="http://schemas.openxmlformats.org/officeDocument/2006/relationships/image" Target="../media/image214.wmf"/></Relationships>
</file>

<file path=ppt/slides/_rels/slide156.xml.rels><?xml version="1.0" encoding="UTF-8" standalone="yes"?>
<Relationships xmlns="http://schemas.openxmlformats.org/package/2006/relationships"><Relationship Id="rId3" Type="http://schemas.openxmlformats.org/officeDocument/2006/relationships/oleObject" Target="../embeddings/oleObject179.bin"/><Relationship Id="rId2" Type="http://schemas.openxmlformats.org/officeDocument/2006/relationships/slideLayout" Target="../slideLayouts/slideLayout7.xml"/><Relationship Id="rId1" Type="http://schemas.openxmlformats.org/officeDocument/2006/relationships/vmlDrawing" Target="../drawings/vmlDrawing62.vml"/><Relationship Id="rId4" Type="http://schemas.openxmlformats.org/officeDocument/2006/relationships/image" Target="../media/image215.emf"/></Relationships>
</file>

<file path=ppt/slides/_rels/slide157.xml.rels><?xml version="1.0" encoding="UTF-8" standalone="yes"?>
<Relationships xmlns="http://schemas.openxmlformats.org/package/2006/relationships"><Relationship Id="rId3" Type="http://schemas.openxmlformats.org/officeDocument/2006/relationships/image" Target="../media/image217.png"/><Relationship Id="rId2" Type="http://schemas.openxmlformats.org/officeDocument/2006/relationships/image" Target="../media/image216.png"/><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3" Type="http://schemas.openxmlformats.org/officeDocument/2006/relationships/oleObject" Target="../embeddings/oleObject180.bin"/><Relationship Id="rId2" Type="http://schemas.openxmlformats.org/officeDocument/2006/relationships/slideLayout" Target="../slideLayouts/slideLayout2.xml"/><Relationship Id="rId1" Type="http://schemas.openxmlformats.org/officeDocument/2006/relationships/vmlDrawing" Target="../drawings/vmlDrawing63.vml"/><Relationship Id="rId4" Type="http://schemas.openxmlformats.org/officeDocument/2006/relationships/image" Target="../media/image218.emf"/></Relationships>
</file>

<file path=ppt/slides/_rels/slide16.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12.bin"/><Relationship Id="rId7" Type="http://schemas.openxmlformats.org/officeDocument/2006/relationships/oleObject" Target="../embeddings/oleObject14.bin"/><Relationship Id="rId12" Type="http://schemas.openxmlformats.org/officeDocument/2006/relationships/image" Target="../media/image20.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7.wmf"/><Relationship Id="rId11" Type="http://schemas.openxmlformats.org/officeDocument/2006/relationships/oleObject" Target="../embeddings/oleObject16.bin"/><Relationship Id="rId5" Type="http://schemas.openxmlformats.org/officeDocument/2006/relationships/oleObject" Target="../embeddings/oleObject13.bin"/><Relationship Id="rId10" Type="http://schemas.openxmlformats.org/officeDocument/2006/relationships/image" Target="../media/image19.wmf"/><Relationship Id="rId4" Type="http://schemas.openxmlformats.org/officeDocument/2006/relationships/image" Target="../media/image16.wmf"/><Relationship Id="rId9" Type="http://schemas.openxmlformats.org/officeDocument/2006/relationships/oleObject" Target="../embeddings/oleObject15.bin"/></Relationships>
</file>

<file path=ppt/slides/_rels/slide160.xml.rels><?xml version="1.0" encoding="UTF-8" standalone="yes"?>
<Relationships xmlns="http://schemas.openxmlformats.org/package/2006/relationships"><Relationship Id="rId3" Type="http://schemas.openxmlformats.org/officeDocument/2006/relationships/oleObject" Target="../embeddings/oleObject181.bin"/><Relationship Id="rId2" Type="http://schemas.openxmlformats.org/officeDocument/2006/relationships/slideLayout" Target="../slideLayouts/slideLayout7.xml"/><Relationship Id="rId1" Type="http://schemas.openxmlformats.org/officeDocument/2006/relationships/vmlDrawing" Target="../drawings/vmlDrawing64.vml"/><Relationship Id="rId4" Type="http://schemas.openxmlformats.org/officeDocument/2006/relationships/image" Target="../media/image219.emf"/></Relationships>
</file>

<file path=ppt/slides/_rels/slide161.xml.rels><?xml version="1.0" encoding="UTF-8" standalone="yes"?>
<Relationships xmlns="http://schemas.openxmlformats.org/package/2006/relationships"><Relationship Id="rId8" Type="http://schemas.openxmlformats.org/officeDocument/2006/relationships/image" Target="../media/image222.emf"/><Relationship Id="rId3" Type="http://schemas.openxmlformats.org/officeDocument/2006/relationships/oleObject" Target="../embeddings/oleObject182.bin"/><Relationship Id="rId7" Type="http://schemas.openxmlformats.org/officeDocument/2006/relationships/oleObject" Target="../embeddings/oleObject184.bin"/><Relationship Id="rId2" Type="http://schemas.openxmlformats.org/officeDocument/2006/relationships/slideLayout" Target="../slideLayouts/slideLayout7.xml"/><Relationship Id="rId1" Type="http://schemas.openxmlformats.org/officeDocument/2006/relationships/vmlDrawing" Target="../drawings/vmlDrawing65.vml"/><Relationship Id="rId6" Type="http://schemas.openxmlformats.org/officeDocument/2006/relationships/image" Target="../media/image221.emf"/><Relationship Id="rId5" Type="http://schemas.openxmlformats.org/officeDocument/2006/relationships/oleObject" Target="../embeddings/oleObject183.bin"/><Relationship Id="rId4" Type="http://schemas.openxmlformats.org/officeDocument/2006/relationships/image" Target="../media/image220.emf"/></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3" Type="http://schemas.openxmlformats.org/officeDocument/2006/relationships/image" Target="../media/image224.png"/><Relationship Id="rId2" Type="http://schemas.openxmlformats.org/officeDocument/2006/relationships/image" Target="../media/image223.png"/><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22.wmf"/><Relationship Id="rId5" Type="http://schemas.openxmlformats.org/officeDocument/2006/relationships/oleObject" Target="../embeddings/oleObject18.bin"/><Relationship Id="rId4" Type="http://schemas.openxmlformats.org/officeDocument/2006/relationships/image" Target="../media/image21.wmf"/></Relationships>
</file>

<file path=ppt/slides/_rels/slide18.xml.rels><?xml version="1.0" encoding="UTF-8" standalone="yes"?>
<Relationships xmlns="http://schemas.openxmlformats.org/package/2006/relationships"><Relationship Id="rId8" Type="http://schemas.openxmlformats.org/officeDocument/2006/relationships/image" Target="../media/image25.wmf"/><Relationship Id="rId13" Type="http://schemas.openxmlformats.org/officeDocument/2006/relationships/oleObject" Target="../embeddings/oleObject24.bin"/><Relationship Id="rId3" Type="http://schemas.openxmlformats.org/officeDocument/2006/relationships/oleObject" Target="../embeddings/oleObject19.bin"/><Relationship Id="rId7" Type="http://schemas.openxmlformats.org/officeDocument/2006/relationships/oleObject" Target="../embeddings/oleObject21.bin"/><Relationship Id="rId12" Type="http://schemas.openxmlformats.org/officeDocument/2006/relationships/image" Target="../media/image27.wmf"/><Relationship Id="rId2" Type="http://schemas.openxmlformats.org/officeDocument/2006/relationships/slideLayout" Target="../slideLayouts/slideLayout12.xml"/><Relationship Id="rId16" Type="http://schemas.openxmlformats.org/officeDocument/2006/relationships/image" Target="../media/image29.wmf"/><Relationship Id="rId1" Type="http://schemas.openxmlformats.org/officeDocument/2006/relationships/vmlDrawing" Target="../drawings/vmlDrawing6.vml"/><Relationship Id="rId6" Type="http://schemas.openxmlformats.org/officeDocument/2006/relationships/image" Target="../media/image24.wmf"/><Relationship Id="rId11" Type="http://schemas.openxmlformats.org/officeDocument/2006/relationships/oleObject" Target="../embeddings/oleObject23.bin"/><Relationship Id="rId5" Type="http://schemas.openxmlformats.org/officeDocument/2006/relationships/oleObject" Target="../embeddings/oleObject20.bin"/><Relationship Id="rId15" Type="http://schemas.openxmlformats.org/officeDocument/2006/relationships/oleObject" Target="../embeddings/oleObject25.bin"/><Relationship Id="rId10" Type="http://schemas.openxmlformats.org/officeDocument/2006/relationships/image" Target="../media/image26.wmf"/><Relationship Id="rId4" Type="http://schemas.openxmlformats.org/officeDocument/2006/relationships/image" Target="../media/image23.wmf"/><Relationship Id="rId9" Type="http://schemas.openxmlformats.org/officeDocument/2006/relationships/oleObject" Target="../embeddings/oleObject22.bin"/><Relationship Id="rId14" Type="http://schemas.openxmlformats.org/officeDocument/2006/relationships/image" Target="../media/image28.wmf"/></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28.bin"/><Relationship Id="rId3" Type="http://schemas.openxmlformats.org/officeDocument/2006/relationships/notesSlide" Target="../notesSlides/notesSlide1.xml"/><Relationship Id="rId7" Type="http://schemas.openxmlformats.org/officeDocument/2006/relationships/image" Target="../media/image31.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27.bin"/><Relationship Id="rId5" Type="http://schemas.openxmlformats.org/officeDocument/2006/relationships/image" Target="../media/image30.wmf"/><Relationship Id="rId4" Type="http://schemas.openxmlformats.org/officeDocument/2006/relationships/oleObject" Target="../embeddings/oleObject26.bin"/><Relationship Id="rId9" Type="http://schemas.openxmlformats.org/officeDocument/2006/relationships/image" Target="../media/image32.wmf"/></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34.emf"/><Relationship Id="rId5" Type="http://schemas.openxmlformats.org/officeDocument/2006/relationships/oleObject" Target="../embeddings/oleObject30.bin"/><Relationship Id="rId4" Type="http://schemas.openxmlformats.org/officeDocument/2006/relationships/image" Target="../media/image33.emf"/></Relationships>
</file>

<file path=ppt/slides/_rels/slide21.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oleObject" Target="../embeddings/oleObject31.bin"/><Relationship Id="rId7" Type="http://schemas.openxmlformats.org/officeDocument/2006/relationships/oleObject" Target="../embeddings/oleObject33.bin"/><Relationship Id="rId2" Type="http://schemas.openxmlformats.org/officeDocument/2006/relationships/slideLayout" Target="../slideLayouts/slideLayout13.xml"/><Relationship Id="rId1" Type="http://schemas.openxmlformats.org/officeDocument/2006/relationships/vmlDrawing" Target="../drawings/vmlDrawing9.vml"/><Relationship Id="rId6" Type="http://schemas.openxmlformats.org/officeDocument/2006/relationships/image" Target="../media/image36.wmf"/><Relationship Id="rId5" Type="http://schemas.openxmlformats.org/officeDocument/2006/relationships/oleObject" Target="../embeddings/oleObject32.bin"/><Relationship Id="rId10" Type="http://schemas.openxmlformats.org/officeDocument/2006/relationships/image" Target="../media/image38.wmf"/><Relationship Id="rId4" Type="http://schemas.openxmlformats.org/officeDocument/2006/relationships/image" Target="../media/image35.wmf"/><Relationship Id="rId9" Type="http://schemas.openxmlformats.org/officeDocument/2006/relationships/oleObject" Target="../embeddings/oleObject34.bin"/></Relationships>
</file>

<file path=ppt/slides/_rels/slide22.x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oleObject" Target="../embeddings/oleObject35.bin"/><Relationship Id="rId7" Type="http://schemas.openxmlformats.org/officeDocument/2006/relationships/oleObject" Target="../embeddings/oleObject37.bin"/><Relationship Id="rId12" Type="http://schemas.openxmlformats.org/officeDocument/2006/relationships/image" Target="../media/image43.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40.wmf"/><Relationship Id="rId11" Type="http://schemas.openxmlformats.org/officeDocument/2006/relationships/oleObject" Target="../embeddings/oleObject39.bin"/><Relationship Id="rId5" Type="http://schemas.openxmlformats.org/officeDocument/2006/relationships/oleObject" Target="../embeddings/oleObject36.bin"/><Relationship Id="rId10" Type="http://schemas.openxmlformats.org/officeDocument/2006/relationships/image" Target="../media/image42.wmf"/><Relationship Id="rId4" Type="http://schemas.openxmlformats.org/officeDocument/2006/relationships/image" Target="../media/image39.wmf"/><Relationship Id="rId9" Type="http://schemas.openxmlformats.org/officeDocument/2006/relationships/oleObject" Target="../embeddings/oleObject38.bin"/></Relationships>
</file>

<file path=ppt/slides/_rels/slide23.xml.rels><?xml version="1.0" encoding="UTF-8" standalone="yes"?>
<Relationships xmlns="http://schemas.openxmlformats.org/package/2006/relationships"><Relationship Id="rId8" Type="http://schemas.openxmlformats.org/officeDocument/2006/relationships/image" Target="../media/image46.wmf"/><Relationship Id="rId13" Type="http://schemas.openxmlformats.org/officeDocument/2006/relationships/oleObject" Target="../embeddings/oleObject45.bin"/><Relationship Id="rId18" Type="http://schemas.openxmlformats.org/officeDocument/2006/relationships/image" Target="../media/image51.wmf"/><Relationship Id="rId3" Type="http://schemas.openxmlformats.org/officeDocument/2006/relationships/oleObject" Target="../embeddings/oleObject40.bin"/><Relationship Id="rId7" Type="http://schemas.openxmlformats.org/officeDocument/2006/relationships/oleObject" Target="../embeddings/oleObject42.bin"/><Relationship Id="rId12" Type="http://schemas.openxmlformats.org/officeDocument/2006/relationships/image" Target="../media/image48.wmf"/><Relationship Id="rId17" Type="http://schemas.openxmlformats.org/officeDocument/2006/relationships/oleObject" Target="../embeddings/oleObject47.bin"/><Relationship Id="rId2" Type="http://schemas.openxmlformats.org/officeDocument/2006/relationships/slideLayout" Target="../slideLayouts/slideLayout12.xml"/><Relationship Id="rId16" Type="http://schemas.openxmlformats.org/officeDocument/2006/relationships/image" Target="../media/image50.wmf"/><Relationship Id="rId1" Type="http://schemas.openxmlformats.org/officeDocument/2006/relationships/vmlDrawing" Target="../drawings/vmlDrawing11.vml"/><Relationship Id="rId6" Type="http://schemas.openxmlformats.org/officeDocument/2006/relationships/image" Target="../media/image45.wmf"/><Relationship Id="rId11" Type="http://schemas.openxmlformats.org/officeDocument/2006/relationships/oleObject" Target="../embeddings/oleObject44.bin"/><Relationship Id="rId5" Type="http://schemas.openxmlformats.org/officeDocument/2006/relationships/oleObject" Target="../embeddings/oleObject41.bin"/><Relationship Id="rId15" Type="http://schemas.openxmlformats.org/officeDocument/2006/relationships/oleObject" Target="../embeddings/oleObject46.bin"/><Relationship Id="rId10" Type="http://schemas.openxmlformats.org/officeDocument/2006/relationships/image" Target="../media/image47.wmf"/><Relationship Id="rId4" Type="http://schemas.openxmlformats.org/officeDocument/2006/relationships/image" Target="../media/image44.wmf"/><Relationship Id="rId9" Type="http://schemas.openxmlformats.org/officeDocument/2006/relationships/oleObject" Target="../embeddings/oleObject43.bin"/><Relationship Id="rId14" Type="http://schemas.openxmlformats.org/officeDocument/2006/relationships/image" Target="../media/image49.wmf"/></Relationships>
</file>

<file path=ppt/slides/_rels/slide24.xml.rels><?xml version="1.0" encoding="UTF-8" standalone="yes"?>
<Relationships xmlns="http://schemas.openxmlformats.org/package/2006/relationships"><Relationship Id="rId8" Type="http://schemas.openxmlformats.org/officeDocument/2006/relationships/image" Target="../media/image54.wmf"/><Relationship Id="rId13" Type="http://schemas.openxmlformats.org/officeDocument/2006/relationships/oleObject" Target="../embeddings/oleObject53.bin"/><Relationship Id="rId18" Type="http://schemas.openxmlformats.org/officeDocument/2006/relationships/oleObject" Target="../embeddings/oleObject56.bin"/><Relationship Id="rId3" Type="http://schemas.openxmlformats.org/officeDocument/2006/relationships/oleObject" Target="../embeddings/oleObject48.bin"/><Relationship Id="rId21" Type="http://schemas.openxmlformats.org/officeDocument/2006/relationships/oleObject" Target="../embeddings/oleObject58.bin"/><Relationship Id="rId7" Type="http://schemas.openxmlformats.org/officeDocument/2006/relationships/oleObject" Target="../embeddings/oleObject50.bin"/><Relationship Id="rId12" Type="http://schemas.openxmlformats.org/officeDocument/2006/relationships/image" Target="../media/image56.wmf"/><Relationship Id="rId17" Type="http://schemas.openxmlformats.org/officeDocument/2006/relationships/image" Target="../media/image58.wmf"/><Relationship Id="rId2" Type="http://schemas.openxmlformats.org/officeDocument/2006/relationships/slideLayout" Target="../slideLayouts/slideLayout12.xml"/><Relationship Id="rId16" Type="http://schemas.openxmlformats.org/officeDocument/2006/relationships/oleObject" Target="../embeddings/oleObject55.bin"/><Relationship Id="rId20" Type="http://schemas.openxmlformats.org/officeDocument/2006/relationships/image" Target="../media/image59.wmf"/><Relationship Id="rId1" Type="http://schemas.openxmlformats.org/officeDocument/2006/relationships/vmlDrawing" Target="../drawings/vmlDrawing12.vml"/><Relationship Id="rId6" Type="http://schemas.openxmlformats.org/officeDocument/2006/relationships/image" Target="../media/image53.wmf"/><Relationship Id="rId11" Type="http://schemas.openxmlformats.org/officeDocument/2006/relationships/oleObject" Target="../embeddings/oleObject52.bin"/><Relationship Id="rId5" Type="http://schemas.openxmlformats.org/officeDocument/2006/relationships/oleObject" Target="../embeddings/oleObject49.bin"/><Relationship Id="rId15" Type="http://schemas.openxmlformats.org/officeDocument/2006/relationships/image" Target="../media/image57.wmf"/><Relationship Id="rId10" Type="http://schemas.openxmlformats.org/officeDocument/2006/relationships/image" Target="../media/image55.wmf"/><Relationship Id="rId19" Type="http://schemas.openxmlformats.org/officeDocument/2006/relationships/oleObject" Target="../embeddings/oleObject57.bin"/><Relationship Id="rId4" Type="http://schemas.openxmlformats.org/officeDocument/2006/relationships/image" Target="../media/image52.wmf"/><Relationship Id="rId9" Type="http://schemas.openxmlformats.org/officeDocument/2006/relationships/oleObject" Target="../embeddings/oleObject51.bin"/><Relationship Id="rId14" Type="http://schemas.openxmlformats.org/officeDocument/2006/relationships/oleObject" Target="../embeddings/oleObject54.bin"/><Relationship Id="rId22" Type="http://schemas.openxmlformats.org/officeDocument/2006/relationships/image" Target="../media/image28.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60.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61.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62.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Layout" Target="../slideLayouts/slideLayout12.xml"/><Relationship Id="rId1" Type="http://schemas.openxmlformats.org/officeDocument/2006/relationships/vmlDrawing" Target="../drawings/vmlDrawing16.vml"/><Relationship Id="rId4" Type="http://schemas.openxmlformats.org/officeDocument/2006/relationships/image" Target="../media/image63.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Layout" Target="../slideLayouts/slideLayout12.xml"/><Relationship Id="rId1" Type="http://schemas.openxmlformats.org/officeDocument/2006/relationships/vmlDrawing" Target="../drawings/vmlDrawing17.vml"/><Relationship Id="rId4" Type="http://schemas.openxmlformats.org/officeDocument/2006/relationships/image" Target="../media/image64.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66.wmf"/><Relationship Id="rId5" Type="http://schemas.openxmlformats.org/officeDocument/2006/relationships/oleObject" Target="../embeddings/oleObject65.bin"/><Relationship Id="rId4" Type="http://schemas.openxmlformats.org/officeDocument/2006/relationships/image" Target="../media/image65.wmf"/></Relationships>
</file>

<file path=ppt/slides/_rels/slide41.xml.rels><?xml version="1.0" encoding="UTF-8" standalone="yes"?>
<Relationships xmlns="http://schemas.openxmlformats.org/package/2006/relationships"><Relationship Id="rId2" Type="http://schemas.openxmlformats.org/officeDocument/2006/relationships/image" Target="../media/image67.emf"/><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68.bin"/><Relationship Id="rId3" Type="http://schemas.openxmlformats.org/officeDocument/2006/relationships/notesSlide" Target="../notesSlides/notesSlide2.xml"/><Relationship Id="rId7" Type="http://schemas.openxmlformats.org/officeDocument/2006/relationships/image" Target="../media/image69.wmf"/><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oleObject" Target="../embeddings/oleObject67.bin"/><Relationship Id="rId11" Type="http://schemas.openxmlformats.org/officeDocument/2006/relationships/image" Target="../media/image71.wmf"/><Relationship Id="rId5" Type="http://schemas.openxmlformats.org/officeDocument/2006/relationships/image" Target="../media/image68.wmf"/><Relationship Id="rId10" Type="http://schemas.openxmlformats.org/officeDocument/2006/relationships/oleObject" Target="../embeddings/oleObject69.bin"/><Relationship Id="rId4" Type="http://schemas.openxmlformats.org/officeDocument/2006/relationships/oleObject" Target="../embeddings/oleObject66.bin"/><Relationship Id="rId9" Type="http://schemas.openxmlformats.org/officeDocument/2006/relationships/image" Target="../media/image70.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70.bin"/><Relationship Id="rId2" Type="http://schemas.openxmlformats.org/officeDocument/2006/relationships/slideLayout" Target="../slideLayouts/slideLayout12.xml"/><Relationship Id="rId1" Type="http://schemas.openxmlformats.org/officeDocument/2006/relationships/vmlDrawing" Target="../drawings/vmlDrawing20.vml"/><Relationship Id="rId4" Type="http://schemas.openxmlformats.org/officeDocument/2006/relationships/image" Target="../media/image72.wmf"/></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74.bin"/><Relationship Id="rId13" Type="http://schemas.openxmlformats.org/officeDocument/2006/relationships/oleObject" Target="../embeddings/oleObject77.bin"/><Relationship Id="rId3" Type="http://schemas.openxmlformats.org/officeDocument/2006/relationships/oleObject" Target="../embeddings/oleObject71.bin"/><Relationship Id="rId7" Type="http://schemas.openxmlformats.org/officeDocument/2006/relationships/image" Target="../media/image74.wmf"/><Relationship Id="rId12" Type="http://schemas.openxmlformats.org/officeDocument/2006/relationships/oleObject" Target="../embeddings/oleObject76.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73.bin"/><Relationship Id="rId11" Type="http://schemas.openxmlformats.org/officeDocument/2006/relationships/image" Target="../media/image76.wmf"/><Relationship Id="rId5" Type="http://schemas.openxmlformats.org/officeDocument/2006/relationships/oleObject" Target="../embeddings/oleObject72.bin"/><Relationship Id="rId15" Type="http://schemas.openxmlformats.org/officeDocument/2006/relationships/image" Target="../media/image77.wmf"/><Relationship Id="rId10" Type="http://schemas.openxmlformats.org/officeDocument/2006/relationships/oleObject" Target="../embeddings/oleObject75.bin"/><Relationship Id="rId4" Type="http://schemas.openxmlformats.org/officeDocument/2006/relationships/image" Target="../media/image73.wmf"/><Relationship Id="rId9" Type="http://schemas.openxmlformats.org/officeDocument/2006/relationships/image" Target="../media/image75.wmf"/><Relationship Id="rId14" Type="http://schemas.openxmlformats.org/officeDocument/2006/relationships/oleObject" Target="../embeddings/oleObject78.bin"/></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22.vml"/><Relationship Id="rId5" Type="http://schemas.openxmlformats.org/officeDocument/2006/relationships/image" Target="../media/image78.wmf"/><Relationship Id="rId4" Type="http://schemas.openxmlformats.org/officeDocument/2006/relationships/oleObject" Target="../embeddings/oleObject79.bin"/></Relationships>
</file>

<file path=ppt/slides/_rels/slide55.xml.rels><?xml version="1.0" encoding="UTF-8" standalone="yes"?>
<Relationships xmlns="http://schemas.openxmlformats.org/package/2006/relationships"><Relationship Id="rId3" Type="http://schemas.openxmlformats.org/officeDocument/2006/relationships/image" Target="../media/image79.emf"/><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82.png"/><Relationship Id="rId5" Type="http://schemas.openxmlformats.org/officeDocument/2006/relationships/image" Target="../media/image80.wmf"/><Relationship Id="rId4" Type="http://schemas.openxmlformats.org/officeDocument/2006/relationships/oleObject" Target="../embeddings/oleObject80.bin"/></Relationships>
</file>

<file path=ppt/slides/_rels/slide57.xml.rels><?xml version="1.0" encoding="UTF-8" standalone="yes"?>
<Relationships xmlns="http://schemas.openxmlformats.org/package/2006/relationships"><Relationship Id="rId8" Type="http://schemas.openxmlformats.org/officeDocument/2006/relationships/oleObject" Target="../embeddings/oleObject83.bin"/><Relationship Id="rId3" Type="http://schemas.openxmlformats.org/officeDocument/2006/relationships/oleObject" Target="../embeddings/oleObject81.bin"/><Relationship Id="rId7" Type="http://schemas.openxmlformats.org/officeDocument/2006/relationships/image" Target="../media/image84.wmf"/><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oleObject" Target="../embeddings/oleObject82.bin"/><Relationship Id="rId11" Type="http://schemas.openxmlformats.org/officeDocument/2006/relationships/image" Target="../media/image86.wmf"/><Relationship Id="rId5" Type="http://schemas.openxmlformats.org/officeDocument/2006/relationships/image" Target="../media/image81.png"/><Relationship Id="rId10" Type="http://schemas.openxmlformats.org/officeDocument/2006/relationships/oleObject" Target="../embeddings/oleObject84.bin"/><Relationship Id="rId4" Type="http://schemas.openxmlformats.org/officeDocument/2006/relationships/image" Target="../media/image83.png"/><Relationship Id="rId9" Type="http://schemas.openxmlformats.org/officeDocument/2006/relationships/image" Target="../media/image85.wmf"/></Relationships>
</file>

<file path=ppt/slides/_rels/slide58.xml.rels><?xml version="1.0" encoding="UTF-8" standalone="yes"?>
<Relationships xmlns="http://schemas.openxmlformats.org/package/2006/relationships"><Relationship Id="rId8" Type="http://schemas.openxmlformats.org/officeDocument/2006/relationships/image" Target="../media/image89.wmf"/><Relationship Id="rId13" Type="http://schemas.openxmlformats.org/officeDocument/2006/relationships/oleObject" Target="../embeddings/oleObject90.bin"/><Relationship Id="rId3" Type="http://schemas.openxmlformats.org/officeDocument/2006/relationships/oleObject" Target="../embeddings/oleObject85.bin"/><Relationship Id="rId7" Type="http://schemas.openxmlformats.org/officeDocument/2006/relationships/oleObject" Target="../embeddings/oleObject87.bin"/><Relationship Id="rId12" Type="http://schemas.openxmlformats.org/officeDocument/2006/relationships/image" Target="../media/image91.wmf"/><Relationship Id="rId2" Type="http://schemas.openxmlformats.org/officeDocument/2006/relationships/slideLayout" Target="../slideLayouts/slideLayout7.xml"/><Relationship Id="rId16" Type="http://schemas.openxmlformats.org/officeDocument/2006/relationships/image" Target="../media/image93.wmf"/><Relationship Id="rId1" Type="http://schemas.openxmlformats.org/officeDocument/2006/relationships/vmlDrawing" Target="../drawings/vmlDrawing25.vml"/><Relationship Id="rId6" Type="http://schemas.openxmlformats.org/officeDocument/2006/relationships/image" Target="../media/image88.wmf"/><Relationship Id="rId11" Type="http://schemas.openxmlformats.org/officeDocument/2006/relationships/oleObject" Target="../embeddings/oleObject89.bin"/><Relationship Id="rId5" Type="http://schemas.openxmlformats.org/officeDocument/2006/relationships/oleObject" Target="../embeddings/oleObject86.bin"/><Relationship Id="rId15" Type="http://schemas.openxmlformats.org/officeDocument/2006/relationships/oleObject" Target="../embeddings/oleObject91.bin"/><Relationship Id="rId10" Type="http://schemas.openxmlformats.org/officeDocument/2006/relationships/image" Target="../media/image90.wmf"/><Relationship Id="rId4" Type="http://schemas.openxmlformats.org/officeDocument/2006/relationships/image" Target="../media/image87.png"/><Relationship Id="rId9" Type="http://schemas.openxmlformats.org/officeDocument/2006/relationships/oleObject" Target="../embeddings/oleObject88.bin"/><Relationship Id="rId14" Type="http://schemas.openxmlformats.org/officeDocument/2006/relationships/image" Target="../media/image92.wmf"/></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92.bin"/><Relationship Id="rId2" Type="http://schemas.openxmlformats.org/officeDocument/2006/relationships/slideLayout" Target="../slideLayouts/slideLayout2.xml"/><Relationship Id="rId1" Type="http://schemas.openxmlformats.org/officeDocument/2006/relationships/vmlDrawing" Target="../drawings/vmlDrawing26.vml"/><Relationship Id="rId4" Type="http://schemas.openxmlformats.org/officeDocument/2006/relationships/image" Target="../media/image94.wmf"/></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8" Type="http://schemas.openxmlformats.org/officeDocument/2006/relationships/image" Target="../media/image97.wmf"/><Relationship Id="rId3" Type="http://schemas.openxmlformats.org/officeDocument/2006/relationships/oleObject" Target="../embeddings/oleObject93.bin"/><Relationship Id="rId7" Type="http://schemas.openxmlformats.org/officeDocument/2006/relationships/oleObject" Target="../embeddings/oleObject95.bin"/><Relationship Id="rId2" Type="http://schemas.openxmlformats.org/officeDocument/2006/relationships/slideLayout" Target="../slideLayouts/slideLayout12.xml"/><Relationship Id="rId1" Type="http://schemas.openxmlformats.org/officeDocument/2006/relationships/vmlDrawing" Target="../drawings/vmlDrawing27.vml"/><Relationship Id="rId6" Type="http://schemas.openxmlformats.org/officeDocument/2006/relationships/image" Target="../media/image96.wmf"/><Relationship Id="rId11" Type="http://schemas.openxmlformats.org/officeDocument/2006/relationships/image" Target="../media/image99.png"/><Relationship Id="rId5" Type="http://schemas.openxmlformats.org/officeDocument/2006/relationships/oleObject" Target="../embeddings/oleObject94.bin"/><Relationship Id="rId10" Type="http://schemas.openxmlformats.org/officeDocument/2006/relationships/image" Target="../media/image98.wmf"/><Relationship Id="rId4" Type="http://schemas.openxmlformats.org/officeDocument/2006/relationships/image" Target="../media/image95.wmf"/><Relationship Id="rId9" Type="http://schemas.openxmlformats.org/officeDocument/2006/relationships/oleObject" Target="../embeddings/oleObject96.bin"/></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8" Type="http://schemas.openxmlformats.org/officeDocument/2006/relationships/image" Target="../media/image102.wmf"/><Relationship Id="rId13" Type="http://schemas.openxmlformats.org/officeDocument/2006/relationships/oleObject" Target="../embeddings/oleObject102.bin"/><Relationship Id="rId3" Type="http://schemas.openxmlformats.org/officeDocument/2006/relationships/oleObject" Target="../embeddings/oleObject97.bin"/><Relationship Id="rId7" Type="http://schemas.openxmlformats.org/officeDocument/2006/relationships/oleObject" Target="../embeddings/oleObject99.bin"/><Relationship Id="rId12" Type="http://schemas.openxmlformats.org/officeDocument/2006/relationships/image" Target="../media/image104.wmf"/><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image" Target="../media/image101.wmf"/><Relationship Id="rId11" Type="http://schemas.openxmlformats.org/officeDocument/2006/relationships/oleObject" Target="../embeddings/oleObject101.bin"/><Relationship Id="rId5" Type="http://schemas.openxmlformats.org/officeDocument/2006/relationships/oleObject" Target="../embeddings/oleObject98.bin"/><Relationship Id="rId10" Type="http://schemas.openxmlformats.org/officeDocument/2006/relationships/image" Target="../media/image103.wmf"/><Relationship Id="rId4" Type="http://schemas.openxmlformats.org/officeDocument/2006/relationships/image" Target="../media/image100.wmf"/><Relationship Id="rId9" Type="http://schemas.openxmlformats.org/officeDocument/2006/relationships/oleObject" Target="../embeddings/oleObject100.bin"/><Relationship Id="rId14" Type="http://schemas.openxmlformats.org/officeDocument/2006/relationships/image" Target="../media/image105.wmf"/></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06.emf"/><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07.emf"/><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103.bin"/><Relationship Id="rId2" Type="http://schemas.openxmlformats.org/officeDocument/2006/relationships/slideLayout" Target="../slideLayouts/slideLayout2.xml"/><Relationship Id="rId1" Type="http://schemas.openxmlformats.org/officeDocument/2006/relationships/vmlDrawing" Target="../drawings/vmlDrawing29.vml"/><Relationship Id="rId4" Type="http://schemas.openxmlformats.org/officeDocument/2006/relationships/image" Target="../media/image108.png"/></Relationships>
</file>

<file path=ppt/slides/_rels/slide8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8" Type="http://schemas.openxmlformats.org/officeDocument/2006/relationships/image" Target="../media/image111.wmf"/><Relationship Id="rId3" Type="http://schemas.openxmlformats.org/officeDocument/2006/relationships/oleObject" Target="../embeddings/oleObject104.bin"/><Relationship Id="rId7" Type="http://schemas.openxmlformats.org/officeDocument/2006/relationships/oleObject" Target="../embeddings/oleObject106.bin"/><Relationship Id="rId12" Type="http://schemas.openxmlformats.org/officeDocument/2006/relationships/image" Target="../media/image113.wmf"/><Relationship Id="rId2" Type="http://schemas.openxmlformats.org/officeDocument/2006/relationships/slideLayout" Target="../slideLayouts/slideLayout12.xml"/><Relationship Id="rId1" Type="http://schemas.openxmlformats.org/officeDocument/2006/relationships/vmlDrawing" Target="../drawings/vmlDrawing30.vml"/><Relationship Id="rId6" Type="http://schemas.openxmlformats.org/officeDocument/2006/relationships/image" Target="../media/image110.wmf"/><Relationship Id="rId11" Type="http://schemas.openxmlformats.org/officeDocument/2006/relationships/oleObject" Target="../embeddings/oleObject108.bin"/><Relationship Id="rId5" Type="http://schemas.openxmlformats.org/officeDocument/2006/relationships/oleObject" Target="../embeddings/oleObject105.bin"/><Relationship Id="rId10" Type="http://schemas.openxmlformats.org/officeDocument/2006/relationships/image" Target="../media/image112.wmf"/><Relationship Id="rId4" Type="http://schemas.openxmlformats.org/officeDocument/2006/relationships/image" Target="../media/image109.wmf"/><Relationship Id="rId9" Type="http://schemas.openxmlformats.org/officeDocument/2006/relationships/oleObject" Target="../embeddings/oleObject107.bin"/></Relationships>
</file>

<file path=ppt/slides/_rels/slide89.xml.rels><?xml version="1.0" encoding="UTF-8" standalone="yes"?>
<Relationships xmlns="http://schemas.openxmlformats.org/package/2006/relationships"><Relationship Id="rId8" Type="http://schemas.openxmlformats.org/officeDocument/2006/relationships/image" Target="../media/image116.emf"/><Relationship Id="rId3" Type="http://schemas.openxmlformats.org/officeDocument/2006/relationships/oleObject" Target="../embeddings/oleObject109.bin"/><Relationship Id="rId7" Type="http://schemas.openxmlformats.org/officeDocument/2006/relationships/oleObject" Target="../embeddings/oleObject111.bin"/><Relationship Id="rId2" Type="http://schemas.openxmlformats.org/officeDocument/2006/relationships/slideLayout" Target="../slideLayouts/slideLayout12.xml"/><Relationship Id="rId1" Type="http://schemas.openxmlformats.org/officeDocument/2006/relationships/vmlDrawing" Target="../drawings/vmlDrawing31.vml"/><Relationship Id="rId6" Type="http://schemas.openxmlformats.org/officeDocument/2006/relationships/image" Target="../media/image115.emf"/><Relationship Id="rId5" Type="http://schemas.openxmlformats.org/officeDocument/2006/relationships/oleObject" Target="../embeddings/oleObject110.bin"/><Relationship Id="rId10" Type="http://schemas.openxmlformats.org/officeDocument/2006/relationships/image" Target="../media/image117.wmf"/><Relationship Id="rId4" Type="http://schemas.openxmlformats.org/officeDocument/2006/relationships/image" Target="../media/image114.emf"/><Relationship Id="rId9" Type="http://schemas.openxmlformats.org/officeDocument/2006/relationships/oleObject" Target="../embeddings/oleObject112.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8" Type="http://schemas.openxmlformats.org/officeDocument/2006/relationships/image" Target="../media/image120.wmf"/><Relationship Id="rId3" Type="http://schemas.openxmlformats.org/officeDocument/2006/relationships/oleObject" Target="../embeddings/oleObject113.bin"/><Relationship Id="rId7" Type="http://schemas.openxmlformats.org/officeDocument/2006/relationships/oleObject" Target="../embeddings/oleObject115.bin"/><Relationship Id="rId2" Type="http://schemas.openxmlformats.org/officeDocument/2006/relationships/slideLayout" Target="../slideLayouts/slideLayout13.xml"/><Relationship Id="rId1" Type="http://schemas.openxmlformats.org/officeDocument/2006/relationships/vmlDrawing" Target="../drawings/vmlDrawing32.vml"/><Relationship Id="rId6" Type="http://schemas.openxmlformats.org/officeDocument/2006/relationships/image" Target="../media/image119.wmf"/><Relationship Id="rId11" Type="http://schemas.openxmlformats.org/officeDocument/2006/relationships/image" Target="../media/image121.png"/><Relationship Id="rId5" Type="http://schemas.openxmlformats.org/officeDocument/2006/relationships/oleObject" Target="../embeddings/oleObject114.bin"/><Relationship Id="rId10" Type="http://schemas.openxmlformats.org/officeDocument/2006/relationships/oleObject" Target="../embeddings/oleObject117.bin"/><Relationship Id="rId4" Type="http://schemas.openxmlformats.org/officeDocument/2006/relationships/image" Target="../media/image118.wmf"/><Relationship Id="rId9" Type="http://schemas.openxmlformats.org/officeDocument/2006/relationships/oleObject" Target="../embeddings/oleObject116.bin"/></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8" Type="http://schemas.openxmlformats.org/officeDocument/2006/relationships/oleObject" Target="../embeddings/oleObject120.bin"/><Relationship Id="rId13" Type="http://schemas.openxmlformats.org/officeDocument/2006/relationships/oleObject" Target="../embeddings/oleObject123.bin"/><Relationship Id="rId18" Type="http://schemas.openxmlformats.org/officeDocument/2006/relationships/image" Target="../media/image127.wmf"/><Relationship Id="rId3" Type="http://schemas.openxmlformats.org/officeDocument/2006/relationships/image" Target="../media/image81.png"/><Relationship Id="rId21" Type="http://schemas.openxmlformats.org/officeDocument/2006/relationships/oleObject" Target="../embeddings/oleObject128.bin"/><Relationship Id="rId7" Type="http://schemas.openxmlformats.org/officeDocument/2006/relationships/image" Target="../media/image123.wmf"/><Relationship Id="rId12" Type="http://schemas.openxmlformats.org/officeDocument/2006/relationships/image" Target="../media/image125.wmf"/><Relationship Id="rId17" Type="http://schemas.openxmlformats.org/officeDocument/2006/relationships/oleObject" Target="../embeddings/oleObject126.bin"/><Relationship Id="rId2" Type="http://schemas.openxmlformats.org/officeDocument/2006/relationships/slideLayout" Target="../slideLayouts/slideLayout7.xml"/><Relationship Id="rId16" Type="http://schemas.openxmlformats.org/officeDocument/2006/relationships/image" Target="../media/image126.wmf"/><Relationship Id="rId20" Type="http://schemas.openxmlformats.org/officeDocument/2006/relationships/image" Target="../media/image128.wmf"/><Relationship Id="rId1" Type="http://schemas.openxmlformats.org/officeDocument/2006/relationships/vmlDrawing" Target="../drawings/vmlDrawing33.vml"/><Relationship Id="rId6" Type="http://schemas.openxmlformats.org/officeDocument/2006/relationships/oleObject" Target="../embeddings/oleObject119.bin"/><Relationship Id="rId11" Type="http://schemas.openxmlformats.org/officeDocument/2006/relationships/oleObject" Target="../embeddings/oleObject122.bin"/><Relationship Id="rId24" Type="http://schemas.openxmlformats.org/officeDocument/2006/relationships/image" Target="../media/image130.wmf"/><Relationship Id="rId5" Type="http://schemas.openxmlformats.org/officeDocument/2006/relationships/image" Target="../media/image122.wmf"/><Relationship Id="rId15" Type="http://schemas.openxmlformats.org/officeDocument/2006/relationships/oleObject" Target="../embeddings/oleObject125.bin"/><Relationship Id="rId23" Type="http://schemas.openxmlformats.org/officeDocument/2006/relationships/oleObject" Target="../embeddings/oleObject129.bin"/><Relationship Id="rId10" Type="http://schemas.openxmlformats.org/officeDocument/2006/relationships/oleObject" Target="../embeddings/oleObject121.bin"/><Relationship Id="rId19" Type="http://schemas.openxmlformats.org/officeDocument/2006/relationships/oleObject" Target="../embeddings/oleObject127.bin"/><Relationship Id="rId4" Type="http://schemas.openxmlformats.org/officeDocument/2006/relationships/oleObject" Target="../embeddings/oleObject118.bin"/><Relationship Id="rId9" Type="http://schemas.openxmlformats.org/officeDocument/2006/relationships/image" Target="../media/image124.wmf"/><Relationship Id="rId14" Type="http://schemas.openxmlformats.org/officeDocument/2006/relationships/oleObject" Target="../embeddings/oleObject124.bin"/><Relationship Id="rId22" Type="http://schemas.openxmlformats.org/officeDocument/2006/relationships/image" Target="../media/image129.wmf"/></Relationships>
</file>

<file path=ppt/slides/_rels/slide94.xml.rels><?xml version="1.0" encoding="UTF-8" standalone="yes"?>
<Relationships xmlns="http://schemas.openxmlformats.org/package/2006/relationships"><Relationship Id="rId8" Type="http://schemas.openxmlformats.org/officeDocument/2006/relationships/image" Target="../media/image132.emf"/><Relationship Id="rId3" Type="http://schemas.openxmlformats.org/officeDocument/2006/relationships/slide" Target="slide14.xml"/><Relationship Id="rId7" Type="http://schemas.openxmlformats.org/officeDocument/2006/relationships/oleObject" Target="../embeddings/oleObject131.bin"/><Relationship Id="rId12" Type="http://schemas.openxmlformats.org/officeDocument/2006/relationships/image" Target="../media/image134.emf"/><Relationship Id="rId2" Type="http://schemas.openxmlformats.org/officeDocument/2006/relationships/slideLayout" Target="../slideLayouts/slideLayout2.xml"/><Relationship Id="rId1" Type="http://schemas.openxmlformats.org/officeDocument/2006/relationships/vmlDrawing" Target="../drawings/vmlDrawing34.vml"/><Relationship Id="rId6" Type="http://schemas.openxmlformats.org/officeDocument/2006/relationships/slide" Target="slide15.xml"/><Relationship Id="rId11" Type="http://schemas.openxmlformats.org/officeDocument/2006/relationships/oleObject" Target="../embeddings/oleObject133.bin"/><Relationship Id="rId5" Type="http://schemas.openxmlformats.org/officeDocument/2006/relationships/image" Target="../media/image131.emf"/><Relationship Id="rId10" Type="http://schemas.openxmlformats.org/officeDocument/2006/relationships/image" Target="../media/image133.emf"/><Relationship Id="rId4" Type="http://schemas.openxmlformats.org/officeDocument/2006/relationships/oleObject" Target="../embeddings/oleObject130.bin"/><Relationship Id="rId9" Type="http://schemas.openxmlformats.org/officeDocument/2006/relationships/oleObject" Target="../embeddings/oleObject132.bin"/></Relationships>
</file>

<file path=ppt/slides/_rels/slide95.xml.rels><?xml version="1.0" encoding="UTF-8" standalone="yes"?>
<Relationships xmlns="http://schemas.openxmlformats.org/package/2006/relationships"><Relationship Id="rId3" Type="http://schemas.openxmlformats.org/officeDocument/2006/relationships/oleObject" Target="../embeddings/oleObject134.bin"/><Relationship Id="rId2" Type="http://schemas.openxmlformats.org/officeDocument/2006/relationships/slideLayout" Target="../slideLayouts/slideLayout7.xml"/><Relationship Id="rId1" Type="http://schemas.openxmlformats.org/officeDocument/2006/relationships/vmlDrawing" Target="../drawings/vmlDrawing35.vml"/><Relationship Id="rId6" Type="http://schemas.openxmlformats.org/officeDocument/2006/relationships/image" Target="../media/image136.wmf"/><Relationship Id="rId5" Type="http://schemas.openxmlformats.org/officeDocument/2006/relationships/oleObject" Target="../embeddings/oleObject135.bin"/><Relationship Id="rId4" Type="http://schemas.openxmlformats.org/officeDocument/2006/relationships/image" Target="../media/image135.wmf"/></Relationships>
</file>

<file path=ppt/slides/_rels/slide96.xml.rels><?xml version="1.0" encoding="UTF-8" standalone="yes"?>
<Relationships xmlns="http://schemas.openxmlformats.org/package/2006/relationships"><Relationship Id="rId3" Type="http://schemas.openxmlformats.org/officeDocument/2006/relationships/oleObject" Target="../embeddings/oleObject136.bin"/><Relationship Id="rId2" Type="http://schemas.openxmlformats.org/officeDocument/2006/relationships/slideLayout" Target="../slideLayouts/slideLayout12.xml"/><Relationship Id="rId1" Type="http://schemas.openxmlformats.org/officeDocument/2006/relationships/vmlDrawing" Target="../drawings/vmlDrawing36.vml"/><Relationship Id="rId4" Type="http://schemas.openxmlformats.org/officeDocument/2006/relationships/image" Target="../media/image135.wmf"/></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8" Type="http://schemas.openxmlformats.org/officeDocument/2006/relationships/image" Target="../media/image139.wmf"/><Relationship Id="rId3" Type="http://schemas.openxmlformats.org/officeDocument/2006/relationships/oleObject" Target="../embeddings/oleObject137.bin"/><Relationship Id="rId7" Type="http://schemas.openxmlformats.org/officeDocument/2006/relationships/oleObject" Target="../embeddings/oleObject139.bin"/><Relationship Id="rId2" Type="http://schemas.openxmlformats.org/officeDocument/2006/relationships/slideLayout" Target="../slideLayouts/slideLayout2.xml"/><Relationship Id="rId1" Type="http://schemas.openxmlformats.org/officeDocument/2006/relationships/vmlDrawing" Target="../drawings/vmlDrawing37.vml"/><Relationship Id="rId6" Type="http://schemas.openxmlformats.org/officeDocument/2006/relationships/image" Target="../media/image138.wmf"/><Relationship Id="rId5" Type="http://schemas.openxmlformats.org/officeDocument/2006/relationships/oleObject" Target="../embeddings/oleObject138.bin"/><Relationship Id="rId4" Type="http://schemas.openxmlformats.org/officeDocument/2006/relationships/image" Target="../media/image137.wmf"/></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C6261C75-D8D5-4374-84F2-C97F9747029C}"/>
              </a:ext>
            </a:extLst>
          </p:cNvPr>
          <p:cNvSpPr>
            <a:spLocks noGrp="1"/>
          </p:cNvSpPr>
          <p:nvPr>
            <p:ph type="dt" sz="half" idx="10"/>
          </p:nvPr>
        </p:nvSpPr>
        <p:spPr/>
        <p:txBody>
          <a:bodyPr/>
          <a:lstStyle/>
          <a:p>
            <a:fld id="{A5226CE3-C0F5-4FE6-839F-AE4EDE951173}" type="datetime1">
              <a:rPr lang="zh-CN" altLang="en-US"/>
              <a:pPr/>
              <a:t>2018/11/28</a:t>
            </a:fld>
            <a:endParaRPr lang="en-US" altLang="zh-CN"/>
          </a:p>
        </p:txBody>
      </p:sp>
      <p:sp>
        <p:nvSpPr>
          <p:cNvPr id="6" name="灯片编号占位符 5">
            <a:extLst>
              <a:ext uri="{FF2B5EF4-FFF2-40B4-BE49-F238E27FC236}">
                <a16:creationId xmlns:a16="http://schemas.microsoft.com/office/drawing/2014/main" id="{F8404313-01B0-4942-BB9D-D13D67E91393}"/>
              </a:ext>
            </a:extLst>
          </p:cNvPr>
          <p:cNvSpPr>
            <a:spLocks noGrp="1"/>
          </p:cNvSpPr>
          <p:nvPr>
            <p:ph type="sldNum" sz="quarter" idx="12"/>
          </p:nvPr>
        </p:nvSpPr>
        <p:spPr/>
        <p:txBody>
          <a:bodyPr/>
          <a:lstStyle/>
          <a:p>
            <a:fld id="{3BF465B0-E84E-4695-927B-BD03004A2753}" type="slidenum">
              <a:rPr lang="en-US" altLang="zh-CN"/>
              <a:pPr/>
              <a:t>1</a:t>
            </a:fld>
            <a:endParaRPr lang="en-US" altLang="zh-CN"/>
          </a:p>
        </p:txBody>
      </p:sp>
      <p:sp>
        <p:nvSpPr>
          <p:cNvPr id="952322" name="Rectangle 2">
            <a:extLst>
              <a:ext uri="{FF2B5EF4-FFF2-40B4-BE49-F238E27FC236}">
                <a16:creationId xmlns:a16="http://schemas.microsoft.com/office/drawing/2014/main" id="{0A03230D-58B9-473C-A4D6-DE37110726A0}"/>
              </a:ext>
            </a:extLst>
          </p:cNvPr>
          <p:cNvSpPr>
            <a:spLocks noGrp="1" noRot="1" noChangeArrowheads="1"/>
          </p:cNvSpPr>
          <p:nvPr>
            <p:ph type="body" idx="1"/>
          </p:nvPr>
        </p:nvSpPr>
        <p:spPr>
          <a:xfrm>
            <a:off x="838200" y="1253331"/>
            <a:ext cx="10515600" cy="4351338"/>
          </a:xfrm>
        </p:spPr>
        <p:txBody>
          <a:bodyPr/>
          <a:lstStyle/>
          <a:p>
            <a:pPr>
              <a:buFont typeface="Wingdings" panose="05000000000000000000" pitchFamily="2" charset="2"/>
              <a:buNone/>
            </a:pPr>
            <a:r>
              <a:rPr lang="en-US" altLang="zh-CN" dirty="0"/>
              <a:t> </a:t>
            </a:r>
          </a:p>
        </p:txBody>
      </p:sp>
      <p:sp>
        <p:nvSpPr>
          <p:cNvPr id="952323" name="Rectangle 3">
            <a:extLst>
              <a:ext uri="{FF2B5EF4-FFF2-40B4-BE49-F238E27FC236}">
                <a16:creationId xmlns:a16="http://schemas.microsoft.com/office/drawing/2014/main" id="{D89FC09E-FEE1-4188-8472-9AB7709BF84D}"/>
              </a:ext>
            </a:extLst>
          </p:cNvPr>
          <p:cNvSpPr>
            <a:spLocks noChangeArrowheads="1"/>
          </p:cNvSpPr>
          <p:nvPr/>
        </p:nvSpPr>
        <p:spPr bwMode="auto">
          <a:xfrm>
            <a:off x="1815548" y="281678"/>
            <a:ext cx="8001000" cy="581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20000"/>
              </a:spcBef>
            </a:pPr>
            <a:r>
              <a:rPr lang="zh-CN" altLang="en-US" sz="6000" b="1" dirty="0">
                <a:solidFill>
                  <a:schemeClr val="bg1"/>
                </a:solidFill>
                <a:latin typeface="华文行楷" panose="02010800040101010101" pitchFamily="2" charset="-122"/>
                <a:ea typeface="华文行楷" panose="02010800040101010101" pitchFamily="2" charset="-122"/>
              </a:rPr>
              <a:t>信息安全导论</a:t>
            </a:r>
            <a:endParaRPr lang="zh-CN" altLang="en-US" sz="6000" b="1" dirty="0">
              <a:solidFill>
                <a:schemeClr val="bg1"/>
              </a:solidFill>
              <a:effectLst>
                <a:outerShdw blurRad="38100" dist="38100" dir="2700000" algn="tl">
                  <a:srgbClr val="C0C0C0"/>
                </a:outerShdw>
              </a:effectLst>
              <a:latin typeface="华文行楷" panose="02010800040101010101" pitchFamily="2" charset="-122"/>
              <a:ea typeface="华文行楷" panose="02010800040101010101" pitchFamily="2" charset="-122"/>
            </a:endParaRPr>
          </a:p>
          <a:p>
            <a:pPr algn="ctr" eaLnBrk="1" hangingPunct="1">
              <a:lnSpc>
                <a:spcPct val="90000"/>
              </a:lnSpc>
              <a:spcBef>
                <a:spcPct val="20000"/>
              </a:spcBef>
            </a:pPr>
            <a:endParaRPr lang="zh-CN" altLang="en-US" sz="4800" b="1" dirty="0">
              <a:solidFill>
                <a:schemeClr val="tx2"/>
              </a:solidFill>
              <a:latin typeface="华文行楷" panose="02010800040101010101" pitchFamily="2" charset="-122"/>
              <a:ea typeface="华文行楷" panose="02010800040101010101" pitchFamily="2" charset="-122"/>
            </a:endParaRPr>
          </a:p>
          <a:p>
            <a:pPr algn="ctr" eaLnBrk="1" hangingPunct="1">
              <a:lnSpc>
                <a:spcPct val="90000"/>
              </a:lnSpc>
              <a:spcBef>
                <a:spcPct val="20000"/>
              </a:spcBef>
            </a:pPr>
            <a:r>
              <a:rPr lang="zh-CN" altLang="en-US" sz="4800" b="1" dirty="0">
                <a:latin typeface="华文行楷" panose="02010800040101010101" pitchFamily="2" charset="-122"/>
                <a:ea typeface="华文行楷" panose="02010800040101010101" pitchFamily="2" charset="-122"/>
              </a:rPr>
              <a:t>第七讲</a:t>
            </a:r>
            <a:endParaRPr lang="zh-CN" altLang="en-US" sz="4800" b="1" dirty="0">
              <a:effectLst>
                <a:outerShdw blurRad="38100" dist="38100" dir="2700000" algn="tl">
                  <a:srgbClr val="C0C0C0"/>
                </a:outerShdw>
              </a:effectLst>
              <a:latin typeface="华文行楷" panose="02010800040101010101" pitchFamily="2" charset="-122"/>
              <a:ea typeface="华文行楷" panose="02010800040101010101" pitchFamily="2" charset="-122"/>
            </a:endParaRPr>
          </a:p>
          <a:p>
            <a:pPr algn="ctr" eaLnBrk="1" hangingPunct="1">
              <a:lnSpc>
                <a:spcPct val="90000"/>
              </a:lnSpc>
              <a:spcBef>
                <a:spcPct val="20000"/>
              </a:spcBef>
            </a:pPr>
            <a:endParaRPr lang="zh-CN" altLang="en-US" sz="2000" b="1" dirty="0">
              <a:effectLst>
                <a:outerShdw blurRad="38100" dist="38100" dir="2700000" algn="tl">
                  <a:srgbClr val="C0C0C0"/>
                </a:outerShdw>
              </a:effectLst>
              <a:latin typeface="华文行楷" panose="02010800040101010101" pitchFamily="2" charset="-122"/>
              <a:ea typeface="华文行楷" panose="02010800040101010101" pitchFamily="2" charset="-122"/>
            </a:endParaRPr>
          </a:p>
          <a:p>
            <a:pPr algn="ctr" eaLnBrk="1" hangingPunct="1">
              <a:lnSpc>
                <a:spcPct val="90000"/>
              </a:lnSpc>
              <a:spcBef>
                <a:spcPct val="20000"/>
              </a:spcBef>
            </a:pPr>
            <a:r>
              <a:rPr lang="zh-CN" altLang="en-US" sz="4800" b="1" dirty="0">
                <a:latin typeface="华文行楷" panose="02010800040101010101" pitchFamily="2" charset="-122"/>
                <a:ea typeface="华文行楷" panose="02010800040101010101" pitchFamily="2" charset="-122"/>
              </a:rPr>
              <a:t>流密码</a:t>
            </a:r>
            <a:endParaRPr lang="en-US" altLang="zh-CN" sz="4800" b="1" dirty="0">
              <a:latin typeface="华文行楷" panose="02010800040101010101" pitchFamily="2" charset="-122"/>
              <a:ea typeface="华文行楷" panose="02010800040101010101" pitchFamily="2" charset="-122"/>
            </a:endParaRPr>
          </a:p>
          <a:p>
            <a:pPr algn="ctr" eaLnBrk="1" hangingPunct="1">
              <a:lnSpc>
                <a:spcPct val="90000"/>
              </a:lnSpc>
              <a:spcBef>
                <a:spcPct val="20000"/>
              </a:spcBef>
            </a:pPr>
            <a:r>
              <a:rPr lang="zh-CN" altLang="en-US" sz="4800" b="1" dirty="0">
                <a:effectLst>
                  <a:outerShdw blurRad="38100" dist="38100" dir="2700000" algn="tl">
                    <a:srgbClr val="C0C0C0"/>
                  </a:outerShdw>
                </a:effectLst>
                <a:latin typeface="华文行楷" panose="02010800040101010101" pitchFamily="2" charset="-122"/>
                <a:ea typeface="华文行楷" panose="02010800040101010101" pitchFamily="2" charset="-122"/>
              </a:rPr>
              <a:t>江西理工大学信息工程学院</a:t>
            </a:r>
          </a:p>
          <a:p>
            <a:pPr algn="ctr" eaLnBrk="1" hangingPunct="1">
              <a:lnSpc>
                <a:spcPct val="90000"/>
              </a:lnSpc>
              <a:spcBef>
                <a:spcPct val="20000"/>
              </a:spcBef>
            </a:pPr>
            <a:endParaRPr lang="zh-CN" altLang="en-US" sz="2800" b="1" dirty="0">
              <a:effectLst>
                <a:outerShdw blurRad="38100" dist="38100" dir="2700000" algn="tl">
                  <a:srgbClr val="C0C0C0"/>
                </a:outerShdw>
              </a:effectLst>
              <a:latin typeface="华文行楷" panose="02010800040101010101" pitchFamily="2" charset="-122"/>
              <a:ea typeface="华文行楷" panose="02010800040101010101" pitchFamily="2"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日期占位符 3">
            <a:extLst>
              <a:ext uri="{FF2B5EF4-FFF2-40B4-BE49-F238E27FC236}">
                <a16:creationId xmlns:a16="http://schemas.microsoft.com/office/drawing/2014/main" id="{B8070238-8C5A-4597-A090-21F26909C8F6}"/>
              </a:ext>
            </a:extLst>
          </p:cNvPr>
          <p:cNvSpPr>
            <a:spLocks noGrp="1"/>
          </p:cNvSpPr>
          <p:nvPr>
            <p:ph type="dt" sz="half" idx="10"/>
          </p:nvPr>
        </p:nvSpPr>
        <p:spPr/>
        <p:txBody>
          <a:bodyPr/>
          <a:lstStyle/>
          <a:p>
            <a:fld id="{478B6519-47B6-48B5-9D46-6C829890A709}" type="datetime1">
              <a:rPr lang="zh-CN" altLang="en-US"/>
              <a:pPr/>
              <a:t>2018/11/28</a:t>
            </a:fld>
            <a:endParaRPr lang="en-US" altLang="zh-CN"/>
          </a:p>
        </p:txBody>
      </p:sp>
      <p:sp>
        <p:nvSpPr>
          <p:cNvPr id="20" name="灯片编号占位符 5">
            <a:extLst>
              <a:ext uri="{FF2B5EF4-FFF2-40B4-BE49-F238E27FC236}">
                <a16:creationId xmlns:a16="http://schemas.microsoft.com/office/drawing/2014/main" id="{23C8CB72-CB6F-44EA-8F29-618B2B2DED5F}"/>
              </a:ext>
            </a:extLst>
          </p:cNvPr>
          <p:cNvSpPr>
            <a:spLocks noGrp="1"/>
          </p:cNvSpPr>
          <p:nvPr>
            <p:ph type="sldNum" sz="quarter" idx="12"/>
          </p:nvPr>
        </p:nvSpPr>
        <p:spPr/>
        <p:txBody>
          <a:bodyPr/>
          <a:lstStyle/>
          <a:p>
            <a:fld id="{AFD5CEA9-9DC0-42C9-88B5-4DCCAB767EE6}" type="slidenum">
              <a:rPr lang="en-US" altLang="zh-CN"/>
              <a:pPr/>
              <a:t>10</a:t>
            </a:fld>
            <a:endParaRPr lang="en-US" altLang="zh-CN"/>
          </a:p>
        </p:txBody>
      </p:sp>
      <p:sp>
        <p:nvSpPr>
          <p:cNvPr id="575490" name="Rectangle 2">
            <a:extLst>
              <a:ext uri="{FF2B5EF4-FFF2-40B4-BE49-F238E27FC236}">
                <a16:creationId xmlns:a16="http://schemas.microsoft.com/office/drawing/2014/main" id="{E8193168-A524-4AD2-B856-BA37331C9BBB}"/>
              </a:ext>
            </a:extLst>
          </p:cNvPr>
          <p:cNvSpPr>
            <a:spLocks noGrp="1" noRot="1" noChangeArrowheads="1"/>
          </p:cNvSpPr>
          <p:nvPr>
            <p:ph type="title"/>
          </p:nvPr>
        </p:nvSpPr>
        <p:spPr/>
        <p:txBody>
          <a:bodyPr/>
          <a:lstStyle/>
          <a:p>
            <a:r>
              <a:rPr lang="zh-CN" altLang="en-US" dirty="0"/>
              <a:t>流密码的形式化描述 </a:t>
            </a:r>
          </a:p>
        </p:txBody>
      </p:sp>
      <p:sp>
        <p:nvSpPr>
          <p:cNvPr id="575491" name="Rectangle 3">
            <a:extLst>
              <a:ext uri="{FF2B5EF4-FFF2-40B4-BE49-F238E27FC236}">
                <a16:creationId xmlns:a16="http://schemas.microsoft.com/office/drawing/2014/main" id="{1659E542-2290-4008-96B6-1657FC7CAE6C}"/>
              </a:ext>
            </a:extLst>
          </p:cNvPr>
          <p:cNvSpPr>
            <a:spLocks noGrp="1" noRot="1" noChangeArrowheads="1"/>
          </p:cNvSpPr>
          <p:nvPr>
            <p:ph type="body" idx="1"/>
          </p:nvPr>
        </p:nvSpPr>
        <p:spPr>
          <a:xfrm>
            <a:off x="1919288" y="1557339"/>
            <a:ext cx="8153400" cy="4498975"/>
          </a:xfrm>
        </p:spPr>
        <p:txBody>
          <a:bodyPr>
            <a:normAutofit lnSpcReduction="10000"/>
          </a:bodyPr>
          <a:lstStyle/>
          <a:p>
            <a:pPr algn="just">
              <a:lnSpc>
                <a:spcPct val="150000"/>
              </a:lnSpc>
              <a:buClr>
                <a:srgbClr val="0000CC"/>
              </a:buClr>
              <a:buSzPct val="85000"/>
              <a:buFont typeface="Wingdings" panose="05000000000000000000" pitchFamily="2" charset="2"/>
              <a:buNone/>
            </a:pPr>
            <a:r>
              <a:rPr lang="en-US" altLang="zh-CN" dirty="0"/>
              <a:t>     </a:t>
            </a:r>
            <a:r>
              <a:rPr lang="zh-CN" altLang="en-US" dirty="0"/>
              <a:t>流密码的基本思想是利用密钥</a:t>
            </a:r>
            <a:r>
              <a:rPr lang="en-US" altLang="zh-CN" dirty="0"/>
              <a:t>k</a:t>
            </a:r>
            <a:r>
              <a:rPr lang="zh-CN" altLang="en-US" dirty="0"/>
              <a:t>产生一个密钥流</a:t>
            </a:r>
          </a:p>
          <a:p>
            <a:pPr algn="just">
              <a:lnSpc>
                <a:spcPct val="150000"/>
              </a:lnSpc>
              <a:buClr>
                <a:srgbClr val="0000CC"/>
              </a:buClr>
              <a:buSzPct val="85000"/>
              <a:buFont typeface="Wingdings" panose="05000000000000000000" pitchFamily="2" charset="2"/>
              <a:buNone/>
            </a:pPr>
            <a:r>
              <a:rPr lang="zh-CN" altLang="en-US" dirty="0"/>
              <a:t>                 ，并使用如下规则加密明文</a:t>
            </a:r>
          </a:p>
          <a:p>
            <a:pPr algn="just">
              <a:lnSpc>
                <a:spcPct val="150000"/>
              </a:lnSpc>
              <a:buClr>
                <a:srgbClr val="0000CC"/>
              </a:buClr>
              <a:buSzPct val="85000"/>
              <a:buFont typeface="Wingdings" panose="05000000000000000000" pitchFamily="2" charset="2"/>
              <a:buNone/>
            </a:pPr>
            <a:r>
              <a:rPr lang="zh-CN" altLang="en-US" dirty="0"/>
              <a:t>得到密文                                                 。</a:t>
            </a:r>
          </a:p>
          <a:p>
            <a:pPr algn="just">
              <a:lnSpc>
                <a:spcPct val="150000"/>
              </a:lnSpc>
              <a:buFont typeface="Wingdings" panose="05000000000000000000" pitchFamily="2" charset="2"/>
              <a:buNone/>
            </a:pPr>
            <a:r>
              <a:rPr lang="zh-CN" altLang="en-US" dirty="0"/>
              <a:t>     密钥流由</a:t>
            </a:r>
            <a:r>
              <a:rPr lang="zh-CN" altLang="en-US" dirty="0">
                <a:solidFill>
                  <a:schemeClr val="tx2"/>
                </a:solidFill>
              </a:rPr>
              <a:t>密钥流发生器</a:t>
            </a:r>
            <a:r>
              <a:rPr lang="en-US" altLang="zh-CN" dirty="0">
                <a:solidFill>
                  <a:schemeClr val="tx2"/>
                </a:solidFill>
              </a:rPr>
              <a:t>f</a:t>
            </a:r>
            <a:r>
              <a:rPr lang="zh-CN" altLang="en-US" dirty="0"/>
              <a:t>产生：                ，这</a:t>
            </a:r>
          </a:p>
          <a:p>
            <a:pPr algn="just">
              <a:lnSpc>
                <a:spcPct val="150000"/>
              </a:lnSpc>
              <a:buFont typeface="Wingdings" panose="05000000000000000000" pitchFamily="2" charset="2"/>
              <a:buNone/>
            </a:pPr>
            <a:r>
              <a:rPr lang="zh-CN" altLang="en-US" dirty="0"/>
              <a:t>里     是加密器中的</a:t>
            </a:r>
            <a:r>
              <a:rPr lang="zh-CN" altLang="en-US" dirty="0">
                <a:solidFill>
                  <a:schemeClr val="tx2"/>
                </a:solidFill>
              </a:rPr>
              <a:t>记忆元件</a:t>
            </a:r>
            <a:r>
              <a:rPr lang="zh-CN" altLang="en-US" dirty="0"/>
              <a:t>（</a:t>
            </a:r>
            <a:r>
              <a:rPr lang="zh-CN" altLang="en-US" dirty="0">
                <a:solidFill>
                  <a:schemeClr val="tx2"/>
                </a:solidFill>
              </a:rPr>
              <a:t>存储器</a:t>
            </a:r>
            <a:r>
              <a:rPr lang="zh-CN" altLang="en-US" dirty="0"/>
              <a:t>）在时刻</a:t>
            </a:r>
            <a:r>
              <a:rPr lang="en-US" altLang="zh-CN" i="1" dirty="0" err="1"/>
              <a:t>i</a:t>
            </a:r>
            <a:r>
              <a:rPr lang="zh-CN" altLang="en-US" dirty="0"/>
              <a:t>的</a:t>
            </a:r>
          </a:p>
          <a:p>
            <a:pPr algn="just">
              <a:lnSpc>
                <a:spcPct val="150000"/>
              </a:lnSpc>
              <a:buFont typeface="Wingdings" panose="05000000000000000000" pitchFamily="2" charset="2"/>
              <a:buNone/>
            </a:pPr>
            <a:r>
              <a:rPr lang="zh-CN" altLang="en-US" dirty="0"/>
              <a:t>状态，</a:t>
            </a:r>
            <a:r>
              <a:rPr lang="en-US" altLang="zh-CN" dirty="0">
                <a:solidFill>
                  <a:schemeClr val="tx2"/>
                </a:solidFill>
              </a:rPr>
              <a:t>f</a:t>
            </a:r>
            <a:r>
              <a:rPr lang="zh-CN" altLang="en-US" dirty="0">
                <a:solidFill>
                  <a:schemeClr val="tx2"/>
                </a:solidFill>
              </a:rPr>
              <a:t>是由密钥</a:t>
            </a:r>
            <a:r>
              <a:rPr lang="en-US" altLang="zh-CN" dirty="0">
                <a:solidFill>
                  <a:schemeClr val="tx2"/>
                </a:solidFill>
              </a:rPr>
              <a:t>k</a:t>
            </a:r>
            <a:r>
              <a:rPr lang="zh-CN" altLang="en-US" dirty="0">
                <a:solidFill>
                  <a:schemeClr val="tx2"/>
                </a:solidFill>
              </a:rPr>
              <a:t>和     产生    的函数。</a:t>
            </a:r>
          </a:p>
        </p:txBody>
      </p:sp>
      <p:sp>
        <p:nvSpPr>
          <p:cNvPr id="575493" name="Rectangle 5">
            <a:extLst>
              <a:ext uri="{FF2B5EF4-FFF2-40B4-BE49-F238E27FC236}">
                <a16:creationId xmlns:a16="http://schemas.microsoft.com/office/drawing/2014/main" id="{999A43A9-C053-4851-B87A-D30688BCC444}"/>
              </a:ext>
            </a:extLst>
          </p:cNvPr>
          <p:cNvSpPr>
            <a:spLocks noChangeArrowheads="1"/>
          </p:cNvSpPr>
          <p:nvPr/>
        </p:nvSpPr>
        <p:spPr bwMode="auto">
          <a:xfrm>
            <a:off x="1524001" y="3082409"/>
            <a:ext cx="184731" cy="369332"/>
          </a:xfrm>
          <a:prstGeom prst="rect">
            <a:avLst/>
          </a:prstGeom>
          <a:noFill/>
          <a:ln>
            <a:noFill/>
          </a:ln>
          <a:effectLst>
            <a:outerShdw dist="125724" dir="189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Lst>
        </p:spPr>
        <p:txBody>
          <a:bodyPr wrap="none" anchor="ctr">
            <a:spAutoFit/>
          </a:bodyPr>
          <a:lstStyle/>
          <a:p>
            <a:endParaRPr lang="zh-CN" altLang="en-US"/>
          </a:p>
        </p:txBody>
      </p:sp>
      <p:graphicFrame>
        <p:nvGraphicFramePr>
          <p:cNvPr id="575492" name="Object 4">
            <a:extLst>
              <a:ext uri="{FF2B5EF4-FFF2-40B4-BE49-F238E27FC236}">
                <a16:creationId xmlns:a16="http://schemas.microsoft.com/office/drawing/2014/main" id="{9236FC20-A051-400B-9DC5-239CF95EDD6B}"/>
              </a:ext>
            </a:extLst>
          </p:cNvPr>
          <p:cNvGraphicFramePr>
            <a:graphicFrameLocks noChangeAspect="1"/>
          </p:cNvGraphicFramePr>
          <p:nvPr/>
        </p:nvGraphicFramePr>
        <p:xfrm>
          <a:off x="2063751" y="2455863"/>
          <a:ext cx="1655763" cy="468312"/>
        </p:xfrm>
        <a:graphic>
          <a:graphicData uri="http://schemas.openxmlformats.org/presentationml/2006/ole">
            <mc:AlternateContent xmlns:mc="http://schemas.openxmlformats.org/markup-compatibility/2006">
              <mc:Choice xmlns:v="urn:schemas-microsoft-com:vml" Requires="v">
                <p:oleObj spid="_x0000_s1061" name="Equation" r:id="rId3" imgW="812447" imgH="228501" progId="Equation.DSMT4">
                  <p:embed/>
                </p:oleObj>
              </mc:Choice>
              <mc:Fallback>
                <p:oleObj name="Equation" r:id="rId3" imgW="812447" imgH="228501" progId="Equation.DSMT4">
                  <p:embed/>
                  <p:pic>
                    <p:nvPicPr>
                      <p:cNvPr id="575492" name="Object 4">
                        <a:extLst>
                          <a:ext uri="{FF2B5EF4-FFF2-40B4-BE49-F238E27FC236}">
                            <a16:creationId xmlns:a16="http://schemas.microsoft.com/office/drawing/2014/main" id="{9236FC20-A051-400B-9DC5-239CF95EDD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3751" y="2455863"/>
                        <a:ext cx="1655763" cy="468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5495" name="Rectangle 7">
            <a:extLst>
              <a:ext uri="{FF2B5EF4-FFF2-40B4-BE49-F238E27FC236}">
                <a16:creationId xmlns:a16="http://schemas.microsoft.com/office/drawing/2014/main" id="{B6110C7F-A02E-40BA-A24F-9871BA35001E}"/>
              </a:ext>
            </a:extLst>
          </p:cNvPr>
          <p:cNvSpPr>
            <a:spLocks noChangeArrowheads="1"/>
          </p:cNvSpPr>
          <p:nvPr/>
        </p:nvSpPr>
        <p:spPr bwMode="auto">
          <a:xfrm>
            <a:off x="1524001" y="3096697"/>
            <a:ext cx="184731" cy="369332"/>
          </a:xfrm>
          <a:prstGeom prst="rect">
            <a:avLst/>
          </a:prstGeom>
          <a:noFill/>
          <a:ln>
            <a:noFill/>
          </a:ln>
          <a:effectLst>
            <a:outerShdw dist="125724" dir="189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Lst>
        </p:spPr>
        <p:txBody>
          <a:bodyPr wrap="none" anchor="ctr">
            <a:spAutoFit/>
          </a:bodyPr>
          <a:lstStyle/>
          <a:p>
            <a:endParaRPr lang="zh-CN" altLang="en-US"/>
          </a:p>
        </p:txBody>
      </p:sp>
      <p:graphicFrame>
        <p:nvGraphicFramePr>
          <p:cNvPr id="575494" name="Object 6">
            <a:extLst>
              <a:ext uri="{FF2B5EF4-FFF2-40B4-BE49-F238E27FC236}">
                <a16:creationId xmlns:a16="http://schemas.microsoft.com/office/drawing/2014/main" id="{D5C8D54D-4449-400A-A52C-8B7A0A092A38}"/>
              </a:ext>
            </a:extLst>
          </p:cNvPr>
          <p:cNvGraphicFramePr>
            <a:graphicFrameLocks noChangeAspect="1"/>
          </p:cNvGraphicFramePr>
          <p:nvPr/>
        </p:nvGraphicFramePr>
        <p:xfrm>
          <a:off x="8040688" y="2447925"/>
          <a:ext cx="1657350" cy="476250"/>
        </p:xfrm>
        <a:graphic>
          <a:graphicData uri="http://schemas.openxmlformats.org/presentationml/2006/ole">
            <mc:AlternateContent xmlns:mc="http://schemas.openxmlformats.org/markup-compatibility/2006">
              <mc:Choice xmlns:v="urn:schemas-microsoft-com:vml" Requires="v">
                <p:oleObj spid="_x0000_s1062" name="Equation" r:id="rId5" imgW="787400" imgH="228600" progId="Equation.DSMT4">
                  <p:embed/>
                </p:oleObj>
              </mc:Choice>
              <mc:Fallback>
                <p:oleObj name="Equation" r:id="rId5" imgW="787400" imgH="228600" progId="Equation.DSMT4">
                  <p:embed/>
                  <p:pic>
                    <p:nvPicPr>
                      <p:cNvPr id="575494" name="Object 6">
                        <a:extLst>
                          <a:ext uri="{FF2B5EF4-FFF2-40B4-BE49-F238E27FC236}">
                            <a16:creationId xmlns:a16="http://schemas.microsoft.com/office/drawing/2014/main" id="{D5C8D54D-4449-400A-A52C-8B7A0A092A3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40688" y="2447925"/>
                        <a:ext cx="1657350"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5497" name="Rectangle 9">
            <a:extLst>
              <a:ext uri="{FF2B5EF4-FFF2-40B4-BE49-F238E27FC236}">
                <a16:creationId xmlns:a16="http://schemas.microsoft.com/office/drawing/2014/main" id="{120F9F21-1787-472B-AB0F-C43399A67469}"/>
              </a:ext>
            </a:extLst>
          </p:cNvPr>
          <p:cNvSpPr>
            <a:spLocks noChangeArrowheads="1"/>
          </p:cNvSpPr>
          <p:nvPr/>
        </p:nvSpPr>
        <p:spPr bwMode="auto">
          <a:xfrm>
            <a:off x="1524001" y="3101459"/>
            <a:ext cx="184731" cy="369332"/>
          </a:xfrm>
          <a:prstGeom prst="rect">
            <a:avLst/>
          </a:prstGeom>
          <a:noFill/>
          <a:ln>
            <a:noFill/>
          </a:ln>
          <a:effectLst>
            <a:outerShdw dist="125724" dir="189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Lst>
        </p:spPr>
        <p:txBody>
          <a:bodyPr wrap="none" anchor="ctr">
            <a:spAutoFit/>
          </a:bodyPr>
          <a:lstStyle/>
          <a:p>
            <a:endParaRPr lang="zh-CN" altLang="en-US"/>
          </a:p>
        </p:txBody>
      </p:sp>
      <p:graphicFrame>
        <p:nvGraphicFramePr>
          <p:cNvPr id="575496" name="Object 8">
            <a:extLst>
              <a:ext uri="{FF2B5EF4-FFF2-40B4-BE49-F238E27FC236}">
                <a16:creationId xmlns:a16="http://schemas.microsoft.com/office/drawing/2014/main" id="{DFD2D406-6ED3-4CCC-A38C-903CD31FD2F1}"/>
              </a:ext>
            </a:extLst>
          </p:cNvPr>
          <p:cNvGraphicFramePr>
            <a:graphicFrameLocks noChangeAspect="1"/>
          </p:cNvGraphicFramePr>
          <p:nvPr/>
        </p:nvGraphicFramePr>
        <p:xfrm>
          <a:off x="3467101" y="3224214"/>
          <a:ext cx="4716463" cy="492125"/>
        </p:xfrm>
        <a:graphic>
          <a:graphicData uri="http://schemas.openxmlformats.org/presentationml/2006/ole">
            <mc:AlternateContent xmlns:mc="http://schemas.openxmlformats.org/markup-compatibility/2006">
              <mc:Choice xmlns:v="urn:schemas-microsoft-com:vml" Requires="v">
                <p:oleObj spid="_x0000_s1063" name="Equation" r:id="rId7" imgW="2311400" imgH="241300" progId="Equation.DSMT4">
                  <p:embed/>
                </p:oleObj>
              </mc:Choice>
              <mc:Fallback>
                <p:oleObj name="Equation" r:id="rId7" imgW="2311400" imgH="241300" progId="Equation.DSMT4">
                  <p:embed/>
                  <p:pic>
                    <p:nvPicPr>
                      <p:cNvPr id="575496" name="Object 8">
                        <a:extLst>
                          <a:ext uri="{FF2B5EF4-FFF2-40B4-BE49-F238E27FC236}">
                            <a16:creationId xmlns:a16="http://schemas.microsoft.com/office/drawing/2014/main" id="{DFD2D406-6ED3-4CCC-A38C-903CD31FD2F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67101" y="3224214"/>
                        <a:ext cx="4716463" cy="492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5499" name="Rectangle 11">
            <a:extLst>
              <a:ext uri="{FF2B5EF4-FFF2-40B4-BE49-F238E27FC236}">
                <a16:creationId xmlns:a16="http://schemas.microsoft.com/office/drawing/2014/main" id="{A05900BB-BC6A-40C6-9157-3EC4AF8C4EE5}"/>
              </a:ext>
            </a:extLst>
          </p:cNvPr>
          <p:cNvSpPr>
            <a:spLocks noChangeArrowheads="1"/>
          </p:cNvSpPr>
          <p:nvPr/>
        </p:nvSpPr>
        <p:spPr bwMode="auto">
          <a:xfrm>
            <a:off x="1524001" y="3096697"/>
            <a:ext cx="184731" cy="369332"/>
          </a:xfrm>
          <a:prstGeom prst="rect">
            <a:avLst/>
          </a:prstGeom>
          <a:noFill/>
          <a:ln>
            <a:noFill/>
          </a:ln>
          <a:effectLst>
            <a:outerShdw dist="125724" dir="189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Lst>
        </p:spPr>
        <p:txBody>
          <a:bodyPr wrap="none" anchor="ctr">
            <a:spAutoFit/>
          </a:bodyPr>
          <a:lstStyle/>
          <a:p>
            <a:endParaRPr lang="zh-CN" altLang="en-US"/>
          </a:p>
        </p:txBody>
      </p:sp>
      <p:graphicFrame>
        <p:nvGraphicFramePr>
          <p:cNvPr id="575498" name="Object 10">
            <a:extLst>
              <a:ext uri="{FF2B5EF4-FFF2-40B4-BE49-F238E27FC236}">
                <a16:creationId xmlns:a16="http://schemas.microsoft.com/office/drawing/2014/main" id="{13A550D4-0BFC-4E26-9E8F-015C5DC5E235}"/>
              </a:ext>
            </a:extLst>
          </p:cNvPr>
          <p:cNvGraphicFramePr>
            <a:graphicFrameLocks noChangeAspect="1"/>
          </p:cNvGraphicFramePr>
          <p:nvPr/>
        </p:nvGraphicFramePr>
        <p:xfrm>
          <a:off x="7104064" y="3990975"/>
          <a:ext cx="1584325" cy="446088"/>
        </p:xfrm>
        <a:graphic>
          <a:graphicData uri="http://schemas.openxmlformats.org/presentationml/2006/ole">
            <mc:AlternateContent xmlns:mc="http://schemas.openxmlformats.org/markup-compatibility/2006">
              <mc:Choice xmlns:v="urn:schemas-microsoft-com:vml" Requires="v">
                <p:oleObj spid="_x0000_s1064" name="Equation" r:id="rId9" imgW="800100" imgH="228600" progId="Equation.DSMT4">
                  <p:embed/>
                </p:oleObj>
              </mc:Choice>
              <mc:Fallback>
                <p:oleObj name="Equation" r:id="rId9" imgW="800100" imgH="228600" progId="Equation.DSMT4">
                  <p:embed/>
                  <p:pic>
                    <p:nvPicPr>
                      <p:cNvPr id="575498" name="Object 10">
                        <a:extLst>
                          <a:ext uri="{FF2B5EF4-FFF2-40B4-BE49-F238E27FC236}">
                            <a16:creationId xmlns:a16="http://schemas.microsoft.com/office/drawing/2014/main" id="{13A550D4-0BFC-4E26-9E8F-015C5DC5E23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104064" y="3990975"/>
                        <a:ext cx="1584325" cy="446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5501" name="Rectangle 13">
            <a:extLst>
              <a:ext uri="{FF2B5EF4-FFF2-40B4-BE49-F238E27FC236}">
                <a16:creationId xmlns:a16="http://schemas.microsoft.com/office/drawing/2014/main" id="{CB312939-F86B-444D-893B-1EA94AE3817A}"/>
              </a:ext>
            </a:extLst>
          </p:cNvPr>
          <p:cNvSpPr>
            <a:spLocks noChangeArrowheads="1"/>
          </p:cNvSpPr>
          <p:nvPr/>
        </p:nvSpPr>
        <p:spPr bwMode="auto">
          <a:xfrm>
            <a:off x="1524001" y="3077647"/>
            <a:ext cx="184731" cy="369332"/>
          </a:xfrm>
          <a:prstGeom prst="rect">
            <a:avLst/>
          </a:prstGeom>
          <a:noFill/>
          <a:ln>
            <a:noFill/>
          </a:ln>
          <a:effectLst>
            <a:outerShdw dist="125724" dir="189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Lst>
        </p:spPr>
        <p:txBody>
          <a:bodyPr wrap="none" anchor="ctr">
            <a:spAutoFit/>
          </a:bodyPr>
          <a:lstStyle/>
          <a:p>
            <a:endParaRPr lang="zh-CN" altLang="en-US"/>
          </a:p>
        </p:txBody>
      </p:sp>
      <p:graphicFrame>
        <p:nvGraphicFramePr>
          <p:cNvPr id="575500" name="Object 12">
            <a:extLst>
              <a:ext uri="{FF2B5EF4-FFF2-40B4-BE49-F238E27FC236}">
                <a16:creationId xmlns:a16="http://schemas.microsoft.com/office/drawing/2014/main" id="{34448D2E-5232-4077-81E3-233D03FB16F4}"/>
              </a:ext>
            </a:extLst>
          </p:cNvPr>
          <p:cNvGraphicFramePr>
            <a:graphicFrameLocks noChangeAspect="1"/>
          </p:cNvGraphicFramePr>
          <p:nvPr/>
        </p:nvGraphicFramePr>
        <p:xfrm>
          <a:off x="5232401" y="5373688"/>
          <a:ext cx="346075" cy="431800"/>
        </p:xfrm>
        <a:graphic>
          <a:graphicData uri="http://schemas.openxmlformats.org/presentationml/2006/ole">
            <mc:AlternateContent xmlns:mc="http://schemas.openxmlformats.org/markup-compatibility/2006">
              <mc:Choice xmlns:v="urn:schemas-microsoft-com:vml" Requires="v">
                <p:oleObj spid="_x0000_s1065" name="Equation" r:id="rId11" imgW="177646" imgH="228402" progId="Equation.DSMT4">
                  <p:embed/>
                </p:oleObj>
              </mc:Choice>
              <mc:Fallback>
                <p:oleObj name="Equation" r:id="rId11" imgW="177646" imgH="228402" progId="Equation.DSMT4">
                  <p:embed/>
                  <p:pic>
                    <p:nvPicPr>
                      <p:cNvPr id="575500" name="Object 12">
                        <a:extLst>
                          <a:ext uri="{FF2B5EF4-FFF2-40B4-BE49-F238E27FC236}">
                            <a16:creationId xmlns:a16="http://schemas.microsoft.com/office/drawing/2014/main" id="{34448D2E-5232-4077-81E3-233D03FB16F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32401" y="5373688"/>
                        <a:ext cx="346075"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5503" name="Rectangle 15">
            <a:extLst>
              <a:ext uri="{FF2B5EF4-FFF2-40B4-BE49-F238E27FC236}">
                <a16:creationId xmlns:a16="http://schemas.microsoft.com/office/drawing/2014/main" id="{B23DBD2A-3107-4A7C-983D-41B5917566F4}"/>
              </a:ext>
            </a:extLst>
          </p:cNvPr>
          <p:cNvSpPr>
            <a:spLocks noChangeArrowheads="1"/>
          </p:cNvSpPr>
          <p:nvPr/>
        </p:nvSpPr>
        <p:spPr bwMode="auto">
          <a:xfrm>
            <a:off x="1524001" y="3077647"/>
            <a:ext cx="184731" cy="369332"/>
          </a:xfrm>
          <a:prstGeom prst="rect">
            <a:avLst/>
          </a:prstGeom>
          <a:noFill/>
          <a:ln>
            <a:noFill/>
          </a:ln>
          <a:effectLst>
            <a:outerShdw dist="125724" dir="189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Lst>
        </p:spPr>
        <p:txBody>
          <a:bodyPr wrap="none" anchor="ctr">
            <a:spAutoFit/>
          </a:bodyPr>
          <a:lstStyle/>
          <a:p>
            <a:endParaRPr lang="zh-CN" altLang="en-US"/>
          </a:p>
        </p:txBody>
      </p:sp>
      <p:graphicFrame>
        <p:nvGraphicFramePr>
          <p:cNvPr id="575502" name="Object 14">
            <a:extLst>
              <a:ext uri="{FF2B5EF4-FFF2-40B4-BE49-F238E27FC236}">
                <a16:creationId xmlns:a16="http://schemas.microsoft.com/office/drawing/2014/main" id="{097D6034-5453-4F3E-B556-7772FFDE7826}"/>
              </a:ext>
            </a:extLst>
          </p:cNvPr>
          <p:cNvGraphicFramePr>
            <a:graphicFrameLocks noChangeAspect="1"/>
          </p:cNvGraphicFramePr>
          <p:nvPr/>
        </p:nvGraphicFramePr>
        <p:xfrm>
          <a:off x="2424114" y="4652963"/>
          <a:ext cx="346075" cy="431800"/>
        </p:xfrm>
        <a:graphic>
          <a:graphicData uri="http://schemas.openxmlformats.org/presentationml/2006/ole">
            <mc:AlternateContent xmlns:mc="http://schemas.openxmlformats.org/markup-compatibility/2006">
              <mc:Choice xmlns:v="urn:schemas-microsoft-com:vml" Requires="v">
                <p:oleObj spid="_x0000_s1066" name="Equation" r:id="rId13" imgW="177646" imgH="228402" progId="Equation.DSMT4">
                  <p:embed/>
                </p:oleObj>
              </mc:Choice>
              <mc:Fallback>
                <p:oleObj name="Equation" r:id="rId13" imgW="177646" imgH="228402" progId="Equation.DSMT4">
                  <p:embed/>
                  <p:pic>
                    <p:nvPicPr>
                      <p:cNvPr id="575502" name="Object 14">
                        <a:extLst>
                          <a:ext uri="{FF2B5EF4-FFF2-40B4-BE49-F238E27FC236}">
                            <a16:creationId xmlns:a16="http://schemas.microsoft.com/office/drawing/2014/main" id="{097D6034-5453-4F3E-B556-7772FFDE782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24114" y="4652963"/>
                        <a:ext cx="346075"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5505" name="Rectangle 17">
            <a:extLst>
              <a:ext uri="{FF2B5EF4-FFF2-40B4-BE49-F238E27FC236}">
                <a16:creationId xmlns:a16="http://schemas.microsoft.com/office/drawing/2014/main" id="{DE80D655-776F-4128-93CF-463402E9F204}"/>
              </a:ext>
            </a:extLst>
          </p:cNvPr>
          <p:cNvSpPr>
            <a:spLocks noChangeArrowheads="1"/>
          </p:cNvSpPr>
          <p:nvPr/>
        </p:nvSpPr>
        <p:spPr bwMode="auto">
          <a:xfrm>
            <a:off x="1524001" y="31300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lgn="ctr">
                <a:pattFill prst="sphere">
                  <a:fgClr>
                    <a:srgbClr val="FF6600"/>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75504" name="Object 16">
            <a:extLst>
              <a:ext uri="{FF2B5EF4-FFF2-40B4-BE49-F238E27FC236}">
                <a16:creationId xmlns:a16="http://schemas.microsoft.com/office/drawing/2014/main" id="{BC0032DE-7AD0-4090-AEF2-3FAE045639CE}"/>
              </a:ext>
            </a:extLst>
          </p:cNvPr>
          <p:cNvGraphicFramePr>
            <a:graphicFrameLocks noChangeAspect="1"/>
          </p:cNvGraphicFramePr>
          <p:nvPr/>
        </p:nvGraphicFramePr>
        <p:xfrm>
          <a:off x="6383338" y="5300663"/>
          <a:ext cx="360362" cy="576262"/>
        </p:xfrm>
        <a:graphic>
          <a:graphicData uri="http://schemas.openxmlformats.org/presentationml/2006/ole">
            <mc:AlternateContent xmlns:mc="http://schemas.openxmlformats.org/markup-compatibility/2006">
              <mc:Choice xmlns:v="urn:schemas-microsoft-com:vml" Requires="v">
                <p:oleObj spid="_x0000_s1067" name="Equation" r:id="rId14" imgW="139700" imgH="228600" progId="Equation.DSMT4">
                  <p:embed/>
                </p:oleObj>
              </mc:Choice>
              <mc:Fallback>
                <p:oleObj name="Equation" r:id="rId14" imgW="139700" imgH="228600" progId="Equation.DSMT4">
                  <p:embed/>
                  <p:pic>
                    <p:nvPicPr>
                      <p:cNvPr id="575504" name="Object 16">
                        <a:extLst>
                          <a:ext uri="{FF2B5EF4-FFF2-40B4-BE49-F238E27FC236}">
                            <a16:creationId xmlns:a16="http://schemas.microsoft.com/office/drawing/2014/main" id="{BC0032DE-7AD0-4090-AEF2-3FAE045639CE}"/>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383338" y="5300663"/>
                        <a:ext cx="360362" cy="576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1">
            <a:extLst>
              <a:ext uri="{FF2B5EF4-FFF2-40B4-BE49-F238E27FC236}">
                <a16:creationId xmlns:a16="http://schemas.microsoft.com/office/drawing/2014/main" id="{7DD24C5E-4D05-40B5-8FC6-86C9DE3F51A3}"/>
              </a:ext>
            </a:extLst>
          </p:cNvPr>
          <p:cNvSpPr>
            <a:spLocks noGrp="1"/>
          </p:cNvSpPr>
          <p:nvPr>
            <p:ph type="dt" sz="half" idx="10"/>
          </p:nvPr>
        </p:nvSpPr>
        <p:spPr/>
        <p:txBody>
          <a:bodyPr/>
          <a:lstStyle/>
          <a:p>
            <a:fld id="{DC474E33-62B7-4F96-BD65-A45C06DC80DD}" type="datetime1">
              <a:rPr lang="zh-CN" altLang="en-US"/>
              <a:pPr/>
              <a:t>2018/11/28</a:t>
            </a:fld>
            <a:endParaRPr lang="en-US" altLang="zh-CN"/>
          </a:p>
        </p:txBody>
      </p:sp>
      <p:sp>
        <p:nvSpPr>
          <p:cNvPr id="6" name="灯片编号占位符 3">
            <a:extLst>
              <a:ext uri="{FF2B5EF4-FFF2-40B4-BE49-F238E27FC236}">
                <a16:creationId xmlns:a16="http://schemas.microsoft.com/office/drawing/2014/main" id="{7F47CAAB-25A4-43D0-BC16-7E07A727C652}"/>
              </a:ext>
            </a:extLst>
          </p:cNvPr>
          <p:cNvSpPr>
            <a:spLocks noGrp="1"/>
          </p:cNvSpPr>
          <p:nvPr>
            <p:ph type="sldNum" sz="quarter" idx="12"/>
          </p:nvPr>
        </p:nvSpPr>
        <p:spPr/>
        <p:txBody>
          <a:bodyPr/>
          <a:lstStyle/>
          <a:p>
            <a:fld id="{8E34D13A-2FC7-48DA-A48C-BEE37CD1CE91}" type="slidenum">
              <a:rPr lang="en-US" altLang="zh-CN"/>
              <a:pPr/>
              <a:t>100</a:t>
            </a:fld>
            <a:endParaRPr lang="en-US" altLang="zh-CN"/>
          </a:p>
        </p:txBody>
      </p:sp>
      <p:sp>
        <p:nvSpPr>
          <p:cNvPr id="745476" name="Rectangle 4">
            <a:extLst>
              <a:ext uri="{FF2B5EF4-FFF2-40B4-BE49-F238E27FC236}">
                <a16:creationId xmlns:a16="http://schemas.microsoft.com/office/drawing/2014/main" id="{6C6E8A67-7674-4C51-A773-C6B949235658}"/>
              </a:ext>
            </a:extLst>
          </p:cNvPr>
          <p:cNvSpPr>
            <a:spLocks noChangeArrowheads="1"/>
          </p:cNvSpPr>
          <p:nvPr/>
        </p:nvSpPr>
        <p:spPr bwMode="auto">
          <a:xfrm>
            <a:off x="2208213" y="1128714"/>
            <a:ext cx="495141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25724" dir="18900000" algn="ctr" rotWithShape="0">
                    <a:schemeClr val="bg2"/>
                  </a:outerShdw>
                </a:effectLst>
              </a14:hiddenEffects>
            </a:ext>
          </a:extLst>
        </p:spPr>
        <p:txBody>
          <a:bodyPr wrap="none">
            <a:spAutoFit/>
          </a:bodyPr>
          <a:lstStyle/>
          <a:p>
            <a:pPr eaLnBrk="1" hangingPunct="1">
              <a:buClr>
                <a:srgbClr val="0000CC"/>
              </a:buClr>
              <a:buFont typeface="Wingdings" panose="05000000000000000000" pitchFamily="2" charset="2"/>
              <a:buBlip>
                <a:blip r:embed="rId2"/>
              </a:buBlip>
            </a:pPr>
            <a:r>
              <a:rPr kumimoji="1" lang="zh-CN" altLang="en-US" sz="3200" b="1"/>
              <a:t>码本变换部分的基本定理</a:t>
            </a:r>
          </a:p>
        </p:txBody>
      </p:sp>
      <p:sp>
        <p:nvSpPr>
          <p:cNvPr id="745477" name="Rectangle 5">
            <a:extLst>
              <a:ext uri="{FF2B5EF4-FFF2-40B4-BE49-F238E27FC236}">
                <a16:creationId xmlns:a16="http://schemas.microsoft.com/office/drawing/2014/main" id="{17D133F9-D1D8-4B20-996D-3E54754B289D}"/>
              </a:ext>
            </a:extLst>
          </p:cNvPr>
          <p:cNvSpPr>
            <a:spLocks noChangeArrowheads="1"/>
          </p:cNvSpPr>
          <p:nvPr/>
        </p:nvSpPr>
        <p:spPr bwMode="auto">
          <a:xfrm>
            <a:off x="2279650" y="2060576"/>
            <a:ext cx="7920038" cy="394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25724" dir="18900000" algn="ctr" rotWithShape="0">
                    <a:schemeClr val="bg2"/>
                  </a:outerShdw>
                </a:effectLst>
              </a14:hiddenEffects>
            </a:ext>
          </a:extLst>
        </p:spPr>
        <p:txBody>
          <a:bodyPr>
            <a:spAutoFit/>
          </a:bodyPr>
          <a:lstStyle/>
          <a:p>
            <a:pPr eaLnBrk="1" hangingPunct="1">
              <a:lnSpc>
                <a:spcPct val="150000"/>
              </a:lnSpc>
            </a:pPr>
            <a:r>
              <a:rPr kumimoji="1" lang="zh-CN" altLang="en-US" sz="2800" b="1" u="sng">
                <a:solidFill>
                  <a:srgbClr val="000000"/>
                </a:solidFill>
                <a:latin typeface="宋体" panose="02010600030101010101" pitchFamily="2" charset="-122"/>
              </a:rPr>
              <a:t>定理</a:t>
            </a:r>
            <a:r>
              <a:rPr kumimoji="1" lang="en-US" altLang="zh-CN" sz="2800" b="1" u="sng">
                <a:solidFill>
                  <a:srgbClr val="000000"/>
                </a:solidFill>
                <a:latin typeface="宋体" panose="02010600030101010101" pitchFamily="2" charset="-122"/>
              </a:rPr>
              <a:t>2.1</a:t>
            </a:r>
            <a:r>
              <a:rPr kumimoji="1" lang="en-US" altLang="zh-CN" sz="2800" b="1">
                <a:solidFill>
                  <a:srgbClr val="000000"/>
                </a:solidFill>
              </a:rPr>
              <a:t>   </a:t>
            </a:r>
            <a:r>
              <a:rPr kumimoji="1" lang="zh-CN" altLang="en-US" sz="2800">
                <a:solidFill>
                  <a:srgbClr val="000000"/>
                </a:solidFill>
                <a:latin typeface="宋体" panose="02010600030101010101" pitchFamily="2" charset="-122"/>
              </a:rPr>
              <a:t>如果给定的码本变换操作集</a:t>
            </a:r>
            <a:r>
              <a:rPr kumimoji="1" lang="en-US" altLang="zh-CN" sz="2800" i="1">
                <a:solidFill>
                  <a:srgbClr val="000000"/>
                </a:solidFill>
                <a:latin typeface="宋体" panose="02010600030101010101" pitchFamily="2" charset="-122"/>
              </a:rPr>
              <a:t>E</a:t>
            </a:r>
            <a:r>
              <a:rPr kumimoji="1" lang="zh-CN" altLang="en-US" sz="2800">
                <a:solidFill>
                  <a:srgbClr val="000000"/>
                </a:solidFill>
                <a:latin typeface="宋体" panose="02010600030101010101" pitchFamily="2" charset="-122"/>
              </a:rPr>
              <a:t>是对称群</a:t>
            </a:r>
            <a:r>
              <a:rPr kumimoji="1" lang="en-US" altLang="zh-CN" sz="2800">
                <a:solidFill>
                  <a:srgbClr val="000000"/>
                </a:solidFill>
                <a:latin typeface="宋体" panose="02010600030101010101" pitchFamily="2" charset="-122"/>
              </a:rPr>
              <a:t>S</a:t>
            </a:r>
            <a:r>
              <a:rPr kumimoji="1" lang="zh-CN" altLang="en-US" sz="2800">
                <a:solidFill>
                  <a:srgbClr val="000000"/>
                </a:solidFill>
                <a:latin typeface="宋体" panose="02010600030101010101" pitchFamily="2" charset="-122"/>
              </a:rPr>
              <a:t>的一个生成系且不是该对称群的任何子群的陪集，那么经过足够多的码本变换之后，</a:t>
            </a:r>
            <a:r>
              <a:rPr kumimoji="1" lang="en-US" altLang="zh-CN" sz="2800" i="1">
                <a:solidFill>
                  <a:srgbClr val="000000"/>
                </a:solidFill>
                <a:latin typeface="宋体" panose="02010600030101010101" pitchFamily="2" charset="-122"/>
              </a:rPr>
              <a:t>n</a:t>
            </a:r>
            <a:r>
              <a:rPr kumimoji="1" lang="en-US" altLang="zh-CN" sz="2800">
                <a:solidFill>
                  <a:srgbClr val="000000"/>
                </a:solidFill>
                <a:latin typeface="宋体" panose="02010600030101010101" pitchFamily="2" charset="-122"/>
              </a:rPr>
              <a:t>!</a:t>
            </a:r>
            <a:r>
              <a:rPr kumimoji="1" lang="zh-CN" altLang="en-US" sz="2800">
                <a:solidFill>
                  <a:srgbClr val="000000"/>
                </a:solidFill>
                <a:latin typeface="宋体" panose="02010600030101010101" pitchFamily="2" charset="-122"/>
              </a:rPr>
              <a:t>个码本状态出现的概率是相等的。这意味着可以遍历整个群，在</a:t>
            </a:r>
            <a:r>
              <a:rPr kumimoji="1" lang="en-US" altLang="zh-CN" sz="2800" i="1">
                <a:solidFill>
                  <a:srgbClr val="000000"/>
                </a:solidFill>
                <a:latin typeface="宋体" panose="02010600030101010101" pitchFamily="2" charset="-122"/>
              </a:rPr>
              <a:t>n</a:t>
            </a:r>
            <a:r>
              <a:rPr kumimoji="1" lang="en-US" altLang="zh-CN" sz="2800">
                <a:solidFill>
                  <a:srgbClr val="000000"/>
                </a:solidFill>
                <a:latin typeface="宋体" panose="02010600030101010101" pitchFamily="2" charset="-122"/>
              </a:rPr>
              <a:t>=256</a:t>
            </a:r>
            <a:r>
              <a:rPr kumimoji="1" lang="zh-CN" altLang="en-US" sz="2800">
                <a:solidFill>
                  <a:srgbClr val="000000"/>
                </a:solidFill>
                <a:latin typeface="宋体" panose="02010600030101010101" pitchFamily="2" charset="-122"/>
              </a:rPr>
              <a:t>的情况下可用的码本有</a:t>
            </a:r>
            <a:r>
              <a:rPr kumimoji="1" lang="en-US" altLang="zh-CN" sz="2800">
                <a:solidFill>
                  <a:srgbClr val="000000"/>
                </a:solidFill>
                <a:latin typeface="宋体" panose="02010600030101010101" pitchFamily="2" charset="-122"/>
              </a:rPr>
              <a:t>256!</a:t>
            </a:r>
            <a:r>
              <a:rPr kumimoji="1" lang="zh-CN" altLang="en-US" sz="2800">
                <a:solidFill>
                  <a:srgbClr val="000000"/>
                </a:solidFill>
                <a:latin typeface="宋体" panose="02010600030101010101" pitchFamily="2" charset="-122"/>
              </a:rPr>
              <a:t>个，这样的码本空间非常巨大，足以抵抗穷举攻击。</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1">
            <a:extLst>
              <a:ext uri="{FF2B5EF4-FFF2-40B4-BE49-F238E27FC236}">
                <a16:creationId xmlns:a16="http://schemas.microsoft.com/office/drawing/2014/main" id="{56A06FE9-FD99-454C-A2B7-4E702E97CC28}"/>
              </a:ext>
            </a:extLst>
          </p:cNvPr>
          <p:cNvSpPr>
            <a:spLocks noGrp="1"/>
          </p:cNvSpPr>
          <p:nvPr>
            <p:ph type="dt" sz="half" idx="10"/>
          </p:nvPr>
        </p:nvSpPr>
        <p:spPr/>
        <p:txBody>
          <a:bodyPr/>
          <a:lstStyle/>
          <a:p>
            <a:fld id="{8AEB31EE-9668-484F-8BE6-0C670780C3D6}" type="datetime1">
              <a:rPr lang="zh-CN" altLang="en-US"/>
              <a:pPr/>
              <a:t>2018/11/28</a:t>
            </a:fld>
            <a:endParaRPr lang="en-US" altLang="zh-CN"/>
          </a:p>
        </p:txBody>
      </p:sp>
      <p:sp>
        <p:nvSpPr>
          <p:cNvPr id="5" name="灯片编号占位符 3">
            <a:extLst>
              <a:ext uri="{FF2B5EF4-FFF2-40B4-BE49-F238E27FC236}">
                <a16:creationId xmlns:a16="http://schemas.microsoft.com/office/drawing/2014/main" id="{DCCBF91B-D144-4779-86F1-D7ED5495C2D1}"/>
              </a:ext>
            </a:extLst>
          </p:cNvPr>
          <p:cNvSpPr>
            <a:spLocks noGrp="1"/>
          </p:cNvSpPr>
          <p:nvPr>
            <p:ph type="sldNum" sz="quarter" idx="12"/>
          </p:nvPr>
        </p:nvSpPr>
        <p:spPr/>
        <p:txBody>
          <a:bodyPr/>
          <a:lstStyle/>
          <a:p>
            <a:fld id="{17C5D9A9-A8C1-4C9A-8025-FAE4F7308D82}" type="slidenum">
              <a:rPr lang="en-US" altLang="zh-CN"/>
              <a:pPr/>
              <a:t>101</a:t>
            </a:fld>
            <a:endParaRPr lang="en-US" altLang="zh-CN"/>
          </a:p>
        </p:txBody>
      </p:sp>
      <p:sp>
        <p:nvSpPr>
          <p:cNvPr id="746500" name="Rectangle 4">
            <a:extLst>
              <a:ext uri="{FF2B5EF4-FFF2-40B4-BE49-F238E27FC236}">
                <a16:creationId xmlns:a16="http://schemas.microsoft.com/office/drawing/2014/main" id="{3A9896B7-A23C-4ED2-AD8B-0FFEFA06D958}"/>
              </a:ext>
            </a:extLst>
          </p:cNvPr>
          <p:cNvSpPr>
            <a:spLocks noChangeArrowheads="1"/>
          </p:cNvSpPr>
          <p:nvPr/>
        </p:nvSpPr>
        <p:spPr bwMode="auto">
          <a:xfrm>
            <a:off x="2135188" y="1355726"/>
            <a:ext cx="7848600" cy="458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25724" dir="18900000" algn="ctr" rotWithShape="0">
                    <a:schemeClr val="bg2"/>
                  </a:outerShdw>
                </a:effectLst>
              </a14:hiddenEffects>
            </a:ext>
          </a:extLst>
        </p:spPr>
        <p:txBody>
          <a:bodyPr>
            <a:spAutoFit/>
          </a:bodyPr>
          <a:lstStyle/>
          <a:p>
            <a:pPr eaLnBrk="1" hangingPunct="1">
              <a:lnSpc>
                <a:spcPct val="150000"/>
              </a:lnSpc>
            </a:pPr>
            <a:r>
              <a:rPr kumimoji="1" lang="zh-CN" altLang="en-US" sz="2800" b="1" u="sng">
                <a:solidFill>
                  <a:srgbClr val="000000"/>
                </a:solidFill>
              </a:rPr>
              <a:t>推论</a:t>
            </a:r>
            <a:r>
              <a:rPr kumimoji="1" lang="en-US" altLang="zh-CN" sz="2800" b="1" u="sng">
                <a:solidFill>
                  <a:srgbClr val="000000"/>
                </a:solidFill>
              </a:rPr>
              <a:t>2.1</a:t>
            </a:r>
            <a:r>
              <a:rPr kumimoji="1" lang="en-US" altLang="zh-CN" sz="2800" b="1">
                <a:solidFill>
                  <a:srgbClr val="000000"/>
                </a:solidFill>
              </a:rPr>
              <a:t>   </a:t>
            </a:r>
            <a:r>
              <a:rPr kumimoji="1" lang="zh-CN" altLang="en-US" sz="2800">
                <a:solidFill>
                  <a:srgbClr val="000000"/>
                </a:solidFill>
              </a:rPr>
              <a:t>在定理</a:t>
            </a:r>
            <a:r>
              <a:rPr kumimoji="1" lang="en-US" altLang="zh-CN" sz="2800">
                <a:solidFill>
                  <a:srgbClr val="000000"/>
                </a:solidFill>
              </a:rPr>
              <a:t>2.1</a:t>
            </a:r>
            <a:r>
              <a:rPr kumimoji="1" lang="zh-CN" altLang="en-US" sz="2800">
                <a:solidFill>
                  <a:srgbClr val="000000"/>
                </a:solidFill>
              </a:rPr>
              <a:t>的前提下，码本变换操作集可以更换、增加或删除其中的某些操作，设计出新的码本变换操作集。（根据对称群的生成系的性质，会有不同的码本变换操作集。因此，本密码系统的码本变换操作集在满足定理</a:t>
            </a:r>
            <a:r>
              <a:rPr kumimoji="1" lang="en-US" altLang="zh-CN" sz="2800">
                <a:solidFill>
                  <a:srgbClr val="000000"/>
                </a:solidFill>
              </a:rPr>
              <a:t>2.1</a:t>
            </a:r>
            <a:r>
              <a:rPr kumimoji="1" lang="zh-CN" altLang="en-US" sz="2800">
                <a:solidFill>
                  <a:srgbClr val="000000"/>
                </a:solidFill>
              </a:rPr>
              <a:t>的前提下，可以更换、增加或删除其中的某些操作。）</a:t>
            </a:r>
          </a:p>
          <a:p>
            <a:pPr eaLnBrk="1" hangingPunct="1">
              <a:lnSpc>
                <a:spcPct val="150000"/>
              </a:lnSpc>
            </a:pPr>
            <a:r>
              <a:rPr kumimoji="1" lang="zh-CN" altLang="en-US" sz="2800" b="1" u="sng">
                <a:solidFill>
                  <a:srgbClr val="000000"/>
                </a:solidFill>
              </a:rPr>
              <a:t>定理</a:t>
            </a:r>
            <a:r>
              <a:rPr kumimoji="1" lang="en-US" altLang="zh-CN" sz="2800" b="1" u="sng">
                <a:solidFill>
                  <a:srgbClr val="000000"/>
                </a:solidFill>
              </a:rPr>
              <a:t>2.2</a:t>
            </a:r>
            <a:r>
              <a:rPr kumimoji="1" lang="en-US" altLang="zh-CN" sz="2800" b="1">
                <a:solidFill>
                  <a:srgbClr val="000000"/>
                </a:solidFill>
              </a:rPr>
              <a:t>   </a:t>
            </a:r>
            <a:r>
              <a:rPr kumimoji="1" lang="zh-CN" altLang="en-US" sz="2800">
                <a:solidFill>
                  <a:srgbClr val="000000"/>
                </a:solidFill>
              </a:rPr>
              <a:t>码本序列出现周期的概率趋向于零。</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1">
            <a:extLst>
              <a:ext uri="{FF2B5EF4-FFF2-40B4-BE49-F238E27FC236}">
                <a16:creationId xmlns:a16="http://schemas.microsoft.com/office/drawing/2014/main" id="{6A5AEB88-9F1B-479F-A259-28DE37E32B37}"/>
              </a:ext>
            </a:extLst>
          </p:cNvPr>
          <p:cNvSpPr>
            <a:spLocks noGrp="1"/>
          </p:cNvSpPr>
          <p:nvPr>
            <p:ph type="dt" sz="half" idx="10"/>
          </p:nvPr>
        </p:nvSpPr>
        <p:spPr/>
        <p:txBody>
          <a:bodyPr/>
          <a:lstStyle/>
          <a:p>
            <a:fld id="{37B43574-7EF4-4B79-9045-25DC81A6FE75}" type="datetime1">
              <a:rPr lang="zh-CN" altLang="en-US"/>
              <a:pPr/>
              <a:t>2018/11/28</a:t>
            </a:fld>
            <a:endParaRPr lang="en-US" altLang="zh-CN"/>
          </a:p>
        </p:txBody>
      </p:sp>
      <p:sp>
        <p:nvSpPr>
          <p:cNvPr id="6" name="灯片编号占位符 3">
            <a:extLst>
              <a:ext uri="{FF2B5EF4-FFF2-40B4-BE49-F238E27FC236}">
                <a16:creationId xmlns:a16="http://schemas.microsoft.com/office/drawing/2014/main" id="{76F72AC5-8973-418E-864B-B622FAB3AD43}"/>
              </a:ext>
            </a:extLst>
          </p:cNvPr>
          <p:cNvSpPr>
            <a:spLocks noGrp="1"/>
          </p:cNvSpPr>
          <p:nvPr>
            <p:ph type="sldNum" sz="quarter" idx="12"/>
          </p:nvPr>
        </p:nvSpPr>
        <p:spPr/>
        <p:txBody>
          <a:bodyPr/>
          <a:lstStyle/>
          <a:p>
            <a:fld id="{042678E4-BD40-43CE-A59D-6AB530252C0D}" type="slidenum">
              <a:rPr lang="en-US" altLang="zh-CN"/>
              <a:pPr/>
              <a:t>102</a:t>
            </a:fld>
            <a:endParaRPr lang="en-US" altLang="zh-CN"/>
          </a:p>
        </p:txBody>
      </p:sp>
      <p:sp>
        <p:nvSpPr>
          <p:cNvPr id="747524" name="Rectangle 4">
            <a:extLst>
              <a:ext uri="{FF2B5EF4-FFF2-40B4-BE49-F238E27FC236}">
                <a16:creationId xmlns:a16="http://schemas.microsoft.com/office/drawing/2014/main" id="{921B774B-6117-4B9D-847B-A97382B1C499}"/>
              </a:ext>
            </a:extLst>
          </p:cNvPr>
          <p:cNvSpPr>
            <a:spLocks noChangeArrowheads="1"/>
          </p:cNvSpPr>
          <p:nvPr/>
        </p:nvSpPr>
        <p:spPr bwMode="auto">
          <a:xfrm>
            <a:off x="2208213" y="1128714"/>
            <a:ext cx="37274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25724" dir="18900000" algn="ctr" rotWithShape="0">
                    <a:schemeClr val="bg2"/>
                  </a:outerShdw>
                </a:effectLst>
              </a14:hiddenEffects>
            </a:ext>
          </a:extLst>
        </p:spPr>
        <p:txBody>
          <a:bodyPr wrap="none">
            <a:spAutoFit/>
          </a:bodyPr>
          <a:lstStyle/>
          <a:p>
            <a:pPr eaLnBrk="1" hangingPunct="1">
              <a:buClr>
                <a:srgbClr val="0000CC"/>
              </a:buClr>
              <a:buFont typeface="Wingdings" panose="05000000000000000000" pitchFamily="2" charset="2"/>
              <a:buBlip>
                <a:blip r:embed="rId2"/>
              </a:buBlip>
            </a:pPr>
            <a:r>
              <a:rPr kumimoji="1" lang="zh-CN" altLang="en-US" sz="3200" b="1"/>
              <a:t>密钥流的基本定理</a:t>
            </a:r>
          </a:p>
        </p:txBody>
      </p:sp>
      <p:sp>
        <p:nvSpPr>
          <p:cNvPr id="747525" name="Rectangle 5">
            <a:extLst>
              <a:ext uri="{FF2B5EF4-FFF2-40B4-BE49-F238E27FC236}">
                <a16:creationId xmlns:a16="http://schemas.microsoft.com/office/drawing/2014/main" id="{240D81BC-A7EC-4535-9CBB-A62914F2DA4F}"/>
              </a:ext>
            </a:extLst>
          </p:cNvPr>
          <p:cNvSpPr>
            <a:spLocks noChangeArrowheads="1"/>
          </p:cNvSpPr>
          <p:nvPr/>
        </p:nvSpPr>
        <p:spPr bwMode="auto">
          <a:xfrm>
            <a:off x="2279650" y="2057400"/>
            <a:ext cx="7704138"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25724" dir="18900000" algn="ctr" rotWithShape="0">
                    <a:schemeClr val="bg2"/>
                  </a:outerShdw>
                </a:effectLst>
              </a14:hiddenEffects>
            </a:ext>
          </a:extLst>
        </p:spPr>
        <p:txBody>
          <a:bodyPr>
            <a:spAutoFit/>
          </a:bodyPr>
          <a:lstStyle/>
          <a:p>
            <a:pPr eaLnBrk="1" hangingPunct="1"/>
            <a:r>
              <a:rPr kumimoji="1" lang="zh-CN" altLang="en-US" sz="2800" b="1">
                <a:solidFill>
                  <a:srgbClr val="000000"/>
                </a:solidFill>
              </a:rPr>
              <a:t>定理</a:t>
            </a:r>
            <a:r>
              <a:rPr kumimoji="1" lang="en-US" altLang="zh-CN" sz="2800" b="1">
                <a:solidFill>
                  <a:srgbClr val="000000"/>
                </a:solidFill>
              </a:rPr>
              <a:t>3.1 </a:t>
            </a:r>
            <a:r>
              <a:rPr kumimoji="1" lang="zh-CN" altLang="en-US" sz="2800">
                <a:solidFill>
                  <a:srgbClr val="000000"/>
                </a:solidFill>
              </a:rPr>
              <a:t>密钥流在上</a:t>
            </a:r>
            <a:r>
              <a:rPr kumimoji="1" lang="en-US" altLang="zh-CN" sz="2800">
                <a:solidFill>
                  <a:srgbClr val="000000"/>
                </a:solidFill>
              </a:rPr>
              <a:t>0,1,…,254,255</a:t>
            </a:r>
            <a:r>
              <a:rPr kumimoji="1" lang="zh-CN" altLang="en-US" sz="2800">
                <a:solidFill>
                  <a:srgbClr val="000000"/>
                </a:solidFill>
              </a:rPr>
              <a:t>均匀分布。</a:t>
            </a:r>
          </a:p>
          <a:p>
            <a:pPr eaLnBrk="1" hangingPunct="1">
              <a:lnSpc>
                <a:spcPct val="120000"/>
              </a:lnSpc>
            </a:pPr>
            <a:r>
              <a:rPr kumimoji="1" lang="zh-CN" altLang="en-US" sz="2800" b="1">
                <a:solidFill>
                  <a:srgbClr val="000000"/>
                </a:solidFill>
              </a:rPr>
              <a:t>定理</a:t>
            </a:r>
            <a:r>
              <a:rPr kumimoji="1" lang="en-US" altLang="zh-CN" sz="2800" b="1">
                <a:solidFill>
                  <a:srgbClr val="000000"/>
                </a:solidFill>
              </a:rPr>
              <a:t>3.2 </a:t>
            </a:r>
            <a:r>
              <a:rPr kumimoji="1" lang="zh-CN" altLang="en-US" sz="2800">
                <a:solidFill>
                  <a:srgbClr val="000000"/>
                </a:solidFill>
              </a:rPr>
              <a:t>密钥流的各元素之间相互独立。</a:t>
            </a:r>
          </a:p>
          <a:p>
            <a:pPr eaLnBrk="1" hangingPunct="1">
              <a:lnSpc>
                <a:spcPct val="120000"/>
              </a:lnSpc>
            </a:pPr>
            <a:r>
              <a:rPr kumimoji="1" lang="zh-CN" altLang="en-US" sz="2800" b="1">
                <a:solidFill>
                  <a:srgbClr val="000000"/>
                </a:solidFill>
              </a:rPr>
              <a:t>定理</a:t>
            </a:r>
            <a:r>
              <a:rPr kumimoji="1" lang="en-US" altLang="zh-CN" sz="2800" b="1">
                <a:solidFill>
                  <a:srgbClr val="000000"/>
                </a:solidFill>
              </a:rPr>
              <a:t>3.3 </a:t>
            </a:r>
            <a:r>
              <a:rPr kumimoji="1" lang="zh-CN" altLang="en-US" sz="2800">
                <a:solidFill>
                  <a:srgbClr val="000000"/>
                </a:solidFill>
              </a:rPr>
              <a:t>密钥流中出现周期的概率趋向于零。</a:t>
            </a:r>
          </a:p>
          <a:p>
            <a:pPr eaLnBrk="1" hangingPunct="1">
              <a:lnSpc>
                <a:spcPct val="120000"/>
              </a:lnSpc>
            </a:pPr>
            <a:r>
              <a:rPr kumimoji="1" lang="zh-CN" altLang="en-US" sz="2800" b="1">
                <a:solidFill>
                  <a:srgbClr val="000000"/>
                </a:solidFill>
              </a:rPr>
              <a:t>推论</a:t>
            </a:r>
            <a:r>
              <a:rPr kumimoji="1" lang="en-US" altLang="zh-CN" sz="2800" b="1">
                <a:solidFill>
                  <a:srgbClr val="000000"/>
                </a:solidFill>
              </a:rPr>
              <a:t>3.1 </a:t>
            </a:r>
            <a:r>
              <a:rPr kumimoji="1" lang="zh-CN" altLang="en-US" sz="2800">
                <a:solidFill>
                  <a:srgbClr val="000000"/>
                </a:solidFill>
              </a:rPr>
              <a:t>有关密钥流性质的证明过程（</a:t>
            </a:r>
            <a:r>
              <a:rPr kumimoji="1" lang="zh-CN" altLang="en-US" sz="2800" b="1">
                <a:solidFill>
                  <a:srgbClr val="000000"/>
                </a:solidFill>
              </a:rPr>
              <a:t>定理</a:t>
            </a:r>
            <a:r>
              <a:rPr kumimoji="1" lang="en-US" altLang="zh-CN" sz="2800" b="1">
                <a:solidFill>
                  <a:srgbClr val="000000"/>
                </a:solidFill>
              </a:rPr>
              <a:t>3.1</a:t>
            </a:r>
            <a:r>
              <a:rPr kumimoji="1" lang="zh-CN" altLang="en-US" sz="2800" b="1">
                <a:solidFill>
                  <a:srgbClr val="000000"/>
                </a:solidFill>
              </a:rPr>
              <a:t>，</a:t>
            </a:r>
            <a:r>
              <a:rPr kumimoji="1" lang="en-US" altLang="zh-CN" sz="2800" b="1">
                <a:solidFill>
                  <a:srgbClr val="000000"/>
                </a:solidFill>
              </a:rPr>
              <a:t>3.2</a:t>
            </a:r>
            <a:r>
              <a:rPr kumimoji="1" lang="zh-CN" altLang="en-US" sz="2800">
                <a:solidFill>
                  <a:srgbClr val="000000"/>
                </a:solidFill>
              </a:rPr>
              <a:t>）并不涉及具体的码本变换规则，只要求码本变换操作集是对称群的一个生成系且不是它的任何子群的陪集。这就意味着码本变换的规则是可变的。本密码系统也就可以衍生出很多变体</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日期占位符 3">
            <a:extLst>
              <a:ext uri="{FF2B5EF4-FFF2-40B4-BE49-F238E27FC236}">
                <a16:creationId xmlns:a16="http://schemas.microsoft.com/office/drawing/2014/main" id="{B2F10411-08B9-4CBD-A3CB-49EC5676E13A}"/>
              </a:ext>
            </a:extLst>
          </p:cNvPr>
          <p:cNvSpPr>
            <a:spLocks noGrp="1"/>
          </p:cNvSpPr>
          <p:nvPr>
            <p:ph type="dt" sz="half" idx="10"/>
          </p:nvPr>
        </p:nvSpPr>
        <p:spPr/>
        <p:txBody>
          <a:bodyPr/>
          <a:lstStyle/>
          <a:p>
            <a:fld id="{241EF522-A313-4734-BB39-0C74239CD153}" type="datetime1">
              <a:rPr lang="zh-CN" altLang="en-US"/>
              <a:pPr/>
              <a:t>2018/11/28</a:t>
            </a:fld>
            <a:endParaRPr lang="en-US" altLang="zh-CN"/>
          </a:p>
        </p:txBody>
      </p:sp>
      <p:sp>
        <p:nvSpPr>
          <p:cNvPr id="118" name="灯片编号占位符 5">
            <a:extLst>
              <a:ext uri="{FF2B5EF4-FFF2-40B4-BE49-F238E27FC236}">
                <a16:creationId xmlns:a16="http://schemas.microsoft.com/office/drawing/2014/main" id="{9998C8E6-1754-4040-BCAA-BADDCA625A21}"/>
              </a:ext>
            </a:extLst>
          </p:cNvPr>
          <p:cNvSpPr>
            <a:spLocks noGrp="1"/>
          </p:cNvSpPr>
          <p:nvPr>
            <p:ph type="sldNum" sz="quarter" idx="12"/>
          </p:nvPr>
        </p:nvSpPr>
        <p:spPr/>
        <p:txBody>
          <a:bodyPr/>
          <a:lstStyle/>
          <a:p>
            <a:fld id="{F4A3DF44-376D-499E-9D31-AC88A805C7A5}" type="slidenum">
              <a:rPr lang="en-US" altLang="zh-CN"/>
              <a:pPr/>
              <a:t>103</a:t>
            </a:fld>
            <a:endParaRPr lang="en-US" altLang="zh-CN"/>
          </a:p>
        </p:txBody>
      </p:sp>
      <p:sp>
        <p:nvSpPr>
          <p:cNvPr id="748546" name="Rectangle 2">
            <a:extLst>
              <a:ext uri="{FF2B5EF4-FFF2-40B4-BE49-F238E27FC236}">
                <a16:creationId xmlns:a16="http://schemas.microsoft.com/office/drawing/2014/main" id="{06FAB70B-F6D3-41D0-A606-38BAF69FECBE}"/>
              </a:ext>
            </a:extLst>
          </p:cNvPr>
          <p:cNvSpPr>
            <a:spLocks noGrp="1" noRot="1" noChangeArrowheads="1"/>
          </p:cNvSpPr>
          <p:nvPr>
            <p:ph type="title"/>
          </p:nvPr>
        </p:nvSpPr>
        <p:spPr/>
        <p:txBody>
          <a:bodyPr/>
          <a:lstStyle/>
          <a:p>
            <a:r>
              <a:rPr lang="zh-CN" altLang="en-US"/>
              <a:t>实验分析</a:t>
            </a:r>
          </a:p>
        </p:txBody>
      </p:sp>
      <p:sp>
        <p:nvSpPr>
          <p:cNvPr id="748548" name="Rectangle 4">
            <a:extLst>
              <a:ext uri="{FF2B5EF4-FFF2-40B4-BE49-F238E27FC236}">
                <a16:creationId xmlns:a16="http://schemas.microsoft.com/office/drawing/2014/main" id="{FD7323D7-3F65-4132-BD59-E3F2D6D6ECE0}"/>
              </a:ext>
            </a:extLst>
          </p:cNvPr>
          <p:cNvSpPr>
            <a:spLocks noGrp="1" noRot="1" noChangeArrowheads="1"/>
          </p:cNvSpPr>
          <p:nvPr>
            <p:ph type="body" idx="1"/>
          </p:nvPr>
        </p:nvSpPr>
        <p:spPr>
          <a:xfrm>
            <a:off x="2135188" y="1125539"/>
            <a:ext cx="8153400" cy="676275"/>
          </a:xfrm>
          <a:noFill/>
          <a:ln/>
        </p:spPr>
        <p:txBody>
          <a:bodyPr/>
          <a:lstStyle/>
          <a:p>
            <a:pPr>
              <a:buClr>
                <a:srgbClr val="0000CC"/>
              </a:buClr>
            </a:pPr>
            <a:r>
              <a:rPr lang="zh-CN" altLang="en-US">
                <a:latin typeface="宋体" panose="02010600030101010101" pitchFamily="2" charset="-122"/>
              </a:rPr>
              <a:t>不同进制下混沌系统的周期</a:t>
            </a:r>
          </a:p>
        </p:txBody>
      </p:sp>
      <p:sp>
        <p:nvSpPr>
          <p:cNvPr id="748549" name="Text Box 5">
            <a:extLst>
              <a:ext uri="{FF2B5EF4-FFF2-40B4-BE49-F238E27FC236}">
                <a16:creationId xmlns:a16="http://schemas.microsoft.com/office/drawing/2014/main" id="{4FBD9522-5569-4B95-9D51-774535D7B148}"/>
              </a:ext>
            </a:extLst>
          </p:cNvPr>
          <p:cNvSpPr txBox="1">
            <a:spLocks noChangeArrowheads="1"/>
          </p:cNvSpPr>
          <p:nvPr/>
        </p:nvSpPr>
        <p:spPr bwMode="auto">
          <a:xfrm>
            <a:off x="4079875" y="1628776"/>
            <a:ext cx="4267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2000">
                <a:latin typeface="宋体" panose="02010600030101010101" pitchFamily="2" charset="-122"/>
              </a:rPr>
              <a:t>表</a:t>
            </a:r>
            <a:r>
              <a:rPr kumimoji="1" lang="zh-CN" altLang="en-US" sz="2000">
                <a:latin typeface="Tahoma" panose="020B0604030504040204" pitchFamily="34" charset="0"/>
              </a:rPr>
              <a:t>  </a:t>
            </a:r>
            <a:r>
              <a:rPr kumimoji="1" lang="zh-CN" altLang="en-US" sz="2000">
                <a:latin typeface="宋体" panose="02010600030101010101" pitchFamily="2" charset="-122"/>
              </a:rPr>
              <a:t>不同进制下混沌系统的周期</a:t>
            </a:r>
            <a:r>
              <a:rPr kumimoji="1" lang="zh-CN" altLang="en-US" sz="2000">
                <a:latin typeface="Tahoma" panose="020B0604030504040204" pitchFamily="34" charset="0"/>
              </a:rPr>
              <a:t> </a:t>
            </a:r>
          </a:p>
        </p:txBody>
      </p:sp>
      <p:grpSp>
        <p:nvGrpSpPr>
          <p:cNvPr id="748551" name="Group 7">
            <a:extLst>
              <a:ext uri="{FF2B5EF4-FFF2-40B4-BE49-F238E27FC236}">
                <a16:creationId xmlns:a16="http://schemas.microsoft.com/office/drawing/2014/main" id="{FDA00510-555F-4339-BC59-1CC5130152BA}"/>
              </a:ext>
            </a:extLst>
          </p:cNvPr>
          <p:cNvGrpSpPr>
            <a:grpSpLocks/>
          </p:cNvGrpSpPr>
          <p:nvPr/>
        </p:nvGrpSpPr>
        <p:grpSpPr bwMode="auto">
          <a:xfrm>
            <a:off x="2184400" y="2130426"/>
            <a:ext cx="7799388" cy="4106863"/>
            <a:chOff x="-3" y="-3"/>
            <a:chExt cx="2692" cy="2949"/>
          </a:xfrm>
        </p:grpSpPr>
        <p:grpSp>
          <p:nvGrpSpPr>
            <p:cNvPr id="748552" name="Group 8">
              <a:extLst>
                <a:ext uri="{FF2B5EF4-FFF2-40B4-BE49-F238E27FC236}">
                  <a16:creationId xmlns:a16="http://schemas.microsoft.com/office/drawing/2014/main" id="{9CB53D74-FADD-4608-8488-39F1856B8503}"/>
                </a:ext>
              </a:extLst>
            </p:cNvPr>
            <p:cNvGrpSpPr>
              <a:grpSpLocks/>
            </p:cNvGrpSpPr>
            <p:nvPr/>
          </p:nvGrpSpPr>
          <p:grpSpPr bwMode="auto">
            <a:xfrm>
              <a:off x="0" y="0"/>
              <a:ext cx="2686" cy="2943"/>
              <a:chOff x="0" y="0"/>
              <a:chExt cx="2686" cy="2943"/>
            </a:xfrm>
          </p:grpSpPr>
          <p:grpSp>
            <p:nvGrpSpPr>
              <p:cNvPr id="748553" name="Group 9">
                <a:extLst>
                  <a:ext uri="{FF2B5EF4-FFF2-40B4-BE49-F238E27FC236}">
                    <a16:creationId xmlns:a16="http://schemas.microsoft.com/office/drawing/2014/main" id="{FDAD0666-28A5-4FA5-9CF6-46D6ED59FB1B}"/>
                  </a:ext>
                </a:extLst>
              </p:cNvPr>
              <p:cNvGrpSpPr>
                <a:grpSpLocks/>
              </p:cNvGrpSpPr>
              <p:nvPr/>
            </p:nvGrpSpPr>
            <p:grpSpPr bwMode="auto">
              <a:xfrm>
                <a:off x="0" y="0"/>
                <a:ext cx="654" cy="327"/>
                <a:chOff x="0" y="0"/>
                <a:chExt cx="654" cy="327"/>
              </a:xfrm>
            </p:grpSpPr>
            <p:sp>
              <p:nvSpPr>
                <p:cNvPr id="748554" name="Rectangle 10">
                  <a:extLst>
                    <a:ext uri="{FF2B5EF4-FFF2-40B4-BE49-F238E27FC236}">
                      <a16:creationId xmlns:a16="http://schemas.microsoft.com/office/drawing/2014/main" id="{EFD641A0-1500-44C3-B879-5B08A80BE23E}"/>
                    </a:ext>
                  </a:extLst>
                </p:cNvPr>
                <p:cNvSpPr>
                  <a:spLocks noChangeArrowheads="1"/>
                </p:cNvSpPr>
                <p:nvPr/>
              </p:nvSpPr>
              <p:spPr bwMode="auto">
                <a:xfrm>
                  <a:off x="43" y="0"/>
                  <a:ext cx="56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a:latin typeface="Times New Roman" panose="02020603050405020304" pitchFamily="18" charset="0"/>
                    </a:rPr>
                    <a:t>进制</a:t>
                  </a:r>
                  <a:endParaRPr lang="zh-CN" altLang="en-US">
                    <a:latin typeface="Tahoma" panose="020B0604030504040204" pitchFamily="34" charset="0"/>
                  </a:endParaRPr>
                </a:p>
                <a:p>
                  <a:pPr algn="ctr"/>
                  <a:endParaRPr lang="en-US" altLang="zh-CN"/>
                </a:p>
              </p:txBody>
            </p:sp>
            <p:sp>
              <p:nvSpPr>
                <p:cNvPr id="748555" name="Rectangle 11">
                  <a:extLst>
                    <a:ext uri="{FF2B5EF4-FFF2-40B4-BE49-F238E27FC236}">
                      <a16:creationId xmlns:a16="http://schemas.microsoft.com/office/drawing/2014/main" id="{FD91C634-CF7E-4470-906E-A5EE84CA2AA0}"/>
                    </a:ext>
                  </a:extLst>
                </p:cNvPr>
                <p:cNvSpPr>
                  <a:spLocks noChangeArrowheads="1"/>
                </p:cNvSpPr>
                <p:nvPr/>
              </p:nvSpPr>
              <p:spPr bwMode="auto">
                <a:xfrm>
                  <a:off x="0" y="0"/>
                  <a:ext cx="654"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48556" name="Group 12">
                <a:extLst>
                  <a:ext uri="{FF2B5EF4-FFF2-40B4-BE49-F238E27FC236}">
                    <a16:creationId xmlns:a16="http://schemas.microsoft.com/office/drawing/2014/main" id="{C217DE30-A5A7-44E1-9059-A6D270EEE1E6}"/>
                  </a:ext>
                </a:extLst>
              </p:cNvPr>
              <p:cNvGrpSpPr>
                <a:grpSpLocks/>
              </p:cNvGrpSpPr>
              <p:nvPr/>
            </p:nvGrpSpPr>
            <p:grpSpPr bwMode="auto">
              <a:xfrm>
                <a:off x="654" y="0"/>
                <a:ext cx="654" cy="327"/>
                <a:chOff x="654" y="0"/>
                <a:chExt cx="654" cy="327"/>
              </a:xfrm>
            </p:grpSpPr>
            <p:sp>
              <p:nvSpPr>
                <p:cNvPr id="748557" name="Rectangle 13">
                  <a:extLst>
                    <a:ext uri="{FF2B5EF4-FFF2-40B4-BE49-F238E27FC236}">
                      <a16:creationId xmlns:a16="http://schemas.microsoft.com/office/drawing/2014/main" id="{0EE93E96-91E3-4F6C-9CBD-995C5EF48ABC}"/>
                    </a:ext>
                  </a:extLst>
                </p:cNvPr>
                <p:cNvSpPr>
                  <a:spLocks noChangeArrowheads="1"/>
                </p:cNvSpPr>
                <p:nvPr/>
              </p:nvSpPr>
              <p:spPr bwMode="auto">
                <a:xfrm>
                  <a:off x="697" y="0"/>
                  <a:ext cx="56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a:latin typeface="Times New Roman" panose="02020603050405020304" pitchFamily="18" charset="0"/>
                    </a:rPr>
                    <a:t>迭代次数</a:t>
                  </a:r>
                  <a:endParaRPr lang="zh-CN" altLang="en-US">
                    <a:latin typeface="Tahoma" panose="020B0604030504040204" pitchFamily="34" charset="0"/>
                  </a:endParaRPr>
                </a:p>
                <a:p>
                  <a:pPr algn="ctr"/>
                  <a:endParaRPr lang="en-US" altLang="zh-CN"/>
                </a:p>
              </p:txBody>
            </p:sp>
            <p:sp>
              <p:nvSpPr>
                <p:cNvPr id="748558" name="Rectangle 14">
                  <a:extLst>
                    <a:ext uri="{FF2B5EF4-FFF2-40B4-BE49-F238E27FC236}">
                      <a16:creationId xmlns:a16="http://schemas.microsoft.com/office/drawing/2014/main" id="{7C087611-D875-4013-A080-CA2BE2CC1920}"/>
                    </a:ext>
                  </a:extLst>
                </p:cNvPr>
                <p:cNvSpPr>
                  <a:spLocks noChangeArrowheads="1"/>
                </p:cNvSpPr>
                <p:nvPr/>
              </p:nvSpPr>
              <p:spPr bwMode="auto">
                <a:xfrm>
                  <a:off x="654" y="0"/>
                  <a:ext cx="654"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48559" name="Group 15">
                <a:extLst>
                  <a:ext uri="{FF2B5EF4-FFF2-40B4-BE49-F238E27FC236}">
                    <a16:creationId xmlns:a16="http://schemas.microsoft.com/office/drawing/2014/main" id="{966A8EEF-A125-41C7-A8B3-3EEA9F4C1DE0}"/>
                  </a:ext>
                </a:extLst>
              </p:cNvPr>
              <p:cNvGrpSpPr>
                <a:grpSpLocks/>
              </p:cNvGrpSpPr>
              <p:nvPr/>
            </p:nvGrpSpPr>
            <p:grpSpPr bwMode="auto">
              <a:xfrm>
                <a:off x="1308" y="0"/>
                <a:ext cx="724" cy="327"/>
                <a:chOff x="1308" y="0"/>
                <a:chExt cx="724" cy="327"/>
              </a:xfrm>
            </p:grpSpPr>
            <p:sp>
              <p:nvSpPr>
                <p:cNvPr id="748560" name="Rectangle 16">
                  <a:extLst>
                    <a:ext uri="{FF2B5EF4-FFF2-40B4-BE49-F238E27FC236}">
                      <a16:creationId xmlns:a16="http://schemas.microsoft.com/office/drawing/2014/main" id="{519E7ADA-50E5-4AEC-B701-8EA40451C5BD}"/>
                    </a:ext>
                  </a:extLst>
                </p:cNvPr>
                <p:cNvSpPr>
                  <a:spLocks noChangeArrowheads="1"/>
                </p:cNvSpPr>
                <p:nvPr/>
              </p:nvSpPr>
              <p:spPr bwMode="auto">
                <a:xfrm>
                  <a:off x="1351" y="0"/>
                  <a:ext cx="63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a:latin typeface="Times New Roman" panose="02020603050405020304" pitchFamily="18" charset="0"/>
                    </a:rPr>
                    <a:t>周期</a:t>
                  </a:r>
                  <a:endParaRPr lang="zh-CN" altLang="en-US">
                    <a:latin typeface="Tahoma" panose="020B0604030504040204" pitchFamily="34" charset="0"/>
                  </a:endParaRPr>
                </a:p>
                <a:p>
                  <a:pPr algn="ctr"/>
                  <a:endParaRPr lang="en-US" altLang="zh-CN"/>
                </a:p>
              </p:txBody>
            </p:sp>
            <p:sp>
              <p:nvSpPr>
                <p:cNvPr id="748561" name="Rectangle 17">
                  <a:extLst>
                    <a:ext uri="{FF2B5EF4-FFF2-40B4-BE49-F238E27FC236}">
                      <a16:creationId xmlns:a16="http://schemas.microsoft.com/office/drawing/2014/main" id="{04DA3D6E-6093-4B49-A51D-E92E76D5DB50}"/>
                    </a:ext>
                  </a:extLst>
                </p:cNvPr>
                <p:cNvSpPr>
                  <a:spLocks noChangeArrowheads="1"/>
                </p:cNvSpPr>
                <p:nvPr/>
              </p:nvSpPr>
              <p:spPr bwMode="auto">
                <a:xfrm>
                  <a:off x="1308" y="0"/>
                  <a:ext cx="724"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48562" name="Group 18">
                <a:extLst>
                  <a:ext uri="{FF2B5EF4-FFF2-40B4-BE49-F238E27FC236}">
                    <a16:creationId xmlns:a16="http://schemas.microsoft.com/office/drawing/2014/main" id="{7285FC48-2A17-4E3D-BF4B-E2336CF41BA8}"/>
                  </a:ext>
                </a:extLst>
              </p:cNvPr>
              <p:cNvGrpSpPr>
                <a:grpSpLocks/>
              </p:cNvGrpSpPr>
              <p:nvPr/>
            </p:nvGrpSpPr>
            <p:grpSpPr bwMode="auto">
              <a:xfrm>
                <a:off x="2032" y="0"/>
                <a:ext cx="654" cy="327"/>
                <a:chOff x="2032" y="0"/>
                <a:chExt cx="654" cy="327"/>
              </a:xfrm>
            </p:grpSpPr>
            <p:sp>
              <p:nvSpPr>
                <p:cNvPr id="748563" name="Rectangle 19">
                  <a:extLst>
                    <a:ext uri="{FF2B5EF4-FFF2-40B4-BE49-F238E27FC236}">
                      <a16:creationId xmlns:a16="http://schemas.microsoft.com/office/drawing/2014/main" id="{71A67D88-DE6B-42F1-90EF-F5FE83975574}"/>
                    </a:ext>
                  </a:extLst>
                </p:cNvPr>
                <p:cNvSpPr>
                  <a:spLocks noChangeArrowheads="1"/>
                </p:cNvSpPr>
                <p:nvPr/>
              </p:nvSpPr>
              <p:spPr bwMode="auto">
                <a:xfrm>
                  <a:off x="2075" y="0"/>
                  <a:ext cx="56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a:latin typeface="Times New Roman" panose="02020603050405020304" pitchFamily="18" charset="0"/>
                    </a:rPr>
                    <a:t>进入点</a:t>
                  </a:r>
                  <a:endParaRPr lang="zh-CN" altLang="en-US">
                    <a:latin typeface="Tahoma" panose="020B0604030504040204" pitchFamily="34" charset="0"/>
                  </a:endParaRPr>
                </a:p>
                <a:p>
                  <a:pPr algn="ctr"/>
                  <a:endParaRPr lang="en-US" altLang="zh-CN"/>
                </a:p>
              </p:txBody>
            </p:sp>
            <p:sp>
              <p:nvSpPr>
                <p:cNvPr id="748564" name="Rectangle 20">
                  <a:extLst>
                    <a:ext uri="{FF2B5EF4-FFF2-40B4-BE49-F238E27FC236}">
                      <a16:creationId xmlns:a16="http://schemas.microsoft.com/office/drawing/2014/main" id="{9D4E61B4-3B5F-42E6-9661-DAF33851F8FD}"/>
                    </a:ext>
                  </a:extLst>
                </p:cNvPr>
                <p:cNvSpPr>
                  <a:spLocks noChangeArrowheads="1"/>
                </p:cNvSpPr>
                <p:nvPr/>
              </p:nvSpPr>
              <p:spPr bwMode="auto">
                <a:xfrm>
                  <a:off x="2032" y="0"/>
                  <a:ext cx="654"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48565" name="Group 21">
                <a:extLst>
                  <a:ext uri="{FF2B5EF4-FFF2-40B4-BE49-F238E27FC236}">
                    <a16:creationId xmlns:a16="http://schemas.microsoft.com/office/drawing/2014/main" id="{5AFA66BA-1353-479D-8088-52FACB9EC35E}"/>
                  </a:ext>
                </a:extLst>
              </p:cNvPr>
              <p:cNvGrpSpPr>
                <a:grpSpLocks/>
              </p:cNvGrpSpPr>
              <p:nvPr/>
            </p:nvGrpSpPr>
            <p:grpSpPr bwMode="auto">
              <a:xfrm>
                <a:off x="0" y="327"/>
                <a:ext cx="654" cy="327"/>
                <a:chOff x="0" y="327"/>
                <a:chExt cx="654" cy="327"/>
              </a:xfrm>
            </p:grpSpPr>
            <p:sp>
              <p:nvSpPr>
                <p:cNvPr id="748566" name="Rectangle 22">
                  <a:extLst>
                    <a:ext uri="{FF2B5EF4-FFF2-40B4-BE49-F238E27FC236}">
                      <a16:creationId xmlns:a16="http://schemas.microsoft.com/office/drawing/2014/main" id="{F407A1BD-FD12-42CC-A621-74BE5C1C7558}"/>
                    </a:ext>
                  </a:extLst>
                </p:cNvPr>
                <p:cNvSpPr>
                  <a:spLocks noChangeArrowheads="1"/>
                </p:cNvSpPr>
                <p:nvPr/>
              </p:nvSpPr>
              <p:spPr bwMode="auto">
                <a:xfrm>
                  <a:off x="43" y="327"/>
                  <a:ext cx="56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altLang="zh-CN"/>
                    <a:t>12</a:t>
                  </a:r>
                </a:p>
                <a:p>
                  <a:pPr algn="ctr"/>
                  <a:endParaRPr lang="en-US" altLang="zh-CN"/>
                </a:p>
              </p:txBody>
            </p:sp>
            <p:sp>
              <p:nvSpPr>
                <p:cNvPr id="748567" name="Rectangle 23">
                  <a:extLst>
                    <a:ext uri="{FF2B5EF4-FFF2-40B4-BE49-F238E27FC236}">
                      <a16:creationId xmlns:a16="http://schemas.microsoft.com/office/drawing/2014/main" id="{BB0A2DAC-7ED0-490B-912E-C913ACFFBA9C}"/>
                    </a:ext>
                  </a:extLst>
                </p:cNvPr>
                <p:cNvSpPr>
                  <a:spLocks noChangeArrowheads="1"/>
                </p:cNvSpPr>
                <p:nvPr/>
              </p:nvSpPr>
              <p:spPr bwMode="auto">
                <a:xfrm>
                  <a:off x="0" y="327"/>
                  <a:ext cx="654"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48568" name="Group 24">
                <a:extLst>
                  <a:ext uri="{FF2B5EF4-FFF2-40B4-BE49-F238E27FC236}">
                    <a16:creationId xmlns:a16="http://schemas.microsoft.com/office/drawing/2014/main" id="{C9F8AB53-58CB-42B2-9BCE-F7DC66D611A9}"/>
                  </a:ext>
                </a:extLst>
              </p:cNvPr>
              <p:cNvGrpSpPr>
                <a:grpSpLocks/>
              </p:cNvGrpSpPr>
              <p:nvPr/>
            </p:nvGrpSpPr>
            <p:grpSpPr bwMode="auto">
              <a:xfrm>
                <a:off x="654" y="327"/>
                <a:ext cx="654" cy="327"/>
                <a:chOff x="654" y="327"/>
                <a:chExt cx="654" cy="327"/>
              </a:xfrm>
            </p:grpSpPr>
            <p:sp>
              <p:nvSpPr>
                <p:cNvPr id="748569" name="Rectangle 25">
                  <a:extLst>
                    <a:ext uri="{FF2B5EF4-FFF2-40B4-BE49-F238E27FC236}">
                      <a16:creationId xmlns:a16="http://schemas.microsoft.com/office/drawing/2014/main" id="{E83EE8D3-EB39-4E57-8E7A-75EBDC0099DD}"/>
                    </a:ext>
                  </a:extLst>
                </p:cNvPr>
                <p:cNvSpPr>
                  <a:spLocks noChangeArrowheads="1"/>
                </p:cNvSpPr>
                <p:nvPr/>
              </p:nvSpPr>
              <p:spPr bwMode="auto">
                <a:xfrm>
                  <a:off x="697" y="327"/>
                  <a:ext cx="56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altLang="zh-CN"/>
                    <a:t>12</a:t>
                  </a:r>
                  <a:r>
                    <a:rPr lang="zh-CN" altLang="en-US">
                      <a:latin typeface="Times New Roman" panose="02020603050405020304" pitchFamily="18" charset="0"/>
                    </a:rPr>
                    <a:t>亿</a:t>
                  </a:r>
                  <a:endParaRPr lang="zh-CN" altLang="en-US">
                    <a:latin typeface="Tahoma" panose="020B0604030504040204" pitchFamily="34" charset="0"/>
                  </a:endParaRPr>
                </a:p>
                <a:p>
                  <a:pPr algn="ctr"/>
                  <a:endParaRPr lang="en-US" altLang="zh-CN"/>
                </a:p>
              </p:txBody>
            </p:sp>
            <p:sp>
              <p:nvSpPr>
                <p:cNvPr id="748570" name="Rectangle 26">
                  <a:extLst>
                    <a:ext uri="{FF2B5EF4-FFF2-40B4-BE49-F238E27FC236}">
                      <a16:creationId xmlns:a16="http://schemas.microsoft.com/office/drawing/2014/main" id="{92D7A720-2BED-4DAD-A4B0-2F457025CFDE}"/>
                    </a:ext>
                  </a:extLst>
                </p:cNvPr>
                <p:cNvSpPr>
                  <a:spLocks noChangeArrowheads="1"/>
                </p:cNvSpPr>
                <p:nvPr/>
              </p:nvSpPr>
              <p:spPr bwMode="auto">
                <a:xfrm>
                  <a:off x="654" y="327"/>
                  <a:ext cx="654"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48571" name="Group 27">
                <a:extLst>
                  <a:ext uri="{FF2B5EF4-FFF2-40B4-BE49-F238E27FC236}">
                    <a16:creationId xmlns:a16="http://schemas.microsoft.com/office/drawing/2014/main" id="{0267D1FB-0B27-48DC-8BE9-27C1F28F11B9}"/>
                  </a:ext>
                </a:extLst>
              </p:cNvPr>
              <p:cNvGrpSpPr>
                <a:grpSpLocks/>
              </p:cNvGrpSpPr>
              <p:nvPr/>
            </p:nvGrpSpPr>
            <p:grpSpPr bwMode="auto">
              <a:xfrm>
                <a:off x="1308" y="327"/>
                <a:ext cx="724" cy="327"/>
                <a:chOff x="1308" y="327"/>
                <a:chExt cx="724" cy="327"/>
              </a:xfrm>
            </p:grpSpPr>
            <p:sp>
              <p:nvSpPr>
                <p:cNvPr id="748572" name="Rectangle 28">
                  <a:extLst>
                    <a:ext uri="{FF2B5EF4-FFF2-40B4-BE49-F238E27FC236}">
                      <a16:creationId xmlns:a16="http://schemas.microsoft.com/office/drawing/2014/main" id="{3F4CDFA6-BAA8-4EAB-B24B-EBC56F6D5801}"/>
                    </a:ext>
                  </a:extLst>
                </p:cNvPr>
                <p:cNvSpPr>
                  <a:spLocks noChangeArrowheads="1"/>
                </p:cNvSpPr>
                <p:nvPr/>
              </p:nvSpPr>
              <p:spPr bwMode="auto">
                <a:xfrm>
                  <a:off x="1351" y="327"/>
                  <a:ext cx="63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altLang="zh-CN"/>
                    <a:t>163,260,359</a:t>
                  </a:r>
                </a:p>
                <a:p>
                  <a:pPr algn="ctr"/>
                  <a:endParaRPr lang="en-US" altLang="zh-CN"/>
                </a:p>
              </p:txBody>
            </p:sp>
            <p:sp>
              <p:nvSpPr>
                <p:cNvPr id="748573" name="Rectangle 29">
                  <a:extLst>
                    <a:ext uri="{FF2B5EF4-FFF2-40B4-BE49-F238E27FC236}">
                      <a16:creationId xmlns:a16="http://schemas.microsoft.com/office/drawing/2014/main" id="{FC8E05A1-D3E5-45D2-85AC-7775446C8C16}"/>
                    </a:ext>
                  </a:extLst>
                </p:cNvPr>
                <p:cNvSpPr>
                  <a:spLocks noChangeArrowheads="1"/>
                </p:cNvSpPr>
                <p:nvPr/>
              </p:nvSpPr>
              <p:spPr bwMode="auto">
                <a:xfrm>
                  <a:off x="1308" y="327"/>
                  <a:ext cx="724"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48574" name="Group 30">
                <a:extLst>
                  <a:ext uri="{FF2B5EF4-FFF2-40B4-BE49-F238E27FC236}">
                    <a16:creationId xmlns:a16="http://schemas.microsoft.com/office/drawing/2014/main" id="{0E538F7F-9378-471A-9F87-48C74510253B}"/>
                  </a:ext>
                </a:extLst>
              </p:cNvPr>
              <p:cNvGrpSpPr>
                <a:grpSpLocks/>
              </p:cNvGrpSpPr>
              <p:nvPr/>
            </p:nvGrpSpPr>
            <p:grpSpPr bwMode="auto">
              <a:xfrm>
                <a:off x="2032" y="327"/>
                <a:ext cx="654" cy="327"/>
                <a:chOff x="2032" y="327"/>
                <a:chExt cx="654" cy="327"/>
              </a:xfrm>
            </p:grpSpPr>
            <p:sp>
              <p:nvSpPr>
                <p:cNvPr id="748575" name="Rectangle 31">
                  <a:extLst>
                    <a:ext uri="{FF2B5EF4-FFF2-40B4-BE49-F238E27FC236}">
                      <a16:creationId xmlns:a16="http://schemas.microsoft.com/office/drawing/2014/main" id="{A4BBEC71-4358-4595-AC5D-9563FA08970E}"/>
                    </a:ext>
                  </a:extLst>
                </p:cNvPr>
                <p:cNvSpPr>
                  <a:spLocks noChangeArrowheads="1"/>
                </p:cNvSpPr>
                <p:nvPr/>
              </p:nvSpPr>
              <p:spPr bwMode="auto">
                <a:xfrm>
                  <a:off x="2075" y="327"/>
                  <a:ext cx="56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altLang="zh-CN"/>
                    <a:t>161,108,462</a:t>
                  </a:r>
                </a:p>
                <a:p>
                  <a:pPr algn="ctr"/>
                  <a:endParaRPr lang="en-US" altLang="zh-CN"/>
                </a:p>
              </p:txBody>
            </p:sp>
            <p:sp>
              <p:nvSpPr>
                <p:cNvPr id="748576" name="Rectangle 32">
                  <a:extLst>
                    <a:ext uri="{FF2B5EF4-FFF2-40B4-BE49-F238E27FC236}">
                      <a16:creationId xmlns:a16="http://schemas.microsoft.com/office/drawing/2014/main" id="{2732D1A2-4032-47C0-8CCA-B833469AB74B}"/>
                    </a:ext>
                  </a:extLst>
                </p:cNvPr>
                <p:cNvSpPr>
                  <a:spLocks noChangeArrowheads="1"/>
                </p:cNvSpPr>
                <p:nvPr/>
              </p:nvSpPr>
              <p:spPr bwMode="auto">
                <a:xfrm>
                  <a:off x="2032" y="327"/>
                  <a:ext cx="654"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48577" name="Group 33">
                <a:extLst>
                  <a:ext uri="{FF2B5EF4-FFF2-40B4-BE49-F238E27FC236}">
                    <a16:creationId xmlns:a16="http://schemas.microsoft.com/office/drawing/2014/main" id="{A723E4A4-EFFD-49B3-BD99-E0F83ABAC81D}"/>
                  </a:ext>
                </a:extLst>
              </p:cNvPr>
              <p:cNvGrpSpPr>
                <a:grpSpLocks/>
              </p:cNvGrpSpPr>
              <p:nvPr/>
            </p:nvGrpSpPr>
            <p:grpSpPr bwMode="auto">
              <a:xfrm>
                <a:off x="0" y="654"/>
                <a:ext cx="654" cy="327"/>
                <a:chOff x="0" y="654"/>
                <a:chExt cx="654" cy="327"/>
              </a:xfrm>
            </p:grpSpPr>
            <p:sp>
              <p:nvSpPr>
                <p:cNvPr id="748578" name="Rectangle 34">
                  <a:extLst>
                    <a:ext uri="{FF2B5EF4-FFF2-40B4-BE49-F238E27FC236}">
                      <a16:creationId xmlns:a16="http://schemas.microsoft.com/office/drawing/2014/main" id="{4B4CA284-4B5D-40D2-B6E1-EB7BAE55D85F}"/>
                    </a:ext>
                  </a:extLst>
                </p:cNvPr>
                <p:cNvSpPr>
                  <a:spLocks noChangeArrowheads="1"/>
                </p:cNvSpPr>
                <p:nvPr/>
              </p:nvSpPr>
              <p:spPr bwMode="auto">
                <a:xfrm>
                  <a:off x="43" y="654"/>
                  <a:ext cx="56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altLang="zh-CN"/>
                    <a:t>14</a:t>
                  </a:r>
                </a:p>
                <a:p>
                  <a:pPr algn="ctr"/>
                  <a:endParaRPr lang="en-US" altLang="zh-CN"/>
                </a:p>
              </p:txBody>
            </p:sp>
            <p:sp>
              <p:nvSpPr>
                <p:cNvPr id="748579" name="Rectangle 35">
                  <a:extLst>
                    <a:ext uri="{FF2B5EF4-FFF2-40B4-BE49-F238E27FC236}">
                      <a16:creationId xmlns:a16="http://schemas.microsoft.com/office/drawing/2014/main" id="{1BFC07D7-ADD8-4049-B915-38B4C3DFEDBE}"/>
                    </a:ext>
                  </a:extLst>
                </p:cNvPr>
                <p:cNvSpPr>
                  <a:spLocks noChangeArrowheads="1"/>
                </p:cNvSpPr>
                <p:nvPr/>
              </p:nvSpPr>
              <p:spPr bwMode="auto">
                <a:xfrm>
                  <a:off x="0" y="654"/>
                  <a:ext cx="654"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48580" name="Group 36">
                <a:extLst>
                  <a:ext uri="{FF2B5EF4-FFF2-40B4-BE49-F238E27FC236}">
                    <a16:creationId xmlns:a16="http://schemas.microsoft.com/office/drawing/2014/main" id="{6637BC21-1C0B-4DFF-86AC-63722DBB472E}"/>
                  </a:ext>
                </a:extLst>
              </p:cNvPr>
              <p:cNvGrpSpPr>
                <a:grpSpLocks/>
              </p:cNvGrpSpPr>
              <p:nvPr/>
            </p:nvGrpSpPr>
            <p:grpSpPr bwMode="auto">
              <a:xfrm>
                <a:off x="654" y="654"/>
                <a:ext cx="654" cy="327"/>
                <a:chOff x="654" y="654"/>
                <a:chExt cx="654" cy="327"/>
              </a:xfrm>
            </p:grpSpPr>
            <p:sp>
              <p:nvSpPr>
                <p:cNvPr id="748581" name="Rectangle 37">
                  <a:extLst>
                    <a:ext uri="{FF2B5EF4-FFF2-40B4-BE49-F238E27FC236}">
                      <a16:creationId xmlns:a16="http://schemas.microsoft.com/office/drawing/2014/main" id="{4322D5A1-CB45-4DE2-B767-72796BE04EB3}"/>
                    </a:ext>
                  </a:extLst>
                </p:cNvPr>
                <p:cNvSpPr>
                  <a:spLocks noChangeArrowheads="1"/>
                </p:cNvSpPr>
                <p:nvPr/>
              </p:nvSpPr>
              <p:spPr bwMode="auto">
                <a:xfrm>
                  <a:off x="697" y="654"/>
                  <a:ext cx="56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altLang="zh-CN"/>
                    <a:t>12</a:t>
                  </a:r>
                  <a:r>
                    <a:rPr lang="zh-CN" altLang="en-US">
                      <a:latin typeface="Times New Roman" panose="02020603050405020304" pitchFamily="18" charset="0"/>
                    </a:rPr>
                    <a:t>亿</a:t>
                  </a:r>
                  <a:endParaRPr lang="zh-CN" altLang="en-US">
                    <a:latin typeface="Tahoma" panose="020B0604030504040204" pitchFamily="34" charset="0"/>
                  </a:endParaRPr>
                </a:p>
                <a:p>
                  <a:pPr algn="ctr"/>
                  <a:endParaRPr lang="en-US" altLang="zh-CN"/>
                </a:p>
              </p:txBody>
            </p:sp>
            <p:sp>
              <p:nvSpPr>
                <p:cNvPr id="748582" name="Rectangle 38">
                  <a:extLst>
                    <a:ext uri="{FF2B5EF4-FFF2-40B4-BE49-F238E27FC236}">
                      <a16:creationId xmlns:a16="http://schemas.microsoft.com/office/drawing/2014/main" id="{A4781842-25D1-4655-B9A5-EA7C750E826A}"/>
                    </a:ext>
                  </a:extLst>
                </p:cNvPr>
                <p:cNvSpPr>
                  <a:spLocks noChangeArrowheads="1"/>
                </p:cNvSpPr>
                <p:nvPr/>
              </p:nvSpPr>
              <p:spPr bwMode="auto">
                <a:xfrm>
                  <a:off x="654" y="654"/>
                  <a:ext cx="654"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48583" name="Group 39">
                <a:extLst>
                  <a:ext uri="{FF2B5EF4-FFF2-40B4-BE49-F238E27FC236}">
                    <a16:creationId xmlns:a16="http://schemas.microsoft.com/office/drawing/2014/main" id="{AAD9CCA8-DA40-455A-A05E-D5927E9BFA8E}"/>
                  </a:ext>
                </a:extLst>
              </p:cNvPr>
              <p:cNvGrpSpPr>
                <a:grpSpLocks/>
              </p:cNvGrpSpPr>
              <p:nvPr/>
            </p:nvGrpSpPr>
            <p:grpSpPr bwMode="auto">
              <a:xfrm>
                <a:off x="1308" y="654"/>
                <a:ext cx="724" cy="327"/>
                <a:chOff x="1308" y="654"/>
                <a:chExt cx="724" cy="327"/>
              </a:xfrm>
            </p:grpSpPr>
            <p:sp>
              <p:nvSpPr>
                <p:cNvPr id="748584" name="Rectangle 40">
                  <a:extLst>
                    <a:ext uri="{FF2B5EF4-FFF2-40B4-BE49-F238E27FC236}">
                      <a16:creationId xmlns:a16="http://schemas.microsoft.com/office/drawing/2014/main" id="{91C3A821-9720-4889-9AC8-1B97552DF032}"/>
                    </a:ext>
                  </a:extLst>
                </p:cNvPr>
                <p:cNvSpPr>
                  <a:spLocks noChangeArrowheads="1"/>
                </p:cNvSpPr>
                <p:nvPr/>
              </p:nvSpPr>
              <p:spPr bwMode="auto">
                <a:xfrm>
                  <a:off x="1351" y="654"/>
                  <a:ext cx="63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altLang="zh-CN"/>
                    <a:t>401,792,765</a:t>
                  </a:r>
                </a:p>
                <a:p>
                  <a:pPr algn="ctr"/>
                  <a:endParaRPr lang="en-US" altLang="zh-CN"/>
                </a:p>
              </p:txBody>
            </p:sp>
            <p:sp>
              <p:nvSpPr>
                <p:cNvPr id="748585" name="Rectangle 41">
                  <a:extLst>
                    <a:ext uri="{FF2B5EF4-FFF2-40B4-BE49-F238E27FC236}">
                      <a16:creationId xmlns:a16="http://schemas.microsoft.com/office/drawing/2014/main" id="{39378DA8-4528-4654-A4BF-DC620590BF66}"/>
                    </a:ext>
                  </a:extLst>
                </p:cNvPr>
                <p:cNvSpPr>
                  <a:spLocks noChangeArrowheads="1"/>
                </p:cNvSpPr>
                <p:nvPr/>
              </p:nvSpPr>
              <p:spPr bwMode="auto">
                <a:xfrm>
                  <a:off x="1308" y="654"/>
                  <a:ext cx="724"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48586" name="Group 42">
                <a:extLst>
                  <a:ext uri="{FF2B5EF4-FFF2-40B4-BE49-F238E27FC236}">
                    <a16:creationId xmlns:a16="http://schemas.microsoft.com/office/drawing/2014/main" id="{4560B343-F779-4E5A-9A9D-738DEDB4F260}"/>
                  </a:ext>
                </a:extLst>
              </p:cNvPr>
              <p:cNvGrpSpPr>
                <a:grpSpLocks/>
              </p:cNvGrpSpPr>
              <p:nvPr/>
            </p:nvGrpSpPr>
            <p:grpSpPr bwMode="auto">
              <a:xfrm>
                <a:off x="2032" y="654"/>
                <a:ext cx="654" cy="327"/>
                <a:chOff x="2032" y="654"/>
                <a:chExt cx="654" cy="327"/>
              </a:xfrm>
            </p:grpSpPr>
            <p:sp>
              <p:nvSpPr>
                <p:cNvPr id="748587" name="Rectangle 43">
                  <a:extLst>
                    <a:ext uri="{FF2B5EF4-FFF2-40B4-BE49-F238E27FC236}">
                      <a16:creationId xmlns:a16="http://schemas.microsoft.com/office/drawing/2014/main" id="{B5E8E54C-C4A9-4021-A9E2-54617716B22B}"/>
                    </a:ext>
                  </a:extLst>
                </p:cNvPr>
                <p:cNvSpPr>
                  <a:spLocks noChangeArrowheads="1"/>
                </p:cNvSpPr>
                <p:nvPr/>
              </p:nvSpPr>
              <p:spPr bwMode="auto">
                <a:xfrm>
                  <a:off x="2075" y="654"/>
                  <a:ext cx="56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altLang="zh-CN"/>
                    <a:t>347,494,002</a:t>
                  </a:r>
                </a:p>
                <a:p>
                  <a:pPr algn="ctr"/>
                  <a:endParaRPr lang="en-US" altLang="zh-CN"/>
                </a:p>
              </p:txBody>
            </p:sp>
            <p:sp>
              <p:nvSpPr>
                <p:cNvPr id="748588" name="Rectangle 44">
                  <a:extLst>
                    <a:ext uri="{FF2B5EF4-FFF2-40B4-BE49-F238E27FC236}">
                      <a16:creationId xmlns:a16="http://schemas.microsoft.com/office/drawing/2014/main" id="{B54CAF26-A273-4536-9E31-7983AEB52A7F}"/>
                    </a:ext>
                  </a:extLst>
                </p:cNvPr>
                <p:cNvSpPr>
                  <a:spLocks noChangeArrowheads="1"/>
                </p:cNvSpPr>
                <p:nvPr/>
              </p:nvSpPr>
              <p:spPr bwMode="auto">
                <a:xfrm>
                  <a:off x="2032" y="654"/>
                  <a:ext cx="654"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48589" name="Group 45">
                <a:extLst>
                  <a:ext uri="{FF2B5EF4-FFF2-40B4-BE49-F238E27FC236}">
                    <a16:creationId xmlns:a16="http://schemas.microsoft.com/office/drawing/2014/main" id="{065B75A2-30C9-4C87-8224-563576E1D8A7}"/>
                  </a:ext>
                </a:extLst>
              </p:cNvPr>
              <p:cNvGrpSpPr>
                <a:grpSpLocks/>
              </p:cNvGrpSpPr>
              <p:nvPr/>
            </p:nvGrpSpPr>
            <p:grpSpPr bwMode="auto">
              <a:xfrm>
                <a:off x="0" y="981"/>
                <a:ext cx="654" cy="327"/>
                <a:chOff x="0" y="981"/>
                <a:chExt cx="654" cy="327"/>
              </a:xfrm>
            </p:grpSpPr>
            <p:sp>
              <p:nvSpPr>
                <p:cNvPr id="748590" name="Rectangle 46">
                  <a:extLst>
                    <a:ext uri="{FF2B5EF4-FFF2-40B4-BE49-F238E27FC236}">
                      <a16:creationId xmlns:a16="http://schemas.microsoft.com/office/drawing/2014/main" id="{910CA50F-A7A2-4B76-9A95-1CE99AA93A31}"/>
                    </a:ext>
                  </a:extLst>
                </p:cNvPr>
                <p:cNvSpPr>
                  <a:spLocks noChangeArrowheads="1"/>
                </p:cNvSpPr>
                <p:nvPr/>
              </p:nvSpPr>
              <p:spPr bwMode="auto">
                <a:xfrm>
                  <a:off x="43" y="981"/>
                  <a:ext cx="56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altLang="zh-CN"/>
                    <a:t>30</a:t>
                  </a:r>
                </a:p>
                <a:p>
                  <a:pPr algn="ctr"/>
                  <a:endParaRPr lang="en-US" altLang="zh-CN"/>
                </a:p>
              </p:txBody>
            </p:sp>
            <p:sp>
              <p:nvSpPr>
                <p:cNvPr id="748591" name="Rectangle 47">
                  <a:extLst>
                    <a:ext uri="{FF2B5EF4-FFF2-40B4-BE49-F238E27FC236}">
                      <a16:creationId xmlns:a16="http://schemas.microsoft.com/office/drawing/2014/main" id="{45012165-6784-464F-9006-FF997E6A4BD8}"/>
                    </a:ext>
                  </a:extLst>
                </p:cNvPr>
                <p:cNvSpPr>
                  <a:spLocks noChangeArrowheads="1"/>
                </p:cNvSpPr>
                <p:nvPr/>
              </p:nvSpPr>
              <p:spPr bwMode="auto">
                <a:xfrm>
                  <a:off x="0" y="981"/>
                  <a:ext cx="654"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48592" name="Group 48">
                <a:extLst>
                  <a:ext uri="{FF2B5EF4-FFF2-40B4-BE49-F238E27FC236}">
                    <a16:creationId xmlns:a16="http://schemas.microsoft.com/office/drawing/2014/main" id="{4851B5C1-2757-4FBB-8DB9-035BAEAFC990}"/>
                  </a:ext>
                </a:extLst>
              </p:cNvPr>
              <p:cNvGrpSpPr>
                <a:grpSpLocks/>
              </p:cNvGrpSpPr>
              <p:nvPr/>
            </p:nvGrpSpPr>
            <p:grpSpPr bwMode="auto">
              <a:xfrm>
                <a:off x="654" y="981"/>
                <a:ext cx="654" cy="327"/>
                <a:chOff x="654" y="981"/>
                <a:chExt cx="654" cy="327"/>
              </a:xfrm>
            </p:grpSpPr>
            <p:sp>
              <p:nvSpPr>
                <p:cNvPr id="748593" name="Rectangle 49">
                  <a:extLst>
                    <a:ext uri="{FF2B5EF4-FFF2-40B4-BE49-F238E27FC236}">
                      <a16:creationId xmlns:a16="http://schemas.microsoft.com/office/drawing/2014/main" id="{87EB57AA-005E-4759-A129-5B89097F6D68}"/>
                    </a:ext>
                  </a:extLst>
                </p:cNvPr>
                <p:cNvSpPr>
                  <a:spLocks noChangeArrowheads="1"/>
                </p:cNvSpPr>
                <p:nvPr/>
              </p:nvSpPr>
              <p:spPr bwMode="auto">
                <a:xfrm>
                  <a:off x="697" y="981"/>
                  <a:ext cx="56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altLang="zh-CN"/>
                    <a:t>32</a:t>
                  </a:r>
                  <a:r>
                    <a:rPr lang="zh-CN" altLang="en-US">
                      <a:latin typeface="Times New Roman" panose="02020603050405020304" pitchFamily="18" charset="0"/>
                    </a:rPr>
                    <a:t>亿</a:t>
                  </a:r>
                  <a:endParaRPr lang="zh-CN" altLang="en-US">
                    <a:latin typeface="Tahoma" panose="020B0604030504040204" pitchFamily="34" charset="0"/>
                  </a:endParaRPr>
                </a:p>
                <a:p>
                  <a:pPr algn="ctr"/>
                  <a:endParaRPr lang="en-US" altLang="zh-CN"/>
                </a:p>
              </p:txBody>
            </p:sp>
            <p:sp>
              <p:nvSpPr>
                <p:cNvPr id="748594" name="Rectangle 50">
                  <a:extLst>
                    <a:ext uri="{FF2B5EF4-FFF2-40B4-BE49-F238E27FC236}">
                      <a16:creationId xmlns:a16="http://schemas.microsoft.com/office/drawing/2014/main" id="{7A0C9840-C3EA-43C9-8254-0BC48B83B578}"/>
                    </a:ext>
                  </a:extLst>
                </p:cNvPr>
                <p:cNvSpPr>
                  <a:spLocks noChangeArrowheads="1"/>
                </p:cNvSpPr>
                <p:nvPr/>
              </p:nvSpPr>
              <p:spPr bwMode="auto">
                <a:xfrm>
                  <a:off x="654" y="981"/>
                  <a:ext cx="654"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48595" name="Group 51">
                <a:extLst>
                  <a:ext uri="{FF2B5EF4-FFF2-40B4-BE49-F238E27FC236}">
                    <a16:creationId xmlns:a16="http://schemas.microsoft.com/office/drawing/2014/main" id="{239303D1-B4A9-4FB1-911C-FFD3AEE16861}"/>
                  </a:ext>
                </a:extLst>
              </p:cNvPr>
              <p:cNvGrpSpPr>
                <a:grpSpLocks/>
              </p:cNvGrpSpPr>
              <p:nvPr/>
            </p:nvGrpSpPr>
            <p:grpSpPr bwMode="auto">
              <a:xfrm>
                <a:off x="1308" y="981"/>
                <a:ext cx="724" cy="327"/>
                <a:chOff x="1308" y="981"/>
                <a:chExt cx="724" cy="327"/>
              </a:xfrm>
            </p:grpSpPr>
            <p:sp>
              <p:nvSpPr>
                <p:cNvPr id="748596" name="Rectangle 52">
                  <a:extLst>
                    <a:ext uri="{FF2B5EF4-FFF2-40B4-BE49-F238E27FC236}">
                      <a16:creationId xmlns:a16="http://schemas.microsoft.com/office/drawing/2014/main" id="{95567186-A14A-48D0-8C28-B1995C57A8AB}"/>
                    </a:ext>
                  </a:extLst>
                </p:cNvPr>
                <p:cNvSpPr>
                  <a:spLocks noChangeArrowheads="1"/>
                </p:cNvSpPr>
                <p:nvPr/>
              </p:nvSpPr>
              <p:spPr bwMode="auto">
                <a:xfrm>
                  <a:off x="1351" y="981"/>
                  <a:ext cx="63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altLang="zh-CN"/>
                    <a:t>2,810,624,426</a:t>
                  </a:r>
                </a:p>
                <a:p>
                  <a:pPr algn="ctr"/>
                  <a:endParaRPr lang="en-US" altLang="zh-CN"/>
                </a:p>
              </p:txBody>
            </p:sp>
            <p:sp>
              <p:nvSpPr>
                <p:cNvPr id="748597" name="Rectangle 53">
                  <a:extLst>
                    <a:ext uri="{FF2B5EF4-FFF2-40B4-BE49-F238E27FC236}">
                      <a16:creationId xmlns:a16="http://schemas.microsoft.com/office/drawing/2014/main" id="{DC14C8D5-0FE6-4120-93F2-796C74FFF4A4}"/>
                    </a:ext>
                  </a:extLst>
                </p:cNvPr>
                <p:cNvSpPr>
                  <a:spLocks noChangeArrowheads="1"/>
                </p:cNvSpPr>
                <p:nvPr/>
              </p:nvSpPr>
              <p:spPr bwMode="auto">
                <a:xfrm>
                  <a:off x="1308" y="981"/>
                  <a:ext cx="724"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48598" name="Group 54">
                <a:extLst>
                  <a:ext uri="{FF2B5EF4-FFF2-40B4-BE49-F238E27FC236}">
                    <a16:creationId xmlns:a16="http://schemas.microsoft.com/office/drawing/2014/main" id="{750AA94C-5474-4DF0-BD5B-78CD63B9C6FE}"/>
                  </a:ext>
                </a:extLst>
              </p:cNvPr>
              <p:cNvGrpSpPr>
                <a:grpSpLocks/>
              </p:cNvGrpSpPr>
              <p:nvPr/>
            </p:nvGrpSpPr>
            <p:grpSpPr bwMode="auto">
              <a:xfrm>
                <a:off x="2032" y="981"/>
                <a:ext cx="654" cy="327"/>
                <a:chOff x="2032" y="981"/>
                <a:chExt cx="654" cy="327"/>
              </a:xfrm>
            </p:grpSpPr>
            <p:sp>
              <p:nvSpPr>
                <p:cNvPr id="748599" name="Rectangle 55">
                  <a:extLst>
                    <a:ext uri="{FF2B5EF4-FFF2-40B4-BE49-F238E27FC236}">
                      <a16:creationId xmlns:a16="http://schemas.microsoft.com/office/drawing/2014/main" id="{DA4738ED-2DE0-44DA-B5EC-55539C91F7CB}"/>
                    </a:ext>
                  </a:extLst>
                </p:cNvPr>
                <p:cNvSpPr>
                  <a:spLocks noChangeArrowheads="1"/>
                </p:cNvSpPr>
                <p:nvPr/>
              </p:nvSpPr>
              <p:spPr bwMode="auto">
                <a:xfrm>
                  <a:off x="2075" y="981"/>
                  <a:ext cx="56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altLang="zh-CN"/>
                    <a:t>116,120,280</a:t>
                  </a:r>
                </a:p>
                <a:p>
                  <a:pPr algn="ctr"/>
                  <a:endParaRPr lang="en-US" altLang="zh-CN"/>
                </a:p>
              </p:txBody>
            </p:sp>
            <p:sp>
              <p:nvSpPr>
                <p:cNvPr id="748600" name="Rectangle 56">
                  <a:extLst>
                    <a:ext uri="{FF2B5EF4-FFF2-40B4-BE49-F238E27FC236}">
                      <a16:creationId xmlns:a16="http://schemas.microsoft.com/office/drawing/2014/main" id="{A89A4358-9561-4D8C-B68C-09F8C3850C0E}"/>
                    </a:ext>
                  </a:extLst>
                </p:cNvPr>
                <p:cNvSpPr>
                  <a:spLocks noChangeArrowheads="1"/>
                </p:cNvSpPr>
                <p:nvPr/>
              </p:nvSpPr>
              <p:spPr bwMode="auto">
                <a:xfrm>
                  <a:off x="2032" y="981"/>
                  <a:ext cx="654"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48601" name="Group 57">
                <a:extLst>
                  <a:ext uri="{FF2B5EF4-FFF2-40B4-BE49-F238E27FC236}">
                    <a16:creationId xmlns:a16="http://schemas.microsoft.com/office/drawing/2014/main" id="{32F79D3F-433E-48F6-85A6-C24475EF03B5}"/>
                  </a:ext>
                </a:extLst>
              </p:cNvPr>
              <p:cNvGrpSpPr>
                <a:grpSpLocks/>
              </p:cNvGrpSpPr>
              <p:nvPr/>
            </p:nvGrpSpPr>
            <p:grpSpPr bwMode="auto">
              <a:xfrm>
                <a:off x="0" y="1308"/>
                <a:ext cx="654" cy="327"/>
                <a:chOff x="0" y="1308"/>
                <a:chExt cx="654" cy="327"/>
              </a:xfrm>
            </p:grpSpPr>
            <p:sp>
              <p:nvSpPr>
                <p:cNvPr id="748602" name="Rectangle 58">
                  <a:extLst>
                    <a:ext uri="{FF2B5EF4-FFF2-40B4-BE49-F238E27FC236}">
                      <a16:creationId xmlns:a16="http://schemas.microsoft.com/office/drawing/2014/main" id="{05D7C845-0305-43FD-9002-0A7C96CD45FB}"/>
                    </a:ext>
                  </a:extLst>
                </p:cNvPr>
                <p:cNvSpPr>
                  <a:spLocks noChangeArrowheads="1"/>
                </p:cNvSpPr>
                <p:nvPr/>
              </p:nvSpPr>
              <p:spPr bwMode="auto">
                <a:xfrm>
                  <a:off x="43" y="1308"/>
                  <a:ext cx="56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altLang="zh-CN"/>
                    <a:t>31</a:t>
                  </a:r>
                </a:p>
                <a:p>
                  <a:pPr algn="ctr"/>
                  <a:endParaRPr lang="en-US" altLang="zh-CN"/>
                </a:p>
              </p:txBody>
            </p:sp>
            <p:sp>
              <p:nvSpPr>
                <p:cNvPr id="748603" name="Rectangle 59">
                  <a:extLst>
                    <a:ext uri="{FF2B5EF4-FFF2-40B4-BE49-F238E27FC236}">
                      <a16:creationId xmlns:a16="http://schemas.microsoft.com/office/drawing/2014/main" id="{1EF91711-1827-43AE-A7A1-666B4C298A87}"/>
                    </a:ext>
                  </a:extLst>
                </p:cNvPr>
                <p:cNvSpPr>
                  <a:spLocks noChangeArrowheads="1"/>
                </p:cNvSpPr>
                <p:nvPr/>
              </p:nvSpPr>
              <p:spPr bwMode="auto">
                <a:xfrm>
                  <a:off x="0" y="1308"/>
                  <a:ext cx="654"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48604" name="Group 60">
                <a:extLst>
                  <a:ext uri="{FF2B5EF4-FFF2-40B4-BE49-F238E27FC236}">
                    <a16:creationId xmlns:a16="http://schemas.microsoft.com/office/drawing/2014/main" id="{6625FD32-85B6-48CD-81A3-CFF0A7A0BC2A}"/>
                  </a:ext>
                </a:extLst>
              </p:cNvPr>
              <p:cNvGrpSpPr>
                <a:grpSpLocks/>
              </p:cNvGrpSpPr>
              <p:nvPr/>
            </p:nvGrpSpPr>
            <p:grpSpPr bwMode="auto">
              <a:xfrm>
                <a:off x="654" y="1308"/>
                <a:ext cx="654" cy="327"/>
                <a:chOff x="654" y="1308"/>
                <a:chExt cx="654" cy="327"/>
              </a:xfrm>
            </p:grpSpPr>
            <p:sp>
              <p:nvSpPr>
                <p:cNvPr id="748605" name="Rectangle 61">
                  <a:extLst>
                    <a:ext uri="{FF2B5EF4-FFF2-40B4-BE49-F238E27FC236}">
                      <a16:creationId xmlns:a16="http://schemas.microsoft.com/office/drawing/2014/main" id="{FE004270-6C4F-4545-801E-3E5770DA4B74}"/>
                    </a:ext>
                  </a:extLst>
                </p:cNvPr>
                <p:cNvSpPr>
                  <a:spLocks noChangeArrowheads="1"/>
                </p:cNvSpPr>
                <p:nvPr/>
              </p:nvSpPr>
              <p:spPr bwMode="auto">
                <a:xfrm>
                  <a:off x="697" y="1308"/>
                  <a:ext cx="56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altLang="zh-CN"/>
                    <a:t>34</a:t>
                  </a:r>
                  <a:r>
                    <a:rPr lang="zh-CN" altLang="en-US">
                      <a:latin typeface="Times New Roman" panose="02020603050405020304" pitchFamily="18" charset="0"/>
                    </a:rPr>
                    <a:t>亿</a:t>
                  </a:r>
                  <a:endParaRPr lang="zh-CN" altLang="en-US">
                    <a:latin typeface="Tahoma" panose="020B0604030504040204" pitchFamily="34" charset="0"/>
                  </a:endParaRPr>
                </a:p>
                <a:p>
                  <a:pPr algn="ctr"/>
                  <a:endParaRPr lang="en-US" altLang="zh-CN"/>
                </a:p>
              </p:txBody>
            </p:sp>
            <p:sp>
              <p:nvSpPr>
                <p:cNvPr id="748606" name="Rectangle 62">
                  <a:extLst>
                    <a:ext uri="{FF2B5EF4-FFF2-40B4-BE49-F238E27FC236}">
                      <a16:creationId xmlns:a16="http://schemas.microsoft.com/office/drawing/2014/main" id="{D2DC3539-2432-45B2-9AB3-D606B794B046}"/>
                    </a:ext>
                  </a:extLst>
                </p:cNvPr>
                <p:cNvSpPr>
                  <a:spLocks noChangeArrowheads="1"/>
                </p:cNvSpPr>
                <p:nvPr/>
              </p:nvSpPr>
              <p:spPr bwMode="auto">
                <a:xfrm>
                  <a:off x="654" y="1308"/>
                  <a:ext cx="654"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48607" name="Group 63">
                <a:extLst>
                  <a:ext uri="{FF2B5EF4-FFF2-40B4-BE49-F238E27FC236}">
                    <a16:creationId xmlns:a16="http://schemas.microsoft.com/office/drawing/2014/main" id="{1D9CD3EF-1008-4A32-B9F5-D14E41E5B6C2}"/>
                  </a:ext>
                </a:extLst>
              </p:cNvPr>
              <p:cNvGrpSpPr>
                <a:grpSpLocks/>
              </p:cNvGrpSpPr>
              <p:nvPr/>
            </p:nvGrpSpPr>
            <p:grpSpPr bwMode="auto">
              <a:xfrm>
                <a:off x="1308" y="1308"/>
                <a:ext cx="724" cy="327"/>
                <a:chOff x="1308" y="1308"/>
                <a:chExt cx="724" cy="327"/>
              </a:xfrm>
            </p:grpSpPr>
            <p:sp>
              <p:nvSpPr>
                <p:cNvPr id="748608" name="Rectangle 64">
                  <a:extLst>
                    <a:ext uri="{FF2B5EF4-FFF2-40B4-BE49-F238E27FC236}">
                      <a16:creationId xmlns:a16="http://schemas.microsoft.com/office/drawing/2014/main" id="{60F8144B-8C7C-4ECD-A4CA-2F06E64B90C2}"/>
                    </a:ext>
                  </a:extLst>
                </p:cNvPr>
                <p:cNvSpPr>
                  <a:spLocks noChangeArrowheads="1"/>
                </p:cNvSpPr>
                <p:nvPr/>
              </p:nvSpPr>
              <p:spPr bwMode="auto">
                <a:xfrm>
                  <a:off x="1351" y="1308"/>
                  <a:ext cx="63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altLang="zh-CN"/>
                    <a:t>1,960,831,597</a:t>
                  </a:r>
                </a:p>
                <a:p>
                  <a:pPr algn="ctr"/>
                  <a:endParaRPr lang="en-US" altLang="zh-CN"/>
                </a:p>
              </p:txBody>
            </p:sp>
            <p:sp>
              <p:nvSpPr>
                <p:cNvPr id="748609" name="Rectangle 65">
                  <a:extLst>
                    <a:ext uri="{FF2B5EF4-FFF2-40B4-BE49-F238E27FC236}">
                      <a16:creationId xmlns:a16="http://schemas.microsoft.com/office/drawing/2014/main" id="{118F9AB4-2B9C-40E0-AB9D-02CC6AB8A2D4}"/>
                    </a:ext>
                  </a:extLst>
                </p:cNvPr>
                <p:cNvSpPr>
                  <a:spLocks noChangeArrowheads="1"/>
                </p:cNvSpPr>
                <p:nvPr/>
              </p:nvSpPr>
              <p:spPr bwMode="auto">
                <a:xfrm>
                  <a:off x="1308" y="1308"/>
                  <a:ext cx="724"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48610" name="Group 66">
                <a:extLst>
                  <a:ext uri="{FF2B5EF4-FFF2-40B4-BE49-F238E27FC236}">
                    <a16:creationId xmlns:a16="http://schemas.microsoft.com/office/drawing/2014/main" id="{FC1FF158-1C4D-4A1B-AD13-C654AE9D1A3A}"/>
                  </a:ext>
                </a:extLst>
              </p:cNvPr>
              <p:cNvGrpSpPr>
                <a:grpSpLocks/>
              </p:cNvGrpSpPr>
              <p:nvPr/>
            </p:nvGrpSpPr>
            <p:grpSpPr bwMode="auto">
              <a:xfrm>
                <a:off x="2032" y="1308"/>
                <a:ext cx="654" cy="327"/>
                <a:chOff x="2032" y="1308"/>
                <a:chExt cx="654" cy="327"/>
              </a:xfrm>
            </p:grpSpPr>
            <p:sp>
              <p:nvSpPr>
                <p:cNvPr id="748611" name="Rectangle 67">
                  <a:extLst>
                    <a:ext uri="{FF2B5EF4-FFF2-40B4-BE49-F238E27FC236}">
                      <a16:creationId xmlns:a16="http://schemas.microsoft.com/office/drawing/2014/main" id="{E7D04251-303E-4E6A-A7B9-462558C3BBE7}"/>
                    </a:ext>
                  </a:extLst>
                </p:cNvPr>
                <p:cNvSpPr>
                  <a:spLocks noChangeArrowheads="1"/>
                </p:cNvSpPr>
                <p:nvPr/>
              </p:nvSpPr>
              <p:spPr bwMode="auto">
                <a:xfrm>
                  <a:off x="2075" y="1308"/>
                  <a:ext cx="56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altLang="zh-CN"/>
                    <a:t>915,254,751</a:t>
                  </a:r>
                </a:p>
                <a:p>
                  <a:pPr algn="ctr"/>
                  <a:endParaRPr lang="en-US" altLang="zh-CN"/>
                </a:p>
              </p:txBody>
            </p:sp>
            <p:sp>
              <p:nvSpPr>
                <p:cNvPr id="748612" name="Rectangle 68">
                  <a:extLst>
                    <a:ext uri="{FF2B5EF4-FFF2-40B4-BE49-F238E27FC236}">
                      <a16:creationId xmlns:a16="http://schemas.microsoft.com/office/drawing/2014/main" id="{DB07B3E9-FB61-492D-B8C0-D8B1C2D64D4B}"/>
                    </a:ext>
                  </a:extLst>
                </p:cNvPr>
                <p:cNvSpPr>
                  <a:spLocks noChangeArrowheads="1"/>
                </p:cNvSpPr>
                <p:nvPr/>
              </p:nvSpPr>
              <p:spPr bwMode="auto">
                <a:xfrm>
                  <a:off x="2032" y="1308"/>
                  <a:ext cx="654"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48613" name="Group 69">
                <a:extLst>
                  <a:ext uri="{FF2B5EF4-FFF2-40B4-BE49-F238E27FC236}">
                    <a16:creationId xmlns:a16="http://schemas.microsoft.com/office/drawing/2014/main" id="{00575876-5A69-40C2-99A8-E9FDF1DAF7B7}"/>
                  </a:ext>
                </a:extLst>
              </p:cNvPr>
              <p:cNvGrpSpPr>
                <a:grpSpLocks/>
              </p:cNvGrpSpPr>
              <p:nvPr/>
            </p:nvGrpSpPr>
            <p:grpSpPr bwMode="auto">
              <a:xfrm>
                <a:off x="0" y="1635"/>
                <a:ext cx="654" cy="327"/>
                <a:chOff x="0" y="1635"/>
                <a:chExt cx="654" cy="327"/>
              </a:xfrm>
            </p:grpSpPr>
            <p:sp>
              <p:nvSpPr>
                <p:cNvPr id="748614" name="Rectangle 70">
                  <a:extLst>
                    <a:ext uri="{FF2B5EF4-FFF2-40B4-BE49-F238E27FC236}">
                      <a16:creationId xmlns:a16="http://schemas.microsoft.com/office/drawing/2014/main" id="{536E1E39-B2B7-4E39-B1C5-E98DAA46BB72}"/>
                    </a:ext>
                  </a:extLst>
                </p:cNvPr>
                <p:cNvSpPr>
                  <a:spLocks noChangeArrowheads="1"/>
                </p:cNvSpPr>
                <p:nvPr/>
              </p:nvSpPr>
              <p:spPr bwMode="auto">
                <a:xfrm>
                  <a:off x="43" y="1635"/>
                  <a:ext cx="56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altLang="zh-CN"/>
                    <a:t>96</a:t>
                  </a:r>
                </a:p>
                <a:p>
                  <a:pPr algn="ctr"/>
                  <a:endParaRPr lang="en-US" altLang="zh-CN"/>
                </a:p>
              </p:txBody>
            </p:sp>
            <p:sp>
              <p:nvSpPr>
                <p:cNvPr id="748615" name="Rectangle 71">
                  <a:extLst>
                    <a:ext uri="{FF2B5EF4-FFF2-40B4-BE49-F238E27FC236}">
                      <a16:creationId xmlns:a16="http://schemas.microsoft.com/office/drawing/2014/main" id="{AD3DF032-ED13-49BE-9D28-8EF732B5D947}"/>
                    </a:ext>
                  </a:extLst>
                </p:cNvPr>
                <p:cNvSpPr>
                  <a:spLocks noChangeArrowheads="1"/>
                </p:cNvSpPr>
                <p:nvPr/>
              </p:nvSpPr>
              <p:spPr bwMode="auto">
                <a:xfrm>
                  <a:off x="0" y="1635"/>
                  <a:ext cx="654"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48616" name="Group 72">
                <a:extLst>
                  <a:ext uri="{FF2B5EF4-FFF2-40B4-BE49-F238E27FC236}">
                    <a16:creationId xmlns:a16="http://schemas.microsoft.com/office/drawing/2014/main" id="{A432E973-DEA8-4485-82F6-CBD35BFA96ED}"/>
                  </a:ext>
                </a:extLst>
              </p:cNvPr>
              <p:cNvGrpSpPr>
                <a:grpSpLocks/>
              </p:cNvGrpSpPr>
              <p:nvPr/>
            </p:nvGrpSpPr>
            <p:grpSpPr bwMode="auto">
              <a:xfrm>
                <a:off x="654" y="1635"/>
                <a:ext cx="654" cy="327"/>
                <a:chOff x="654" y="1635"/>
                <a:chExt cx="654" cy="327"/>
              </a:xfrm>
            </p:grpSpPr>
            <p:sp>
              <p:nvSpPr>
                <p:cNvPr id="748617" name="Rectangle 73">
                  <a:extLst>
                    <a:ext uri="{FF2B5EF4-FFF2-40B4-BE49-F238E27FC236}">
                      <a16:creationId xmlns:a16="http://schemas.microsoft.com/office/drawing/2014/main" id="{02979F5C-B679-4B91-AB68-68BB629BFD1B}"/>
                    </a:ext>
                  </a:extLst>
                </p:cNvPr>
                <p:cNvSpPr>
                  <a:spLocks noChangeArrowheads="1"/>
                </p:cNvSpPr>
                <p:nvPr/>
              </p:nvSpPr>
              <p:spPr bwMode="auto">
                <a:xfrm>
                  <a:off x="697" y="1635"/>
                  <a:ext cx="56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altLang="zh-CN"/>
                    <a:t>24</a:t>
                  </a:r>
                  <a:r>
                    <a:rPr lang="zh-CN" altLang="en-US">
                      <a:latin typeface="Times New Roman" panose="02020603050405020304" pitchFamily="18" charset="0"/>
                    </a:rPr>
                    <a:t>亿</a:t>
                  </a:r>
                  <a:endParaRPr lang="zh-CN" altLang="en-US">
                    <a:latin typeface="Tahoma" panose="020B0604030504040204" pitchFamily="34" charset="0"/>
                  </a:endParaRPr>
                </a:p>
                <a:p>
                  <a:pPr algn="ctr"/>
                  <a:endParaRPr lang="en-US" altLang="zh-CN"/>
                </a:p>
              </p:txBody>
            </p:sp>
            <p:sp>
              <p:nvSpPr>
                <p:cNvPr id="748618" name="Rectangle 74">
                  <a:extLst>
                    <a:ext uri="{FF2B5EF4-FFF2-40B4-BE49-F238E27FC236}">
                      <a16:creationId xmlns:a16="http://schemas.microsoft.com/office/drawing/2014/main" id="{7867F579-4B17-40AE-8E55-36B6CD38CAD9}"/>
                    </a:ext>
                  </a:extLst>
                </p:cNvPr>
                <p:cNvSpPr>
                  <a:spLocks noChangeArrowheads="1"/>
                </p:cNvSpPr>
                <p:nvPr/>
              </p:nvSpPr>
              <p:spPr bwMode="auto">
                <a:xfrm>
                  <a:off x="654" y="1635"/>
                  <a:ext cx="654"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48619" name="Group 75">
                <a:extLst>
                  <a:ext uri="{FF2B5EF4-FFF2-40B4-BE49-F238E27FC236}">
                    <a16:creationId xmlns:a16="http://schemas.microsoft.com/office/drawing/2014/main" id="{3D3FA82F-53A6-4BDA-9764-5D678AC70293}"/>
                  </a:ext>
                </a:extLst>
              </p:cNvPr>
              <p:cNvGrpSpPr>
                <a:grpSpLocks/>
              </p:cNvGrpSpPr>
              <p:nvPr/>
            </p:nvGrpSpPr>
            <p:grpSpPr bwMode="auto">
              <a:xfrm>
                <a:off x="1308" y="1635"/>
                <a:ext cx="724" cy="327"/>
                <a:chOff x="1308" y="1635"/>
                <a:chExt cx="724" cy="327"/>
              </a:xfrm>
            </p:grpSpPr>
            <p:sp>
              <p:nvSpPr>
                <p:cNvPr id="748620" name="Rectangle 76">
                  <a:extLst>
                    <a:ext uri="{FF2B5EF4-FFF2-40B4-BE49-F238E27FC236}">
                      <a16:creationId xmlns:a16="http://schemas.microsoft.com/office/drawing/2014/main" id="{7A4181FA-BFD5-4E6F-81C1-CEBB977220A6}"/>
                    </a:ext>
                  </a:extLst>
                </p:cNvPr>
                <p:cNvSpPr>
                  <a:spLocks noChangeArrowheads="1"/>
                </p:cNvSpPr>
                <p:nvPr/>
              </p:nvSpPr>
              <p:spPr bwMode="auto">
                <a:xfrm>
                  <a:off x="1351" y="1635"/>
                  <a:ext cx="63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altLang="zh-CN"/>
                    <a:t>193,190,033</a:t>
                  </a:r>
                </a:p>
                <a:p>
                  <a:pPr algn="ctr"/>
                  <a:endParaRPr lang="en-US" altLang="zh-CN"/>
                </a:p>
              </p:txBody>
            </p:sp>
            <p:sp>
              <p:nvSpPr>
                <p:cNvPr id="748621" name="Rectangle 77">
                  <a:extLst>
                    <a:ext uri="{FF2B5EF4-FFF2-40B4-BE49-F238E27FC236}">
                      <a16:creationId xmlns:a16="http://schemas.microsoft.com/office/drawing/2014/main" id="{8C4B9C40-F14C-4900-8945-EE33351BF985}"/>
                    </a:ext>
                  </a:extLst>
                </p:cNvPr>
                <p:cNvSpPr>
                  <a:spLocks noChangeArrowheads="1"/>
                </p:cNvSpPr>
                <p:nvPr/>
              </p:nvSpPr>
              <p:spPr bwMode="auto">
                <a:xfrm>
                  <a:off x="1308" y="1635"/>
                  <a:ext cx="724"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48622" name="Group 78">
                <a:extLst>
                  <a:ext uri="{FF2B5EF4-FFF2-40B4-BE49-F238E27FC236}">
                    <a16:creationId xmlns:a16="http://schemas.microsoft.com/office/drawing/2014/main" id="{DBA3EAD8-B69B-4F6D-89E4-D56872ABCBE7}"/>
                  </a:ext>
                </a:extLst>
              </p:cNvPr>
              <p:cNvGrpSpPr>
                <a:grpSpLocks/>
              </p:cNvGrpSpPr>
              <p:nvPr/>
            </p:nvGrpSpPr>
            <p:grpSpPr bwMode="auto">
              <a:xfrm>
                <a:off x="2032" y="1635"/>
                <a:ext cx="654" cy="327"/>
                <a:chOff x="2032" y="1635"/>
                <a:chExt cx="654" cy="327"/>
              </a:xfrm>
            </p:grpSpPr>
            <p:sp>
              <p:nvSpPr>
                <p:cNvPr id="748623" name="Rectangle 79">
                  <a:extLst>
                    <a:ext uri="{FF2B5EF4-FFF2-40B4-BE49-F238E27FC236}">
                      <a16:creationId xmlns:a16="http://schemas.microsoft.com/office/drawing/2014/main" id="{6C08D5C1-0B43-4EE2-811E-CEEBACFEE164}"/>
                    </a:ext>
                  </a:extLst>
                </p:cNvPr>
                <p:cNvSpPr>
                  <a:spLocks noChangeArrowheads="1"/>
                </p:cNvSpPr>
                <p:nvPr/>
              </p:nvSpPr>
              <p:spPr bwMode="auto">
                <a:xfrm>
                  <a:off x="2075" y="1635"/>
                  <a:ext cx="56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altLang="zh-CN"/>
                    <a:t>261,541,912</a:t>
                  </a:r>
                </a:p>
                <a:p>
                  <a:pPr algn="ctr"/>
                  <a:endParaRPr lang="en-US" altLang="zh-CN"/>
                </a:p>
              </p:txBody>
            </p:sp>
            <p:sp>
              <p:nvSpPr>
                <p:cNvPr id="748624" name="Rectangle 80">
                  <a:extLst>
                    <a:ext uri="{FF2B5EF4-FFF2-40B4-BE49-F238E27FC236}">
                      <a16:creationId xmlns:a16="http://schemas.microsoft.com/office/drawing/2014/main" id="{47D987B7-6C6C-45D3-8151-571ACD00CF1E}"/>
                    </a:ext>
                  </a:extLst>
                </p:cNvPr>
                <p:cNvSpPr>
                  <a:spLocks noChangeArrowheads="1"/>
                </p:cNvSpPr>
                <p:nvPr/>
              </p:nvSpPr>
              <p:spPr bwMode="auto">
                <a:xfrm>
                  <a:off x="2032" y="1635"/>
                  <a:ext cx="654"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48625" name="Group 81">
                <a:extLst>
                  <a:ext uri="{FF2B5EF4-FFF2-40B4-BE49-F238E27FC236}">
                    <a16:creationId xmlns:a16="http://schemas.microsoft.com/office/drawing/2014/main" id="{F6554C0E-AD13-4C16-AF5A-1400A19FF1A4}"/>
                  </a:ext>
                </a:extLst>
              </p:cNvPr>
              <p:cNvGrpSpPr>
                <a:grpSpLocks/>
              </p:cNvGrpSpPr>
              <p:nvPr/>
            </p:nvGrpSpPr>
            <p:grpSpPr bwMode="auto">
              <a:xfrm>
                <a:off x="0" y="1962"/>
                <a:ext cx="654" cy="327"/>
                <a:chOff x="0" y="1962"/>
                <a:chExt cx="654" cy="327"/>
              </a:xfrm>
            </p:grpSpPr>
            <p:sp>
              <p:nvSpPr>
                <p:cNvPr id="748626" name="Rectangle 82">
                  <a:extLst>
                    <a:ext uri="{FF2B5EF4-FFF2-40B4-BE49-F238E27FC236}">
                      <a16:creationId xmlns:a16="http://schemas.microsoft.com/office/drawing/2014/main" id="{60DBA3D2-EADE-4D4C-83CD-E0793C40D3A2}"/>
                    </a:ext>
                  </a:extLst>
                </p:cNvPr>
                <p:cNvSpPr>
                  <a:spLocks noChangeArrowheads="1"/>
                </p:cNvSpPr>
                <p:nvPr/>
              </p:nvSpPr>
              <p:spPr bwMode="auto">
                <a:xfrm>
                  <a:off x="43" y="1962"/>
                  <a:ext cx="56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altLang="zh-CN"/>
                    <a:t>112</a:t>
                  </a:r>
                </a:p>
                <a:p>
                  <a:pPr algn="ctr"/>
                  <a:endParaRPr lang="en-US" altLang="zh-CN"/>
                </a:p>
              </p:txBody>
            </p:sp>
            <p:sp>
              <p:nvSpPr>
                <p:cNvPr id="748627" name="Rectangle 83">
                  <a:extLst>
                    <a:ext uri="{FF2B5EF4-FFF2-40B4-BE49-F238E27FC236}">
                      <a16:creationId xmlns:a16="http://schemas.microsoft.com/office/drawing/2014/main" id="{38CB18E0-DC8F-4DE6-AECA-44430685AE03}"/>
                    </a:ext>
                  </a:extLst>
                </p:cNvPr>
                <p:cNvSpPr>
                  <a:spLocks noChangeArrowheads="1"/>
                </p:cNvSpPr>
                <p:nvPr/>
              </p:nvSpPr>
              <p:spPr bwMode="auto">
                <a:xfrm>
                  <a:off x="0" y="1962"/>
                  <a:ext cx="654"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48628" name="Group 84">
                <a:extLst>
                  <a:ext uri="{FF2B5EF4-FFF2-40B4-BE49-F238E27FC236}">
                    <a16:creationId xmlns:a16="http://schemas.microsoft.com/office/drawing/2014/main" id="{D52CB760-2EC9-4994-AE6C-B320381377F4}"/>
                  </a:ext>
                </a:extLst>
              </p:cNvPr>
              <p:cNvGrpSpPr>
                <a:grpSpLocks/>
              </p:cNvGrpSpPr>
              <p:nvPr/>
            </p:nvGrpSpPr>
            <p:grpSpPr bwMode="auto">
              <a:xfrm>
                <a:off x="654" y="1962"/>
                <a:ext cx="654" cy="327"/>
                <a:chOff x="654" y="1962"/>
                <a:chExt cx="654" cy="327"/>
              </a:xfrm>
            </p:grpSpPr>
            <p:sp>
              <p:nvSpPr>
                <p:cNvPr id="748629" name="Rectangle 85">
                  <a:extLst>
                    <a:ext uri="{FF2B5EF4-FFF2-40B4-BE49-F238E27FC236}">
                      <a16:creationId xmlns:a16="http://schemas.microsoft.com/office/drawing/2014/main" id="{CA8A020D-B725-4170-8366-59C5EAA17DDD}"/>
                    </a:ext>
                  </a:extLst>
                </p:cNvPr>
                <p:cNvSpPr>
                  <a:spLocks noChangeArrowheads="1"/>
                </p:cNvSpPr>
                <p:nvPr/>
              </p:nvSpPr>
              <p:spPr bwMode="auto">
                <a:xfrm>
                  <a:off x="697" y="1962"/>
                  <a:ext cx="56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altLang="zh-CN"/>
                    <a:t>24</a:t>
                  </a:r>
                  <a:r>
                    <a:rPr lang="zh-CN" altLang="en-US">
                      <a:latin typeface="Times New Roman" panose="02020603050405020304" pitchFamily="18" charset="0"/>
                    </a:rPr>
                    <a:t>亿</a:t>
                  </a:r>
                  <a:endParaRPr lang="zh-CN" altLang="en-US">
                    <a:latin typeface="Tahoma" panose="020B0604030504040204" pitchFamily="34" charset="0"/>
                  </a:endParaRPr>
                </a:p>
                <a:p>
                  <a:pPr algn="ctr"/>
                  <a:endParaRPr lang="en-US" altLang="zh-CN"/>
                </a:p>
              </p:txBody>
            </p:sp>
            <p:sp>
              <p:nvSpPr>
                <p:cNvPr id="748630" name="Rectangle 86">
                  <a:extLst>
                    <a:ext uri="{FF2B5EF4-FFF2-40B4-BE49-F238E27FC236}">
                      <a16:creationId xmlns:a16="http://schemas.microsoft.com/office/drawing/2014/main" id="{A0BD7D2E-301E-4061-901B-FB99FC63B6D9}"/>
                    </a:ext>
                  </a:extLst>
                </p:cNvPr>
                <p:cNvSpPr>
                  <a:spLocks noChangeArrowheads="1"/>
                </p:cNvSpPr>
                <p:nvPr/>
              </p:nvSpPr>
              <p:spPr bwMode="auto">
                <a:xfrm>
                  <a:off x="654" y="1962"/>
                  <a:ext cx="654"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48631" name="Group 87">
                <a:extLst>
                  <a:ext uri="{FF2B5EF4-FFF2-40B4-BE49-F238E27FC236}">
                    <a16:creationId xmlns:a16="http://schemas.microsoft.com/office/drawing/2014/main" id="{7841EA08-E5F6-46B4-81F6-D090B1022DC7}"/>
                  </a:ext>
                </a:extLst>
              </p:cNvPr>
              <p:cNvGrpSpPr>
                <a:grpSpLocks/>
              </p:cNvGrpSpPr>
              <p:nvPr/>
            </p:nvGrpSpPr>
            <p:grpSpPr bwMode="auto">
              <a:xfrm>
                <a:off x="1308" y="1962"/>
                <a:ext cx="724" cy="327"/>
                <a:chOff x="1308" y="1962"/>
                <a:chExt cx="724" cy="327"/>
              </a:xfrm>
            </p:grpSpPr>
            <p:sp>
              <p:nvSpPr>
                <p:cNvPr id="748632" name="Rectangle 88">
                  <a:extLst>
                    <a:ext uri="{FF2B5EF4-FFF2-40B4-BE49-F238E27FC236}">
                      <a16:creationId xmlns:a16="http://schemas.microsoft.com/office/drawing/2014/main" id="{BD15988C-3AE2-4194-8ED0-F45E21B98913}"/>
                    </a:ext>
                  </a:extLst>
                </p:cNvPr>
                <p:cNvSpPr>
                  <a:spLocks noChangeArrowheads="1"/>
                </p:cNvSpPr>
                <p:nvPr/>
              </p:nvSpPr>
              <p:spPr bwMode="auto">
                <a:xfrm>
                  <a:off x="1351" y="1962"/>
                  <a:ext cx="63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altLang="zh-CN"/>
                    <a:t>190,000,641</a:t>
                  </a:r>
                </a:p>
                <a:p>
                  <a:pPr algn="ctr"/>
                  <a:endParaRPr lang="en-US" altLang="zh-CN"/>
                </a:p>
              </p:txBody>
            </p:sp>
            <p:sp>
              <p:nvSpPr>
                <p:cNvPr id="748633" name="Rectangle 89">
                  <a:extLst>
                    <a:ext uri="{FF2B5EF4-FFF2-40B4-BE49-F238E27FC236}">
                      <a16:creationId xmlns:a16="http://schemas.microsoft.com/office/drawing/2014/main" id="{D0BE0840-7D88-46BE-BB18-599419A9024E}"/>
                    </a:ext>
                  </a:extLst>
                </p:cNvPr>
                <p:cNvSpPr>
                  <a:spLocks noChangeArrowheads="1"/>
                </p:cNvSpPr>
                <p:nvPr/>
              </p:nvSpPr>
              <p:spPr bwMode="auto">
                <a:xfrm>
                  <a:off x="1308" y="1962"/>
                  <a:ext cx="724"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48634" name="Group 90">
                <a:extLst>
                  <a:ext uri="{FF2B5EF4-FFF2-40B4-BE49-F238E27FC236}">
                    <a16:creationId xmlns:a16="http://schemas.microsoft.com/office/drawing/2014/main" id="{DAAD0B84-1C0C-400E-A475-A976EE473D36}"/>
                  </a:ext>
                </a:extLst>
              </p:cNvPr>
              <p:cNvGrpSpPr>
                <a:grpSpLocks/>
              </p:cNvGrpSpPr>
              <p:nvPr/>
            </p:nvGrpSpPr>
            <p:grpSpPr bwMode="auto">
              <a:xfrm>
                <a:off x="2032" y="1962"/>
                <a:ext cx="654" cy="327"/>
                <a:chOff x="2032" y="1962"/>
                <a:chExt cx="654" cy="327"/>
              </a:xfrm>
            </p:grpSpPr>
            <p:sp>
              <p:nvSpPr>
                <p:cNvPr id="748635" name="Rectangle 91">
                  <a:extLst>
                    <a:ext uri="{FF2B5EF4-FFF2-40B4-BE49-F238E27FC236}">
                      <a16:creationId xmlns:a16="http://schemas.microsoft.com/office/drawing/2014/main" id="{AD8092C9-D887-417B-A6F8-BC7762C0B66C}"/>
                    </a:ext>
                  </a:extLst>
                </p:cNvPr>
                <p:cNvSpPr>
                  <a:spLocks noChangeArrowheads="1"/>
                </p:cNvSpPr>
                <p:nvPr/>
              </p:nvSpPr>
              <p:spPr bwMode="auto">
                <a:xfrm>
                  <a:off x="2075" y="1962"/>
                  <a:ext cx="56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altLang="zh-CN"/>
                    <a:t>207,028,369</a:t>
                  </a:r>
                </a:p>
                <a:p>
                  <a:pPr algn="ctr"/>
                  <a:endParaRPr lang="en-US" altLang="zh-CN"/>
                </a:p>
              </p:txBody>
            </p:sp>
            <p:sp>
              <p:nvSpPr>
                <p:cNvPr id="748636" name="Rectangle 92">
                  <a:extLst>
                    <a:ext uri="{FF2B5EF4-FFF2-40B4-BE49-F238E27FC236}">
                      <a16:creationId xmlns:a16="http://schemas.microsoft.com/office/drawing/2014/main" id="{DD1D2009-FA90-4031-BED1-81AB3FC2B00E}"/>
                    </a:ext>
                  </a:extLst>
                </p:cNvPr>
                <p:cNvSpPr>
                  <a:spLocks noChangeArrowheads="1"/>
                </p:cNvSpPr>
                <p:nvPr/>
              </p:nvSpPr>
              <p:spPr bwMode="auto">
                <a:xfrm>
                  <a:off x="2032" y="1962"/>
                  <a:ext cx="654"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48637" name="Group 93">
                <a:extLst>
                  <a:ext uri="{FF2B5EF4-FFF2-40B4-BE49-F238E27FC236}">
                    <a16:creationId xmlns:a16="http://schemas.microsoft.com/office/drawing/2014/main" id="{EC892931-F667-4984-9BA7-A6A5DB190C39}"/>
                  </a:ext>
                </a:extLst>
              </p:cNvPr>
              <p:cNvGrpSpPr>
                <a:grpSpLocks/>
              </p:cNvGrpSpPr>
              <p:nvPr/>
            </p:nvGrpSpPr>
            <p:grpSpPr bwMode="auto">
              <a:xfrm>
                <a:off x="0" y="2289"/>
                <a:ext cx="654" cy="327"/>
                <a:chOff x="0" y="2289"/>
                <a:chExt cx="654" cy="327"/>
              </a:xfrm>
            </p:grpSpPr>
            <p:sp>
              <p:nvSpPr>
                <p:cNvPr id="748638" name="Rectangle 94">
                  <a:extLst>
                    <a:ext uri="{FF2B5EF4-FFF2-40B4-BE49-F238E27FC236}">
                      <a16:creationId xmlns:a16="http://schemas.microsoft.com/office/drawing/2014/main" id="{FD20A96E-8E87-497D-8E58-3C612A613672}"/>
                    </a:ext>
                  </a:extLst>
                </p:cNvPr>
                <p:cNvSpPr>
                  <a:spLocks noChangeArrowheads="1"/>
                </p:cNvSpPr>
                <p:nvPr/>
              </p:nvSpPr>
              <p:spPr bwMode="auto">
                <a:xfrm>
                  <a:off x="43" y="2289"/>
                  <a:ext cx="56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altLang="zh-CN"/>
                    <a:t>127</a:t>
                  </a:r>
                </a:p>
                <a:p>
                  <a:pPr algn="ctr"/>
                  <a:endParaRPr lang="en-US" altLang="zh-CN"/>
                </a:p>
              </p:txBody>
            </p:sp>
            <p:sp>
              <p:nvSpPr>
                <p:cNvPr id="748639" name="Rectangle 95">
                  <a:extLst>
                    <a:ext uri="{FF2B5EF4-FFF2-40B4-BE49-F238E27FC236}">
                      <a16:creationId xmlns:a16="http://schemas.microsoft.com/office/drawing/2014/main" id="{2AD49419-A5FC-40D8-B2F9-90E0B9FD0F56}"/>
                    </a:ext>
                  </a:extLst>
                </p:cNvPr>
                <p:cNvSpPr>
                  <a:spLocks noChangeArrowheads="1"/>
                </p:cNvSpPr>
                <p:nvPr/>
              </p:nvSpPr>
              <p:spPr bwMode="auto">
                <a:xfrm>
                  <a:off x="0" y="2289"/>
                  <a:ext cx="654"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48640" name="Group 96">
                <a:extLst>
                  <a:ext uri="{FF2B5EF4-FFF2-40B4-BE49-F238E27FC236}">
                    <a16:creationId xmlns:a16="http://schemas.microsoft.com/office/drawing/2014/main" id="{2F50E43B-5B27-4106-B7AC-3E97AC85A98B}"/>
                  </a:ext>
                </a:extLst>
              </p:cNvPr>
              <p:cNvGrpSpPr>
                <a:grpSpLocks/>
              </p:cNvGrpSpPr>
              <p:nvPr/>
            </p:nvGrpSpPr>
            <p:grpSpPr bwMode="auto">
              <a:xfrm>
                <a:off x="654" y="2289"/>
                <a:ext cx="654" cy="327"/>
                <a:chOff x="654" y="2289"/>
                <a:chExt cx="654" cy="327"/>
              </a:xfrm>
            </p:grpSpPr>
            <p:sp>
              <p:nvSpPr>
                <p:cNvPr id="748641" name="Rectangle 97">
                  <a:extLst>
                    <a:ext uri="{FF2B5EF4-FFF2-40B4-BE49-F238E27FC236}">
                      <a16:creationId xmlns:a16="http://schemas.microsoft.com/office/drawing/2014/main" id="{B45CC32F-6091-44D8-9AF3-3578D6A9DA2E}"/>
                    </a:ext>
                  </a:extLst>
                </p:cNvPr>
                <p:cNvSpPr>
                  <a:spLocks noChangeArrowheads="1"/>
                </p:cNvSpPr>
                <p:nvPr/>
              </p:nvSpPr>
              <p:spPr bwMode="auto">
                <a:xfrm>
                  <a:off x="697" y="2289"/>
                  <a:ext cx="56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altLang="zh-CN"/>
                    <a:t>24</a:t>
                  </a:r>
                  <a:r>
                    <a:rPr lang="zh-CN" altLang="en-US">
                      <a:latin typeface="Times New Roman" panose="02020603050405020304" pitchFamily="18" charset="0"/>
                    </a:rPr>
                    <a:t>亿</a:t>
                  </a:r>
                  <a:endParaRPr lang="zh-CN" altLang="en-US">
                    <a:latin typeface="Tahoma" panose="020B0604030504040204" pitchFamily="34" charset="0"/>
                  </a:endParaRPr>
                </a:p>
                <a:p>
                  <a:pPr algn="ctr"/>
                  <a:endParaRPr lang="en-US" altLang="zh-CN"/>
                </a:p>
              </p:txBody>
            </p:sp>
            <p:sp>
              <p:nvSpPr>
                <p:cNvPr id="748642" name="Rectangle 98">
                  <a:extLst>
                    <a:ext uri="{FF2B5EF4-FFF2-40B4-BE49-F238E27FC236}">
                      <a16:creationId xmlns:a16="http://schemas.microsoft.com/office/drawing/2014/main" id="{0C07E6BE-0A9F-4812-B591-C65699933CD5}"/>
                    </a:ext>
                  </a:extLst>
                </p:cNvPr>
                <p:cNvSpPr>
                  <a:spLocks noChangeArrowheads="1"/>
                </p:cNvSpPr>
                <p:nvPr/>
              </p:nvSpPr>
              <p:spPr bwMode="auto">
                <a:xfrm>
                  <a:off x="654" y="2289"/>
                  <a:ext cx="654"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48643" name="Group 99">
                <a:extLst>
                  <a:ext uri="{FF2B5EF4-FFF2-40B4-BE49-F238E27FC236}">
                    <a16:creationId xmlns:a16="http://schemas.microsoft.com/office/drawing/2014/main" id="{FCD1A892-2D9C-43D0-8650-62587E9B9A75}"/>
                  </a:ext>
                </a:extLst>
              </p:cNvPr>
              <p:cNvGrpSpPr>
                <a:grpSpLocks/>
              </p:cNvGrpSpPr>
              <p:nvPr/>
            </p:nvGrpSpPr>
            <p:grpSpPr bwMode="auto">
              <a:xfrm>
                <a:off x="1308" y="2289"/>
                <a:ext cx="724" cy="327"/>
                <a:chOff x="1308" y="2289"/>
                <a:chExt cx="724" cy="327"/>
              </a:xfrm>
            </p:grpSpPr>
            <p:sp>
              <p:nvSpPr>
                <p:cNvPr id="748644" name="Rectangle 100">
                  <a:extLst>
                    <a:ext uri="{FF2B5EF4-FFF2-40B4-BE49-F238E27FC236}">
                      <a16:creationId xmlns:a16="http://schemas.microsoft.com/office/drawing/2014/main" id="{5E0BD8D1-AF8E-458C-A25C-C72CA2CE819D}"/>
                    </a:ext>
                  </a:extLst>
                </p:cNvPr>
                <p:cNvSpPr>
                  <a:spLocks noChangeArrowheads="1"/>
                </p:cNvSpPr>
                <p:nvPr/>
              </p:nvSpPr>
              <p:spPr bwMode="auto">
                <a:xfrm>
                  <a:off x="1351" y="2289"/>
                  <a:ext cx="63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altLang="zh-CN"/>
                    <a:t>1,641,371,378</a:t>
                  </a:r>
                </a:p>
                <a:p>
                  <a:pPr algn="ctr"/>
                  <a:endParaRPr lang="en-US" altLang="zh-CN"/>
                </a:p>
              </p:txBody>
            </p:sp>
            <p:sp>
              <p:nvSpPr>
                <p:cNvPr id="748645" name="Rectangle 101">
                  <a:extLst>
                    <a:ext uri="{FF2B5EF4-FFF2-40B4-BE49-F238E27FC236}">
                      <a16:creationId xmlns:a16="http://schemas.microsoft.com/office/drawing/2014/main" id="{D7AA716B-13A8-42E9-AA32-6A0CAAA89E09}"/>
                    </a:ext>
                  </a:extLst>
                </p:cNvPr>
                <p:cNvSpPr>
                  <a:spLocks noChangeArrowheads="1"/>
                </p:cNvSpPr>
                <p:nvPr/>
              </p:nvSpPr>
              <p:spPr bwMode="auto">
                <a:xfrm>
                  <a:off x="1308" y="2289"/>
                  <a:ext cx="724"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48646" name="Group 102">
                <a:extLst>
                  <a:ext uri="{FF2B5EF4-FFF2-40B4-BE49-F238E27FC236}">
                    <a16:creationId xmlns:a16="http://schemas.microsoft.com/office/drawing/2014/main" id="{695C1F8A-A5E3-4297-9772-6BE812C4A02C}"/>
                  </a:ext>
                </a:extLst>
              </p:cNvPr>
              <p:cNvGrpSpPr>
                <a:grpSpLocks/>
              </p:cNvGrpSpPr>
              <p:nvPr/>
            </p:nvGrpSpPr>
            <p:grpSpPr bwMode="auto">
              <a:xfrm>
                <a:off x="2032" y="2289"/>
                <a:ext cx="654" cy="327"/>
                <a:chOff x="2032" y="2289"/>
                <a:chExt cx="654" cy="327"/>
              </a:xfrm>
            </p:grpSpPr>
            <p:sp>
              <p:nvSpPr>
                <p:cNvPr id="748647" name="Rectangle 103">
                  <a:extLst>
                    <a:ext uri="{FF2B5EF4-FFF2-40B4-BE49-F238E27FC236}">
                      <a16:creationId xmlns:a16="http://schemas.microsoft.com/office/drawing/2014/main" id="{6C627344-6661-431E-BB6E-B8F12B6129B5}"/>
                    </a:ext>
                  </a:extLst>
                </p:cNvPr>
                <p:cNvSpPr>
                  <a:spLocks noChangeArrowheads="1"/>
                </p:cNvSpPr>
                <p:nvPr/>
              </p:nvSpPr>
              <p:spPr bwMode="auto">
                <a:xfrm>
                  <a:off x="2075" y="2289"/>
                  <a:ext cx="56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altLang="zh-CN"/>
                    <a:t>13,546,549</a:t>
                  </a:r>
                </a:p>
                <a:p>
                  <a:pPr algn="ctr"/>
                  <a:endParaRPr lang="en-US" altLang="zh-CN"/>
                </a:p>
              </p:txBody>
            </p:sp>
            <p:sp>
              <p:nvSpPr>
                <p:cNvPr id="748648" name="Rectangle 104">
                  <a:extLst>
                    <a:ext uri="{FF2B5EF4-FFF2-40B4-BE49-F238E27FC236}">
                      <a16:creationId xmlns:a16="http://schemas.microsoft.com/office/drawing/2014/main" id="{F74650AA-ADB2-4B33-946B-61E9C18B9A37}"/>
                    </a:ext>
                  </a:extLst>
                </p:cNvPr>
                <p:cNvSpPr>
                  <a:spLocks noChangeArrowheads="1"/>
                </p:cNvSpPr>
                <p:nvPr/>
              </p:nvSpPr>
              <p:spPr bwMode="auto">
                <a:xfrm>
                  <a:off x="2032" y="2289"/>
                  <a:ext cx="654"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48649" name="Group 105">
                <a:extLst>
                  <a:ext uri="{FF2B5EF4-FFF2-40B4-BE49-F238E27FC236}">
                    <a16:creationId xmlns:a16="http://schemas.microsoft.com/office/drawing/2014/main" id="{841DC8A5-EF17-4365-B06E-96B60925C5A1}"/>
                  </a:ext>
                </a:extLst>
              </p:cNvPr>
              <p:cNvGrpSpPr>
                <a:grpSpLocks/>
              </p:cNvGrpSpPr>
              <p:nvPr/>
            </p:nvGrpSpPr>
            <p:grpSpPr bwMode="auto">
              <a:xfrm>
                <a:off x="0" y="2616"/>
                <a:ext cx="654" cy="327"/>
                <a:chOff x="0" y="2616"/>
                <a:chExt cx="654" cy="327"/>
              </a:xfrm>
            </p:grpSpPr>
            <p:sp>
              <p:nvSpPr>
                <p:cNvPr id="748650" name="Rectangle 106">
                  <a:extLst>
                    <a:ext uri="{FF2B5EF4-FFF2-40B4-BE49-F238E27FC236}">
                      <a16:creationId xmlns:a16="http://schemas.microsoft.com/office/drawing/2014/main" id="{52DB1214-97BE-4CEE-A90C-708945714E79}"/>
                    </a:ext>
                  </a:extLst>
                </p:cNvPr>
                <p:cNvSpPr>
                  <a:spLocks noChangeArrowheads="1"/>
                </p:cNvSpPr>
                <p:nvPr/>
              </p:nvSpPr>
              <p:spPr bwMode="auto">
                <a:xfrm>
                  <a:off x="43" y="2616"/>
                  <a:ext cx="56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altLang="zh-CN"/>
                    <a:t>255</a:t>
                  </a:r>
                </a:p>
                <a:p>
                  <a:pPr algn="ctr"/>
                  <a:endParaRPr lang="en-US" altLang="zh-CN"/>
                </a:p>
              </p:txBody>
            </p:sp>
            <p:sp>
              <p:nvSpPr>
                <p:cNvPr id="748651" name="Rectangle 107">
                  <a:extLst>
                    <a:ext uri="{FF2B5EF4-FFF2-40B4-BE49-F238E27FC236}">
                      <a16:creationId xmlns:a16="http://schemas.microsoft.com/office/drawing/2014/main" id="{459C6A8A-97A2-4725-B0D4-46B71F775B78}"/>
                    </a:ext>
                  </a:extLst>
                </p:cNvPr>
                <p:cNvSpPr>
                  <a:spLocks noChangeArrowheads="1"/>
                </p:cNvSpPr>
                <p:nvPr/>
              </p:nvSpPr>
              <p:spPr bwMode="auto">
                <a:xfrm>
                  <a:off x="0" y="2616"/>
                  <a:ext cx="654"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48652" name="Group 108">
                <a:extLst>
                  <a:ext uri="{FF2B5EF4-FFF2-40B4-BE49-F238E27FC236}">
                    <a16:creationId xmlns:a16="http://schemas.microsoft.com/office/drawing/2014/main" id="{C250148C-3FF5-4B43-8B10-6EEC0BC2DECF}"/>
                  </a:ext>
                </a:extLst>
              </p:cNvPr>
              <p:cNvGrpSpPr>
                <a:grpSpLocks/>
              </p:cNvGrpSpPr>
              <p:nvPr/>
            </p:nvGrpSpPr>
            <p:grpSpPr bwMode="auto">
              <a:xfrm>
                <a:off x="654" y="2616"/>
                <a:ext cx="654" cy="327"/>
                <a:chOff x="654" y="2616"/>
                <a:chExt cx="654" cy="327"/>
              </a:xfrm>
            </p:grpSpPr>
            <p:sp>
              <p:nvSpPr>
                <p:cNvPr id="748653" name="Rectangle 109">
                  <a:extLst>
                    <a:ext uri="{FF2B5EF4-FFF2-40B4-BE49-F238E27FC236}">
                      <a16:creationId xmlns:a16="http://schemas.microsoft.com/office/drawing/2014/main" id="{8BC558E8-6B68-4298-98A5-99BAB52C997D}"/>
                    </a:ext>
                  </a:extLst>
                </p:cNvPr>
                <p:cNvSpPr>
                  <a:spLocks noChangeArrowheads="1"/>
                </p:cNvSpPr>
                <p:nvPr/>
              </p:nvSpPr>
              <p:spPr bwMode="auto">
                <a:xfrm>
                  <a:off x="697" y="2616"/>
                  <a:ext cx="56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altLang="zh-CN"/>
                    <a:t>24</a:t>
                  </a:r>
                  <a:r>
                    <a:rPr lang="zh-CN" altLang="en-US">
                      <a:latin typeface="Times New Roman" panose="02020603050405020304" pitchFamily="18" charset="0"/>
                    </a:rPr>
                    <a:t>亿</a:t>
                  </a:r>
                  <a:endParaRPr lang="zh-CN" altLang="en-US">
                    <a:latin typeface="Tahoma" panose="020B0604030504040204" pitchFamily="34" charset="0"/>
                  </a:endParaRPr>
                </a:p>
                <a:p>
                  <a:pPr algn="ctr"/>
                  <a:endParaRPr lang="en-US" altLang="zh-CN"/>
                </a:p>
              </p:txBody>
            </p:sp>
            <p:sp>
              <p:nvSpPr>
                <p:cNvPr id="748654" name="Rectangle 110">
                  <a:extLst>
                    <a:ext uri="{FF2B5EF4-FFF2-40B4-BE49-F238E27FC236}">
                      <a16:creationId xmlns:a16="http://schemas.microsoft.com/office/drawing/2014/main" id="{FAA0F783-D493-4831-90C3-B261D41EEFFB}"/>
                    </a:ext>
                  </a:extLst>
                </p:cNvPr>
                <p:cNvSpPr>
                  <a:spLocks noChangeArrowheads="1"/>
                </p:cNvSpPr>
                <p:nvPr/>
              </p:nvSpPr>
              <p:spPr bwMode="auto">
                <a:xfrm>
                  <a:off x="654" y="2616"/>
                  <a:ext cx="654"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48655" name="Group 111">
                <a:extLst>
                  <a:ext uri="{FF2B5EF4-FFF2-40B4-BE49-F238E27FC236}">
                    <a16:creationId xmlns:a16="http://schemas.microsoft.com/office/drawing/2014/main" id="{CC4BDD19-3008-415F-8539-875008AE1729}"/>
                  </a:ext>
                </a:extLst>
              </p:cNvPr>
              <p:cNvGrpSpPr>
                <a:grpSpLocks/>
              </p:cNvGrpSpPr>
              <p:nvPr/>
            </p:nvGrpSpPr>
            <p:grpSpPr bwMode="auto">
              <a:xfrm>
                <a:off x="1308" y="2616"/>
                <a:ext cx="724" cy="327"/>
                <a:chOff x="1308" y="2616"/>
                <a:chExt cx="724" cy="327"/>
              </a:xfrm>
            </p:grpSpPr>
            <p:sp>
              <p:nvSpPr>
                <p:cNvPr id="748656" name="Rectangle 112">
                  <a:extLst>
                    <a:ext uri="{FF2B5EF4-FFF2-40B4-BE49-F238E27FC236}">
                      <a16:creationId xmlns:a16="http://schemas.microsoft.com/office/drawing/2014/main" id="{F3FAF711-4551-4640-BD5F-42C54B46B622}"/>
                    </a:ext>
                  </a:extLst>
                </p:cNvPr>
                <p:cNvSpPr>
                  <a:spLocks noChangeArrowheads="1"/>
                </p:cNvSpPr>
                <p:nvPr/>
              </p:nvSpPr>
              <p:spPr bwMode="auto">
                <a:xfrm>
                  <a:off x="1351" y="2616"/>
                  <a:ext cx="63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altLang="zh-CN"/>
                    <a:t>197,150,322</a:t>
                  </a:r>
                </a:p>
                <a:p>
                  <a:pPr algn="ctr"/>
                  <a:endParaRPr lang="en-US" altLang="zh-CN"/>
                </a:p>
              </p:txBody>
            </p:sp>
            <p:sp>
              <p:nvSpPr>
                <p:cNvPr id="748657" name="Rectangle 113">
                  <a:extLst>
                    <a:ext uri="{FF2B5EF4-FFF2-40B4-BE49-F238E27FC236}">
                      <a16:creationId xmlns:a16="http://schemas.microsoft.com/office/drawing/2014/main" id="{29EAEB1C-C642-4505-8D73-64A2E5E971EE}"/>
                    </a:ext>
                  </a:extLst>
                </p:cNvPr>
                <p:cNvSpPr>
                  <a:spLocks noChangeArrowheads="1"/>
                </p:cNvSpPr>
                <p:nvPr/>
              </p:nvSpPr>
              <p:spPr bwMode="auto">
                <a:xfrm>
                  <a:off x="1308" y="2616"/>
                  <a:ext cx="724"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48658" name="Group 114">
                <a:extLst>
                  <a:ext uri="{FF2B5EF4-FFF2-40B4-BE49-F238E27FC236}">
                    <a16:creationId xmlns:a16="http://schemas.microsoft.com/office/drawing/2014/main" id="{D0BEACD9-9278-4673-9B36-A63687960D6F}"/>
                  </a:ext>
                </a:extLst>
              </p:cNvPr>
              <p:cNvGrpSpPr>
                <a:grpSpLocks/>
              </p:cNvGrpSpPr>
              <p:nvPr/>
            </p:nvGrpSpPr>
            <p:grpSpPr bwMode="auto">
              <a:xfrm>
                <a:off x="2032" y="2616"/>
                <a:ext cx="654" cy="327"/>
                <a:chOff x="2032" y="2616"/>
                <a:chExt cx="654" cy="327"/>
              </a:xfrm>
            </p:grpSpPr>
            <p:sp>
              <p:nvSpPr>
                <p:cNvPr id="748659" name="Rectangle 115">
                  <a:extLst>
                    <a:ext uri="{FF2B5EF4-FFF2-40B4-BE49-F238E27FC236}">
                      <a16:creationId xmlns:a16="http://schemas.microsoft.com/office/drawing/2014/main" id="{744D5D48-261B-4AF4-A709-5B5A7D62ACC6}"/>
                    </a:ext>
                  </a:extLst>
                </p:cNvPr>
                <p:cNvSpPr>
                  <a:spLocks noChangeArrowheads="1"/>
                </p:cNvSpPr>
                <p:nvPr/>
              </p:nvSpPr>
              <p:spPr bwMode="auto">
                <a:xfrm>
                  <a:off x="2075" y="2616"/>
                  <a:ext cx="56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altLang="zh-CN"/>
                    <a:t>248,091,987</a:t>
                  </a:r>
                </a:p>
                <a:p>
                  <a:pPr algn="ctr"/>
                  <a:endParaRPr lang="en-US" altLang="zh-CN"/>
                </a:p>
              </p:txBody>
            </p:sp>
            <p:sp>
              <p:nvSpPr>
                <p:cNvPr id="748660" name="Rectangle 116">
                  <a:extLst>
                    <a:ext uri="{FF2B5EF4-FFF2-40B4-BE49-F238E27FC236}">
                      <a16:creationId xmlns:a16="http://schemas.microsoft.com/office/drawing/2014/main" id="{17F7AD29-91CF-457D-879A-73A9D507E803}"/>
                    </a:ext>
                  </a:extLst>
                </p:cNvPr>
                <p:cNvSpPr>
                  <a:spLocks noChangeArrowheads="1"/>
                </p:cNvSpPr>
                <p:nvPr/>
              </p:nvSpPr>
              <p:spPr bwMode="auto">
                <a:xfrm>
                  <a:off x="2032" y="2616"/>
                  <a:ext cx="654"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sp>
          <p:nvSpPr>
            <p:cNvPr id="748661" name="Rectangle 117">
              <a:extLst>
                <a:ext uri="{FF2B5EF4-FFF2-40B4-BE49-F238E27FC236}">
                  <a16:creationId xmlns:a16="http://schemas.microsoft.com/office/drawing/2014/main" id="{4EB66F8E-BA8C-450E-8E5B-A9CA955E1A73}"/>
                </a:ext>
              </a:extLst>
            </p:cNvPr>
            <p:cNvSpPr>
              <a:spLocks noChangeArrowheads="1"/>
            </p:cNvSpPr>
            <p:nvPr/>
          </p:nvSpPr>
          <p:spPr bwMode="auto">
            <a:xfrm>
              <a:off x="-3" y="-3"/>
              <a:ext cx="2692" cy="2949"/>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日期占位符 3">
            <a:extLst>
              <a:ext uri="{FF2B5EF4-FFF2-40B4-BE49-F238E27FC236}">
                <a16:creationId xmlns:a16="http://schemas.microsoft.com/office/drawing/2014/main" id="{6A24113B-87D8-4E93-93E5-4EBEEDE3C553}"/>
              </a:ext>
            </a:extLst>
          </p:cNvPr>
          <p:cNvSpPr>
            <a:spLocks noGrp="1"/>
          </p:cNvSpPr>
          <p:nvPr>
            <p:ph type="dt" sz="half" idx="10"/>
          </p:nvPr>
        </p:nvSpPr>
        <p:spPr/>
        <p:txBody>
          <a:bodyPr/>
          <a:lstStyle/>
          <a:p>
            <a:fld id="{5561C3D9-D940-4053-A4F1-D043984F58FF}" type="datetime1">
              <a:rPr lang="zh-CN" altLang="en-US"/>
              <a:pPr/>
              <a:t>2018/11/28</a:t>
            </a:fld>
            <a:endParaRPr lang="en-US" altLang="zh-CN"/>
          </a:p>
        </p:txBody>
      </p:sp>
      <p:sp>
        <p:nvSpPr>
          <p:cNvPr id="85" name="灯片编号占位符 5">
            <a:extLst>
              <a:ext uri="{FF2B5EF4-FFF2-40B4-BE49-F238E27FC236}">
                <a16:creationId xmlns:a16="http://schemas.microsoft.com/office/drawing/2014/main" id="{4721EEB6-F8E1-4C3F-8F5A-A72D623F5530}"/>
              </a:ext>
            </a:extLst>
          </p:cNvPr>
          <p:cNvSpPr>
            <a:spLocks noGrp="1"/>
          </p:cNvSpPr>
          <p:nvPr>
            <p:ph type="sldNum" sz="quarter" idx="12"/>
          </p:nvPr>
        </p:nvSpPr>
        <p:spPr/>
        <p:txBody>
          <a:bodyPr/>
          <a:lstStyle/>
          <a:p>
            <a:fld id="{5FBE067B-A080-4C04-95B7-57EBFFC93F80}" type="slidenum">
              <a:rPr lang="en-US" altLang="zh-CN"/>
              <a:pPr/>
              <a:t>104</a:t>
            </a:fld>
            <a:endParaRPr lang="en-US" altLang="zh-CN"/>
          </a:p>
        </p:txBody>
      </p:sp>
      <p:sp>
        <p:nvSpPr>
          <p:cNvPr id="757763" name="Text Box 3">
            <a:extLst>
              <a:ext uri="{FF2B5EF4-FFF2-40B4-BE49-F238E27FC236}">
                <a16:creationId xmlns:a16="http://schemas.microsoft.com/office/drawing/2014/main" id="{1FD32260-DDBF-41C2-8495-B8A3BE7399E9}"/>
              </a:ext>
            </a:extLst>
          </p:cNvPr>
          <p:cNvSpPr txBox="1">
            <a:spLocks noChangeArrowheads="1"/>
          </p:cNvSpPr>
          <p:nvPr/>
        </p:nvSpPr>
        <p:spPr bwMode="auto">
          <a:xfrm>
            <a:off x="1981200" y="620713"/>
            <a:ext cx="8686800" cy="2185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Clr>
                <a:srgbClr val="0000CC"/>
              </a:buClr>
              <a:buFont typeface="Wingdings" panose="05000000000000000000" pitchFamily="2" charset="2"/>
              <a:buBlip>
                <a:blip r:embed="rId2"/>
              </a:buBlip>
            </a:pPr>
            <a:r>
              <a:rPr lang="zh-CN" altLang="en-US" sz="2800" b="1"/>
              <a:t>分数维</a:t>
            </a:r>
            <a:endParaRPr kumimoji="1" lang="zh-CN" altLang="en-US" sz="2800" b="1">
              <a:latin typeface="宋体" panose="02010600030101010101" pitchFamily="2" charset="-122"/>
            </a:endParaRPr>
          </a:p>
          <a:p>
            <a:pPr eaLnBrk="1" hangingPunct="1">
              <a:spcBef>
                <a:spcPct val="50000"/>
              </a:spcBef>
            </a:pPr>
            <a:r>
              <a:rPr kumimoji="1" lang="zh-CN" altLang="en-US" sz="2400">
                <a:solidFill>
                  <a:srgbClr val="000000"/>
                </a:solidFill>
                <a:latin typeface="宋体" panose="02010600030101010101" pitchFamily="2" charset="-122"/>
              </a:rPr>
              <a:t>以下是对初值为</a:t>
            </a:r>
            <a:r>
              <a:rPr kumimoji="1" lang="en-US" altLang="zh-CN" sz="2400">
                <a:solidFill>
                  <a:srgbClr val="000000"/>
                </a:solidFill>
                <a:latin typeface="Tahoma" panose="020B0604030504040204" pitchFamily="34" charset="0"/>
              </a:rPr>
              <a:t>0.5451254</a:t>
            </a:r>
            <a:r>
              <a:rPr kumimoji="1" lang="zh-CN" altLang="en-US" sz="2400">
                <a:solidFill>
                  <a:srgbClr val="000000"/>
                </a:solidFill>
                <a:latin typeface="宋体" panose="02010600030101010101" pitchFamily="2" charset="-122"/>
              </a:rPr>
              <a:t>的</a:t>
            </a:r>
            <a:r>
              <a:rPr kumimoji="1" lang="en-US" altLang="zh-CN" sz="2400">
                <a:solidFill>
                  <a:srgbClr val="000000"/>
                </a:solidFill>
                <a:latin typeface="Tahoma" panose="020B0604030504040204" pitchFamily="34" charset="0"/>
              </a:rPr>
              <a:t>8</a:t>
            </a:r>
            <a:r>
              <a:rPr kumimoji="1" lang="zh-CN" altLang="en-US" sz="2400">
                <a:solidFill>
                  <a:srgbClr val="000000"/>
                </a:solidFill>
                <a:latin typeface="宋体" panose="02010600030101010101" pitchFamily="2" charset="-122"/>
              </a:rPr>
              <a:t>个不同进制的迭代序列进行检测的结果。从对</a:t>
            </a:r>
            <a:r>
              <a:rPr kumimoji="1" lang="en-US" altLang="zh-CN" sz="2400">
                <a:solidFill>
                  <a:srgbClr val="000000"/>
                </a:solidFill>
                <a:latin typeface="Tahoma" panose="020B0604030504040204" pitchFamily="34" charset="0"/>
              </a:rPr>
              <a:t>8</a:t>
            </a:r>
            <a:r>
              <a:rPr kumimoji="1" lang="zh-CN" altLang="en-US" sz="2400">
                <a:solidFill>
                  <a:srgbClr val="000000"/>
                </a:solidFill>
                <a:latin typeface="宋体" panose="02010600030101010101" pitchFamily="2" charset="-122"/>
              </a:rPr>
              <a:t>种进制进行检测的结果中可以看到，它们的分数维与</a:t>
            </a:r>
            <a:r>
              <a:rPr kumimoji="1" lang="en-US" altLang="zh-CN" sz="2400">
                <a:solidFill>
                  <a:srgbClr val="000000"/>
                </a:solidFill>
                <a:latin typeface="Tahoma" panose="020B0604030504040204" pitchFamily="34" charset="0"/>
              </a:rPr>
              <a:t>10</a:t>
            </a:r>
            <a:r>
              <a:rPr kumimoji="1" lang="zh-CN" altLang="en-US" sz="2400">
                <a:solidFill>
                  <a:srgbClr val="000000"/>
                </a:solidFill>
                <a:latin typeface="宋体" panose="02010600030101010101" pitchFamily="2" charset="-122"/>
              </a:rPr>
              <a:t>进制的大致相同（计算关联维的算法存在</a:t>
            </a:r>
            <a:r>
              <a:rPr kumimoji="1" lang="en-US" altLang="zh-CN" sz="2400">
                <a:solidFill>
                  <a:srgbClr val="000000"/>
                </a:solidFill>
                <a:latin typeface="Tahoma" panose="020B0604030504040204" pitchFamily="34" charset="0"/>
              </a:rPr>
              <a:t>5-10</a:t>
            </a:r>
            <a:r>
              <a:rPr kumimoji="1" lang="zh-CN" altLang="en-US" sz="2400">
                <a:solidFill>
                  <a:srgbClr val="000000"/>
                </a:solidFill>
                <a:latin typeface="宋体" panose="02010600030101010101" pitchFamily="2" charset="-122"/>
              </a:rPr>
              <a:t>％的误差）。进制的不同对其复杂度不会有太明显的影响。</a:t>
            </a:r>
            <a:r>
              <a:rPr kumimoji="1" lang="zh-CN" altLang="en-US" sz="2400">
                <a:solidFill>
                  <a:srgbClr val="000000"/>
                </a:solidFill>
                <a:latin typeface="Tahoma" panose="020B0604030504040204" pitchFamily="34" charset="0"/>
              </a:rPr>
              <a:t> </a:t>
            </a:r>
          </a:p>
        </p:txBody>
      </p:sp>
      <p:sp>
        <p:nvSpPr>
          <p:cNvPr id="757764" name="Text Box 4">
            <a:extLst>
              <a:ext uri="{FF2B5EF4-FFF2-40B4-BE49-F238E27FC236}">
                <a16:creationId xmlns:a16="http://schemas.microsoft.com/office/drawing/2014/main" id="{2526A092-53E1-4B27-86F3-771D1F3C4581}"/>
              </a:ext>
            </a:extLst>
          </p:cNvPr>
          <p:cNvSpPr txBox="1">
            <a:spLocks noChangeArrowheads="1"/>
          </p:cNvSpPr>
          <p:nvPr/>
        </p:nvSpPr>
        <p:spPr bwMode="auto">
          <a:xfrm>
            <a:off x="4511675" y="2781301"/>
            <a:ext cx="2895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a:latin typeface="宋体" panose="02010600030101010101" pitchFamily="2" charset="-122"/>
              </a:rPr>
              <a:t>表</a:t>
            </a:r>
            <a:r>
              <a:rPr kumimoji="1" lang="en-US" altLang="zh-CN">
                <a:latin typeface="Tahoma" panose="020B0604030504040204" pitchFamily="34" charset="0"/>
              </a:rPr>
              <a:t>A2.2(a) 10</a:t>
            </a:r>
            <a:r>
              <a:rPr kumimoji="1" lang="zh-CN" altLang="en-US">
                <a:latin typeface="宋体" panose="02010600030101010101" pitchFamily="2" charset="-122"/>
              </a:rPr>
              <a:t>进制分数维</a:t>
            </a:r>
            <a:r>
              <a:rPr kumimoji="1" lang="zh-CN" altLang="en-US" sz="2000">
                <a:latin typeface="Tahoma" panose="020B0604030504040204" pitchFamily="34" charset="0"/>
              </a:rPr>
              <a:t> </a:t>
            </a:r>
          </a:p>
        </p:txBody>
      </p:sp>
      <p:grpSp>
        <p:nvGrpSpPr>
          <p:cNvPr id="757765" name="Group 5">
            <a:extLst>
              <a:ext uri="{FF2B5EF4-FFF2-40B4-BE49-F238E27FC236}">
                <a16:creationId xmlns:a16="http://schemas.microsoft.com/office/drawing/2014/main" id="{5E8B2C32-4AEA-4969-8A2E-508EF7571939}"/>
              </a:ext>
            </a:extLst>
          </p:cNvPr>
          <p:cNvGrpSpPr>
            <a:grpSpLocks/>
          </p:cNvGrpSpPr>
          <p:nvPr/>
        </p:nvGrpSpPr>
        <p:grpSpPr bwMode="auto">
          <a:xfrm>
            <a:off x="4114801" y="3276600"/>
            <a:ext cx="3667125" cy="1219200"/>
            <a:chOff x="-3" y="-3"/>
            <a:chExt cx="2310" cy="987"/>
          </a:xfrm>
        </p:grpSpPr>
        <p:grpSp>
          <p:nvGrpSpPr>
            <p:cNvPr id="757766" name="Group 6">
              <a:extLst>
                <a:ext uri="{FF2B5EF4-FFF2-40B4-BE49-F238E27FC236}">
                  <a16:creationId xmlns:a16="http://schemas.microsoft.com/office/drawing/2014/main" id="{D2684E4A-FC5D-46D0-94FA-C118788F20D7}"/>
                </a:ext>
              </a:extLst>
            </p:cNvPr>
            <p:cNvGrpSpPr>
              <a:grpSpLocks/>
            </p:cNvGrpSpPr>
            <p:nvPr/>
          </p:nvGrpSpPr>
          <p:grpSpPr bwMode="auto">
            <a:xfrm>
              <a:off x="0" y="0"/>
              <a:ext cx="2304" cy="981"/>
              <a:chOff x="0" y="0"/>
              <a:chExt cx="2304" cy="981"/>
            </a:xfrm>
          </p:grpSpPr>
          <p:grpSp>
            <p:nvGrpSpPr>
              <p:cNvPr id="757767" name="Group 7">
                <a:extLst>
                  <a:ext uri="{FF2B5EF4-FFF2-40B4-BE49-F238E27FC236}">
                    <a16:creationId xmlns:a16="http://schemas.microsoft.com/office/drawing/2014/main" id="{22C26CDF-9198-4A5E-8981-DEDE28583A39}"/>
                  </a:ext>
                </a:extLst>
              </p:cNvPr>
              <p:cNvGrpSpPr>
                <a:grpSpLocks/>
              </p:cNvGrpSpPr>
              <p:nvPr/>
            </p:nvGrpSpPr>
            <p:grpSpPr bwMode="auto">
              <a:xfrm>
                <a:off x="0" y="0"/>
                <a:ext cx="768" cy="327"/>
                <a:chOff x="0" y="0"/>
                <a:chExt cx="768" cy="327"/>
              </a:xfrm>
            </p:grpSpPr>
            <p:sp>
              <p:nvSpPr>
                <p:cNvPr id="757768" name="Rectangle 8">
                  <a:extLst>
                    <a:ext uri="{FF2B5EF4-FFF2-40B4-BE49-F238E27FC236}">
                      <a16:creationId xmlns:a16="http://schemas.microsoft.com/office/drawing/2014/main" id="{A4B87113-9C4E-4175-9B88-285636DB074D}"/>
                    </a:ext>
                  </a:extLst>
                </p:cNvPr>
                <p:cNvSpPr>
                  <a:spLocks noChangeArrowheads="1"/>
                </p:cNvSpPr>
                <p:nvPr/>
              </p:nvSpPr>
              <p:spPr bwMode="auto">
                <a:xfrm>
                  <a:off x="43" y="0"/>
                  <a:ext cx="68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a:latin typeface="Times New Roman" panose="02020603050405020304" pitchFamily="18" charset="0"/>
                    </a:rPr>
                    <a:t>嵌入维</a:t>
                  </a:r>
                  <a:endParaRPr lang="zh-CN" altLang="en-US">
                    <a:latin typeface="Tahoma" panose="020B0604030504040204" pitchFamily="34" charset="0"/>
                  </a:endParaRPr>
                </a:p>
                <a:p>
                  <a:pPr algn="ctr"/>
                  <a:endParaRPr lang="en-US" altLang="zh-CN"/>
                </a:p>
              </p:txBody>
            </p:sp>
            <p:sp>
              <p:nvSpPr>
                <p:cNvPr id="757769" name="Rectangle 9">
                  <a:extLst>
                    <a:ext uri="{FF2B5EF4-FFF2-40B4-BE49-F238E27FC236}">
                      <a16:creationId xmlns:a16="http://schemas.microsoft.com/office/drawing/2014/main" id="{050CB80A-C48D-4D99-A394-B0F79F305300}"/>
                    </a:ext>
                  </a:extLst>
                </p:cNvPr>
                <p:cNvSpPr>
                  <a:spLocks noChangeArrowheads="1"/>
                </p:cNvSpPr>
                <p:nvPr/>
              </p:nvSpPr>
              <p:spPr bwMode="auto">
                <a:xfrm>
                  <a:off x="0" y="0"/>
                  <a:ext cx="768"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57770" name="Group 10">
                <a:extLst>
                  <a:ext uri="{FF2B5EF4-FFF2-40B4-BE49-F238E27FC236}">
                    <a16:creationId xmlns:a16="http://schemas.microsoft.com/office/drawing/2014/main" id="{40F12C88-A232-4B75-B2E3-BA794614DEEE}"/>
                  </a:ext>
                </a:extLst>
              </p:cNvPr>
              <p:cNvGrpSpPr>
                <a:grpSpLocks/>
              </p:cNvGrpSpPr>
              <p:nvPr/>
            </p:nvGrpSpPr>
            <p:grpSpPr bwMode="auto">
              <a:xfrm>
                <a:off x="768" y="0"/>
                <a:ext cx="768" cy="327"/>
                <a:chOff x="768" y="0"/>
                <a:chExt cx="768" cy="327"/>
              </a:xfrm>
            </p:grpSpPr>
            <p:sp>
              <p:nvSpPr>
                <p:cNvPr id="757771" name="Rectangle 11">
                  <a:extLst>
                    <a:ext uri="{FF2B5EF4-FFF2-40B4-BE49-F238E27FC236}">
                      <a16:creationId xmlns:a16="http://schemas.microsoft.com/office/drawing/2014/main" id="{19B740AB-C968-4177-B691-AFBA390ECB63}"/>
                    </a:ext>
                  </a:extLst>
                </p:cNvPr>
                <p:cNvSpPr>
                  <a:spLocks noChangeArrowheads="1"/>
                </p:cNvSpPr>
                <p:nvPr/>
              </p:nvSpPr>
              <p:spPr bwMode="auto">
                <a:xfrm>
                  <a:off x="811" y="0"/>
                  <a:ext cx="68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altLang="zh-CN"/>
                    <a:t>10-1</a:t>
                  </a:r>
                </a:p>
                <a:p>
                  <a:pPr algn="ctr"/>
                  <a:endParaRPr lang="en-US" altLang="zh-CN"/>
                </a:p>
              </p:txBody>
            </p:sp>
            <p:sp>
              <p:nvSpPr>
                <p:cNvPr id="757772" name="Rectangle 12">
                  <a:extLst>
                    <a:ext uri="{FF2B5EF4-FFF2-40B4-BE49-F238E27FC236}">
                      <a16:creationId xmlns:a16="http://schemas.microsoft.com/office/drawing/2014/main" id="{CD59C857-46FF-4728-BC34-A7F12DB78ED0}"/>
                    </a:ext>
                  </a:extLst>
                </p:cNvPr>
                <p:cNvSpPr>
                  <a:spLocks noChangeArrowheads="1"/>
                </p:cNvSpPr>
                <p:nvPr/>
              </p:nvSpPr>
              <p:spPr bwMode="auto">
                <a:xfrm>
                  <a:off x="768" y="0"/>
                  <a:ext cx="768"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57773" name="Group 13">
                <a:extLst>
                  <a:ext uri="{FF2B5EF4-FFF2-40B4-BE49-F238E27FC236}">
                    <a16:creationId xmlns:a16="http://schemas.microsoft.com/office/drawing/2014/main" id="{BBFAFEFB-02FC-4485-B4CA-9F82EA9176F1}"/>
                  </a:ext>
                </a:extLst>
              </p:cNvPr>
              <p:cNvGrpSpPr>
                <a:grpSpLocks/>
              </p:cNvGrpSpPr>
              <p:nvPr/>
            </p:nvGrpSpPr>
            <p:grpSpPr bwMode="auto">
              <a:xfrm>
                <a:off x="1536" y="0"/>
                <a:ext cx="768" cy="327"/>
                <a:chOff x="1536" y="0"/>
                <a:chExt cx="768" cy="327"/>
              </a:xfrm>
            </p:grpSpPr>
            <p:sp>
              <p:nvSpPr>
                <p:cNvPr id="757774" name="Rectangle 14">
                  <a:extLst>
                    <a:ext uri="{FF2B5EF4-FFF2-40B4-BE49-F238E27FC236}">
                      <a16:creationId xmlns:a16="http://schemas.microsoft.com/office/drawing/2014/main" id="{5CB22534-3282-47C0-B8FC-B084518D8A8B}"/>
                    </a:ext>
                  </a:extLst>
                </p:cNvPr>
                <p:cNvSpPr>
                  <a:spLocks noChangeArrowheads="1"/>
                </p:cNvSpPr>
                <p:nvPr/>
              </p:nvSpPr>
              <p:spPr bwMode="auto">
                <a:xfrm>
                  <a:off x="1579" y="0"/>
                  <a:ext cx="68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altLang="zh-CN"/>
                    <a:t>10-2</a:t>
                  </a:r>
                </a:p>
                <a:p>
                  <a:pPr algn="ctr"/>
                  <a:endParaRPr lang="en-US" altLang="zh-CN"/>
                </a:p>
              </p:txBody>
            </p:sp>
            <p:sp>
              <p:nvSpPr>
                <p:cNvPr id="757775" name="Rectangle 15">
                  <a:extLst>
                    <a:ext uri="{FF2B5EF4-FFF2-40B4-BE49-F238E27FC236}">
                      <a16:creationId xmlns:a16="http://schemas.microsoft.com/office/drawing/2014/main" id="{BABE4919-05FF-4265-9617-8EFC91CB44A5}"/>
                    </a:ext>
                  </a:extLst>
                </p:cNvPr>
                <p:cNvSpPr>
                  <a:spLocks noChangeArrowheads="1"/>
                </p:cNvSpPr>
                <p:nvPr/>
              </p:nvSpPr>
              <p:spPr bwMode="auto">
                <a:xfrm>
                  <a:off x="1536" y="0"/>
                  <a:ext cx="768"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57776" name="Group 16">
                <a:extLst>
                  <a:ext uri="{FF2B5EF4-FFF2-40B4-BE49-F238E27FC236}">
                    <a16:creationId xmlns:a16="http://schemas.microsoft.com/office/drawing/2014/main" id="{DD9FD340-3B99-4166-BF25-203D510F9C93}"/>
                  </a:ext>
                </a:extLst>
              </p:cNvPr>
              <p:cNvGrpSpPr>
                <a:grpSpLocks/>
              </p:cNvGrpSpPr>
              <p:nvPr/>
            </p:nvGrpSpPr>
            <p:grpSpPr bwMode="auto">
              <a:xfrm>
                <a:off x="0" y="327"/>
                <a:ext cx="768" cy="327"/>
                <a:chOff x="0" y="327"/>
                <a:chExt cx="768" cy="327"/>
              </a:xfrm>
            </p:grpSpPr>
            <p:sp>
              <p:nvSpPr>
                <p:cNvPr id="757777" name="Rectangle 17">
                  <a:extLst>
                    <a:ext uri="{FF2B5EF4-FFF2-40B4-BE49-F238E27FC236}">
                      <a16:creationId xmlns:a16="http://schemas.microsoft.com/office/drawing/2014/main" id="{F90DA247-99CA-4047-823D-726CC8660678}"/>
                    </a:ext>
                  </a:extLst>
                </p:cNvPr>
                <p:cNvSpPr>
                  <a:spLocks noChangeArrowheads="1"/>
                </p:cNvSpPr>
                <p:nvPr/>
              </p:nvSpPr>
              <p:spPr bwMode="auto">
                <a:xfrm>
                  <a:off x="43" y="327"/>
                  <a:ext cx="68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altLang="zh-CN"/>
                    <a:t>2</a:t>
                  </a:r>
                  <a:r>
                    <a:rPr lang="zh-CN" altLang="en-US">
                      <a:latin typeface="Times New Roman" panose="02020603050405020304" pitchFamily="18" charset="0"/>
                    </a:rPr>
                    <a:t>维</a:t>
                  </a:r>
                  <a:endParaRPr lang="zh-CN" altLang="en-US">
                    <a:latin typeface="Tahoma" panose="020B0604030504040204" pitchFamily="34" charset="0"/>
                  </a:endParaRPr>
                </a:p>
                <a:p>
                  <a:pPr algn="ctr"/>
                  <a:endParaRPr lang="en-US" altLang="zh-CN"/>
                </a:p>
              </p:txBody>
            </p:sp>
            <p:sp>
              <p:nvSpPr>
                <p:cNvPr id="757778" name="Rectangle 18">
                  <a:extLst>
                    <a:ext uri="{FF2B5EF4-FFF2-40B4-BE49-F238E27FC236}">
                      <a16:creationId xmlns:a16="http://schemas.microsoft.com/office/drawing/2014/main" id="{201CC540-E428-4713-874B-DBB40223C95E}"/>
                    </a:ext>
                  </a:extLst>
                </p:cNvPr>
                <p:cNvSpPr>
                  <a:spLocks noChangeArrowheads="1"/>
                </p:cNvSpPr>
                <p:nvPr/>
              </p:nvSpPr>
              <p:spPr bwMode="auto">
                <a:xfrm>
                  <a:off x="0" y="327"/>
                  <a:ext cx="768"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57779" name="Group 19">
                <a:extLst>
                  <a:ext uri="{FF2B5EF4-FFF2-40B4-BE49-F238E27FC236}">
                    <a16:creationId xmlns:a16="http://schemas.microsoft.com/office/drawing/2014/main" id="{F611AF03-2592-4759-B408-A64A6AD55AB0}"/>
                  </a:ext>
                </a:extLst>
              </p:cNvPr>
              <p:cNvGrpSpPr>
                <a:grpSpLocks/>
              </p:cNvGrpSpPr>
              <p:nvPr/>
            </p:nvGrpSpPr>
            <p:grpSpPr bwMode="auto">
              <a:xfrm>
                <a:off x="768" y="327"/>
                <a:ext cx="768" cy="327"/>
                <a:chOff x="768" y="327"/>
                <a:chExt cx="768" cy="327"/>
              </a:xfrm>
            </p:grpSpPr>
            <p:sp>
              <p:nvSpPr>
                <p:cNvPr id="757780" name="Rectangle 20">
                  <a:extLst>
                    <a:ext uri="{FF2B5EF4-FFF2-40B4-BE49-F238E27FC236}">
                      <a16:creationId xmlns:a16="http://schemas.microsoft.com/office/drawing/2014/main" id="{C2185652-112B-4B9B-8527-0D161AE7D986}"/>
                    </a:ext>
                  </a:extLst>
                </p:cNvPr>
                <p:cNvSpPr>
                  <a:spLocks noChangeArrowheads="1"/>
                </p:cNvSpPr>
                <p:nvPr/>
              </p:nvSpPr>
              <p:spPr bwMode="auto">
                <a:xfrm>
                  <a:off x="811" y="327"/>
                  <a:ext cx="68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altLang="zh-CN"/>
                    <a:t>0.90161</a:t>
                  </a:r>
                </a:p>
                <a:p>
                  <a:pPr algn="ctr"/>
                  <a:endParaRPr lang="en-US" altLang="zh-CN"/>
                </a:p>
              </p:txBody>
            </p:sp>
            <p:sp>
              <p:nvSpPr>
                <p:cNvPr id="757781" name="Rectangle 21">
                  <a:extLst>
                    <a:ext uri="{FF2B5EF4-FFF2-40B4-BE49-F238E27FC236}">
                      <a16:creationId xmlns:a16="http://schemas.microsoft.com/office/drawing/2014/main" id="{DB5EAFA5-2EE1-482F-8A2A-5666BB5CF2DD}"/>
                    </a:ext>
                  </a:extLst>
                </p:cNvPr>
                <p:cNvSpPr>
                  <a:spLocks noChangeArrowheads="1"/>
                </p:cNvSpPr>
                <p:nvPr/>
              </p:nvSpPr>
              <p:spPr bwMode="auto">
                <a:xfrm>
                  <a:off x="768" y="327"/>
                  <a:ext cx="768"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57782" name="Group 22">
                <a:extLst>
                  <a:ext uri="{FF2B5EF4-FFF2-40B4-BE49-F238E27FC236}">
                    <a16:creationId xmlns:a16="http://schemas.microsoft.com/office/drawing/2014/main" id="{FE0A77B8-7662-49EF-B141-C69813313012}"/>
                  </a:ext>
                </a:extLst>
              </p:cNvPr>
              <p:cNvGrpSpPr>
                <a:grpSpLocks/>
              </p:cNvGrpSpPr>
              <p:nvPr/>
            </p:nvGrpSpPr>
            <p:grpSpPr bwMode="auto">
              <a:xfrm>
                <a:off x="1536" y="327"/>
                <a:ext cx="768" cy="327"/>
                <a:chOff x="1536" y="327"/>
                <a:chExt cx="768" cy="327"/>
              </a:xfrm>
            </p:grpSpPr>
            <p:sp>
              <p:nvSpPr>
                <p:cNvPr id="757783" name="Rectangle 23">
                  <a:extLst>
                    <a:ext uri="{FF2B5EF4-FFF2-40B4-BE49-F238E27FC236}">
                      <a16:creationId xmlns:a16="http://schemas.microsoft.com/office/drawing/2014/main" id="{16BBD7EF-CD10-4971-B8FA-65C6A01A4C1A}"/>
                    </a:ext>
                  </a:extLst>
                </p:cNvPr>
                <p:cNvSpPr>
                  <a:spLocks noChangeArrowheads="1"/>
                </p:cNvSpPr>
                <p:nvPr/>
              </p:nvSpPr>
              <p:spPr bwMode="auto">
                <a:xfrm>
                  <a:off x="1579" y="327"/>
                  <a:ext cx="68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altLang="zh-CN"/>
                    <a:t>0.89385</a:t>
                  </a:r>
                </a:p>
                <a:p>
                  <a:pPr algn="ctr"/>
                  <a:endParaRPr lang="en-US" altLang="zh-CN"/>
                </a:p>
              </p:txBody>
            </p:sp>
            <p:sp>
              <p:nvSpPr>
                <p:cNvPr id="757784" name="Rectangle 24">
                  <a:extLst>
                    <a:ext uri="{FF2B5EF4-FFF2-40B4-BE49-F238E27FC236}">
                      <a16:creationId xmlns:a16="http://schemas.microsoft.com/office/drawing/2014/main" id="{9B03FFFF-3D47-4E21-87B2-C3B38FAD1EAB}"/>
                    </a:ext>
                  </a:extLst>
                </p:cNvPr>
                <p:cNvSpPr>
                  <a:spLocks noChangeArrowheads="1"/>
                </p:cNvSpPr>
                <p:nvPr/>
              </p:nvSpPr>
              <p:spPr bwMode="auto">
                <a:xfrm>
                  <a:off x="1536" y="327"/>
                  <a:ext cx="768"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57785" name="Group 25">
                <a:extLst>
                  <a:ext uri="{FF2B5EF4-FFF2-40B4-BE49-F238E27FC236}">
                    <a16:creationId xmlns:a16="http://schemas.microsoft.com/office/drawing/2014/main" id="{BA31F604-8CEB-4E5C-B439-599921A320BF}"/>
                  </a:ext>
                </a:extLst>
              </p:cNvPr>
              <p:cNvGrpSpPr>
                <a:grpSpLocks/>
              </p:cNvGrpSpPr>
              <p:nvPr/>
            </p:nvGrpSpPr>
            <p:grpSpPr bwMode="auto">
              <a:xfrm>
                <a:off x="0" y="654"/>
                <a:ext cx="768" cy="327"/>
                <a:chOff x="0" y="654"/>
                <a:chExt cx="768" cy="327"/>
              </a:xfrm>
            </p:grpSpPr>
            <p:sp>
              <p:nvSpPr>
                <p:cNvPr id="757786" name="Rectangle 26">
                  <a:extLst>
                    <a:ext uri="{FF2B5EF4-FFF2-40B4-BE49-F238E27FC236}">
                      <a16:creationId xmlns:a16="http://schemas.microsoft.com/office/drawing/2014/main" id="{468DFF10-213B-4059-875B-D6783A7325C6}"/>
                    </a:ext>
                  </a:extLst>
                </p:cNvPr>
                <p:cNvSpPr>
                  <a:spLocks noChangeArrowheads="1"/>
                </p:cNvSpPr>
                <p:nvPr/>
              </p:nvSpPr>
              <p:spPr bwMode="auto">
                <a:xfrm>
                  <a:off x="43" y="654"/>
                  <a:ext cx="68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altLang="zh-CN"/>
                    <a:t>3</a:t>
                  </a:r>
                  <a:r>
                    <a:rPr lang="zh-CN" altLang="en-US">
                      <a:latin typeface="Times New Roman" panose="02020603050405020304" pitchFamily="18" charset="0"/>
                    </a:rPr>
                    <a:t>维</a:t>
                  </a:r>
                  <a:endParaRPr lang="zh-CN" altLang="en-US">
                    <a:latin typeface="Tahoma" panose="020B0604030504040204" pitchFamily="34" charset="0"/>
                  </a:endParaRPr>
                </a:p>
                <a:p>
                  <a:pPr algn="ctr"/>
                  <a:endParaRPr lang="en-US" altLang="zh-CN"/>
                </a:p>
              </p:txBody>
            </p:sp>
            <p:sp>
              <p:nvSpPr>
                <p:cNvPr id="757787" name="Rectangle 27">
                  <a:extLst>
                    <a:ext uri="{FF2B5EF4-FFF2-40B4-BE49-F238E27FC236}">
                      <a16:creationId xmlns:a16="http://schemas.microsoft.com/office/drawing/2014/main" id="{CECCCA8E-78F7-48AC-BC28-6839466F2F6B}"/>
                    </a:ext>
                  </a:extLst>
                </p:cNvPr>
                <p:cNvSpPr>
                  <a:spLocks noChangeArrowheads="1"/>
                </p:cNvSpPr>
                <p:nvPr/>
              </p:nvSpPr>
              <p:spPr bwMode="auto">
                <a:xfrm>
                  <a:off x="0" y="654"/>
                  <a:ext cx="768"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57788" name="Group 28">
                <a:extLst>
                  <a:ext uri="{FF2B5EF4-FFF2-40B4-BE49-F238E27FC236}">
                    <a16:creationId xmlns:a16="http://schemas.microsoft.com/office/drawing/2014/main" id="{67373858-DA91-4CD1-A2B9-B107BBD43E36}"/>
                  </a:ext>
                </a:extLst>
              </p:cNvPr>
              <p:cNvGrpSpPr>
                <a:grpSpLocks/>
              </p:cNvGrpSpPr>
              <p:nvPr/>
            </p:nvGrpSpPr>
            <p:grpSpPr bwMode="auto">
              <a:xfrm>
                <a:off x="768" y="654"/>
                <a:ext cx="768" cy="327"/>
                <a:chOff x="768" y="654"/>
                <a:chExt cx="768" cy="327"/>
              </a:xfrm>
            </p:grpSpPr>
            <p:sp>
              <p:nvSpPr>
                <p:cNvPr id="757789" name="Rectangle 29">
                  <a:extLst>
                    <a:ext uri="{FF2B5EF4-FFF2-40B4-BE49-F238E27FC236}">
                      <a16:creationId xmlns:a16="http://schemas.microsoft.com/office/drawing/2014/main" id="{E9CE0682-A372-4F4B-A3EE-E16766083ABE}"/>
                    </a:ext>
                  </a:extLst>
                </p:cNvPr>
                <p:cNvSpPr>
                  <a:spLocks noChangeArrowheads="1"/>
                </p:cNvSpPr>
                <p:nvPr/>
              </p:nvSpPr>
              <p:spPr bwMode="auto">
                <a:xfrm>
                  <a:off x="811" y="654"/>
                  <a:ext cx="68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altLang="zh-CN"/>
                    <a:t>0.96255</a:t>
                  </a:r>
                </a:p>
                <a:p>
                  <a:pPr algn="ctr"/>
                  <a:endParaRPr lang="en-US" altLang="zh-CN"/>
                </a:p>
              </p:txBody>
            </p:sp>
            <p:sp>
              <p:nvSpPr>
                <p:cNvPr id="757790" name="Rectangle 30">
                  <a:extLst>
                    <a:ext uri="{FF2B5EF4-FFF2-40B4-BE49-F238E27FC236}">
                      <a16:creationId xmlns:a16="http://schemas.microsoft.com/office/drawing/2014/main" id="{DA0F3458-78D1-468F-93BD-682CDF75780B}"/>
                    </a:ext>
                  </a:extLst>
                </p:cNvPr>
                <p:cNvSpPr>
                  <a:spLocks noChangeArrowheads="1"/>
                </p:cNvSpPr>
                <p:nvPr/>
              </p:nvSpPr>
              <p:spPr bwMode="auto">
                <a:xfrm>
                  <a:off x="768" y="654"/>
                  <a:ext cx="768"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57791" name="Group 31">
                <a:extLst>
                  <a:ext uri="{FF2B5EF4-FFF2-40B4-BE49-F238E27FC236}">
                    <a16:creationId xmlns:a16="http://schemas.microsoft.com/office/drawing/2014/main" id="{260AD1BA-FD68-4231-A47F-4BD90E9741BC}"/>
                  </a:ext>
                </a:extLst>
              </p:cNvPr>
              <p:cNvGrpSpPr>
                <a:grpSpLocks/>
              </p:cNvGrpSpPr>
              <p:nvPr/>
            </p:nvGrpSpPr>
            <p:grpSpPr bwMode="auto">
              <a:xfrm>
                <a:off x="1536" y="654"/>
                <a:ext cx="768" cy="327"/>
                <a:chOff x="1536" y="654"/>
                <a:chExt cx="768" cy="327"/>
              </a:xfrm>
            </p:grpSpPr>
            <p:sp>
              <p:nvSpPr>
                <p:cNvPr id="757792" name="Rectangle 32">
                  <a:extLst>
                    <a:ext uri="{FF2B5EF4-FFF2-40B4-BE49-F238E27FC236}">
                      <a16:creationId xmlns:a16="http://schemas.microsoft.com/office/drawing/2014/main" id="{7B1B4493-8940-457A-80D8-FB805859CFC8}"/>
                    </a:ext>
                  </a:extLst>
                </p:cNvPr>
                <p:cNvSpPr>
                  <a:spLocks noChangeArrowheads="1"/>
                </p:cNvSpPr>
                <p:nvPr/>
              </p:nvSpPr>
              <p:spPr bwMode="auto">
                <a:xfrm>
                  <a:off x="1579" y="654"/>
                  <a:ext cx="68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altLang="zh-CN"/>
                    <a:t>0.93517</a:t>
                  </a:r>
                </a:p>
                <a:p>
                  <a:pPr algn="ctr"/>
                  <a:endParaRPr lang="en-US" altLang="zh-CN"/>
                </a:p>
              </p:txBody>
            </p:sp>
            <p:sp>
              <p:nvSpPr>
                <p:cNvPr id="757793" name="Rectangle 33">
                  <a:extLst>
                    <a:ext uri="{FF2B5EF4-FFF2-40B4-BE49-F238E27FC236}">
                      <a16:creationId xmlns:a16="http://schemas.microsoft.com/office/drawing/2014/main" id="{27A77A43-C27B-4A27-A568-8ACDF359A7C8}"/>
                    </a:ext>
                  </a:extLst>
                </p:cNvPr>
                <p:cNvSpPr>
                  <a:spLocks noChangeArrowheads="1"/>
                </p:cNvSpPr>
                <p:nvPr/>
              </p:nvSpPr>
              <p:spPr bwMode="auto">
                <a:xfrm>
                  <a:off x="1536" y="654"/>
                  <a:ext cx="768"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sp>
          <p:nvSpPr>
            <p:cNvPr id="757794" name="Rectangle 34">
              <a:extLst>
                <a:ext uri="{FF2B5EF4-FFF2-40B4-BE49-F238E27FC236}">
                  <a16:creationId xmlns:a16="http://schemas.microsoft.com/office/drawing/2014/main" id="{37003C4A-0F30-4B18-9EA0-295742F839C7}"/>
                </a:ext>
              </a:extLst>
            </p:cNvPr>
            <p:cNvSpPr>
              <a:spLocks noChangeArrowheads="1"/>
            </p:cNvSpPr>
            <p:nvPr/>
          </p:nvSpPr>
          <p:spPr bwMode="auto">
            <a:xfrm>
              <a:off x="-3" y="-3"/>
              <a:ext cx="2310" cy="987"/>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757795" name="Text Box 35">
            <a:extLst>
              <a:ext uri="{FF2B5EF4-FFF2-40B4-BE49-F238E27FC236}">
                <a16:creationId xmlns:a16="http://schemas.microsoft.com/office/drawing/2014/main" id="{8FC50AAF-9DF4-4B1C-83E3-250BF6C0E7C9}"/>
              </a:ext>
            </a:extLst>
          </p:cNvPr>
          <p:cNvSpPr txBox="1">
            <a:spLocks noChangeArrowheads="1"/>
          </p:cNvSpPr>
          <p:nvPr/>
        </p:nvSpPr>
        <p:spPr bwMode="auto">
          <a:xfrm>
            <a:off x="4495800" y="4648201"/>
            <a:ext cx="3276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a:latin typeface="宋体" panose="02010600030101010101" pitchFamily="2" charset="-122"/>
              </a:rPr>
              <a:t>表</a:t>
            </a:r>
            <a:r>
              <a:rPr kumimoji="1" lang="en-US" altLang="zh-CN">
                <a:latin typeface="Tahoma" panose="020B0604030504040204" pitchFamily="34" charset="0"/>
              </a:rPr>
              <a:t>A2.2(b)12</a:t>
            </a:r>
            <a:r>
              <a:rPr kumimoji="1" lang="zh-CN" altLang="en-US">
                <a:latin typeface="宋体" panose="02010600030101010101" pitchFamily="2" charset="-122"/>
              </a:rPr>
              <a:t>，</a:t>
            </a:r>
            <a:r>
              <a:rPr kumimoji="1" lang="en-US" altLang="zh-CN">
                <a:latin typeface="Tahoma" panose="020B0604030504040204" pitchFamily="34" charset="0"/>
              </a:rPr>
              <a:t>14</a:t>
            </a:r>
            <a:r>
              <a:rPr kumimoji="1" lang="zh-CN" altLang="en-US">
                <a:latin typeface="宋体" panose="02010600030101010101" pitchFamily="2" charset="-122"/>
              </a:rPr>
              <a:t>进制分数维</a:t>
            </a:r>
            <a:r>
              <a:rPr kumimoji="1" lang="zh-CN" altLang="en-US">
                <a:latin typeface="Tahoma" panose="020B0604030504040204" pitchFamily="34" charset="0"/>
              </a:rPr>
              <a:t> </a:t>
            </a:r>
          </a:p>
        </p:txBody>
      </p:sp>
      <p:grpSp>
        <p:nvGrpSpPr>
          <p:cNvPr id="757796" name="Group 36">
            <a:extLst>
              <a:ext uri="{FF2B5EF4-FFF2-40B4-BE49-F238E27FC236}">
                <a16:creationId xmlns:a16="http://schemas.microsoft.com/office/drawing/2014/main" id="{B178C5EF-DCEB-47BC-974B-E16473D2058A}"/>
              </a:ext>
            </a:extLst>
          </p:cNvPr>
          <p:cNvGrpSpPr>
            <a:grpSpLocks/>
          </p:cNvGrpSpPr>
          <p:nvPr/>
        </p:nvGrpSpPr>
        <p:grpSpPr bwMode="auto">
          <a:xfrm>
            <a:off x="3048001" y="5029200"/>
            <a:ext cx="5967413" cy="1371600"/>
            <a:chOff x="-3" y="-3"/>
            <a:chExt cx="3294" cy="1044"/>
          </a:xfrm>
        </p:grpSpPr>
        <p:grpSp>
          <p:nvGrpSpPr>
            <p:cNvPr id="757797" name="Group 37">
              <a:extLst>
                <a:ext uri="{FF2B5EF4-FFF2-40B4-BE49-F238E27FC236}">
                  <a16:creationId xmlns:a16="http://schemas.microsoft.com/office/drawing/2014/main" id="{F0B52DEF-67D4-4D68-B29D-D9DA8325D8B4}"/>
                </a:ext>
              </a:extLst>
            </p:cNvPr>
            <p:cNvGrpSpPr>
              <a:grpSpLocks/>
            </p:cNvGrpSpPr>
            <p:nvPr/>
          </p:nvGrpSpPr>
          <p:grpSpPr bwMode="auto">
            <a:xfrm>
              <a:off x="0" y="0"/>
              <a:ext cx="3288" cy="1038"/>
              <a:chOff x="0" y="0"/>
              <a:chExt cx="3288" cy="1038"/>
            </a:xfrm>
          </p:grpSpPr>
          <p:grpSp>
            <p:nvGrpSpPr>
              <p:cNvPr id="757798" name="Group 38">
                <a:extLst>
                  <a:ext uri="{FF2B5EF4-FFF2-40B4-BE49-F238E27FC236}">
                    <a16:creationId xmlns:a16="http://schemas.microsoft.com/office/drawing/2014/main" id="{7F343197-D577-4FD7-9E2C-65127C046A4B}"/>
                  </a:ext>
                </a:extLst>
              </p:cNvPr>
              <p:cNvGrpSpPr>
                <a:grpSpLocks/>
              </p:cNvGrpSpPr>
              <p:nvPr/>
            </p:nvGrpSpPr>
            <p:grpSpPr bwMode="auto">
              <a:xfrm>
                <a:off x="0" y="0"/>
                <a:ext cx="657" cy="346"/>
                <a:chOff x="0" y="0"/>
                <a:chExt cx="657" cy="346"/>
              </a:xfrm>
            </p:grpSpPr>
            <p:sp>
              <p:nvSpPr>
                <p:cNvPr id="757799" name="Rectangle 39">
                  <a:extLst>
                    <a:ext uri="{FF2B5EF4-FFF2-40B4-BE49-F238E27FC236}">
                      <a16:creationId xmlns:a16="http://schemas.microsoft.com/office/drawing/2014/main" id="{AAD77DEE-F16F-496D-BE76-BF735AA0A964}"/>
                    </a:ext>
                  </a:extLst>
                </p:cNvPr>
                <p:cNvSpPr>
                  <a:spLocks noChangeArrowheads="1"/>
                </p:cNvSpPr>
                <p:nvPr/>
              </p:nvSpPr>
              <p:spPr bwMode="auto">
                <a:xfrm>
                  <a:off x="43" y="0"/>
                  <a:ext cx="571"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a:latin typeface="Times New Roman" panose="02020603050405020304" pitchFamily="18" charset="0"/>
                    </a:rPr>
                    <a:t>嵌入维</a:t>
                  </a:r>
                  <a:endParaRPr lang="zh-CN" altLang="en-US">
                    <a:latin typeface="Tahoma" panose="020B0604030504040204" pitchFamily="34" charset="0"/>
                  </a:endParaRPr>
                </a:p>
                <a:p>
                  <a:pPr algn="ctr"/>
                  <a:endParaRPr lang="en-US" altLang="zh-CN"/>
                </a:p>
              </p:txBody>
            </p:sp>
            <p:sp>
              <p:nvSpPr>
                <p:cNvPr id="757800" name="Rectangle 40">
                  <a:extLst>
                    <a:ext uri="{FF2B5EF4-FFF2-40B4-BE49-F238E27FC236}">
                      <a16:creationId xmlns:a16="http://schemas.microsoft.com/office/drawing/2014/main" id="{3007C8DA-1969-4667-8F31-D6A451DFC06B}"/>
                    </a:ext>
                  </a:extLst>
                </p:cNvPr>
                <p:cNvSpPr>
                  <a:spLocks noChangeArrowheads="1"/>
                </p:cNvSpPr>
                <p:nvPr/>
              </p:nvSpPr>
              <p:spPr bwMode="auto">
                <a:xfrm>
                  <a:off x="0" y="0"/>
                  <a:ext cx="657"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57801" name="Group 41">
                <a:extLst>
                  <a:ext uri="{FF2B5EF4-FFF2-40B4-BE49-F238E27FC236}">
                    <a16:creationId xmlns:a16="http://schemas.microsoft.com/office/drawing/2014/main" id="{E358371D-1DF3-4EF5-B38A-462B0E60443B}"/>
                  </a:ext>
                </a:extLst>
              </p:cNvPr>
              <p:cNvGrpSpPr>
                <a:grpSpLocks/>
              </p:cNvGrpSpPr>
              <p:nvPr/>
            </p:nvGrpSpPr>
            <p:grpSpPr bwMode="auto">
              <a:xfrm>
                <a:off x="657" y="0"/>
                <a:ext cx="657" cy="346"/>
                <a:chOff x="657" y="0"/>
                <a:chExt cx="657" cy="346"/>
              </a:xfrm>
            </p:grpSpPr>
            <p:sp>
              <p:nvSpPr>
                <p:cNvPr id="757802" name="Rectangle 42">
                  <a:extLst>
                    <a:ext uri="{FF2B5EF4-FFF2-40B4-BE49-F238E27FC236}">
                      <a16:creationId xmlns:a16="http://schemas.microsoft.com/office/drawing/2014/main" id="{2C8E69DF-6A7B-4454-B502-5D809D312572}"/>
                    </a:ext>
                  </a:extLst>
                </p:cNvPr>
                <p:cNvSpPr>
                  <a:spLocks noChangeArrowheads="1"/>
                </p:cNvSpPr>
                <p:nvPr/>
              </p:nvSpPr>
              <p:spPr bwMode="auto">
                <a:xfrm>
                  <a:off x="700" y="0"/>
                  <a:ext cx="571"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altLang="zh-CN"/>
                    <a:t>12-1</a:t>
                  </a:r>
                </a:p>
                <a:p>
                  <a:pPr algn="ctr"/>
                  <a:endParaRPr lang="en-US" altLang="zh-CN"/>
                </a:p>
              </p:txBody>
            </p:sp>
            <p:sp>
              <p:nvSpPr>
                <p:cNvPr id="757803" name="Rectangle 43">
                  <a:extLst>
                    <a:ext uri="{FF2B5EF4-FFF2-40B4-BE49-F238E27FC236}">
                      <a16:creationId xmlns:a16="http://schemas.microsoft.com/office/drawing/2014/main" id="{BF053D8B-E090-4702-ABF5-D01769DC02FD}"/>
                    </a:ext>
                  </a:extLst>
                </p:cNvPr>
                <p:cNvSpPr>
                  <a:spLocks noChangeArrowheads="1"/>
                </p:cNvSpPr>
                <p:nvPr/>
              </p:nvSpPr>
              <p:spPr bwMode="auto">
                <a:xfrm>
                  <a:off x="657" y="0"/>
                  <a:ext cx="657"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57804" name="Group 44">
                <a:extLst>
                  <a:ext uri="{FF2B5EF4-FFF2-40B4-BE49-F238E27FC236}">
                    <a16:creationId xmlns:a16="http://schemas.microsoft.com/office/drawing/2014/main" id="{2E3E3F9C-405B-4357-BE39-53FCC7AB348F}"/>
                  </a:ext>
                </a:extLst>
              </p:cNvPr>
              <p:cNvGrpSpPr>
                <a:grpSpLocks/>
              </p:cNvGrpSpPr>
              <p:nvPr/>
            </p:nvGrpSpPr>
            <p:grpSpPr bwMode="auto">
              <a:xfrm>
                <a:off x="1314" y="0"/>
                <a:ext cx="658" cy="346"/>
                <a:chOff x="1314" y="0"/>
                <a:chExt cx="658" cy="346"/>
              </a:xfrm>
            </p:grpSpPr>
            <p:sp>
              <p:nvSpPr>
                <p:cNvPr id="757805" name="Rectangle 45">
                  <a:extLst>
                    <a:ext uri="{FF2B5EF4-FFF2-40B4-BE49-F238E27FC236}">
                      <a16:creationId xmlns:a16="http://schemas.microsoft.com/office/drawing/2014/main" id="{C0AB8516-5F5A-4660-9AB0-F8367DAF4A29}"/>
                    </a:ext>
                  </a:extLst>
                </p:cNvPr>
                <p:cNvSpPr>
                  <a:spLocks noChangeArrowheads="1"/>
                </p:cNvSpPr>
                <p:nvPr/>
              </p:nvSpPr>
              <p:spPr bwMode="auto">
                <a:xfrm>
                  <a:off x="1357" y="0"/>
                  <a:ext cx="572"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altLang="zh-CN"/>
                    <a:t>12-2</a:t>
                  </a:r>
                </a:p>
                <a:p>
                  <a:pPr algn="ctr"/>
                  <a:endParaRPr lang="en-US" altLang="zh-CN"/>
                </a:p>
              </p:txBody>
            </p:sp>
            <p:sp>
              <p:nvSpPr>
                <p:cNvPr id="757806" name="Rectangle 46">
                  <a:extLst>
                    <a:ext uri="{FF2B5EF4-FFF2-40B4-BE49-F238E27FC236}">
                      <a16:creationId xmlns:a16="http://schemas.microsoft.com/office/drawing/2014/main" id="{2F0DBD66-3DDE-4BF2-9B4D-F854E621A7C2}"/>
                    </a:ext>
                  </a:extLst>
                </p:cNvPr>
                <p:cNvSpPr>
                  <a:spLocks noChangeArrowheads="1"/>
                </p:cNvSpPr>
                <p:nvPr/>
              </p:nvSpPr>
              <p:spPr bwMode="auto">
                <a:xfrm>
                  <a:off x="1314" y="0"/>
                  <a:ext cx="658"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57807" name="Group 47">
                <a:extLst>
                  <a:ext uri="{FF2B5EF4-FFF2-40B4-BE49-F238E27FC236}">
                    <a16:creationId xmlns:a16="http://schemas.microsoft.com/office/drawing/2014/main" id="{A0BE146E-EDDF-4E81-826D-92E281DC623C}"/>
                  </a:ext>
                </a:extLst>
              </p:cNvPr>
              <p:cNvGrpSpPr>
                <a:grpSpLocks/>
              </p:cNvGrpSpPr>
              <p:nvPr/>
            </p:nvGrpSpPr>
            <p:grpSpPr bwMode="auto">
              <a:xfrm>
                <a:off x="1972" y="0"/>
                <a:ext cx="658" cy="346"/>
                <a:chOff x="1972" y="0"/>
                <a:chExt cx="658" cy="346"/>
              </a:xfrm>
            </p:grpSpPr>
            <p:sp>
              <p:nvSpPr>
                <p:cNvPr id="757808" name="Rectangle 48">
                  <a:extLst>
                    <a:ext uri="{FF2B5EF4-FFF2-40B4-BE49-F238E27FC236}">
                      <a16:creationId xmlns:a16="http://schemas.microsoft.com/office/drawing/2014/main" id="{9037C0A0-5F3D-4CBD-926B-EDA7BA49FB41}"/>
                    </a:ext>
                  </a:extLst>
                </p:cNvPr>
                <p:cNvSpPr>
                  <a:spLocks noChangeArrowheads="1"/>
                </p:cNvSpPr>
                <p:nvPr/>
              </p:nvSpPr>
              <p:spPr bwMode="auto">
                <a:xfrm>
                  <a:off x="2015" y="0"/>
                  <a:ext cx="572"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altLang="zh-CN"/>
                    <a:t>14-1</a:t>
                  </a:r>
                </a:p>
                <a:p>
                  <a:pPr algn="ctr"/>
                  <a:endParaRPr lang="en-US" altLang="zh-CN"/>
                </a:p>
              </p:txBody>
            </p:sp>
            <p:sp>
              <p:nvSpPr>
                <p:cNvPr id="757809" name="Rectangle 49">
                  <a:extLst>
                    <a:ext uri="{FF2B5EF4-FFF2-40B4-BE49-F238E27FC236}">
                      <a16:creationId xmlns:a16="http://schemas.microsoft.com/office/drawing/2014/main" id="{DFBF8D43-2FDF-43DC-B174-C05B291C0EDD}"/>
                    </a:ext>
                  </a:extLst>
                </p:cNvPr>
                <p:cNvSpPr>
                  <a:spLocks noChangeArrowheads="1"/>
                </p:cNvSpPr>
                <p:nvPr/>
              </p:nvSpPr>
              <p:spPr bwMode="auto">
                <a:xfrm>
                  <a:off x="1972" y="0"/>
                  <a:ext cx="658"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57810" name="Group 50">
                <a:extLst>
                  <a:ext uri="{FF2B5EF4-FFF2-40B4-BE49-F238E27FC236}">
                    <a16:creationId xmlns:a16="http://schemas.microsoft.com/office/drawing/2014/main" id="{16425A7D-BC83-4546-B464-572CF48B3270}"/>
                  </a:ext>
                </a:extLst>
              </p:cNvPr>
              <p:cNvGrpSpPr>
                <a:grpSpLocks/>
              </p:cNvGrpSpPr>
              <p:nvPr/>
            </p:nvGrpSpPr>
            <p:grpSpPr bwMode="auto">
              <a:xfrm>
                <a:off x="2630" y="0"/>
                <a:ext cx="658" cy="346"/>
                <a:chOff x="2630" y="0"/>
                <a:chExt cx="658" cy="346"/>
              </a:xfrm>
            </p:grpSpPr>
            <p:sp>
              <p:nvSpPr>
                <p:cNvPr id="757811" name="Rectangle 51">
                  <a:extLst>
                    <a:ext uri="{FF2B5EF4-FFF2-40B4-BE49-F238E27FC236}">
                      <a16:creationId xmlns:a16="http://schemas.microsoft.com/office/drawing/2014/main" id="{EBD7A7D3-8E04-49CC-939B-B10A2A3B3DAF}"/>
                    </a:ext>
                  </a:extLst>
                </p:cNvPr>
                <p:cNvSpPr>
                  <a:spLocks noChangeArrowheads="1"/>
                </p:cNvSpPr>
                <p:nvPr/>
              </p:nvSpPr>
              <p:spPr bwMode="auto">
                <a:xfrm>
                  <a:off x="2673" y="0"/>
                  <a:ext cx="572"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altLang="zh-CN"/>
                    <a:t>14-2</a:t>
                  </a:r>
                </a:p>
                <a:p>
                  <a:pPr algn="ctr"/>
                  <a:endParaRPr lang="en-US" altLang="zh-CN"/>
                </a:p>
              </p:txBody>
            </p:sp>
            <p:sp>
              <p:nvSpPr>
                <p:cNvPr id="757812" name="Rectangle 52">
                  <a:extLst>
                    <a:ext uri="{FF2B5EF4-FFF2-40B4-BE49-F238E27FC236}">
                      <a16:creationId xmlns:a16="http://schemas.microsoft.com/office/drawing/2014/main" id="{B46FA64C-144A-4CCC-8CE7-DCE4EE089CD5}"/>
                    </a:ext>
                  </a:extLst>
                </p:cNvPr>
                <p:cNvSpPr>
                  <a:spLocks noChangeArrowheads="1"/>
                </p:cNvSpPr>
                <p:nvPr/>
              </p:nvSpPr>
              <p:spPr bwMode="auto">
                <a:xfrm>
                  <a:off x="2630" y="0"/>
                  <a:ext cx="658"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57813" name="Group 53">
                <a:extLst>
                  <a:ext uri="{FF2B5EF4-FFF2-40B4-BE49-F238E27FC236}">
                    <a16:creationId xmlns:a16="http://schemas.microsoft.com/office/drawing/2014/main" id="{DD19BB37-CAB9-4C18-BD1F-81C41FAE87BE}"/>
                  </a:ext>
                </a:extLst>
              </p:cNvPr>
              <p:cNvGrpSpPr>
                <a:grpSpLocks/>
              </p:cNvGrpSpPr>
              <p:nvPr/>
            </p:nvGrpSpPr>
            <p:grpSpPr bwMode="auto">
              <a:xfrm>
                <a:off x="0" y="346"/>
                <a:ext cx="657" cy="346"/>
                <a:chOff x="0" y="346"/>
                <a:chExt cx="657" cy="346"/>
              </a:xfrm>
            </p:grpSpPr>
            <p:sp>
              <p:nvSpPr>
                <p:cNvPr id="757814" name="Rectangle 54">
                  <a:extLst>
                    <a:ext uri="{FF2B5EF4-FFF2-40B4-BE49-F238E27FC236}">
                      <a16:creationId xmlns:a16="http://schemas.microsoft.com/office/drawing/2014/main" id="{3BE969BF-993C-4643-9AB4-EDF558CE9209}"/>
                    </a:ext>
                  </a:extLst>
                </p:cNvPr>
                <p:cNvSpPr>
                  <a:spLocks noChangeArrowheads="1"/>
                </p:cNvSpPr>
                <p:nvPr/>
              </p:nvSpPr>
              <p:spPr bwMode="auto">
                <a:xfrm>
                  <a:off x="43" y="346"/>
                  <a:ext cx="571"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altLang="zh-CN"/>
                    <a:t>2</a:t>
                  </a:r>
                  <a:r>
                    <a:rPr lang="zh-CN" altLang="en-US">
                      <a:latin typeface="Times New Roman" panose="02020603050405020304" pitchFamily="18" charset="0"/>
                    </a:rPr>
                    <a:t>维</a:t>
                  </a:r>
                  <a:endParaRPr lang="zh-CN" altLang="en-US">
                    <a:latin typeface="Tahoma" panose="020B0604030504040204" pitchFamily="34" charset="0"/>
                  </a:endParaRPr>
                </a:p>
                <a:p>
                  <a:pPr algn="ctr"/>
                  <a:endParaRPr lang="en-US" altLang="zh-CN"/>
                </a:p>
              </p:txBody>
            </p:sp>
            <p:sp>
              <p:nvSpPr>
                <p:cNvPr id="757815" name="Rectangle 55">
                  <a:extLst>
                    <a:ext uri="{FF2B5EF4-FFF2-40B4-BE49-F238E27FC236}">
                      <a16:creationId xmlns:a16="http://schemas.microsoft.com/office/drawing/2014/main" id="{0F520F37-A1FB-47F6-8315-9A66A1BB92F4}"/>
                    </a:ext>
                  </a:extLst>
                </p:cNvPr>
                <p:cNvSpPr>
                  <a:spLocks noChangeArrowheads="1"/>
                </p:cNvSpPr>
                <p:nvPr/>
              </p:nvSpPr>
              <p:spPr bwMode="auto">
                <a:xfrm>
                  <a:off x="0" y="346"/>
                  <a:ext cx="657"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57816" name="Group 56">
                <a:extLst>
                  <a:ext uri="{FF2B5EF4-FFF2-40B4-BE49-F238E27FC236}">
                    <a16:creationId xmlns:a16="http://schemas.microsoft.com/office/drawing/2014/main" id="{56A2A364-43A3-41BF-B15F-7A240F73F065}"/>
                  </a:ext>
                </a:extLst>
              </p:cNvPr>
              <p:cNvGrpSpPr>
                <a:grpSpLocks/>
              </p:cNvGrpSpPr>
              <p:nvPr/>
            </p:nvGrpSpPr>
            <p:grpSpPr bwMode="auto">
              <a:xfrm>
                <a:off x="657" y="346"/>
                <a:ext cx="657" cy="346"/>
                <a:chOff x="657" y="346"/>
                <a:chExt cx="657" cy="346"/>
              </a:xfrm>
            </p:grpSpPr>
            <p:sp>
              <p:nvSpPr>
                <p:cNvPr id="757817" name="Rectangle 57">
                  <a:extLst>
                    <a:ext uri="{FF2B5EF4-FFF2-40B4-BE49-F238E27FC236}">
                      <a16:creationId xmlns:a16="http://schemas.microsoft.com/office/drawing/2014/main" id="{B6510753-8DC2-4E26-A087-F15A77B01561}"/>
                    </a:ext>
                  </a:extLst>
                </p:cNvPr>
                <p:cNvSpPr>
                  <a:spLocks noChangeArrowheads="1"/>
                </p:cNvSpPr>
                <p:nvPr/>
              </p:nvSpPr>
              <p:spPr bwMode="auto">
                <a:xfrm>
                  <a:off x="700" y="346"/>
                  <a:ext cx="571"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altLang="zh-CN"/>
                    <a:t>0.92766</a:t>
                  </a:r>
                </a:p>
                <a:p>
                  <a:pPr algn="ctr"/>
                  <a:endParaRPr lang="en-US" altLang="zh-CN"/>
                </a:p>
              </p:txBody>
            </p:sp>
            <p:sp>
              <p:nvSpPr>
                <p:cNvPr id="757818" name="Rectangle 58">
                  <a:extLst>
                    <a:ext uri="{FF2B5EF4-FFF2-40B4-BE49-F238E27FC236}">
                      <a16:creationId xmlns:a16="http://schemas.microsoft.com/office/drawing/2014/main" id="{FBF94984-9A80-4593-98B9-25AB6E17CBC9}"/>
                    </a:ext>
                  </a:extLst>
                </p:cNvPr>
                <p:cNvSpPr>
                  <a:spLocks noChangeArrowheads="1"/>
                </p:cNvSpPr>
                <p:nvPr/>
              </p:nvSpPr>
              <p:spPr bwMode="auto">
                <a:xfrm>
                  <a:off x="657" y="346"/>
                  <a:ext cx="657"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57819" name="Group 59">
                <a:extLst>
                  <a:ext uri="{FF2B5EF4-FFF2-40B4-BE49-F238E27FC236}">
                    <a16:creationId xmlns:a16="http://schemas.microsoft.com/office/drawing/2014/main" id="{E65B5DA0-3DF4-41C9-8BC8-C2B80A65C880}"/>
                  </a:ext>
                </a:extLst>
              </p:cNvPr>
              <p:cNvGrpSpPr>
                <a:grpSpLocks/>
              </p:cNvGrpSpPr>
              <p:nvPr/>
            </p:nvGrpSpPr>
            <p:grpSpPr bwMode="auto">
              <a:xfrm>
                <a:off x="1314" y="346"/>
                <a:ext cx="658" cy="346"/>
                <a:chOff x="1314" y="346"/>
                <a:chExt cx="658" cy="346"/>
              </a:xfrm>
            </p:grpSpPr>
            <p:sp>
              <p:nvSpPr>
                <p:cNvPr id="757820" name="Rectangle 60">
                  <a:extLst>
                    <a:ext uri="{FF2B5EF4-FFF2-40B4-BE49-F238E27FC236}">
                      <a16:creationId xmlns:a16="http://schemas.microsoft.com/office/drawing/2014/main" id="{4C9D28E1-EF0F-4BFB-A43B-4BBBB1C4FB7D}"/>
                    </a:ext>
                  </a:extLst>
                </p:cNvPr>
                <p:cNvSpPr>
                  <a:spLocks noChangeArrowheads="1"/>
                </p:cNvSpPr>
                <p:nvPr/>
              </p:nvSpPr>
              <p:spPr bwMode="auto">
                <a:xfrm>
                  <a:off x="1357" y="346"/>
                  <a:ext cx="572"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altLang="zh-CN"/>
                    <a:t>0.92945</a:t>
                  </a:r>
                </a:p>
                <a:p>
                  <a:pPr algn="ctr"/>
                  <a:endParaRPr lang="en-US" altLang="zh-CN"/>
                </a:p>
              </p:txBody>
            </p:sp>
            <p:sp>
              <p:nvSpPr>
                <p:cNvPr id="757821" name="Rectangle 61">
                  <a:extLst>
                    <a:ext uri="{FF2B5EF4-FFF2-40B4-BE49-F238E27FC236}">
                      <a16:creationId xmlns:a16="http://schemas.microsoft.com/office/drawing/2014/main" id="{B582EAEE-4A68-4A3F-800B-820A900653E0}"/>
                    </a:ext>
                  </a:extLst>
                </p:cNvPr>
                <p:cNvSpPr>
                  <a:spLocks noChangeArrowheads="1"/>
                </p:cNvSpPr>
                <p:nvPr/>
              </p:nvSpPr>
              <p:spPr bwMode="auto">
                <a:xfrm>
                  <a:off x="1314" y="346"/>
                  <a:ext cx="658"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57822" name="Group 62">
                <a:extLst>
                  <a:ext uri="{FF2B5EF4-FFF2-40B4-BE49-F238E27FC236}">
                    <a16:creationId xmlns:a16="http://schemas.microsoft.com/office/drawing/2014/main" id="{4C4DFDC0-98D9-43F3-A5DD-849CC5A72E86}"/>
                  </a:ext>
                </a:extLst>
              </p:cNvPr>
              <p:cNvGrpSpPr>
                <a:grpSpLocks/>
              </p:cNvGrpSpPr>
              <p:nvPr/>
            </p:nvGrpSpPr>
            <p:grpSpPr bwMode="auto">
              <a:xfrm>
                <a:off x="1972" y="346"/>
                <a:ext cx="658" cy="346"/>
                <a:chOff x="1972" y="346"/>
                <a:chExt cx="658" cy="346"/>
              </a:xfrm>
            </p:grpSpPr>
            <p:sp>
              <p:nvSpPr>
                <p:cNvPr id="757823" name="Rectangle 63">
                  <a:extLst>
                    <a:ext uri="{FF2B5EF4-FFF2-40B4-BE49-F238E27FC236}">
                      <a16:creationId xmlns:a16="http://schemas.microsoft.com/office/drawing/2014/main" id="{426B796B-6780-435F-B196-2267C41DCAD3}"/>
                    </a:ext>
                  </a:extLst>
                </p:cNvPr>
                <p:cNvSpPr>
                  <a:spLocks noChangeArrowheads="1"/>
                </p:cNvSpPr>
                <p:nvPr/>
              </p:nvSpPr>
              <p:spPr bwMode="auto">
                <a:xfrm>
                  <a:off x="2015" y="346"/>
                  <a:ext cx="572"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altLang="zh-CN"/>
                    <a:t>0.93937</a:t>
                  </a:r>
                </a:p>
                <a:p>
                  <a:pPr algn="ctr"/>
                  <a:endParaRPr lang="en-US" altLang="zh-CN"/>
                </a:p>
              </p:txBody>
            </p:sp>
            <p:sp>
              <p:nvSpPr>
                <p:cNvPr id="757824" name="Rectangle 64">
                  <a:extLst>
                    <a:ext uri="{FF2B5EF4-FFF2-40B4-BE49-F238E27FC236}">
                      <a16:creationId xmlns:a16="http://schemas.microsoft.com/office/drawing/2014/main" id="{07F5C7D9-E953-4C10-B032-865B6E85991D}"/>
                    </a:ext>
                  </a:extLst>
                </p:cNvPr>
                <p:cNvSpPr>
                  <a:spLocks noChangeArrowheads="1"/>
                </p:cNvSpPr>
                <p:nvPr/>
              </p:nvSpPr>
              <p:spPr bwMode="auto">
                <a:xfrm>
                  <a:off x="1972" y="346"/>
                  <a:ext cx="658"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57825" name="Group 65">
                <a:extLst>
                  <a:ext uri="{FF2B5EF4-FFF2-40B4-BE49-F238E27FC236}">
                    <a16:creationId xmlns:a16="http://schemas.microsoft.com/office/drawing/2014/main" id="{6474935F-75A6-46C5-A62B-A41B8F642A93}"/>
                  </a:ext>
                </a:extLst>
              </p:cNvPr>
              <p:cNvGrpSpPr>
                <a:grpSpLocks/>
              </p:cNvGrpSpPr>
              <p:nvPr/>
            </p:nvGrpSpPr>
            <p:grpSpPr bwMode="auto">
              <a:xfrm>
                <a:off x="2630" y="346"/>
                <a:ext cx="658" cy="346"/>
                <a:chOff x="2630" y="346"/>
                <a:chExt cx="658" cy="346"/>
              </a:xfrm>
            </p:grpSpPr>
            <p:sp>
              <p:nvSpPr>
                <p:cNvPr id="757826" name="Rectangle 66">
                  <a:extLst>
                    <a:ext uri="{FF2B5EF4-FFF2-40B4-BE49-F238E27FC236}">
                      <a16:creationId xmlns:a16="http://schemas.microsoft.com/office/drawing/2014/main" id="{0867D5BB-C081-4E97-AAC0-72DB849884CA}"/>
                    </a:ext>
                  </a:extLst>
                </p:cNvPr>
                <p:cNvSpPr>
                  <a:spLocks noChangeArrowheads="1"/>
                </p:cNvSpPr>
                <p:nvPr/>
              </p:nvSpPr>
              <p:spPr bwMode="auto">
                <a:xfrm>
                  <a:off x="2673" y="346"/>
                  <a:ext cx="572"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altLang="zh-CN"/>
                    <a:t>0.91590</a:t>
                  </a:r>
                </a:p>
                <a:p>
                  <a:pPr algn="ctr"/>
                  <a:endParaRPr lang="en-US" altLang="zh-CN"/>
                </a:p>
              </p:txBody>
            </p:sp>
            <p:sp>
              <p:nvSpPr>
                <p:cNvPr id="757827" name="Rectangle 67">
                  <a:extLst>
                    <a:ext uri="{FF2B5EF4-FFF2-40B4-BE49-F238E27FC236}">
                      <a16:creationId xmlns:a16="http://schemas.microsoft.com/office/drawing/2014/main" id="{03579FF4-D113-4FDE-A844-6EE5AEF2D38C}"/>
                    </a:ext>
                  </a:extLst>
                </p:cNvPr>
                <p:cNvSpPr>
                  <a:spLocks noChangeArrowheads="1"/>
                </p:cNvSpPr>
                <p:nvPr/>
              </p:nvSpPr>
              <p:spPr bwMode="auto">
                <a:xfrm>
                  <a:off x="2630" y="346"/>
                  <a:ext cx="658"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57828" name="Group 68">
                <a:extLst>
                  <a:ext uri="{FF2B5EF4-FFF2-40B4-BE49-F238E27FC236}">
                    <a16:creationId xmlns:a16="http://schemas.microsoft.com/office/drawing/2014/main" id="{EBA4FD43-AD7B-4606-9C09-746D8770B0E9}"/>
                  </a:ext>
                </a:extLst>
              </p:cNvPr>
              <p:cNvGrpSpPr>
                <a:grpSpLocks/>
              </p:cNvGrpSpPr>
              <p:nvPr/>
            </p:nvGrpSpPr>
            <p:grpSpPr bwMode="auto">
              <a:xfrm>
                <a:off x="0" y="692"/>
                <a:ext cx="657" cy="346"/>
                <a:chOff x="0" y="692"/>
                <a:chExt cx="657" cy="346"/>
              </a:xfrm>
            </p:grpSpPr>
            <p:sp>
              <p:nvSpPr>
                <p:cNvPr id="757829" name="Rectangle 69">
                  <a:extLst>
                    <a:ext uri="{FF2B5EF4-FFF2-40B4-BE49-F238E27FC236}">
                      <a16:creationId xmlns:a16="http://schemas.microsoft.com/office/drawing/2014/main" id="{16D43B2A-E6F9-416F-B3AD-DE11D32878C5}"/>
                    </a:ext>
                  </a:extLst>
                </p:cNvPr>
                <p:cNvSpPr>
                  <a:spLocks noChangeArrowheads="1"/>
                </p:cNvSpPr>
                <p:nvPr/>
              </p:nvSpPr>
              <p:spPr bwMode="auto">
                <a:xfrm>
                  <a:off x="43" y="692"/>
                  <a:ext cx="571"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altLang="zh-CN"/>
                    <a:t>3</a:t>
                  </a:r>
                  <a:r>
                    <a:rPr lang="zh-CN" altLang="en-US">
                      <a:latin typeface="Times New Roman" panose="02020603050405020304" pitchFamily="18" charset="0"/>
                    </a:rPr>
                    <a:t>维</a:t>
                  </a:r>
                  <a:endParaRPr lang="zh-CN" altLang="en-US">
                    <a:latin typeface="Tahoma" panose="020B0604030504040204" pitchFamily="34" charset="0"/>
                  </a:endParaRPr>
                </a:p>
                <a:p>
                  <a:pPr algn="ctr"/>
                  <a:endParaRPr lang="en-US" altLang="zh-CN"/>
                </a:p>
              </p:txBody>
            </p:sp>
            <p:sp>
              <p:nvSpPr>
                <p:cNvPr id="757830" name="Rectangle 70">
                  <a:extLst>
                    <a:ext uri="{FF2B5EF4-FFF2-40B4-BE49-F238E27FC236}">
                      <a16:creationId xmlns:a16="http://schemas.microsoft.com/office/drawing/2014/main" id="{D3F022F2-D59D-4F1E-941D-66ABDC598C33}"/>
                    </a:ext>
                  </a:extLst>
                </p:cNvPr>
                <p:cNvSpPr>
                  <a:spLocks noChangeArrowheads="1"/>
                </p:cNvSpPr>
                <p:nvPr/>
              </p:nvSpPr>
              <p:spPr bwMode="auto">
                <a:xfrm>
                  <a:off x="0" y="692"/>
                  <a:ext cx="657"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57831" name="Group 71">
                <a:extLst>
                  <a:ext uri="{FF2B5EF4-FFF2-40B4-BE49-F238E27FC236}">
                    <a16:creationId xmlns:a16="http://schemas.microsoft.com/office/drawing/2014/main" id="{18C7AFE8-CA0E-49C1-912B-2817E646482D}"/>
                  </a:ext>
                </a:extLst>
              </p:cNvPr>
              <p:cNvGrpSpPr>
                <a:grpSpLocks/>
              </p:cNvGrpSpPr>
              <p:nvPr/>
            </p:nvGrpSpPr>
            <p:grpSpPr bwMode="auto">
              <a:xfrm>
                <a:off x="657" y="692"/>
                <a:ext cx="657" cy="346"/>
                <a:chOff x="657" y="692"/>
                <a:chExt cx="657" cy="346"/>
              </a:xfrm>
            </p:grpSpPr>
            <p:sp>
              <p:nvSpPr>
                <p:cNvPr id="757832" name="Rectangle 72">
                  <a:extLst>
                    <a:ext uri="{FF2B5EF4-FFF2-40B4-BE49-F238E27FC236}">
                      <a16:creationId xmlns:a16="http://schemas.microsoft.com/office/drawing/2014/main" id="{EC254F30-C00D-48C1-9927-4182625983C2}"/>
                    </a:ext>
                  </a:extLst>
                </p:cNvPr>
                <p:cNvSpPr>
                  <a:spLocks noChangeArrowheads="1"/>
                </p:cNvSpPr>
                <p:nvPr/>
              </p:nvSpPr>
              <p:spPr bwMode="auto">
                <a:xfrm>
                  <a:off x="700" y="692"/>
                  <a:ext cx="571"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altLang="zh-CN"/>
                    <a:t>0.97605</a:t>
                  </a:r>
                </a:p>
                <a:p>
                  <a:pPr algn="ctr"/>
                  <a:endParaRPr lang="en-US" altLang="zh-CN"/>
                </a:p>
              </p:txBody>
            </p:sp>
            <p:sp>
              <p:nvSpPr>
                <p:cNvPr id="757833" name="Rectangle 73">
                  <a:extLst>
                    <a:ext uri="{FF2B5EF4-FFF2-40B4-BE49-F238E27FC236}">
                      <a16:creationId xmlns:a16="http://schemas.microsoft.com/office/drawing/2014/main" id="{99C7745E-5E04-4BD6-9C71-9003F99B5EAA}"/>
                    </a:ext>
                  </a:extLst>
                </p:cNvPr>
                <p:cNvSpPr>
                  <a:spLocks noChangeArrowheads="1"/>
                </p:cNvSpPr>
                <p:nvPr/>
              </p:nvSpPr>
              <p:spPr bwMode="auto">
                <a:xfrm>
                  <a:off x="657" y="692"/>
                  <a:ext cx="657"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57834" name="Group 74">
                <a:extLst>
                  <a:ext uri="{FF2B5EF4-FFF2-40B4-BE49-F238E27FC236}">
                    <a16:creationId xmlns:a16="http://schemas.microsoft.com/office/drawing/2014/main" id="{B2F3D47D-BA20-41AF-BC8D-1E0DF71F4110}"/>
                  </a:ext>
                </a:extLst>
              </p:cNvPr>
              <p:cNvGrpSpPr>
                <a:grpSpLocks/>
              </p:cNvGrpSpPr>
              <p:nvPr/>
            </p:nvGrpSpPr>
            <p:grpSpPr bwMode="auto">
              <a:xfrm>
                <a:off x="1314" y="692"/>
                <a:ext cx="658" cy="346"/>
                <a:chOff x="1314" y="692"/>
                <a:chExt cx="658" cy="346"/>
              </a:xfrm>
            </p:grpSpPr>
            <p:sp>
              <p:nvSpPr>
                <p:cNvPr id="757835" name="Rectangle 75">
                  <a:extLst>
                    <a:ext uri="{FF2B5EF4-FFF2-40B4-BE49-F238E27FC236}">
                      <a16:creationId xmlns:a16="http://schemas.microsoft.com/office/drawing/2014/main" id="{AFCF91C8-6A29-49E9-ADD4-17487A69B77D}"/>
                    </a:ext>
                  </a:extLst>
                </p:cNvPr>
                <p:cNvSpPr>
                  <a:spLocks noChangeArrowheads="1"/>
                </p:cNvSpPr>
                <p:nvPr/>
              </p:nvSpPr>
              <p:spPr bwMode="auto">
                <a:xfrm>
                  <a:off x="1357" y="692"/>
                  <a:ext cx="572"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altLang="zh-CN"/>
                    <a:t>0.98114</a:t>
                  </a:r>
                </a:p>
                <a:p>
                  <a:pPr algn="ctr"/>
                  <a:endParaRPr lang="en-US" altLang="zh-CN"/>
                </a:p>
              </p:txBody>
            </p:sp>
            <p:sp>
              <p:nvSpPr>
                <p:cNvPr id="757836" name="Rectangle 76">
                  <a:extLst>
                    <a:ext uri="{FF2B5EF4-FFF2-40B4-BE49-F238E27FC236}">
                      <a16:creationId xmlns:a16="http://schemas.microsoft.com/office/drawing/2014/main" id="{A973B0AB-6772-426E-92EE-5B6A42BA078B}"/>
                    </a:ext>
                  </a:extLst>
                </p:cNvPr>
                <p:cNvSpPr>
                  <a:spLocks noChangeArrowheads="1"/>
                </p:cNvSpPr>
                <p:nvPr/>
              </p:nvSpPr>
              <p:spPr bwMode="auto">
                <a:xfrm>
                  <a:off x="1314" y="692"/>
                  <a:ext cx="658"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57837" name="Group 77">
                <a:extLst>
                  <a:ext uri="{FF2B5EF4-FFF2-40B4-BE49-F238E27FC236}">
                    <a16:creationId xmlns:a16="http://schemas.microsoft.com/office/drawing/2014/main" id="{CE5B9F37-845D-4858-80EE-4B4100293EF6}"/>
                  </a:ext>
                </a:extLst>
              </p:cNvPr>
              <p:cNvGrpSpPr>
                <a:grpSpLocks/>
              </p:cNvGrpSpPr>
              <p:nvPr/>
            </p:nvGrpSpPr>
            <p:grpSpPr bwMode="auto">
              <a:xfrm>
                <a:off x="1972" y="692"/>
                <a:ext cx="658" cy="346"/>
                <a:chOff x="1972" y="692"/>
                <a:chExt cx="658" cy="346"/>
              </a:xfrm>
            </p:grpSpPr>
            <p:sp>
              <p:nvSpPr>
                <p:cNvPr id="757838" name="Rectangle 78">
                  <a:extLst>
                    <a:ext uri="{FF2B5EF4-FFF2-40B4-BE49-F238E27FC236}">
                      <a16:creationId xmlns:a16="http://schemas.microsoft.com/office/drawing/2014/main" id="{EAC9B5FB-17DA-4617-A534-906581FA2F47}"/>
                    </a:ext>
                  </a:extLst>
                </p:cNvPr>
                <p:cNvSpPr>
                  <a:spLocks noChangeArrowheads="1"/>
                </p:cNvSpPr>
                <p:nvPr/>
              </p:nvSpPr>
              <p:spPr bwMode="auto">
                <a:xfrm>
                  <a:off x="2015" y="692"/>
                  <a:ext cx="572"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altLang="zh-CN"/>
                    <a:t>0.99129</a:t>
                  </a:r>
                </a:p>
                <a:p>
                  <a:pPr algn="ctr"/>
                  <a:endParaRPr lang="en-US" altLang="zh-CN"/>
                </a:p>
              </p:txBody>
            </p:sp>
            <p:sp>
              <p:nvSpPr>
                <p:cNvPr id="757839" name="Rectangle 79">
                  <a:extLst>
                    <a:ext uri="{FF2B5EF4-FFF2-40B4-BE49-F238E27FC236}">
                      <a16:creationId xmlns:a16="http://schemas.microsoft.com/office/drawing/2014/main" id="{44ED6D9E-14E9-4965-80DF-96E1EBEC12CB}"/>
                    </a:ext>
                  </a:extLst>
                </p:cNvPr>
                <p:cNvSpPr>
                  <a:spLocks noChangeArrowheads="1"/>
                </p:cNvSpPr>
                <p:nvPr/>
              </p:nvSpPr>
              <p:spPr bwMode="auto">
                <a:xfrm>
                  <a:off x="1972" y="692"/>
                  <a:ext cx="658"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57840" name="Group 80">
                <a:extLst>
                  <a:ext uri="{FF2B5EF4-FFF2-40B4-BE49-F238E27FC236}">
                    <a16:creationId xmlns:a16="http://schemas.microsoft.com/office/drawing/2014/main" id="{5B113BDE-752E-4135-8E84-0CA65B2F994D}"/>
                  </a:ext>
                </a:extLst>
              </p:cNvPr>
              <p:cNvGrpSpPr>
                <a:grpSpLocks/>
              </p:cNvGrpSpPr>
              <p:nvPr/>
            </p:nvGrpSpPr>
            <p:grpSpPr bwMode="auto">
              <a:xfrm>
                <a:off x="2630" y="692"/>
                <a:ext cx="658" cy="346"/>
                <a:chOff x="2630" y="692"/>
                <a:chExt cx="658" cy="346"/>
              </a:xfrm>
            </p:grpSpPr>
            <p:sp>
              <p:nvSpPr>
                <p:cNvPr id="757841" name="Rectangle 81">
                  <a:extLst>
                    <a:ext uri="{FF2B5EF4-FFF2-40B4-BE49-F238E27FC236}">
                      <a16:creationId xmlns:a16="http://schemas.microsoft.com/office/drawing/2014/main" id="{FCD8A55F-91E0-4C2C-925D-3D82F3EF0BFA}"/>
                    </a:ext>
                  </a:extLst>
                </p:cNvPr>
                <p:cNvSpPr>
                  <a:spLocks noChangeArrowheads="1"/>
                </p:cNvSpPr>
                <p:nvPr/>
              </p:nvSpPr>
              <p:spPr bwMode="auto">
                <a:xfrm>
                  <a:off x="2673" y="692"/>
                  <a:ext cx="572"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altLang="zh-CN"/>
                    <a:t>0.98570</a:t>
                  </a:r>
                </a:p>
                <a:p>
                  <a:pPr algn="ctr"/>
                  <a:endParaRPr lang="en-US" altLang="zh-CN"/>
                </a:p>
              </p:txBody>
            </p:sp>
            <p:sp>
              <p:nvSpPr>
                <p:cNvPr id="757842" name="Rectangle 82">
                  <a:extLst>
                    <a:ext uri="{FF2B5EF4-FFF2-40B4-BE49-F238E27FC236}">
                      <a16:creationId xmlns:a16="http://schemas.microsoft.com/office/drawing/2014/main" id="{7C600F4B-BD24-450F-8C4A-1542519343AD}"/>
                    </a:ext>
                  </a:extLst>
                </p:cNvPr>
                <p:cNvSpPr>
                  <a:spLocks noChangeArrowheads="1"/>
                </p:cNvSpPr>
                <p:nvPr/>
              </p:nvSpPr>
              <p:spPr bwMode="auto">
                <a:xfrm>
                  <a:off x="2630" y="692"/>
                  <a:ext cx="658"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sp>
          <p:nvSpPr>
            <p:cNvPr id="757843" name="Rectangle 83">
              <a:extLst>
                <a:ext uri="{FF2B5EF4-FFF2-40B4-BE49-F238E27FC236}">
                  <a16:creationId xmlns:a16="http://schemas.microsoft.com/office/drawing/2014/main" id="{6CFEED3F-FB9E-4776-A1A9-7487FCEB2A0B}"/>
                </a:ext>
              </a:extLst>
            </p:cNvPr>
            <p:cNvSpPr>
              <a:spLocks noChangeArrowheads="1"/>
            </p:cNvSpPr>
            <p:nvPr/>
          </p:nvSpPr>
          <p:spPr bwMode="auto">
            <a:xfrm>
              <a:off x="-3" y="-3"/>
              <a:ext cx="3294" cy="1044"/>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日期占位符 1">
            <a:extLst>
              <a:ext uri="{FF2B5EF4-FFF2-40B4-BE49-F238E27FC236}">
                <a16:creationId xmlns:a16="http://schemas.microsoft.com/office/drawing/2014/main" id="{E8FDC517-C171-4A61-AB3E-538B57A882DE}"/>
              </a:ext>
            </a:extLst>
          </p:cNvPr>
          <p:cNvSpPr>
            <a:spLocks noGrp="1"/>
          </p:cNvSpPr>
          <p:nvPr>
            <p:ph type="dt" sz="half" idx="10"/>
          </p:nvPr>
        </p:nvSpPr>
        <p:spPr/>
        <p:txBody>
          <a:bodyPr/>
          <a:lstStyle/>
          <a:p>
            <a:fld id="{BE864F7F-9FA7-432D-8F39-AF9310E45083}" type="datetime1">
              <a:rPr lang="zh-CN" altLang="en-US"/>
              <a:pPr/>
              <a:t>2018/11/28</a:t>
            </a:fld>
            <a:endParaRPr lang="en-US" altLang="zh-CN"/>
          </a:p>
        </p:txBody>
      </p:sp>
      <p:sp>
        <p:nvSpPr>
          <p:cNvPr id="151" name="灯片编号占位符 3">
            <a:extLst>
              <a:ext uri="{FF2B5EF4-FFF2-40B4-BE49-F238E27FC236}">
                <a16:creationId xmlns:a16="http://schemas.microsoft.com/office/drawing/2014/main" id="{277180B0-499F-46F2-A90B-B518FF5765AA}"/>
              </a:ext>
            </a:extLst>
          </p:cNvPr>
          <p:cNvSpPr>
            <a:spLocks noGrp="1"/>
          </p:cNvSpPr>
          <p:nvPr>
            <p:ph type="sldNum" sz="quarter" idx="12"/>
          </p:nvPr>
        </p:nvSpPr>
        <p:spPr/>
        <p:txBody>
          <a:bodyPr/>
          <a:lstStyle/>
          <a:p>
            <a:fld id="{F3C0BFD2-B0AC-495A-9055-DCECD0B135F8}" type="slidenum">
              <a:rPr lang="en-US" altLang="zh-CN"/>
              <a:pPr/>
              <a:t>105</a:t>
            </a:fld>
            <a:endParaRPr lang="en-US" altLang="zh-CN"/>
          </a:p>
        </p:txBody>
      </p:sp>
      <p:sp>
        <p:nvSpPr>
          <p:cNvPr id="758786" name="Text Box 2">
            <a:extLst>
              <a:ext uri="{FF2B5EF4-FFF2-40B4-BE49-F238E27FC236}">
                <a16:creationId xmlns:a16="http://schemas.microsoft.com/office/drawing/2014/main" id="{6DE100B0-B881-4004-80D3-75577CE8DE14}"/>
              </a:ext>
            </a:extLst>
          </p:cNvPr>
          <p:cNvSpPr txBox="1">
            <a:spLocks noChangeArrowheads="1"/>
          </p:cNvSpPr>
          <p:nvPr/>
        </p:nvSpPr>
        <p:spPr bwMode="auto">
          <a:xfrm>
            <a:off x="4267200" y="685801"/>
            <a:ext cx="3124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a:latin typeface="宋体" panose="02010600030101010101" pitchFamily="2" charset="-122"/>
              </a:rPr>
              <a:t>表</a:t>
            </a:r>
            <a:r>
              <a:rPr kumimoji="1" lang="en-US" altLang="zh-CN">
                <a:latin typeface="Tahoma" panose="020B0604030504040204" pitchFamily="34" charset="0"/>
              </a:rPr>
              <a:t>A2.2(c) 30</a:t>
            </a:r>
            <a:r>
              <a:rPr kumimoji="1" lang="zh-CN" altLang="en-US">
                <a:latin typeface="宋体" panose="02010600030101010101" pitchFamily="2" charset="-122"/>
              </a:rPr>
              <a:t>，</a:t>
            </a:r>
            <a:r>
              <a:rPr kumimoji="1" lang="en-US" altLang="zh-CN">
                <a:latin typeface="Tahoma" panose="020B0604030504040204" pitchFamily="34" charset="0"/>
              </a:rPr>
              <a:t>31</a:t>
            </a:r>
            <a:r>
              <a:rPr kumimoji="1" lang="zh-CN" altLang="en-US">
                <a:latin typeface="宋体" panose="02010600030101010101" pitchFamily="2" charset="-122"/>
              </a:rPr>
              <a:t>进制分数维</a:t>
            </a:r>
            <a:r>
              <a:rPr kumimoji="1" lang="zh-CN" altLang="en-US">
                <a:latin typeface="Tahoma" panose="020B0604030504040204" pitchFamily="34" charset="0"/>
              </a:rPr>
              <a:t> </a:t>
            </a:r>
          </a:p>
        </p:txBody>
      </p:sp>
      <p:grpSp>
        <p:nvGrpSpPr>
          <p:cNvPr id="758787" name="Group 3">
            <a:extLst>
              <a:ext uri="{FF2B5EF4-FFF2-40B4-BE49-F238E27FC236}">
                <a16:creationId xmlns:a16="http://schemas.microsoft.com/office/drawing/2014/main" id="{6DE05947-69F5-414A-B579-51D780B3356B}"/>
              </a:ext>
            </a:extLst>
          </p:cNvPr>
          <p:cNvGrpSpPr>
            <a:grpSpLocks/>
          </p:cNvGrpSpPr>
          <p:nvPr/>
        </p:nvGrpSpPr>
        <p:grpSpPr bwMode="auto">
          <a:xfrm>
            <a:off x="2667000" y="1066800"/>
            <a:ext cx="6781800" cy="1143000"/>
            <a:chOff x="-3" y="-3"/>
            <a:chExt cx="3366" cy="1044"/>
          </a:xfrm>
        </p:grpSpPr>
        <p:grpSp>
          <p:nvGrpSpPr>
            <p:cNvPr id="758788" name="Group 4">
              <a:extLst>
                <a:ext uri="{FF2B5EF4-FFF2-40B4-BE49-F238E27FC236}">
                  <a16:creationId xmlns:a16="http://schemas.microsoft.com/office/drawing/2014/main" id="{22FBA13D-DAB0-4DAC-8E1C-DE3FA5DA49DA}"/>
                </a:ext>
              </a:extLst>
            </p:cNvPr>
            <p:cNvGrpSpPr>
              <a:grpSpLocks/>
            </p:cNvGrpSpPr>
            <p:nvPr/>
          </p:nvGrpSpPr>
          <p:grpSpPr bwMode="auto">
            <a:xfrm>
              <a:off x="0" y="0"/>
              <a:ext cx="3360" cy="1038"/>
              <a:chOff x="0" y="0"/>
              <a:chExt cx="3360" cy="1038"/>
            </a:xfrm>
          </p:grpSpPr>
          <p:grpSp>
            <p:nvGrpSpPr>
              <p:cNvPr id="758789" name="Group 5">
                <a:extLst>
                  <a:ext uri="{FF2B5EF4-FFF2-40B4-BE49-F238E27FC236}">
                    <a16:creationId xmlns:a16="http://schemas.microsoft.com/office/drawing/2014/main" id="{8C31E65A-B612-403B-8353-F63CC62AAFAC}"/>
                  </a:ext>
                </a:extLst>
              </p:cNvPr>
              <p:cNvGrpSpPr>
                <a:grpSpLocks/>
              </p:cNvGrpSpPr>
              <p:nvPr/>
            </p:nvGrpSpPr>
            <p:grpSpPr bwMode="auto">
              <a:xfrm>
                <a:off x="0" y="0"/>
                <a:ext cx="672" cy="346"/>
                <a:chOff x="0" y="0"/>
                <a:chExt cx="672" cy="346"/>
              </a:xfrm>
            </p:grpSpPr>
            <p:sp>
              <p:nvSpPr>
                <p:cNvPr id="758790" name="Rectangle 6">
                  <a:extLst>
                    <a:ext uri="{FF2B5EF4-FFF2-40B4-BE49-F238E27FC236}">
                      <a16:creationId xmlns:a16="http://schemas.microsoft.com/office/drawing/2014/main" id="{0685E647-6E80-482C-B985-C7A7B1DCDDA7}"/>
                    </a:ext>
                  </a:extLst>
                </p:cNvPr>
                <p:cNvSpPr>
                  <a:spLocks noChangeArrowheads="1"/>
                </p:cNvSpPr>
                <p:nvPr/>
              </p:nvSpPr>
              <p:spPr bwMode="auto">
                <a:xfrm>
                  <a:off x="43" y="0"/>
                  <a:ext cx="58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a:latin typeface="Times New Roman" panose="02020603050405020304" pitchFamily="18" charset="0"/>
                    </a:rPr>
                    <a:t>嵌入维</a:t>
                  </a:r>
                  <a:endParaRPr lang="zh-CN" altLang="en-US">
                    <a:latin typeface="Tahoma" panose="020B0604030504040204" pitchFamily="34" charset="0"/>
                  </a:endParaRPr>
                </a:p>
                <a:p>
                  <a:pPr algn="ctr"/>
                  <a:endParaRPr lang="en-US" altLang="zh-CN"/>
                </a:p>
              </p:txBody>
            </p:sp>
            <p:sp>
              <p:nvSpPr>
                <p:cNvPr id="758791" name="Rectangle 7">
                  <a:extLst>
                    <a:ext uri="{FF2B5EF4-FFF2-40B4-BE49-F238E27FC236}">
                      <a16:creationId xmlns:a16="http://schemas.microsoft.com/office/drawing/2014/main" id="{FB2FEFD9-83B2-40B8-8D5F-3B38837C64F2}"/>
                    </a:ext>
                  </a:extLst>
                </p:cNvPr>
                <p:cNvSpPr>
                  <a:spLocks noChangeArrowheads="1"/>
                </p:cNvSpPr>
                <p:nvPr/>
              </p:nvSpPr>
              <p:spPr bwMode="auto">
                <a:xfrm>
                  <a:off x="0" y="0"/>
                  <a:ext cx="672"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58792" name="Group 8">
                <a:extLst>
                  <a:ext uri="{FF2B5EF4-FFF2-40B4-BE49-F238E27FC236}">
                    <a16:creationId xmlns:a16="http://schemas.microsoft.com/office/drawing/2014/main" id="{53599C36-FEDB-44CD-AA13-7A9476B74E2F}"/>
                  </a:ext>
                </a:extLst>
              </p:cNvPr>
              <p:cNvGrpSpPr>
                <a:grpSpLocks/>
              </p:cNvGrpSpPr>
              <p:nvPr/>
            </p:nvGrpSpPr>
            <p:grpSpPr bwMode="auto">
              <a:xfrm>
                <a:off x="672" y="0"/>
                <a:ext cx="672" cy="346"/>
                <a:chOff x="672" y="0"/>
                <a:chExt cx="672" cy="346"/>
              </a:xfrm>
            </p:grpSpPr>
            <p:sp>
              <p:nvSpPr>
                <p:cNvPr id="758793" name="Rectangle 9">
                  <a:extLst>
                    <a:ext uri="{FF2B5EF4-FFF2-40B4-BE49-F238E27FC236}">
                      <a16:creationId xmlns:a16="http://schemas.microsoft.com/office/drawing/2014/main" id="{A65FA45C-202B-4A57-A634-269E4A2CBB8A}"/>
                    </a:ext>
                  </a:extLst>
                </p:cNvPr>
                <p:cNvSpPr>
                  <a:spLocks noChangeArrowheads="1"/>
                </p:cNvSpPr>
                <p:nvPr/>
              </p:nvSpPr>
              <p:spPr bwMode="auto">
                <a:xfrm>
                  <a:off x="715" y="0"/>
                  <a:ext cx="58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altLang="zh-CN"/>
                    <a:t>30-1</a:t>
                  </a:r>
                </a:p>
                <a:p>
                  <a:pPr algn="ctr"/>
                  <a:endParaRPr lang="en-US" altLang="zh-CN"/>
                </a:p>
              </p:txBody>
            </p:sp>
            <p:sp>
              <p:nvSpPr>
                <p:cNvPr id="758794" name="Rectangle 10">
                  <a:extLst>
                    <a:ext uri="{FF2B5EF4-FFF2-40B4-BE49-F238E27FC236}">
                      <a16:creationId xmlns:a16="http://schemas.microsoft.com/office/drawing/2014/main" id="{4AFBE5B6-8F88-4311-9904-F33B20C86BF3}"/>
                    </a:ext>
                  </a:extLst>
                </p:cNvPr>
                <p:cNvSpPr>
                  <a:spLocks noChangeArrowheads="1"/>
                </p:cNvSpPr>
                <p:nvPr/>
              </p:nvSpPr>
              <p:spPr bwMode="auto">
                <a:xfrm>
                  <a:off x="672" y="0"/>
                  <a:ext cx="672"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58795" name="Group 11">
                <a:extLst>
                  <a:ext uri="{FF2B5EF4-FFF2-40B4-BE49-F238E27FC236}">
                    <a16:creationId xmlns:a16="http://schemas.microsoft.com/office/drawing/2014/main" id="{F69F48BB-1E8C-4B46-8883-867FF2483D39}"/>
                  </a:ext>
                </a:extLst>
              </p:cNvPr>
              <p:cNvGrpSpPr>
                <a:grpSpLocks/>
              </p:cNvGrpSpPr>
              <p:nvPr/>
            </p:nvGrpSpPr>
            <p:grpSpPr bwMode="auto">
              <a:xfrm>
                <a:off x="1344" y="0"/>
                <a:ext cx="672" cy="346"/>
                <a:chOff x="1344" y="0"/>
                <a:chExt cx="672" cy="346"/>
              </a:xfrm>
            </p:grpSpPr>
            <p:sp>
              <p:nvSpPr>
                <p:cNvPr id="758796" name="Rectangle 12">
                  <a:extLst>
                    <a:ext uri="{FF2B5EF4-FFF2-40B4-BE49-F238E27FC236}">
                      <a16:creationId xmlns:a16="http://schemas.microsoft.com/office/drawing/2014/main" id="{B37A250A-56B1-4755-AF8D-9D38EF5B83C5}"/>
                    </a:ext>
                  </a:extLst>
                </p:cNvPr>
                <p:cNvSpPr>
                  <a:spLocks noChangeArrowheads="1"/>
                </p:cNvSpPr>
                <p:nvPr/>
              </p:nvSpPr>
              <p:spPr bwMode="auto">
                <a:xfrm>
                  <a:off x="1387" y="0"/>
                  <a:ext cx="58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altLang="zh-CN"/>
                    <a:t>30-2</a:t>
                  </a:r>
                </a:p>
                <a:p>
                  <a:pPr algn="ctr"/>
                  <a:endParaRPr lang="en-US" altLang="zh-CN"/>
                </a:p>
              </p:txBody>
            </p:sp>
            <p:sp>
              <p:nvSpPr>
                <p:cNvPr id="758797" name="Rectangle 13">
                  <a:extLst>
                    <a:ext uri="{FF2B5EF4-FFF2-40B4-BE49-F238E27FC236}">
                      <a16:creationId xmlns:a16="http://schemas.microsoft.com/office/drawing/2014/main" id="{97EF2793-222E-4F71-80B8-64BC70DEDDC8}"/>
                    </a:ext>
                  </a:extLst>
                </p:cNvPr>
                <p:cNvSpPr>
                  <a:spLocks noChangeArrowheads="1"/>
                </p:cNvSpPr>
                <p:nvPr/>
              </p:nvSpPr>
              <p:spPr bwMode="auto">
                <a:xfrm>
                  <a:off x="1344" y="0"/>
                  <a:ext cx="672"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58798" name="Group 14">
                <a:extLst>
                  <a:ext uri="{FF2B5EF4-FFF2-40B4-BE49-F238E27FC236}">
                    <a16:creationId xmlns:a16="http://schemas.microsoft.com/office/drawing/2014/main" id="{7BA79BF1-A715-4AA4-85C4-DB3A833D37AF}"/>
                  </a:ext>
                </a:extLst>
              </p:cNvPr>
              <p:cNvGrpSpPr>
                <a:grpSpLocks/>
              </p:cNvGrpSpPr>
              <p:nvPr/>
            </p:nvGrpSpPr>
            <p:grpSpPr bwMode="auto">
              <a:xfrm>
                <a:off x="2016" y="0"/>
                <a:ext cx="672" cy="346"/>
                <a:chOff x="2016" y="0"/>
                <a:chExt cx="672" cy="346"/>
              </a:xfrm>
            </p:grpSpPr>
            <p:sp>
              <p:nvSpPr>
                <p:cNvPr id="758799" name="Rectangle 15">
                  <a:extLst>
                    <a:ext uri="{FF2B5EF4-FFF2-40B4-BE49-F238E27FC236}">
                      <a16:creationId xmlns:a16="http://schemas.microsoft.com/office/drawing/2014/main" id="{3081BAF7-8CDF-45F6-8465-D9C71B4F1A47}"/>
                    </a:ext>
                  </a:extLst>
                </p:cNvPr>
                <p:cNvSpPr>
                  <a:spLocks noChangeArrowheads="1"/>
                </p:cNvSpPr>
                <p:nvPr/>
              </p:nvSpPr>
              <p:spPr bwMode="auto">
                <a:xfrm>
                  <a:off x="2059" y="0"/>
                  <a:ext cx="58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altLang="zh-CN"/>
                    <a:t>31-1</a:t>
                  </a:r>
                </a:p>
                <a:p>
                  <a:pPr algn="ctr"/>
                  <a:endParaRPr lang="en-US" altLang="zh-CN"/>
                </a:p>
              </p:txBody>
            </p:sp>
            <p:sp>
              <p:nvSpPr>
                <p:cNvPr id="758800" name="Rectangle 16">
                  <a:extLst>
                    <a:ext uri="{FF2B5EF4-FFF2-40B4-BE49-F238E27FC236}">
                      <a16:creationId xmlns:a16="http://schemas.microsoft.com/office/drawing/2014/main" id="{BADED1FB-2879-46AE-989A-65FCD146D09A}"/>
                    </a:ext>
                  </a:extLst>
                </p:cNvPr>
                <p:cNvSpPr>
                  <a:spLocks noChangeArrowheads="1"/>
                </p:cNvSpPr>
                <p:nvPr/>
              </p:nvSpPr>
              <p:spPr bwMode="auto">
                <a:xfrm>
                  <a:off x="2016" y="0"/>
                  <a:ext cx="672"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58801" name="Group 17">
                <a:extLst>
                  <a:ext uri="{FF2B5EF4-FFF2-40B4-BE49-F238E27FC236}">
                    <a16:creationId xmlns:a16="http://schemas.microsoft.com/office/drawing/2014/main" id="{FC208BD8-293C-4EA8-B8A0-A6FB85DC9B8A}"/>
                  </a:ext>
                </a:extLst>
              </p:cNvPr>
              <p:cNvGrpSpPr>
                <a:grpSpLocks/>
              </p:cNvGrpSpPr>
              <p:nvPr/>
            </p:nvGrpSpPr>
            <p:grpSpPr bwMode="auto">
              <a:xfrm>
                <a:off x="2688" y="0"/>
                <a:ext cx="672" cy="346"/>
                <a:chOff x="2688" y="0"/>
                <a:chExt cx="672" cy="346"/>
              </a:xfrm>
            </p:grpSpPr>
            <p:sp>
              <p:nvSpPr>
                <p:cNvPr id="758802" name="Rectangle 18">
                  <a:extLst>
                    <a:ext uri="{FF2B5EF4-FFF2-40B4-BE49-F238E27FC236}">
                      <a16:creationId xmlns:a16="http://schemas.microsoft.com/office/drawing/2014/main" id="{4F0D262C-AD09-426F-9D40-93BC245D3230}"/>
                    </a:ext>
                  </a:extLst>
                </p:cNvPr>
                <p:cNvSpPr>
                  <a:spLocks noChangeArrowheads="1"/>
                </p:cNvSpPr>
                <p:nvPr/>
              </p:nvSpPr>
              <p:spPr bwMode="auto">
                <a:xfrm>
                  <a:off x="2731" y="0"/>
                  <a:ext cx="58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altLang="zh-CN"/>
                    <a:t>31-2</a:t>
                  </a:r>
                </a:p>
                <a:p>
                  <a:pPr algn="ctr"/>
                  <a:endParaRPr lang="en-US" altLang="zh-CN"/>
                </a:p>
              </p:txBody>
            </p:sp>
            <p:sp>
              <p:nvSpPr>
                <p:cNvPr id="758803" name="Rectangle 19">
                  <a:extLst>
                    <a:ext uri="{FF2B5EF4-FFF2-40B4-BE49-F238E27FC236}">
                      <a16:creationId xmlns:a16="http://schemas.microsoft.com/office/drawing/2014/main" id="{A77554C1-B54B-4293-9AA1-E1F2F2AA2778}"/>
                    </a:ext>
                  </a:extLst>
                </p:cNvPr>
                <p:cNvSpPr>
                  <a:spLocks noChangeArrowheads="1"/>
                </p:cNvSpPr>
                <p:nvPr/>
              </p:nvSpPr>
              <p:spPr bwMode="auto">
                <a:xfrm>
                  <a:off x="2688" y="0"/>
                  <a:ext cx="672"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58804" name="Group 20">
                <a:extLst>
                  <a:ext uri="{FF2B5EF4-FFF2-40B4-BE49-F238E27FC236}">
                    <a16:creationId xmlns:a16="http://schemas.microsoft.com/office/drawing/2014/main" id="{8917D52A-9634-4F6D-81AB-2CB36CB50E4D}"/>
                  </a:ext>
                </a:extLst>
              </p:cNvPr>
              <p:cNvGrpSpPr>
                <a:grpSpLocks/>
              </p:cNvGrpSpPr>
              <p:nvPr/>
            </p:nvGrpSpPr>
            <p:grpSpPr bwMode="auto">
              <a:xfrm>
                <a:off x="0" y="346"/>
                <a:ext cx="672" cy="346"/>
                <a:chOff x="0" y="346"/>
                <a:chExt cx="672" cy="346"/>
              </a:xfrm>
            </p:grpSpPr>
            <p:sp>
              <p:nvSpPr>
                <p:cNvPr id="758805" name="Rectangle 21">
                  <a:extLst>
                    <a:ext uri="{FF2B5EF4-FFF2-40B4-BE49-F238E27FC236}">
                      <a16:creationId xmlns:a16="http://schemas.microsoft.com/office/drawing/2014/main" id="{8DE68BF4-6A8C-4D19-9885-E2497F694274}"/>
                    </a:ext>
                  </a:extLst>
                </p:cNvPr>
                <p:cNvSpPr>
                  <a:spLocks noChangeArrowheads="1"/>
                </p:cNvSpPr>
                <p:nvPr/>
              </p:nvSpPr>
              <p:spPr bwMode="auto">
                <a:xfrm>
                  <a:off x="43" y="346"/>
                  <a:ext cx="58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altLang="zh-CN"/>
                    <a:t>2</a:t>
                  </a:r>
                  <a:r>
                    <a:rPr lang="zh-CN" altLang="en-US">
                      <a:latin typeface="Times New Roman" panose="02020603050405020304" pitchFamily="18" charset="0"/>
                    </a:rPr>
                    <a:t>维</a:t>
                  </a:r>
                  <a:endParaRPr lang="zh-CN" altLang="en-US">
                    <a:latin typeface="Tahoma" panose="020B0604030504040204" pitchFamily="34" charset="0"/>
                  </a:endParaRPr>
                </a:p>
                <a:p>
                  <a:pPr algn="ctr"/>
                  <a:endParaRPr lang="en-US" altLang="zh-CN"/>
                </a:p>
              </p:txBody>
            </p:sp>
            <p:sp>
              <p:nvSpPr>
                <p:cNvPr id="758806" name="Rectangle 22">
                  <a:extLst>
                    <a:ext uri="{FF2B5EF4-FFF2-40B4-BE49-F238E27FC236}">
                      <a16:creationId xmlns:a16="http://schemas.microsoft.com/office/drawing/2014/main" id="{A45F2043-5A65-4485-BC7D-C53D886DFAC1}"/>
                    </a:ext>
                  </a:extLst>
                </p:cNvPr>
                <p:cNvSpPr>
                  <a:spLocks noChangeArrowheads="1"/>
                </p:cNvSpPr>
                <p:nvPr/>
              </p:nvSpPr>
              <p:spPr bwMode="auto">
                <a:xfrm>
                  <a:off x="0" y="346"/>
                  <a:ext cx="672"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58807" name="Group 23">
                <a:extLst>
                  <a:ext uri="{FF2B5EF4-FFF2-40B4-BE49-F238E27FC236}">
                    <a16:creationId xmlns:a16="http://schemas.microsoft.com/office/drawing/2014/main" id="{57EE79EA-D67E-4C8D-92B4-C562D928D783}"/>
                  </a:ext>
                </a:extLst>
              </p:cNvPr>
              <p:cNvGrpSpPr>
                <a:grpSpLocks/>
              </p:cNvGrpSpPr>
              <p:nvPr/>
            </p:nvGrpSpPr>
            <p:grpSpPr bwMode="auto">
              <a:xfrm>
                <a:off x="672" y="346"/>
                <a:ext cx="672" cy="346"/>
                <a:chOff x="672" y="346"/>
                <a:chExt cx="672" cy="346"/>
              </a:xfrm>
            </p:grpSpPr>
            <p:sp>
              <p:nvSpPr>
                <p:cNvPr id="758808" name="Rectangle 24">
                  <a:extLst>
                    <a:ext uri="{FF2B5EF4-FFF2-40B4-BE49-F238E27FC236}">
                      <a16:creationId xmlns:a16="http://schemas.microsoft.com/office/drawing/2014/main" id="{9553744B-01CE-4D26-836A-7D2EA44FFFD7}"/>
                    </a:ext>
                  </a:extLst>
                </p:cNvPr>
                <p:cNvSpPr>
                  <a:spLocks noChangeArrowheads="1"/>
                </p:cNvSpPr>
                <p:nvPr/>
              </p:nvSpPr>
              <p:spPr bwMode="auto">
                <a:xfrm>
                  <a:off x="715" y="346"/>
                  <a:ext cx="58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altLang="zh-CN"/>
                    <a:t>0.90838</a:t>
                  </a:r>
                </a:p>
                <a:p>
                  <a:pPr algn="ctr"/>
                  <a:endParaRPr lang="en-US" altLang="zh-CN"/>
                </a:p>
              </p:txBody>
            </p:sp>
            <p:sp>
              <p:nvSpPr>
                <p:cNvPr id="758809" name="Rectangle 25">
                  <a:extLst>
                    <a:ext uri="{FF2B5EF4-FFF2-40B4-BE49-F238E27FC236}">
                      <a16:creationId xmlns:a16="http://schemas.microsoft.com/office/drawing/2014/main" id="{908ACEF9-803F-4A81-8AC7-0895D70E38D4}"/>
                    </a:ext>
                  </a:extLst>
                </p:cNvPr>
                <p:cNvSpPr>
                  <a:spLocks noChangeArrowheads="1"/>
                </p:cNvSpPr>
                <p:nvPr/>
              </p:nvSpPr>
              <p:spPr bwMode="auto">
                <a:xfrm>
                  <a:off x="672" y="346"/>
                  <a:ext cx="672"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58810" name="Group 26">
                <a:extLst>
                  <a:ext uri="{FF2B5EF4-FFF2-40B4-BE49-F238E27FC236}">
                    <a16:creationId xmlns:a16="http://schemas.microsoft.com/office/drawing/2014/main" id="{8AEE1AA1-7057-4606-A8AA-37D34651434C}"/>
                  </a:ext>
                </a:extLst>
              </p:cNvPr>
              <p:cNvGrpSpPr>
                <a:grpSpLocks/>
              </p:cNvGrpSpPr>
              <p:nvPr/>
            </p:nvGrpSpPr>
            <p:grpSpPr bwMode="auto">
              <a:xfrm>
                <a:off x="1344" y="346"/>
                <a:ext cx="672" cy="346"/>
                <a:chOff x="1344" y="346"/>
                <a:chExt cx="672" cy="346"/>
              </a:xfrm>
            </p:grpSpPr>
            <p:sp>
              <p:nvSpPr>
                <p:cNvPr id="758811" name="Rectangle 27">
                  <a:extLst>
                    <a:ext uri="{FF2B5EF4-FFF2-40B4-BE49-F238E27FC236}">
                      <a16:creationId xmlns:a16="http://schemas.microsoft.com/office/drawing/2014/main" id="{B7A2D17F-5722-488B-AA09-DC122298EC24}"/>
                    </a:ext>
                  </a:extLst>
                </p:cNvPr>
                <p:cNvSpPr>
                  <a:spLocks noChangeArrowheads="1"/>
                </p:cNvSpPr>
                <p:nvPr/>
              </p:nvSpPr>
              <p:spPr bwMode="auto">
                <a:xfrm>
                  <a:off x="1387" y="346"/>
                  <a:ext cx="58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altLang="zh-CN"/>
                    <a:t>0.92918</a:t>
                  </a:r>
                </a:p>
                <a:p>
                  <a:pPr algn="ctr"/>
                  <a:endParaRPr lang="en-US" altLang="zh-CN"/>
                </a:p>
              </p:txBody>
            </p:sp>
            <p:sp>
              <p:nvSpPr>
                <p:cNvPr id="758812" name="Rectangle 28">
                  <a:extLst>
                    <a:ext uri="{FF2B5EF4-FFF2-40B4-BE49-F238E27FC236}">
                      <a16:creationId xmlns:a16="http://schemas.microsoft.com/office/drawing/2014/main" id="{B41C1CDF-7D6E-4535-9A30-5837B42677A9}"/>
                    </a:ext>
                  </a:extLst>
                </p:cNvPr>
                <p:cNvSpPr>
                  <a:spLocks noChangeArrowheads="1"/>
                </p:cNvSpPr>
                <p:nvPr/>
              </p:nvSpPr>
              <p:spPr bwMode="auto">
                <a:xfrm>
                  <a:off x="1344" y="346"/>
                  <a:ext cx="672"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58813" name="Group 29">
                <a:extLst>
                  <a:ext uri="{FF2B5EF4-FFF2-40B4-BE49-F238E27FC236}">
                    <a16:creationId xmlns:a16="http://schemas.microsoft.com/office/drawing/2014/main" id="{23C6A915-0AED-4567-82F4-E74C0FBA757D}"/>
                  </a:ext>
                </a:extLst>
              </p:cNvPr>
              <p:cNvGrpSpPr>
                <a:grpSpLocks/>
              </p:cNvGrpSpPr>
              <p:nvPr/>
            </p:nvGrpSpPr>
            <p:grpSpPr bwMode="auto">
              <a:xfrm>
                <a:off x="2016" y="346"/>
                <a:ext cx="672" cy="346"/>
                <a:chOff x="2016" y="346"/>
                <a:chExt cx="672" cy="346"/>
              </a:xfrm>
            </p:grpSpPr>
            <p:sp>
              <p:nvSpPr>
                <p:cNvPr id="758814" name="Rectangle 30">
                  <a:extLst>
                    <a:ext uri="{FF2B5EF4-FFF2-40B4-BE49-F238E27FC236}">
                      <a16:creationId xmlns:a16="http://schemas.microsoft.com/office/drawing/2014/main" id="{7DBCC991-F456-4547-9BEE-DAB7A759EF75}"/>
                    </a:ext>
                  </a:extLst>
                </p:cNvPr>
                <p:cNvSpPr>
                  <a:spLocks noChangeArrowheads="1"/>
                </p:cNvSpPr>
                <p:nvPr/>
              </p:nvSpPr>
              <p:spPr bwMode="auto">
                <a:xfrm>
                  <a:off x="2059" y="346"/>
                  <a:ext cx="58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altLang="zh-CN"/>
                    <a:t>0.91655</a:t>
                  </a:r>
                </a:p>
                <a:p>
                  <a:pPr algn="ctr"/>
                  <a:endParaRPr lang="en-US" altLang="zh-CN"/>
                </a:p>
              </p:txBody>
            </p:sp>
            <p:sp>
              <p:nvSpPr>
                <p:cNvPr id="758815" name="Rectangle 31">
                  <a:extLst>
                    <a:ext uri="{FF2B5EF4-FFF2-40B4-BE49-F238E27FC236}">
                      <a16:creationId xmlns:a16="http://schemas.microsoft.com/office/drawing/2014/main" id="{8C583AB8-B3C0-4711-8691-9D1BE6372FED}"/>
                    </a:ext>
                  </a:extLst>
                </p:cNvPr>
                <p:cNvSpPr>
                  <a:spLocks noChangeArrowheads="1"/>
                </p:cNvSpPr>
                <p:nvPr/>
              </p:nvSpPr>
              <p:spPr bwMode="auto">
                <a:xfrm>
                  <a:off x="2016" y="346"/>
                  <a:ext cx="672"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58816" name="Group 32">
                <a:extLst>
                  <a:ext uri="{FF2B5EF4-FFF2-40B4-BE49-F238E27FC236}">
                    <a16:creationId xmlns:a16="http://schemas.microsoft.com/office/drawing/2014/main" id="{FDD72141-9ED7-41D3-9B2F-F838B765EEFD}"/>
                  </a:ext>
                </a:extLst>
              </p:cNvPr>
              <p:cNvGrpSpPr>
                <a:grpSpLocks/>
              </p:cNvGrpSpPr>
              <p:nvPr/>
            </p:nvGrpSpPr>
            <p:grpSpPr bwMode="auto">
              <a:xfrm>
                <a:off x="2688" y="346"/>
                <a:ext cx="672" cy="346"/>
                <a:chOff x="2688" y="346"/>
                <a:chExt cx="672" cy="346"/>
              </a:xfrm>
            </p:grpSpPr>
            <p:sp>
              <p:nvSpPr>
                <p:cNvPr id="758817" name="Rectangle 33">
                  <a:extLst>
                    <a:ext uri="{FF2B5EF4-FFF2-40B4-BE49-F238E27FC236}">
                      <a16:creationId xmlns:a16="http://schemas.microsoft.com/office/drawing/2014/main" id="{7A15A66C-3847-471E-B1E2-3E3A5B3F9795}"/>
                    </a:ext>
                  </a:extLst>
                </p:cNvPr>
                <p:cNvSpPr>
                  <a:spLocks noChangeArrowheads="1"/>
                </p:cNvSpPr>
                <p:nvPr/>
              </p:nvSpPr>
              <p:spPr bwMode="auto">
                <a:xfrm>
                  <a:off x="2731" y="346"/>
                  <a:ext cx="58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altLang="zh-CN"/>
                    <a:t>0.89280</a:t>
                  </a:r>
                </a:p>
                <a:p>
                  <a:pPr algn="ctr"/>
                  <a:endParaRPr lang="en-US" altLang="zh-CN"/>
                </a:p>
              </p:txBody>
            </p:sp>
            <p:sp>
              <p:nvSpPr>
                <p:cNvPr id="758818" name="Rectangle 34">
                  <a:extLst>
                    <a:ext uri="{FF2B5EF4-FFF2-40B4-BE49-F238E27FC236}">
                      <a16:creationId xmlns:a16="http://schemas.microsoft.com/office/drawing/2014/main" id="{D823F09F-09C0-4C3C-995B-033A2EF195E8}"/>
                    </a:ext>
                  </a:extLst>
                </p:cNvPr>
                <p:cNvSpPr>
                  <a:spLocks noChangeArrowheads="1"/>
                </p:cNvSpPr>
                <p:nvPr/>
              </p:nvSpPr>
              <p:spPr bwMode="auto">
                <a:xfrm>
                  <a:off x="2688" y="346"/>
                  <a:ext cx="672"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58819" name="Group 35">
                <a:extLst>
                  <a:ext uri="{FF2B5EF4-FFF2-40B4-BE49-F238E27FC236}">
                    <a16:creationId xmlns:a16="http://schemas.microsoft.com/office/drawing/2014/main" id="{A7BDE86C-57FB-4610-B41B-5EBE33E18BFE}"/>
                  </a:ext>
                </a:extLst>
              </p:cNvPr>
              <p:cNvGrpSpPr>
                <a:grpSpLocks/>
              </p:cNvGrpSpPr>
              <p:nvPr/>
            </p:nvGrpSpPr>
            <p:grpSpPr bwMode="auto">
              <a:xfrm>
                <a:off x="0" y="692"/>
                <a:ext cx="672" cy="346"/>
                <a:chOff x="0" y="692"/>
                <a:chExt cx="672" cy="346"/>
              </a:xfrm>
            </p:grpSpPr>
            <p:sp>
              <p:nvSpPr>
                <p:cNvPr id="758820" name="Rectangle 36">
                  <a:extLst>
                    <a:ext uri="{FF2B5EF4-FFF2-40B4-BE49-F238E27FC236}">
                      <a16:creationId xmlns:a16="http://schemas.microsoft.com/office/drawing/2014/main" id="{19B0F9E0-FD67-4640-8008-FCF7132A2FA5}"/>
                    </a:ext>
                  </a:extLst>
                </p:cNvPr>
                <p:cNvSpPr>
                  <a:spLocks noChangeArrowheads="1"/>
                </p:cNvSpPr>
                <p:nvPr/>
              </p:nvSpPr>
              <p:spPr bwMode="auto">
                <a:xfrm>
                  <a:off x="43" y="692"/>
                  <a:ext cx="58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altLang="zh-CN"/>
                    <a:t>3</a:t>
                  </a:r>
                  <a:r>
                    <a:rPr lang="zh-CN" altLang="en-US">
                      <a:latin typeface="Times New Roman" panose="02020603050405020304" pitchFamily="18" charset="0"/>
                    </a:rPr>
                    <a:t>维</a:t>
                  </a:r>
                  <a:endParaRPr lang="zh-CN" altLang="en-US">
                    <a:latin typeface="Tahoma" panose="020B0604030504040204" pitchFamily="34" charset="0"/>
                  </a:endParaRPr>
                </a:p>
                <a:p>
                  <a:pPr algn="ctr"/>
                  <a:endParaRPr lang="en-US" altLang="zh-CN"/>
                </a:p>
              </p:txBody>
            </p:sp>
            <p:sp>
              <p:nvSpPr>
                <p:cNvPr id="758821" name="Rectangle 37">
                  <a:extLst>
                    <a:ext uri="{FF2B5EF4-FFF2-40B4-BE49-F238E27FC236}">
                      <a16:creationId xmlns:a16="http://schemas.microsoft.com/office/drawing/2014/main" id="{5D4700FA-3819-40EF-B466-45E23632F814}"/>
                    </a:ext>
                  </a:extLst>
                </p:cNvPr>
                <p:cNvSpPr>
                  <a:spLocks noChangeArrowheads="1"/>
                </p:cNvSpPr>
                <p:nvPr/>
              </p:nvSpPr>
              <p:spPr bwMode="auto">
                <a:xfrm>
                  <a:off x="0" y="692"/>
                  <a:ext cx="672"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58822" name="Group 38">
                <a:extLst>
                  <a:ext uri="{FF2B5EF4-FFF2-40B4-BE49-F238E27FC236}">
                    <a16:creationId xmlns:a16="http://schemas.microsoft.com/office/drawing/2014/main" id="{333FE35F-3B0D-4876-93C6-C15472E0420F}"/>
                  </a:ext>
                </a:extLst>
              </p:cNvPr>
              <p:cNvGrpSpPr>
                <a:grpSpLocks/>
              </p:cNvGrpSpPr>
              <p:nvPr/>
            </p:nvGrpSpPr>
            <p:grpSpPr bwMode="auto">
              <a:xfrm>
                <a:off x="672" y="692"/>
                <a:ext cx="672" cy="346"/>
                <a:chOff x="672" y="692"/>
                <a:chExt cx="672" cy="346"/>
              </a:xfrm>
            </p:grpSpPr>
            <p:sp>
              <p:nvSpPr>
                <p:cNvPr id="758823" name="Rectangle 39">
                  <a:extLst>
                    <a:ext uri="{FF2B5EF4-FFF2-40B4-BE49-F238E27FC236}">
                      <a16:creationId xmlns:a16="http://schemas.microsoft.com/office/drawing/2014/main" id="{122AA865-A41A-445C-B013-D22F2F6F7A6D}"/>
                    </a:ext>
                  </a:extLst>
                </p:cNvPr>
                <p:cNvSpPr>
                  <a:spLocks noChangeArrowheads="1"/>
                </p:cNvSpPr>
                <p:nvPr/>
              </p:nvSpPr>
              <p:spPr bwMode="auto">
                <a:xfrm>
                  <a:off x="715" y="692"/>
                  <a:ext cx="58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altLang="zh-CN"/>
                    <a:t>0.96994</a:t>
                  </a:r>
                </a:p>
                <a:p>
                  <a:pPr algn="ctr"/>
                  <a:endParaRPr lang="en-US" altLang="zh-CN"/>
                </a:p>
              </p:txBody>
            </p:sp>
            <p:sp>
              <p:nvSpPr>
                <p:cNvPr id="758824" name="Rectangle 40">
                  <a:extLst>
                    <a:ext uri="{FF2B5EF4-FFF2-40B4-BE49-F238E27FC236}">
                      <a16:creationId xmlns:a16="http://schemas.microsoft.com/office/drawing/2014/main" id="{A44EA0C4-04DD-4ADE-8013-2DAB2DF2206C}"/>
                    </a:ext>
                  </a:extLst>
                </p:cNvPr>
                <p:cNvSpPr>
                  <a:spLocks noChangeArrowheads="1"/>
                </p:cNvSpPr>
                <p:nvPr/>
              </p:nvSpPr>
              <p:spPr bwMode="auto">
                <a:xfrm>
                  <a:off x="672" y="692"/>
                  <a:ext cx="672"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58825" name="Group 41">
                <a:extLst>
                  <a:ext uri="{FF2B5EF4-FFF2-40B4-BE49-F238E27FC236}">
                    <a16:creationId xmlns:a16="http://schemas.microsoft.com/office/drawing/2014/main" id="{C51514FC-8396-4EE8-A878-768CB21A0E0A}"/>
                  </a:ext>
                </a:extLst>
              </p:cNvPr>
              <p:cNvGrpSpPr>
                <a:grpSpLocks/>
              </p:cNvGrpSpPr>
              <p:nvPr/>
            </p:nvGrpSpPr>
            <p:grpSpPr bwMode="auto">
              <a:xfrm>
                <a:off x="1344" y="692"/>
                <a:ext cx="672" cy="346"/>
                <a:chOff x="1344" y="692"/>
                <a:chExt cx="672" cy="346"/>
              </a:xfrm>
            </p:grpSpPr>
            <p:sp>
              <p:nvSpPr>
                <p:cNvPr id="758826" name="Rectangle 42">
                  <a:extLst>
                    <a:ext uri="{FF2B5EF4-FFF2-40B4-BE49-F238E27FC236}">
                      <a16:creationId xmlns:a16="http://schemas.microsoft.com/office/drawing/2014/main" id="{A81D9B8A-AF7A-4497-ABB9-55BFBF395CF5}"/>
                    </a:ext>
                  </a:extLst>
                </p:cNvPr>
                <p:cNvSpPr>
                  <a:spLocks noChangeArrowheads="1"/>
                </p:cNvSpPr>
                <p:nvPr/>
              </p:nvSpPr>
              <p:spPr bwMode="auto">
                <a:xfrm>
                  <a:off x="1387" y="692"/>
                  <a:ext cx="58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altLang="zh-CN"/>
                    <a:t>0.99722</a:t>
                  </a:r>
                </a:p>
                <a:p>
                  <a:pPr algn="ctr"/>
                  <a:endParaRPr lang="en-US" altLang="zh-CN"/>
                </a:p>
              </p:txBody>
            </p:sp>
            <p:sp>
              <p:nvSpPr>
                <p:cNvPr id="758827" name="Rectangle 43">
                  <a:extLst>
                    <a:ext uri="{FF2B5EF4-FFF2-40B4-BE49-F238E27FC236}">
                      <a16:creationId xmlns:a16="http://schemas.microsoft.com/office/drawing/2014/main" id="{1F53ED3A-985F-47B9-B6B4-CEB66E2C462A}"/>
                    </a:ext>
                  </a:extLst>
                </p:cNvPr>
                <p:cNvSpPr>
                  <a:spLocks noChangeArrowheads="1"/>
                </p:cNvSpPr>
                <p:nvPr/>
              </p:nvSpPr>
              <p:spPr bwMode="auto">
                <a:xfrm>
                  <a:off x="1344" y="692"/>
                  <a:ext cx="672"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58828" name="Group 44">
                <a:extLst>
                  <a:ext uri="{FF2B5EF4-FFF2-40B4-BE49-F238E27FC236}">
                    <a16:creationId xmlns:a16="http://schemas.microsoft.com/office/drawing/2014/main" id="{B54CD79D-0952-4124-9BCE-CF4523AB7DD6}"/>
                  </a:ext>
                </a:extLst>
              </p:cNvPr>
              <p:cNvGrpSpPr>
                <a:grpSpLocks/>
              </p:cNvGrpSpPr>
              <p:nvPr/>
            </p:nvGrpSpPr>
            <p:grpSpPr bwMode="auto">
              <a:xfrm>
                <a:off x="2016" y="692"/>
                <a:ext cx="672" cy="346"/>
                <a:chOff x="2016" y="692"/>
                <a:chExt cx="672" cy="346"/>
              </a:xfrm>
            </p:grpSpPr>
            <p:sp>
              <p:nvSpPr>
                <p:cNvPr id="758829" name="Rectangle 45">
                  <a:extLst>
                    <a:ext uri="{FF2B5EF4-FFF2-40B4-BE49-F238E27FC236}">
                      <a16:creationId xmlns:a16="http://schemas.microsoft.com/office/drawing/2014/main" id="{520A93E9-1457-4ABD-9668-8F4AFCA399F7}"/>
                    </a:ext>
                  </a:extLst>
                </p:cNvPr>
                <p:cNvSpPr>
                  <a:spLocks noChangeArrowheads="1"/>
                </p:cNvSpPr>
                <p:nvPr/>
              </p:nvSpPr>
              <p:spPr bwMode="auto">
                <a:xfrm>
                  <a:off x="2059" y="692"/>
                  <a:ext cx="58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altLang="zh-CN"/>
                    <a:t>0.97151</a:t>
                  </a:r>
                </a:p>
                <a:p>
                  <a:pPr algn="ctr"/>
                  <a:endParaRPr lang="en-US" altLang="zh-CN"/>
                </a:p>
              </p:txBody>
            </p:sp>
            <p:sp>
              <p:nvSpPr>
                <p:cNvPr id="758830" name="Rectangle 46">
                  <a:extLst>
                    <a:ext uri="{FF2B5EF4-FFF2-40B4-BE49-F238E27FC236}">
                      <a16:creationId xmlns:a16="http://schemas.microsoft.com/office/drawing/2014/main" id="{95A62DF1-86D6-43AE-8022-DEB65AA405B5}"/>
                    </a:ext>
                  </a:extLst>
                </p:cNvPr>
                <p:cNvSpPr>
                  <a:spLocks noChangeArrowheads="1"/>
                </p:cNvSpPr>
                <p:nvPr/>
              </p:nvSpPr>
              <p:spPr bwMode="auto">
                <a:xfrm>
                  <a:off x="2016" y="692"/>
                  <a:ext cx="672"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58831" name="Group 47">
                <a:extLst>
                  <a:ext uri="{FF2B5EF4-FFF2-40B4-BE49-F238E27FC236}">
                    <a16:creationId xmlns:a16="http://schemas.microsoft.com/office/drawing/2014/main" id="{6F980522-8F31-4CD3-A3A3-6035583E8B26}"/>
                  </a:ext>
                </a:extLst>
              </p:cNvPr>
              <p:cNvGrpSpPr>
                <a:grpSpLocks/>
              </p:cNvGrpSpPr>
              <p:nvPr/>
            </p:nvGrpSpPr>
            <p:grpSpPr bwMode="auto">
              <a:xfrm>
                <a:off x="2688" y="692"/>
                <a:ext cx="672" cy="346"/>
                <a:chOff x="2688" y="692"/>
                <a:chExt cx="672" cy="346"/>
              </a:xfrm>
            </p:grpSpPr>
            <p:sp>
              <p:nvSpPr>
                <p:cNvPr id="758832" name="Rectangle 48">
                  <a:extLst>
                    <a:ext uri="{FF2B5EF4-FFF2-40B4-BE49-F238E27FC236}">
                      <a16:creationId xmlns:a16="http://schemas.microsoft.com/office/drawing/2014/main" id="{9FF011FA-DFE2-4A9B-BF43-D2934F5164A6}"/>
                    </a:ext>
                  </a:extLst>
                </p:cNvPr>
                <p:cNvSpPr>
                  <a:spLocks noChangeArrowheads="1"/>
                </p:cNvSpPr>
                <p:nvPr/>
              </p:nvSpPr>
              <p:spPr bwMode="auto">
                <a:xfrm>
                  <a:off x="2731" y="692"/>
                  <a:ext cx="58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altLang="zh-CN"/>
                    <a:t>0.94080</a:t>
                  </a:r>
                </a:p>
                <a:p>
                  <a:pPr algn="ctr"/>
                  <a:endParaRPr lang="en-US" altLang="zh-CN"/>
                </a:p>
              </p:txBody>
            </p:sp>
            <p:sp>
              <p:nvSpPr>
                <p:cNvPr id="758833" name="Rectangle 49">
                  <a:extLst>
                    <a:ext uri="{FF2B5EF4-FFF2-40B4-BE49-F238E27FC236}">
                      <a16:creationId xmlns:a16="http://schemas.microsoft.com/office/drawing/2014/main" id="{CA70DBEA-7534-46BC-8F8B-2D8416DF7C63}"/>
                    </a:ext>
                  </a:extLst>
                </p:cNvPr>
                <p:cNvSpPr>
                  <a:spLocks noChangeArrowheads="1"/>
                </p:cNvSpPr>
                <p:nvPr/>
              </p:nvSpPr>
              <p:spPr bwMode="auto">
                <a:xfrm>
                  <a:off x="2688" y="692"/>
                  <a:ext cx="672"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sp>
          <p:nvSpPr>
            <p:cNvPr id="758834" name="Rectangle 50">
              <a:extLst>
                <a:ext uri="{FF2B5EF4-FFF2-40B4-BE49-F238E27FC236}">
                  <a16:creationId xmlns:a16="http://schemas.microsoft.com/office/drawing/2014/main" id="{6FA2A67D-9F1B-4DB3-A394-1983CD1A3FDF}"/>
                </a:ext>
              </a:extLst>
            </p:cNvPr>
            <p:cNvSpPr>
              <a:spLocks noChangeArrowheads="1"/>
            </p:cNvSpPr>
            <p:nvPr/>
          </p:nvSpPr>
          <p:spPr bwMode="auto">
            <a:xfrm>
              <a:off x="-3" y="-3"/>
              <a:ext cx="3366" cy="1044"/>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758835" name="Text Box 51">
            <a:extLst>
              <a:ext uri="{FF2B5EF4-FFF2-40B4-BE49-F238E27FC236}">
                <a16:creationId xmlns:a16="http://schemas.microsoft.com/office/drawing/2014/main" id="{BA208E22-671D-45F9-A244-FF7D40C2BC12}"/>
              </a:ext>
            </a:extLst>
          </p:cNvPr>
          <p:cNvSpPr txBox="1">
            <a:spLocks noChangeArrowheads="1"/>
          </p:cNvSpPr>
          <p:nvPr/>
        </p:nvSpPr>
        <p:spPr bwMode="auto">
          <a:xfrm>
            <a:off x="4267200" y="2452688"/>
            <a:ext cx="3352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a:latin typeface="宋体" panose="02010600030101010101" pitchFamily="2" charset="-122"/>
              </a:rPr>
              <a:t>表</a:t>
            </a:r>
            <a:r>
              <a:rPr kumimoji="1" lang="en-US" altLang="zh-CN">
                <a:latin typeface="Tahoma" panose="020B0604030504040204" pitchFamily="34" charset="0"/>
              </a:rPr>
              <a:t>A2.2(d) 96</a:t>
            </a:r>
            <a:r>
              <a:rPr kumimoji="1" lang="zh-CN" altLang="en-US">
                <a:latin typeface="宋体" panose="02010600030101010101" pitchFamily="2" charset="-122"/>
              </a:rPr>
              <a:t>，</a:t>
            </a:r>
            <a:r>
              <a:rPr kumimoji="1" lang="en-US" altLang="zh-CN">
                <a:latin typeface="Tahoma" panose="020B0604030504040204" pitchFamily="34" charset="0"/>
              </a:rPr>
              <a:t>112</a:t>
            </a:r>
            <a:r>
              <a:rPr kumimoji="1" lang="zh-CN" altLang="en-US">
                <a:latin typeface="宋体" panose="02010600030101010101" pitchFamily="2" charset="-122"/>
              </a:rPr>
              <a:t>进制分数维</a:t>
            </a:r>
            <a:r>
              <a:rPr kumimoji="1" lang="zh-CN" altLang="en-US">
                <a:latin typeface="Tahoma" panose="020B0604030504040204" pitchFamily="34" charset="0"/>
              </a:rPr>
              <a:t> </a:t>
            </a:r>
          </a:p>
        </p:txBody>
      </p:sp>
      <p:grpSp>
        <p:nvGrpSpPr>
          <p:cNvPr id="758836" name="Group 52">
            <a:extLst>
              <a:ext uri="{FF2B5EF4-FFF2-40B4-BE49-F238E27FC236}">
                <a16:creationId xmlns:a16="http://schemas.microsoft.com/office/drawing/2014/main" id="{0599DF61-E57E-4116-B9F1-6ACF64453E56}"/>
              </a:ext>
            </a:extLst>
          </p:cNvPr>
          <p:cNvGrpSpPr>
            <a:grpSpLocks/>
          </p:cNvGrpSpPr>
          <p:nvPr/>
        </p:nvGrpSpPr>
        <p:grpSpPr bwMode="auto">
          <a:xfrm>
            <a:off x="2667000" y="2838450"/>
            <a:ext cx="6858000" cy="1276350"/>
            <a:chOff x="-3" y="-3"/>
            <a:chExt cx="3366" cy="1044"/>
          </a:xfrm>
        </p:grpSpPr>
        <p:grpSp>
          <p:nvGrpSpPr>
            <p:cNvPr id="758837" name="Group 53">
              <a:extLst>
                <a:ext uri="{FF2B5EF4-FFF2-40B4-BE49-F238E27FC236}">
                  <a16:creationId xmlns:a16="http://schemas.microsoft.com/office/drawing/2014/main" id="{737109E0-A0AF-45B2-B5D5-9944BE1FD984}"/>
                </a:ext>
              </a:extLst>
            </p:cNvPr>
            <p:cNvGrpSpPr>
              <a:grpSpLocks/>
            </p:cNvGrpSpPr>
            <p:nvPr/>
          </p:nvGrpSpPr>
          <p:grpSpPr bwMode="auto">
            <a:xfrm>
              <a:off x="0" y="0"/>
              <a:ext cx="3360" cy="1038"/>
              <a:chOff x="0" y="0"/>
              <a:chExt cx="3360" cy="1038"/>
            </a:xfrm>
          </p:grpSpPr>
          <p:grpSp>
            <p:nvGrpSpPr>
              <p:cNvPr id="758838" name="Group 54">
                <a:extLst>
                  <a:ext uri="{FF2B5EF4-FFF2-40B4-BE49-F238E27FC236}">
                    <a16:creationId xmlns:a16="http://schemas.microsoft.com/office/drawing/2014/main" id="{E4623B97-A907-4755-8DF3-AC2E8BBBE8D2}"/>
                  </a:ext>
                </a:extLst>
              </p:cNvPr>
              <p:cNvGrpSpPr>
                <a:grpSpLocks/>
              </p:cNvGrpSpPr>
              <p:nvPr/>
            </p:nvGrpSpPr>
            <p:grpSpPr bwMode="auto">
              <a:xfrm>
                <a:off x="0" y="0"/>
                <a:ext cx="672" cy="346"/>
                <a:chOff x="0" y="0"/>
                <a:chExt cx="672" cy="346"/>
              </a:xfrm>
            </p:grpSpPr>
            <p:sp>
              <p:nvSpPr>
                <p:cNvPr id="758839" name="Rectangle 55">
                  <a:extLst>
                    <a:ext uri="{FF2B5EF4-FFF2-40B4-BE49-F238E27FC236}">
                      <a16:creationId xmlns:a16="http://schemas.microsoft.com/office/drawing/2014/main" id="{1CA0BA3A-B0A9-4C93-98A1-EA999CD36F42}"/>
                    </a:ext>
                  </a:extLst>
                </p:cNvPr>
                <p:cNvSpPr>
                  <a:spLocks noChangeArrowheads="1"/>
                </p:cNvSpPr>
                <p:nvPr/>
              </p:nvSpPr>
              <p:spPr bwMode="auto">
                <a:xfrm>
                  <a:off x="43" y="0"/>
                  <a:ext cx="58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a:latin typeface="Times New Roman" panose="02020603050405020304" pitchFamily="18" charset="0"/>
                    </a:rPr>
                    <a:t>嵌入维</a:t>
                  </a:r>
                  <a:endParaRPr lang="zh-CN" altLang="en-US">
                    <a:latin typeface="Tahoma" panose="020B0604030504040204" pitchFamily="34" charset="0"/>
                  </a:endParaRPr>
                </a:p>
                <a:p>
                  <a:pPr algn="ctr"/>
                  <a:endParaRPr lang="en-US" altLang="zh-CN"/>
                </a:p>
              </p:txBody>
            </p:sp>
            <p:sp>
              <p:nvSpPr>
                <p:cNvPr id="758840" name="Rectangle 56">
                  <a:extLst>
                    <a:ext uri="{FF2B5EF4-FFF2-40B4-BE49-F238E27FC236}">
                      <a16:creationId xmlns:a16="http://schemas.microsoft.com/office/drawing/2014/main" id="{4B5A7736-770A-4560-8D2F-4717244F8631}"/>
                    </a:ext>
                  </a:extLst>
                </p:cNvPr>
                <p:cNvSpPr>
                  <a:spLocks noChangeArrowheads="1"/>
                </p:cNvSpPr>
                <p:nvPr/>
              </p:nvSpPr>
              <p:spPr bwMode="auto">
                <a:xfrm>
                  <a:off x="0" y="0"/>
                  <a:ext cx="672"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58841" name="Group 57">
                <a:extLst>
                  <a:ext uri="{FF2B5EF4-FFF2-40B4-BE49-F238E27FC236}">
                    <a16:creationId xmlns:a16="http://schemas.microsoft.com/office/drawing/2014/main" id="{04431346-CB68-45BD-ADA2-BD5EC717A66C}"/>
                  </a:ext>
                </a:extLst>
              </p:cNvPr>
              <p:cNvGrpSpPr>
                <a:grpSpLocks/>
              </p:cNvGrpSpPr>
              <p:nvPr/>
            </p:nvGrpSpPr>
            <p:grpSpPr bwMode="auto">
              <a:xfrm>
                <a:off x="672" y="0"/>
                <a:ext cx="672" cy="346"/>
                <a:chOff x="672" y="0"/>
                <a:chExt cx="672" cy="346"/>
              </a:xfrm>
            </p:grpSpPr>
            <p:sp>
              <p:nvSpPr>
                <p:cNvPr id="758842" name="Rectangle 58">
                  <a:extLst>
                    <a:ext uri="{FF2B5EF4-FFF2-40B4-BE49-F238E27FC236}">
                      <a16:creationId xmlns:a16="http://schemas.microsoft.com/office/drawing/2014/main" id="{DC2AB431-038C-4308-B8DC-F29561E2D8B2}"/>
                    </a:ext>
                  </a:extLst>
                </p:cNvPr>
                <p:cNvSpPr>
                  <a:spLocks noChangeArrowheads="1"/>
                </p:cNvSpPr>
                <p:nvPr/>
              </p:nvSpPr>
              <p:spPr bwMode="auto">
                <a:xfrm>
                  <a:off x="715" y="0"/>
                  <a:ext cx="58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altLang="zh-CN"/>
                    <a:t>96-1</a:t>
                  </a:r>
                </a:p>
                <a:p>
                  <a:pPr algn="ctr"/>
                  <a:endParaRPr lang="en-US" altLang="zh-CN"/>
                </a:p>
              </p:txBody>
            </p:sp>
            <p:sp>
              <p:nvSpPr>
                <p:cNvPr id="758843" name="Rectangle 59">
                  <a:extLst>
                    <a:ext uri="{FF2B5EF4-FFF2-40B4-BE49-F238E27FC236}">
                      <a16:creationId xmlns:a16="http://schemas.microsoft.com/office/drawing/2014/main" id="{789E007D-6EB7-484A-B7A2-BB89077AFE07}"/>
                    </a:ext>
                  </a:extLst>
                </p:cNvPr>
                <p:cNvSpPr>
                  <a:spLocks noChangeArrowheads="1"/>
                </p:cNvSpPr>
                <p:nvPr/>
              </p:nvSpPr>
              <p:spPr bwMode="auto">
                <a:xfrm>
                  <a:off x="672" y="0"/>
                  <a:ext cx="672"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58844" name="Group 60">
                <a:extLst>
                  <a:ext uri="{FF2B5EF4-FFF2-40B4-BE49-F238E27FC236}">
                    <a16:creationId xmlns:a16="http://schemas.microsoft.com/office/drawing/2014/main" id="{09DF4234-D663-4740-9250-E0CE413A3576}"/>
                  </a:ext>
                </a:extLst>
              </p:cNvPr>
              <p:cNvGrpSpPr>
                <a:grpSpLocks/>
              </p:cNvGrpSpPr>
              <p:nvPr/>
            </p:nvGrpSpPr>
            <p:grpSpPr bwMode="auto">
              <a:xfrm>
                <a:off x="1344" y="0"/>
                <a:ext cx="672" cy="346"/>
                <a:chOff x="1344" y="0"/>
                <a:chExt cx="672" cy="346"/>
              </a:xfrm>
            </p:grpSpPr>
            <p:sp>
              <p:nvSpPr>
                <p:cNvPr id="758845" name="Rectangle 61">
                  <a:extLst>
                    <a:ext uri="{FF2B5EF4-FFF2-40B4-BE49-F238E27FC236}">
                      <a16:creationId xmlns:a16="http://schemas.microsoft.com/office/drawing/2014/main" id="{3D27D440-AC80-4C68-BE09-ED9BAB2D5DE0}"/>
                    </a:ext>
                  </a:extLst>
                </p:cNvPr>
                <p:cNvSpPr>
                  <a:spLocks noChangeArrowheads="1"/>
                </p:cNvSpPr>
                <p:nvPr/>
              </p:nvSpPr>
              <p:spPr bwMode="auto">
                <a:xfrm>
                  <a:off x="1387" y="0"/>
                  <a:ext cx="58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altLang="zh-CN"/>
                    <a:t>96-2</a:t>
                  </a:r>
                </a:p>
                <a:p>
                  <a:pPr algn="ctr"/>
                  <a:endParaRPr lang="en-US" altLang="zh-CN"/>
                </a:p>
              </p:txBody>
            </p:sp>
            <p:sp>
              <p:nvSpPr>
                <p:cNvPr id="758846" name="Rectangle 62">
                  <a:extLst>
                    <a:ext uri="{FF2B5EF4-FFF2-40B4-BE49-F238E27FC236}">
                      <a16:creationId xmlns:a16="http://schemas.microsoft.com/office/drawing/2014/main" id="{B10395CA-9A37-4B76-8E1B-DBC90150AC5E}"/>
                    </a:ext>
                  </a:extLst>
                </p:cNvPr>
                <p:cNvSpPr>
                  <a:spLocks noChangeArrowheads="1"/>
                </p:cNvSpPr>
                <p:nvPr/>
              </p:nvSpPr>
              <p:spPr bwMode="auto">
                <a:xfrm>
                  <a:off x="1344" y="0"/>
                  <a:ext cx="672"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58847" name="Group 63">
                <a:extLst>
                  <a:ext uri="{FF2B5EF4-FFF2-40B4-BE49-F238E27FC236}">
                    <a16:creationId xmlns:a16="http://schemas.microsoft.com/office/drawing/2014/main" id="{897C5A48-A818-4AF9-99FF-6C6C017D7F41}"/>
                  </a:ext>
                </a:extLst>
              </p:cNvPr>
              <p:cNvGrpSpPr>
                <a:grpSpLocks/>
              </p:cNvGrpSpPr>
              <p:nvPr/>
            </p:nvGrpSpPr>
            <p:grpSpPr bwMode="auto">
              <a:xfrm>
                <a:off x="2016" y="0"/>
                <a:ext cx="672" cy="346"/>
                <a:chOff x="2016" y="0"/>
                <a:chExt cx="672" cy="346"/>
              </a:xfrm>
            </p:grpSpPr>
            <p:sp>
              <p:nvSpPr>
                <p:cNvPr id="758848" name="Rectangle 64">
                  <a:extLst>
                    <a:ext uri="{FF2B5EF4-FFF2-40B4-BE49-F238E27FC236}">
                      <a16:creationId xmlns:a16="http://schemas.microsoft.com/office/drawing/2014/main" id="{20D40560-EDDE-40F3-87FA-ECDF1CF436BA}"/>
                    </a:ext>
                  </a:extLst>
                </p:cNvPr>
                <p:cNvSpPr>
                  <a:spLocks noChangeArrowheads="1"/>
                </p:cNvSpPr>
                <p:nvPr/>
              </p:nvSpPr>
              <p:spPr bwMode="auto">
                <a:xfrm>
                  <a:off x="2059" y="0"/>
                  <a:ext cx="58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altLang="zh-CN"/>
                    <a:t>112-1</a:t>
                  </a:r>
                </a:p>
                <a:p>
                  <a:pPr algn="ctr"/>
                  <a:endParaRPr lang="en-US" altLang="zh-CN"/>
                </a:p>
              </p:txBody>
            </p:sp>
            <p:sp>
              <p:nvSpPr>
                <p:cNvPr id="758849" name="Rectangle 65">
                  <a:extLst>
                    <a:ext uri="{FF2B5EF4-FFF2-40B4-BE49-F238E27FC236}">
                      <a16:creationId xmlns:a16="http://schemas.microsoft.com/office/drawing/2014/main" id="{0840F1F6-3C1D-44B1-AC89-95948350D9E3}"/>
                    </a:ext>
                  </a:extLst>
                </p:cNvPr>
                <p:cNvSpPr>
                  <a:spLocks noChangeArrowheads="1"/>
                </p:cNvSpPr>
                <p:nvPr/>
              </p:nvSpPr>
              <p:spPr bwMode="auto">
                <a:xfrm>
                  <a:off x="2016" y="0"/>
                  <a:ext cx="672"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58850" name="Group 66">
                <a:extLst>
                  <a:ext uri="{FF2B5EF4-FFF2-40B4-BE49-F238E27FC236}">
                    <a16:creationId xmlns:a16="http://schemas.microsoft.com/office/drawing/2014/main" id="{0F00F0EB-1346-460F-80D7-EAC4106D7BF3}"/>
                  </a:ext>
                </a:extLst>
              </p:cNvPr>
              <p:cNvGrpSpPr>
                <a:grpSpLocks/>
              </p:cNvGrpSpPr>
              <p:nvPr/>
            </p:nvGrpSpPr>
            <p:grpSpPr bwMode="auto">
              <a:xfrm>
                <a:off x="2688" y="0"/>
                <a:ext cx="672" cy="346"/>
                <a:chOff x="2688" y="0"/>
                <a:chExt cx="672" cy="346"/>
              </a:xfrm>
            </p:grpSpPr>
            <p:sp>
              <p:nvSpPr>
                <p:cNvPr id="758851" name="Rectangle 67">
                  <a:extLst>
                    <a:ext uri="{FF2B5EF4-FFF2-40B4-BE49-F238E27FC236}">
                      <a16:creationId xmlns:a16="http://schemas.microsoft.com/office/drawing/2014/main" id="{615A9C99-CCDD-4911-BEF6-2183D2919CEF}"/>
                    </a:ext>
                  </a:extLst>
                </p:cNvPr>
                <p:cNvSpPr>
                  <a:spLocks noChangeArrowheads="1"/>
                </p:cNvSpPr>
                <p:nvPr/>
              </p:nvSpPr>
              <p:spPr bwMode="auto">
                <a:xfrm>
                  <a:off x="2731" y="0"/>
                  <a:ext cx="58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altLang="zh-CN"/>
                    <a:t>112-2</a:t>
                  </a:r>
                </a:p>
                <a:p>
                  <a:pPr algn="ctr"/>
                  <a:endParaRPr lang="en-US" altLang="zh-CN"/>
                </a:p>
              </p:txBody>
            </p:sp>
            <p:sp>
              <p:nvSpPr>
                <p:cNvPr id="758852" name="Rectangle 68">
                  <a:extLst>
                    <a:ext uri="{FF2B5EF4-FFF2-40B4-BE49-F238E27FC236}">
                      <a16:creationId xmlns:a16="http://schemas.microsoft.com/office/drawing/2014/main" id="{5FC2CEA8-FE60-4795-8D7B-F6A219099A5A}"/>
                    </a:ext>
                  </a:extLst>
                </p:cNvPr>
                <p:cNvSpPr>
                  <a:spLocks noChangeArrowheads="1"/>
                </p:cNvSpPr>
                <p:nvPr/>
              </p:nvSpPr>
              <p:spPr bwMode="auto">
                <a:xfrm>
                  <a:off x="2688" y="0"/>
                  <a:ext cx="672"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58853" name="Group 69">
                <a:extLst>
                  <a:ext uri="{FF2B5EF4-FFF2-40B4-BE49-F238E27FC236}">
                    <a16:creationId xmlns:a16="http://schemas.microsoft.com/office/drawing/2014/main" id="{387C2729-E25A-4DAC-984F-C8942E391A9B}"/>
                  </a:ext>
                </a:extLst>
              </p:cNvPr>
              <p:cNvGrpSpPr>
                <a:grpSpLocks/>
              </p:cNvGrpSpPr>
              <p:nvPr/>
            </p:nvGrpSpPr>
            <p:grpSpPr bwMode="auto">
              <a:xfrm>
                <a:off x="0" y="346"/>
                <a:ext cx="672" cy="346"/>
                <a:chOff x="0" y="346"/>
                <a:chExt cx="672" cy="346"/>
              </a:xfrm>
            </p:grpSpPr>
            <p:sp>
              <p:nvSpPr>
                <p:cNvPr id="758854" name="Rectangle 70">
                  <a:extLst>
                    <a:ext uri="{FF2B5EF4-FFF2-40B4-BE49-F238E27FC236}">
                      <a16:creationId xmlns:a16="http://schemas.microsoft.com/office/drawing/2014/main" id="{6356117F-5DF5-4010-9BD0-87C9417588DE}"/>
                    </a:ext>
                  </a:extLst>
                </p:cNvPr>
                <p:cNvSpPr>
                  <a:spLocks noChangeArrowheads="1"/>
                </p:cNvSpPr>
                <p:nvPr/>
              </p:nvSpPr>
              <p:spPr bwMode="auto">
                <a:xfrm>
                  <a:off x="43" y="346"/>
                  <a:ext cx="58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altLang="zh-CN"/>
                    <a:t>2</a:t>
                  </a:r>
                  <a:r>
                    <a:rPr lang="zh-CN" altLang="en-US">
                      <a:latin typeface="Times New Roman" panose="02020603050405020304" pitchFamily="18" charset="0"/>
                    </a:rPr>
                    <a:t>维</a:t>
                  </a:r>
                  <a:endParaRPr lang="zh-CN" altLang="en-US">
                    <a:latin typeface="Tahoma" panose="020B0604030504040204" pitchFamily="34" charset="0"/>
                  </a:endParaRPr>
                </a:p>
                <a:p>
                  <a:pPr algn="ctr"/>
                  <a:endParaRPr lang="en-US" altLang="zh-CN"/>
                </a:p>
              </p:txBody>
            </p:sp>
            <p:sp>
              <p:nvSpPr>
                <p:cNvPr id="758855" name="Rectangle 71">
                  <a:extLst>
                    <a:ext uri="{FF2B5EF4-FFF2-40B4-BE49-F238E27FC236}">
                      <a16:creationId xmlns:a16="http://schemas.microsoft.com/office/drawing/2014/main" id="{A15BC255-0BEA-42E1-BD5D-7A3C8A3563C1}"/>
                    </a:ext>
                  </a:extLst>
                </p:cNvPr>
                <p:cNvSpPr>
                  <a:spLocks noChangeArrowheads="1"/>
                </p:cNvSpPr>
                <p:nvPr/>
              </p:nvSpPr>
              <p:spPr bwMode="auto">
                <a:xfrm>
                  <a:off x="0" y="346"/>
                  <a:ext cx="672"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58856" name="Group 72">
                <a:extLst>
                  <a:ext uri="{FF2B5EF4-FFF2-40B4-BE49-F238E27FC236}">
                    <a16:creationId xmlns:a16="http://schemas.microsoft.com/office/drawing/2014/main" id="{FE744811-37AC-4F0D-BC47-85184EEBC74B}"/>
                  </a:ext>
                </a:extLst>
              </p:cNvPr>
              <p:cNvGrpSpPr>
                <a:grpSpLocks/>
              </p:cNvGrpSpPr>
              <p:nvPr/>
            </p:nvGrpSpPr>
            <p:grpSpPr bwMode="auto">
              <a:xfrm>
                <a:off x="672" y="346"/>
                <a:ext cx="672" cy="346"/>
                <a:chOff x="672" y="346"/>
                <a:chExt cx="672" cy="346"/>
              </a:xfrm>
            </p:grpSpPr>
            <p:sp>
              <p:nvSpPr>
                <p:cNvPr id="758857" name="Rectangle 73">
                  <a:extLst>
                    <a:ext uri="{FF2B5EF4-FFF2-40B4-BE49-F238E27FC236}">
                      <a16:creationId xmlns:a16="http://schemas.microsoft.com/office/drawing/2014/main" id="{28326E90-99A5-4560-B37C-39A603DFF714}"/>
                    </a:ext>
                  </a:extLst>
                </p:cNvPr>
                <p:cNvSpPr>
                  <a:spLocks noChangeArrowheads="1"/>
                </p:cNvSpPr>
                <p:nvPr/>
              </p:nvSpPr>
              <p:spPr bwMode="auto">
                <a:xfrm>
                  <a:off x="715" y="346"/>
                  <a:ext cx="58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altLang="zh-CN"/>
                    <a:t>0.87882</a:t>
                  </a:r>
                </a:p>
                <a:p>
                  <a:pPr algn="ctr"/>
                  <a:endParaRPr lang="en-US" altLang="zh-CN"/>
                </a:p>
              </p:txBody>
            </p:sp>
            <p:sp>
              <p:nvSpPr>
                <p:cNvPr id="758858" name="Rectangle 74">
                  <a:extLst>
                    <a:ext uri="{FF2B5EF4-FFF2-40B4-BE49-F238E27FC236}">
                      <a16:creationId xmlns:a16="http://schemas.microsoft.com/office/drawing/2014/main" id="{65085B1F-570C-4713-8EC5-6C02E1029B63}"/>
                    </a:ext>
                  </a:extLst>
                </p:cNvPr>
                <p:cNvSpPr>
                  <a:spLocks noChangeArrowheads="1"/>
                </p:cNvSpPr>
                <p:nvPr/>
              </p:nvSpPr>
              <p:spPr bwMode="auto">
                <a:xfrm>
                  <a:off x="672" y="346"/>
                  <a:ext cx="672"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58859" name="Group 75">
                <a:extLst>
                  <a:ext uri="{FF2B5EF4-FFF2-40B4-BE49-F238E27FC236}">
                    <a16:creationId xmlns:a16="http://schemas.microsoft.com/office/drawing/2014/main" id="{03D9A2CB-D4F6-4FFB-B6B7-1BD9D4C38CDC}"/>
                  </a:ext>
                </a:extLst>
              </p:cNvPr>
              <p:cNvGrpSpPr>
                <a:grpSpLocks/>
              </p:cNvGrpSpPr>
              <p:nvPr/>
            </p:nvGrpSpPr>
            <p:grpSpPr bwMode="auto">
              <a:xfrm>
                <a:off x="1344" y="346"/>
                <a:ext cx="672" cy="346"/>
                <a:chOff x="1344" y="346"/>
                <a:chExt cx="672" cy="346"/>
              </a:xfrm>
            </p:grpSpPr>
            <p:sp>
              <p:nvSpPr>
                <p:cNvPr id="758860" name="Rectangle 76">
                  <a:extLst>
                    <a:ext uri="{FF2B5EF4-FFF2-40B4-BE49-F238E27FC236}">
                      <a16:creationId xmlns:a16="http://schemas.microsoft.com/office/drawing/2014/main" id="{86741B9D-1EE5-4DD7-8A24-6F9F3048BB1B}"/>
                    </a:ext>
                  </a:extLst>
                </p:cNvPr>
                <p:cNvSpPr>
                  <a:spLocks noChangeArrowheads="1"/>
                </p:cNvSpPr>
                <p:nvPr/>
              </p:nvSpPr>
              <p:spPr bwMode="auto">
                <a:xfrm>
                  <a:off x="1387" y="346"/>
                  <a:ext cx="58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altLang="zh-CN"/>
                    <a:t>0.93893</a:t>
                  </a:r>
                </a:p>
                <a:p>
                  <a:pPr algn="ctr"/>
                  <a:endParaRPr lang="en-US" altLang="zh-CN"/>
                </a:p>
              </p:txBody>
            </p:sp>
            <p:sp>
              <p:nvSpPr>
                <p:cNvPr id="758861" name="Rectangle 77">
                  <a:extLst>
                    <a:ext uri="{FF2B5EF4-FFF2-40B4-BE49-F238E27FC236}">
                      <a16:creationId xmlns:a16="http://schemas.microsoft.com/office/drawing/2014/main" id="{82DE1C06-6B4A-4C68-A9D4-396A1D2E44FF}"/>
                    </a:ext>
                  </a:extLst>
                </p:cNvPr>
                <p:cNvSpPr>
                  <a:spLocks noChangeArrowheads="1"/>
                </p:cNvSpPr>
                <p:nvPr/>
              </p:nvSpPr>
              <p:spPr bwMode="auto">
                <a:xfrm>
                  <a:off x="1344" y="346"/>
                  <a:ext cx="672"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58862" name="Group 78">
                <a:extLst>
                  <a:ext uri="{FF2B5EF4-FFF2-40B4-BE49-F238E27FC236}">
                    <a16:creationId xmlns:a16="http://schemas.microsoft.com/office/drawing/2014/main" id="{A1EBA290-F002-462F-B6CB-D2CCD5A606C1}"/>
                  </a:ext>
                </a:extLst>
              </p:cNvPr>
              <p:cNvGrpSpPr>
                <a:grpSpLocks/>
              </p:cNvGrpSpPr>
              <p:nvPr/>
            </p:nvGrpSpPr>
            <p:grpSpPr bwMode="auto">
              <a:xfrm>
                <a:off x="2016" y="346"/>
                <a:ext cx="672" cy="346"/>
                <a:chOff x="2016" y="346"/>
                <a:chExt cx="672" cy="346"/>
              </a:xfrm>
            </p:grpSpPr>
            <p:sp>
              <p:nvSpPr>
                <p:cNvPr id="758863" name="Rectangle 79">
                  <a:extLst>
                    <a:ext uri="{FF2B5EF4-FFF2-40B4-BE49-F238E27FC236}">
                      <a16:creationId xmlns:a16="http://schemas.microsoft.com/office/drawing/2014/main" id="{96066E75-F6F6-4B7A-8C8E-EE2E80DE7FFD}"/>
                    </a:ext>
                  </a:extLst>
                </p:cNvPr>
                <p:cNvSpPr>
                  <a:spLocks noChangeArrowheads="1"/>
                </p:cNvSpPr>
                <p:nvPr/>
              </p:nvSpPr>
              <p:spPr bwMode="auto">
                <a:xfrm>
                  <a:off x="2059" y="346"/>
                  <a:ext cx="58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altLang="zh-CN"/>
                    <a:t>0.93286</a:t>
                  </a:r>
                </a:p>
                <a:p>
                  <a:pPr algn="ctr"/>
                  <a:endParaRPr lang="en-US" altLang="zh-CN"/>
                </a:p>
              </p:txBody>
            </p:sp>
            <p:sp>
              <p:nvSpPr>
                <p:cNvPr id="758864" name="Rectangle 80">
                  <a:extLst>
                    <a:ext uri="{FF2B5EF4-FFF2-40B4-BE49-F238E27FC236}">
                      <a16:creationId xmlns:a16="http://schemas.microsoft.com/office/drawing/2014/main" id="{0DA49024-33E1-4F80-8683-5CF20A50CEFB}"/>
                    </a:ext>
                  </a:extLst>
                </p:cNvPr>
                <p:cNvSpPr>
                  <a:spLocks noChangeArrowheads="1"/>
                </p:cNvSpPr>
                <p:nvPr/>
              </p:nvSpPr>
              <p:spPr bwMode="auto">
                <a:xfrm>
                  <a:off x="2016" y="346"/>
                  <a:ext cx="672"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58865" name="Group 81">
                <a:extLst>
                  <a:ext uri="{FF2B5EF4-FFF2-40B4-BE49-F238E27FC236}">
                    <a16:creationId xmlns:a16="http://schemas.microsoft.com/office/drawing/2014/main" id="{0BCFCEB6-D96E-472B-9DF2-400193B6B752}"/>
                  </a:ext>
                </a:extLst>
              </p:cNvPr>
              <p:cNvGrpSpPr>
                <a:grpSpLocks/>
              </p:cNvGrpSpPr>
              <p:nvPr/>
            </p:nvGrpSpPr>
            <p:grpSpPr bwMode="auto">
              <a:xfrm>
                <a:off x="2688" y="346"/>
                <a:ext cx="672" cy="346"/>
                <a:chOff x="2688" y="346"/>
                <a:chExt cx="672" cy="346"/>
              </a:xfrm>
            </p:grpSpPr>
            <p:sp>
              <p:nvSpPr>
                <p:cNvPr id="758866" name="Rectangle 82">
                  <a:extLst>
                    <a:ext uri="{FF2B5EF4-FFF2-40B4-BE49-F238E27FC236}">
                      <a16:creationId xmlns:a16="http://schemas.microsoft.com/office/drawing/2014/main" id="{D7B4BCF5-9717-4151-AB9E-F6BCB6C62524}"/>
                    </a:ext>
                  </a:extLst>
                </p:cNvPr>
                <p:cNvSpPr>
                  <a:spLocks noChangeArrowheads="1"/>
                </p:cNvSpPr>
                <p:nvPr/>
              </p:nvSpPr>
              <p:spPr bwMode="auto">
                <a:xfrm>
                  <a:off x="2731" y="346"/>
                  <a:ext cx="58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altLang="zh-CN"/>
                    <a:t>0.89768</a:t>
                  </a:r>
                </a:p>
                <a:p>
                  <a:pPr algn="ctr"/>
                  <a:endParaRPr lang="en-US" altLang="zh-CN"/>
                </a:p>
              </p:txBody>
            </p:sp>
            <p:sp>
              <p:nvSpPr>
                <p:cNvPr id="758867" name="Rectangle 83">
                  <a:extLst>
                    <a:ext uri="{FF2B5EF4-FFF2-40B4-BE49-F238E27FC236}">
                      <a16:creationId xmlns:a16="http://schemas.microsoft.com/office/drawing/2014/main" id="{6D6682D0-A431-48D3-86CE-DA334B4D29D2}"/>
                    </a:ext>
                  </a:extLst>
                </p:cNvPr>
                <p:cNvSpPr>
                  <a:spLocks noChangeArrowheads="1"/>
                </p:cNvSpPr>
                <p:nvPr/>
              </p:nvSpPr>
              <p:spPr bwMode="auto">
                <a:xfrm>
                  <a:off x="2688" y="346"/>
                  <a:ext cx="672"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58868" name="Group 84">
                <a:extLst>
                  <a:ext uri="{FF2B5EF4-FFF2-40B4-BE49-F238E27FC236}">
                    <a16:creationId xmlns:a16="http://schemas.microsoft.com/office/drawing/2014/main" id="{E3B045C4-0235-4A0C-9B50-5687516B3B5A}"/>
                  </a:ext>
                </a:extLst>
              </p:cNvPr>
              <p:cNvGrpSpPr>
                <a:grpSpLocks/>
              </p:cNvGrpSpPr>
              <p:nvPr/>
            </p:nvGrpSpPr>
            <p:grpSpPr bwMode="auto">
              <a:xfrm>
                <a:off x="0" y="692"/>
                <a:ext cx="672" cy="346"/>
                <a:chOff x="0" y="692"/>
                <a:chExt cx="672" cy="346"/>
              </a:xfrm>
            </p:grpSpPr>
            <p:sp>
              <p:nvSpPr>
                <p:cNvPr id="758869" name="Rectangle 85">
                  <a:extLst>
                    <a:ext uri="{FF2B5EF4-FFF2-40B4-BE49-F238E27FC236}">
                      <a16:creationId xmlns:a16="http://schemas.microsoft.com/office/drawing/2014/main" id="{C66D25E3-C979-4DDA-8160-1DA04733794A}"/>
                    </a:ext>
                  </a:extLst>
                </p:cNvPr>
                <p:cNvSpPr>
                  <a:spLocks noChangeArrowheads="1"/>
                </p:cNvSpPr>
                <p:nvPr/>
              </p:nvSpPr>
              <p:spPr bwMode="auto">
                <a:xfrm>
                  <a:off x="43" y="692"/>
                  <a:ext cx="58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altLang="zh-CN"/>
                    <a:t>3</a:t>
                  </a:r>
                  <a:r>
                    <a:rPr lang="zh-CN" altLang="en-US">
                      <a:latin typeface="Times New Roman" panose="02020603050405020304" pitchFamily="18" charset="0"/>
                    </a:rPr>
                    <a:t>维</a:t>
                  </a:r>
                  <a:endParaRPr lang="zh-CN" altLang="en-US">
                    <a:latin typeface="Tahoma" panose="020B0604030504040204" pitchFamily="34" charset="0"/>
                  </a:endParaRPr>
                </a:p>
                <a:p>
                  <a:pPr algn="ctr"/>
                  <a:endParaRPr lang="en-US" altLang="zh-CN"/>
                </a:p>
              </p:txBody>
            </p:sp>
            <p:sp>
              <p:nvSpPr>
                <p:cNvPr id="758870" name="Rectangle 86">
                  <a:extLst>
                    <a:ext uri="{FF2B5EF4-FFF2-40B4-BE49-F238E27FC236}">
                      <a16:creationId xmlns:a16="http://schemas.microsoft.com/office/drawing/2014/main" id="{6D26F3E8-9FC8-4E8E-9D5E-83F59A8642D4}"/>
                    </a:ext>
                  </a:extLst>
                </p:cNvPr>
                <p:cNvSpPr>
                  <a:spLocks noChangeArrowheads="1"/>
                </p:cNvSpPr>
                <p:nvPr/>
              </p:nvSpPr>
              <p:spPr bwMode="auto">
                <a:xfrm>
                  <a:off x="0" y="692"/>
                  <a:ext cx="672"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58871" name="Group 87">
                <a:extLst>
                  <a:ext uri="{FF2B5EF4-FFF2-40B4-BE49-F238E27FC236}">
                    <a16:creationId xmlns:a16="http://schemas.microsoft.com/office/drawing/2014/main" id="{01CAA137-747C-47A8-B2A6-DE8A0F04600E}"/>
                  </a:ext>
                </a:extLst>
              </p:cNvPr>
              <p:cNvGrpSpPr>
                <a:grpSpLocks/>
              </p:cNvGrpSpPr>
              <p:nvPr/>
            </p:nvGrpSpPr>
            <p:grpSpPr bwMode="auto">
              <a:xfrm>
                <a:off x="672" y="692"/>
                <a:ext cx="672" cy="346"/>
                <a:chOff x="672" y="692"/>
                <a:chExt cx="672" cy="346"/>
              </a:xfrm>
            </p:grpSpPr>
            <p:sp>
              <p:nvSpPr>
                <p:cNvPr id="758872" name="Rectangle 88">
                  <a:extLst>
                    <a:ext uri="{FF2B5EF4-FFF2-40B4-BE49-F238E27FC236}">
                      <a16:creationId xmlns:a16="http://schemas.microsoft.com/office/drawing/2014/main" id="{ECF91780-D842-468A-9C45-AA9E9F71ECD1}"/>
                    </a:ext>
                  </a:extLst>
                </p:cNvPr>
                <p:cNvSpPr>
                  <a:spLocks noChangeArrowheads="1"/>
                </p:cNvSpPr>
                <p:nvPr/>
              </p:nvSpPr>
              <p:spPr bwMode="auto">
                <a:xfrm>
                  <a:off x="715" y="692"/>
                  <a:ext cx="58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altLang="zh-CN"/>
                    <a:t>0.93880</a:t>
                  </a:r>
                </a:p>
                <a:p>
                  <a:pPr algn="ctr"/>
                  <a:endParaRPr lang="en-US" altLang="zh-CN"/>
                </a:p>
              </p:txBody>
            </p:sp>
            <p:sp>
              <p:nvSpPr>
                <p:cNvPr id="758873" name="Rectangle 89">
                  <a:extLst>
                    <a:ext uri="{FF2B5EF4-FFF2-40B4-BE49-F238E27FC236}">
                      <a16:creationId xmlns:a16="http://schemas.microsoft.com/office/drawing/2014/main" id="{3CCDC6F4-ADD9-41F4-A341-3ED0349D834D}"/>
                    </a:ext>
                  </a:extLst>
                </p:cNvPr>
                <p:cNvSpPr>
                  <a:spLocks noChangeArrowheads="1"/>
                </p:cNvSpPr>
                <p:nvPr/>
              </p:nvSpPr>
              <p:spPr bwMode="auto">
                <a:xfrm>
                  <a:off x="672" y="692"/>
                  <a:ext cx="672"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58874" name="Group 90">
                <a:extLst>
                  <a:ext uri="{FF2B5EF4-FFF2-40B4-BE49-F238E27FC236}">
                    <a16:creationId xmlns:a16="http://schemas.microsoft.com/office/drawing/2014/main" id="{8B3D7005-119A-4F0D-8ECA-CA71B9B6421E}"/>
                  </a:ext>
                </a:extLst>
              </p:cNvPr>
              <p:cNvGrpSpPr>
                <a:grpSpLocks/>
              </p:cNvGrpSpPr>
              <p:nvPr/>
            </p:nvGrpSpPr>
            <p:grpSpPr bwMode="auto">
              <a:xfrm>
                <a:off x="1344" y="692"/>
                <a:ext cx="672" cy="346"/>
                <a:chOff x="1344" y="692"/>
                <a:chExt cx="672" cy="346"/>
              </a:xfrm>
            </p:grpSpPr>
            <p:sp>
              <p:nvSpPr>
                <p:cNvPr id="758875" name="Rectangle 91">
                  <a:extLst>
                    <a:ext uri="{FF2B5EF4-FFF2-40B4-BE49-F238E27FC236}">
                      <a16:creationId xmlns:a16="http://schemas.microsoft.com/office/drawing/2014/main" id="{4A73D066-8478-4B00-83D2-12776C8C15B6}"/>
                    </a:ext>
                  </a:extLst>
                </p:cNvPr>
                <p:cNvSpPr>
                  <a:spLocks noChangeArrowheads="1"/>
                </p:cNvSpPr>
                <p:nvPr/>
              </p:nvSpPr>
              <p:spPr bwMode="auto">
                <a:xfrm>
                  <a:off x="1387" y="692"/>
                  <a:ext cx="58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altLang="zh-CN"/>
                    <a:t>0.90550</a:t>
                  </a:r>
                </a:p>
                <a:p>
                  <a:pPr algn="ctr"/>
                  <a:endParaRPr lang="en-US" altLang="zh-CN"/>
                </a:p>
              </p:txBody>
            </p:sp>
            <p:sp>
              <p:nvSpPr>
                <p:cNvPr id="758876" name="Rectangle 92">
                  <a:extLst>
                    <a:ext uri="{FF2B5EF4-FFF2-40B4-BE49-F238E27FC236}">
                      <a16:creationId xmlns:a16="http://schemas.microsoft.com/office/drawing/2014/main" id="{0CC69AE6-C333-4422-8132-96A5A1C6F410}"/>
                    </a:ext>
                  </a:extLst>
                </p:cNvPr>
                <p:cNvSpPr>
                  <a:spLocks noChangeArrowheads="1"/>
                </p:cNvSpPr>
                <p:nvPr/>
              </p:nvSpPr>
              <p:spPr bwMode="auto">
                <a:xfrm>
                  <a:off x="1344" y="692"/>
                  <a:ext cx="672"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58877" name="Group 93">
                <a:extLst>
                  <a:ext uri="{FF2B5EF4-FFF2-40B4-BE49-F238E27FC236}">
                    <a16:creationId xmlns:a16="http://schemas.microsoft.com/office/drawing/2014/main" id="{FDF51EB9-FBA6-4AD5-B9BA-70C6ED5B573C}"/>
                  </a:ext>
                </a:extLst>
              </p:cNvPr>
              <p:cNvGrpSpPr>
                <a:grpSpLocks/>
              </p:cNvGrpSpPr>
              <p:nvPr/>
            </p:nvGrpSpPr>
            <p:grpSpPr bwMode="auto">
              <a:xfrm>
                <a:off x="2016" y="692"/>
                <a:ext cx="672" cy="346"/>
                <a:chOff x="2016" y="692"/>
                <a:chExt cx="672" cy="346"/>
              </a:xfrm>
            </p:grpSpPr>
            <p:sp>
              <p:nvSpPr>
                <p:cNvPr id="758878" name="Rectangle 94">
                  <a:extLst>
                    <a:ext uri="{FF2B5EF4-FFF2-40B4-BE49-F238E27FC236}">
                      <a16:creationId xmlns:a16="http://schemas.microsoft.com/office/drawing/2014/main" id="{C641D990-69BD-4C75-BA60-7A1DCA09360F}"/>
                    </a:ext>
                  </a:extLst>
                </p:cNvPr>
                <p:cNvSpPr>
                  <a:spLocks noChangeArrowheads="1"/>
                </p:cNvSpPr>
                <p:nvPr/>
              </p:nvSpPr>
              <p:spPr bwMode="auto">
                <a:xfrm>
                  <a:off x="2059" y="692"/>
                  <a:ext cx="58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altLang="zh-CN"/>
                    <a:t>1.00124</a:t>
                  </a:r>
                </a:p>
                <a:p>
                  <a:pPr algn="ctr"/>
                  <a:endParaRPr lang="en-US" altLang="zh-CN"/>
                </a:p>
              </p:txBody>
            </p:sp>
            <p:sp>
              <p:nvSpPr>
                <p:cNvPr id="758879" name="Rectangle 95">
                  <a:extLst>
                    <a:ext uri="{FF2B5EF4-FFF2-40B4-BE49-F238E27FC236}">
                      <a16:creationId xmlns:a16="http://schemas.microsoft.com/office/drawing/2014/main" id="{9D896145-AA1B-49E6-812B-EB31CB613A70}"/>
                    </a:ext>
                  </a:extLst>
                </p:cNvPr>
                <p:cNvSpPr>
                  <a:spLocks noChangeArrowheads="1"/>
                </p:cNvSpPr>
                <p:nvPr/>
              </p:nvSpPr>
              <p:spPr bwMode="auto">
                <a:xfrm>
                  <a:off x="2016" y="692"/>
                  <a:ext cx="672"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58880" name="Group 96">
                <a:extLst>
                  <a:ext uri="{FF2B5EF4-FFF2-40B4-BE49-F238E27FC236}">
                    <a16:creationId xmlns:a16="http://schemas.microsoft.com/office/drawing/2014/main" id="{8A6EAB0E-364A-48B3-B502-D3E4B95AFE34}"/>
                  </a:ext>
                </a:extLst>
              </p:cNvPr>
              <p:cNvGrpSpPr>
                <a:grpSpLocks/>
              </p:cNvGrpSpPr>
              <p:nvPr/>
            </p:nvGrpSpPr>
            <p:grpSpPr bwMode="auto">
              <a:xfrm>
                <a:off x="2688" y="692"/>
                <a:ext cx="672" cy="346"/>
                <a:chOff x="2688" y="692"/>
                <a:chExt cx="672" cy="346"/>
              </a:xfrm>
            </p:grpSpPr>
            <p:sp>
              <p:nvSpPr>
                <p:cNvPr id="758881" name="Rectangle 97">
                  <a:extLst>
                    <a:ext uri="{FF2B5EF4-FFF2-40B4-BE49-F238E27FC236}">
                      <a16:creationId xmlns:a16="http://schemas.microsoft.com/office/drawing/2014/main" id="{420F1EBF-F69D-44E9-8B9D-E2B1A90A2713}"/>
                    </a:ext>
                  </a:extLst>
                </p:cNvPr>
                <p:cNvSpPr>
                  <a:spLocks noChangeArrowheads="1"/>
                </p:cNvSpPr>
                <p:nvPr/>
              </p:nvSpPr>
              <p:spPr bwMode="auto">
                <a:xfrm>
                  <a:off x="2731" y="692"/>
                  <a:ext cx="58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altLang="zh-CN"/>
                    <a:t>0.95059</a:t>
                  </a:r>
                </a:p>
                <a:p>
                  <a:pPr algn="ctr"/>
                  <a:endParaRPr lang="en-US" altLang="zh-CN"/>
                </a:p>
              </p:txBody>
            </p:sp>
            <p:sp>
              <p:nvSpPr>
                <p:cNvPr id="758882" name="Rectangle 98">
                  <a:extLst>
                    <a:ext uri="{FF2B5EF4-FFF2-40B4-BE49-F238E27FC236}">
                      <a16:creationId xmlns:a16="http://schemas.microsoft.com/office/drawing/2014/main" id="{83B6D665-E6F1-4398-AFCE-2E17D0FB3ECF}"/>
                    </a:ext>
                  </a:extLst>
                </p:cNvPr>
                <p:cNvSpPr>
                  <a:spLocks noChangeArrowheads="1"/>
                </p:cNvSpPr>
                <p:nvPr/>
              </p:nvSpPr>
              <p:spPr bwMode="auto">
                <a:xfrm>
                  <a:off x="2688" y="692"/>
                  <a:ext cx="672"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sp>
          <p:nvSpPr>
            <p:cNvPr id="758883" name="Rectangle 99">
              <a:extLst>
                <a:ext uri="{FF2B5EF4-FFF2-40B4-BE49-F238E27FC236}">
                  <a16:creationId xmlns:a16="http://schemas.microsoft.com/office/drawing/2014/main" id="{48917F4A-ACEA-4056-A54C-B5057AF869CA}"/>
                </a:ext>
              </a:extLst>
            </p:cNvPr>
            <p:cNvSpPr>
              <a:spLocks noChangeArrowheads="1"/>
            </p:cNvSpPr>
            <p:nvPr/>
          </p:nvSpPr>
          <p:spPr bwMode="auto">
            <a:xfrm>
              <a:off x="-3" y="-3"/>
              <a:ext cx="3366" cy="1044"/>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758884" name="Text Box 100">
            <a:extLst>
              <a:ext uri="{FF2B5EF4-FFF2-40B4-BE49-F238E27FC236}">
                <a16:creationId xmlns:a16="http://schemas.microsoft.com/office/drawing/2014/main" id="{11465F2A-DABE-4CCC-956B-80AE8820641B}"/>
              </a:ext>
            </a:extLst>
          </p:cNvPr>
          <p:cNvSpPr txBox="1">
            <a:spLocks noChangeArrowheads="1"/>
          </p:cNvSpPr>
          <p:nvPr/>
        </p:nvSpPr>
        <p:spPr bwMode="auto">
          <a:xfrm>
            <a:off x="4267200" y="4357688"/>
            <a:ext cx="3352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a:latin typeface="宋体" panose="02010600030101010101" pitchFamily="2" charset="-122"/>
              </a:rPr>
              <a:t>表</a:t>
            </a:r>
            <a:r>
              <a:rPr kumimoji="1" lang="en-US" altLang="zh-CN">
                <a:latin typeface="Tahoma" panose="020B0604030504040204" pitchFamily="34" charset="0"/>
              </a:rPr>
              <a:t>A2.2(e)127</a:t>
            </a:r>
            <a:r>
              <a:rPr kumimoji="1" lang="zh-CN" altLang="en-US">
                <a:latin typeface="宋体" panose="02010600030101010101" pitchFamily="2" charset="-122"/>
              </a:rPr>
              <a:t>，</a:t>
            </a:r>
            <a:r>
              <a:rPr kumimoji="1" lang="en-US" altLang="zh-CN">
                <a:latin typeface="Tahoma" panose="020B0604030504040204" pitchFamily="34" charset="0"/>
              </a:rPr>
              <a:t>255</a:t>
            </a:r>
            <a:r>
              <a:rPr kumimoji="1" lang="zh-CN" altLang="en-US">
                <a:latin typeface="宋体" panose="02010600030101010101" pitchFamily="2" charset="-122"/>
              </a:rPr>
              <a:t>进制分数维</a:t>
            </a:r>
            <a:r>
              <a:rPr kumimoji="1" lang="zh-CN" altLang="en-US">
                <a:latin typeface="Tahoma" panose="020B0604030504040204" pitchFamily="34" charset="0"/>
              </a:rPr>
              <a:t> </a:t>
            </a:r>
          </a:p>
        </p:txBody>
      </p:sp>
      <p:grpSp>
        <p:nvGrpSpPr>
          <p:cNvPr id="758885" name="Group 101">
            <a:extLst>
              <a:ext uri="{FF2B5EF4-FFF2-40B4-BE49-F238E27FC236}">
                <a16:creationId xmlns:a16="http://schemas.microsoft.com/office/drawing/2014/main" id="{14AFD26B-78FF-4DA5-98E9-D3154546EA81}"/>
              </a:ext>
            </a:extLst>
          </p:cNvPr>
          <p:cNvGrpSpPr>
            <a:grpSpLocks/>
          </p:cNvGrpSpPr>
          <p:nvPr/>
        </p:nvGrpSpPr>
        <p:grpSpPr bwMode="auto">
          <a:xfrm>
            <a:off x="2667000" y="4800600"/>
            <a:ext cx="6858000" cy="1295400"/>
            <a:chOff x="-3" y="-3"/>
            <a:chExt cx="3366" cy="1044"/>
          </a:xfrm>
        </p:grpSpPr>
        <p:grpSp>
          <p:nvGrpSpPr>
            <p:cNvPr id="758886" name="Group 102">
              <a:extLst>
                <a:ext uri="{FF2B5EF4-FFF2-40B4-BE49-F238E27FC236}">
                  <a16:creationId xmlns:a16="http://schemas.microsoft.com/office/drawing/2014/main" id="{D6372674-8851-4B4B-A27B-F720ED3B86C5}"/>
                </a:ext>
              </a:extLst>
            </p:cNvPr>
            <p:cNvGrpSpPr>
              <a:grpSpLocks/>
            </p:cNvGrpSpPr>
            <p:nvPr/>
          </p:nvGrpSpPr>
          <p:grpSpPr bwMode="auto">
            <a:xfrm>
              <a:off x="0" y="0"/>
              <a:ext cx="3360" cy="1038"/>
              <a:chOff x="0" y="0"/>
              <a:chExt cx="3360" cy="1038"/>
            </a:xfrm>
          </p:grpSpPr>
          <p:grpSp>
            <p:nvGrpSpPr>
              <p:cNvPr id="758887" name="Group 103">
                <a:extLst>
                  <a:ext uri="{FF2B5EF4-FFF2-40B4-BE49-F238E27FC236}">
                    <a16:creationId xmlns:a16="http://schemas.microsoft.com/office/drawing/2014/main" id="{6A07236A-D320-40BC-AA9E-704E91C7A1B3}"/>
                  </a:ext>
                </a:extLst>
              </p:cNvPr>
              <p:cNvGrpSpPr>
                <a:grpSpLocks/>
              </p:cNvGrpSpPr>
              <p:nvPr/>
            </p:nvGrpSpPr>
            <p:grpSpPr bwMode="auto">
              <a:xfrm>
                <a:off x="0" y="0"/>
                <a:ext cx="672" cy="346"/>
                <a:chOff x="0" y="0"/>
                <a:chExt cx="672" cy="346"/>
              </a:xfrm>
            </p:grpSpPr>
            <p:sp>
              <p:nvSpPr>
                <p:cNvPr id="758888" name="Rectangle 104">
                  <a:extLst>
                    <a:ext uri="{FF2B5EF4-FFF2-40B4-BE49-F238E27FC236}">
                      <a16:creationId xmlns:a16="http://schemas.microsoft.com/office/drawing/2014/main" id="{C9EB84B7-8683-45BA-943B-B476A26E9060}"/>
                    </a:ext>
                  </a:extLst>
                </p:cNvPr>
                <p:cNvSpPr>
                  <a:spLocks noChangeArrowheads="1"/>
                </p:cNvSpPr>
                <p:nvPr/>
              </p:nvSpPr>
              <p:spPr bwMode="auto">
                <a:xfrm>
                  <a:off x="43" y="0"/>
                  <a:ext cx="58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a:latin typeface="Times New Roman" panose="02020603050405020304" pitchFamily="18" charset="0"/>
                    </a:rPr>
                    <a:t>嵌入维</a:t>
                  </a:r>
                  <a:endParaRPr lang="zh-CN" altLang="en-US">
                    <a:latin typeface="Tahoma" panose="020B0604030504040204" pitchFamily="34" charset="0"/>
                  </a:endParaRPr>
                </a:p>
                <a:p>
                  <a:pPr algn="ctr"/>
                  <a:endParaRPr lang="en-US" altLang="zh-CN"/>
                </a:p>
              </p:txBody>
            </p:sp>
            <p:sp>
              <p:nvSpPr>
                <p:cNvPr id="758889" name="Rectangle 105">
                  <a:extLst>
                    <a:ext uri="{FF2B5EF4-FFF2-40B4-BE49-F238E27FC236}">
                      <a16:creationId xmlns:a16="http://schemas.microsoft.com/office/drawing/2014/main" id="{885869E3-0EB8-458D-B617-D580F9357D52}"/>
                    </a:ext>
                  </a:extLst>
                </p:cNvPr>
                <p:cNvSpPr>
                  <a:spLocks noChangeArrowheads="1"/>
                </p:cNvSpPr>
                <p:nvPr/>
              </p:nvSpPr>
              <p:spPr bwMode="auto">
                <a:xfrm>
                  <a:off x="0" y="0"/>
                  <a:ext cx="672"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58890" name="Group 106">
                <a:extLst>
                  <a:ext uri="{FF2B5EF4-FFF2-40B4-BE49-F238E27FC236}">
                    <a16:creationId xmlns:a16="http://schemas.microsoft.com/office/drawing/2014/main" id="{D44997C0-F08B-4869-8BB5-71CA60573D37}"/>
                  </a:ext>
                </a:extLst>
              </p:cNvPr>
              <p:cNvGrpSpPr>
                <a:grpSpLocks/>
              </p:cNvGrpSpPr>
              <p:nvPr/>
            </p:nvGrpSpPr>
            <p:grpSpPr bwMode="auto">
              <a:xfrm>
                <a:off x="672" y="0"/>
                <a:ext cx="672" cy="346"/>
                <a:chOff x="672" y="0"/>
                <a:chExt cx="672" cy="346"/>
              </a:xfrm>
            </p:grpSpPr>
            <p:sp>
              <p:nvSpPr>
                <p:cNvPr id="758891" name="Rectangle 107">
                  <a:extLst>
                    <a:ext uri="{FF2B5EF4-FFF2-40B4-BE49-F238E27FC236}">
                      <a16:creationId xmlns:a16="http://schemas.microsoft.com/office/drawing/2014/main" id="{CF1E40BB-896D-42EB-8B94-8D4C5F9CD3CD}"/>
                    </a:ext>
                  </a:extLst>
                </p:cNvPr>
                <p:cNvSpPr>
                  <a:spLocks noChangeArrowheads="1"/>
                </p:cNvSpPr>
                <p:nvPr/>
              </p:nvSpPr>
              <p:spPr bwMode="auto">
                <a:xfrm>
                  <a:off x="715" y="0"/>
                  <a:ext cx="58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altLang="zh-CN"/>
                    <a:t>127-1</a:t>
                  </a:r>
                </a:p>
                <a:p>
                  <a:pPr algn="ctr"/>
                  <a:endParaRPr lang="en-US" altLang="zh-CN"/>
                </a:p>
              </p:txBody>
            </p:sp>
            <p:sp>
              <p:nvSpPr>
                <p:cNvPr id="758892" name="Rectangle 108">
                  <a:extLst>
                    <a:ext uri="{FF2B5EF4-FFF2-40B4-BE49-F238E27FC236}">
                      <a16:creationId xmlns:a16="http://schemas.microsoft.com/office/drawing/2014/main" id="{79050780-A4E1-4125-932C-20D26E341160}"/>
                    </a:ext>
                  </a:extLst>
                </p:cNvPr>
                <p:cNvSpPr>
                  <a:spLocks noChangeArrowheads="1"/>
                </p:cNvSpPr>
                <p:nvPr/>
              </p:nvSpPr>
              <p:spPr bwMode="auto">
                <a:xfrm>
                  <a:off x="672" y="0"/>
                  <a:ext cx="672"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58893" name="Group 109">
                <a:extLst>
                  <a:ext uri="{FF2B5EF4-FFF2-40B4-BE49-F238E27FC236}">
                    <a16:creationId xmlns:a16="http://schemas.microsoft.com/office/drawing/2014/main" id="{CB5E40B9-052D-4A9B-8C93-B23754A1FF88}"/>
                  </a:ext>
                </a:extLst>
              </p:cNvPr>
              <p:cNvGrpSpPr>
                <a:grpSpLocks/>
              </p:cNvGrpSpPr>
              <p:nvPr/>
            </p:nvGrpSpPr>
            <p:grpSpPr bwMode="auto">
              <a:xfrm>
                <a:off x="1344" y="0"/>
                <a:ext cx="672" cy="346"/>
                <a:chOff x="1344" y="0"/>
                <a:chExt cx="672" cy="346"/>
              </a:xfrm>
            </p:grpSpPr>
            <p:sp>
              <p:nvSpPr>
                <p:cNvPr id="758894" name="Rectangle 110">
                  <a:extLst>
                    <a:ext uri="{FF2B5EF4-FFF2-40B4-BE49-F238E27FC236}">
                      <a16:creationId xmlns:a16="http://schemas.microsoft.com/office/drawing/2014/main" id="{78793C03-F4DA-4E8E-8D3A-8425038CD2C7}"/>
                    </a:ext>
                  </a:extLst>
                </p:cNvPr>
                <p:cNvSpPr>
                  <a:spLocks noChangeArrowheads="1"/>
                </p:cNvSpPr>
                <p:nvPr/>
              </p:nvSpPr>
              <p:spPr bwMode="auto">
                <a:xfrm>
                  <a:off x="1387" y="0"/>
                  <a:ext cx="58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altLang="zh-CN"/>
                    <a:t>127-2</a:t>
                  </a:r>
                </a:p>
                <a:p>
                  <a:pPr algn="ctr"/>
                  <a:endParaRPr lang="en-US" altLang="zh-CN"/>
                </a:p>
              </p:txBody>
            </p:sp>
            <p:sp>
              <p:nvSpPr>
                <p:cNvPr id="758895" name="Rectangle 111">
                  <a:extLst>
                    <a:ext uri="{FF2B5EF4-FFF2-40B4-BE49-F238E27FC236}">
                      <a16:creationId xmlns:a16="http://schemas.microsoft.com/office/drawing/2014/main" id="{43ED7565-E95E-44D7-85EF-B2900A824CD4}"/>
                    </a:ext>
                  </a:extLst>
                </p:cNvPr>
                <p:cNvSpPr>
                  <a:spLocks noChangeArrowheads="1"/>
                </p:cNvSpPr>
                <p:nvPr/>
              </p:nvSpPr>
              <p:spPr bwMode="auto">
                <a:xfrm>
                  <a:off x="1344" y="0"/>
                  <a:ext cx="672"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58896" name="Group 112">
                <a:extLst>
                  <a:ext uri="{FF2B5EF4-FFF2-40B4-BE49-F238E27FC236}">
                    <a16:creationId xmlns:a16="http://schemas.microsoft.com/office/drawing/2014/main" id="{F39B058D-62FD-4599-AFAA-C363B7AF899E}"/>
                  </a:ext>
                </a:extLst>
              </p:cNvPr>
              <p:cNvGrpSpPr>
                <a:grpSpLocks/>
              </p:cNvGrpSpPr>
              <p:nvPr/>
            </p:nvGrpSpPr>
            <p:grpSpPr bwMode="auto">
              <a:xfrm>
                <a:off x="2016" y="0"/>
                <a:ext cx="672" cy="346"/>
                <a:chOff x="2016" y="0"/>
                <a:chExt cx="672" cy="346"/>
              </a:xfrm>
            </p:grpSpPr>
            <p:sp>
              <p:nvSpPr>
                <p:cNvPr id="758897" name="Rectangle 113">
                  <a:extLst>
                    <a:ext uri="{FF2B5EF4-FFF2-40B4-BE49-F238E27FC236}">
                      <a16:creationId xmlns:a16="http://schemas.microsoft.com/office/drawing/2014/main" id="{F13A8260-024F-4B8F-A1F8-BB3FBC1AA119}"/>
                    </a:ext>
                  </a:extLst>
                </p:cNvPr>
                <p:cNvSpPr>
                  <a:spLocks noChangeArrowheads="1"/>
                </p:cNvSpPr>
                <p:nvPr/>
              </p:nvSpPr>
              <p:spPr bwMode="auto">
                <a:xfrm>
                  <a:off x="2059" y="0"/>
                  <a:ext cx="58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altLang="zh-CN"/>
                    <a:t>255-1</a:t>
                  </a:r>
                </a:p>
                <a:p>
                  <a:pPr algn="ctr"/>
                  <a:endParaRPr lang="en-US" altLang="zh-CN"/>
                </a:p>
              </p:txBody>
            </p:sp>
            <p:sp>
              <p:nvSpPr>
                <p:cNvPr id="758898" name="Rectangle 114">
                  <a:extLst>
                    <a:ext uri="{FF2B5EF4-FFF2-40B4-BE49-F238E27FC236}">
                      <a16:creationId xmlns:a16="http://schemas.microsoft.com/office/drawing/2014/main" id="{54DA6A65-022B-4D08-851C-F9E4C4D78F2E}"/>
                    </a:ext>
                  </a:extLst>
                </p:cNvPr>
                <p:cNvSpPr>
                  <a:spLocks noChangeArrowheads="1"/>
                </p:cNvSpPr>
                <p:nvPr/>
              </p:nvSpPr>
              <p:spPr bwMode="auto">
                <a:xfrm>
                  <a:off x="2016" y="0"/>
                  <a:ext cx="672"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58899" name="Group 115">
                <a:extLst>
                  <a:ext uri="{FF2B5EF4-FFF2-40B4-BE49-F238E27FC236}">
                    <a16:creationId xmlns:a16="http://schemas.microsoft.com/office/drawing/2014/main" id="{8A38CEE9-5FF9-4318-825E-6A1B147AFF62}"/>
                  </a:ext>
                </a:extLst>
              </p:cNvPr>
              <p:cNvGrpSpPr>
                <a:grpSpLocks/>
              </p:cNvGrpSpPr>
              <p:nvPr/>
            </p:nvGrpSpPr>
            <p:grpSpPr bwMode="auto">
              <a:xfrm>
                <a:off x="2688" y="0"/>
                <a:ext cx="672" cy="346"/>
                <a:chOff x="2688" y="0"/>
                <a:chExt cx="672" cy="346"/>
              </a:xfrm>
            </p:grpSpPr>
            <p:sp>
              <p:nvSpPr>
                <p:cNvPr id="758900" name="Rectangle 116">
                  <a:extLst>
                    <a:ext uri="{FF2B5EF4-FFF2-40B4-BE49-F238E27FC236}">
                      <a16:creationId xmlns:a16="http://schemas.microsoft.com/office/drawing/2014/main" id="{F315C5F7-FAA9-45D2-8E98-9424EEF357E0}"/>
                    </a:ext>
                  </a:extLst>
                </p:cNvPr>
                <p:cNvSpPr>
                  <a:spLocks noChangeArrowheads="1"/>
                </p:cNvSpPr>
                <p:nvPr/>
              </p:nvSpPr>
              <p:spPr bwMode="auto">
                <a:xfrm>
                  <a:off x="2731" y="0"/>
                  <a:ext cx="58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altLang="zh-CN"/>
                    <a:t>255-2</a:t>
                  </a:r>
                </a:p>
                <a:p>
                  <a:pPr algn="ctr"/>
                  <a:endParaRPr lang="en-US" altLang="zh-CN"/>
                </a:p>
              </p:txBody>
            </p:sp>
            <p:sp>
              <p:nvSpPr>
                <p:cNvPr id="758901" name="Rectangle 117">
                  <a:extLst>
                    <a:ext uri="{FF2B5EF4-FFF2-40B4-BE49-F238E27FC236}">
                      <a16:creationId xmlns:a16="http://schemas.microsoft.com/office/drawing/2014/main" id="{3777DEBA-7CFC-4A1B-B76C-262CC0573E76}"/>
                    </a:ext>
                  </a:extLst>
                </p:cNvPr>
                <p:cNvSpPr>
                  <a:spLocks noChangeArrowheads="1"/>
                </p:cNvSpPr>
                <p:nvPr/>
              </p:nvSpPr>
              <p:spPr bwMode="auto">
                <a:xfrm>
                  <a:off x="2688" y="0"/>
                  <a:ext cx="672"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58902" name="Group 118">
                <a:extLst>
                  <a:ext uri="{FF2B5EF4-FFF2-40B4-BE49-F238E27FC236}">
                    <a16:creationId xmlns:a16="http://schemas.microsoft.com/office/drawing/2014/main" id="{837F46C6-B081-4FFD-A472-A9FFACDC1BF7}"/>
                  </a:ext>
                </a:extLst>
              </p:cNvPr>
              <p:cNvGrpSpPr>
                <a:grpSpLocks/>
              </p:cNvGrpSpPr>
              <p:nvPr/>
            </p:nvGrpSpPr>
            <p:grpSpPr bwMode="auto">
              <a:xfrm>
                <a:off x="0" y="346"/>
                <a:ext cx="672" cy="346"/>
                <a:chOff x="0" y="346"/>
                <a:chExt cx="672" cy="346"/>
              </a:xfrm>
            </p:grpSpPr>
            <p:sp>
              <p:nvSpPr>
                <p:cNvPr id="758903" name="Rectangle 119">
                  <a:extLst>
                    <a:ext uri="{FF2B5EF4-FFF2-40B4-BE49-F238E27FC236}">
                      <a16:creationId xmlns:a16="http://schemas.microsoft.com/office/drawing/2014/main" id="{3B25281E-029E-43CA-AEA2-B24D84917052}"/>
                    </a:ext>
                  </a:extLst>
                </p:cNvPr>
                <p:cNvSpPr>
                  <a:spLocks noChangeArrowheads="1"/>
                </p:cNvSpPr>
                <p:nvPr/>
              </p:nvSpPr>
              <p:spPr bwMode="auto">
                <a:xfrm>
                  <a:off x="43" y="346"/>
                  <a:ext cx="58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altLang="zh-CN"/>
                    <a:t>2</a:t>
                  </a:r>
                  <a:r>
                    <a:rPr lang="zh-CN" altLang="en-US">
                      <a:latin typeface="Times New Roman" panose="02020603050405020304" pitchFamily="18" charset="0"/>
                    </a:rPr>
                    <a:t>维</a:t>
                  </a:r>
                  <a:endParaRPr lang="zh-CN" altLang="en-US">
                    <a:latin typeface="Tahoma" panose="020B0604030504040204" pitchFamily="34" charset="0"/>
                  </a:endParaRPr>
                </a:p>
                <a:p>
                  <a:pPr algn="ctr"/>
                  <a:endParaRPr lang="en-US" altLang="zh-CN"/>
                </a:p>
              </p:txBody>
            </p:sp>
            <p:sp>
              <p:nvSpPr>
                <p:cNvPr id="758904" name="Rectangle 120">
                  <a:extLst>
                    <a:ext uri="{FF2B5EF4-FFF2-40B4-BE49-F238E27FC236}">
                      <a16:creationId xmlns:a16="http://schemas.microsoft.com/office/drawing/2014/main" id="{79618325-52D0-4AB5-BE2A-DF5566773CA4}"/>
                    </a:ext>
                  </a:extLst>
                </p:cNvPr>
                <p:cNvSpPr>
                  <a:spLocks noChangeArrowheads="1"/>
                </p:cNvSpPr>
                <p:nvPr/>
              </p:nvSpPr>
              <p:spPr bwMode="auto">
                <a:xfrm>
                  <a:off x="0" y="346"/>
                  <a:ext cx="672"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58905" name="Group 121">
                <a:extLst>
                  <a:ext uri="{FF2B5EF4-FFF2-40B4-BE49-F238E27FC236}">
                    <a16:creationId xmlns:a16="http://schemas.microsoft.com/office/drawing/2014/main" id="{ADF528E4-F4BB-401E-A8A1-A6CB7D7CF0E3}"/>
                  </a:ext>
                </a:extLst>
              </p:cNvPr>
              <p:cNvGrpSpPr>
                <a:grpSpLocks/>
              </p:cNvGrpSpPr>
              <p:nvPr/>
            </p:nvGrpSpPr>
            <p:grpSpPr bwMode="auto">
              <a:xfrm>
                <a:off x="672" y="346"/>
                <a:ext cx="672" cy="346"/>
                <a:chOff x="672" y="346"/>
                <a:chExt cx="672" cy="346"/>
              </a:xfrm>
            </p:grpSpPr>
            <p:sp>
              <p:nvSpPr>
                <p:cNvPr id="758906" name="Rectangle 122">
                  <a:extLst>
                    <a:ext uri="{FF2B5EF4-FFF2-40B4-BE49-F238E27FC236}">
                      <a16:creationId xmlns:a16="http://schemas.microsoft.com/office/drawing/2014/main" id="{C4D3D4A1-FC56-4D7A-8841-796352D60C16}"/>
                    </a:ext>
                  </a:extLst>
                </p:cNvPr>
                <p:cNvSpPr>
                  <a:spLocks noChangeArrowheads="1"/>
                </p:cNvSpPr>
                <p:nvPr/>
              </p:nvSpPr>
              <p:spPr bwMode="auto">
                <a:xfrm>
                  <a:off x="715" y="346"/>
                  <a:ext cx="58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altLang="zh-CN"/>
                    <a:t>0.93666</a:t>
                  </a:r>
                </a:p>
                <a:p>
                  <a:pPr algn="ctr"/>
                  <a:endParaRPr lang="en-US" altLang="zh-CN"/>
                </a:p>
              </p:txBody>
            </p:sp>
            <p:sp>
              <p:nvSpPr>
                <p:cNvPr id="758907" name="Rectangle 123">
                  <a:extLst>
                    <a:ext uri="{FF2B5EF4-FFF2-40B4-BE49-F238E27FC236}">
                      <a16:creationId xmlns:a16="http://schemas.microsoft.com/office/drawing/2014/main" id="{98E4B5A4-1F43-40C3-A8F9-0CD158600F1A}"/>
                    </a:ext>
                  </a:extLst>
                </p:cNvPr>
                <p:cNvSpPr>
                  <a:spLocks noChangeArrowheads="1"/>
                </p:cNvSpPr>
                <p:nvPr/>
              </p:nvSpPr>
              <p:spPr bwMode="auto">
                <a:xfrm>
                  <a:off x="672" y="346"/>
                  <a:ext cx="672"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58908" name="Group 124">
                <a:extLst>
                  <a:ext uri="{FF2B5EF4-FFF2-40B4-BE49-F238E27FC236}">
                    <a16:creationId xmlns:a16="http://schemas.microsoft.com/office/drawing/2014/main" id="{543DC161-F07E-444C-A44A-0EBAF66F0530}"/>
                  </a:ext>
                </a:extLst>
              </p:cNvPr>
              <p:cNvGrpSpPr>
                <a:grpSpLocks/>
              </p:cNvGrpSpPr>
              <p:nvPr/>
            </p:nvGrpSpPr>
            <p:grpSpPr bwMode="auto">
              <a:xfrm>
                <a:off x="1344" y="346"/>
                <a:ext cx="672" cy="346"/>
                <a:chOff x="1344" y="346"/>
                <a:chExt cx="672" cy="346"/>
              </a:xfrm>
            </p:grpSpPr>
            <p:sp>
              <p:nvSpPr>
                <p:cNvPr id="758909" name="Rectangle 125">
                  <a:extLst>
                    <a:ext uri="{FF2B5EF4-FFF2-40B4-BE49-F238E27FC236}">
                      <a16:creationId xmlns:a16="http://schemas.microsoft.com/office/drawing/2014/main" id="{81FB367B-7A79-4034-BCAE-EEA534EFD2B8}"/>
                    </a:ext>
                  </a:extLst>
                </p:cNvPr>
                <p:cNvSpPr>
                  <a:spLocks noChangeArrowheads="1"/>
                </p:cNvSpPr>
                <p:nvPr/>
              </p:nvSpPr>
              <p:spPr bwMode="auto">
                <a:xfrm>
                  <a:off x="1387" y="346"/>
                  <a:ext cx="58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altLang="zh-CN"/>
                    <a:t>0.91091</a:t>
                  </a:r>
                </a:p>
                <a:p>
                  <a:pPr algn="ctr"/>
                  <a:endParaRPr lang="en-US" altLang="zh-CN"/>
                </a:p>
              </p:txBody>
            </p:sp>
            <p:sp>
              <p:nvSpPr>
                <p:cNvPr id="758910" name="Rectangle 126">
                  <a:extLst>
                    <a:ext uri="{FF2B5EF4-FFF2-40B4-BE49-F238E27FC236}">
                      <a16:creationId xmlns:a16="http://schemas.microsoft.com/office/drawing/2014/main" id="{AB0A4E99-71B6-44AE-BCB3-C3819EDEE9D7}"/>
                    </a:ext>
                  </a:extLst>
                </p:cNvPr>
                <p:cNvSpPr>
                  <a:spLocks noChangeArrowheads="1"/>
                </p:cNvSpPr>
                <p:nvPr/>
              </p:nvSpPr>
              <p:spPr bwMode="auto">
                <a:xfrm>
                  <a:off x="1344" y="346"/>
                  <a:ext cx="672"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58911" name="Group 127">
                <a:extLst>
                  <a:ext uri="{FF2B5EF4-FFF2-40B4-BE49-F238E27FC236}">
                    <a16:creationId xmlns:a16="http://schemas.microsoft.com/office/drawing/2014/main" id="{B42084E6-6C29-4BBA-9E89-486368379F5B}"/>
                  </a:ext>
                </a:extLst>
              </p:cNvPr>
              <p:cNvGrpSpPr>
                <a:grpSpLocks/>
              </p:cNvGrpSpPr>
              <p:nvPr/>
            </p:nvGrpSpPr>
            <p:grpSpPr bwMode="auto">
              <a:xfrm>
                <a:off x="2016" y="346"/>
                <a:ext cx="672" cy="346"/>
                <a:chOff x="2016" y="346"/>
                <a:chExt cx="672" cy="346"/>
              </a:xfrm>
            </p:grpSpPr>
            <p:sp>
              <p:nvSpPr>
                <p:cNvPr id="758912" name="Rectangle 128">
                  <a:extLst>
                    <a:ext uri="{FF2B5EF4-FFF2-40B4-BE49-F238E27FC236}">
                      <a16:creationId xmlns:a16="http://schemas.microsoft.com/office/drawing/2014/main" id="{7267E3E1-CF9B-4ED4-8274-19C62D58A06B}"/>
                    </a:ext>
                  </a:extLst>
                </p:cNvPr>
                <p:cNvSpPr>
                  <a:spLocks noChangeArrowheads="1"/>
                </p:cNvSpPr>
                <p:nvPr/>
              </p:nvSpPr>
              <p:spPr bwMode="auto">
                <a:xfrm>
                  <a:off x="2059" y="346"/>
                  <a:ext cx="58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altLang="zh-CN"/>
                    <a:t>0.89936</a:t>
                  </a:r>
                </a:p>
                <a:p>
                  <a:pPr algn="ctr"/>
                  <a:endParaRPr lang="en-US" altLang="zh-CN"/>
                </a:p>
              </p:txBody>
            </p:sp>
            <p:sp>
              <p:nvSpPr>
                <p:cNvPr id="758913" name="Rectangle 129">
                  <a:extLst>
                    <a:ext uri="{FF2B5EF4-FFF2-40B4-BE49-F238E27FC236}">
                      <a16:creationId xmlns:a16="http://schemas.microsoft.com/office/drawing/2014/main" id="{A19BA8A2-500A-4BEA-9E00-5080ABE63BD9}"/>
                    </a:ext>
                  </a:extLst>
                </p:cNvPr>
                <p:cNvSpPr>
                  <a:spLocks noChangeArrowheads="1"/>
                </p:cNvSpPr>
                <p:nvPr/>
              </p:nvSpPr>
              <p:spPr bwMode="auto">
                <a:xfrm>
                  <a:off x="2016" y="346"/>
                  <a:ext cx="672"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58914" name="Group 130">
                <a:extLst>
                  <a:ext uri="{FF2B5EF4-FFF2-40B4-BE49-F238E27FC236}">
                    <a16:creationId xmlns:a16="http://schemas.microsoft.com/office/drawing/2014/main" id="{118082B3-BC73-4E5B-86C8-0133A07D2E6C}"/>
                  </a:ext>
                </a:extLst>
              </p:cNvPr>
              <p:cNvGrpSpPr>
                <a:grpSpLocks/>
              </p:cNvGrpSpPr>
              <p:nvPr/>
            </p:nvGrpSpPr>
            <p:grpSpPr bwMode="auto">
              <a:xfrm>
                <a:off x="2688" y="346"/>
                <a:ext cx="672" cy="346"/>
                <a:chOff x="2688" y="346"/>
                <a:chExt cx="672" cy="346"/>
              </a:xfrm>
            </p:grpSpPr>
            <p:sp>
              <p:nvSpPr>
                <p:cNvPr id="758915" name="Rectangle 131">
                  <a:extLst>
                    <a:ext uri="{FF2B5EF4-FFF2-40B4-BE49-F238E27FC236}">
                      <a16:creationId xmlns:a16="http://schemas.microsoft.com/office/drawing/2014/main" id="{99340F4F-A54C-45CB-B425-78EF59FB3261}"/>
                    </a:ext>
                  </a:extLst>
                </p:cNvPr>
                <p:cNvSpPr>
                  <a:spLocks noChangeArrowheads="1"/>
                </p:cNvSpPr>
                <p:nvPr/>
              </p:nvSpPr>
              <p:spPr bwMode="auto">
                <a:xfrm>
                  <a:off x="2731" y="346"/>
                  <a:ext cx="58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altLang="zh-CN"/>
                    <a:t>0.92300</a:t>
                  </a:r>
                </a:p>
                <a:p>
                  <a:pPr algn="ctr"/>
                  <a:endParaRPr lang="en-US" altLang="zh-CN"/>
                </a:p>
              </p:txBody>
            </p:sp>
            <p:sp>
              <p:nvSpPr>
                <p:cNvPr id="758916" name="Rectangle 132">
                  <a:extLst>
                    <a:ext uri="{FF2B5EF4-FFF2-40B4-BE49-F238E27FC236}">
                      <a16:creationId xmlns:a16="http://schemas.microsoft.com/office/drawing/2014/main" id="{9D0FE604-0FCC-4312-ADB1-D90C1F09459A}"/>
                    </a:ext>
                  </a:extLst>
                </p:cNvPr>
                <p:cNvSpPr>
                  <a:spLocks noChangeArrowheads="1"/>
                </p:cNvSpPr>
                <p:nvPr/>
              </p:nvSpPr>
              <p:spPr bwMode="auto">
                <a:xfrm>
                  <a:off x="2688" y="346"/>
                  <a:ext cx="672"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58917" name="Group 133">
                <a:extLst>
                  <a:ext uri="{FF2B5EF4-FFF2-40B4-BE49-F238E27FC236}">
                    <a16:creationId xmlns:a16="http://schemas.microsoft.com/office/drawing/2014/main" id="{3C31B9C7-604A-403D-BECB-478F11C0D939}"/>
                  </a:ext>
                </a:extLst>
              </p:cNvPr>
              <p:cNvGrpSpPr>
                <a:grpSpLocks/>
              </p:cNvGrpSpPr>
              <p:nvPr/>
            </p:nvGrpSpPr>
            <p:grpSpPr bwMode="auto">
              <a:xfrm>
                <a:off x="0" y="692"/>
                <a:ext cx="672" cy="346"/>
                <a:chOff x="0" y="692"/>
                <a:chExt cx="672" cy="346"/>
              </a:xfrm>
            </p:grpSpPr>
            <p:sp>
              <p:nvSpPr>
                <p:cNvPr id="758918" name="Rectangle 134">
                  <a:extLst>
                    <a:ext uri="{FF2B5EF4-FFF2-40B4-BE49-F238E27FC236}">
                      <a16:creationId xmlns:a16="http://schemas.microsoft.com/office/drawing/2014/main" id="{0D855139-22C4-4958-931E-52A74BB85E0B}"/>
                    </a:ext>
                  </a:extLst>
                </p:cNvPr>
                <p:cNvSpPr>
                  <a:spLocks noChangeArrowheads="1"/>
                </p:cNvSpPr>
                <p:nvPr/>
              </p:nvSpPr>
              <p:spPr bwMode="auto">
                <a:xfrm>
                  <a:off x="43" y="692"/>
                  <a:ext cx="58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altLang="zh-CN"/>
                    <a:t>3</a:t>
                  </a:r>
                  <a:r>
                    <a:rPr lang="zh-CN" altLang="en-US">
                      <a:latin typeface="Times New Roman" panose="02020603050405020304" pitchFamily="18" charset="0"/>
                    </a:rPr>
                    <a:t>维</a:t>
                  </a:r>
                  <a:endParaRPr lang="zh-CN" altLang="en-US">
                    <a:latin typeface="Tahoma" panose="020B0604030504040204" pitchFamily="34" charset="0"/>
                  </a:endParaRPr>
                </a:p>
                <a:p>
                  <a:pPr algn="ctr"/>
                  <a:endParaRPr lang="en-US" altLang="zh-CN"/>
                </a:p>
              </p:txBody>
            </p:sp>
            <p:sp>
              <p:nvSpPr>
                <p:cNvPr id="758919" name="Rectangle 135">
                  <a:extLst>
                    <a:ext uri="{FF2B5EF4-FFF2-40B4-BE49-F238E27FC236}">
                      <a16:creationId xmlns:a16="http://schemas.microsoft.com/office/drawing/2014/main" id="{1D8E4EE0-2CE5-479E-9FEB-FB680B37E82C}"/>
                    </a:ext>
                  </a:extLst>
                </p:cNvPr>
                <p:cNvSpPr>
                  <a:spLocks noChangeArrowheads="1"/>
                </p:cNvSpPr>
                <p:nvPr/>
              </p:nvSpPr>
              <p:spPr bwMode="auto">
                <a:xfrm>
                  <a:off x="0" y="692"/>
                  <a:ext cx="672"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58920" name="Group 136">
                <a:extLst>
                  <a:ext uri="{FF2B5EF4-FFF2-40B4-BE49-F238E27FC236}">
                    <a16:creationId xmlns:a16="http://schemas.microsoft.com/office/drawing/2014/main" id="{8062DB79-3E0A-4D26-B6FA-C2505C2B3E5B}"/>
                  </a:ext>
                </a:extLst>
              </p:cNvPr>
              <p:cNvGrpSpPr>
                <a:grpSpLocks/>
              </p:cNvGrpSpPr>
              <p:nvPr/>
            </p:nvGrpSpPr>
            <p:grpSpPr bwMode="auto">
              <a:xfrm>
                <a:off x="672" y="692"/>
                <a:ext cx="672" cy="346"/>
                <a:chOff x="672" y="692"/>
                <a:chExt cx="672" cy="346"/>
              </a:xfrm>
            </p:grpSpPr>
            <p:sp>
              <p:nvSpPr>
                <p:cNvPr id="758921" name="Rectangle 137">
                  <a:extLst>
                    <a:ext uri="{FF2B5EF4-FFF2-40B4-BE49-F238E27FC236}">
                      <a16:creationId xmlns:a16="http://schemas.microsoft.com/office/drawing/2014/main" id="{1A8F8424-5192-4539-9088-D7286F4B4A06}"/>
                    </a:ext>
                  </a:extLst>
                </p:cNvPr>
                <p:cNvSpPr>
                  <a:spLocks noChangeArrowheads="1"/>
                </p:cNvSpPr>
                <p:nvPr/>
              </p:nvSpPr>
              <p:spPr bwMode="auto">
                <a:xfrm>
                  <a:off x="715" y="692"/>
                  <a:ext cx="58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altLang="zh-CN"/>
                    <a:t>1.00464</a:t>
                  </a:r>
                </a:p>
                <a:p>
                  <a:pPr algn="ctr"/>
                  <a:endParaRPr lang="en-US" altLang="zh-CN"/>
                </a:p>
              </p:txBody>
            </p:sp>
            <p:sp>
              <p:nvSpPr>
                <p:cNvPr id="758922" name="Rectangle 138">
                  <a:extLst>
                    <a:ext uri="{FF2B5EF4-FFF2-40B4-BE49-F238E27FC236}">
                      <a16:creationId xmlns:a16="http://schemas.microsoft.com/office/drawing/2014/main" id="{56317742-62AE-4B25-9248-1710D67375DF}"/>
                    </a:ext>
                  </a:extLst>
                </p:cNvPr>
                <p:cNvSpPr>
                  <a:spLocks noChangeArrowheads="1"/>
                </p:cNvSpPr>
                <p:nvPr/>
              </p:nvSpPr>
              <p:spPr bwMode="auto">
                <a:xfrm>
                  <a:off x="672" y="692"/>
                  <a:ext cx="672"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58923" name="Group 139">
                <a:extLst>
                  <a:ext uri="{FF2B5EF4-FFF2-40B4-BE49-F238E27FC236}">
                    <a16:creationId xmlns:a16="http://schemas.microsoft.com/office/drawing/2014/main" id="{1DA69E80-8266-4D48-855D-C743CC9D38C8}"/>
                  </a:ext>
                </a:extLst>
              </p:cNvPr>
              <p:cNvGrpSpPr>
                <a:grpSpLocks/>
              </p:cNvGrpSpPr>
              <p:nvPr/>
            </p:nvGrpSpPr>
            <p:grpSpPr bwMode="auto">
              <a:xfrm>
                <a:off x="1344" y="692"/>
                <a:ext cx="672" cy="346"/>
                <a:chOff x="1344" y="692"/>
                <a:chExt cx="672" cy="346"/>
              </a:xfrm>
            </p:grpSpPr>
            <p:sp>
              <p:nvSpPr>
                <p:cNvPr id="758924" name="Rectangle 140">
                  <a:extLst>
                    <a:ext uri="{FF2B5EF4-FFF2-40B4-BE49-F238E27FC236}">
                      <a16:creationId xmlns:a16="http://schemas.microsoft.com/office/drawing/2014/main" id="{24240733-FB82-40F2-B9D7-BD338266CDC3}"/>
                    </a:ext>
                  </a:extLst>
                </p:cNvPr>
                <p:cNvSpPr>
                  <a:spLocks noChangeArrowheads="1"/>
                </p:cNvSpPr>
                <p:nvPr/>
              </p:nvSpPr>
              <p:spPr bwMode="auto">
                <a:xfrm>
                  <a:off x="1387" y="692"/>
                  <a:ext cx="58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altLang="zh-CN"/>
                    <a:t>0.97178</a:t>
                  </a:r>
                </a:p>
                <a:p>
                  <a:pPr algn="ctr"/>
                  <a:endParaRPr lang="en-US" altLang="zh-CN"/>
                </a:p>
              </p:txBody>
            </p:sp>
            <p:sp>
              <p:nvSpPr>
                <p:cNvPr id="758925" name="Rectangle 141">
                  <a:extLst>
                    <a:ext uri="{FF2B5EF4-FFF2-40B4-BE49-F238E27FC236}">
                      <a16:creationId xmlns:a16="http://schemas.microsoft.com/office/drawing/2014/main" id="{0ABBC920-E87E-4EE0-AA6E-DAE84BBE5687}"/>
                    </a:ext>
                  </a:extLst>
                </p:cNvPr>
                <p:cNvSpPr>
                  <a:spLocks noChangeArrowheads="1"/>
                </p:cNvSpPr>
                <p:nvPr/>
              </p:nvSpPr>
              <p:spPr bwMode="auto">
                <a:xfrm>
                  <a:off x="1344" y="692"/>
                  <a:ext cx="672"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58926" name="Group 142">
                <a:extLst>
                  <a:ext uri="{FF2B5EF4-FFF2-40B4-BE49-F238E27FC236}">
                    <a16:creationId xmlns:a16="http://schemas.microsoft.com/office/drawing/2014/main" id="{B1E5DDDC-AA5F-4A8C-BE19-F299678EB3BF}"/>
                  </a:ext>
                </a:extLst>
              </p:cNvPr>
              <p:cNvGrpSpPr>
                <a:grpSpLocks/>
              </p:cNvGrpSpPr>
              <p:nvPr/>
            </p:nvGrpSpPr>
            <p:grpSpPr bwMode="auto">
              <a:xfrm>
                <a:off x="2016" y="692"/>
                <a:ext cx="672" cy="346"/>
                <a:chOff x="2016" y="692"/>
                <a:chExt cx="672" cy="346"/>
              </a:xfrm>
            </p:grpSpPr>
            <p:sp>
              <p:nvSpPr>
                <p:cNvPr id="758927" name="Rectangle 143">
                  <a:extLst>
                    <a:ext uri="{FF2B5EF4-FFF2-40B4-BE49-F238E27FC236}">
                      <a16:creationId xmlns:a16="http://schemas.microsoft.com/office/drawing/2014/main" id="{FDB3AEDB-A9D7-4BF6-BD09-D38908E91190}"/>
                    </a:ext>
                  </a:extLst>
                </p:cNvPr>
                <p:cNvSpPr>
                  <a:spLocks noChangeArrowheads="1"/>
                </p:cNvSpPr>
                <p:nvPr/>
              </p:nvSpPr>
              <p:spPr bwMode="auto">
                <a:xfrm>
                  <a:off x="2059" y="692"/>
                  <a:ext cx="58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altLang="zh-CN"/>
                    <a:t>0.96277</a:t>
                  </a:r>
                </a:p>
                <a:p>
                  <a:pPr algn="ctr"/>
                  <a:endParaRPr lang="en-US" altLang="zh-CN"/>
                </a:p>
              </p:txBody>
            </p:sp>
            <p:sp>
              <p:nvSpPr>
                <p:cNvPr id="758928" name="Rectangle 144">
                  <a:extLst>
                    <a:ext uri="{FF2B5EF4-FFF2-40B4-BE49-F238E27FC236}">
                      <a16:creationId xmlns:a16="http://schemas.microsoft.com/office/drawing/2014/main" id="{88255E35-250B-4AC9-8819-A2AC8D82FF97}"/>
                    </a:ext>
                  </a:extLst>
                </p:cNvPr>
                <p:cNvSpPr>
                  <a:spLocks noChangeArrowheads="1"/>
                </p:cNvSpPr>
                <p:nvPr/>
              </p:nvSpPr>
              <p:spPr bwMode="auto">
                <a:xfrm>
                  <a:off x="2016" y="692"/>
                  <a:ext cx="672"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58929" name="Group 145">
                <a:extLst>
                  <a:ext uri="{FF2B5EF4-FFF2-40B4-BE49-F238E27FC236}">
                    <a16:creationId xmlns:a16="http://schemas.microsoft.com/office/drawing/2014/main" id="{5AEA9BED-5DBC-48BA-BE53-7494942E62CF}"/>
                  </a:ext>
                </a:extLst>
              </p:cNvPr>
              <p:cNvGrpSpPr>
                <a:grpSpLocks/>
              </p:cNvGrpSpPr>
              <p:nvPr/>
            </p:nvGrpSpPr>
            <p:grpSpPr bwMode="auto">
              <a:xfrm>
                <a:off x="2688" y="692"/>
                <a:ext cx="672" cy="346"/>
                <a:chOff x="2688" y="692"/>
                <a:chExt cx="672" cy="346"/>
              </a:xfrm>
            </p:grpSpPr>
            <p:sp>
              <p:nvSpPr>
                <p:cNvPr id="758930" name="Rectangle 146">
                  <a:extLst>
                    <a:ext uri="{FF2B5EF4-FFF2-40B4-BE49-F238E27FC236}">
                      <a16:creationId xmlns:a16="http://schemas.microsoft.com/office/drawing/2014/main" id="{A03FA6AD-DA2A-4818-92E0-4F596346146E}"/>
                    </a:ext>
                  </a:extLst>
                </p:cNvPr>
                <p:cNvSpPr>
                  <a:spLocks noChangeArrowheads="1"/>
                </p:cNvSpPr>
                <p:nvPr/>
              </p:nvSpPr>
              <p:spPr bwMode="auto">
                <a:xfrm>
                  <a:off x="2731" y="692"/>
                  <a:ext cx="58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altLang="zh-CN"/>
                    <a:t>0.97522</a:t>
                  </a:r>
                </a:p>
                <a:p>
                  <a:pPr algn="ctr"/>
                  <a:endParaRPr lang="en-US" altLang="zh-CN"/>
                </a:p>
              </p:txBody>
            </p:sp>
            <p:sp>
              <p:nvSpPr>
                <p:cNvPr id="758931" name="Rectangle 147">
                  <a:extLst>
                    <a:ext uri="{FF2B5EF4-FFF2-40B4-BE49-F238E27FC236}">
                      <a16:creationId xmlns:a16="http://schemas.microsoft.com/office/drawing/2014/main" id="{450FE1EE-28C9-41D6-BD71-947AA0E28A16}"/>
                    </a:ext>
                  </a:extLst>
                </p:cNvPr>
                <p:cNvSpPr>
                  <a:spLocks noChangeArrowheads="1"/>
                </p:cNvSpPr>
                <p:nvPr/>
              </p:nvSpPr>
              <p:spPr bwMode="auto">
                <a:xfrm>
                  <a:off x="2688" y="692"/>
                  <a:ext cx="672"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sp>
          <p:nvSpPr>
            <p:cNvPr id="758932" name="Rectangle 148">
              <a:extLst>
                <a:ext uri="{FF2B5EF4-FFF2-40B4-BE49-F238E27FC236}">
                  <a16:creationId xmlns:a16="http://schemas.microsoft.com/office/drawing/2014/main" id="{9F926597-D05F-4D9D-9C50-37F682FB352C}"/>
                </a:ext>
              </a:extLst>
            </p:cNvPr>
            <p:cNvSpPr>
              <a:spLocks noChangeArrowheads="1"/>
            </p:cNvSpPr>
            <p:nvPr/>
          </p:nvSpPr>
          <p:spPr bwMode="auto">
            <a:xfrm>
              <a:off x="-3" y="-3"/>
              <a:ext cx="3366" cy="1044"/>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a:extLst>
              <a:ext uri="{FF2B5EF4-FFF2-40B4-BE49-F238E27FC236}">
                <a16:creationId xmlns:a16="http://schemas.microsoft.com/office/drawing/2014/main" id="{FBF74A31-4392-479C-A6EC-89315DD99222}"/>
              </a:ext>
            </a:extLst>
          </p:cNvPr>
          <p:cNvSpPr>
            <a:spLocks noGrp="1"/>
          </p:cNvSpPr>
          <p:nvPr>
            <p:ph type="dt" sz="half" idx="10"/>
          </p:nvPr>
        </p:nvSpPr>
        <p:spPr/>
        <p:txBody>
          <a:bodyPr/>
          <a:lstStyle/>
          <a:p>
            <a:fld id="{700DC8C8-0C39-44EE-AA19-A476C3178E07}" type="datetime1">
              <a:rPr lang="zh-CN" altLang="en-US"/>
              <a:pPr/>
              <a:t>2018/11/28</a:t>
            </a:fld>
            <a:endParaRPr lang="en-US" altLang="zh-CN"/>
          </a:p>
        </p:txBody>
      </p:sp>
      <p:sp>
        <p:nvSpPr>
          <p:cNvPr id="9" name="灯片编号占位符 5">
            <a:extLst>
              <a:ext uri="{FF2B5EF4-FFF2-40B4-BE49-F238E27FC236}">
                <a16:creationId xmlns:a16="http://schemas.microsoft.com/office/drawing/2014/main" id="{C2DD5E96-3ECF-4DAA-8462-A72A589B3727}"/>
              </a:ext>
            </a:extLst>
          </p:cNvPr>
          <p:cNvSpPr>
            <a:spLocks noGrp="1"/>
          </p:cNvSpPr>
          <p:nvPr>
            <p:ph type="sldNum" sz="quarter" idx="12"/>
          </p:nvPr>
        </p:nvSpPr>
        <p:spPr/>
        <p:txBody>
          <a:bodyPr/>
          <a:lstStyle/>
          <a:p>
            <a:fld id="{50ABC14A-74A6-4B1B-8A4F-E01C55B0A77E}" type="slidenum">
              <a:rPr lang="en-US" altLang="zh-CN"/>
              <a:pPr/>
              <a:t>106</a:t>
            </a:fld>
            <a:endParaRPr lang="en-US" altLang="zh-CN"/>
          </a:p>
        </p:txBody>
      </p:sp>
      <p:sp>
        <p:nvSpPr>
          <p:cNvPr id="759811" name="Text Box 3">
            <a:extLst>
              <a:ext uri="{FF2B5EF4-FFF2-40B4-BE49-F238E27FC236}">
                <a16:creationId xmlns:a16="http://schemas.microsoft.com/office/drawing/2014/main" id="{5BE69133-54BE-48DC-8078-1F4D6DF97DAC}"/>
              </a:ext>
            </a:extLst>
          </p:cNvPr>
          <p:cNvSpPr txBox="1">
            <a:spLocks noChangeArrowheads="1"/>
          </p:cNvSpPr>
          <p:nvPr/>
        </p:nvSpPr>
        <p:spPr bwMode="auto">
          <a:xfrm>
            <a:off x="1992313" y="476250"/>
            <a:ext cx="845820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Clr>
                <a:srgbClr val="0000CC"/>
              </a:buClr>
              <a:buFont typeface="Wingdings" panose="05000000000000000000" pitchFamily="2" charset="2"/>
              <a:buBlip>
                <a:blip r:embed="rId2"/>
              </a:buBlip>
            </a:pPr>
            <a:r>
              <a:rPr lang="zh-CN" altLang="en-US" sz="2800" b="1"/>
              <a:t>自相关性</a:t>
            </a:r>
            <a:endParaRPr kumimoji="1" lang="zh-CN" altLang="en-US" sz="2800">
              <a:latin typeface="宋体" panose="02010600030101010101" pitchFamily="2" charset="-122"/>
            </a:endParaRPr>
          </a:p>
          <a:p>
            <a:pPr eaLnBrk="1" hangingPunct="1">
              <a:spcBef>
                <a:spcPct val="50000"/>
              </a:spcBef>
            </a:pPr>
            <a:r>
              <a:rPr kumimoji="1" lang="zh-CN" altLang="en-US" sz="2400">
                <a:solidFill>
                  <a:srgbClr val="000000"/>
                </a:solidFill>
                <a:latin typeface="宋体" panose="02010600030101010101" pitchFamily="2" charset="-122"/>
              </a:rPr>
              <a:t>对每个进制的两段分别取长度为</a:t>
            </a:r>
            <a:r>
              <a:rPr kumimoji="1" lang="en-US" altLang="zh-CN" sz="2400">
                <a:solidFill>
                  <a:srgbClr val="000000"/>
                </a:solidFill>
                <a:latin typeface="宋体" panose="02010600030101010101" pitchFamily="2" charset="-122"/>
              </a:rPr>
              <a:t>40,000</a:t>
            </a:r>
            <a:r>
              <a:rPr kumimoji="1" lang="zh-CN" altLang="en-US" sz="2400">
                <a:solidFill>
                  <a:srgbClr val="000000"/>
                </a:solidFill>
                <a:latin typeface="宋体" panose="02010600030101010101" pitchFamily="2" charset="-122"/>
              </a:rPr>
              <a:t>的序列进行检测得到如下结果。从以下测试结果可以看出，它们的自相关函数近似冲激函数。</a:t>
            </a:r>
            <a:r>
              <a:rPr kumimoji="1" lang="zh-CN" altLang="en-US" sz="2400">
                <a:solidFill>
                  <a:srgbClr val="000000"/>
                </a:solidFill>
                <a:latin typeface="Tahoma" panose="020B0604030504040204" pitchFamily="34" charset="0"/>
              </a:rPr>
              <a:t> </a:t>
            </a:r>
          </a:p>
        </p:txBody>
      </p:sp>
      <p:sp>
        <p:nvSpPr>
          <p:cNvPr id="759812" name="Rectangle 4">
            <a:extLst>
              <a:ext uri="{FF2B5EF4-FFF2-40B4-BE49-F238E27FC236}">
                <a16:creationId xmlns:a16="http://schemas.microsoft.com/office/drawing/2014/main" id="{B81846DE-1029-41B1-9F28-3129F5B0CE35}"/>
              </a:ext>
            </a:extLst>
          </p:cNvPr>
          <p:cNvSpPr>
            <a:spLocks noChangeArrowheads="1"/>
          </p:cNvSpPr>
          <p:nvPr/>
        </p:nvSpPr>
        <p:spPr bwMode="auto">
          <a:xfrm>
            <a:off x="4267200" y="1995488"/>
            <a:ext cx="3352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zh-CN" altLang="en-US">
                <a:latin typeface="宋体" panose="02010600030101010101" pitchFamily="2" charset="-122"/>
              </a:rPr>
              <a:t>图</a:t>
            </a:r>
            <a:r>
              <a:rPr lang="en-US" altLang="zh-CN">
                <a:latin typeface="Tahoma" panose="020B0604030504040204" pitchFamily="34" charset="0"/>
              </a:rPr>
              <a:t>A2.1</a:t>
            </a:r>
            <a:r>
              <a:rPr lang="zh-CN" altLang="en-US">
                <a:latin typeface="宋体" panose="02010600030101010101" pitchFamily="2" charset="-122"/>
              </a:rPr>
              <a:t>（</a:t>
            </a:r>
            <a:r>
              <a:rPr lang="en-US" altLang="zh-CN">
                <a:latin typeface="Tahoma" panose="020B0604030504040204" pitchFamily="34" charset="0"/>
              </a:rPr>
              <a:t>a</a:t>
            </a:r>
            <a:r>
              <a:rPr lang="zh-CN" altLang="en-US">
                <a:latin typeface="宋体" panose="02010600030101010101" pitchFamily="2" charset="-122"/>
              </a:rPr>
              <a:t>）</a:t>
            </a:r>
            <a:r>
              <a:rPr lang="zh-CN" altLang="en-US">
                <a:latin typeface="Tahoma" panose="020B0604030504040204" pitchFamily="34" charset="0"/>
              </a:rPr>
              <a:t> </a:t>
            </a:r>
            <a:r>
              <a:rPr lang="en-US" altLang="zh-CN">
                <a:latin typeface="Tahoma" panose="020B0604030504040204" pitchFamily="34" charset="0"/>
              </a:rPr>
              <a:t>12-1</a:t>
            </a:r>
            <a:r>
              <a:rPr lang="zh-CN" altLang="en-US">
                <a:latin typeface="宋体" panose="02010600030101010101" pitchFamily="2" charset="-122"/>
              </a:rPr>
              <a:t>自相关特性</a:t>
            </a:r>
            <a:r>
              <a:rPr lang="zh-CN" altLang="en-US">
                <a:latin typeface="Tahoma" panose="020B0604030504040204" pitchFamily="34" charset="0"/>
              </a:rPr>
              <a:t> </a:t>
            </a:r>
            <a:endParaRPr lang="zh-CN" altLang="en-US"/>
          </a:p>
        </p:txBody>
      </p:sp>
      <p:pic>
        <p:nvPicPr>
          <p:cNvPr id="759813" name="Picture 5">
            <a:extLst>
              <a:ext uri="{FF2B5EF4-FFF2-40B4-BE49-F238E27FC236}">
                <a16:creationId xmlns:a16="http://schemas.microsoft.com/office/drawing/2014/main" id="{D038C963-18DA-4E16-B056-13F729EF5C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2362201"/>
            <a:ext cx="6324600" cy="1935163"/>
          </a:xfrm>
          <a:prstGeom prst="rect">
            <a:avLst/>
          </a:prstGeom>
          <a:noFill/>
          <a:extLst>
            <a:ext uri="{909E8E84-426E-40DD-AFC4-6F175D3DCCD1}">
              <a14:hiddenFill xmlns:a14="http://schemas.microsoft.com/office/drawing/2010/main">
                <a:solidFill>
                  <a:srgbClr val="FFFFFF"/>
                </a:solidFill>
              </a14:hiddenFill>
            </a:ext>
          </a:extLst>
        </p:spPr>
      </p:pic>
      <p:sp>
        <p:nvSpPr>
          <p:cNvPr id="759814" name="Rectangle 6">
            <a:extLst>
              <a:ext uri="{FF2B5EF4-FFF2-40B4-BE49-F238E27FC236}">
                <a16:creationId xmlns:a16="http://schemas.microsoft.com/office/drawing/2014/main" id="{8A3E9C21-81EC-4E02-8322-958E7B6DBE70}"/>
              </a:ext>
            </a:extLst>
          </p:cNvPr>
          <p:cNvSpPr>
            <a:spLocks noChangeArrowheads="1"/>
          </p:cNvSpPr>
          <p:nvPr/>
        </p:nvSpPr>
        <p:spPr bwMode="auto">
          <a:xfrm>
            <a:off x="4267200" y="4495801"/>
            <a:ext cx="3352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zh-CN" altLang="en-US">
                <a:latin typeface="宋体" panose="02010600030101010101" pitchFamily="2" charset="-122"/>
              </a:rPr>
              <a:t>图</a:t>
            </a:r>
            <a:r>
              <a:rPr lang="en-US" altLang="zh-CN"/>
              <a:t>A2.1</a:t>
            </a:r>
            <a:r>
              <a:rPr lang="zh-CN" altLang="en-US">
                <a:latin typeface="宋体" panose="02010600030101010101" pitchFamily="2" charset="-122"/>
              </a:rPr>
              <a:t>（</a:t>
            </a:r>
            <a:r>
              <a:rPr lang="en-US" altLang="zh-CN"/>
              <a:t>b</a:t>
            </a:r>
            <a:r>
              <a:rPr lang="zh-CN" altLang="en-US">
                <a:latin typeface="宋体" panose="02010600030101010101" pitchFamily="2" charset="-122"/>
              </a:rPr>
              <a:t>）</a:t>
            </a:r>
            <a:r>
              <a:rPr lang="zh-CN" altLang="en-US"/>
              <a:t> </a:t>
            </a:r>
            <a:r>
              <a:rPr lang="en-US" altLang="zh-CN"/>
              <a:t>12-2</a:t>
            </a:r>
            <a:r>
              <a:rPr lang="zh-CN" altLang="en-US">
                <a:latin typeface="宋体" panose="02010600030101010101" pitchFamily="2" charset="-122"/>
              </a:rPr>
              <a:t>自相关特性</a:t>
            </a:r>
            <a:r>
              <a:rPr lang="zh-CN" altLang="en-US"/>
              <a:t> </a:t>
            </a:r>
          </a:p>
        </p:txBody>
      </p:sp>
      <p:pic>
        <p:nvPicPr>
          <p:cNvPr id="759815" name="Picture 7">
            <a:extLst>
              <a:ext uri="{FF2B5EF4-FFF2-40B4-BE49-F238E27FC236}">
                <a16:creationId xmlns:a16="http://schemas.microsoft.com/office/drawing/2014/main" id="{D3368A6C-B050-43AD-B51C-03620EF98A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4800601"/>
            <a:ext cx="6400800" cy="15843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1">
            <a:extLst>
              <a:ext uri="{FF2B5EF4-FFF2-40B4-BE49-F238E27FC236}">
                <a16:creationId xmlns:a16="http://schemas.microsoft.com/office/drawing/2014/main" id="{1E0FFDE8-3935-4BA9-B45F-B3DBBE7AFCC3}"/>
              </a:ext>
            </a:extLst>
          </p:cNvPr>
          <p:cNvSpPr>
            <a:spLocks noGrp="1"/>
          </p:cNvSpPr>
          <p:nvPr>
            <p:ph type="dt" sz="half" idx="10"/>
          </p:nvPr>
        </p:nvSpPr>
        <p:spPr/>
        <p:txBody>
          <a:bodyPr/>
          <a:lstStyle/>
          <a:p>
            <a:fld id="{39BA6FEE-A989-4349-B7BE-0C52AAB6343E}" type="datetime1">
              <a:rPr lang="zh-CN" altLang="en-US"/>
              <a:pPr/>
              <a:t>2018/11/28</a:t>
            </a:fld>
            <a:endParaRPr lang="en-US" altLang="zh-CN"/>
          </a:p>
        </p:txBody>
      </p:sp>
      <p:sp>
        <p:nvSpPr>
          <p:cNvPr id="9" name="灯片编号占位符 3">
            <a:extLst>
              <a:ext uri="{FF2B5EF4-FFF2-40B4-BE49-F238E27FC236}">
                <a16:creationId xmlns:a16="http://schemas.microsoft.com/office/drawing/2014/main" id="{9B957F92-444E-40D0-A1FD-FA2571751D87}"/>
              </a:ext>
            </a:extLst>
          </p:cNvPr>
          <p:cNvSpPr>
            <a:spLocks noGrp="1"/>
          </p:cNvSpPr>
          <p:nvPr>
            <p:ph type="sldNum" sz="quarter" idx="12"/>
          </p:nvPr>
        </p:nvSpPr>
        <p:spPr/>
        <p:txBody>
          <a:bodyPr/>
          <a:lstStyle/>
          <a:p>
            <a:fld id="{23B55886-8B97-4009-A072-16396BBE8BEE}" type="slidenum">
              <a:rPr lang="en-US" altLang="zh-CN"/>
              <a:pPr/>
              <a:t>107</a:t>
            </a:fld>
            <a:endParaRPr lang="en-US" altLang="zh-CN"/>
          </a:p>
        </p:txBody>
      </p:sp>
      <p:sp>
        <p:nvSpPr>
          <p:cNvPr id="760834" name="Rectangle 2">
            <a:extLst>
              <a:ext uri="{FF2B5EF4-FFF2-40B4-BE49-F238E27FC236}">
                <a16:creationId xmlns:a16="http://schemas.microsoft.com/office/drawing/2014/main" id="{88DF72AC-CDE4-481E-B885-114E40549F25}"/>
              </a:ext>
            </a:extLst>
          </p:cNvPr>
          <p:cNvSpPr>
            <a:spLocks noChangeArrowheads="1"/>
          </p:cNvSpPr>
          <p:nvPr/>
        </p:nvSpPr>
        <p:spPr bwMode="auto">
          <a:xfrm>
            <a:off x="4114800" y="685801"/>
            <a:ext cx="3352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zh-CN" altLang="en-US">
                <a:latin typeface="宋体" panose="02010600030101010101" pitchFamily="2" charset="-122"/>
              </a:rPr>
              <a:t>图</a:t>
            </a:r>
            <a:r>
              <a:rPr lang="en-US" altLang="zh-CN"/>
              <a:t>A2.2</a:t>
            </a:r>
            <a:r>
              <a:rPr lang="zh-CN" altLang="en-US">
                <a:latin typeface="宋体" panose="02010600030101010101" pitchFamily="2" charset="-122"/>
              </a:rPr>
              <a:t>（</a:t>
            </a:r>
            <a:r>
              <a:rPr lang="en-US" altLang="zh-CN"/>
              <a:t>a</a:t>
            </a:r>
            <a:r>
              <a:rPr lang="zh-CN" altLang="en-US">
                <a:latin typeface="宋体" panose="02010600030101010101" pitchFamily="2" charset="-122"/>
              </a:rPr>
              <a:t>）</a:t>
            </a:r>
            <a:r>
              <a:rPr lang="zh-CN" altLang="en-US"/>
              <a:t> </a:t>
            </a:r>
            <a:r>
              <a:rPr lang="en-US" altLang="zh-CN"/>
              <a:t>14-1</a:t>
            </a:r>
            <a:r>
              <a:rPr lang="zh-CN" altLang="en-US">
                <a:latin typeface="宋体" panose="02010600030101010101" pitchFamily="2" charset="-122"/>
              </a:rPr>
              <a:t>自相关特性</a:t>
            </a:r>
            <a:r>
              <a:rPr lang="zh-CN" altLang="en-US"/>
              <a:t> </a:t>
            </a:r>
          </a:p>
        </p:txBody>
      </p:sp>
      <p:sp>
        <p:nvSpPr>
          <p:cNvPr id="760835" name="Rectangle 3">
            <a:extLst>
              <a:ext uri="{FF2B5EF4-FFF2-40B4-BE49-F238E27FC236}">
                <a16:creationId xmlns:a16="http://schemas.microsoft.com/office/drawing/2014/main" id="{B8E36F9E-1D2C-4589-B8CD-9B63C9C2370E}"/>
              </a:ext>
            </a:extLst>
          </p:cNvPr>
          <p:cNvSpPr>
            <a:spLocks noChangeArrowheads="1"/>
          </p:cNvSpPr>
          <p:nvPr/>
        </p:nvSpPr>
        <p:spPr bwMode="auto">
          <a:xfrm>
            <a:off x="4114800" y="3443288"/>
            <a:ext cx="3352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zh-CN" altLang="en-US">
                <a:latin typeface="宋体" panose="02010600030101010101" pitchFamily="2" charset="-122"/>
              </a:rPr>
              <a:t>图</a:t>
            </a:r>
            <a:r>
              <a:rPr lang="en-US" altLang="zh-CN"/>
              <a:t>A2.2</a:t>
            </a:r>
            <a:r>
              <a:rPr lang="zh-CN" altLang="en-US">
                <a:latin typeface="宋体" panose="02010600030101010101" pitchFamily="2" charset="-122"/>
              </a:rPr>
              <a:t>（</a:t>
            </a:r>
            <a:r>
              <a:rPr lang="en-US" altLang="zh-CN"/>
              <a:t>b</a:t>
            </a:r>
            <a:r>
              <a:rPr lang="zh-CN" altLang="en-US">
                <a:latin typeface="宋体" panose="02010600030101010101" pitchFamily="2" charset="-122"/>
              </a:rPr>
              <a:t>）</a:t>
            </a:r>
            <a:r>
              <a:rPr lang="zh-CN" altLang="en-US"/>
              <a:t> </a:t>
            </a:r>
            <a:r>
              <a:rPr lang="en-US" altLang="zh-CN"/>
              <a:t>14-2</a:t>
            </a:r>
            <a:r>
              <a:rPr lang="zh-CN" altLang="en-US">
                <a:latin typeface="宋体" panose="02010600030101010101" pitchFamily="2" charset="-122"/>
              </a:rPr>
              <a:t>自相关特性</a:t>
            </a:r>
            <a:r>
              <a:rPr lang="zh-CN" altLang="en-US"/>
              <a:t> </a:t>
            </a:r>
          </a:p>
        </p:txBody>
      </p:sp>
      <p:pic>
        <p:nvPicPr>
          <p:cNvPr id="760836" name="Picture 4">
            <a:extLst>
              <a:ext uri="{FF2B5EF4-FFF2-40B4-BE49-F238E27FC236}">
                <a16:creationId xmlns:a16="http://schemas.microsoft.com/office/drawing/2014/main" id="{8F9C39C2-C7A2-48FB-99C4-817F6FDBD8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143000"/>
            <a:ext cx="7924800" cy="1862138"/>
          </a:xfrm>
          <a:prstGeom prst="rect">
            <a:avLst/>
          </a:prstGeom>
          <a:noFill/>
          <a:extLst>
            <a:ext uri="{909E8E84-426E-40DD-AFC4-6F175D3DCCD1}">
              <a14:hiddenFill xmlns:a14="http://schemas.microsoft.com/office/drawing/2010/main">
                <a:solidFill>
                  <a:srgbClr val="FFFFFF"/>
                </a:solidFill>
              </a14:hiddenFill>
            </a:ext>
          </a:extLst>
        </p:spPr>
      </p:pic>
      <p:pic>
        <p:nvPicPr>
          <p:cNvPr id="760837" name="Picture 5">
            <a:extLst>
              <a:ext uri="{FF2B5EF4-FFF2-40B4-BE49-F238E27FC236}">
                <a16:creationId xmlns:a16="http://schemas.microsoft.com/office/drawing/2014/main" id="{336DFA3B-33FD-4F06-85CF-0625C0BA9058}"/>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3962400"/>
            <a:ext cx="8077200" cy="2057400"/>
          </a:xfrm>
          <a:prstGeom prst="rect">
            <a:avLst/>
          </a:prstGeom>
          <a:noFill/>
          <a:extLst>
            <a:ext uri="{909E8E84-426E-40DD-AFC4-6F175D3DCCD1}">
              <a14:hiddenFill xmlns:a14="http://schemas.microsoft.com/office/drawing/2010/main">
                <a:solidFill>
                  <a:srgbClr val="FFFFFF"/>
                </a:solidFill>
              </a14:hiddenFill>
            </a:ext>
          </a:extLst>
        </p:spPr>
      </p:pic>
      <p:sp>
        <p:nvSpPr>
          <p:cNvPr id="760838" name="Text Box 6">
            <a:extLst>
              <a:ext uri="{FF2B5EF4-FFF2-40B4-BE49-F238E27FC236}">
                <a16:creationId xmlns:a16="http://schemas.microsoft.com/office/drawing/2014/main" id="{F1D42C72-B880-49ED-8116-760C94A542A8}"/>
              </a:ext>
            </a:extLst>
          </p:cNvPr>
          <p:cNvSpPr txBox="1">
            <a:spLocks noChangeArrowheads="1"/>
          </p:cNvSpPr>
          <p:nvPr/>
        </p:nvSpPr>
        <p:spPr bwMode="auto">
          <a:xfrm>
            <a:off x="1752600" y="228601"/>
            <a:ext cx="2590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2000">
                <a:latin typeface="宋体" panose="02010600030101010101" pitchFamily="2" charset="-122"/>
              </a:rPr>
              <a:t>自相关性续</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1">
            <a:extLst>
              <a:ext uri="{FF2B5EF4-FFF2-40B4-BE49-F238E27FC236}">
                <a16:creationId xmlns:a16="http://schemas.microsoft.com/office/drawing/2014/main" id="{EA333CD1-98B3-4123-8834-4F7B9A785F1B}"/>
              </a:ext>
            </a:extLst>
          </p:cNvPr>
          <p:cNvSpPr>
            <a:spLocks noGrp="1"/>
          </p:cNvSpPr>
          <p:nvPr>
            <p:ph type="dt" sz="half" idx="10"/>
          </p:nvPr>
        </p:nvSpPr>
        <p:spPr/>
        <p:txBody>
          <a:bodyPr/>
          <a:lstStyle/>
          <a:p>
            <a:fld id="{E1A04145-76E7-426C-9AD6-BCD51654F411}" type="datetime1">
              <a:rPr lang="zh-CN" altLang="en-US"/>
              <a:pPr/>
              <a:t>2018/11/28</a:t>
            </a:fld>
            <a:endParaRPr lang="en-US" altLang="zh-CN"/>
          </a:p>
        </p:txBody>
      </p:sp>
      <p:sp>
        <p:nvSpPr>
          <p:cNvPr id="9" name="灯片编号占位符 3">
            <a:extLst>
              <a:ext uri="{FF2B5EF4-FFF2-40B4-BE49-F238E27FC236}">
                <a16:creationId xmlns:a16="http://schemas.microsoft.com/office/drawing/2014/main" id="{AA0FFC16-D25B-48A6-8BFA-835CFC8A353B}"/>
              </a:ext>
            </a:extLst>
          </p:cNvPr>
          <p:cNvSpPr>
            <a:spLocks noGrp="1"/>
          </p:cNvSpPr>
          <p:nvPr>
            <p:ph type="sldNum" sz="quarter" idx="12"/>
          </p:nvPr>
        </p:nvSpPr>
        <p:spPr/>
        <p:txBody>
          <a:bodyPr/>
          <a:lstStyle/>
          <a:p>
            <a:fld id="{6A6C0E6F-A892-42CF-9EF3-7A0AD2551FF1}" type="slidenum">
              <a:rPr lang="en-US" altLang="zh-CN"/>
              <a:pPr/>
              <a:t>108</a:t>
            </a:fld>
            <a:endParaRPr lang="en-US" altLang="zh-CN"/>
          </a:p>
        </p:txBody>
      </p:sp>
      <p:sp>
        <p:nvSpPr>
          <p:cNvPr id="761858" name="Text Box 2">
            <a:extLst>
              <a:ext uri="{FF2B5EF4-FFF2-40B4-BE49-F238E27FC236}">
                <a16:creationId xmlns:a16="http://schemas.microsoft.com/office/drawing/2014/main" id="{A28D383C-18EB-4598-9553-8D8B08B25FAC}"/>
              </a:ext>
            </a:extLst>
          </p:cNvPr>
          <p:cNvSpPr txBox="1">
            <a:spLocks noChangeArrowheads="1"/>
          </p:cNvSpPr>
          <p:nvPr/>
        </p:nvSpPr>
        <p:spPr bwMode="auto">
          <a:xfrm>
            <a:off x="1752600" y="228601"/>
            <a:ext cx="2590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2000">
                <a:latin typeface="宋体" panose="02010600030101010101" pitchFamily="2" charset="-122"/>
              </a:rPr>
              <a:t>自相关性续</a:t>
            </a:r>
          </a:p>
        </p:txBody>
      </p:sp>
      <p:sp>
        <p:nvSpPr>
          <p:cNvPr id="761859" name="Rectangle 3">
            <a:extLst>
              <a:ext uri="{FF2B5EF4-FFF2-40B4-BE49-F238E27FC236}">
                <a16:creationId xmlns:a16="http://schemas.microsoft.com/office/drawing/2014/main" id="{5FDC2D15-B645-431D-BC4C-AF1272613C82}"/>
              </a:ext>
            </a:extLst>
          </p:cNvPr>
          <p:cNvSpPr>
            <a:spLocks noChangeArrowheads="1"/>
          </p:cNvSpPr>
          <p:nvPr/>
        </p:nvSpPr>
        <p:spPr bwMode="auto">
          <a:xfrm>
            <a:off x="4114800" y="3671888"/>
            <a:ext cx="3352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zh-CN" altLang="en-US">
                <a:latin typeface="宋体" panose="02010600030101010101" pitchFamily="2" charset="-122"/>
              </a:rPr>
              <a:t>图</a:t>
            </a:r>
            <a:r>
              <a:rPr lang="en-US" altLang="zh-CN"/>
              <a:t>A2.3</a:t>
            </a:r>
            <a:r>
              <a:rPr lang="zh-CN" altLang="en-US">
                <a:latin typeface="宋体" panose="02010600030101010101" pitchFamily="2" charset="-122"/>
              </a:rPr>
              <a:t>（</a:t>
            </a:r>
            <a:r>
              <a:rPr lang="en-US" altLang="zh-CN"/>
              <a:t>b</a:t>
            </a:r>
            <a:r>
              <a:rPr lang="zh-CN" altLang="en-US">
                <a:latin typeface="宋体" panose="02010600030101010101" pitchFamily="2" charset="-122"/>
              </a:rPr>
              <a:t>）</a:t>
            </a:r>
            <a:r>
              <a:rPr lang="zh-CN" altLang="en-US"/>
              <a:t> </a:t>
            </a:r>
            <a:r>
              <a:rPr lang="en-US" altLang="zh-CN"/>
              <a:t>30-2</a:t>
            </a:r>
            <a:r>
              <a:rPr lang="zh-CN" altLang="en-US">
                <a:latin typeface="宋体" panose="02010600030101010101" pitchFamily="2" charset="-122"/>
              </a:rPr>
              <a:t>自相关特性</a:t>
            </a:r>
            <a:r>
              <a:rPr lang="zh-CN" altLang="en-US"/>
              <a:t> </a:t>
            </a:r>
          </a:p>
        </p:txBody>
      </p:sp>
      <p:sp>
        <p:nvSpPr>
          <p:cNvPr id="761860" name="Rectangle 4">
            <a:extLst>
              <a:ext uri="{FF2B5EF4-FFF2-40B4-BE49-F238E27FC236}">
                <a16:creationId xmlns:a16="http://schemas.microsoft.com/office/drawing/2014/main" id="{87F72059-65B2-493F-B4DD-3D74A6BA65F6}"/>
              </a:ext>
            </a:extLst>
          </p:cNvPr>
          <p:cNvSpPr>
            <a:spLocks noChangeArrowheads="1"/>
          </p:cNvSpPr>
          <p:nvPr/>
        </p:nvSpPr>
        <p:spPr bwMode="auto">
          <a:xfrm>
            <a:off x="4114800" y="762001"/>
            <a:ext cx="3352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zh-CN" altLang="en-US">
                <a:latin typeface="宋体" panose="02010600030101010101" pitchFamily="2" charset="-122"/>
              </a:rPr>
              <a:t>图</a:t>
            </a:r>
            <a:r>
              <a:rPr lang="en-US" altLang="zh-CN"/>
              <a:t>A2.3</a:t>
            </a:r>
            <a:r>
              <a:rPr lang="zh-CN" altLang="en-US">
                <a:latin typeface="宋体" panose="02010600030101010101" pitchFamily="2" charset="-122"/>
              </a:rPr>
              <a:t>（</a:t>
            </a:r>
            <a:r>
              <a:rPr lang="en-US" altLang="zh-CN"/>
              <a:t>a</a:t>
            </a:r>
            <a:r>
              <a:rPr lang="zh-CN" altLang="en-US">
                <a:latin typeface="宋体" panose="02010600030101010101" pitchFamily="2" charset="-122"/>
              </a:rPr>
              <a:t>）</a:t>
            </a:r>
            <a:r>
              <a:rPr lang="zh-CN" altLang="en-US"/>
              <a:t> </a:t>
            </a:r>
            <a:r>
              <a:rPr lang="en-US" altLang="zh-CN"/>
              <a:t>30-1</a:t>
            </a:r>
            <a:r>
              <a:rPr lang="zh-CN" altLang="en-US">
                <a:latin typeface="宋体" panose="02010600030101010101" pitchFamily="2" charset="-122"/>
              </a:rPr>
              <a:t>自相关特性</a:t>
            </a:r>
            <a:r>
              <a:rPr lang="zh-CN" altLang="en-US"/>
              <a:t> </a:t>
            </a:r>
          </a:p>
        </p:txBody>
      </p:sp>
      <p:pic>
        <p:nvPicPr>
          <p:cNvPr id="761861" name="Picture 5">
            <a:extLst>
              <a:ext uri="{FF2B5EF4-FFF2-40B4-BE49-F238E27FC236}">
                <a16:creationId xmlns:a16="http://schemas.microsoft.com/office/drawing/2014/main" id="{2848353B-6E9C-4D76-9F44-F1BC090833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219200"/>
            <a:ext cx="8153400" cy="2209800"/>
          </a:xfrm>
          <a:prstGeom prst="rect">
            <a:avLst/>
          </a:prstGeom>
          <a:noFill/>
          <a:extLst>
            <a:ext uri="{909E8E84-426E-40DD-AFC4-6F175D3DCCD1}">
              <a14:hiddenFill xmlns:a14="http://schemas.microsoft.com/office/drawing/2010/main">
                <a:solidFill>
                  <a:srgbClr val="FFFFFF"/>
                </a:solidFill>
              </a14:hiddenFill>
            </a:ext>
          </a:extLst>
        </p:spPr>
      </p:pic>
      <p:pic>
        <p:nvPicPr>
          <p:cNvPr id="761862" name="Picture 6">
            <a:extLst>
              <a:ext uri="{FF2B5EF4-FFF2-40B4-BE49-F238E27FC236}">
                <a16:creationId xmlns:a16="http://schemas.microsoft.com/office/drawing/2014/main" id="{DE19E13D-6721-4BFB-A626-4AA7F7381C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4038600"/>
            <a:ext cx="8229600" cy="2209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1">
            <a:extLst>
              <a:ext uri="{FF2B5EF4-FFF2-40B4-BE49-F238E27FC236}">
                <a16:creationId xmlns:a16="http://schemas.microsoft.com/office/drawing/2014/main" id="{82CBB4A2-E173-4CDE-A3E6-88A243683FEF}"/>
              </a:ext>
            </a:extLst>
          </p:cNvPr>
          <p:cNvSpPr>
            <a:spLocks noGrp="1"/>
          </p:cNvSpPr>
          <p:nvPr>
            <p:ph type="dt" sz="half" idx="10"/>
          </p:nvPr>
        </p:nvSpPr>
        <p:spPr/>
        <p:txBody>
          <a:bodyPr/>
          <a:lstStyle/>
          <a:p>
            <a:fld id="{A67B9FEE-8F54-4DCD-A653-F90BBE20067E}" type="datetime1">
              <a:rPr lang="zh-CN" altLang="en-US"/>
              <a:pPr/>
              <a:t>2018/11/28</a:t>
            </a:fld>
            <a:endParaRPr lang="en-US" altLang="zh-CN"/>
          </a:p>
        </p:txBody>
      </p:sp>
      <p:sp>
        <p:nvSpPr>
          <p:cNvPr id="9" name="灯片编号占位符 3">
            <a:extLst>
              <a:ext uri="{FF2B5EF4-FFF2-40B4-BE49-F238E27FC236}">
                <a16:creationId xmlns:a16="http://schemas.microsoft.com/office/drawing/2014/main" id="{4C8055D0-5CEA-4744-A5B3-660EE876E478}"/>
              </a:ext>
            </a:extLst>
          </p:cNvPr>
          <p:cNvSpPr>
            <a:spLocks noGrp="1"/>
          </p:cNvSpPr>
          <p:nvPr>
            <p:ph type="sldNum" sz="quarter" idx="12"/>
          </p:nvPr>
        </p:nvSpPr>
        <p:spPr/>
        <p:txBody>
          <a:bodyPr/>
          <a:lstStyle/>
          <a:p>
            <a:fld id="{14532214-2042-4823-816C-E1EEE67F5E19}" type="slidenum">
              <a:rPr lang="en-US" altLang="zh-CN"/>
              <a:pPr/>
              <a:t>109</a:t>
            </a:fld>
            <a:endParaRPr lang="en-US" altLang="zh-CN"/>
          </a:p>
        </p:txBody>
      </p:sp>
      <p:sp>
        <p:nvSpPr>
          <p:cNvPr id="762882" name="Text Box 2">
            <a:extLst>
              <a:ext uri="{FF2B5EF4-FFF2-40B4-BE49-F238E27FC236}">
                <a16:creationId xmlns:a16="http://schemas.microsoft.com/office/drawing/2014/main" id="{845D5519-F025-4924-A244-4BDF8F1EF9BC}"/>
              </a:ext>
            </a:extLst>
          </p:cNvPr>
          <p:cNvSpPr txBox="1">
            <a:spLocks noChangeArrowheads="1"/>
          </p:cNvSpPr>
          <p:nvPr/>
        </p:nvSpPr>
        <p:spPr bwMode="auto">
          <a:xfrm>
            <a:off x="1752600" y="228601"/>
            <a:ext cx="2590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2000">
                <a:latin typeface="宋体" panose="02010600030101010101" pitchFamily="2" charset="-122"/>
              </a:rPr>
              <a:t>自相关性续</a:t>
            </a:r>
          </a:p>
        </p:txBody>
      </p:sp>
      <p:sp>
        <p:nvSpPr>
          <p:cNvPr id="762883" name="Rectangle 3">
            <a:extLst>
              <a:ext uri="{FF2B5EF4-FFF2-40B4-BE49-F238E27FC236}">
                <a16:creationId xmlns:a16="http://schemas.microsoft.com/office/drawing/2014/main" id="{5F96D6BC-77E8-47BD-B65C-B1293926C77C}"/>
              </a:ext>
            </a:extLst>
          </p:cNvPr>
          <p:cNvSpPr>
            <a:spLocks noChangeArrowheads="1"/>
          </p:cNvSpPr>
          <p:nvPr/>
        </p:nvSpPr>
        <p:spPr bwMode="auto">
          <a:xfrm>
            <a:off x="4114800" y="762001"/>
            <a:ext cx="3352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zh-CN" altLang="en-US">
                <a:latin typeface="宋体" panose="02010600030101010101" pitchFamily="2" charset="-122"/>
              </a:rPr>
              <a:t>图</a:t>
            </a:r>
            <a:r>
              <a:rPr lang="en-US" altLang="zh-CN"/>
              <a:t>A2.4</a:t>
            </a:r>
            <a:r>
              <a:rPr lang="zh-CN" altLang="en-US">
                <a:latin typeface="宋体" panose="02010600030101010101" pitchFamily="2" charset="-122"/>
              </a:rPr>
              <a:t>（</a:t>
            </a:r>
            <a:r>
              <a:rPr lang="en-US" altLang="zh-CN"/>
              <a:t>a</a:t>
            </a:r>
            <a:r>
              <a:rPr lang="zh-CN" altLang="en-US">
                <a:latin typeface="宋体" panose="02010600030101010101" pitchFamily="2" charset="-122"/>
              </a:rPr>
              <a:t>）</a:t>
            </a:r>
            <a:r>
              <a:rPr lang="zh-CN" altLang="en-US"/>
              <a:t> </a:t>
            </a:r>
            <a:r>
              <a:rPr lang="en-US" altLang="zh-CN"/>
              <a:t>31-1</a:t>
            </a:r>
            <a:r>
              <a:rPr lang="zh-CN" altLang="en-US">
                <a:latin typeface="宋体" panose="02010600030101010101" pitchFamily="2" charset="-122"/>
              </a:rPr>
              <a:t>自相关特性</a:t>
            </a:r>
            <a:r>
              <a:rPr lang="zh-CN" altLang="en-US"/>
              <a:t> </a:t>
            </a:r>
          </a:p>
        </p:txBody>
      </p:sp>
      <p:sp>
        <p:nvSpPr>
          <p:cNvPr id="762884" name="Rectangle 4">
            <a:extLst>
              <a:ext uri="{FF2B5EF4-FFF2-40B4-BE49-F238E27FC236}">
                <a16:creationId xmlns:a16="http://schemas.microsoft.com/office/drawing/2014/main" id="{949E1F72-E70C-40D9-9782-5C2E8D5D0E16}"/>
              </a:ext>
            </a:extLst>
          </p:cNvPr>
          <p:cNvSpPr>
            <a:spLocks noChangeArrowheads="1"/>
          </p:cNvSpPr>
          <p:nvPr/>
        </p:nvSpPr>
        <p:spPr bwMode="auto">
          <a:xfrm>
            <a:off x="4114800" y="3595688"/>
            <a:ext cx="3352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zh-CN" altLang="en-US">
                <a:latin typeface="宋体" panose="02010600030101010101" pitchFamily="2" charset="-122"/>
              </a:rPr>
              <a:t>图</a:t>
            </a:r>
            <a:r>
              <a:rPr lang="en-US" altLang="zh-CN"/>
              <a:t>A2.4</a:t>
            </a:r>
            <a:r>
              <a:rPr lang="zh-CN" altLang="en-US">
                <a:latin typeface="宋体" panose="02010600030101010101" pitchFamily="2" charset="-122"/>
              </a:rPr>
              <a:t>（</a:t>
            </a:r>
            <a:r>
              <a:rPr lang="en-US" altLang="zh-CN"/>
              <a:t>b</a:t>
            </a:r>
            <a:r>
              <a:rPr lang="zh-CN" altLang="en-US">
                <a:latin typeface="宋体" panose="02010600030101010101" pitchFamily="2" charset="-122"/>
              </a:rPr>
              <a:t>）</a:t>
            </a:r>
            <a:r>
              <a:rPr lang="zh-CN" altLang="en-US"/>
              <a:t> </a:t>
            </a:r>
            <a:r>
              <a:rPr lang="en-US" altLang="zh-CN"/>
              <a:t>31-2</a:t>
            </a:r>
            <a:r>
              <a:rPr lang="zh-CN" altLang="en-US">
                <a:latin typeface="宋体" panose="02010600030101010101" pitchFamily="2" charset="-122"/>
              </a:rPr>
              <a:t>自相关特性</a:t>
            </a:r>
            <a:r>
              <a:rPr lang="zh-CN" altLang="en-US"/>
              <a:t> </a:t>
            </a:r>
          </a:p>
        </p:txBody>
      </p:sp>
      <p:pic>
        <p:nvPicPr>
          <p:cNvPr id="762885" name="Picture 5">
            <a:extLst>
              <a:ext uri="{FF2B5EF4-FFF2-40B4-BE49-F238E27FC236}">
                <a16:creationId xmlns:a16="http://schemas.microsoft.com/office/drawing/2014/main" id="{6C2A4A3E-713E-43FD-9A72-7CE84912BC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143000"/>
            <a:ext cx="8001000" cy="2209800"/>
          </a:xfrm>
          <a:prstGeom prst="rect">
            <a:avLst/>
          </a:prstGeom>
          <a:noFill/>
          <a:extLst>
            <a:ext uri="{909E8E84-426E-40DD-AFC4-6F175D3DCCD1}">
              <a14:hiddenFill xmlns:a14="http://schemas.microsoft.com/office/drawing/2010/main">
                <a:solidFill>
                  <a:srgbClr val="FFFFFF"/>
                </a:solidFill>
              </a14:hiddenFill>
            </a:ext>
          </a:extLst>
        </p:spPr>
      </p:pic>
      <p:pic>
        <p:nvPicPr>
          <p:cNvPr id="762886" name="Picture 6">
            <a:extLst>
              <a:ext uri="{FF2B5EF4-FFF2-40B4-BE49-F238E27FC236}">
                <a16:creationId xmlns:a16="http://schemas.microsoft.com/office/drawing/2014/main" id="{8E3F4287-932C-4CF3-B2EB-5F048F43F6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4267200"/>
            <a:ext cx="8001000" cy="2082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a:extLst>
              <a:ext uri="{FF2B5EF4-FFF2-40B4-BE49-F238E27FC236}">
                <a16:creationId xmlns:a16="http://schemas.microsoft.com/office/drawing/2014/main" id="{2507C127-796E-4CB4-A2FA-A3F21D6749A1}"/>
              </a:ext>
            </a:extLst>
          </p:cNvPr>
          <p:cNvSpPr>
            <a:spLocks noGrp="1"/>
          </p:cNvSpPr>
          <p:nvPr>
            <p:ph type="dt" sz="half" idx="10"/>
          </p:nvPr>
        </p:nvSpPr>
        <p:spPr/>
        <p:txBody>
          <a:bodyPr/>
          <a:lstStyle/>
          <a:p>
            <a:fld id="{991E35D7-71D0-43A0-89B6-C1ED5E6169AE}" type="datetime1">
              <a:rPr lang="zh-CN" altLang="en-US"/>
              <a:pPr/>
              <a:t>2018/11/28</a:t>
            </a:fld>
            <a:endParaRPr lang="en-US" altLang="zh-CN"/>
          </a:p>
        </p:txBody>
      </p:sp>
      <p:sp>
        <p:nvSpPr>
          <p:cNvPr id="7" name="灯片编号占位符 5">
            <a:extLst>
              <a:ext uri="{FF2B5EF4-FFF2-40B4-BE49-F238E27FC236}">
                <a16:creationId xmlns:a16="http://schemas.microsoft.com/office/drawing/2014/main" id="{D6B7A6B5-88CB-45F9-B8FA-F97EF411A05C}"/>
              </a:ext>
            </a:extLst>
          </p:cNvPr>
          <p:cNvSpPr>
            <a:spLocks noGrp="1"/>
          </p:cNvSpPr>
          <p:nvPr>
            <p:ph type="sldNum" sz="quarter" idx="12"/>
          </p:nvPr>
        </p:nvSpPr>
        <p:spPr/>
        <p:txBody>
          <a:bodyPr/>
          <a:lstStyle/>
          <a:p>
            <a:fld id="{816FBD26-BF43-4D39-A86C-A1A6BB8E09AC}" type="slidenum">
              <a:rPr lang="en-US" altLang="zh-CN"/>
              <a:pPr/>
              <a:t>11</a:t>
            </a:fld>
            <a:endParaRPr lang="en-US" altLang="zh-CN"/>
          </a:p>
        </p:txBody>
      </p:sp>
      <p:sp>
        <p:nvSpPr>
          <p:cNvPr id="956418" name="Rectangle 2">
            <a:extLst>
              <a:ext uri="{FF2B5EF4-FFF2-40B4-BE49-F238E27FC236}">
                <a16:creationId xmlns:a16="http://schemas.microsoft.com/office/drawing/2014/main" id="{62FFE115-FE98-492A-9FAD-9490650D156D}"/>
              </a:ext>
            </a:extLst>
          </p:cNvPr>
          <p:cNvSpPr>
            <a:spLocks noGrp="1" noRot="1" noChangeArrowheads="1"/>
          </p:cNvSpPr>
          <p:nvPr>
            <p:ph type="title"/>
          </p:nvPr>
        </p:nvSpPr>
        <p:spPr>
          <a:noFill/>
        </p:spPr>
        <p:txBody>
          <a:bodyPr/>
          <a:lstStyle/>
          <a:p>
            <a:pPr fontAlgn="t"/>
            <a:r>
              <a:rPr lang="zh-CN" altLang="en-US">
                <a:latin typeface="华文行楷" panose="02010800040101010101" pitchFamily="2" charset="-122"/>
              </a:rPr>
              <a:t>流密码</a:t>
            </a:r>
          </a:p>
        </p:txBody>
      </p:sp>
      <p:sp>
        <p:nvSpPr>
          <p:cNvPr id="956419" name="Rectangle 3">
            <a:extLst>
              <a:ext uri="{FF2B5EF4-FFF2-40B4-BE49-F238E27FC236}">
                <a16:creationId xmlns:a16="http://schemas.microsoft.com/office/drawing/2014/main" id="{97CDB9AA-A3FA-454B-A9B1-B1F41D2C673A}"/>
              </a:ext>
            </a:extLst>
          </p:cNvPr>
          <p:cNvSpPr>
            <a:spLocks noGrp="1" noRot="1" noChangeArrowheads="1"/>
          </p:cNvSpPr>
          <p:nvPr>
            <p:ph type="body" idx="1"/>
          </p:nvPr>
        </p:nvSpPr>
        <p:spPr>
          <a:xfrm>
            <a:off x="2098676" y="1438276"/>
            <a:ext cx="8277225" cy="5038725"/>
          </a:xfrm>
          <a:noFill/>
          <a:extLst>
            <a:ext uri="{AF507438-7753-43E0-B8FC-AC1667EBCBE1}">
              <a14:hiddenEffects xmlns:a14="http://schemas.microsoft.com/office/drawing/2010/main">
                <a:effectLst>
                  <a:outerShdw dist="35921" dir="2700000" algn="ctr" rotWithShape="0">
                    <a:schemeClr val="bg1">
                      <a:alpha val="50000"/>
                    </a:schemeClr>
                  </a:outerShdw>
                </a:effectLst>
              </a14:hiddenEffects>
            </a:ext>
          </a:extLst>
        </p:spPr>
        <p:txBody>
          <a:bodyPr/>
          <a:lstStyle/>
          <a:p>
            <a:pPr>
              <a:buSzPct val="150000"/>
              <a:buFont typeface="Wingdings" panose="05000000000000000000" pitchFamily="2" charset="2"/>
              <a:buBlip>
                <a:blip r:embed="rId2"/>
              </a:buBlip>
            </a:pPr>
            <a:r>
              <a:rPr lang="zh-CN" altLang="en-US"/>
              <a:t>流密码介绍</a:t>
            </a:r>
          </a:p>
          <a:p>
            <a:pPr>
              <a:buSzPct val="150000"/>
              <a:buFont typeface="Wingdings" panose="05000000000000000000" pitchFamily="2" charset="2"/>
              <a:buBlip>
                <a:blip r:embed="rId2"/>
              </a:buBlip>
            </a:pPr>
            <a:r>
              <a:rPr lang="zh-CN" altLang="en-US"/>
              <a:t>流密码的分类</a:t>
            </a:r>
          </a:p>
          <a:p>
            <a:pPr>
              <a:buSzPct val="150000"/>
              <a:buFont typeface="Wingdings" panose="05000000000000000000" pitchFamily="2" charset="2"/>
              <a:buBlip>
                <a:blip r:embed="rId2"/>
              </a:buBlip>
            </a:pPr>
            <a:r>
              <a:rPr lang="zh-CN" altLang="en-US">
                <a:latin typeface="宋体" panose="02010600030101010101" pitchFamily="2" charset="-122"/>
              </a:rPr>
              <a:t>一种流密码算法</a:t>
            </a:r>
            <a:r>
              <a:rPr lang="en-US" altLang="zh-CN"/>
              <a:t>——</a:t>
            </a:r>
            <a:r>
              <a:rPr lang="en-US" altLang="zh-CN">
                <a:latin typeface="宋体" panose="02010600030101010101" pitchFamily="2" charset="-122"/>
              </a:rPr>
              <a:t>RC4</a:t>
            </a:r>
            <a:endParaRPr lang="en-US" altLang="zh-CN"/>
          </a:p>
          <a:p>
            <a:pPr>
              <a:buSzPct val="150000"/>
              <a:buFont typeface="Wingdings" panose="05000000000000000000" pitchFamily="2" charset="2"/>
              <a:buBlip>
                <a:blip r:embed="rId2"/>
              </a:buBlip>
            </a:pPr>
            <a:r>
              <a:rPr lang="zh-CN" altLang="en-US"/>
              <a:t>流密码的设计准则</a:t>
            </a:r>
          </a:p>
          <a:p>
            <a:pPr>
              <a:buSzPct val="150000"/>
              <a:buFont typeface="Wingdings" panose="05000000000000000000" pitchFamily="2" charset="2"/>
              <a:buBlip>
                <a:blip r:embed="rId2"/>
              </a:buBlip>
            </a:pPr>
            <a:r>
              <a:rPr lang="zh-CN" altLang="en-US">
                <a:latin typeface="宋体" panose="02010600030101010101" pitchFamily="2" charset="-122"/>
              </a:rPr>
              <a:t>流密码和分组密码的比较</a:t>
            </a:r>
          </a:p>
          <a:p>
            <a:pPr>
              <a:buSzPct val="150000"/>
              <a:buFont typeface="Wingdings" panose="05000000000000000000" pitchFamily="2" charset="2"/>
              <a:buBlip>
                <a:blip r:embed="rId2"/>
              </a:buBlip>
            </a:pPr>
            <a:r>
              <a:rPr lang="zh-CN" altLang="en-US">
                <a:latin typeface="宋体" panose="02010600030101010101" pitchFamily="2" charset="-122"/>
              </a:rPr>
              <a:t>混沌变码本流密码</a:t>
            </a:r>
          </a:p>
        </p:txBody>
      </p:sp>
      <p:sp>
        <p:nvSpPr>
          <p:cNvPr id="956420" name="AutoShape 4">
            <a:extLst>
              <a:ext uri="{FF2B5EF4-FFF2-40B4-BE49-F238E27FC236}">
                <a16:creationId xmlns:a16="http://schemas.microsoft.com/office/drawing/2014/main" id="{BC8D4928-90D3-40AC-A00C-58A588FEDB37}"/>
              </a:ext>
            </a:extLst>
          </p:cNvPr>
          <p:cNvSpPr>
            <a:spLocks noChangeArrowheads="1"/>
          </p:cNvSpPr>
          <p:nvPr/>
        </p:nvSpPr>
        <p:spPr bwMode="auto">
          <a:xfrm>
            <a:off x="5159375" y="2187575"/>
            <a:ext cx="1016000" cy="304800"/>
          </a:xfrm>
          <a:prstGeom prst="leftArrow">
            <a:avLst>
              <a:gd name="adj1" fmla="val 50000"/>
              <a:gd name="adj2" fmla="val 83333"/>
            </a:avLst>
          </a:prstGeom>
          <a:solidFill>
            <a:srgbClr val="009900"/>
          </a:solidFill>
          <a:ln w="9525">
            <a:miter lim="800000"/>
            <a:headEnd/>
            <a:tailEnd/>
          </a:ln>
          <a:effectLst/>
          <a:scene3d>
            <a:camera prst="legacyPerspectiveTopRight"/>
            <a:lightRig rig="legacyFlat3" dir="b"/>
          </a:scene3d>
          <a:sp3d extrusionH="430200" prstMaterial="legacyMatte">
            <a:bevelT w="13500" h="13500" prst="angle"/>
            <a:bevelB w="13500" h="13500" prst="angle"/>
            <a:extrusionClr>
              <a:srgbClr val="009900"/>
            </a:extrusionClr>
            <a:contourClr>
              <a:srgbClr val="009900"/>
            </a:contourClr>
          </a:sp3d>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flatTx/>
          </a:bodyPr>
          <a:lstStyle/>
          <a:p>
            <a:pPr algn="ctr" eaLnBrk="1" fontAlgn="ctr" latinLnBrk="1" hangingPunct="1">
              <a:spcBef>
                <a:spcPct val="20000"/>
              </a:spcBef>
            </a:pPr>
            <a:endParaRPr lang="zh-CN" altLang="zh-CN">
              <a:latin typeface="Times New Roman" panose="02020603050405020304" pitchFamily="18" charset="0"/>
            </a:endParaRPr>
          </a:p>
        </p:txBody>
      </p:sp>
    </p:spTree>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1">
            <a:extLst>
              <a:ext uri="{FF2B5EF4-FFF2-40B4-BE49-F238E27FC236}">
                <a16:creationId xmlns:a16="http://schemas.microsoft.com/office/drawing/2014/main" id="{5F021716-5842-4E64-A7C3-4157EA1EEDD1}"/>
              </a:ext>
            </a:extLst>
          </p:cNvPr>
          <p:cNvSpPr>
            <a:spLocks noGrp="1"/>
          </p:cNvSpPr>
          <p:nvPr>
            <p:ph type="dt" sz="half" idx="10"/>
          </p:nvPr>
        </p:nvSpPr>
        <p:spPr/>
        <p:txBody>
          <a:bodyPr/>
          <a:lstStyle/>
          <a:p>
            <a:fld id="{1DFD7486-CF37-48BB-9679-58907BC010DC}" type="datetime1">
              <a:rPr lang="zh-CN" altLang="en-US"/>
              <a:pPr/>
              <a:t>2018/11/28</a:t>
            </a:fld>
            <a:endParaRPr lang="en-US" altLang="zh-CN"/>
          </a:p>
        </p:txBody>
      </p:sp>
      <p:sp>
        <p:nvSpPr>
          <p:cNvPr id="9" name="灯片编号占位符 3">
            <a:extLst>
              <a:ext uri="{FF2B5EF4-FFF2-40B4-BE49-F238E27FC236}">
                <a16:creationId xmlns:a16="http://schemas.microsoft.com/office/drawing/2014/main" id="{5048D13C-19CE-4ABE-AE5F-C05D5B2BEA12}"/>
              </a:ext>
            </a:extLst>
          </p:cNvPr>
          <p:cNvSpPr>
            <a:spLocks noGrp="1"/>
          </p:cNvSpPr>
          <p:nvPr>
            <p:ph type="sldNum" sz="quarter" idx="12"/>
          </p:nvPr>
        </p:nvSpPr>
        <p:spPr/>
        <p:txBody>
          <a:bodyPr/>
          <a:lstStyle/>
          <a:p>
            <a:fld id="{0057FA8B-CD4F-42B1-BB3C-5DDA7BB29006}" type="slidenum">
              <a:rPr lang="en-US" altLang="zh-CN"/>
              <a:pPr/>
              <a:t>110</a:t>
            </a:fld>
            <a:endParaRPr lang="en-US" altLang="zh-CN"/>
          </a:p>
        </p:txBody>
      </p:sp>
      <p:sp>
        <p:nvSpPr>
          <p:cNvPr id="763906" name="Text Box 2">
            <a:extLst>
              <a:ext uri="{FF2B5EF4-FFF2-40B4-BE49-F238E27FC236}">
                <a16:creationId xmlns:a16="http://schemas.microsoft.com/office/drawing/2014/main" id="{ABA751C5-07AC-424D-93AA-30A1581A0F99}"/>
              </a:ext>
            </a:extLst>
          </p:cNvPr>
          <p:cNvSpPr txBox="1">
            <a:spLocks noChangeArrowheads="1"/>
          </p:cNvSpPr>
          <p:nvPr/>
        </p:nvSpPr>
        <p:spPr bwMode="auto">
          <a:xfrm>
            <a:off x="1752600" y="228601"/>
            <a:ext cx="2590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2000">
                <a:latin typeface="宋体" panose="02010600030101010101" pitchFamily="2" charset="-122"/>
              </a:rPr>
              <a:t>自相关性续</a:t>
            </a:r>
          </a:p>
        </p:txBody>
      </p:sp>
      <p:sp>
        <p:nvSpPr>
          <p:cNvPr id="763907" name="Rectangle 3">
            <a:extLst>
              <a:ext uri="{FF2B5EF4-FFF2-40B4-BE49-F238E27FC236}">
                <a16:creationId xmlns:a16="http://schemas.microsoft.com/office/drawing/2014/main" id="{44D23B04-D822-468A-AE6D-AC325F0B581E}"/>
              </a:ext>
            </a:extLst>
          </p:cNvPr>
          <p:cNvSpPr>
            <a:spLocks noChangeArrowheads="1"/>
          </p:cNvSpPr>
          <p:nvPr/>
        </p:nvSpPr>
        <p:spPr bwMode="auto">
          <a:xfrm>
            <a:off x="4114800" y="762001"/>
            <a:ext cx="3352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zh-CN" altLang="en-US">
                <a:latin typeface="宋体" panose="02010600030101010101" pitchFamily="2" charset="-122"/>
              </a:rPr>
              <a:t>图</a:t>
            </a:r>
            <a:r>
              <a:rPr lang="en-US" altLang="zh-CN"/>
              <a:t>A2.5</a:t>
            </a:r>
            <a:r>
              <a:rPr lang="zh-CN" altLang="en-US">
                <a:latin typeface="宋体" panose="02010600030101010101" pitchFamily="2" charset="-122"/>
              </a:rPr>
              <a:t>（</a:t>
            </a:r>
            <a:r>
              <a:rPr lang="en-US" altLang="zh-CN"/>
              <a:t>a</a:t>
            </a:r>
            <a:r>
              <a:rPr lang="zh-CN" altLang="en-US">
                <a:latin typeface="宋体" panose="02010600030101010101" pitchFamily="2" charset="-122"/>
              </a:rPr>
              <a:t>）</a:t>
            </a:r>
            <a:r>
              <a:rPr lang="zh-CN" altLang="en-US"/>
              <a:t> </a:t>
            </a:r>
            <a:r>
              <a:rPr lang="en-US" altLang="zh-CN"/>
              <a:t>96-1</a:t>
            </a:r>
            <a:r>
              <a:rPr lang="zh-CN" altLang="en-US">
                <a:latin typeface="宋体" panose="02010600030101010101" pitchFamily="2" charset="-122"/>
              </a:rPr>
              <a:t>自相关特性</a:t>
            </a:r>
            <a:r>
              <a:rPr lang="zh-CN" altLang="en-US"/>
              <a:t> </a:t>
            </a:r>
          </a:p>
        </p:txBody>
      </p:sp>
      <p:sp>
        <p:nvSpPr>
          <p:cNvPr id="763908" name="Rectangle 4">
            <a:extLst>
              <a:ext uri="{FF2B5EF4-FFF2-40B4-BE49-F238E27FC236}">
                <a16:creationId xmlns:a16="http://schemas.microsoft.com/office/drawing/2014/main" id="{8F22013E-800F-4F1C-9A4F-27184DC5A605}"/>
              </a:ext>
            </a:extLst>
          </p:cNvPr>
          <p:cNvSpPr>
            <a:spLocks noChangeArrowheads="1"/>
          </p:cNvSpPr>
          <p:nvPr/>
        </p:nvSpPr>
        <p:spPr bwMode="auto">
          <a:xfrm>
            <a:off x="4114800" y="3505201"/>
            <a:ext cx="3352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zh-CN" altLang="en-US">
                <a:latin typeface="宋体" panose="02010600030101010101" pitchFamily="2" charset="-122"/>
              </a:rPr>
              <a:t>图</a:t>
            </a:r>
            <a:r>
              <a:rPr lang="en-US" altLang="zh-CN"/>
              <a:t>A2.5</a:t>
            </a:r>
            <a:r>
              <a:rPr lang="zh-CN" altLang="en-US">
                <a:latin typeface="宋体" panose="02010600030101010101" pitchFamily="2" charset="-122"/>
              </a:rPr>
              <a:t>（</a:t>
            </a:r>
            <a:r>
              <a:rPr lang="en-US" altLang="zh-CN"/>
              <a:t>b</a:t>
            </a:r>
            <a:r>
              <a:rPr lang="zh-CN" altLang="en-US">
                <a:latin typeface="宋体" panose="02010600030101010101" pitchFamily="2" charset="-122"/>
              </a:rPr>
              <a:t>）</a:t>
            </a:r>
            <a:r>
              <a:rPr lang="zh-CN" altLang="en-US"/>
              <a:t> </a:t>
            </a:r>
            <a:r>
              <a:rPr lang="en-US" altLang="zh-CN"/>
              <a:t>96-2</a:t>
            </a:r>
            <a:r>
              <a:rPr lang="zh-CN" altLang="en-US">
                <a:latin typeface="宋体" panose="02010600030101010101" pitchFamily="2" charset="-122"/>
              </a:rPr>
              <a:t>自相关特性</a:t>
            </a:r>
            <a:r>
              <a:rPr lang="zh-CN" altLang="en-US"/>
              <a:t> </a:t>
            </a:r>
          </a:p>
        </p:txBody>
      </p:sp>
      <p:pic>
        <p:nvPicPr>
          <p:cNvPr id="763909" name="Picture 5">
            <a:extLst>
              <a:ext uri="{FF2B5EF4-FFF2-40B4-BE49-F238E27FC236}">
                <a16:creationId xmlns:a16="http://schemas.microsoft.com/office/drawing/2014/main" id="{36521227-618B-4DE0-9375-4F18E62BBD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143000"/>
            <a:ext cx="7848600" cy="2133600"/>
          </a:xfrm>
          <a:prstGeom prst="rect">
            <a:avLst/>
          </a:prstGeom>
          <a:noFill/>
          <a:extLst>
            <a:ext uri="{909E8E84-426E-40DD-AFC4-6F175D3DCCD1}">
              <a14:hiddenFill xmlns:a14="http://schemas.microsoft.com/office/drawing/2010/main">
                <a:solidFill>
                  <a:srgbClr val="FFFFFF"/>
                </a:solidFill>
              </a14:hiddenFill>
            </a:ext>
          </a:extLst>
        </p:spPr>
      </p:pic>
      <p:pic>
        <p:nvPicPr>
          <p:cNvPr id="763910" name="Picture 6">
            <a:extLst>
              <a:ext uri="{FF2B5EF4-FFF2-40B4-BE49-F238E27FC236}">
                <a16:creationId xmlns:a16="http://schemas.microsoft.com/office/drawing/2014/main" id="{FE32838D-D0F5-41BD-B28B-930748A258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3886200"/>
            <a:ext cx="8001000" cy="2286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1">
            <a:extLst>
              <a:ext uri="{FF2B5EF4-FFF2-40B4-BE49-F238E27FC236}">
                <a16:creationId xmlns:a16="http://schemas.microsoft.com/office/drawing/2014/main" id="{9A41F559-0B59-4B85-BEBF-836A83C97EEA}"/>
              </a:ext>
            </a:extLst>
          </p:cNvPr>
          <p:cNvSpPr>
            <a:spLocks noGrp="1"/>
          </p:cNvSpPr>
          <p:nvPr>
            <p:ph type="dt" sz="half" idx="10"/>
          </p:nvPr>
        </p:nvSpPr>
        <p:spPr/>
        <p:txBody>
          <a:bodyPr/>
          <a:lstStyle/>
          <a:p>
            <a:fld id="{E67E8D5C-CBD9-46AE-971E-132889AFD2B5}" type="datetime1">
              <a:rPr lang="zh-CN" altLang="en-US"/>
              <a:pPr/>
              <a:t>2018/11/28</a:t>
            </a:fld>
            <a:endParaRPr lang="en-US" altLang="zh-CN"/>
          </a:p>
        </p:txBody>
      </p:sp>
      <p:sp>
        <p:nvSpPr>
          <p:cNvPr id="9" name="灯片编号占位符 3">
            <a:extLst>
              <a:ext uri="{FF2B5EF4-FFF2-40B4-BE49-F238E27FC236}">
                <a16:creationId xmlns:a16="http://schemas.microsoft.com/office/drawing/2014/main" id="{ACACE28E-6469-48C6-8A94-AF8F1B896617}"/>
              </a:ext>
            </a:extLst>
          </p:cNvPr>
          <p:cNvSpPr>
            <a:spLocks noGrp="1"/>
          </p:cNvSpPr>
          <p:nvPr>
            <p:ph type="sldNum" sz="quarter" idx="12"/>
          </p:nvPr>
        </p:nvSpPr>
        <p:spPr/>
        <p:txBody>
          <a:bodyPr/>
          <a:lstStyle/>
          <a:p>
            <a:fld id="{282CC5B3-B773-4117-8C95-3A7DB9A42CDA}" type="slidenum">
              <a:rPr lang="en-US" altLang="zh-CN"/>
              <a:pPr/>
              <a:t>111</a:t>
            </a:fld>
            <a:endParaRPr lang="en-US" altLang="zh-CN"/>
          </a:p>
        </p:txBody>
      </p:sp>
      <p:sp>
        <p:nvSpPr>
          <p:cNvPr id="764930" name="Text Box 2">
            <a:extLst>
              <a:ext uri="{FF2B5EF4-FFF2-40B4-BE49-F238E27FC236}">
                <a16:creationId xmlns:a16="http://schemas.microsoft.com/office/drawing/2014/main" id="{0988DB37-C5A6-4DB5-A197-C04991233544}"/>
              </a:ext>
            </a:extLst>
          </p:cNvPr>
          <p:cNvSpPr txBox="1">
            <a:spLocks noChangeArrowheads="1"/>
          </p:cNvSpPr>
          <p:nvPr/>
        </p:nvSpPr>
        <p:spPr bwMode="auto">
          <a:xfrm>
            <a:off x="1752600" y="228601"/>
            <a:ext cx="2590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2000">
                <a:latin typeface="宋体" panose="02010600030101010101" pitchFamily="2" charset="-122"/>
              </a:rPr>
              <a:t>自相关性续</a:t>
            </a:r>
          </a:p>
        </p:txBody>
      </p:sp>
      <p:sp>
        <p:nvSpPr>
          <p:cNvPr id="764931" name="Rectangle 3">
            <a:extLst>
              <a:ext uri="{FF2B5EF4-FFF2-40B4-BE49-F238E27FC236}">
                <a16:creationId xmlns:a16="http://schemas.microsoft.com/office/drawing/2014/main" id="{85CB63BD-86FA-4E6B-9534-B143080C00B4}"/>
              </a:ext>
            </a:extLst>
          </p:cNvPr>
          <p:cNvSpPr>
            <a:spLocks noChangeArrowheads="1"/>
          </p:cNvSpPr>
          <p:nvPr/>
        </p:nvSpPr>
        <p:spPr bwMode="auto">
          <a:xfrm>
            <a:off x="4114800" y="776288"/>
            <a:ext cx="3352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zh-CN" altLang="en-US">
                <a:latin typeface="宋体" panose="02010600030101010101" pitchFamily="2" charset="-122"/>
              </a:rPr>
              <a:t>图</a:t>
            </a:r>
            <a:r>
              <a:rPr lang="en-US" altLang="zh-CN"/>
              <a:t>A2.6</a:t>
            </a:r>
            <a:r>
              <a:rPr lang="zh-CN" altLang="en-US">
                <a:latin typeface="宋体" panose="02010600030101010101" pitchFamily="2" charset="-122"/>
              </a:rPr>
              <a:t>（</a:t>
            </a:r>
            <a:r>
              <a:rPr lang="en-US" altLang="zh-CN"/>
              <a:t>a</a:t>
            </a:r>
            <a:r>
              <a:rPr lang="zh-CN" altLang="en-US">
                <a:latin typeface="宋体" panose="02010600030101010101" pitchFamily="2" charset="-122"/>
              </a:rPr>
              <a:t>）</a:t>
            </a:r>
            <a:r>
              <a:rPr lang="zh-CN" altLang="en-US"/>
              <a:t>  </a:t>
            </a:r>
            <a:r>
              <a:rPr lang="en-US" altLang="zh-CN"/>
              <a:t>112-1</a:t>
            </a:r>
            <a:r>
              <a:rPr lang="zh-CN" altLang="en-US">
                <a:latin typeface="宋体" panose="02010600030101010101" pitchFamily="2" charset="-122"/>
              </a:rPr>
              <a:t>自相关特性</a:t>
            </a:r>
            <a:r>
              <a:rPr lang="zh-CN" altLang="en-US"/>
              <a:t> </a:t>
            </a:r>
          </a:p>
        </p:txBody>
      </p:sp>
      <p:sp>
        <p:nvSpPr>
          <p:cNvPr id="764932" name="Rectangle 4">
            <a:extLst>
              <a:ext uri="{FF2B5EF4-FFF2-40B4-BE49-F238E27FC236}">
                <a16:creationId xmlns:a16="http://schemas.microsoft.com/office/drawing/2014/main" id="{012C8EC7-21AB-47E4-916C-215B4D49947A}"/>
              </a:ext>
            </a:extLst>
          </p:cNvPr>
          <p:cNvSpPr>
            <a:spLocks noChangeArrowheads="1"/>
          </p:cNvSpPr>
          <p:nvPr/>
        </p:nvSpPr>
        <p:spPr bwMode="auto">
          <a:xfrm>
            <a:off x="4191000" y="3748088"/>
            <a:ext cx="3352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zh-CN" altLang="en-US">
                <a:latin typeface="宋体" panose="02010600030101010101" pitchFamily="2" charset="-122"/>
              </a:rPr>
              <a:t>图</a:t>
            </a:r>
            <a:r>
              <a:rPr lang="en-US" altLang="zh-CN"/>
              <a:t>A2.6</a:t>
            </a:r>
            <a:r>
              <a:rPr lang="zh-CN" altLang="en-US">
                <a:latin typeface="宋体" panose="02010600030101010101" pitchFamily="2" charset="-122"/>
              </a:rPr>
              <a:t>（</a:t>
            </a:r>
            <a:r>
              <a:rPr lang="en-US" altLang="zh-CN"/>
              <a:t>b</a:t>
            </a:r>
            <a:r>
              <a:rPr lang="zh-CN" altLang="en-US">
                <a:latin typeface="宋体" panose="02010600030101010101" pitchFamily="2" charset="-122"/>
              </a:rPr>
              <a:t>）</a:t>
            </a:r>
            <a:r>
              <a:rPr lang="zh-CN" altLang="en-US"/>
              <a:t> </a:t>
            </a:r>
            <a:r>
              <a:rPr lang="en-US" altLang="zh-CN"/>
              <a:t>112-2</a:t>
            </a:r>
            <a:r>
              <a:rPr lang="zh-CN" altLang="en-US">
                <a:latin typeface="宋体" panose="02010600030101010101" pitchFamily="2" charset="-122"/>
              </a:rPr>
              <a:t>自相关特性</a:t>
            </a:r>
            <a:r>
              <a:rPr lang="zh-CN" altLang="en-US"/>
              <a:t> </a:t>
            </a:r>
          </a:p>
        </p:txBody>
      </p:sp>
      <p:pic>
        <p:nvPicPr>
          <p:cNvPr id="764933" name="Picture 5">
            <a:extLst>
              <a:ext uri="{FF2B5EF4-FFF2-40B4-BE49-F238E27FC236}">
                <a16:creationId xmlns:a16="http://schemas.microsoft.com/office/drawing/2014/main" id="{7FE4B509-00C8-4896-8412-42698AED44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143000"/>
            <a:ext cx="8229600" cy="2286000"/>
          </a:xfrm>
          <a:prstGeom prst="rect">
            <a:avLst/>
          </a:prstGeom>
          <a:noFill/>
          <a:extLst>
            <a:ext uri="{909E8E84-426E-40DD-AFC4-6F175D3DCCD1}">
              <a14:hiddenFill xmlns:a14="http://schemas.microsoft.com/office/drawing/2010/main">
                <a:solidFill>
                  <a:srgbClr val="FFFFFF"/>
                </a:solidFill>
              </a14:hiddenFill>
            </a:ext>
          </a:extLst>
        </p:spPr>
      </p:pic>
      <p:pic>
        <p:nvPicPr>
          <p:cNvPr id="764934" name="Picture 6">
            <a:extLst>
              <a:ext uri="{FF2B5EF4-FFF2-40B4-BE49-F238E27FC236}">
                <a16:creationId xmlns:a16="http://schemas.microsoft.com/office/drawing/2014/main" id="{1CEE4473-AEA0-4F6C-931F-CEB7FA4900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4038600"/>
            <a:ext cx="8229600" cy="20701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1">
            <a:extLst>
              <a:ext uri="{FF2B5EF4-FFF2-40B4-BE49-F238E27FC236}">
                <a16:creationId xmlns:a16="http://schemas.microsoft.com/office/drawing/2014/main" id="{77BF25EB-5BC2-4FC3-A6C1-C1D34864E4D9}"/>
              </a:ext>
            </a:extLst>
          </p:cNvPr>
          <p:cNvSpPr>
            <a:spLocks noGrp="1"/>
          </p:cNvSpPr>
          <p:nvPr>
            <p:ph type="dt" sz="half" idx="10"/>
          </p:nvPr>
        </p:nvSpPr>
        <p:spPr/>
        <p:txBody>
          <a:bodyPr/>
          <a:lstStyle/>
          <a:p>
            <a:fld id="{EAC106F8-A155-43AC-A7B6-96A0DFCAD133}" type="datetime1">
              <a:rPr lang="zh-CN" altLang="en-US"/>
              <a:pPr/>
              <a:t>2018/11/28</a:t>
            </a:fld>
            <a:endParaRPr lang="en-US" altLang="zh-CN"/>
          </a:p>
        </p:txBody>
      </p:sp>
      <p:sp>
        <p:nvSpPr>
          <p:cNvPr id="9" name="灯片编号占位符 3">
            <a:extLst>
              <a:ext uri="{FF2B5EF4-FFF2-40B4-BE49-F238E27FC236}">
                <a16:creationId xmlns:a16="http://schemas.microsoft.com/office/drawing/2014/main" id="{B7D9E7E9-F328-4521-97A3-727667D1D3A3}"/>
              </a:ext>
            </a:extLst>
          </p:cNvPr>
          <p:cNvSpPr>
            <a:spLocks noGrp="1"/>
          </p:cNvSpPr>
          <p:nvPr>
            <p:ph type="sldNum" sz="quarter" idx="12"/>
          </p:nvPr>
        </p:nvSpPr>
        <p:spPr/>
        <p:txBody>
          <a:bodyPr/>
          <a:lstStyle/>
          <a:p>
            <a:fld id="{B04AD36C-FA91-40DB-84EE-D1F05843475A}" type="slidenum">
              <a:rPr lang="en-US" altLang="zh-CN"/>
              <a:pPr/>
              <a:t>112</a:t>
            </a:fld>
            <a:endParaRPr lang="en-US" altLang="zh-CN"/>
          </a:p>
        </p:txBody>
      </p:sp>
      <p:sp>
        <p:nvSpPr>
          <p:cNvPr id="765954" name="Text Box 2">
            <a:extLst>
              <a:ext uri="{FF2B5EF4-FFF2-40B4-BE49-F238E27FC236}">
                <a16:creationId xmlns:a16="http://schemas.microsoft.com/office/drawing/2014/main" id="{4B7C3417-CD46-4A91-BD44-A0DC5A8AEA0B}"/>
              </a:ext>
            </a:extLst>
          </p:cNvPr>
          <p:cNvSpPr txBox="1">
            <a:spLocks noChangeArrowheads="1"/>
          </p:cNvSpPr>
          <p:nvPr/>
        </p:nvSpPr>
        <p:spPr bwMode="auto">
          <a:xfrm>
            <a:off x="1752600" y="228601"/>
            <a:ext cx="2590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2000">
                <a:latin typeface="宋体" panose="02010600030101010101" pitchFamily="2" charset="-122"/>
              </a:rPr>
              <a:t>自相关性续</a:t>
            </a:r>
          </a:p>
        </p:txBody>
      </p:sp>
      <p:sp>
        <p:nvSpPr>
          <p:cNvPr id="765955" name="Rectangle 3">
            <a:extLst>
              <a:ext uri="{FF2B5EF4-FFF2-40B4-BE49-F238E27FC236}">
                <a16:creationId xmlns:a16="http://schemas.microsoft.com/office/drawing/2014/main" id="{F0F62A90-63DB-4310-A8D6-EF8E384478E6}"/>
              </a:ext>
            </a:extLst>
          </p:cNvPr>
          <p:cNvSpPr>
            <a:spLocks noChangeArrowheads="1"/>
          </p:cNvSpPr>
          <p:nvPr/>
        </p:nvSpPr>
        <p:spPr bwMode="auto">
          <a:xfrm>
            <a:off x="4114800" y="776288"/>
            <a:ext cx="3352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zh-CN" altLang="en-US">
                <a:latin typeface="宋体" panose="02010600030101010101" pitchFamily="2" charset="-122"/>
              </a:rPr>
              <a:t>图</a:t>
            </a:r>
            <a:r>
              <a:rPr lang="en-US" altLang="zh-CN"/>
              <a:t>A2.7</a:t>
            </a:r>
            <a:r>
              <a:rPr lang="zh-CN" altLang="en-US">
                <a:latin typeface="宋体" panose="02010600030101010101" pitchFamily="2" charset="-122"/>
              </a:rPr>
              <a:t>（</a:t>
            </a:r>
            <a:r>
              <a:rPr lang="en-US" altLang="zh-CN"/>
              <a:t>a</a:t>
            </a:r>
            <a:r>
              <a:rPr lang="zh-CN" altLang="en-US">
                <a:latin typeface="宋体" panose="02010600030101010101" pitchFamily="2" charset="-122"/>
              </a:rPr>
              <a:t>）</a:t>
            </a:r>
            <a:r>
              <a:rPr lang="zh-CN" altLang="en-US"/>
              <a:t> </a:t>
            </a:r>
            <a:r>
              <a:rPr lang="en-US" altLang="zh-CN"/>
              <a:t>127-1</a:t>
            </a:r>
            <a:r>
              <a:rPr lang="zh-CN" altLang="en-US">
                <a:latin typeface="宋体" panose="02010600030101010101" pitchFamily="2" charset="-122"/>
              </a:rPr>
              <a:t>自相关特性</a:t>
            </a:r>
            <a:r>
              <a:rPr lang="zh-CN" altLang="en-US"/>
              <a:t> </a:t>
            </a:r>
          </a:p>
        </p:txBody>
      </p:sp>
      <p:sp>
        <p:nvSpPr>
          <p:cNvPr id="765956" name="Rectangle 4">
            <a:extLst>
              <a:ext uri="{FF2B5EF4-FFF2-40B4-BE49-F238E27FC236}">
                <a16:creationId xmlns:a16="http://schemas.microsoft.com/office/drawing/2014/main" id="{83193AA0-5D19-43AA-ACB6-4901E69816C7}"/>
              </a:ext>
            </a:extLst>
          </p:cNvPr>
          <p:cNvSpPr>
            <a:spLocks noChangeArrowheads="1"/>
          </p:cNvSpPr>
          <p:nvPr/>
        </p:nvSpPr>
        <p:spPr bwMode="auto">
          <a:xfrm>
            <a:off x="4114800" y="3352801"/>
            <a:ext cx="3352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zh-CN" altLang="en-US">
                <a:latin typeface="宋体" panose="02010600030101010101" pitchFamily="2" charset="-122"/>
              </a:rPr>
              <a:t>图</a:t>
            </a:r>
            <a:r>
              <a:rPr lang="en-US" altLang="zh-CN"/>
              <a:t>A2.7</a:t>
            </a:r>
            <a:r>
              <a:rPr lang="zh-CN" altLang="en-US">
                <a:latin typeface="宋体" panose="02010600030101010101" pitchFamily="2" charset="-122"/>
              </a:rPr>
              <a:t>（</a:t>
            </a:r>
            <a:r>
              <a:rPr lang="en-US" altLang="zh-CN"/>
              <a:t>b</a:t>
            </a:r>
            <a:r>
              <a:rPr lang="zh-CN" altLang="en-US">
                <a:latin typeface="宋体" panose="02010600030101010101" pitchFamily="2" charset="-122"/>
              </a:rPr>
              <a:t>）</a:t>
            </a:r>
            <a:r>
              <a:rPr lang="zh-CN" altLang="en-US"/>
              <a:t> </a:t>
            </a:r>
            <a:r>
              <a:rPr lang="en-US" altLang="zh-CN"/>
              <a:t>127-2</a:t>
            </a:r>
            <a:r>
              <a:rPr lang="zh-CN" altLang="en-US">
                <a:latin typeface="宋体" panose="02010600030101010101" pitchFamily="2" charset="-122"/>
              </a:rPr>
              <a:t>自相关特性</a:t>
            </a:r>
            <a:r>
              <a:rPr lang="zh-CN" altLang="en-US"/>
              <a:t> </a:t>
            </a:r>
          </a:p>
        </p:txBody>
      </p:sp>
      <p:pic>
        <p:nvPicPr>
          <p:cNvPr id="765957" name="Picture 5">
            <a:extLst>
              <a:ext uri="{FF2B5EF4-FFF2-40B4-BE49-F238E27FC236}">
                <a16:creationId xmlns:a16="http://schemas.microsoft.com/office/drawing/2014/main" id="{691C87A9-A9AC-4A69-95A5-EC1BE35B2C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143001"/>
            <a:ext cx="8153400" cy="2049463"/>
          </a:xfrm>
          <a:prstGeom prst="rect">
            <a:avLst/>
          </a:prstGeom>
          <a:noFill/>
          <a:extLst>
            <a:ext uri="{909E8E84-426E-40DD-AFC4-6F175D3DCCD1}">
              <a14:hiddenFill xmlns:a14="http://schemas.microsoft.com/office/drawing/2010/main">
                <a:solidFill>
                  <a:srgbClr val="FFFFFF"/>
                </a:solidFill>
              </a14:hiddenFill>
            </a:ext>
          </a:extLst>
        </p:spPr>
      </p:pic>
      <p:pic>
        <p:nvPicPr>
          <p:cNvPr id="765958" name="Picture 6">
            <a:extLst>
              <a:ext uri="{FF2B5EF4-FFF2-40B4-BE49-F238E27FC236}">
                <a16:creationId xmlns:a16="http://schemas.microsoft.com/office/drawing/2014/main" id="{D531CBDC-7680-4715-BE71-20A781629E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4051300"/>
            <a:ext cx="7924800" cy="2006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1">
            <a:extLst>
              <a:ext uri="{FF2B5EF4-FFF2-40B4-BE49-F238E27FC236}">
                <a16:creationId xmlns:a16="http://schemas.microsoft.com/office/drawing/2014/main" id="{1241BEAD-EF80-4284-B16A-8A9BBC384356}"/>
              </a:ext>
            </a:extLst>
          </p:cNvPr>
          <p:cNvSpPr>
            <a:spLocks noGrp="1"/>
          </p:cNvSpPr>
          <p:nvPr>
            <p:ph type="dt" sz="half" idx="10"/>
          </p:nvPr>
        </p:nvSpPr>
        <p:spPr/>
        <p:txBody>
          <a:bodyPr/>
          <a:lstStyle/>
          <a:p>
            <a:fld id="{7AEEAC9F-DF6A-4CA0-83EE-F1B5DEE31C2C}" type="datetime1">
              <a:rPr lang="zh-CN" altLang="en-US"/>
              <a:pPr/>
              <a:t>2018/11/28</a:t>
            </a:fld>
            <a:endParaRPr lang="en-US" altLang="zh-CN"/>
          </a:p>
        </p:txBody>
      </p:sp>
      <p:sp>
        <p:nvSpPr>
          <p:cNvPr id="9" name="灯片编号占位符 3">
            <a:extLst>
              <a:ext uri="{FF2B5EF4-FFF2-40B4-BE49-F238E27FC236}">
                <a16:creationId xmlns:a16="http://schemas.microsoft.com/office/drawing/2014/main" id="{3DFA27A6-238D-44F5-B48D-A44FC23F105F}"/>
              </a:ext>
            </a:extLst>
          </p:cNvPr>
          <p:cNvSpPr>
            <a:spLocks noGrp="1"/>
          </p:cNvSpPr>
          <p:nvPr>
            <p:ph type="sldNum" sz="quarter" idx="12"/>
          </p:nvPr>
        </p:nvSpPr>
        <p:spPr/>
        <p:txBody>
          <a:bodyPr/>
          <a:lstStyle/>
          <a:p>
            <a:fld id="{70F707AF-7496-4E25-8FD7-4C1D13D0274D}" type="slidenum">
              <a:rPr lang="en-US" altLang="zh-CN"/>
              <a:pPr/>
              <a:t>113</a:t>
            </a:fld>
            <a:endParaRPr lang="en-US" altLang="zh-CN"/>
          </a:p>
        </p:txBody>
      </p:sp>
      <p:sp>
        <p:nvSpPr>
          <p:cNvPr id="766978" name="Text Box 2">
            <a:extLst>
              <a:ext uri="{FF2B5EF4-FFF2-40B4-BE49-F238E27FC236}">
                <a16:creationId xmlns:a16="http://schemas.microsoft.com/office/drawing/2014/main" id="{C18E3061-F1CC-4865-A05D-930FE142601B}"/>
              </a:ext>
            </a:extLst>
          </p:cNvPr>
          <p:cNvSpPr txBox="1">
            <a:spLocks noChangeArrowheads="1"/>
          </p:cNvSpPr>
          <p:nvPr/>
        </p:nvSpPr>
        <p:spPr bwMode="auto">
          <a:xfrm>
            <a:off x="1752600" y="228601"/>
            <a:ext cx="2590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2000">
                <a:latin typeface="宋体" panose="02010600030101010101" pitchFamily="2" charset="-122"/>
              </a:rPr>
              <a:t>自相关性续</a:t>
            </a:r>
          </a:p>
        </p:txBody>
      </p:sp>
      <p:sp>
        <p:nvSpPr>
          <p:cNvPr id="766979" name="Rectangle 3">
            <a:extLst>
              <a:ext uri="{FF2B5EF4-FFF2-40B4-BE49-F238E27FC236}">
                <a16:creationId xmlns:a16="http://schemas.microsoft.com/office/drawing/2014/main" id="{44A9EE06-0F47-4457-A504-DFCF894FFA82}"/>
              </a:ext>
            </a:extLst>
          </p:cNvPr>
          <p:cNvSpPr>
            <a:spLocks noChangeArrowheads="1"/>
          </p:cNvSpPr>
          <p:nvPr/>
        </p:nvSpPr>
        <p:spPr bwMode="auto">
          <a:xfrm>
            <a:off x="4114800" y="776288"/>
            <a:ext cx="3352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zh-CN" altLang="en-US">
                <a:latin typeface="宋体" panose="02010600030101010101" pitchFamily="2" charset="-122"/>
              </a:rPr>
              <a:t>图</a:t>
            </a:r>
            <a:r>
              <a:rPr lang="en-US" altLang="zh-CN"/>
              <a:t>A2.8</a:t>
            </a:r>
            <a:r>
              <a:rPr lang="zh-CN" altLang="en-US">
                <a:latin typeface="宋体" panose="02010600030101010101" pitchFamily="2" charset="-122"/>
              </a:rPr>
              <a:t>（</a:t>
            </a:r>
            <a:r>
              <a:rPr lang="en-US" altLang="zh-CN"/>
              <a:t>a</a:t>
            </a:r>
            <a:r>
              <a:rPr lang="zh-CN" altLang="en-US">
                <a:latin typeface="宋体" panose="02010600030101010101" pitchFamily="2" charset="-122"/>
              </a:rPr>
              <a:t>）</a:t>
            </a:r>
            <a:r>
              <a:rPr lang="zh-CN" altLang="en-US"/>
              <a:t> </a:t>
            </a:r>
            <a:r>
              <a:rPr lang="en-US" altLang="zh-CN"/>
              <a:t>255-1</a:t>
            </a:r>
            <a:r>
              <a:rPr lang="zh-CN" altLang="en-US">
                <a:latin typeface="宋体" panose="02010600030101010101" pitchFamily="2" charset="-122"/>
              </a:rPr>
              <a:t>自相关特性</a:t>
            </a:r>
            <a:r>
              <a:rPr lang="zh-CN" altLang="en-US"/>
              <a:t> </a:t>
            </a:r>
          </a:p>
        </p:txBody>
      </p:sp>
      <p:sp>
        <p:nvSpPr>
          <p:cNvPr id="766980" name="Rectangle 4">
            <a:extLst>
              <a:ext uri="{FF2B5EF4-FFF2-40B4-BE49-F238E27FC236}">
                <a16:creationId xmlns:a16="http://schemas.microsoft.com/office/drawing/2014/main" id="{7F20CB8F-CFA7-4803-B9D9-0C9F30303D18}"/>
              </a:ext>
            </a:extLst>
          </p:cNvPr>
          <p:cNvSpPr>
            <a:spLocks noChangeArrowheads="1"/>
          </p:cNvSpPr>
          <p:nvPr/>
        </p:nvSpPr>
        <p:spPr bwMode="auto">
          <a:xfrm>
            <a:off x="4114800" y="3657601"/>
            <a:ext cx="3352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zh-CN" altLang="en-US">
                <a:latin typeface="宋体" panose="02010600030101010101" pitchFamily="2" charset="-122"/>
              </a:rPr>
              <a:t>图</a:t>
            </a:r>
            <a:r>
              <a:rPr lang="en-US" altLang="zh-CN"/>
              <a:t>A2.8</a:t>
            </a:r>
            <a:r>
              <a:rPr lang="zh-CN" altLang="en-US">
                <a:latin typeface="宋体" panose="02010600030101010101" pitchFamily="2" charset="-122"/>
              </a:rPr>
              <a:t>（</a:t>
            </a:r>
            <a:r>
              <a:rPr lang="en-US" altLang="zh-CN"/>
              <a:t>b</a:t>
            </a:r>
            <a:r>
              <a:rPr lang="zh-CN" altLang="en-US">
                <a:latin typeface="宋体" panose="02010600030101010101" pitchFamily="2" charset="-122"/>
              </a:rPr>
              <a:t>）</a:t>
            </a:r>
            <a:r>
              <a:rPr lang="zh-CN" altLang="en-US"/>
              <a:t> </a:t>
            </a:r>
            <a:r>
              <a:rPr lang="en-US" altLang="zh-CN"/>
              <a:t>255-2</a:t>
            </a:r>
            <a:r>
              <a:rPr lang="zh-CN" altLang="en-US">
                <a:latin typeface="宋体" panose="02010600030101010101" pitchFamily="2" charset="-122"/>
              </a:rPr>
              <a:t>自相关特性</a:t>
            </a:r>
            <a:r>
              <a:rPr lang="zh-CN" altLang="en-US"/>
              <a:t> </a:t>
            </a:r>
          </a:p>
        </p:txBody>
      </p:sp>
      <p:pic>
        <p:nvPicPr>
          <p:cNvPr id="766981" name="Picture 5">
            <a:extLst>
              <a:ext uri="{FF2B5EF4-FFF2-40B4-BE49-F238E27FC236}">
                <a16:creationId xmlns:a16="http://schemas.microsoft.com/office/drawing/2014/main" id="{B71268EB-FBF6-4F8D-A8FA-A59F344A33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143000"/>
            <a:ext cx="8534400" cy="2159000"/>
          </a:xfrm>
          <a:prstGeom prst="rect">
            <a:avLst/>
          </a:prstGeom>
          <a:noFill/>
          <a:extLst>
            <a:ext uri="{909E8E84-426E-40DD-AFC4-6F175D3DCCD1}">
              <a14:hiddenFill xmlns:a14="http://schemas.microsoft.com/office/drawing/2010/main">
                <a:solidFill>
                  <a:srgbClr val="FFFFFF"/>
                </a:solidFill>
              </a14:hiddenFill>
            </a:ext>
          </a:extLst>
        </p:spPr>
      </p:pic>
      <p:pic>
        <p:nvPicPr>
          <p:cNvPr id="766982" name="Picture 6">
            <a:extLst>
              <a:ext uri="{FF2B5EF4-FFF2-40B4-BE49-F238E27FC236}">
                <a16:creationId xmlns:a16="http://schemas.microsoft.com/office/drawing/2014/main" id="{B78DB217-ABD9-4C19-917B-DD6BAA9A48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4038601"/>
            <a:ext cx="8458200" cy="21558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a:extLst>
              <a:ext uri="{FF2B5EF4-FFF2-40B4-BE49-F238E27FC236}">
                <a16:creationId xmlns:a16="http://schemas.microsoft.com/office/drawing/2014/main" id="{0B24855E-975B-499F-989B-51CC77BEA7DB}"/>
              </a:ext>
            </a:extLst>
          </p:cNvPr>
          <p:cNvSpPr>
            <a:spLocks noGrp="1"/>
          </p:cNvSpPr>
          <p:nvPr>
            <p:ph type="dt" sz="half" idx="10"/>
          </p:nvPr>
        </p:nvSpPr>
        <p:spPr/>
        <p:txBody>
          <a:bodyPr/>
          <a:lstStyle/>
          <a:p>
            <a:fld id="{8693A9F2-465A-4C49-AB1C-EBCFB42A12AE}" type="datetime1">
              <a:rPr lang="zh-CN" altLang="en-US"/>
              <a:pPr/>
              <a:t>2018/11/28</a:t>
            </a:fld>
            <a:endParaRPr lang="en-US" altLang="zh-CN"/>
          </a:p>
        </p:txBody>
      </p:sp>
      <p:sp>
        <p:nvSpPr>
          <p:cNvPr id="9" name="灯片编号占位符 5">
            <a:extLst>
              <a:ext uri="{FF2B5EF4-FFF2-40B4-BE49-F238E27FC236}">
                <a16:creationId xmlns:a16="http://schemas.microsoft.com/office/drawing/2014/main" id="{E835E568-C5BD-4640-B1EC-09DBEE02C2F5}"/>
              </a:ext>
            </a:extLst>
          </p:cNvPr>
          <p:cNvSpPr>
            <a:spLocks noGrp="1"/>
          </p:cNvSpPr>
          <p:nvPr>
            <p:ph type="sldNum" sz="quarter" idx="12"/>
          </p:nvPr>
        </p:nvSpPr>
        <p:spPr/>
        <p:txBody>
          <a:bodyPr/>
          <a:lstStyle/>
          <a:p>
            <a:fld id="{EA2DE649-EE2D-4FBB-B46C-FC9125E96512}" type="slidenum">
              <a:rPr lang="en-US" altLang="zh-CN"/>
              <a:pPr/>
              <a:t>114</a:t>
            </a:fld>
            <a:endParaRPr lang="en-US" altLang="zh-CN"/>
          </a:p>
        </p:txBody>
      </p:sp>
      <p:sp>
        <p:nvSpPr>
          <p:cNvPr id="768003" name="Text Box 3">
            <a:extLst>
              <a:ext uri="{FF2B5EF4-FFF2-40B4-BE49-F238E27FC236}">
                <a16:creationId xmlns:a16="http://schemas.microsoft.com/office/drawing/2014/main" id="{87E27C90-689B-42A6-B5AD-6C419142378F}"/>
              </a:ext>
            </a:extLst>
          </p:cNvPr>
          <p:cNvSpPr txBox="1">
            <a:spLocks noChangeArrowheads="1"/>
          </p:cNvSpPr>
          <p:nvPr/>
        </p:nvSpPr>
        <p:spPr bwMode="auto">
          <a:xfrm>
            <a:off x="1992313" y="404813"/>
            <a:ext cx="838200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Clr>
                <a:srgbClr val="0000CC"/>
              </a:buClr>
              <a:buFont typeface="Wingdings" panose="05000000000000000000" pitchFamily="2" charset="2"/>
              <a:buBlip>
                <a:blip r:embed="rId2"/>
              </a:buBlip>
            </a:pPr>
            <a:r>
              <a:rPr lang="zh-CN" altLang="en-US" sz="2800" b="1"/>
              <a:t>互相关性</a:t>
            </a:r>
            <a:endParaRPr kumimoji="1" lang="zh-CN" altLang="en-US" sz="2800" b="1">
              <a:latin typeface="宋体" panose="02010600030101010101" pitchFamily="2" charset="-122"/>
            </a:endParaRPr>
          </a:p>
          <a:p>
            <a:pPr eaLnBrk="1" hangingPunct="1">
              <a:spcBef>
                <a:spcPct val="50000"/>
              </a:spcBef>
            </a:pPr>
            <a:r>
              <a:rPr kumimoji="1" lang="zh-CN" altLang="en-US" sz="2400">
                <a:solidFill>
                  <a:srgbClr val="000000"/>
                </a:solidFill>
                <a:latin typeface="宋体" panose="02010600030101010101" pitchFamily="2" charset="-122"/>
              </a:rPr>
              <a:t>对每个进制的两段分别取长度为</a:t>
            </a:r>
            <a:r>
              <a:rPr kumimoji="1" lang="en-US" altLang="zh-CN" sz="2400">
                <a:solidFill>
                  <a:srgbClr val="000000"/>
                </a:solidFill>
                <a:latin typeface="宋体" panose="02010600030101010101" pitchFamily="2" charset="-122"/>
              </a:rPr>
              <a:t>30,000</a:t>
            </a:r>
            <a:r>
              <a:rPr kumimoji="1" lang="zh-CN" altLang="en-US" sz="2400">
                <a:solidFill>
                  <a:srgbClr val="000000"/>
                </a:solidFill>
                <a:latin typeface="宋体" panose="02010600030101010101" pitchFamily="2" charset="-122"/>
              </a:rPr>
              <a:t>的序列进行检测得到如下结果。从以下测试结果可以看出，它们的互相关函数近似为</a:t>
            </a:r>
            <a:r>
              <a:rPr kumimoji="1" lang="en-US" altLang="zh-CN" sz="2400">
                <a:solidFill>
                  <a:srgbClr val="000000"/>
                </a:solidFill>
                <a:latin typeface="Tahoma" panose="020B0604030504040204" pitchFamily="34" charset="0"/>
              </a:rPr>
              <a:t>0</a:t>
            </a:r>
            <a:r>
              <a:rPr kumimoji="1" lang="zh-CN" altLang="en-US" sz="2400">
                <a:solidFill>
                  <a:srgbClr val="000000"/>
                </a:solidFill>
                <a:latin typeface="宋体" panose="02010600030101010101" pitchFamily="2" charset="-122"/>
              </a:rPr>
              <a:t>。</a:t>
            </a:r>
            <a:r>
              <a:rPr kumimoji="1" lang="zh-CN" altLang="en-US" sz="2400">
                <a:solidFill>
                  <a:srgbClr val="000000"/>
                </a:solidFill>
                <a:latin typeface="Tahoma" panose="020B0604030504040204" pitchFamily="34" charset="0"/>
              </a:rPr>
              <a:t> </a:t>
            </a:r>
          </a:p>
        </p:txBody>
      </p:sp>
      <p:sp>
        <p:nvSpPr>
          <p:cNvPr id="768004" name="Rectangle 4">
            <a:extLst>
              <a:ext uri="{FF2B5EF4-FFF2-40B4-BE49-F238E27FC236}">
                <a16:creationId xmlns:a16="http://schemas.microsoft.com/office/drawing/2014/main" id="{2D334567-D67B-4B7E-92A9-BB89E6B233DF}"/>
              </a:ext>
            </a:extLst>
          </p:cNvPr>
          <p:cNvSpPr>
            <a:spLocks noChangeArrowheads="1"/>
          </p:cNvSpPr>
          <p:nvPr/>
        </p:nvSpPr>
        <p:spPr bwMode="auto">
          <a:xfrm>
            <a:off x="3657600" y="2057401"/>
            <a:ext cx="4114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zh-CN" altLang="en-US">
                <a:latin typeface="宋体" panose="02010600030101010101" pitchFamily="2" charset="-122"/>
              </a:rPr>
              <a:t>图</a:t>
            </a:r>
            <a:r>
              <a:rPr lang="en-US" altLang="zh-CN"/>
              <a:t>A2.9</a:t>
            </a:r>
            <a:r>
              <a:rPr lang="zh-CN" altLang="en-US">
                <a:latin typeface="宋体" panose="02010600030101010101" pitchFamily="2" charset="-122"/>
              </a:rPr>
              <a:t>（</a:t>
            </a:r>
            <a:r>
              <a:rPr lang="en-US" altLang="zh-CN"/>
              <a:t>a</a:t>
            </a:r>
            <a:r>
              <a:rPr lang="zh-CN" altLang="en-US">
                <a:latin typeface="宋体" panose="02010600030101010101" pitchFamily="2" charset="-122"/>
              </a:rPr>
              <a:t>）</a:t>
            </a:r>
            <a:r>
              <a:rPr lang="zh-CN" altLang="en-US"/>
              <a:t>  </a:t>
            </a:r>
            <a:r>
              <a:rPr lang="en-US" altLang="zh-CN"/>
              <a:t>12-1</a:t>
            </a:r>
            <a:r>
              <a:rPr lang="zh-CN" altLang="en-US">
                <a:latin typeface="宋体" panose="02010600030101010101" pitchFamily="2" charset="-122"/>
              </a:rPr>
              <a:t>与</a:t>
            </a:r>
            <a:r>
              <a:rPr lang="en-US" altLang="zh-CN"/>
              <a:t>14-1</a:t>
            </a:r>
            <a:r>
              <a:rPr lang="zh-CN" altLang="en-US">
                <a:latin typeface="宋体" panose="02010600030101010101" pitchFamily="2" charset="-122"/>
              </a:rPr>
              <a:t>的互相关函数</a:t>
            </a:r>
            <a:r>
              <a:rPr lang="zh-CN" altLang="en-US"/>
              <a:t> </a:t>
            </a:r>
          </a:p>
        </p:txBody>
      </p:sp>
      <p:sp>
        <p:nvSpPr>
          <p:cNvPr id="768005" name="Rectangle 5">
            <a:extLst>
              <a:ext uri="{FF2B5EF4-FFF2-40B4-BE49-F238E27FC236}">
                <a16:creationId xmlns:a16="http://schemas.microsoft.com/office/drawing/2014/main" id="{8971BC11-6604-4887-9293-C79D73326326}"/>
              </a:ext>
            </a:extLst>
          </p:cNvPr>
          <p:cNvSpPr>
            <a:spLocks noChangeArrowheads="1"/>
          </p:cNvSpPr>
          <p:nvPr/>
        </p:nvSpPr>
        <p:spPr bwMode="auto">
          <a:xfrm>
            <a:off x="3657600" y="4343401"/>
            <a:ext cx="419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zh-CN" altLang="en-US">
                <a:latin typeface="宋体" panose="02010600030101010101" pitchFamily="2" charset="-122"/>
              </a:rPr>
              <a:t>图</a:t>
            </a:r>
            <a:r>
              <a:rPr lang="en-US" altLang="zh-CN"/>
              <a:t>A2.9</a:t>
            </a:r>
            <a:r>
              <a:rPr lang="zh-CN" altLang="en-US">
                <a:latin typeface="宋体" panose="02010600030101010101" pitchFamily="2" charset="-122"/>
              </a:rPr>
              <a:t>（</a:t>
            </a:r>
            <a:r>
              <a:rPr lang="en-US" altLang="zh-CN"/>
              <a:t>b</a:t>
            </a:r>
            <a:r>
              <a:rPr lang="zh-CN" altLang="en-US">
                <a:latin typeface="宋体" panose="02010600030101010101" pitchFamily="2" charset="-122"/>
              </a:rPr>
              <a:t>）</a:t>
            </a:r>
            <a:r>
              <a:rPr lang="en-US" altLang="zh-CN"/>
              <a:t>12-2</a:t>
            </a:r>
            <a:r>
              <a:rPr lang="zh-CN" altLang="en-US">
                <a:latin typeface="宋体" panose="02010600030101010101" pitchFamily="2" charset="-122"/>
              </a:rPr>
              <a:t>与</a:t>
            </a:r>
            <a:r>
              <a:rPr lang="en-US" altLang="zh-CN"/>
              <a:t>14-2</a:t>
            </a:r>
            <a:r>
              <a:rPr lang="zh-CN" altLang="en-US">
                <a:latin typeface="宋体" panose="02010600030101010101" pitchFamily="2" charset="-122"/>
              </a:rPr>
              <a:t>的互相关函数</a:t>
            </a:r>
            <a:r>
              <a:rPr lang="zh-CN" altLang="en-US"/>
              <a:t> </a:t>
            </a:r>
          </a:p>
        </p:txBody>
      </p:sp>
      <p:pic>
        <p:nvPicPr>
          <p:cNvPr id="768006" name="Picture 6">
            <a:extLst>
              <a:ext uri="{FF2B5EF4-FFF2-40B4-BE49-F238E27FC236}">
                <a16:creationId xmlns:a16="http://schemas.microsoft.com/office/drawing/2014/main" id="{B0B18474-A1F6-4BC8-AAB7-7764749DDA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2362200"/>
            <a:ext cx="7696200" cy="1906588"/>
          </a:xfrm>
          <a:prstGeom prst="rect">
            <a:avLst/>
          </a:prstGeom>
          <a:noFill/>
          <a:extLst>
            <a:ext uri="{909E8E84-426E-40DD-AFC4-6F175D3DCCD1}">
              <a14:hiddenFill xmlns:a14="http://schemas.microsoft.com/office/drawing/2010/main">
                <a:solidFill>
                  <a:srgbClr val="FFFFFF"/>
                </a:solidFill>
              </a14:hiddenFill>
            </a:ext>
          </a:extLst>
        </p:spPr>
      </p:pic>
      <p:pic>
        <p:nvPicPr>
          <p:cNvPr id="768007" name="Picture 7">
            <a:extLst>
              <a:ext uri="{FF2B5EF4-FFF2-40B4-BE49-F238E27FC236}">
                <a16:creationId xmlns:a16="http://schemas.microsoft.com/office/drawing/2014/main" id="{CE0B63B9-8E38-40C7-B059-E6C2FCDE89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4648201"/>
            <a:ext cx="7696200" cy="18637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1">
            <a:extLst>
              <a:ext uri="{FF2B5EF4-FFF2-40B4-BE49-F238E27FC236}">
                <a16:creationId xmlns:a16="http://schemas.microsoft.com/office/drawing/2014/main" id="{8635D1BF-B010-495E-979E-6A94A8F5B040}"/>
              </a:ext>
            </a:extLst>
          </p:cNvPr>
          <p:cNvSpPr>
            <a:spLocks noGrp="1"/>
          </p:cNvSpPr>
          <p:nvPr>
            <p:ph type="dt" sz="half" idx="10"/>
          </p:nvPr>
        </p:nvSpPr>
        <p:spPr/>
        <p:txBody>
          <a:bodyPr/>
          <a:lstStyle/>
          <a:p>
            <a:fld id="{249DC61D-850F-45AD-876A-B689D0F57116}" type="datetime1">
              <a:rPr lang="zh-CN" altLang="en-US"/>
              <a:pPr/>
              <a:t>2018/11/28</a:t>
            </a:fld>
            <a:endParaRPr lang="en-US" altLang="zh-CN"/>
          </a:p>
        </p:txBody>
      </p:sp>
      <p:sp>
        <p:nvSpPr>
          <p:cNvPr id="9" name="灯片编号占位符 3">
            <a:extLst>
              <a:ext uri="{FF2B5EF4-FFF2-40B4-BE49-F238E27FC236}">
                <a16:creationId xmlns:a16="http://schemas.microsoft.com/office/drawing/2014/main" id="{CBAFC533-9F0F-43AF-AF84-5F26B77E3500}"/>
              </a:ext>
            </a:extLst>
          </p:cNvPr>
          <p:cNvSpPr>
            <a:spLocks noGrp="1"/>
          </p:cNvSpPr>
          <p:nvPr>
            <p:ph type="sldNum" sz="quarter" idx="12"/>
          </p:nvPr>
        </p:nvSpPr>
        <p:spPr/>
        <p:txBody>
          <a:bodyPr/>
          <a:lstStyle/>
          <a:p>
            <a:fld id="{8E83120F-39CA-4776-8152-278C94ADBE3E}" type="slidenum">
              <a:rPr lang="en-US" altLang="zh-CN"/>
              <a:pPr/>
              <a:t>115</a:t>
            </a:fld>
            <a:endParaRPr lang="en-US" altLang="zh-CN"/>
          </a:p>
        </p:txBody>
      </p:sp>
      <p:sp>
        <p:nvSpPr>
          <p:cNvPr id="769026" name="Text Box 2">
            <a:extLst>
              <a:ext uri="{FF2B5EF4-FFF2-40B4-BE49-F238E27FC236}">
                <a16:creationId xmlns:a16="http://schemas.microsoft.com/office/drawing/2014/main" id="{DA8C6C3A-BE2E-4A6B-A3AF-A71BC3D8291C}"/>
              </a:ext>
            </a:extLst>
          </p:cNvPr>
          <p:cNvSpPr txBox="1">
            <a:spLocks noChangeArrowheads="1"/>
          </p:cNvSpPr>
          <p:nvPr/>
        </p:nvSpPr>
        <p:spPr bwMode="auto">
          <a:xfrm>
            <a:off x="1752600" y="228601"/>
            <a:ext cx="2590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2000">
                <a:latin typeface="宋体" panose="02010600030101010101" pitchFamily="2" charset="-122"/>
              </a:rPr>
              <a:t>互相关性续</a:t>
            </a:r>
          </a:p>
        </p:txBody>
      </p:sp>
      <p:sp>
        <p:nvSpPr>
          <p:cNvPr id="769027" name="Rectangle 3">
            <a:extLst>
              <a:ext uri="{FF2B5EF4-FFF2-40B4-BE49-F238E27FC236}">
                <a16:creationId xmlns:a16="http://schemas.microsoft.com/office/drawing/2014/main" id="{265E411F-6664-4BA9-8585-72EFBF80340A}"/>
              </a:ext>
            </a:extLst>
          </p:cNvPr>
          <p:cNvSpPr>
            <a:spLocks noChangeArrowheads="1"/>
          </p:cNvSpPr>
          <p:nvPr/>
        </p:nvSpPr>
        <p:spPr bwMode="auto">
          <a:xfrm>
            <a:off x="3810000" y="685801"/>
            <a:ext cx="4114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zh-CN" altLang="en-US">
                <a:latin typeface="宋体" panose="02010600030101010101" pitchFamily="2" charset="-122"/>
              </a:rPr>
              <a:t>图</a:t>
            </a:r>
            <a:r>
              <a:rPr lang="en-US" altLang="zh-CN"/>
              <a:t>A2.10</a:t>
            </a:r>
            <a:r>
              <a:rPr lang="zh-CN" altLang="en-US">
                <a:latin typeface="宋体" panose="02010600030101010101" pitchFamily="2" charset="-122"/>
              </a:rPr>
              <a:t>（</a:t>
            </a:r>
            <a:r>
              <a:rPr lang="en-US" altLang="zh-CN"/>
              <a:t>a</a:t>
            </a:r>
            <a:r>
              <a:rPr lang="zh-CN" altLang="en-US">
                <a:latin typeface="宋体" panose="02010600030101010101" pitchFamily="2" charset="-122"/>
              </a:rPr>
              <a:t>）</a:t>
            </a:r>
            <a:r>
              <a:rPr lang="en-US" altLang="zh-CN"/>
              <a:t>14-1</a:t>
            </a:r>
            <a:r>
              <a:rPr lang="zh-CN" altLang="en-US">
                <a:latin typeface="宋体" panose="02010600030101010101" pitchFamily="2" charset="-122"/>
              </a:rPr>
              <a:t>与</a:t>
            </a:r>
            <a:r>
              <a:rPr lang="en-US" altLang="zh-CN"/>
              <a:t>30-1</a:t>
            </a:r>
            <a:r>
              <a:rPr lang="zh-CN" altLang="en-US">
                <a:latin typeface="宋体" panose="02010600030101010101" pitchFamily="2" charset="-122"/>
              </a:rPr>
              <a:t>的互相关函数</a:t>
            </a:r>
            <a:r>
              <a:rPr lang="zh-CN" altLang="en-US"/>
              <a:t> </a:t>
            </a:r>
          </a:p>
        </p:txBody>
      </p:sp>
      <p:sp>
        <p:nvSpPr>
          <p:cNvPr id="769028" name="Rectangle 4">
            <a:extLst>
              <a:ext uri="{FF2B5EF4-FFF2-40B4-BE49-F238E27FC236}">
                <a16:creationId xmlns:a16="http://schemas.microsoft.com/office/drawing/2014/main" id="{BF9F3BCD-9C8D-445F-95B8-6431ACC010A4}"/>
              </a:ext>
            </a:extLst>
          </p:cNvPr>
          <p:cNvSpPr>
            <a:spLocks noChangeArrowheads="1"/>
          </p:cNvSpPr>
          <p:nvPr/>
        </p:nvSpPr>
        <p:spPr bwMode="auto">
          <a:xfrm>
            <a:off x="3810000" y="3581401"/>
            <a:ext cx="4114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zh-CN" altLang="en-US">
                <a:latin typeface="宋体" panose="02010600030101010101" pitchFamily="2" charset="-122"/>
              </a:rPr>
              <a:t>图</a:t>
            </a:r>
            <a:r>
              <a:rPr lang="en-US" altLang="zh-CN"/>
              <a:t>A2.10</a:t>
            </a:r>
            <a:r>
              <a:rPr lang="zh-CN" altLang="en-US">
                <a:latin typeface="宋体" panose="02010600030101010101" pitchFamily="2" charset="-122"/>
              </a:rPr>
              <a:t>（</a:t>
            </a:r>
            <a:r>
              <a:rPr lang="en-US" altLang="zh-CN"/>
              <a:t>b</a:t>
            </a:r>
            <a:r>
              <a:rPr lang="zh-CN" altLang="en-US">
                <a:latin typeface="宋体" panose="02010600030101010101" pitchFamily="2" charset="-122"/>
              </a:rPr>
              <a:t>）</a:t>
            </a:r>
            <a:r>
              <a:rPr lang="en-US" altLang="zh-CN"/>
              <a:t>14-2</a:t>
            </a:r>
            <a:r>
              <a:rPr lang="zh-CN" altLang="en-US">
                <a:latin typeface="宋体" panose="02010600030101010101" pitchFamily="2" charset="-122"/>
              </a:rPr>
              <a:t>与</a:t>
            </a:r>
            <a:r>
              <a:rPr lang="en-US" altLang="zh-CN"/>
              <a:t>30-2</a:t>
            </a:r>
            <a:r>
              <a:rPr lang="zh-CN" altLang="en-US">
                <a:latin typeface="宋体" panose="02010600030101010101" pitchFamily="2" charset="-122"/>
              </a:rPr>
              <a:t>的互相关函数</a:t>
            </a:r>
            <a:r>
              <a:rPr lang="zh-CN" altLang="en-US"/>
              <a:t> </a:t>
            </a:r>
          </a:p>
        </p:txBody>
      </p:sp>
      <p:pic>
        <p:nvPicPr>
          <p:cNvPr id="769029" name="Picture 5">
            <a:extLst>
              <a:ext uri="{FF2B5EF4-FFF2-40B4-BE49-F238E27FC236}">
                <a16:creationId xmlns:a16="http://schemas.microsoft.com/office/drawing/2014/main" id="{E5E3D826-7CB4-4285-B4CB-559E736DC8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066801"/>
            <a:ext cx="7924800" cy="1978025"/>
          </a:xfrm>
          <a:prstGeom prst="rect">
            <a:avLst/>
          </a:prstGeom>
          <a:noFill/>
          <a:extLst>
            <a:ext uri="{909E8E84-426E-40DD-AFC4-6F175D3DCCD1}">
              <a14:hiddenFill xmlns:a14="http://schemas.microsoft.com/office/drawing/2010/main">
                <a:solidFill>
                  <a:srgbClr val="FFFFFF"/>
                </a:solidFill>
              </a14:hiddenFill>
            </a:ext>
          </a:extLst>
        </p:spPr>
      </p:pic>
      <p:pic>
        <p:nvPicPr>
          <p:cNvPr id="769030" name="Picture 6">
            <a:extLst>
              <a:ext uri="{FF2B5EF4-FFF2-40B4-BE49-F238E27FC236}">
                <a16:creationId xmlns:a16="http://schemas.microsoft.com/office/drawing/2014/main" id="{7895043C-000D-4D14-B7FA-3A78A17C6E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3962400"/>
            <a:ext cx="7848600" cy="20018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1">
            <a:extLst>
              <a:ext uri="{FF2B5EF4-FFF2-40B4-BE49-F238E27FC236}">
                <a16:creationId xmlns:a16="http://schemas.microsoft.com/office/drawing/2014/main" id="{2BFFD45A-8942-4F00-8AED-8EFB33FD571F}"/>
              </a:ext>
            </a:extLst>
          </p:cNvPr>
          <p:cNvSpPr>
            <a:spLocks noGrp="1"/>
          </p:cNvSpPr>
          <p:nvPr>
            <p:ph type="dt" sz="half" idx="10"/>
          </p:nvPr>
        </p:nvSpPr>
        <p:spPr/>
        <p:txBody>
          <a:bodyPr/>
          <a:lstStyle/>
          <a:p>
            <a:fld id="{096CB74D-EF5C-44D7-B13B-F7244188AE04}" type="datetime1">
              <a:rPr lang="zh-CN" altLang="en-US"/>
              <a:pPr/>
              <a:t>2018/11/28</a:t>
            </a:fld>
            <a:endParaRPr lang="en-US" altLang="zh-CN"/>
          </a:p>
        </p:txBody>
      </p:sp>
      <p:sp>
        <p:nvSpPr>
          <p:cNvPr id="9" name="灯片编号占位符 3">
            <a:extLst>
              <a:ext uri="{FF2B5EF4-FFF2-40B4-BE49-F238E27FC236}">
                <a16:creationId xmlns:a16="http://schemas.microsoft.com/office/drawing/2014/main" id="{DD3ADCA2-8430-4E07-BE67-B6C28CE84B75}"/>
              </a:ext>
            </a:extLst>
          </p:cNvPr>
          <p:cNvSpPr>
            <a:spLocks noGrp="1"/>
          </p:cNvSpPr>
          <p:nvPr>
            <p:ph type="sldNum" sz="quarter" idx="12"/>
          </p:nvPr>
        </p:nvSpPr>
        <p:spPr/>
        <p:txBody>
          <a:bodyPr/>
          <a:lstStyle/>
          <a:p>
            <a:fld id="{81A49952-2771-4E1F-82BC-68AFF0F5A993}" type="slidenum">
              <a:rPr lang="en-US" altLang="zh-CN"/>
              <a:pPr/>
              <a:t>116</a:t>
            </a:fld>
            <a:endParaRPr lang="en-US" altLang="zh-CN"/>
          </a:p>
        </p:txBody>
      </p:sp>
      <p:sp>
        <p:nvSpPr>
          <p:cNvPr id="770050" name="Text Box 2">
            <a:extLst>
              <a:ext uri="{FF2B5EF4-FFF2-40B4-BE49-F238E27FC236}">
                <a16:creationId xmlns:a16="http://schemas.microsoft.com/office/drawing/2014/main" id="{6485D711-4C7E-4F99-A3DD-F55233DA6822}"/>
              </a:ext>
            </a:extLst>
          </p:cNvPr>
          <p:cNvSpPr txBox="1">
            <a:spLocks noChangeArrowheads="1"/>
          </p:cNvSpPr>
          <p:nvPr/>
        </p:nvSpPr>
        <p:spPr bwMode="auto">
          <a:xfrm>
            <a:off x="1752600" y="228601"/>
            <a:ext cx="2590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2000">
                <a:latin typeface="宋体" panose="02010600030101010101" pitchFamily="2" charset="-122"/>
              </a:rPr>
              <a:t>互相关性续</a:t>
            </a:r>
          </a:p>
        </p:txBody>
      </p:sp>
      <p:sp>
        <p:nvSpPr>
          <p:cNvPr id="770051" name="Rectangle 3">
            <a:extLst>
              <a:ext uri="{FF2B5EF4-FFF2-40B4-BE49-F238E27FC236}">
                <a16:creationId xmlns:a16="http://schemas.microsoft.com/office/drawing/2014/main" id="{BDF4D617-1A46-4A47-A06B-81889A590AC6}"/>
              </a:ext>
            </a:extLst>
          </p:cNvPr>
          <p:cNvSpPr>
            <a:spLocks noChangeArrowheads="1"/>
          </p:cNvSpPr>
          <p:nvPr/>
        </p:nvSpPr>
        <p:spPr bwMode="auto">
          <a:xfrm>
            <a:off x="3810000" y="700088"/>
            <a:ext cx="4114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zh-CN" altLang="en-US">
                <a:latin typeface="宋体" panose="02010600030101010101" pitchFamily="2" charset="-122"/>
              </a:rPr>
              <a:t>图</a:t>
            </a:r>
            <a:r>
              <a:rPr lang="en-US" altLang="zh-CN"/>
              <a:t>A2.11</a:t>
            </a:r>
            <a:r>
              <a:rPr lang="zh-CN" altLang="en-US">
                <a:latin typeface="宋体" panose="02010600030101010101" pitchFamily="2" charset="-122"/>
              </a:rPr>
              <a:t>（</a:t>
            </a:r>
            <a:r>
              <a:rPr lang="en-US" altLang="zh-CN"/>
              <a:t>a</a:t>
            </a:r>
            <a:r>
              <a:rPr lang="zh-CN" altLang="en-US">
                <a:latin typeface="宋体" panose="02010600030101010101" pitchFamily="2" charset="-122"/>
              </a:rPr>
              <a:t>）</a:t>
            </a:r>
            <a:r>
              <a:rPr lang="en-US" altLang="zh-CN"/>
              <a:t>30-1</a:t>
            </a:r>
            <a:r>
              <a:rPr lang="zh-CN" altLang="en-US">
                <a:latin typeface="宋体" panose="02010600030101010101" pitchFamily="2" charset="-122"/>
              </a:rPr>
              <a:t>与</a:t>
            </a:r>
            <a:r>
              <a:rPr lang="en-US" altLang="zh-CN"/>
              <a:t>31-1</a:t>
            </a:r>
            <a:r>
              <a:rPr lang="zh-CN" altLang="en-US">
                <a:latin typeface="宋体" panose="02010600030101010101" pitchFamily="2" charset="-122"/>
              </a:rPr>
              <a:t>的互相关函数</a:t>
            </a:r>
            <a:r>
              <a:rPr lang="zh-CN" altLang="en-US"/>
              <a:t> </a:t>
            </a:r>
          </a:p>
        </p:txBody>
      </p:sp>
      <p:sp>
        <p:nvSpPr>
          <p:cNvPr id="770052" name="Rectangle 4">
            <a:extLst>
              <a:ext uri="{FF2B5EF4-FFF2-40B4-BE49-F238E27FC236}">
                <a16:creationId xmlns:a16="http://schemas.microsoft.com/office/drawing/2014/main" id="{9D238F86-8197-4C83-8A60-E66C75B15EC7}"/>
              </a:ext>
            </a:extLst>
          </p:cNvPr>
          <p:cNvSpPr>
            <a:spLocks noChangeArrowheads="1"/>
          </p:cNvSpPr>
          <p:nvPr/>
        </p:nvSpPr>
        <p:spPr bwMode="auto">
          <a:xfrm>
            <a:off x="3810000" y="3595688"/>
            <a:ext cx="4114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zh-CN" altLang="en-US">
                <a:latin typeface="宋体" panose="02010600030101010101" pitchFamily="2" charset="-122"/>
              </a:rPr>
              <a:t>图</a:t>
            </a:r>
            <a:r>
              <a:rPr lang="en-US" altLang="zh-CN"/>
              <a:t>A2.11</a:t>
            </a:r>
            <a:r>
              <a:rPr lang="zh-CN" altLang="en-US">
                <a:latin typeface="宋体" panose="02010600030101010101" pitchFamily="2" charset="-122"/>
              </a:rPr>
              <a:t>（</a:t>
            </a:r>
            <a:r>
              <a:rPr lang="en-US" altLang="zh-CN"/>
              <a:t>b</a:t>
            </a:r>
            <a:r>
              <a:rPr lang="zh-CN" altLang="en-US">
                <a:latin typeface="宋体" panose="02010600030101010101" pitchFamily="2" charset="-122"/>
              </a:rPr>
              <a:t>）</a:t>
            </a:r>
            <a:r>
              <a:rPr lang="en-US" altLang="zh-CN"/>
              <a:t>30-2</a:t>
            </a:r>
            <a:r>
              <a:rPr lang="zh-CN" altLang="en-US">
                <a:latin typeface="宋体" panose="02010600030101010101" pitchFamily="2" charset="-122"/>
              </a:rPr>
              <a:t>与</a:t>
            </a:r>
            <a:r>
              <a:rPr lang="en-US" altLang="zh-CN"/>
              <a:t>31-2</a:t>
            </a:r>
            <a:r>
              <a:rPr lang="zh-CN" altLang="en-US">
                <a:latin typeface="宋体" panose="02010600030101010101" pitchFamily="2" charset="-122"/>
              </a:rPr>
              <a:t>的互相关函数</a:t>
            </a:r>
            <a:r>
              <a:rPr lang="zh-CN" altLang="en-US"/>
              <a:t> </a:t>
            </a:r>
          </a:p>
        </p:txBody>
      </p:sp>
      <p:pic>
        <p:nvPicPr>
          <p:cNvPr id="770053" name="Picture 5">
            <a:extLst>
              <a:ext uri="{FF2B5EF4-FFF2-40B4-BE49-F238E27FC236}">
                <a16:creationId xmlns:a16="http://schemas.microsoft.com/office/drawing/2014/main" id="{EDFA31DE-0108-441F-831F-83191729A9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219200"/>
            <a:ext cx="8229600" cy="1981200"/>
          </a:xfrm>
          <a:prstGeom prst="rect">
            <a:avLst/>
          </a:prstGeom>
          <a:noFill/>
          <a:extLst>
            <a:ext uri="{909E8E84-426E-40DD-AFC4-6F175D3DCCD1}">
              <a14:hiddenFill xmlns:a14="http://schemas.microsoft.com/office/drawing/2010/main">
                <a:solidFill>
                  <a:srgbClr val="FFFFFF"/>
                </a:solidFill>
              </a14:hiddenFill>
            </a:ext>
          </a:extLst>
        </p:spPr>
      </p:pic>
      <p:pic>
        <p:nvPicPr>
          <p:cNvPr id="770054" name="Picture 6">
            <a:extLst>
              <a:ext uri="{FF2B5EF4-FFF2-40B4-BE49-F238E27FC236}">
                <a16:creationId xmlns:a16="http://schemas.microsoft.com/office/drawing/2014/main" id="{4575656C-7AF6-4A16-930C-6ABB2D83F6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3886200"/>
            <a:ext cx="7924800" cy="2286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1">
            <a:extLst>
              <a:ext uri="{FF2B5EF4-FFF2-40B4-BE49-F238E27FC236}">
                <a16:creationId xmlns:a16="http://schemas.microsoft.com/office/drawing/2014/main" id="{E0990A48-19ED-4EE8-8DE8-CD3C446E0419}"/>
              </a:ext>
            </a:extLst>
          </p:cNvPr>
          <p:cNvSpPr>
            <a:spLocks noGrp="1"/>
          </p:cNvSpPr>
          <p:nvPr>
            <p:ph type="dt" sz="half" idx="10"/>
          </p:nvPr>
        </p:nvSpPr>
        <p:spPr/>
        <p:txBody>
          <a:bodyPr/>
          <a:lstStyle/>
          <a:p>
            <a:fld id="{2A5E97D9-32A4-41CE-A32E-4536B35513B9}" type="datetime1">
              <a:rPr lang="zh-CN" altLang="en-US"/>
              <a:pPr/>
              <a:t>2018/11/28</a:t>
            </a:fld>
            <a:endParaRPr lang="en-US" altLang="zh-CN"/>
          </a:p>
        </p:txBody>
      </p:sp>
      <p:sp>
        <p:nvSpPr>
          <p:cNvPr id="9" name="灯片编号占位符 3">
            <a:extLst>
              <a:ext uri="{FF2B5EF4-FFF2-40B4-BE49-F238E27FC236}">
                <a16:creationId xmlns:a16="http://schemas.microsoft.com/office/drawing/2014/main" id="{245335D0-D77B-4431-A1BE-9747083D046A}"/>
              </a:ext>
            </a:extLst>
          </p:cNvPr>
          <p:cNvSpPr>
            <a:spLocks noGrp="1"/>
          </p:cNvSpPr>
          <p:nvPr>
            <p:ph type="sldNum" sz="quarter" idx="12"/>
          </p:nvPr>
        </p:nvSpPr>
        <p:spPr/>
        <p:txBody>
          <a:bodyPr/>
          <a:lstStyle/>
          <a:p>
            <a:fld id="{C6FDE8C2-75D0-4868-9922-AE234411F492}" type="slidenum">
              <a:rPr lang="en-US" altLang="zh-CN"/>
              <a:pPr/>
              <a:t>117</a:t>
            </a:fld>
            <a:endParaRPr lang="en-US" altLang="zh-CN"/>
          </a:p>
        </p:txBody>
      </p:sp>
      <p:sp>
        <p:nvSpPr>
          <p:cNvPr id="771074" name="Text Box 2">
            <a:extLst>
              <a:ext uri="{FF2B5EF4-FFF2-40B4-BE49-F238E27FC236}">
                <a16:creationId xmlns:a16="http://schemas.microsoft.com/office/drawing/2014/main" id="{D830B1BE-0AAA-4FAF-9265-E3E224FCFA9B}"/>
              </a:ext>
            </a:extLst>
          </p:cNvPr>
          <p:cNvSpPr txBox="1">
            <a:spLocks noChangeArrowheads="1"/>
          </p:cNvSpPr>
          <p:nvPr/>
        </p:nvSpPr>
        <p:spPr bwMode="auto">
          <a:xfrm>
            <a:off x="1752600" y="228601"/>
            <a:ext cx="2590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2000">
                <a:latin typeface="宋体" panose="02010600030101010101" pitchFamily="2" charset="-122"/>
              </a:rPr>
              <a:t>互相关性续</a:t>
            </a:r>
          </a:p>
        </p:txBody>
      </p:sp>
      <p:sp>
        <p:nvSpPr>
          <p:cNvPr id="771075" name="Rectangle 3">
            <a:extLst>
              <a:ext uri="{FF2B5EF4-FFF2-40B4-BE49-F238E27FC236}">
                <a16:creationId xmlns:a16="http://schemas.microsoft.com/office/drawing/2014/main" id="{5FAC256A-48AB-43CF-B765-5FE14564B31A}"/>
              </a:ext>
            </a:extLst>
          </p:cNvPr>
          <p:cNvSpPr>
            <a:spLocks noChangeArrowheads="1"/>
          </p:cNvSpPr>
          <p:nvPr/>
        </p:nvSpPr>
        <p:spPr bwMode="auto">
          <a:xfrm>
            <a:off x="3810000" y="700088"/>
            <a:ext cx="4114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zh-CN" altLang="en-US">
                <a:latin typeface="宋体" panose="02010600030101010101" pitchFamily="2" charset="-122"/>
              </a:rPr>
              <a:t>图</a:t>
            </a:r>
            <a:r>
              <a:rPr lang="en-US" altLang="zh-CN"/>
              <a:t>A2.12</a:t>
            </a:r>
            <a:r>
              <a:rPr lang="zh-CN" altLang="en-US">
                <a:latin typeface="宋体" panose="02010600030101010101" pitchFamily="2" charset="-122"/>
              </a:rPr>
              <a:t>（</a:t>
            </a:r>
            <a:r>
              <a:rPr lang="en-US" altLang="zh-CN"/>
              <a:t>a</a:t>
            </a:r>
            <a:r>
              <a:rPr lang="zh-CN" altLang="en-US">
                <a:latin typeface="宋体" panose="02010600030101010101" pitchFamily="2" charset="-122"/>
              </a:rPr>
              <a:t>）</a:t>
            </a:r>
            <a:r>
              <a:rPr lang="en-US" altLang="zh-CN"/>
              <a:t>31-1</a:t>
            </a:r>
            <a:r>
              <a:rPr lang="zh-CN" altLang="en-US">
                <a:latin typeface="宋体" panose="02010600030101010101" pitchFamily="2" charset="-122"/>
              </a:rPr>
              <a:t>与</a:t>
            </a:r>
            <a:r>
              <a:rPr lang="en-US" altLang="zh-CN"/>
              <a:t>96-1</a:t>
            </a:r>
            <a:r>
              <a:rPr lang="zh-CN" altLang="en-US">
                <a:latin typeface="宋体" panose="02010600030101010101" pitchFamily="2" charset="-122"/>
              </a:rPr>
              <a:t>的互相关函数</a:t>
            </a:r>
            <a:r>
              <a:rPr lang="zh-CN" altLang="en-US"/>
              <a:t> </a:t>
            </a:r>
          </a:p>
        </p:txBody>
      </p:sp>
      <p:sp>
        <p:nvSpPr>
          <p:cNvPr id="771076" name="Rectangle 4">
            <a:extLst>
              <a:ext uri="{FF2B5EF4-FFF2-40B4-BE49-F238E27FC236}">
                <a16:creationId xmlns:a16="http://schemas.microsoft.com/office/drawing/2014/main" id="{991ABF51-EA87-481B-9DDA-53C9710DDC7E}"/>
              </a:ext>
            </a:extLst>
          </p:cNvPr>
          <p:cNvSpPr>
            <a:spLocks noChangeArrowheads="1"/>
          </p:cNvSpPr>
          <p:nvPr/>
        </p:nvSpPr>
        <p:spPr bwMode="auto">
          <a:xfrm>
            <a:off x="3810000" y="3671888"/>
            <a:ext cx="4114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zh-CN" altLang="en-US">
                <a:latin typeface="宋体" panose="02010600030101010101" pitchFamily="2" charset="-122"/>
              </a:rPr>
              <a:t>图</a:t>
            </a:r>
            <a:r>
              <a:rPr lang="en-US" altLang="zh-CN"/>
              <a:t>A2.12</a:t>
            </a:r>
            <a:r>
              <a:rPr lang="zh-CN" altLang="en-US">
                <a:latin typeface="宋体" panose="02010600030101010101" pitchFamily="2" charset="-122"/>
              </a:rPr>
              <a:t>（</a:t>
            </a:r>
            <a:r>
              <a:rPr lang="en-US" altLang="zh-CN"/>
              <a:t>b</a:t>
            </a:r>
            <a:r>
              <a:rPr lang="zh-CN" altLang="en-US">
                <a:latin typeface="宋体" panose="02010600030101010101" pitchFamily="2" charset="-122"/>
              </a:rPr>
              <a:t>）</a:t>
            </a:r>
            <a:r>
              <a:rPr lang="en-US" altLang="zh-CN"/>
              <a:t>31-2</a:t>
            </a:r>
            <a:r>
              <a:rPr lang="zh-CN" altLang="en-US">
                <a:latin typeface="宋体" panose="02010600030101010101" pitchFamily="2" charset="-122"/>
              </a:rPr>
              <a:t>与</a:t>
            </a:r>
            <a:r>
              <a:rPr lang="en-US" altLang="zh-CN"/>
              <a:t>96-2</a:t>
            </a:r>
            <a:r>
              <a:rPr lang="zh-CN" altLang="en-US">
                <a:latin typeface="宋体" panose="02010600030101010101" pitchFamily="2" charset="-122"/>
              </a:rPr>
              <a:t>的互相关函数</a:t>
            </a:r>
            <a:r>
              <a:rPr lang="zh-CN" altLang="en-US"/>
              <a:t> </a:t>
            </a:r>
          </a:p>
        </p:txBody>
      </p:sp>
      <p:pic>
        <p:nvPicPr>
          <p:cNvPr id="771077" name="Picture 5">
            <a:extLst>
              <a:ext uri="{FF2B5EF4-FFF2-40B4-BE49-F238E27FC236}">
                <a16:creationId xmlns:a16="http://schemas.microsoft.com/office/drawing/2014/main" id="{78B47BD3-C69F-4594-BDA5-23E98C13CC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990600"/>
            <a:ext cx="8229600" cy="2209800"/>
          </a:xfrm>
          <a:prstGeom prst="rect">
            <a:avLst/>
          </a:prstGeom>
          <a:noFill/>
          <a:extLst>
            <a:ext uri="{909E8E84-426E-40DD-AFC4-6F175D3DCCD1}">
              <a14:hiddenFill xmlns:a14="http://schemas.microsoft.com/office/drawing/2010/main">
                <a:solidFill>
                  <a:srgbClr val="FFFFFF"/>
                </a:solidFill>
              </a14:hiddenFill>
            </a:ext>
          </a:extLst>
        </p:spPr>
      </p:pic>
      <p:pic>
        <p:nvPicPr>
          <p:cNvPr id="771078" name="Picture 6">
            <a:extLst>
              <a:ext uri="{FF2B5EF4-FFF2-40B4-BE49-F238E27FC236}">
                <a16:creationId xmlns:a16="http://schemas.microsoft.com/office/drawing/2014/main" id="{196DDE2D-A502-4229-B61E-46B83B405B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4038600"/>
            <a:ext cx="8229600" cy="2286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1">
            <a:extLst>
              <a:ext uri="{FF2B5EF4-FFF2-40B4-BE49-F238E27FC236}">
                <a16:creationId xmlns:a16="http://schemas.microsoft.com/office/drawing/2014/main" id="{A327F4A5-97B8-489F-B1F1-3C6AA743A344}"/>
              </a:ext>
            </a:extLst>
          </p:cNvPr>
          <p:cNvSpPr>
            <a:spLocks noGrp="1"/>
          </p:cNvSpPr>
          <p:nvPr>
            <p:ph type="dt" sz="half" idx="10"/>
          </p:nvPr>
        </p:nvSpPr>
        <p:spPr/>
        <p:txBody>
          <a:bodyPr/>
          <a:lstStyle/>
          <a:p>
            <a:fld id="{5A8F1261-2208-4394-9A68-0861A89CD377}" type="datetime1">
              <a:rPr lang="zh-CN" altLang="en-US"/>
              <a:pPr/>
              <a:t>2018/11/28</a:t>
            </a:fld>
            <a:endParaRPr lang="en-US" altLang="zh-CN"/>
          </a:p>
        </p:txBody>
      </p:sp>
      <p:sp>
        <p:nvSpPr>
          <p:cNvPr id="9" name="灯片编号占位符 3">
            <a:extLst>
              <a:ext uri="{FF2B5EF4-FFF2-40B4-BE49-F238E27FC236}">
                <a16:creationId xmlns:a16="http://schemas.microsoft.com/office/drawing/2014/main" id="{8F48D7F1-48DC-4CFB-A3FD-A27859423ADD}"/>
              </a:ext>
            </a:extLst>
          </p:cNvPr>
          <p:cNvSpPr>
            <a:spLocks noGrp="1"/>
          </p:cNvSpPr>
          <p:nvPr>
            <p:ph type="sldNum" sz="quarter" idx="12"/>
          </p:nvPr>
        </p:nvSpPr>
        <p:spPr/>
        <p:txBody>
          <a:bodyPr/>
          <a:lstStyle/>
          <a:p>
            <a:fld id="{1472C541-A851-4144-8FBB-6DFA0CBBE918}" type="slidenum">
              <a:rPr lang="en-US" altLang="zh-CN"/>
              <a:pPr/>
              <a:t>118</a:t>
            </a:fld>
            <a:endParaRPr lang="en-US" altLang="zh-CN"/>
          </a:p>
        </p:txBody>
      </p:sp>
      <p:sp>
        <p:nvSpPr>
          <p:cNvPr id="772098" name="Text Box 2">
            <a:extLst>
              <a:ext uri="{FF2B5EF4-FFF2-40B4-BE49-F238E27FC236}">
                <a16:creationId xmlns:a16="http://schemas.microsoft.com/office/drawing/2014/main" id="{494A5497-51A5-4B28-A499-38D7E42BA835}"/>
              </a:ext>
            </a:extLst>
          </p:cNvPr>
          <p:cNvSpPr txBox="1">
            <a:spLocks noChangeArrowheads="1"/>
          </p:cNvSpPr>
          <p:nvPr/>
        </p:nvSpPr>
        <p:spPr bwMode="auto">
          <a:xfrm>
            <a:off x="1752600" y="228601"/>
            <a:ext cx="2590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2000">
                <a:latin typeface="宋体" panose="02010600030101010101" pitchFamily="2" charset="-122"/>
              </a:rPr>
              <a:t>互相关性续</a:t>
            </a:r>
          </a:p>
        </p:txBody>
      </p:sp>
      <p:sp>
        <p:nvSpPr>
          <p:cNvPr id="772099" name="Rectangle 3">
            <a:extLst>
              <a:ext uri="{FF2B5EF4-FFF2-40B4-BE49-F238E27FC236}">
                <a16:creationId xmlns:a16="http://schemas.microsoft.com/office/drawing/2014/main" id="{82D0150D-A82F-4AD1-A912-60A93C17F118}"/>
              </a:ext>
            </a:extLst>
          </p:cNvPr>
          <p:cNvSpPr>
            <a:spLocks noChangeArrowheads="1"/>
          </p:cNvSpPr>
          <p:nvPr/>
        </p:nvSpPr>
        <p:spPr bwMode="auto">
          <a:xfrm>
            <a:off x="3810000" y="700088"/>
            <a:ext cx="441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zh-CN" altLang="en-US">
                <a:latin typeface="宋体" panose="02010600030101010101" pitchFamily="2" charset="-122"/>
              </a:rPr>
              <a:t>图</a:t>
            </a:r>
            <a:r>
              <a:rPr lang="en-US" altLang="zh-CN"/>
              <a:t>A2.13</a:t>
            </a:r>
            <a:r>
              <a:rPr lang="zh-CN" altLang="en-US">
                <a:latin typeface="宋体" panose="02010600030101010101" pitchFamily="2" charset="-122"/>
              </a:rPr>
              <a:t>（</a:t>
            </a:r>
            <a:r>
              <a:rPr lang="en-US" altLang="zh-CN"/>
              <a:t>a</a:t>
            </a:r>
            <a:r>
              <a:rPr lang="zh-CN" altLang="en-US">
                <a:latin typeface="宋体" panose="02010600030101010101" pitchFamily="2" charset="-122"/>
              </a:rPr>
              <a:t>）</a:t>
            </a:r>
            <a:r>
              <a:rPr lang="zh-CN" altLang="en-US"/>
              <a:t>  </a:t>
            </a:r>
            <a:r>
              <a:rPr lang="en-US" altLang="zh-CN"/>
              <a:t>96-1</a:t>
            </a:r>
            <a:r>
              <a:rPr lang="zh-CN" altLang="en-US">
                <a:latin typeface="宋体" panose="02010600030101010101" pitchFamily="2" charset="-122"/>
              </a:rPr>
              <a:t>与</a:t>
            </a:r>
            <a:r>
              <a:rPr lang="en-US" altLang="zh-CN"/>
              <a:t>112-1</a:t>
            </a:r>
            <a:r>
              <a:rPr lang="zh-CN" altLang="en-US">
                <a:latin typeface="宋体" panose="02010600030101010101" pitchFamily="2" charset="-122"/>
              </a:rPr>
              <a:t>的互相关函数</a:t>
            </a:r>
            <a:r>
              <a:rPr lang="zh-CN" altLang="en-US"/>
              <a:t> </a:t>
            </a:r>
          </a:p>
        </p:txBody>
      </p:sp>
      <p:sp>
        <p:nvSpPr>
          <p:cNvPr id="772100" name="Rectangle 4">
            <a:extLst>
              <a:ext uri="{FF2B5EF4-FFF2-40B4-BE49-F238E27FC236}">
                <a16:creationId xmlns:a16="http://schemas.microsoft.com/office/drawing/2014/main" id="{FBC33A95-A4B0-4648-BDC5-9B91807AF721}"/>
              </a:ext>
            </a:extLst>
          </p:cNvPr>
          <p:cNvSpPr>
            <a:spLocks noChangeArrowheads="1"/>
          </p:cNvSpPr>
          <p:nvPr/>
        </p:nvSpPr>
        <p:spPr bwMode="auto">
          <a:xfrm>
            <a:off x="3810000" y="3671888"/>
            <a:ext cx="4343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zh-CN" altLang="en-US">
                <a:latin typeface="宋体" panose="02010600030101010101" pitchFamily="2" charset="-122"/>
              </a:rPr>
              <a:t>图</a:t>
            </a:r>
            <a:r>
              <a:rPr lang="en-US" altLang="zh-CN"/>
              <a:t>A2.13</a:t>
            </a:r>
            <a:r>
              <a:rPr lang="zh-CN" altLang="en-US">
                <a:latin typeface="宋体" panose="02010600030101010101" pitchFamily="2" charset="-122"/>
              </a:rPr>
              <a:t>（</a:t>
            </a:r>
            <a:r>
              <a:rPr lang="en-US" altLang="zh-CN"/>
              <a:t>b</a:t>
            </a:r>
            <a:r>
              <a:rPr lang="zh-CN" altLang="en-US">
                <a:latin typeface="宋体" panose="02010600030101010101" pitchFamily="2" charset="-122"/>
              </a:rPr>
              <a:t>）</a:t>
            </a:r>
            <a:r>
              <a:rPr lang="en-US" altLang="zh-CN"/>
              <a:t>96-2</a:t>
            </a:r>
            <a:r>
              <a:rPr lang="zh-CN" altLang="en-US">
                <a:latin typeface="宋体" panose="02010600030101010101" pitchFamily="2" charset="-122"/>
              </a:rPr>
              <a:t>与</a:t>
            </a:r>
            <a:r>
              <a:rPr lang="en-US" altLang="zh-CN"/>
              <a:t>112-2</a:t>
            </a:r>
            <a:r>
              <a:rPr lang="zh-CN" altLang="en-US">
                <a:latin typeface="宋体" panose="02010600030101010101" pitchFamily="2" charset="-122"/>
              </a:rPr>
              <a:t>的互相关函数</a:t>
            </a:r>
            <a:r>
              <a:rPr lang="zh-CN" altLang="en-US"/>
              <a:t> </a:t>
            </a:r>
          </a:p>
        </p:txBody>
      </p:sp>
      <p:pic>
        <p:nvPicPr>
          <p:cNvPr id="772101" name="Picture 5">
            <a:extLst>
              <a:ext uri="{FF2B5EF4-FFF2-40B4-BE49-F238E27FC236}">
                <a16:creationId xmlns:a16="http://schemas.microsoft.com/office/drawing/2014/main" id="{311E70D9-4E23-4CF2-88F1-6A4DDD946C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066801"/>
            <a:ext cx="8153400" cy="2225675"/>
          </a:xfrm>
          <a:prstGeom prst="rect">
            <a:avLst/>
          </a:prstGeom>
          <a:noFill/>
          <a:extLst>
            <a:ext uri="{909E8E84-426E-40DD-AFC4-6F175D3DCCD1}">
              <a14:hiddenFill xmlns:a14="http://schemas.microsoft.com/office/drawing/2010/main">
                <a:solidFill>
                  <a:srgbClr val="FFFFFF"/>
                </a:solidFill>
              </a14:hiddenFill>
            </a:ext>
          </a:extLst>
        </p:spPr>
      </p:pic>
      <p:pic>
        <p:nvPicPr>
          <p:cNvPr id="772102" name="Picture 6">
            <a:extLst>
              <a:ext uri="{FF2B5EF4-FFF2-40B4-BE49-F238E27FC236}">
                <a16:creationId xmlns:a16="http://schemas.microsoft.com/office/drawing/2014/main" id="{94657CBF-541B-450C-8E45-B690DE1D0A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4038600"/>
            <a:ext cx="8229600" cy="21288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1">
            <a:extLst>
              <a:ext uri="{FF2B5EF4-FFF2-40B4-BE49-F238E27FC236}">
                <a16:creationId xmlns:a16="http://schemas.microsoft.com/office/drawing/2014/main" id="{49C70150-334A-4EB6-80EB-ADE3455AA2BA}"/>
              </a:ext>
            </a:extLst>
          </p:cNvPr>
          <p:cNvSpPr>
            <a:spLocks noGrp="1"/>
          </p:cNvSpPr>
          <p:nvPr>
            <p:ph type="dt" sz="half" idx="10"/>
          </p:nvPr>
        </p:nvSpPr>
        <p:spPr/>
        <p:txBody>
          <a:bodyPr/>
          <a:lstStyle/>
          <a:p>
            <a:fld id="{1023E439-327F-4A2C-BDFD-0325E234B2CE}" type="datetime1">
              <a:rPr lang="zh-CN" altLang="en-US"/>
              <a:pPr/>
              <a:t>2018/11/28</a:t>
            </a:fld>
            <a:endParaRPr lang="en-US" altLang="zh-CN"/>
          </a:p>
        </p:txBody>
      </p:sp>
      <p:sp>
        <p:nvSpPr>
          <p:cNvPr id="9" name="灯片编号占位符 3">
            <a:extLst>
              <a:ext uri="{FF2B5EF4-FFF2-40B4-BE49-F238E27FC236}">
                <a16:creationId xmlns:a16="http://schemas.microsoft.com/office/drawing/2014/main" id="{F14264E7-A9A2-4C30-A7BC-9BE9967862CF}"/>
              </a:ext>
            </a:extLst>
          </p:cNvPr>
          <p:cNvSpPr>
            <a:spLocks noGrp="1"/>
          </p:cNvSpPr>
          <p:nvPr>
            <p:ph type="sldNum" sz="quarter" idx="12"/>
          </p:nvPr>
        </p:nvSpPr>
        <p:spPr/>
        <p:txBody>
          <a:bodyPr/>
          <a:lstStyle/>
          <a:p>
            <a:fld id="{9B63A9C7-3A93-4E88-89BE-70F5F4FCF2D9}" type="slidenum">
              <a:rPr lang="en-US" altLang="zh-CN"/>
              <a:pPr/>
              <a:t>119</a:t>
            </a:fld>
            <a:endParaRPr lang="en-US" altLang="zh-CN"/>
          </a:p>
        </p:txBody>
      </p:sp>
      <p:sp>
        <p:nvSpPr>
          <p:cNvPr id="773122" name="Text Box 2">
            <a:extLst>
              <a:ext uri="{FF2B5EF4-FFF2-40B4-BE49-F238E27FC236}">
                <a16:creationId xmlns:a16="http://schemas.microsoft.com/office/drawing/2014/main" id="{A77FE869-21DA-46FE-B345-1BF9262F18F7}"/>
              </a:ext>
            </a:extLst>
          </p:cNvPr>
          <p:cNvSpPr txBox="1">
            <a:spLocks noChangeArrowheads="1"/>
          </p:cNvSpPr>
          <p:nvPr/>
        </p:nvSpPr>
        <p:spPr bwMode="auto">
          <a:xfrm>
            <a:off x="1752600" y="228601"/>
            <a:ext cx="2590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2000">
                <a:latin typeface="宋体" panose="02010600030101010101" pitchFamily="2" charset="-122"/>
              </a:rPr>
              <a:t>互相关性续</a:t>
            </a:r>
          </a:p>
        </p:txBody>
      </p:sp>
      <p:sp>
        <p:nvSpPr>
          <p:cNvPr id="773123" name="Rectangle 3">
            <a:extLst>
              <a:ext uri="{FF2B5EF4-FFF2-40B4-BE49-F238E27FC236}">
                <a16:creationId xmlns:a16="http://schemas.microsoft.com/office/drawing/2014/main" id="{531D5512-CE95-4AEB-AE49-80F5D75B78C9}"/>
              </a:ext>
            </a:extLst>
          </p:cNvPr>
          <p:cNvSpPr>
            <a:spLocks noChangeArrowheads="1"/>
          </p:cNvSpPr>
          <p:nvPr/>
        </p:nvSpPr>
        <p:spPr bwMode="auto">
          <a:xfrm>
            <a:off x="3810000" y="700088"/>
            <a:ext cx="441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zh-CN" altLang="en-US">
                <a:latin typeface="宋体" panose="02010600030101010101" pitchFamily="2" charset="-122"/>
              </a:rPr>
              <a:t>图</a:t>
            </a:r>
            <a:r>
              <a:rPr lang="en-US" altLang="zh-CN"/>
              <a:t>A2.14</a:t>
            </a:r>
            <a:r>
              <a:rPr lang="zh-CN" altLang="en-US">
                <a:latin typeface="宋体" panose="02010600030101010101" pitchFamily="2" charset="-122"/>
              </a:rPr>
              <a:t>（</a:t>
            </a:r>
            <a:r>
              <a:rPr lang="en-US" altLang="zh-CN"/>
              <a:t>a</a:t>
            </a:r>
            <a:r>
              <a:rPr lang="zh-CN" altLang="en-US">
                <a:latin typeface="宋体" panose="02010600030101010101" pitchFamily="2" charset="-122"/>
              </a:rPr>
              <a:t>）</a:t>
            </a:r>
            <a:r>
              <a:rPr lang="en-US" altLang="zh-CN"/>
              <a:t>112-1</a:t>
            </a:r>
            <a:r>
              <a:rPr lang="zh-CN" altLang="en-US">
                <a:latin typeface="宋体" panose="02010600030101010101" pitchFamily="2" charset="-122"/>
              </a:rPr>
              <a:t>与</a:t>
            </a:r>
            <a:r>
              <a:rPr lang="en-US" altLang="zh-CN"/>
              <a:t>127-1</a:t>
            </a:r>
            <a:r>
              <a:rPr lang="zh-CN" altLang="en-US">
                <a:latin typeface="宋体" panose="02010600030101010101" pitchFamily="2" charset="-122"/>
              </a:rPr>
              <a:t>的互相关函数</a:t>
            </a:r>
            <a:r>
              <a:rPr lang="zh-CN" altLang="en-US"/>
              <a:t> </a:t>
            </a:r>
          </a:p>
        </p:txBody>
      </p:sp>
      <p:sp>
        <p:nvSpPr>
          <p:cNvPr id="773124" name="Rectangle 4">
            <a:extLst>
              <a:ext uri="{FF2B5EF4-FFF2-40B4-BE49-F238E27FC236}">
                <a16:creationId xmlns:a16="http://schemas.microsoft.com/office/drawing/2014/main" id="{038BA1DD-B2DD-4DEE-9F20-6BF26525B2A1}"/>
              </a:ext>
            </a:extLst>
          </p:cNvPr>
          <p:cNvSpPr>
            <a:spLocks noChangeArrowheads="1"/>
          </p:cNvSpPr>
          <p:nvPr/>
        </p:nvSpPr>
        <p:spPr bwMode="auto">
          <a:xfrm>
            <a:off x="3810000" y="3595688"/>
            <a:ext cx="441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zh-CN" altLang="en-US">
                <a:latin typeface="宋体" panose="02010600030101010101" pitchFamily="2" charset="-122"/>
              </a:rPr>
              <a:t>图</a:t>
            </a:r>
            <a:r>
              <a:rPr lang="en-US" altLang="zh-CN"/>
              <a:t>A2.14</a:t>
            </a:r>
            <a:r>
              <a:rPr lang="zh-CN" altLang="en-US">
                <a:latin typeface="宋体" panose="02010600030101010101" pitchFamily="2" charset="-122"/>
              </a:rPr>
              <a:t>（</a:t>
            </a:r>
            <a:r>
              <a:rPr lang="en-US" altLang="zh-CN"/>
              <a:t>b</a:t>
            </a:r>
            <a:r>
              <a:rPr lang="zh-CN" altLang="en-US">
                <a:latin typeface="宋体" panose="02010600030101010101" pitchFamily="2" charset="-122"/>
              </a:rPr>
              <a:t>）</a:t>
            </a:r>
            <a:r>
              <a:rPr lang="en-US" altLang="zh-CN"/>
              <a:t>112-2</a:t>
            </a:r>
            <a:r>
              <a:rPr lang="zh-CN" altLang="en-US">
                <a:latin typeface="宋体" panose="02010600030101010101" pitchFamily="2" charset="-122"/>
              </a:rPr>
              <a:t>与</a:t>
            </a:r>
            <a:r>
              <a:rPr lang="en-US" altLang="zh-CN"/>
              <a:t>127-2</a:t>
            </a:r>
            <a:r>
              <a:rPr lang="zh-CN" altLang="en-US">
                <a:latin typeface="宋体" panose="02010600030101010101" pitchFamily="2" charset="-122"/>
              </a:rPr>
              <a:t>的互相关函数</a:t>
            </a:r>
            <a:r>
              <a:rPr lang="zh-CN" altLang="en-US"/>
              <a:t> </a:t>
            </a:r>
          </a:p>
        </p:txBody>
      </p:sp>
      <p:pic>
        <p:nvPicPr>
          <p:cNvPr id="773125" name="Picture 5">
            <a:extLst>
              <a:ext uri="{FF2B5EF4-FFF2-40B4-BE49-F238E27FC236}">
                <a16:creationId xmlns:a16="http://schemas.microsoft.com/office/drawing/2014/main" id="{8E597D44-0CBF-42D3-9164-41B8F882B3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990600"/>
            <a:ext cx="8305800" cy="2178050"/>
          </a:xfrm>
          <a:prstGeom prst="rect">
            <a:avLst/>
          </a:prstGeom>
          <a:noFill/>
          <a:extLst>
            <a:ext uri="{909E8E84-426E-40DD-AFC4-6F175D3DCCD1}">
              <a14:hiddenFill xmlns:a14="http://schemas.microsoft.com/office/drawing/2010/main">
                <a:solidFill>
                  <a:srgbClr val="FFFFFF"/>
                </a:solidFill>
              </a14:hiddenFill>
            </a:ext>
          </a:extLst>
        </p:spPr>
      </p:pic>
      <p:pic>
        <p:nvPicPr>
          <p:cNvPr id="773126" name="Picture 6">
            <a:extLst>
              <a:ext uri="{FF2B5EF4-FFF2-40B4-BE49-F238E27FC236}">
                <a16:creationId xmlns:a16="http://schemas.microsoft.com/office/drawing/2014/main" id="{5B04CFC1-28DD-4E07-BCC3-FA65F8EB0E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3886201"/>
            <a:ext cx="8229600" cy="22018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日期占位符 3">
            <a:extLst>
              <a:ext uri="{FF2B5EF4-FFF2-40B4-BE49-F238E27FC236}">
                <a16:creationId xmlns:a16="http://schemas.microsoft.com/office/drawing/2014/main" id="{CF99AAFA-6E2B-4F21-95F0-A8885A4D3995}"/>
              </a:ext>
            </a:extLst>
          </p:cNvPr>
          <p:cNvSpPr>
            <a:spLocks noGrp="1"/>
          </p:cNvSpPr>
          <p:nvPr>
            <p:ph type="dt" sz="half" idx="10"/>
          </p:nvPr>
        </p:nvSpPr>
        <p:spPr/>
        <p:txBody>
          <a:bodyPr/>
          <a:lstStyle/>
          <a:p>
            <a:fld id="{B7E0BA3C-B8F3-4FFD-A5DD-0CAB437142B5}" type="datetime1">
              <a:rPr lang="zh-CN" altLang="en-US"/>
              <a:pPr/>
              <a:t>2018/11/28</a:t>
            </a:fld>
            <a:endParaRPr lang="en-US" altLang="zh-CN"/>
          </a:p>
        </p:txBody>
      </p:sp>
      <p:sp>
        <p:nvSpPr>
          <p:cNvPr id="14" name="灯片编号占位符 5">
            <a:extLst>
              <a:ext uri="{FF2B5EF4-FFF2-40B4-BE49-F238E27FC236}">
                <a16:creationId xmlns:a16="http://schemas.microsoft.com/office/drawing/2014/main" id="{E1435CCF-27E6-4F63-A52D-59B4B4DE4A8E}"/>
              </a:ext>
            </a:extLst>
          </p:cNvPr>
          <p:cNvSpPr>
            <a:spLocks noGrp="1"/>
          </p:cNvSpPr>
          <p:nvPr>
            <p:ph type="sldNum" sz="quarter" idx="12"/>
          </p:nvPr>
        </p:nvSpPr>
        <p:spPr/>
        <p:txBody>
          <a:bodyPr/>
          <a:lstStyle/>
          <a:p>
            <a:fld id="{73408264-6049-4D13-81A9-980079C1B28F}" type="slidenum">
              <a:rPr lang="en-US" altLang="zh-CN"/>
              <a:pPr/>
              <a:t>12</a:t>
            </a:fld>
            <a:endParaRPr lang="en-US" altLang="zh-CN"/>
          </a:p>
        </p:txBody>
      </p:sp>
      <p:sp>
        <p:nvSpPr>
          <p:cNvPr id="580610" name="Rectangle 2">
            <a:extLst>
              <a:ext uri="{FF2B5EF4-FFF2-40B4-BE49-F238E27FC236}">
                <a16:creationId xmlns:a16="http://schemas.microsoft.com/office/drawing/2014/main" id="{2ADB840B-419D-4809-990A-29EE6B6B1C94}"/>
              </a:ext>
            </a:extLst>
          </p:cNvPr>
          <p:cNvSpPr>
            <a:spLocks noGrp="1" noRot="1" noChangeArrowheads="1"/>
          </p:cNvSpPr>
          <p:nvPr>
            <p:ph type="title"/>
          </p:nvPr>
        </p:nvSpPr>
        <p:spPr/>
        <p:txBody>
          <a:bodyPr/>
          <a:lstStyle/>
          <a:p>
            <a:r>
              <a:rPr lang="zh-CN" altLang="en-US"/>
              <a:t>流密码的分类</a:t>
            </a:r>
          </a:p>
        </p:txBody>
      </p:sp>
      <p:sp>
        <p:nvSpPr>
          <p:cNvPr id="580611" name="Rectangle 3">
            <a:extLst>
              <a:ext uri="{FF2B5EF4-FFF2-40B4-BE49-F238E27FC236}">
                <a16:creationId xmlns:a16="http://schemas.microsoft.com/office/drawing/2014/main" id="{E518B030-E068-484B-B074-8128335F4B00}"/>
              </a:ext>
            </a:extLst>
          </p:cNvPr>
          <p:cNvSpPr>
            <a:spLocks noGrp="1" noRot="1" noChangeArrowheads="1"/>
          </p:cNvSpPr>
          <p:nvPr>
            <p:ph type="body" idx="1"/>
          </p:nvPr>
        </p:nvSpPr>
        <p:spPr>
          <a:xfrm>
            <a:off x="477078" y="1444487"/>
            <a:ext cx="11714922" cy="5797688"/>
          </a:xfrm>
        </p:spPr>
        <p:txBody>
          <a:bodyPr/>
          <a:lstStyle/>
          <a:p>
            <a:pPr algn="just">
              <a:lnSpc>
                <a:spcPct val="120000"/>
              </a:lnSpc>
            </a:pPr>
            <a:r>
              <a:rPr lang="zh-CN" altLang="en-US" dirty="0">
                <a:latin typeface="宋体" panose="02010600030101010101" pitchFamily="2" charset="-122"/>
              </a:rPr>
              <a:t>根据加密器中的记忆元件的</a:t>
            </a:r>
            <a:r>
              <a:rPr lang="zh-CN" altLang="en-US" dirty="0">
                <a:solidFill>
                  <a:schemeClr val="tx2"/>
                </a:solidFill>
                <a:latin typeface="宋体" panose="02010600030101010101" pitchFamily="2" charset="-122"/>
              </a:rPr>
              <a:t>存储状态</a:t>
            </a:r>
            <a:r>
              <a:rPr lang="el-GR" altLang="zh-CN" dirty="0">
                <a:solidFill>
                  <a:schemeClr val="tx2"/>
                </a:solidFill>
                <a:latin typeface="黑体" panose="02010609060101010101" pitchFamily="49" charset="-122"/>
                <a:ea typeface="黑体" panose="02010609060101010101" pitchFamily="49" charset="-122"/>
              </a:rPr>
              <a:t>σ</a:t>
            </a:r>
            <a:r>
              <a:rPr lang="en-US" altLang="zh-CN" i="1" baseline="-25000" dirty="0" err="1">
                <a:solidFill>
                  <a:schemeClr val="tx2"/>
                </a:solidFill>
                <a:latin typeface="黑体" panose="02010609060101010101" pitchFamily="49" charset="-122"/>
                <a:ea typeface="黑体" panose="02010609060101010101" pitchFamily="49" charset="-122"/>
              </a:rPr>
              <a:t>i</a:t>
            </a:r>
            <a:r>
              <a:rPr lang="zh-CN" altLang="en-US" dirty="0">
                <a:solidFill>
                  <a:schemeClr val="tx2"/>
                </a:solidFill>
                <a:latin typeface="宋体" panose="02010600030101010101" pitchFamily="2" charset="-122"/>
              </a:rPr>
              <a:t>是否依赖于输入的明文字符</a:t>
            </a:r>
            <a:r>
              <a:rPr lang="zh-CN" altLang="en-US" dirty="0">
                <a:latin typeface="宋体" panose="02010600030101010101" pitchFamily="2" charset="-122"/>
              </a:rPr>
              <a:t>，流密码可进一步分成</a:t>
            </a:r>
            <a:r>
              <a:rPr lang="zh-CN" altLang="en-US" dirty="0">
                <a:solidFill>
                  <a:schemeClr val="tx2"/>
                </a:solidFill>
                <a:latin typeface="宋体" panose="02010600030101010101" pitchFamily="2" charset="-122"/>
              </a:rPr>
              <a:t>同步</a:t>
            </a:r>
            <a:r>
              <a:rPr lang="zh-CN" altLang="en-US" dirty="0">
                <a:latin typeface="宋体" panose="02010600030101010101" pitchFamily="2" charset="-122"/>
              </a:rPr>
              <a:t>和</a:t>
            </a:r>
            <a:r>
              <a:rPr lang="zh-CN" altLang="en-US" dirty="0">
                <a:solidFill>
                  <a:schemeClr val="tx2"/>
                </a:solidFill>
                <a:latin typeface="宋体" panose="02010600030101010101" pitchFamily="2" charset="-122"/>
              </a:rPr>
              <a:t>自同步</a:t>
            </a:r>
            <a:r>
              <a:rPr lang="zh-CN" altLang="en-US" dirty="0">
                <a:latin typeface="宋体" panose="02010600030101010101" pitchFamily="2" charset="-122"/>
              </a:rPr>
              <a:t>两种。</a:t>
            </a:r>
            <a:r>
              <a:rPr lang="el-GR" altLang="zh-CN" dirty="0">
                <a:solidFill>
                  <a:schemeClr val="tx2"/>
                </a:solidFill>
                <a:latin typeface="黑体" panose="02010609060101010101" pitchFamily="49" charset="-122"/>
                <a:ea typeface="黑体" panose="02010609060101010101" pitchFamily="49" charset="-122"/>
              </a:rPr>
              <a:t>σ</a:t>
            </a:r>
            <a:r>
              <a:rPr lang="en-US" altLang="zh-CN" i="1" baseline="-25000" dirty="0" err="1">
                <a:solidFill>
                  <a:schemeClr val="tx2"/>
                </a:solidFill>
                <a:latin typeface="黑体" panose="02010609060101010101" pitchFamily="49" charset="-122"/>
                <a:ea typeface="黑体" panose="02010609060101010101" pitchFamily="49" charset="-122"/>
              </a:rPr>
              <a:t>i</a:t>
            </a:r>
            <a:r>
              <a:rPr lang="zh-CN" altLang="en-US" dirty="0">
                <a:solidFill>
                  <a:schemeClr val="tx2"/>
                </a:solidFill>
                <a:latin typeface="宋体" panose="02010600030101010101" pitchFamily="2" charset="-122"/>
              </a:rPr>
              <a:t>独立于明文字符</a:t>
            </a:r>
            <a:r>
              <a:rPr lang="zh-CN" altLang="en-US" dirty="0">
                <a:latin typeface="宋体" panose="02010600030101010101" pitchFamily="2" charset="-122"/>
              </a:rPr>
              <a:t>的叫做</a:t>
            </a:r>
            <a:r>
              <a:rPr lang="zh-CN" altLang="en-US" dirty="0">
                <a:solidFill>
                  <a:schemeClr val="tx2"/>
                </a:solidFill>
                <a:latin typeface="宋体" panose="02010600030101010101" pitchFamily="2" charset="-122"/>
              </a:rPr>
              <a:t>同步流密码</a:t>
            </a:r>
            <a:r>
              <a:rPr lang="zh-CN" altLang="en-US" dirty="0">
                <a:latin typeface="宋体" panose="02010600030101010101" pitchFamily="2" charset="-122"/>
              </a:rPr>
              <a:t>，否则叫做自同步流密码。</a:t>
            </a:r>
          </a:p>
          <a:p>
            <a:pPr algn="just">
              <a:lnSpc>
                <a:spcPct val="120000"/>
              </a:lnSpc>
            </a:pPr>
            <a:r>
              <a:rPr lang="zh-CN" altLang="en-US" dirty="0">
                <a:latin typeface="宋体" panose="02010600030101010101" pitchFamily="2" charset="-122"/>
              </a:rPr>
              <a:t>同步流密码中，由于           与明文字符无关，密文字符            也不依赖于此前的明文字符。因而，             可将同步流密码的</a:t>
            </a:r>
            <a:r>
              <a:rPr lang="zh-CN" altLang="en-US" dirty="0">
                <a:solidFill>
                  <a:schemeClr val="tx2"/>
                </a:solidFill>
                <a:latin typeface="宋体" panose="02010600030101010101" pitchFamily="2" charset="-122"/>
              </a:rPr>
              <a:t>加密器</a:t>
            </a:r>
            <a:r>
              <a:rPr lang="zh-CN" altLang="en-US" dirty="0">
                <a:latin typeface="宋体" panose="02010600030101010101" pitchFamily="2" charset="-122"/>
              </a:rPr>
              <a:t>分成</a:t>
            </a:r>
            <a:r>
              <a:rPr lang="zh-CN" altLang="en-US" dirty="0">
                <a:solidFill>
                  <a:schemeClr val="tx2"/>
                </a:solidFill>
                <a:latin typeface="宋体" panose="02010600030101010101" pitchFamily="2" charset="-122"/>
              </a:rPr>
              <a:t>密钥流生成</a:t>
            </a:r>
            <a:r>
              <a:rPr lang="zh-CN" altLang="en-US" dirty="0">
                <a:latin typeface="宋体" panose="02010600030101010101" pitchFamily="2" charset="-122"/>
              </a:rPr>
              <a:t>和</a:t>
            </a:r>
            <a:r>
              <a:rPr lang="zh-CN" altLang="en-US" dirty="0">
                <a:solidFill>
                  <a:schemeClr val="tx2"/>
                </a:solidFill>
                <a:latin typeface="宋体" panose="02010600030101010101" pitchFamily="2" charset="-122"/>
              </a:rPr>
              <a:t>加密变换器</a:t>
            </a:r>
            <a:r>
              <a:rPr lang="zh-CN" altLang="en-US" dirty="0">
                <a:latin typeface="宋体" panose="02010600030101010101" pitchFamily="2" charset="-122"/>
              </a:rPr>
              <a:t>两个部分。如果与上述变换对应的解密变换为            ，则可给出同步流密码的模型。</a:t>
            </a:r>
          </a:p>
        </p:txBody>
      </p:sp>
      <p:sp>
        <p:nvSpPr>
          <p:cNvPr id="580614" name="Rectangle 6">
            <a:extLst>
              <a:ext uri="{FF2B5EF4-FFF2-40B4-BE49-F238E27FC236}">
                <a16:creationId xmlns:a16="http://schemas.microsoft.com/office/drawing/2014/main" id="{E94D5A54-D297-4E84-A9FA-2ABDD3AB43FB}"/>
              </a:ext>
            </a:extLst>
          </p:cNvPr>
          <p:cNvSpPr>
            <a:spLocks noChangeArrowheads="1"/>
          </p:cNvSpPr>
          <p:nvPr/>
        </p:nvSpPr>
        <p:spPr bwMode="auto">
          <a:xfrm>
            <a:off x="1524001" y="3130034"/>
            <a:ext cx="184731" cy="369332"/>
          </a:xfrm>
          <a:prstGeom prst="rect">
            <a:avLst/>
          </a:prstGeom>
          <a:noFill/>
          <a:ln>
            <a:noFill/>
          </a:ln>
          <a:effectLst>
            <a:outerShdw dist="125724" dir="189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Lst>
        </p:spPr>
        <p:txBody>
          <a:bodyPr wrap="none" anchor="ctr">
            <a:spAutoFit/>
          </a:bodyPr>
          <a:lstStyle/>
          <a:p>
            <a:endParaRPr lang="zh-CN" altLang="en-US"/>
          </a:p>
        </p:txBody>
      </p:sp>
      <p:sp>
        <p:nvSpPr>
          <p:cNvPr id="580616" name="Rectangle 8">
            <a:extLst>
              <a:ext uri="{FF2B5EF4-FFF2-40B4-BE49-F238E27FC236}">
                <a16:creationId xmlns:a16="http://schemas.microsoft.com/office/drawing/2014/main" id="{C5C37C97-3B3F-48AC-8E43-165B6F962680}"/>
              </a:ext>
            </a:extLst>
          </p:cNvPr>
          <p:cNvSpPr>
            <a:spLocks noChangeArrowheads="1"/>
          </p:cNvSpPr>
          <p:nvPr/>
        </p:nvSpPr>
        <p:spPr bwMode="auto">
          <a:xfrm>
            <a:off x="1524001" y="3130034"/>
            <a:ext cx="184731" cy="369332"/>
          </a:xfrm>
          <a:prstGeom prst="rect">
            <a:avLst/>
          </a:prstGeom>
          <a:noFill/>
          <a:ln>
            <a:noFill/>
          </a:ln>
          <a:effectLst>
            <a:outerShdw dist="125724" dir="189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Lst>
        </p:spPr>
        <p:txBody>
          <a:bodyPr wrap="none" anchor="ctr">
            <a:spAutoFit/>
          </a:bodyPr>
          <a:lstStyle/>
          <a:p>
            <a:endParaRPr lang="zh-CN" altLang="en-US"/>
          </a:p>
        </p:txBody>
      </p:sp>
      <p:sp>
        <p:nvSpPr>
          <p:cNvPr id="580618" name="Rectangle 10">
            <a:extLst>
              <a:ext uri="{FF2B5EF4-FFF2-40B4-BE49-F238E27FC236}">
                <a16:creationId xmlns:a16="http://schemas.microsoft.com/office/drawing/2014/main" id="{4CB82A99-0E70-406E-B373-E9D45AD91D82}"/>
              </a:ext>
            </a:extLst>
          </p:cNvPr>
          <p:cNvSpPr>
            <a:spLocks noChangeArrowheads="1"/>
          </p:cNvSpPr>
          <p:nvPr/>
        </p:nvSpPr>
        <p:spPr bwMode="auto">
          <a:xfrm>
            <a:off x="1524001" y="3130034"/>
            <a:ext cx="184731" cy="369332"/>
          </a:xfrm>
          <a:prstGeom prst="rect">
            <a:avLst/>
          </a:prstGeom>
          <a:noFill/>
          <a:ln>
            <a:noFill/>
          </a:ln>
          <a:effectLst>
            <a:outerShdw dist="125724" dir="189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Lst>
        </p:spPr>
        <p:txBody>
          <a:bodyPr wrap="none" anchor="ctr">
            <a:spAutoFit/>
          </a:bodyPr>
          <a:lstStyle/>
          <a:p>
            <a:endParaRPr lang="zh-CN" altLang="en-US"/>
          </a:p>
        </p:txBody>
      </p:sp>
      <p:graphicFrame>
        <p:nvGraphicFramePr>
          <p:cNvPr id="580617" name="Object 9">
            <a:extLst>
              <a:ext uri="{FF2B5EF4-FFF2-40B4-BE49-F238E27FC236}">
                <a16:creationId xmlns:a16="http://schemas.microsoft.com/office/drawing/2014/main" id="{9ED79A3F-EC0C-42EC-9940-84CEDD306729}"/>
              </a:ext>
            </a:extLst>
          </p:cNvPr>
          <p:cNvGraphicFramePr>
            <a:graphicFrameLocks noChangeAspect="1"/>
          </p:cNvGraphicFramePr>
          <p:nvPr>
            <p:extLst>
              <p:ext uri="{D42A27DB-BD31-4B8C-83A1-F6EECF244321}">
                <p14:modId xmlns:p14="http://schemas.microsoft.com/office/powerpoint/2010/main" val="825214487"/>
              </p:ext>
            </p:extLst>
          </p:nvPr>
        </p:nvGraphicFramePr>
        <p:xfrm>
          <a:off x="4789778" y="3077954"/>
          <a:ext cx="2160587" cy="617537"/>
        </p:xfrm>
        <a:graphic>
          <a:graphicData uri="http://schemas.openxmlformats.org/presentationml/2006/ole">
            <mc:AlternateContent xmlns:mc="http://schemas.openxmlformats.org/markup-compatibility/2006">
              <mc:Choice xmlns:v="urn:schemas-microsoft-com:vml" Requires="v">
                <p:oleObj spid="_x0000_s2065" name="Equation" r:id="rId3" imgW="800100" imgH="228600" progId="Equation.DSMT4">
                  <p:embed/>
                </p:oleObj>
              </mc:Choice>
              <mc:Fallback>
                <p:oleObj name="Equation" r:id="rId3" imgW="800100" imgH="228600" progId="Equation.DSMT4">
                  <p:embed/>
                  <p:pic>
                    <p:nvPicPr>
                      <p:cNvPr id="580617" name="Object 9">
                        <a:extLst>
                          <a:ext uri="{FF2B5EF4-FFF2-40B4-BE49-F238E27FC236}">
                            <a16:creationId xmlns:a16="http://schemas.microsoft.com/office/drawing/2014/main" id="{9ED79A3F-EC0C-42EC-9940-84CEDD3067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9778" y="3077954"/>
                        <a:ext cx="2160587" cy="617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80620" name="Rectangle 12">
            <a:extLst>
              <a:ext uri="{FF2B5EF4-FFF2-40B4-BE49-F238E27FC236}">
                <a16:creationId xmlns:a16="http://schemas.microsoft.com/office/drawing/2014/main" id="{79F74611-4386-4CD8-84DC-A8E897298678}"/>
              </a:ext>
            </a:extLst>
          </p:cNvPr>
          <p:cNvSpPr>
            <a:spLocks noChangeArrowheads="1"/>
          </p:cNvSpPr>
          <p:nvPr/>
        </p:nvSpPr>
        <p:spPr bwMode="auto">
          <a:xfrm>
            <a:off x="1524001" y="3125272"/>
            <a:ext cx="184731" cy="369332"/>
          </a:xfrm>
          <a:prstGeom prst="rect">
            <a:avLst/>
          </a:prstGeom>
          <a:noFill/>
          <a:ln>
            <a:noFill/>
          </a:ln>
          <a:effectLst>
            <a:outerShdw dist="125724" dir="189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Lst>
        </p:spPr>
        <p:txBody>
          <a:bodyPr wrap="none" anchor="ctr">
            <a:spAutoFit/>
          </a:bodyPr>
          <a:lstStyle/>
          <a:p>
            <a:endParaRPr lang="zh-CN" altLang="en-US"/>
          </a:p>
        </p:txBody>
      </p:sp>
      <p:graphicFrame>
        <p:nvGraphicFramePr>
          <p:cNvPr id="580619" name="Object 11">
            <a:extLst>
              <a:ext uri="{FF2B5EF4-FFF2-40B4-BE49-F238E27FC236}">
                <a16:creationId xmlns:a16="http://schemas.microsoft.com/office/drawing/2014/main" id="{8880400E-99D8-4312-BDDC-18A465DF089A}"/>
              </a:ext>
            </a:extLst>
          </p:cNvPr>
          <p:cNvGraphicFramePr>
            <a:graphicFrameLocks noChangeAspect="1"/>
          </p:cNvGraphicFramePr>
          <p:nvPr>
            <p:extLst>
              <p:ext uri="{D42A27DB-BD31-4B8C-83A1-F6EECF244321}">
                <p14:modId xmlns:p14="http://schemas.microsoft.com/office/powerpoint/2010/main" val="1612625170"/>
              </p:ext>
            </p:extLst>
          </p:nvPr>
        </p:nvGraphicFramePr>
        <p:xfrm>
          <a:off x="6280888" y="3559002"/>
          <a:ext cx="2087562" cy="717550"/>
        </p:xfrm>
        <a:graphic>
          <a:graphicData uri="http://schemas.openxmlformats.org/presentationml/2006/ole">
            <mc:AlternateContent xmlns:mc="http://schemas.openxmlformats.org/markup-compatibility/2006">
              <mc:Choice xmlns:v="urn:schemas-microsoft-com:vml" Requires="v">
                <p:oleObj spid="_x0000_s2066" name="Equation" r:id="rId5" imgW="698400" imgH="241200" progId="Equation.DSMT4">
                  <p:embed/>
                </p:oleObj>
              </mc:Choice>
              <mc:Fallback>
                <p:oleObj name="Equation" r:id="rId5" imgW="698400" imgH="241200" progId="Equation.DSMT4">
                  <p:embed/>
                  <p:pic>
                    <p:nvPicPr>
                      <p:cNvPr id="580619" name="Object 11">
                        <a:extLst>
                          <a:ext uri="{FF2B5EF4-FFF2-40B4-BE49-F238E27FC236}">
                            <a16:creationId xmlns:a16="http://schemas.microsoft.com/office/drawing/2014/main" id="{8880400E-99D8-4312-BDDC-18A465DF089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80888" y="3559002"/>
                        <a:ext cx="2087562" cy="717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80622" name="Rectangle 14">
            <a:extLst>
              <a:ext uri="{FF2B5EF4-FFF2-40B4-BE49-F238E27FC236}">
                <a16:creationId xmlns:a16="http://schemas.microsoft.com/office/drawing/2014/main" id="{E405683A-69AA-4585-8C86-C72B03484CE2}"/>
              </a:ext>
            </a:extLst>
          </p:cNvPr>
          <p:cNvSpPr>
            <a:spLocks noChangeArrowheads="1"/>
          </p:cNvSpPr>
          <p:nvPr/>
        </p:nvSpPr>
        <p:spPr bwMode="auto">
          <a:xfrm>
            <a:off x="1524001" y="3125272"/>
            <a:ext cx="184731" cy="369332"/>
          </a:xfrm>
          <a:prstGeom prst="rect">
            <a:avLst/>
          </a:prstGeom>
          <a:noFill/>
          <a:ln>
            <a:noFill/>
          </a:ln>
          <a:effectLst>
            <a:outerShdw dist="125724" dir="189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Lst>
        </p:spPr>
        <p:txBody>
          <a:bodyPr wrap="none" anchor="ctr">
            <a:spAutoFit/>
          </a:bodyPr>
          <a:lstStyle/>
          <a:p>
            <a:endParaRPr lang="zh-CN" altLang="en-US"/>
          </a:p>
        </p:txBody>
      </p:sp>
      <p:graphicFrame>
        <p:nvGraphicFramePr>
          <p:cNvPr id="580621" name="Object 13">
            <a:extLst>
              <a:ext uri="{FF2B5EF4-FFF2-40B4-BE49-F238E27FC236}">
                <a16:creationId xmlns:a16="http://schemas.microsoft.com/office/drawing/2014/main" id="{9CAC8250-D3C2-4AB8-8049-6C362E44DA30}"/>
              </a:ext>
            </a:extLst>
          </p:cNvPr>
          <p:cNvGraphicFramePr>
            <a:graphicFrameLocks noChangeAspect="1"/>
          </p:cNvGraphicFramePr>
          <p:nvPr>
            <p:extLst>
              <p:ext uri="{D42A27DB-BD31-4B8C-83A1-F6EECF244321}">
                <p14:modId xmlns:p14="http://schemas.microsoft.com/office/powerpoint/2010/main" val="1293062137"/>
              </p:ext>
            </p:extLst>
          </p:nvPr>
        </p:nvGraphicFramePr>
        <p:xfrm>
          <a:off x="2404579" y="4589721"/>
          <a:ext cx="2019300" cy="671513"/>
        </p:xfrm>
        <a:graphic>
          <a:graphicData uri="http://schemas.openxmlformats.org/presentationml/2006/ole">
            <mc:AlternateContent xmlns:mc="http://schemas.openxmlformats.org/markup-compatibility/2006">
              <mc:Choice xmlns:v="urn:schemas-microsoft-com:vml" Requires="v">
                <p:oleObj spid="_x0000_s2067" name="Equation" r:id="rId7" imgW="711000" imgH="241200" progId="Equation.DSMT4">
                  <p:embed/>
                </p:oleObj>
              </mc:Choice>
              <mc:Fallback>
                <p:oleObj name="Equation" r:id="rId7" imgW="711000" imgH="241200" progId="Equation.DSMT4">
                  <p:embed/>
                  <p:pic>
                    <p:nvPicPr>
                      <p:cNvPr id="580621" name="Object 13">
                        <a:extLst>
                          <a:ext uri="{FF2B5EF4-FFF2-40B4-BE49-F238E27FC236}">
                            <a16:creationId xmlns:a16="http://schemas.microsoft.com/office/drawing/2014/main" id="{9CAC8250-D3C2-4AB8-8049-6C362E44DA3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04579" y="4589721"/>
                        <a:ext cx="2019300" cy="671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1">
            <a:extLst>
              <a:ext uri="{FF2B5EF4-FFF2-40B4-BE49-F238E27FC236}">
                <a16:creationId xmlns:a16="http://schemas.microsoft.com/office/drawing/2014/main" id="{8EC7382B-13D2-4C89-9FE0-E421C257F039}"/>
              </a:ext>
            </a:extLst>
          </p:cNvPr>
          <p:cNvSpPr>
            <a:spLocks noGrp="1"/>
          </p:cNvSpPr>
          <p:nvPr>
            <p:ph type="dt" sz="half" idx="10"/>
          </p:nvPr>
        </p:nvSpPr>
        <p:spPr/>
        <p:txBody>
          <a:bodyPr/>
          <a:lstStyle/>
          <a:p>
            <a:fld id="{C2A562BC-4D93-44A2-A466-A11C4A87D598}" type="datetime1">
              <a:rPr lang="zh-CN" altLang="en-US"/>
              <a:pPr/>
              <a:t>2018/11/28</a:t>
            </a:fld>
            <a:endParaRPr lang="en-US" altLang="zh-CN"/>
          </a:p>
        </p:txBody>
      </p:sp>
      <p:sp>
        <p:nvSpPr>
          <p:cNvPr id="9" name="灯片编号占位符 3">
            <a:extLst>
              <a:ext uri="{FF2B5EF4-FFF2-40B4-BE49-F238E27FC236}">
                <a16:creationId xmlns:a16="http://schemas.microsoft.com/office/drawing/2014/main" id="{4705F59B-9C4E-496F-A010-73105F22EB37}"/>
              </a:ext>
            </a:extLst>
          </p:cNvPr>
          <p:cNvSpPr>
            <a:spLocks noGrp="1"/>
          </p:cNvSpPr>
          <p:nvPr>
            <p:ph type="sldNum" sz="quarter" idx="12"/>
          </p:nvPr>
        </p:nvSpPr>
        <p:spPr/>
        <p:txBody>
          <a:bodyPr/>
          <a:lstStyle/>
          <a:p>
            <a:fld id="{9D9F4494-0CF0-491B-A293-6CE1419E1CB8}" type="slidenum">
              <a:rPr lang="en-US" altLang="zh-CN"/>
              <a:pPr/>
              <a:t>120</a:t>
            </a:fld>
            <a:endParaRPr lang="en-US" altLang="zh-CN"/>
          </a:p>
        </p:txBody>
      </p:sp>
      <p:sp>
        <p:nvSpPr>
          <p:cNvPr id="774146" name="Text Box 2">
            <a:extLst>
              <a:ext uri="{FF2B5EF4-FFF2-40B4-BE49-F238E27FC236}">
                <a16:creationId xmlns:a16="http://schemas.microsoft.com/office/drawing/2014/main" id="{1184D4E5-9113-429F-BA43-F360D16B1654}"/>
              </a:ext>
            </a:extLst>
          </p:cNvPr>
          <p:cNvSpPr txBox="1">
            <a:spLocks noChangeArrowheads="1"/>
          </p:cNvSpPr>
          <p:nvPr/>
        </p:nvSpPr>
        <p:spPr bwMode="auto">
          <a:xfrm>
            <a:off x="1752600" y="228601"/>
            <a:ext cx="2590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2000">
                <a:latin typeface="宋体" panose="02010600030101010101" pitchFamily="2" charset="-122"/>
              </a:rPr>
              <a:t>互相关性续</a:t>
            </a:r>
          </a:p>
        </p:txBody>
      </p:sp>
      <p:sp>
        <p:nvSpPr>
          <p:cNvPr id="774147" name="Rectangle 3">
            <a:extLst>
              <a:ext uri="{FF2B5EF4-FFF2-40B4-BE49-F238E27FC236}">
                <a16:creationId xmlns:a16="http://schemas.microsoft.com/office/drawing/2014/main" id="{9069F953-08AA-4CA9-80DB-F95C039B58CD}"/>
              </a:ext>
            </a:extLst>
          </p:cNvPr>
          <p:cNvSpPr>
            <a:spLocks noChangeArrowheads="1"/>
          </p:cNvSpPr>
          <p:nvPr/>
        </p:nvSpPr>
        <p:spPr bwMode="auto">
          <a:xfrm>
            <a:off x="3810000" y="762001"/>
            <a:ext cx="464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zh-CN" altLang="en-US">
                <a:latin typeface="宋体" panose="02010600030101010101" pitchFamily="2" charset="-122"/>
              </a:rPr>
              <a:t>图</a:t>
            </a:r>
            <a:r>
              <a:rPr lang="en-US" altLang="zh-CN"/>
              <a:t>A2.15</a:t>
            </a:r>
            <a:r>
              <a:rPr lang="zh-CN" altLang="en-US">
                <a:latin typeface="宋体" panose="02010600030101010101" pitchFamily="2" charset="-122"/>
              </a:rPr>
              <a:t>（</a:t>
            </a:r>
            <a:r>
              <a:rPr lang="en-US" altLang="zh-CN"/>
              <a:t>a</a:t>
            </a:r>
            <a:r>
              <a:rPr lang="zh-CN" altLang="en-US">
                <a:latin typeface="宋体" panose="02010600030101010101" pitchFamily="2" charset="-122"/>
              </a:rPr>
              <a:t>）</a:t>
            </a:r>
            <a:r>
              <a:rPr lang="en-US" altLang="zh-CN"/>
              <a:t>127-1</a:t>
            </a:r>
            <a:r>
              <a:rPr lang="zh-CN" altLang="en-US">
                <a:latin typeface="宋体" panose="02010600030101010101" pitchFamily="2" charset="-122"/>
              </a:rPr>
              <a:t>与</a:t>
            </a:r>
            <a:r>
              <a:rPr lang="en-US" altLang="zh-CN"/>
              <a:t>255-1</a:t>
            </a:r>
            <a:r>
              <a:rPr lang="zh-CN" altLang="en-US">
                <a:latin typeface="宋体" panose="02010600030101010101" pitchFamily="2" charset="-122"/>
              </a:rPr>
              <a:t>的互相关函数</a:t>
            </a:r>
            <a:r>
              <a:rPr lang="zh-CN" altLang="en-US"/>
              <a:t> </a:t>
            </a:r>
          </a:p>
        </p:txBody>
      </p:sp>
      <p:sp>
        <p:nvSpPr>
          <p:cNvPr id="774148" name="Rectangle 4">
            <a:extLst>
              <a:ext uri="{FF2B5EF4-FFF2-40B4-BE49-F238E27FC236}">
                <a16:creationId xmlns:a16="http://schemas.microsoft.com/office/drawing/2014/main" id="{DEF105D8-BA2F-4E7B-AAA2-0C56FD7B6CCB}"/>
              </a:ext>
            </a:extLst>
          </p:cNvPr>
          <p:cNvSpPr>
            <a:spLocks noChangeArrowheads="1"/>
          </p:cNvSpPr>
          <p:nvPr/>
        </p:nvSpPr>
        <p:spPr bwMode="auto">
          <a:xfrm>
            <a:off x="3810000" y="3671888"/>
            <a:ext cx="457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zh-CN" altLang="en-US">
                <a:latin typeface="宋体" panose="02010600030101010101" pitchFamily="2" charset="-122"/>
              </a:rPr>
              <a:t>图</a:t>
            </a:r>
            <a:r>
              <a:rPr lang="en-US" altLang="zh-CN"/>
              <a:t>A2.15</a:t>
            </a:r>
            <a:r>
              <a:rPr lang="zh-CN" altLang="en-US">
                <a:latin typeface="宋体" panose="02010600030101010101" pitchFamily="2" charset="-122"/>
              </a:rPr>
              <a:t>（</a:t>
            </a:r>
            <a:r>
              <a:rPr lang="en-US" altLang="zh-CN"/>
              <a:t>b</a:t>
            </a:r>
            <a:r>
              <a:rPr lang="zh-CN" altLang="en-US">
                <a:latin typeface="宋体" panose="02010600030101010101" pitchFamily="2" charset="-122"/>
              </a:rPr>
              <a:t>）</a:t>
            </a:r>
            <a:r>
              <a:rPr lang="en-US" altLang="zh-CN"/>
              <a:t>127-2</a:t>
            </a:r>
            <a:r>
              <a:rPr lang="zh-CN" altLang="en-US">
                <a:latin typeface="宋体" panose="02010600030101010101" pitchFamily="2" charset="-122"/>
              </a:rPr>
              <a:t>与</a:t>
            </a:r>
            <a:r>
              <a:rPr lang="en-US" altLang="zh-CN"/>
              <a:t>255-2</a:t>
            </a:r>
            <a:r>
              <a:rPr lang="zh-CN" altLang="en-US">
                <a:latin typeface="宋体" panose="02010600030101010101" pitchFamily="2" charset="-122"/>
              </a:rPr>
              <a:t>的互相关函数</a:t>
            </a:r>
            <a:r>
              <a:rPr lang="zh-CN" altLang="en-US"/>
              <a:t> </a:t>
            </a:r>
          </a:p>
        </p:txBody>
      </p:sp>
      <p:pic>
        <p:nvPicPr>
          <p:cNvPr id="774149" name="Picture 5">
            <a:extLst>
              <a:ext uri="{FF2B5EF4-FFF2-40B4-BE49-F238E27FC236}">
                <a16:creationId xmlns:a16="http://schemas.microsoft.com/office/drawing/2014/main" id="{5CD2E6D6-9AB3-4DF7-ADAD-A8E57CC3D3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066800"/>
            <a:ext cx="8077200" cy="2205038"/>
          </a:xfrm>
          <a:prstGeom prst="rect">
            <a:avLst/>
          </a:prstGeom>
          <a:noFill/>
          <a:extLst>
            <a:ext uri="{909E8E84-426E-40DD-AFC4-6F175D3DCCD1}">
              <a14:hiddenFill xmlns:a14="http://schemas.microsoft.com/office/drawing/2010/main">
                <a:solidFill>
                  <a:srgbClr val="FFFFFF"/>
                </a:solidFill>
              </a14:hiddenFill>
            </a:ext>
          </a:extLst>
        </p:spPr>
      </p:pic>
      <p:pic>
        <p:nvPicPr>
          <p:cNvPr id="774150" name="Picture 6">
            <a:extLst>
              <a:ext uri="{FF2B5EF4-FFF2-40B4-BE49-F238E27FC236}">
                <a16:creationId xmlns:a16="http://schemas.microsoft.com/office/drawing/2014/main" id="{D1243F9E-D846-44A6-A486-06A8D473DB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3962401"/>
            <a:ext cx="8305800" cy="21320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4">
            <a:extLst>
              <a:ext uri="{FF2B5EF4-FFF2-40B4-BE49-F238E27FC236}">
                <a16:creationId xmlns:a16="http://schemas.microsoft.com/office/drawing/2014/main" id="{E917E2B3-5E10-45DD-A2A2-639E30776B3B}"/>
              </a:ext>
            </a:extLst>
          </p:cNvPr>
          <p:cNvSpPr>
            <a:spLocks noGrp="1"/>
          </p:cNvSpPr>
          <p:nvPr>
            <p:ph type="dt" sz="half" idx="10"/>
          </p:nvPr>
        </p:nvSpPr>
        <p:spPr/>
        <p:txBody>
          <a:bodyPr/>
          <a:lstStyle/>
          <a:p>
            <a:fld id="{4F5AB3CA-0F8D-4454-BE97-54B8A3664FD5}" type="datetime1">
              <a:rPr lang="zh-CN" altLang="en-US"/>
              <a:pPr/>
              <a:t>2018/11/28</a:t>
            </a:fld>
            <a:endParaRPr lang="en-US" altLang="zh-CN"/>
          </a:p>
        </p:txBody>
      </p:sp>
      <p:sp>
        <p:nvSpPr>
          <p:cNvPr id="8" name="灯片编号占位符 6">
            <a:extLst>
              <a:ext uri="{FF2B5EF4-FFF2-40B4-BE49-F238E27FC236}">
                <a16:creationId xmlns:a16="http://schemas.microsoft.com/office/drawing/2014/main" id="{BEC7D31D-D96C-4100-88FB-95F9AA357F88}"/>
              </a:ext>
            </a:extLst>
          </p:cNvPr>
          <p:cNvSpPr>
            <a:spLocks noGrp="1"/>
          </p:cNvSpPr>
          <p:nvPr>
            <p:ph type="sldNum" sz="quarter" idx="12"/>
          </p:nvPr>
        </p:nvSpPr>
        <p:spPr/>
        <p:txBody>
          <a:bodyPr/>
          <a:lstStyle/>
          <a:p>
            <a:fld id="{FAF5B6C5-F1B8-468E-B328-A48E3213A9AC}" type="slidenum">
              <a:rPr lang="en-US" altLang="zh-CN"/>
              <a:pPr/>
              <a:t>121</a:t>
            </a:fld>
            <a:endParaRPr lang="en-US" altLang="zh-CN"/>
          </a:p>
        </p:txBody>
      </p:sp>
      <p:sp>
        <p:nvSpPr>
          <p:cNvPr id="805891" name="Rectangle 3">
            <a:extLst>
              <a:ext uri="{FF2B5EF4-FFF2-40B4-BE49-F238E27FC236}">
                <a16:creationId xmlns:a16="http://schemas.microsoft.com/office/drawing/2014/main" id="{3C79BB5D-1D99-4AA2-BE41-86035D15D42D}"/>
              </a:ext>
            </a:extLst>
          </p:cNvPr>
          <p:cNvSpPr>
            <a:spLocks noGrp="1" noRot="1" noChangeArrowheads="1"/>
          </p:cNvSpPr>
          <p:nvPr>
            <p:ph type="body" sz="half" idx="1"/>
          </p:nvPr>
        </p:nvSpPr>
        <p:spPr>
          <a:xfrm>
            <a:off x="2133600" y="1927226"/>
            <a:ext cx="4610100" cy="4498975"/>
          </a:xfrm>
        </p:spPr>
        <p:txBody>
          <a:bodyPr/>
          <a:lstStyle/>
          <a:p>
            <a:pPr>
              <a:buClr>
                <a:srgbClr val="0000CC"/>
              </a:buClr>
              <a:buSzPct val="85000"/>
              <a:buFont typeface="Wingdings" panose="05000000000000000000" pitchFamily="2" charset="2"/>
              <a:buNone/>
            </a:pPr>
            <a:r>
              <a:rPr lang="zh-CN" altLang="en-US" sz="2400">
                <a:latin typeface="宋体" panose="02010600030101010101" pitchFamily="2" charset="-122"/>
              </a:rPr>
              <a:t>驱动序列的</a:t>
            </a:r>
            <a:r>
              <a:rPr lang="en-US" altLang="zh-CN" sz="2400">
                <a:latin typeface="宋体" panose="02010600030101010101" pitchFamily="2" charset="-122"/>
              </a:rPr>
              <a:t>0-1</a:t>
            </a:r>
            <a:r>
              <a:rPr lang="zh-CN" altLang="en-US" sz="2400">
                <a:latin typeface="宋体" panose="02010600030101010101" pitchFamily="2" charset="-122"/>
              </a:rPr>
              <a:t>均匀性检测</a:t>
            </a:r>
          </a:p>
        </p:txBody>
      </p:sp>
      <p:sp>
        <p:nvSpPr>
          <p:cNvPr id="805893" name="Rectangle 5">
            <a:extLst>
              <a:ext uri="{FF2B5EF4-FFF2-40B4-BE49-F238E27FC236}">
                <a16:creationId xmlns:a16="http://schemas.microsoft.com/office/drawing/2014/main" id="{7F0FC414-3BCD-47EE-9F46-831D03366471}"/>
              </a:ext>
            </a:extLst>
          </p:cNvPr>
          <p:cNvSpPr>
            <a:spLocks noChangeArrowheads="1"/>
          </p:cNvSpPr>
          <p:nvPr/>
        </p:nvSpPr>
        <p:spPr bwMode="auto">
          <a:xfrm>
            <a:off x="1981200" y="1295400"/>
            <a:ext cx="41354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lgn="ctr">
                <a:pattFill prst="sphere">
                  <a:fgClr>
                    <a:srgbClr val="FF6600"/>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pPr algn="ctr" eaLnBrk="1" fontAlgn="ctr" hangingPunct="1">
              <a:spcBef>
                <a:spcPct val="20000"/>
              </a:spcBef>
              <a:buClr>
                <a:srgbClr val="0000CC"/>
              </a:buClr>
              <a:buFont typeface="Wingdings" panose="05000000000000000000" pitchFamily="2" charset="2"/>
              <a:buBlip>
                <a:blip r:embed="rId3"/>
              </a:buBlip>
            </a:pPr>
            <a:r>
              <a:rPr lang="zh-CN" altLang="en-US" sz="3200" b="1">
                <a:latin typeface="宋体" panose="02010600030101010101" pitchFamily="2" charset="-122"/>
              </a:rPr>
              <a:t>驱动序列的游程检测</a:t>
            </a:r>
          </a:p>
        </p:txBody>
      </p:sp>
      <p:graphicFrame>
        <p:nvGraphicFramePr>
          <p:cNvPr id="805894" name="Object 6">
            <a:extLst>
              <a:ext uri="{FF2B5EF4-FFF2-40B4-BE49-F238E27FC236}">
                <a16:creationId xmlns:a16="http://schemas.microsoft.com/office/drawing/2014/main" id="{57AC40FA-AD1C-4994-ABE2-D6DF0EB5BEFF}"/>
              </a:ext>
            </a:extLst>
          </p:cNvPr>
          <p:cNvGraphicFramePr>
            <a:graphicFrameLocks noGrp="1" noChangeAspect="1"/>
          </p:cNvGraphicFramePr>
          <p:nvPr>
            <p:ph sz="half" idx="2"/>
          </p:nvPr>
        </p:nvGraphicFramePr>
        <p:xfrm>
          <a:off x="2208213" y="2532063"/>
          <a:ext cx="7848600" cy="4210050"/>
        </p:xfrm>
        <a:graphic>
          <a:graphicData uri="http://schemas.openxmlformats.org/presentationml/2006/ole">
            <mc:AlternateContent xmlns:mc="http://schemas.openxmlformats.org/markup-compatibility/2006">
              <mc:Choice xmlns:v="urn:schemas-microsoft-com:vml" Requires="v">
                <p:oleObj spid="_x0000_s38919" name="文档" r:id="rId4" imgW="8862974" imgH="4754270" progId="Word.Document.8">
                  <p:embed/>
                </p:oleObj>
              </mc:Choice>
              <mc:Fallback>
                <p:oleObj name="文档" r:id="rId4" imgW="8862974" imgH="4754270" progId="Word.Document.8">
                  <p:embed/>
                  <p:pic>
                    <p:nvPicPr>
                      <p:cNvPr id="805894" name="Object 6">
                        <a:extLst>
                          <a:ext uri="{FF2B5EF4-FFF2-40B4-BE49-F238E27FC236}">
                            <a16:creationId xmlns:a16="http://schemas.microsoft.com/office/drawing/2014/main" id="{57AC40FA-AD1C-4994-ABE2-D6DF0EB5BEF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8213" y="2532063"/>
                        <a:ext cx="7848600" cy="421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05897" name="Text Box 9">
            <a:extLst>
              <a:ext uri="{FF2B5EF4-FFF2-40B4-BE49-F238E27FC236}">
                <a16:creationId xmlns:a16="http://schemas.microsoft.com/office/drawing/2014/main" id="{056E463D-99AC-4389-B38E-697EDC6BAD25}"/>
              </a:ext>
            </a:extLst>
          </p:cNvPr>
          <p:cNvSpPr txBox="1">
            <a:spLocks noChangeArrowheads="1"/>
          </p:cNvSpPr>
          <p:nvPr/>
        </p:nvSpPr>
        <p:spPr bwMode="auto">
          <a:xfrm>
            <a:off x="1752600" y="228601"/>
            <a:ext cx="85344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25724" dir="18900000" algn="ctr" rotWithShape="0">
                    <a:schemeClr val="bg2"/>
                  </a:outerShdw>
                </a:effectLst>
              </a14:hiddenEffects>
            </a:ext>
          </a:extLst>
        </p:spPr>
        <p:txBody>
          <a:bodyPr>
            <a:spAutoFit/>
          </a:bodyPr>
          <a:lstStyle/>
          <a:p>
            <a:pPr algn="ctr">
              <a:spcBef>
                <a:spcPct val="50000"/>
              </a:spcBef>
            </a:pPr>
            <a:r>
              <a:rPr lang="zh-CN" altLang="en-US" sz="4800">
                <a:solidFill>
                  <a:schemeClr val="bg1"/>
                </a:solidFill>
                <a:latin typeface="Times New Roman" panose="02020603050405020304" pitchFamily="18" charset="0"/>
                <a:ea typeface="华文行楷" panose="02010800040101010101" pitchFamily="2" charset="-122"/>
              </a:rPr>
              <a:t>驱动部分输出的数值分析</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a:extLst>
              <a:ext uri="{FF2B5EF4-FFF2-40B4-BE49-F238E27FC236}">
                <a16:creationId xmlns:a16="http://schemas.microsoft.com/office/drawing/2014/main" id="{5C9F0010-7F5A-498E-8670-F6A72E2DF8C9}"/>
              </a:ext>
            </a:extLst>
          </p:cNvPr>
          <p:cNvSpPr>
            <a:spLocks noGrp="1"/>
          </p:cNvSpPr>
          <p:nvPr>
            <p:ph type="dt" sz="half" idx="10"/>
          </p:nvPr>
        </p:nvSpPr>
        <p:spPr/>
        <p:txBody>
          <a:bodyPr/>
          <a:lstStyle/>
          <a:p>
            <a:fld id="{2C7527E8-8628-4E2F-998C-32C4178B96A2}" type="datetime1">
              <a:rPr lang="zh-CN" altLang="en-US"/>
              <a:pPr/>
              <a:t>2018/11/28</a:t>
            </a:fld>
            <a:endParaRPr lang="en-US" altLang="zh-CN"/>
          </a:p>
        </p:txBody>
      </p:sp>
      <p:sp>
        <p:nvSpPr>
          <p:cNvPr id="8" name="灯片编号占位符 5">
            <a:extLst>
              <a:ext uri="{FF2B5EF4-FFF2-40B4-BE49-F238E27FC236}">
                <a16:creationId xmlns:a16="http://schemas.microsoft.com/office/drawing/2014/main" id="{68355C89-7209-4C28-8837-9BC797D63A06}"/>
              </a:ext>
            </a:extLst>
          </p:cNvPr>
          <p:cNvSpPr>
            <a:spLocks noGrp="1"/>
          </p:cNvSpPr>
          <p:nvPr>
            <p:ph type="sldNum" sz="quarter" idx="12"/>
          </p:nvPr>
        </p:nvSpPr>
        <p:spPr/>
        <p:txBody>
          <a:bodyPr/>
          <a:lstStyle/>
          <a:p>
            <a:fld id="{5ECC12D5-C4AF-4D5D-BE31-FE1863F129D4}" type="slidenum">
              <a:rPr lang="en-US" altLang="zh-CN"/>
              <a:pPr/>
              <a:t>122</a:t>
            </a:fld>
            <a:endParaRPr lang="en-US" altLang="zh-CN"/>
          </a:p>
        </p:txBody>
      </p:sp>
      <p:sp>
        <p:nvSpPr>
          <p:cNvPr id="782339" name="Text Box 3">
            <a:extLst>
              <a:ext uri="{FF2B5EF4-FFF2-40B4-BE49-F238E27FC236}">
                <a16:creationId xmlns:a16="http://schemas.microsoft.com/office/drawing/2014/main" id="{B1BE90AF-69EE-4E6A-BE70-1FD9D6C2F7CA}"/>
              </a:ext>
            </a:extLst>
          </p:cNvPr>
          <p:cNvSpPr txBox="1">
            <a:spLocks noChangeArrowheads="1"/>
          </p:cNvSpPr>
          <p:nvPr/>
        </p:nvSpPr>
        <p:spPr bwMode="auto">
          <a:xfrm>
            <a:off x="1847851" y="1089025"/>
            <a:ext cx="8569325"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Clr>
                <a:srgbClr val="0000CC"/>
              </a:buClr>
              <a:buFont typeface="Wingdings" panose="05000000000000000000" pitchFamily="2" charset="2"/>
              <a:buBlip>
                <a:blip r:embed="rId2"/>
              </a:buBlip>
            </a:pPr>
            <a:r>
              <a:rPr lang="zh-CN" altLang="en-US" sz="2800" b="1">
                <a:latin typeface="宋体" panose="02010600030101010101" pitchFamily="2" charset="-122"/>
              </a:rPr>
              <a:t>驱动序列的自相关函数</a:t>
            </a:r>
            <a:endParaRPr kumimoji="1" lang="zh-CN" altLang="en-US" sz="2400">
              <a:latin typeface="Tahoma" panose="020B0604030504040204" pitchFamily="34" charset="0"/>
            </a:endParaRPr>
          </a:p>
          <a:p>
            <a:pPr eaLnBrk="1" hangingPunct="1">
              <a:spcBef>
                <a:spcPct val="50000"/>
              </a:spcBef>
            </a:pPr>
            <a:r>
              <a:rPr kumimoji="1" lang="zh-CN" altLang="en-US" sz="2400">
                <a:solidFill>
                  <a:srgbClr val="000000"/>
                </a:solidFill>
                <a:latin typeface="Tahoma" panose="020B0604030504040204" pitchFamily="34" charset="0"/>
              </a:rPr>
              <a:t>对长度为</a:t>
            </a:r>
            <a:r>
              <a:rPr kumimoji="1" lang="en-US" altLang="zh-CN" sz="2400">
                <a:solidFill>
                  <a:srgbClr val="000000"/>
                </a:solidFill>
                <a:latin typeface="Times New Roman" panose="02020603050405020304" pitchFamily="18" charset="0"/>
              </a:rPr>
              <a:t>40,000</a:t>
            </a:r>
            <a:r>
              <a:rPr kumimoji="1" lang="zh-CN" altLang="en-US" sz="2400">
                <a:solidFill>
                  <a:srgbClr val="000000"/>
                </a:solidFill>
                <a:latin typeface="Tahoma" panose="020B0604030504040204" pitchFamily="34" charset="0"/>
              </a:rPr>
              <a:t>比特的驱动序列进行统计。测试结果如图</a:t>
            </a:r>
            <a:r>
              <a:rPr kumimoji="1" lang="en-US" altLang="zh-CN" sz="2400">
                <a:solidFill>
                  <a:srgbClr val="000000"/>
                </a:solidFill>
                <a:latin typeface="Tahoma" panose="020B0604030504040204" pitchFamily="34" charset="0"/>
              </a:rPr>
              <a:t>A14</a:t>
            </a:r>
            <a:r>
              <a:rPr kumimoji="1" lang="zh-CN" altLang="en-US" sz="2400">
                <a:solidFill>
                  <a:srgbClr val="000000"/>
                </a:solidFill>
                <a:latin typeface="Tahoma" panose="020B0604030504040204" pitchFamily="34" charset="0"/>
              </a:rPr>
              <a:t>所示。</a:t>
            </a:r>
          </a:p>
        </p:txBody>
      </p:sp>
      <p:sp>
        <p:nvSpPr>
          <p:cNvPr id="782340" name="Text Box 4">
            <a:extLst>
              <a:ext uri="{FF2B5EF4-FFF2-40B4-BE49-F238E27FC236}">
                <a16:creationId xmlns:a16="http://schemas.microsoft.com/office/drawing/2014/main" id="{9FF4C85F-3546-4CF3-BA3B-A1EEA5D33D21}"/>
              </a:ext>
            </a:extLst>
          </p:cNvPr>
          <p:cNvSpPr txBox="1">
            <a:spLocks noChangeArrowheads="1"/>
          </p:cNvSpPr>
          <p:nvPr/>
        </p:nvSpPr>
        <p:spPr bwMode="auto">
          <a:xfrm>
            <a:off x="1811338" y="5486401"/>
            <a:ext cx="864076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400" b="1">
                <a:solidFill>
                  <a:srgbClr val="0000FF"/>
                </a:solidFill>
                <a:latin typeface="Tahoma" panose="020B0604030504040204" pitchFamily="34" charset="0"/>
                <a:sym typeface="Wingdings 2" panose="05020102010507070707" pitchFamily="18" charset="2"/>
              </a:rPr>
              <a:t></a:t>
            </a:r>
            <a:r>
              <a:rPr kumimoji="1" lang="zh-CN" altLang="en-US" sz="2400" b="1">
                <a:solidFill>
                  <a:srgbClr val="0000FF"/>
                </a:solidFill>
                <a:latin typeface="Tahoma" panose="020B0604030504040204" pitchFamily="34" charset="0"/>
              </a:rPr>
              <a:t>驱动序列比特流的自相关函数近似于冲激函数，因此，驱动序列比特流的自相关性小。</a:t>
            </a:r>
          </a:p>
        </p:txBody>
      </p:sp>
      <p:sp>
        <p:nvSpPr>
          <p:cNvPr id="782341" name="Text Box 5">
            <a:extLst>
              <a:ext uri="{FF2B5EF4-FFF2-40B4-BE49-F238E27FC236}">
                <a16:creationId xmlns:a16="http://schemas.microsoft.com/office/drawing/2014/main" id="{A7ECEF39-B4B9-4F3C-B5CD-2CE86D8DE312}"/>
              </a:ext>
            </a:extLst>
          </p:cNvPr>
          <p:cNvSpPr txBox="1">
            <a:spLocks noChangeArrowheads="1"/>
          </p:cNvSpPr>
          <p:nvPr/>
        </p:nvSpPr>
        <p:spPr bwMode="auto">
          <a:xfrm>
            <a:off x="1811339" y="4764088"/>
            <a:ext cx="8605837"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kumimoji="1" lang="zh-CN" altLang="en-US" sz="1600">
                <a:latin typeface="Tahoma" panose="020B0604030504040204" pitchFamily="34" charset="0"/>
              </a:rPr>
              <a:t>图</a:t>
            </a:r>
            <a:r>
              <a:rPr kumimoji="1" lang="en-US" altLang="zh-CN" sz="1600">
                <a:latin typeface="Tahoma" panose="020B0604030504040204" pitchFamily="34" charset="0"/>
              </a:rPr>
              <a:t>A14 </a:t>
            </a:r>
            <a:r>
              <a:rPr kumimoji="1" lang="zh-CN" altLang="en-US" sz="1600">
                <a:latin typeface="Tahoma" panose="020B0604030504040204" pitchFamily="34" charset="0"/>
              </a:rPr>
              <a:t>驱动序列比特流的自相关特性</a:t>
            </a:r>
          </a:p>
          <a:p>
            <a:pPr algn="ctr" eaLnBrk="1" hangingPunct="1"/>
            <a:r>
              <a:rPr kumimoji="1" lang="en-US" altLang="zh-CN" sz="1600">
                <a:latin typeface="Tahoma" panose="020B0604030504040204" pitchFamily="34" charset="0"/>
              </a:rPr>
              <a:t>mean=0.00264838,max=0.0189104,min=1.13913e-7,std=0.00229726</a:t>
            </a:r>
          </a:p>
          <a:p>
            <a:pPr algn="ctr" eaLnBrk="1" hangingPunct="1"/>
            <a:r>
              <a:rPr kumimoji="1" lang="en-US" altLang="zh-CN" sz="1600">
                <a:latin typeface="Tahoma" panose="020B0604030504040204" pitchFamily="34" charset="0"/>
              </a:rPr>
              <a:t> (mean,max,min,std</a:t>
            </a:r>
            <a:r>
              <a:rPr kumimoji="1" lang="zh-CN" altLang="en-US" sz="1600">
                <a:latin typeface="Tahoma" panose="020B0604030504040204" pitchFamily="34" charset="0"/>
              </a:rPr>
              <a:t>为自相关函数在</a:t>
            </a:r>
            <a:r>
              <a:rPr kumimoji="1" lang="en-US" altLang="zh-CN" sz="1600">
                <a:latin typeface="Tahoma" panose="020B0604030504040204" pitchFamily="34" charset="0"/>
              </a:rPr>
              <a:t>τ≠0</a:t>
            </a:r>
            <a:r>
              <a:rPr kumimoji="1" lang="zh-CN" altLang="en-US" sz="1600">
                <a:latin typeface="Tahoma" panose="020B0604030504040204" pitchFamily="34" charset="0"/>
              </a:rPr>
              <a:t>时</a:t>
            </a:r>
            <a:r>
              <a:rPr kumimoji="1" lang="en-US" altLang="zh-CN" sz="1600">
                <a:latin typeface="Times New Roman" panose="02020603050405020304" pitchFamily="18" charset="0"/>
              </a:rPr>
              <a:t>,</a:t>
            </a:r>
            <a:r>
              <a:rPr kumimoji="1" lang="zh-CN" altLang="en-US" sz="1600">
                <a:latin typeface="Tahoma" panose="020B0604030504040204" pitchFamily="34" charset="0"/>
              </a:rPr>
              <a:t>幅度绝对值的平均值</a:t>
            </a:r>
            <a:r>
              <a:rPr kumimoji="1" lang="en-US" altLang="zh-CN" sz="1600">
                <a:latin typeface="Tahoma" panose="020B0604030504040204" pitchFamily="34" charset="0"/>
              </a:rPr>
              <a:t>,</a:t>
            </a:r>
            <a:r>
              <a:rPr kumimoji="1" lang="zh-CN" altLang="en-US" sz="1600">
                <a:latin typeface="Tahoma" panose="020B0604030504040204" pitchFamily="34" charset="0"/>
              </a:rPr>
              <a:t>最大值</a:t>
            </a:r>
            <a:r>
              <a:rPr kumimoji="1" lang="en-US" altLang="zh-CN" sz="1600">
                <a:latin typeface="Tahoma" panose="020B0604030504040204" pitchFamily="34" charset="0"/>
              </a:rPr>
              <a:t>,</a:t>
            </a:r>
            <a:r>
              <a:rPr kumimoji="1" lang="zh-CN" altLang="en-US" sz="1600">
                <a:latin typeface="Tahoma" panose="020B0604030504040204" pitchFamily="34" charset="0"/>
              </a:rPr>
              <a:t>最小值及标准方差）</a:t>
            </a:r>
          </a:p>
        </p:txBody>
      </p:sp>
      <p:pic>
        <p:nvPicPr>
          <p:cNvPr id="782342" name="Picture 6">
            <a:extLst>
              <a:ext uri="{FF2B5EF4-FFF2-40B4-BE49-F238E27FC236}">
                <a16:creationId xmlns:a16="http://schemas.microsoft.com/office/drawing/2014/main" id="{9D02BC12-89C8-427E-B636-BCD996F990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9651" y="2312988"/>
            <a:ext cx="7453313" cy="2468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日期占位符 3">
            <a:extLst>
              <a:ext uri="{FF2B5EF4-FFF2-40B4-BE49-F238E27FC236}">
                <a16:creationId xmlns:a16="http://schemas.microsoft.com/office/drawing/2014/main" id="{C1227D7E-DB16-4B54-95A2-6D6AE54672AC}"/>
              </a:ext>
            </a:extLst>
          </p:cNvPr>
          <p:cNvSpPr>
            <a:spLocks noGrp="1"/>
          </p:cNvSpPr>
          <p:nvPr>
            <p:ph type="dt" sz="half" idx="10"/>
          </p:nvPr>
        </p:nvSpPr>
        <p:spPr/>
        <p:txBody>
          <a:bodyPr/>
          <a:lstStyle/>
          <a:p>
            <a:fld id="{916EE23C-4C4A-4212-9333-E5B4CE4E4E79}" type="datetime1">
              <a:rPr lang="zh-CN" altLang="en-US"/>
              <a:pPr/>
              <a:t>2018/11/28</a:t>
            </a:fld>
            <a:endParaRPr lang="en-US" altLang="zh-CN"/>
          </a:p>
        </p:txBody>
      </p:sp>
      <p:sp>
        <p:nvSpPr>
          <p:cNvPr id="72" name="灯片编号占位符 5">
            <a:extLst>
              <a:ext uri="{FF2B5EF4-FFF2-40B4-BE49-F238E27FC236}">
                <a16:creationId xmlns:a16="http://schemas.microsoft.com/office/drawing/2014/main" id="{4E8B1DAF-C4F8-4614-AD86-8751BA92E6A0}"/>
              </a:ext>
            </a:extLst>
          </p:cNvPr>
          <p:cNvSpPr>
            <a:spLocks noGrp="1"/>
          </p:cNvSpPr>
          <p:nvPr>
            <p:ph type="sldNum" sz="quarter" idx="12"/>
          </p:nvPr>
        </p:nvSpPr>
        <p:spPr/>
        <p:txBody>
          <a:bodyPr/>
          <a:lstStyle/>
          <a:p>
            <a:fld id="{98B81478-8AC7-43B0-BD2D-4FA22D07FDE8}" type="slidenum">
              <a:rPr lang="en-US" altLang="zh-CN"/>
              <a:pPr/>
              <a:t>123</a:t>
            </a:fld>
            <a:endParaRPr lang="en-US" altLang="zh-CN"/>
          </a:p>
        </p:txBody>
      </p:sp>
      <p:sp>
        <p:nvSpPr>
          <p:cNvPr id="783362" name="Text Box 2">
            <a:extLst>
              <a:ext uri="{FF2B5EF4-FFF2-40B4-BE49-F238E27FC236}">
                <a16:creationId xmlns:a16="http://schemas.microsoft.com/office/drawing/2014/main" id="{9F188521-CCA7-4F8C-BFC8-3F0F9FDED5A8}"/>
              </a:ext>
            </a:extLst>
          </p:cNvPr>
          <p:cNvSpPr txBox="1">
            <a:spLocks noChangeArrowheads="1"/>
          </p:cNvSpPr>
          <p:nvPr/>
        </p:nvSpPr>
        <p:spPr bwMode="auto">
          <a:xfrm>
            <a:off x="1847851" y="549275"/>
            <a:ext cx="8640763"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Clr>
                <a:srgbClr val="0000CC"/>
              </a:buClr>
              <a:buFont typeface="Wingdings" panose="05000000000000000000" pitchFamily="2" charset="2"/>
              <a:buBlip>
                <a:blip r:embed="rId2"/>
              </a:buBlip>
            </a:pPr>
            <a:r>
              <a:rPr lang="zh-CN" altLang="en-US" sz="2800" b="1">
                <a:latin typeface="宋体" panose="02010600030101010101" pitchFamily="2" charset="-122"/>
              </a:rPr>
              <a:t>驱动序列的游程统计</a:t>
            </a:r>
            <a:endParaRPr kumimoji="1" lang="zh-CN" altLang="en-US" sz="2400">
              <a:latin typeface="Tahoma" panose="020B0604030504040204" pitchFamily="34" charset="0"/>
            </a:endParaRPr>
          </a:p>
          <a:p>
            <a:pPr eaLnBrk="1" hangingPunct="1">
              <a:spcBef>
                <a:spcPct val="50000"/>
              </a:spcBef>
            </a:pPr>
            <a:r>
              <a:rPr kumimoji="1" lang="zh-CN" altLang="en-US" sz="2400">
                <a:solidFill>
                  <a:srgbClr val="000000"/>
                </a:solidFill>
                <a:latin typeface="Tahoma" panose="020B0604030504040204" pitchFamily="34" charset="0"/>
              </a:rPr>
              <a:t>在长度为</a:t>
            </a:r>
            <a:r>
              <a:rPr kumimoji="1" lang="en-US" altLang="zh-CN" sz="2400">
                <a:solidFill>
                  <a:srgbClr val="000000"/>
                </a:solidFill>
                <a:latin typeface="Tahoma" panose="020B0604030504040204" pitchFamily="34" charset="0"/>
              </a:rPr>
              <a:t>160</a:t>
            </a:r>
            <a:r>
              <a:rPr kumimoji="1" lang="zh-CN" altLang="en-US" sz="2400">
                <a:solidFill>
                  <a:srgbClr val="000000"/>
                </a:solidFill>
                <a:latin typeface="Tahoma" panose="020B0604030504040204" pitchFamily="34" charset="0"/>
              </a:rPr>
              <a:t>万比特的驱动序列中游程总数为</a:t>
            </a:r>
            <a:r>
              <a:rPr kumimoji="1" lang="en-US" altLang="zh-CN" sz="2400">
                <a:solidFill>
                  <a:srgbClr val="000000"/>
                </a:solidFill>
                <a:latin typeface="Tahoma" panose="020B0604030504040204" pitchFamily="34" charset="0"/>
              </a:rPr>
              <a:t>800</a:t>
            </a:r>
            <a:r>
              <a:rPr kumimoji="1" lang="en-US" altLang="zh-CN" sz="2400">
                <a:solidFill>
                  <a:srgbClr val="000000"/>
                </a:solidFill>
                <a:latin typeface="Times New Roman" panose="02020603050405020304" pitchFamily="18" charset="0"/>
              </a:rPr>
              <a:t>,</a:t>
            </a:r>
            <a:r>
              <a:rPr kumimoji="1" lang="en-US" altLang="zh-CN" sz="2400">
                <a:solidFill>
                  <a:srgbClr val="000000"/>
                </a:solidFill>
                <a:latin typeface="Tahoma" panose="020B0604030504040204" pitchFamily="34" charset="0"/>
              </a:rPr>
              <a:t>890</a:t>
            </a:r>
            <a:r>
              <a:rPr kumimoji="1" lang="zh-CN" altLang="en-US" sz="2400">
                <a:solidFill>
                  <a:srgbClr val="000000"/>
                </a:solidFill>
                <a:latin typeface="Tahoma" panose="020B0604030504040204" pitchFamily="34" charset="0"/>
              </a:rPr>
              <a:t>；其中</a:t>
            </a:r>
            <a:r>
              <a:rPr kumimoji="1" lang="en-US" altLang="zh-CN" sz="2400">
                <a:solidFill>
                  <a:srgbClr val="000000"/>
                </a:solidFill>
                <a:latin typeface="Tahoma" panose="020B0604030504040204" pitchFamily="34" charset="0"/>
              </a:rPr>
              <a:t>1</a:t>
            </a:r>
            <a:r>
              <a:rPr kumimoji="1" lang="zh-CN" altLang="en-US" sz="2400">
                <a:solidFill>
                  <a:srgbClr val="000000"/>
                </a:solidFill>
                <a:latin typeface="Tahoma" panose="020B0604030504040204" pitchFamily="34" charset="0"/>
              </a:rPr>
              <a:t>游程总数为</a:t>
            </a:r>
            <a:r>
              <a:rPr kumimoji="1" lang="en-US" altLang="zh-CN" sz="2400">
                <a:solidFill>
                  <a:srgbClr val="000000"/>
                </a:solidFill>
                <a:latin typeface="Tahoma" panose="020B0604030504040204" pitchFamily="34" charset="0"/>
              </a:rPr>
              <a:t>400</a:t>
            </a:r>
            <a:r>
              <a:rPr kumimoji="1" lang="en-US" altLang="zh-CN" sz="2400">
                <a:solidFill>
                  <a:srgbClr val="000000"/>
                </a:solidFill>
                <a:latin typeface="Times New Roman" panose="02020603050405020304" pitchFamily="18" charset="0"/>
              </a:rPr>
              <a:t>,</a:t>
            </a:r>
            <a:r>
              <a:rPr kumimoji="1" lang="en-US" altLang="zh-CN" sz="2400">
                <a:solidFill>
                  <a:srgbClr val="000000"/>
                </a:solidFill>
                <a:latin typeface="Tahoma" panose="020B0604030504040204" pitchFamily="34" charset="0"/>
              </a:rPr>
              <a:t>445</a:t>
            </a:r>
            <a:r>
              <a:rPr kumimoji="1" lang="zh-CN" altLang="en-US" sz="2400">
                <a:solidFill>
                  <a:srgbClr val="000000"/>
                </a:solidFill>
                <a:latin typeface="Tahoma" panose="020B0604030504040204" pitchFamily="34" charset="0"/>
              </a:rPr>
              <a:t>，</a:t>
            </a:r>
            <a:r>
              <a:rPr kumimoji="1" lang="en-US" altLang="zh-CN" sz="2400">
                <a:solidFill>
                  <a:srgbClr val="000000"/>
                </a:solidFill>
                <a:latin typeface="Tahoma" panose="020B0604030504040204" pitchFamily="34" charset="0"/>
              </a:rPr>
              <a:t>0</a:t>
            </a:r>
            <a:r>
              <a:rPr kumimoji="1" lang="zh-CN" altLang="en-US" sz="2400">
                <a:solidFill>
                  <a:srgbClr val="000000"/>
                </a:solidFill>
                <a:latin typeface="Tahoma" panose="020B0604030504040204" pitchFamily="34" charset="0"/>
              </a:rPr>
              <a:t>游程总数为</a:t>
            </a:r>
            <a:r>
              <a:rPr kumimoji="1" lang="en-US" altLang="zh-CN" sz="2400">
                <a:solidFill>
                  <a:srgbClr val="000000"/>
                </a:solidFill>
                <a:latin typeface="Tahoma" panose="020B0604030504040204" pitchFamily="34" charset="0"/>
              </a:rPr>
              <a:t>400</a:t>
            </a:r>
            <a:r>
              <a:rPr kumimoji="1" lang="en-US" altLang="zh-CN" sz="2400">
                <a:solidFill>
                  <a:srgbClr val="000000"/>
                </a:solidFill>
                <a:latin typeface="Times New Roman" panose="02020603050405020304" pitchFamily="18" charset="0"/>
              </a:rPr>
              <a:t>,</a:t>
            </a:r>
            <a:r>
              <a:rPr kumimoji="1" lang="en-US" altLang="zh-CN" sz="2400">
                <a:solidFill>
                  <a:srgbClr val="000000"/>
                </a:solidFill>
                <a:latin typeface="Tahoma" panose="020B0604030504040204" pitchFamily="34" charset="0"/>
              </a:rPr>
              <a:t>445</a:t>
            </a:r>
            <a:r>
              <a:rPr kumimoji="1" lang="zh-CN" altLang="en-US" sz="2400">
                <a:solidFill>
                  <a:srgbClr val="000000"/>
                </a:solidFill>
                <a:latin typeface="Tahoma" panose="020B0604030504040204" pitchFamily="34" charset="0"/>
              </a:rPr>
              <a:t>；</a:t>
            </a:r>
            <a:r>
              <a:rPr kumimoji="1" lang="en-US" altLang="zh-CN" sz="2400">
                <a:solidFill>
                  <a:srgbClr val="000000"/>
                </a:solidFill>
                <a:latin typeface="Tahoma" panose="020B0604030504040204" pitchFamily="34" charset="0"/>
              </a:rPr>
              <a:t>1</a:t>
            </a:r>
            <a:r>
              <a:rPr kumimoji="1" lang="zh-CN" altLang="en-US" sz="2400">
                <a:solidFill>
                  <a:srgbClr val="000000"/>
                </a:solidFill>
                <a:latin typeface="Tahoma" panose="020B0604030504040204" pitchFamily="34" charset="0"/>
              </a:rPr>
              <a:t>游程和</a:t>
            </a:r>
            <a:r>
              <a:rPr kumimoji="1" lang="en-US" altLang="zh-CN" sz="2400">
                <a:solidFill>
                  <a:srgbClr val="000000"/>
                </a:solidFill>
                <a:latin typeface="Tahoma" panose="020B0604030504040204" pitchFamily="34" charset="0"/>
              </a:rPr>
              <a:t>0</a:t>
            </a:r>
            <a:r>
              <a:rPr kumimoji="1" lang="zh-CN" altLang="en-US" sz="2400">
                <a:solidFill>
                  <a:srgbClr val="000000"/>
                </a:solidFill>
                <a:latin typeface="Tahoma" panose="020B0604030504040204" pitchFamily="34" charset="0"/>
              </a:rPr>
              <a:t>游程各占游程总数的一半。</a:t>
            </a:r>
          </a:p>
        </p:txBody>
      </p:sp>
      <p:sp>
        <p:nvSpPr>
          <p:cNvPr id="783363" name="Text Box 3">
            <a:extLst>
              <a:ext uri="{FF2B5EF4-FFF2-40B4-BE49-F238E27FC236}">
                <a16:creationId xmlns:a16="http://schemas.microsoft.com/office/drawing/2014/main" id="{AED7FAC9-A9DE-4F9C-BBF6-D757028117ED}"/>
              </a:ext>
            </a:extLst>
          </p:cNvPr>
          <p:cNvSpPr txBox="1">
            <a:spLocks noChangeArrowheads="1"/>
          </p:cNvSpPr>
          <p:nvPr/>
        </p:nvSpPr>
        <p:spPr bwMode="auto">
          <a:xfrm>
            <a:off x="4079876" y="2312988"/>
            <a:ext cx="35290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1" lang="zh-CN" altLang="en-US">
                <a:latin typeface="Tahoma" panose="020B0604030504040204" pitchFamily="34" charset="0"/>
              </a:rPr>
              <a:t>表 </a:t>
            </a:r>
            <a:r>
              <a:rPr kumimoji="1" lang="en-US" altLang="zh-CN">
                <a:latin typeface="Tahoma" panose="020B0604030504040204" pitchFamily="34" charset="0"/>
              </a:rPr>
              <a:t>A5 </a:t>
            </a:r>
            <a:r>
              <a:rPr kumimoji="1" lang="zh-CN" altLang="en-US">
                <a:latin typeface="Tahoma" panose="020B0604030504040204" pitchFamily="34" charset="0"/>
              </a:rPr>
              <a:t>驱动序列游程统计</a:t>
            </a:r>
          </a:p>
        </p:txBody>
      </p:sp>
      <p:graphicFrame>
        <p:nvGraphicFramePr>
          <p:cNvPr id="783364" name="Group 4">
            <a:extLst>
              <a:ext uri="{FF2B5EF4-FFF2-40B4-BE49-F238E27FC236}">
                <a16:creationId xmlns:a16="http://schemas.microsoft.com/office/drawing/2014/main" id="{E5A55C65-FFB2-4C19-B3C2-B1450A169ABA}"/>
              </a:ext>
            </a:extLst>
          </p:cNvPr>
          <p:cNvGraphicFramePr>
            <a:graphicFrameLocks noGrp="1"/>
          </p:cNvGraphicFramePr>
          <p:nvPr>
            <p:ph idx="1"/>
          </p:nvPr>
        </p:nvGraphicFramePr>
        <p:xfrm>
          <a:off x="2176463" y="2744788"/>
          <a:ext cx="7772400" cy="3749040"/>
        </p:xfrm>
        <a:graphic>
          <a:graphicData uri="http://schemas.openxmlformats.org/drawingml/2006/table">
            <a:tbl>
              <a:tblPr/>
              <a:tblGrid>
                <a:gridCol w="876300">
                  <a:extLst>
                    <a:ext uri="{9D8B030D-6E8A-4147-A177-3AD203B41FA5}">
                      <a16:colId xmlns:a16="http://schemas.microsoft.com/office/drawing/2014/main" val="3286814964"/>
                    </a:ext>
                  </a:extLst>
                </a:gridCol>
                <a:gridCol w="1155700">
                  <a:extLst>
                    <a:ext uri="{9D8B030D-6E8A-4147-A177-3AD203B41FA5}">
                      <a16:colId xmlns:a16="http://schemas.microsoft.com/office/drawing/2014/main" val="1593981137"/>
                    </a:ext>
                  </a:extLst>
                </a:gridCol>
                <a:gridCol w="1649412">
                  <a:extLst>
                    <a:ext uri="{9D8B030D-6E8A-4147-A177-3AD203B41FA5}">
                      <a16:colId xmlns:a16="http://schemas.microsoft.com/office/drawing/2014/main" val="2208431169"/>
                    </a:ext>
                  </a:extLst>
                </a:gridCol>
                <a:gridCol w="1320800">
                  <a:extLst>
                    <a:ext uri="{9D8B030D-6E8A-4147-A177-3AD203B41FA5}">
                      <a16:colId xmlns:a16="http://schemas.microsoft.com/office/drawing/2014/main" val="534031834"/>
                    </a:ext>
                  </a:extLst>
                </a:gridCol>
                <a:gridCol w="1431925">
                  <a:extLst>
                    <a:ext uri="{9D8B030D-6E8A-4147-A177-3AD203B41FA5}">
                      <a16:colId xmlns:a16="http://schemas.microsoft.com/office/drawing/2014/main" val="333991897"/>
                    </a:ext>
                  </a:extLst>
                </a:gridCol>
                <a:gridCol w="1338263">
                  <a:extLst>
                    <a:ext uri="{9D8B030D-6E8A-4147-A177-3AD203B41FA5}">
                      <a16:colId xmlns:a16="http://schemas.microsoft.com/office/drawing/2014/main" val="496031616"/>
                    </a:ext>
                  </a:extLst>
                </a:gridCol>
              </a:tblGrid>
              <a:tr h="1125538">
                <a:tc>
                  <a:txBody>
                    <a:bodyPr/>
                    <a:lstStyle>
                      <a:lvl1pPr marL="342900" indent="-342900"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  </a:t>
                      </a: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游程数</a:t>
                      </a: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        </a:t>
                      </a: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342900" marR="0" lvl="0" indent="-342900" algn="l" defTabSz="914400" rtl="0" eaLnBrk="0" fontAlgn="ctr" latinLnBrk="0" hangingPunct="0">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游程</a:t>
                      </a: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342900" marR="0" lvl="0" indent="-342900" algn="l" defTabSz="914400" rtl="0" eaLnBrk="0" fontAlgn="ctr" latinLnBrk="0" hangingPunct="0">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长度</a:t>
                      </a: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w="12700" cap="flat" cmpd="sng" algn="ctr">
                      <a:solidFill>
                        <a:schemeClr val="tx1"/>
                      </a:solidFill>
                      <a:prstDash val="solid"/>
                      <a:miter lim="800000"/>
                      <a:headEnd type="none" w="med" len="med"/>
                      <a:tailEnd type="none" w="med" len="med"/>
                    </a:lnTlToBr>
                    <a:lnBlToTr>
                      <a:noFill/>
                    </a:lnBlToTr>
                    <a:noFill/>
                  </a:tcPr>
                </a:tc>
                <a:tc>
                  <a:txBody>
                    <a:bodyPr/>
                    <a:lstStyle>
                      <a:lvl1pPr marL="342900" indent="-342900"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1</a:t>
                      </a: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游程</a:t>
                      </a: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占</a:t>
                      </a: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1</a:t>
                      </a: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游程总数百分比</a:t>
                      </a: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0</a:t>
                      </a: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游程</a:t>
                      </a: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占</a:t>
                      </a: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0</a:t>
                      </a: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游程总数百分比</a:t>
                      </a: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理想百分比</a:t>
                      </a: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678679812"/>
                  </a:ext>
                </a:extLst>
              </a:tr>
              <a:tr h="309563">
                <a:tc>
                  <a:txBody>
                    <a:bodyPr/>
                    <a:lstStyle>
                      <a:lvl1pPr marL="342900" indent="-342900"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200230</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50.0019% </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200426</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50.05086%</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50%</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371485430"/>
                  </a:ext>
                </a:extLst>
              </a:tr>
              <a:tr h="311150">
                <a:tc>
                  <a:txBody>
                    <a:bodyPr/>
                    <a:lstStyle>
                      <a:lvl1pPr marL="342900" indent="-342900"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2</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100285</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25.0434% </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10034</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25.0576%</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25%</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661081905"/>
                  </a:ext>
                </a:extLst>
              </a:tr>
              <a:tr h="309563">
                <a:tc>
                  <a:txBody>
                    <a:bodyPr/>
                    <a:lstStyle>
                      <a:lvl1pPr marL="342900" indent="-342900"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3</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49817</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12.4404%</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49787</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12.4329%</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12.5%</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902044655"/>
                  </a:ext>
                </a:extLst>
              </a:tr>
              <a:tr h="309563">
                <a:tc>
                  <a:txBody>
                    <a:bodyPr/>
                    <a:lstStyle>
                      <a:lvl1pPr marL="342900" indent="-342900"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4</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25030</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6.25055%</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25068</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6.26004%</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6.25%</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473514710"/>
                  </a:ext>
                </a:extLst>
              </a:tr>
              <a:tr h="309563">
                <a:tc>
                  <a:txBody>
                    <a:bodyPr/>
                    <a:lstStyle>
                      <a:lvl1pPr marL="342900" indent="-342900"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5</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12689</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3.16872%</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12501</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3.12178%</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3.125%</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979240833"/>
                  </a:ext>
                </a:extLst>
              </a:tr>
              <a:tr h="311150">
                <a:tc>
                  <a:txBody>
                    <a:bodyPr/>
                    <a:lstStyle>
                      <a:lvl1pPr marL="342900" indent="-342900"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6</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6220</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1.55327%</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6152</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1.53629%</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1.5625%</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20361779"/>
                  </a:ext>
                </a:extLst>
              </a:tr>
              <a:tr h="309563">
                <a:tc>
                  <a:txBody>
                    <a:bodyPr/>
                    <a:lstStyle>
                      <a:lvl1pPr marL="342900" indent="-342900"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7</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3167</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0.79087%</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3081</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0.769394%</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0.78125%</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804347018"/>
                  </a:ext>
                </a:extLst>
              </a:tr>
            </a:tbl>
          </a:graphicData>
        </a:graphic>
      </p:graphicFrame>
    </p:spTree>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日期占位符 1">
            <a:extLst>
              <a:ext uri="{FF2B5EF4-FFF2-40B4-BE49-F238E27FC236}">
                <a16:creationId xmlns:a16="http://schemas.microsoft.com/office/drawing/2014/main" id="{3155E701-9244-4AC8-BEE3-75CB8DFA9A07}"/>
              </a:ext>
            </a:extLst>
          </p:cNvPr>
          <p:cNvSpPr>
            <a:spLocks noGrp="1"/>
          </p:cNvSpPr>
          <p:nvPr>
            <p:ph type="dt" sz="half" idx="10"/>
          </p:nvPr>
        </p:nvSpPr>
        <p:spPr/>
        <p:txBody>
          <a:bodyPr/>
          <a:lstStyle/>
          <a:p>
            <a:fld id="{6CD8C870-8BCA-4038-9D1F-61773DD008C0}" type="datetime1">
              <a:rPr lang="zh-CN" altLang="en-US"/>
              <a:pPr/>
              <a:t>2018/11/28</a:t>
            </a:fld>
            <a:endParaRPr lang="en-US" altLang="zh-CN"/>
          </a:p>
        </p:txBody>
      </p:sp>
      <p:sp>
        <p:nvSpPr>
          <p:cNvPr id="120" name="灯片编号占位符 3">
            <a:extLst>
              <a:ext uri="{FF2B5EF4-FFF2-40B4-BE49-F238E27FC236}">
                <a16:creationId xmlns:a16="http://schemas.microsoft.com/office/drawing/2014/main" id="{8821297D-0E56-4A73-AF32-2C225DBEBF6C}"/>
              </a:ext>
            </a:extLst>
          </p:cNvPr>
          <p:cNvSpPr>
            <a:spLocks noGrp="1"/>
          </p:cNvSpPr>
          <p:nvPr>
            <p:ph type="sldNum" sz="quarter" idx="12"/>
          </p:nvPr>
        </p:nvSpPr>
        <p:spPr/>
        <p:txBody>
          <a:bodyPr/>
          <a:lstStyle/>
          <a:p>
            <a:fld id="{B46842AD-81D4-4A16-B096-E1034AB2FB78}" type="slidenum">
              <a:rPr lang="en-US" altLang="zh-CN"/>
              <a:pPr/>
              <a:t>124</a:t>
            </a:fld>
            <a:endParaRPr lang="en-US" altLang="zh-CN"/>
          </a:p>
        </p:txBody>
      </p:sp>
      <p:graphicFrame>
        <p:nvGraphicFramePr>
          <p:cNvPr id="784386" name="Group 2">
            <a:extLst>
              <a:ext uri="{FF2B5EF4-FFF2-40B4-BE49-F238E27FC236}">
                <a16:creationId xmlns:a16="http://schemas.microsoft.com/office/drawing/2014/main" id="{452CB36B-EC72-44C9-A364-CB61752D248D}"/>
              </a:ext>
            </a:extLst>
          </p:cNvPr>
          <p:cNvGraphicFramePr>
            <a:graphicFrameLocks noGrp="1"/>
          </p:cNvGraphicFramePr>
          <p:nvPr/>
        </p:nvGraphicFramePr>
        <p:xfrm>
          <a:off x="1847851" y="657226"/>
          <a:ext cx="8461375" cy="5486400"/>
        </p:xfrm>
        <a:graphic>
          <a:graphicData uri="http://schemas.openxmlformats.org/drawingml/2006/table">
            <a:tbl>
              <a:tblPr/>
              <a:tblGrid>
                <a:gridCol w="954088">
                  <a:extLst>
                    <a:ext uri="{9D8B030D-6E8A-4147-A177-3AD203B41FA5}">
                      <a16:colId xmlns:a16="http://schemas.microsoft.com/office/drawing/2014/main" val="1809639384"/>
                    </a:ext>
                  </a:extLst>
                </a:gridCol>
                <a:gridCol w="1258887">
                  <a:extLst>
                    <a:ext uri="{9D8B030D-6E8A-4147-A177-3AD203B41FA5}">
                      <a16:colId xmlns:a16="http://schemas.microsoft.com/office/drawing/2014/main" val="23406868"/>
                    </a:ext>
                  </a:extLst>
                </a:gridCol>
                <a:gridCol w="1998663">
                  <a:extLst>
                    <a:ext uri="{9D8B030D-6E8A-4147-A177-3AD203B41FA5}">
                      <a16:colId xmlns:a16="http://schemas.microsoft.com/office/drawing/2014/main" val="2266686056"/>
                    </a:ext>
                  </a:extLst>
                </a:gridCol>
                <a:gridCol w="684212">
                  <a:extLst>
                    <a:ext uri="{9D8B030D-6E8A-4147-A177-3AD203B41FA5}">
                      <a16:colId xmlns:a16="http://schemas.microsoft.com/office/drawing/2014/main" val="2606079800"/>
                    </a:ext>
                  </a:extLst>
                </a:gridCol>
                <a:gridCol w="2016125">
                  <a:extLst>
                    <a:ext uri="{9D8B030D-6E8A-4147-A177-3AD203B41FA5}">
                      <a16:colId xmlns:a16="http://schemas.microsoft.com/office/drawing/2014/main" val="337131964"/>
                    </a:ext>
                  </a:extLst>
                </a:gridCol>
                <a:gridCol w="1549400">
                  <a:extLst>
                    <a:ext uri="{9D8B030D-6E8A-4147-A177-3AD203B41FA5}">
                      <a16:colId xmlns:a16="http://schemas.microsoft.com/office/drawing/2014/main" val="629924050"/>
                    </a:ext>
                  </a:extLst>
                </a:gridCol>
              </a:tblGrid>
              <a:tr h="865188">
                <a:tc>
                  <a:txBody>
                    <a:bodyPr/>
                    <a:lstStyle>
                      <a:lvl1pPr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500" b="1" i="0" u="none" strike="noStrike" cap="none" normalizeH="0" baseline="0">
                          <a:ln>
                            <a:noFill/>
                          </a:ln>
                          <a:solidFill>
                            <a:schemeClr val="tx1"/>
                          </a:solidFill>
                          <a:effectLst/>
                          <a:latin typeface="Arial" panose="020B0604020202020204" pitchFamily="34" charset="0"/>
                          <a:ea typeface="宋体" panose="02010600030101010101" pitchFamily="2" charset="-122"/>
                        </a:rPr>
                        <a:t>      </a:t>
                      </a:r>
                      <a:r>
                        <a:rPr kumimoji="0"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游程</a:t>
                      </a:r>
                    </a:p>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数</a:t>
                      </a:r>
                      <a:r>
                        <a:rPr kumimoji="0" lang="zh-CN" altLang="en-US" sz="1500" b="1" i="0" u="none" strike="noStrike" cap="none" normalizeH="0" baseline="0">
                          <a:ln>
                            <a:noFill/>
                          </a:ln>
                          <a:solidFill>
                            <a:schemeClr val="tx1"/>
                          </a:solidFill>
                          <a:effectLst/>
                          <a:latin typeface="Arial" panose="020B0604020202020204" pitchFamily="34" charset="0"/>
                          <a:ea typeface="宋体" panose="02010600030101010101" pitchFamily="2" charset="-122"/>
                        </a:rPr>
                        <a:t>        </a:t>
                      </a:r>
                      <a:endParaRPr kumimoji="0" lang="zh-CN" altLang="en-US" sz="15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游程</a:t>
                      </a:r>
                      <a:endParaRPr kumimoji="0" lang="zh-CN" altLang="en-US" sz="15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长度</a:t>
                      </a:r>
                      <a:endParaRPr kumimoji="0" lang="zh-CN" altLang="en-US" sz="15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w="12700" cap="flat" cmpd="sng" algn="ctr">
                      <a:solidFill>
                        <a:schemeClr val="tx1"/>
                      </a:solidFill>
                      <a:prstDash val="solid"/>
                      <a:miter lim="800000"/>
                      <a:headEnd type="none" w="med" len="med"/>
                      <a:tailEnd type="none" w="med" len="med"/>
                    </a:lnTlToBr>
                    <a:lnBlToTr>
                      <a:noFill/>
                    </a:lnBlToTr>
                    <a:noFill/>
                  </a:tcPr>
                </a:tc>
                <a:tc>
                  <a:txBody>
                    <a:bodyPr/>
                    <a:lstStyle>
                      <a:lvl1pPr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500" b="1" i="0" u="none" strike="noStrike" cap="none" normalizeH="0" baseline="0">
                          <a:ln>
                            <a:noFill/>
                          </a:ln>
                          <a:solidFill>
                            <a:schemeClr val="tx1"/>
                          </a:solidFill>
                          <a:effectLst/>
                          <a:latin typeface="Arial" panose="020B0604020202020204" pitchFamily="34" charset="0"/>
                          <a:ea typeface="宋体" panose="02010600030101010101" pitchFamily="2" charset="-122"/>
                        </a:rPr>
                        <a:t>1</a:t>
                      </a:r>
                      <a:r>
                        <a:rPr kumimoji="0"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游程</a:t>
                      </a:r>
                      <a:endParaRPr kumimoji="0" lang="zh-CN" altLang="en-US" sz="15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占</a:t>
                      </a:r>
                      <a:r>
                        <a:rPr kumimoji="0" lang="en-US" altLang="zh-CN" sz="1500" b="1" i="0" u="none" strike="noStrike" cap="none" normalizeH="0" baseline="0">
                          <a:ln>
                            <a:noFill/>
                          </a:ln>
                          <a:solidFill>
                            <a:schemeClr val="tx1"/>
                          </a:solidFill>
                          <a:effectLst/>
                          <a:latin typeface="Arial" panose="020B0604020202020204" pitchFamily="34" charset="0"/>
                          <a:ea typeface="宋体" panose="02010600030101010101" pitchFamily="2" charset="-122"/>
                        </a:rPr>
                        <a:t>1</a:t>
                      </a:r>
                      <a:r>
                        <a:rPr kumimoji="0"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游程总数百分比</a:t>
                      </a:r>
                      <a:r>
                        <a:rPr kumimoji="0" lang="en-US" altLang="zh-CN" sz="15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500" b="1" i="0" u="none" strike="noStrike" cap="none" normalizeH="0" baseline="0">
                          <a:ln>
                            <a:noFill/>
                          </a:ln>
                          <a:solidFill>
                            <a:schemeClr val="tx1"/>
                          </a:solidFill>
                          <a:effectLst/>
                          <a:latin typeface="Arial" panose="020B0604020202020204" pitchFamily="34" charset="0"/>
                          <a:ea typeface="宋体" panose="02010600030101010101" pitchFamily="2" charset="-122"/>
                        </a:rPr>
                        <a:t>0</a:t>
                      </a:r>
                      <a:r>
                        <a:rPr kumimoji="0"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游程</a:t>
                      </a:r>
                      <a:endParaRPr kumimoji="0" lang="zh-CN" altLang="en-US" sz="15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占</a:t>
                      </a:r>
                      <a:r>
                        <a:rPr kumimoji="0" lang="en-US" altLang="zh-CN" sz="1500" b="1" i="0" u="none" strike="noStrike" cap="none" normalizeH="0" baseline="0">
                          <a:ln>
                            <a:noFill/>
                          </a:ln>
                          <a:solidFill>
                            <a:schemeClr val="tx1"/>
                          </a:solidFill>
                          <a:effectLst/>
                          <a:latin typeface="Arial" panose="020B0604020202020204" pitchFamily="34" charset="0"/>
                          <a:ea typeface="宋体" panose="02010600030101010101" pitchFamily="2" charset="-122"/>
                        </a:rPr>
                        <a:t>0</a:t>
                      </a:r>
                      <a:r>
                        <a:rPr kumimoji="0"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游程总数百分比</a:t>
                      </a:r>
                      <a:r>
                        <a:rPr kumimoji="0" lang="en-US" altLang="zh-CN" sz="15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理想百分比</a:t>
                      </a:r>
                      <a:endParaRPr kumimoji="0" lang="zh-CN" altLang="en-US" sz="15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237201655"/>
                  </a:ext>
                </a:extLst>
              </a:tr>
              <a:tr h="196850">
                <a:tc>
                  <a:txBody>
                    <a:bodyPr/>
                    <a:lstStyle>
                      <a:lvl1pPr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500" b="1" i="0" u="none" strike="noStrike" cap="none" normalizeH="0" baseline="0">
                          <a:ln>
                            <a:noFill/>
                          </a:ln>
                          <a:solidFill>
                            <a:schemeClr val="tx1"/>
                          </a:solidFill>
                          <a:effectLst/>
                          <a:latin typeface="Arial" panose="020B0604020202020204" pitchFamily="34" charset="0"/>
                          <a:ea typeface="宋体" panose="02010600030101010101" pitchFamily="2" charset="-122"/>
                        </a:rPr>
                        <a:t>8</a:t>
                      </a:r>
                      <a:endParaRPr kumimoji="0" lang="en-US" altLang="zh-CN" sz="15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500" b="1" i="0" u="none" strike="noStrike" cap="none" normalizeH="0" baseline="0">
                          <a:ln>
                            <a:noFill/>
                          </a:ln>
                          <a:solidFill>
                            <a:schemeClr val="tx1"/>
                          </a:solidFill>
                          <a:effectLst/>
                          <a:latin typeface="Arial" panose="020B0604020202020204" pitchFamily="34" charset="0"/>
                          <a:ea typeface="宋体" panose="02010600030101010101" pitchFamily="2" charset="-122"/>
                        </a:rPr>
                        <a:t>1494</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500" b="1" i="0" u="none" strike="noStrike" cap="none" normalizeH="0" baseline="0">
                          <a:ln>
                            <a:noFill/>
                          </a:ln>
                          <a:solidFill>
                            <a:schemeClr val="tx1"/>
                          </a:solidFill>
                          <a:effectLst/>
                          <a:latin typeface="Arial" panose="020B0604020202020204" pitchFamily="34" charset="0"/>
                          <a:ea typeface="宋体" panose="02010600030101010101" pitchFamily="2" charset="-122"/>
                        </a:rPr>
                        <a:t>0.373085%</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500" b="1" i="0" u="none" strike="noStrike" cap="none" normalizeH="0" baseline="0">
                          <a:ln>
                            <a:noFill/>
                          </a:ln>
                          <a:solidFill>
                            <a:schemeClr val="tx1"/>
                          </a:solidFill>
                          <a:effectLst/>
                          <a:latin typeface="Arial" panose="020B0604020202020204" pitchFamily="34" charset="0"/>
                          <a:ea typeface="宋体" panose="02010600030101010101" pitchFamily="2" charset="-122"/>
                        </a:rPr>
                        <a:t>1523</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500" b="1" i="0" u="none" strike="noStrike" cap="none" normalizeH="0" baseline="0">
                          <a:ln>
                            <a:noFill/>
                          </a:ln>
                          <a:solidFill>
                            <a:schemeClr val="tx1"/>
                          </a:solidFill>
                          <a:effectLst/>
                          <a:latin typeface="Arial" panose="020B0604020202020204" pitchFamily="34" charset="0"/>
                          <a:ea typeface="宋体" panose="02010600030101010101" pitchFamily="2" charset="-122"/>
                        </a:rPr>
                        <a:t>0.380327%</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500" b="1" i="0" u="none" strike="noStrike" cap="none" normalizeH="0" baseline="0">
                          <a:ln>
                            <a:noFill/>
                          </a:ln>
                          <a:solidFill>
                            <a:schemeClr val="tx1"/>
                          </a:solidFill>
                          <a:effectLst/>
                          <a:latin typeface="Arial" panose="020B0604020202020204" pitchFamily="34" charset="0"/>
                          <a:ea typeface="宋体" panose="02010600030101010101" pitchFamily="2" charset="-122"/>
                        </a:rPr>
                        <a:t>0.390625%</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696839696"/>
                  </a:ext>
                </a:extLst>
              </a:tr>
              <a:tr h="196850">
                <a:tc>
                  <a:txBody>
                    <a:bodyPr/>
                    <a:lstStyle>
                      <a:lvl1pPr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500" b="1" i="0" u="none" strike="noStrike" cap="none" normalizeH="0" baseline="0">
                          <a:ln>
                            <a:noFill/>
                          </a:ln>
                          <a:solidFill>
                            <a:schemeClr val="tx1"/>
                          </a:solidFill>
                          <a:effectLst/>
                          <a:latin typeface="Arial" panose="020B0604020202020204" pitchFamily="34" charset="0"/>
                          <a:ea typeface="宋体" panose="02010600030101010101" pitchFamily="2" charset="-122"/>
                        </a:rPr>
                        <a:t>9</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500" b="1" i="0" u="none" strike="noStrike" cap="none" normalizeH="0" baseline="0">
                          <a:ln>
                            <a:noFill/>
                          </a:ln>
                          <a:solidFill>
                            <a:schemeClr val="tx1"/>
                          </a:solidFill>
                          <a:effectLst/>
                          <a:latin typeface="Arial" panose="020B0604020202020204" pitchFamily="34" charset="0"/>
                          <a:ea typeface="宋体" panose="02010600030101010101" pitchFamily="2" charset="-122"/>
                        </a:rPr>
                        <a:t>739</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500" b="1" i="0" u="none" strike="noStrike" cap="none" normalizeH="0" baseline="0">
                          <a:ln>
                            <a:noFill/>
                          </a:ln>
                          <a:solidFill>
                            <a:schemeClr val="tx1"/>
                          </a:solidFill>
                          <a:effectLst/>
                          <a:latin typeface="Arial" panose="020B0604020202020204" pitchFamily="34" charset="0"/>
                          <a:ea typeface="宋体" panose="02010600030101010101" pitchFamily="2" charset="-122"/>
                        </a:rPr>
                        <a:t>0.184545%</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500" b="1" i="0" u="none" strike="noStrike" cap="none" normalizeH="0" baseline="0">
                          <a:ln>
                            <a:noFill/>
                          </a:ln>
                          <a:solidFill>
                            <a:schemeClr val="tx1"/>
                          </a:solidFill>
                          <a:effectLst/>
                          <a:latin typeface="Arial" panose="020B0604020202020204" pitchFamily="34" charset="0"/>
                          <a:ea typeface="宋体" panose="02010600030101010101" pitchFamily="2" charset="-122"/>
                        </a:rPr>
                        <a:t>770</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500" b="1" i="0" u="none" strike="noStrike" cap="none" normalizeH="0" baseline="0">
                          <a:ln>
                            <a:noFill/>
                          </a:ln>
                          <a:solidFill>
                            <a:schemeClr val="tx1"/>
                          </a:solidFill>
                          <a:effectLst/>
                          <a:latin typeface="Arial" panose="020B0604020202020204" pitchFamily="34" charset="0"/>
                          <a:ea typeface="宋体" panose="02010600030101010101" pitchFamily="2" charset="-122"/>
                        </a:rPr>
                        <a:t>0.192286%</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500" b="1" i="0" u="none" strike="noStrike" cap="none" normalizeH="0" baseline="0">
                          <a:ln>
                            <a:noFill/>
                          </a:ln>
                          <a:solidFill>
                            <a:schemeClr val="tx1"/>
                          </a:solidFill>
                          <a:effectLst/>
                          <a:latin typeface="Arial" panose="020B0604020202020204" pitchFamily="34" charset="0"/>
                          <a:ea typeface="宋体" panose="02010600030101010101" pitchFamily="2" charset="-122"/>
                        </a:rPr>
                        <a:t>0.195313%</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322041580"/>
                  </a:ext>
                </a:extLst>
              </a:tr>
              <a:tr h="198438">
                <a:tc>
                  <a:txBody>
                    <a:bodyPr/>
                    <a:lstStyle>
                      <a:lvl1pPr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500" b="1" i="0" u="none" strike="noStrike" cap="none" normalizeH="0" baseline="0">
                          <a:ln>
                            <a:noFill/>
                          </a:ln>
                          <a:solidFill>
                            <a:schemeClr val="tx1"/>
                          </a:solidFill>
                          <a:effectLst/>
                          <a:latin typeface="Arial" panose="020B0604020202020204" pitchFamily="34" charset="0"/>
                          <a:ea typeface="宋体" panose="02010600030101010101" pitchFamily="2" charset="-122"/>
                        </a:rPr>
                        <a:t>10</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500" b="1" i="0" u="none" strike="noStrike" cap="none" normalizeH="0" baseline="0">
                          <a:ln>
                            <a:noFill/>
                          </a:ln>
                          <a:solidFill>
                            <a:schemeClr val="tx1"/>
                          </a:solidFill>
                          <a:effectLst/>
                          <a:latin typeface="Arial" panose="020B0604020202020204" pitchFamily="34" charset="0"/>
                          <a:ea typeface="宋体" panose="02010600030101010101" pitchFamily="2" charset="-122"/>
                        </a:rPr>
                        <a:t>395</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500" b="1" i="0" u="none" strike="noStrike" cap="none" normalizeH="0" baseline="0">
                          <a:ln>
                            <a:noFill/>
                          </a:ln>
                          <a:solidFill>
                            <a:schemeClr val="tx1"/>
                          </a:solidFill>
                          <a:effectLst/>
                          <a:latin typeface="Arial" panose="020B0604020202020204" pitchFamily="34" charset="0"/>
                          <a:ea typeface="宋体" panose="02010600030101010101" pitchFamily="2" charset="-122"/>
                        </a:rPr>
                        <a:t>0.0986403%</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500" b="1" i="0" u="none" strike="noStrike" cap="none" normalizeH="0" baseline="0">
                          <a:ln>
                            <a:noFill/>
                          </a:ln>
                          <a:solidFill>
                            <a:schemeClr val="tx1"/>
                          </a:solidFill>
                          <a:effectLst/>
                          <a:latin typeface="Arial" panose="020B0604020202020204" pitchFamily="34" charset="0"/>
                          <a:ea typeface="宋体" panose="02010600030101010101" pitchFamily="2" charset="-122"/>
                        </a:rPr>
                        <a:t>389</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500" b="1" i="0" u="none" strike="noStrike" cap="none" normalizeH="0" baseline="0">
                          <a:ln>
                            <a:noFill/>
                          </a:ln>
                          <a:solidFill>
                            <a:schemeClr val="tx1"/>
                          </a:solidFill>
                          <a:effectLst/>
                          <a:latin typeface="Arial" panose="020B0604020202020204" pitchFamily="34" charset="0"/>
                          <a:ea typeface="宋体" panose="02010600030101010101" pitchFamily="2" charset="-122"/>
                        </a:rPr>
                        <a:t>0.0971419%</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500" b="1" i="0" u="none" strike="noStrike" cap="none" normalizeH="0" baseline="0">
                          <a:ln>
                            <a:noFill/>
                          </a:ln>
                          <a:solidFill>
                            <a:schemeClr val="tx1"/>
                          </a:solidFill>
                          <a:effectLst/>
                          <a:latin typeface="Arial" panose="020B0604020202020204" pitchFamily="34" charset="0"/>
                          <a:ea typeface="宋体" panose="02010600030101010101" pitchFamily="2" charset="-122"/>
                        </a:rPr>
                        <a:t>0.0976563%</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24938144"/>
                  </a:ext>
                </a:extLst>
              </a:tr>
              <a:tr h="196850">
                <a:tc>
                  <a:txBody>
                    <a:bodyPr/>
                    <a:lstStyle>
                      <a:lvl1pPr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500" b="1" i="0" u="none" strike="noStrike" cap="none" normalizeH="0" baseline="0">
                          <a:ln>
                            <a:noFill/>
                          </a:ln>
                          <a:solidFill>
                            <a:schemeClr val="tx1"/>
                          </a:solidFill>
                          <a:effectLst/>
                          <a:latin typeface="Arial" panose="020B0604020202020204" pitchFamily="34" charset="0"/>
                          <a:ea typeface="宋体" panose="02010600030101010101" pitchFamily="2" charset="-122"/>
                        </a:rPr>
                        <a:t>11</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500" b="1" i="0" u="none" strike="noStrike" cap="none" normalizeH="0" baseline="0">
                          <a:ln>
                            <a:noFill/>
                          </a:ln>
                          <a:solidFill>
                            <a:schemeClr val="tx1"/>
                          </a:solidFill>
                          <a:effectLst/>
                          <a:latin typeface="Arial" panose="020B0604020202020204" pitchFamily="34" charset="0"/>
                          <a:ea typeface="宋体" panose="02010600030101010101" pitchFamily="2" charset="-122"/>
                        </a:rPr>
                        <a:t>198</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500" b="1" i="0" u="none" strike="noStrike" cap="none" normalizeH="0" baseline="0">
                          <a:ln>
                            <a:noFill/>
                          </a:ln>
                          <a:solidFill>
                            <a:schemeClr val="tx1"/>
                          </a:solidFill>
                          <a:effectLst/>
                          <a:latin typeface="Arial" panose="020B0604020202020204" pitchFamily="34" charset="0"/>
                          <a:ea typeface="宋体" panose="02010600030101010101" pitchFamily="2" charset="-122"/>
                        </a:rPr>
                        <a:t>0.049445%</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500" b="1" i="0" u="none" strike="noStrike" cap="none" normalizeH="0" baseline="0">
                          <a:ln>
                            <a:noFill/>
                          </a:ln>
                          <a:solidFill>
                            <a:schemeClr val="tx1"/>
                          </a:solidFill>
                          <a:effectLst/>
                          <a:latin typeface="Arial" panose="020B0604020202020204" pitchFamily="34" charset="0"/>
                          <a:ea typeface="宋体" panose="02010600030101010101" pitchFamily="2" charset="-122"/>
                        </a:rPr>
                        <a:t>189</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500" b="1" i="0" u="none" strike="noStrike" cap="none" normalizeH="0" baseline="0">
                          <a:ln>
                            <a:noFill/>
                          </a:ln>
                          <a:solidFill>
                            <a:schemeClr val="tx1"/>
                          </a:solidFill>
                          <a:effectLst/>
                          <a:latin typeface="Arial" panose="020B0604020202020204" pitchFamily="34" charset="0"/>
                          <a:ea typeface="宋体" panose="02010600030101010101" pitchFamily="2" charset="-122"/>
                        </a:rPr>
                        <a:t>0.0471975%</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500" b="1" i="0" u="none" strike="noStrike" cap="none" normalizeH="0" baseline="0">
                          <a:ln>
                            <a:noFill/>
                          </a:ln>
                          <a:solidFill>
                            <a:schemeClr val="tx1"/>
                          </a:solidFill>
                          <a:effectLst/>
                          <a:latin typeface="Arial" panose="020B0604020202020204" pitchFamily="34" charset="0"/>
                          <a:ea typeface="宋体" panose="02010600030101010101" pitchFamily="2" charset="-122"/>
                        </a:rPr>
                        <a:t>0.0488281%</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160625344"/>
                  </a:ext>
                </a:extLst>
              </a:tr>
              <a:tr h="196850">
                <a:tc>
                  <a:txBody>
                    <a:bodyPr/>
                    <a:lstStyle>
                      <a:lvl1pPr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500" b="1" i="0" u="none" strike="noStrike" cap="none" normalizeH="0" baseline="0">
                          <a:ln>
                            <a:noFill/>
                          </a:ln>
                          <a:solidFill>
                            <a:schemeClr val="tx1"/>
                          </a:solidFill>
                          <a:effectLst/>
                          <a:latin typeface="Arial" panose="020B0604020202020204" pitchFamily="34" charset="0"/>
                          <a:ea typeface="宋体" panose="02010600030101010101" pitchFamily="2" charset="-122"/>
                        </a:rPr>
                        <a:t>12</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500" b="1" i="0" u="none" strike="noStrike" cap="none" normalizeH="0" baseline="0">
                          <a:ln>
                            <a:noFill/>
                          </a:ln>
                          <a:solidFill>
                            <a:schemeClr val="tx1"/>
                          </a:solidFill>
                          <a:effectLst/>
                          <a:latin typeface="Arial" panose="020B0604020202020204" pitchFamily="34" charset="0"/>
                          <a:ea typeface="宋体" panose="02010600030101010101" pitchFamily="2" charset="-122"/>
                        </a:rPr>
                        <a:t>91</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500" b="1" i="0" u="none" strike="noStrike" cap="none" normalizeH="0" baseline="0">
                          <a:ln>
                            <a:noFill/>
                          </a:ln>
                          <a:solidFill>
                            <a:schemeClr val="tx1"/>
                          </a:solidFill>
                          <a:effectLst/>
                          <a:latin typeface="Arial" panose="020B0604020202020204" pitchFamily="34" charset="0"/>
                          <a:ea typeface="宋体" panose="02010600030101010101" pitchFamily="2" charset="-122"/>
                        </a:rPr>
                        <a:t>0.0227247%</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500" b="1" i="0" u="none" strike="noStrike" cap="none" normalizeH="0" baseline="0">
                          <a:ln>
                            <a:noFill/>
                          </a:ln>
                          <a:solidFill>
                            <a:schemeClr val="tx1"/>
                          </a:solidFill>
                          <a:effectLst/>
                          <a:latin typeface="Arial" panose="020B0604020202020204" pitchFamily="34" charset="0"/>
                          <a:ea typeface="宋体" panose="02010600030101010101" pitchFamily="2" charset="-122"/>
                        </a:rPr>
                        <a:t>124</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500" b="1" i="0" u="none" strike="noStrike" cap="none" normalizeH="0" baseline="0">
                          <a:ln>
                            <a:noFill/>
                          </a:ln>
                          <a:solidFill>
                            <a:schemeClr val="tx1"/>
                          </a:solidFill>
                          <a:effectLst/>
                          <a:latin typeface="Arial" panose="020B0604020202020204" pitchFamily="34" charset="0"/>
                          <a:ea typeface="宋体" panose="02010600030101010101" pitchFamily="2" charset="-122"/>
                        </a:rPr>
                        <a:t>0.0309656%</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500" b="1" i="0" u="none" strike="noStrike" cap="none" normalizeH="0" baseline="0">
                          <a:ln>
                            <a:noFill/>
                          </a:ln>
                          <a:solidFill>
                            <a:schemeClr val="tx1"/>
                          </a:solidFill>
                          <a:effectLst/>
                          <a:latin typeface="Arial" panose="020B0604020202020204" pitchFamily="34" charset="0"/>
                          <a:ea typeface="宋体" panose="02010600030101010101" pitchFamily="2" charset="-122"/>
                        </a:rPr>
                        <a:t>0.0244141%</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273344348"/>
                  </a:ext>
                </a:extLst>
              </a:tr>
              <a:tr h="196850">
                <a:tc>
                  <a:txBody>
                    <a:bodyPr/>
                    <a:lstStyle>
                      <a:lvl1pPr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500" b="1" i="0" u="none" strike="noStrike" cap="none" normalizeH="0" baseline="0">
                          <a:ln>
                            <a:noFill/>
                          </a:ln>
                          <a:solidFill>
                            <a:schemeClr val="tx1"/>
                          </a:solidFill>
                          <a:effectLst/>
                          <a:latin typeface="Arial" panose="020B0604020202020204" pitchFamily="34" charset="0"/>
                          <a:ea typeface="宋体" panose="02010600030101010101" pitchFamily="2" charset="-122"/>
                        </a:rPr>
                        <a:t>13</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500" b="1" i="0" u="none" strike="noStrike" cap="none" normalizeH="0" baseline="0">
                          <a:ln>
                            <a:noFill/>
                          </a:ln>
                          <a:solidFill>
                            <a:schemeClr val="tx1"/>
                          </a:solidFill>
                          <a:effectLst/>
                          <a:latin typeface="Arial" panose="020B0604020202020204" pitchFamily="34" charset="0"/>
                          <a:ea typeface="宋体" panose="02010600030101010101" pitchFamily="2" charset="-122"/>
                        </a:rPr>
                        <a:t>40</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500" b="1" i="0" u="none" strike="noStrike" cap="none" normalizeH="0" baseline="0">
                          <a:ln>
                            <a:noFill/>
                          </a:ln>
                          <a:solidFill>
                            <a:schemeClr val="tx1"/>
                          </a:solidFill>
                          <a:effectLst/>
                          <a:latin typeface="Arial" panose="020B0604020202020204" pitchFamily="34" charset="0"/>
                          <a:ea typeface="宋体" panose="02010600030101010101" pitchFamily="2" charset="-122"/>
                        </a:rPr>
                        <a:t>0.00998889%</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500" b="1" i="0" u="none" strike="noStrike" cap="none" normalizeH="0" baseline="0">
                          <a:ln>
                            <a:noFill/>
                          </a:ln>
                          <a:solidFill>
                            <a:schemeClr val="tx1"/>
                          </a:solidFill>
                          <a:effectLst/>
                          <a:latin typeface="Arial" panose="020B0604020202020204" pitchFamily="34" charset="0"/>
                          <a:ea typeface="宋体" panose="02010600030101010101" pitchFamily="2" charset="-122"/>
                        </a:rPr>
                        <a:t>50</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500" b="1" i="0" u="none" strike="noStrike" cap="none" normalizeH="0" baseline="0">
                          <a:ln>
                            <a:noFill/>
                          </a:ln>
                          <a:solidFill>
                            <a:schemeClr val="tx1"/>
                          </a:solidFill>
                          <a:effectLst/>
                          <a:latin typeface="Arial" panose="020B0604020202020204" pitchFamily="34" charset="0"/>
                          <a:ea typeface="宋体" panose="02010600030101010101" pitchFamily="2" charset="-122"/>
                        </a:rPr>
                        <a:t>0.0124861%</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500" b="1" i="0" u="none" strike="noStrike" cap="none" normalizeH="0" baseline="0">
                          <a:ln>
                            <a:noFill/>
                          </a:ln>
                          <a:solidFill>
                            <a:schemeClr val="tx1"/>
                          </a:solidFill>
                          <a:effectLst/>
                          <a:latin typeface="Arial" panose="020B0604020202020204" pitchFamily="34" charset="0"/>
                          <a:ea typeface="宋体" panose="02010600030101010101" pitchFamily="2" charset="-122"/>
                        </a:rPr>
                        <a:t>0.012207%</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852311032"/>
                  </a:ext>
                </a:extLst>
              </a:tr>
              <a:tr h="215900">
                <a:tc>
                  <a:txBody>
                    <a:bodyPr/>
                    <a:lstStyle>
                      <a:lvl1pPr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500" b="1" i="0" u="none" strike="noStrike" cap="none" normalizeH="0" baseline="0">
                          <a:ln>
                            <a:noFill/>
                          </a:ln>
                          <a:solidFill>
                            <a:schemeClr val="tx1"/>
                          </a:solidFill>
                          <a:effectLst/>
                          <a:latin typeface="Arial" panose="020B0604020202020204" pitchFamily="34" charset="0"/>
                          <a:ea typeface="宋体" panose="02010600030101010101" pitchFamily="2" charset="-122"/>
                        </a:rPr>
                        <a:t>14</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500" b="1" i="0" u="none" strike="noStrike" cap="none" normalizeH="0" baseline="0">
                          <a:ln>
                            <a:noFill/>
                          </a:ln>
                          <a:solidFill>
                            <a:schemeClr val="tx1"/>
                          </a:solidFill>
                          <a:effectLst/>
                          <a:latin typeface="Arial" panose="020B0604020202020204" pitchFamily="34" charset="0"/>
                          <a:ea typeface="宋体" panose="02010600030101010101" pitchFamily="2" charset="-122"/>
                        </a:rPr>
                        <a:t>27</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500" b="1" i="0" u="none" strike="noStrike" cap="none" normalizeH="0" baseline="0">
                          <a:ln>
                            <a:noFill/>
                          </a:ln>
                          <a:solidFill>
                            <a:schemeClr val="tx1"/>
                          </a:solidFill>
                          <a:effectLst/>
                          <a:latin typeface="Arial" panose="020B0604020202020204" pitchFamily="34" charset="0"/>
                          <a:ea typeface="宋体" panose="02010600030101010101" pitchFamily="2" charset="-122"/>
                        </a:rPr>
                        <a:t>0.0067425%</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500" b="1" i="0" u="none" strike="noStrike" cap="none" normalizeH="0" baseline="0">
                          <a:ln>
                            <a:noFill/>
                          </a:ln>
                          <a:solidFill>
                            <a:schemeClr val="tx1"/>
                          </a:solidFill>
                          <a:effectLst/>
                          <a:latin typeface="Arial" panose="020B0604020202020204" pitchFamily="34" charset="0"/>
                          <a:ea typeface="宋体" panose="02010600030101010101" pitchFamily="2" charset="-122"/>
                        </a:rPr>
                        <a:t>20</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500" b="1" i="0" u="none" strike="noStrike" cap="none" normalizeH="0" baseline="0">
                          <a:ln>
                            <a:noFill/>
                          </a:ln>
                          <a:solidFill>
                            <a:schemeClr val="tx1"/>
                          </a:solidFill>
                          <a:effectLst/>
                          <a:latin typeface="Arial" panose="020B0604020202020204" pitchFamily="34" charset="0"/>
                          <a:ea typeface="宋体" panose="02010600030101010101" pitchFamily="2" charset="-122"/>
                        </a:rPr>
                        <a:t>0.00499444%</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500" b="1" i="0" u="none" strike="noStrike" cap="none" normalizeH="0" baseline="0">
                          <a:ln>
                            <a:noFill/>
                          </a:ln>
                          <a:solidFill>
                            <a:schemeClr val="tx1"/>
                          </a:solidFill>
                          <a:effectLst/>
                          <a:latin typeface="Arial" panose="020B0604020202020204" pitchFamily="34" charset="0"/>
                          <a:ea typeface="宋体" panose="02010600030101010101" pitchFamily="2" charset="-122"/>
                        </a:rPr>
                        <a:t>0.00610352%</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028418625"/>
                  </a:ext>
                </a:extLst>
              </a:tr>
              <a:tr h="215900">
                <a:tc>
                  <a:txBody>
                    <a:bodyPr/>
                    <a:lstStyle>
                      <a:lvl1pPr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500" b="1" i="0" u="none" strike="noStrike" cap="none" normalizeH="0" baseline="0">
                          <a:ln>
                            <a:noFill/>
                          </a:ln>
                          <a:solidFill>
                            <a:schemeClr val="tx1"/>
                          </a:solidFill>
                          <a:effectLst/>
                          <a:latin typeface="Arial" panose="020B0604020202020204" pitchFamily="34" charset="0"/>
                          <a:ea typeface="宋体" panose="02010600030101010101" pitchFamily="2" charset="-122"/>
                        </a:rPr>
                        <a:t>15</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500" b="1" i="0" u="none" strike="noStrike" cap="none" normalizeH="0" baseline="0">
                          <a:ln>
                            <a:noFill/>
                          </a:ln>
                          <a:solidFill>
                            <a:schemeClr val="tx1"/>
                          </a:solidFill>
                          <a:effectLst/>
                          <a:latin typeface="Arial" panose="020B0604020202020204" pitchFamily="34" charset="0"/>
                          <a:ea typeface="宋体" panose="02010600030101010101" pitchFamily="2" charset="-122"/>
                        </a:rPr>
                        <a:t>8</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500" b="1" i="0" u="none" strike="noStrike" cap="none" normalizeH="0" baseline="0">
                          <a:ln>
                            <a:noFill/>
                          </a:ln>
                          <a:solidFill>
                            <a:schemeClr val="tx1"/>
                          </a:solidFill>
                          <a:effectLst/>
                          <a:latin typeface="Arial" panose="020B0604020202020204" pitchFamily="34" charset="0"/>
                          <a:ea typeface="宋体" panose="02010600030101010101" pitchFamily="2" charset="-122"/>
                        </a:rPr>
                        <a:t>0.00199778%</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500" b="1" i="0" u="none" strike="noStrike" cap="none" normalizeH="0" baseline="0">
                          <a:ln>
                            <a:noFill/>
                          </a:ln>
                          <a:solidFill>
                            <a:schemeClr val="tx1"/>
                          </a:solidFill>
                          <a:effectLst/>
                          <a:latin typeface="Arial" panose="020B0604020202020204" pitchFamily="34" charset="0"/>
                          <a:ea typeface="宋体" panose="02010600030101010101" pitchFamily="2" charset="-122"/>
                        </a:rPr>
                        <a:t>8</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500" b="1" i="0" u="none" strike="noStrike" cap="none" normalizeH="0" baseline="0">
                          <a:ln>
                            <a:noFill/>
                          </a:ln>
                          <a:solidFill>
                            <a:schemeClr val="tx1"/>
                          </a:solidFill>
                          <a:effectLst/>
                          <a:latin typeface="Arial" panose="020B0604020202020204" pitchFamily="34" charset="0"/>
                          <a:ea typeface="宋体" panose="02010600030101010101" pitchFamily="2" charset="-122"/>
                        </a:rPr>
                        <a:t>0.00199778%</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500" b="1" i="0" u="none" strike="noStrike" cap="none" normalizeH="0" baseline="0">
                          <a:ln>
                            <a:noFill/>
                          </a:ln>
                          <a:solidFill>
                            <a:schemeClr val="tx1"/>
                          </a:solidFill>
                          <a:effectLst/>
                          <a:latin typeface="Arial" panose="020B0604020202020204" pitchFamily="34" charset="0"/>
                          <a:ea typeface="宋体" panose="02010600030101010101" pitchFamily="2" charset="-122"/>
                        </a:rPr>
                        <a:t>0.00305176%</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665552310"/>
                  </a:ext>
                </a:extLst>
              </a:tr>
              <a:tr h="215900">
                <a:tc>
                  <a:txBody>
                    <a:bodyPr/>
                    <a:lstStyle>
                      <a:lvl1pPr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500" b="1" i="0" u="none" strike="noStrike" cap="none" normalizeH="0" baseline="0">
                          <a:ln>
                            <a:noFill/>
                          </a:ln>
                          <a:solidFill>
                            <a:schemeClr val="tx1"/>
                          </a:solidFill>
                          <a:effectLst/>
                          <a:latin typeface="Arial" panose="020B0604020202020204" pitchFamily="34" charset="0"/>
                          <a:ea typeface="宋体" panose="02010600030101010101" pitchFamily="2" charset="-122"/>
                        </a:rPr>
                        <a:t>16</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500" b="1" i="0" u="none" strike="noStrike" cap="none" normalizeH="0" baseline="0">
                          <a:ln>
                            <a:noFill/>
                          </a:ln>
                          <a:solidFill>
                            <a:schemeClr val="tx1"/>
                          </a:solidFill>
                          <a:effectLst/>
                          <a:latin typeface="Arial" panose="020B0604020202020204" pitchFamily="34" charset="0"/>
                          <a:ea typeface="宋体" panose="02010600030101010101" pitchFamily="2" charset="-122"/>
                        </a:rPr>
                        <a:t>6</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500" b="1" i="0" u="none" strike="noStrike" cap="none" normalizeH="0" baseline="0">
                          <a:ln>
                            <a:noFill/>
                          </a:ln>
                          <a:solidFill>
                            <a:schemeClr val="tx1"/>
                          </a:solidFill>
                          <a:effectLst/>
                          <a:latin typeface="Arial" panose="020B0604020202020204" pitchFamily="34" charset="0"/>
                          <a:ea typeface="宋体" panose="02010600030101010101" pitchFamily="2" charset="-122"/>
                        </a:rPr>
                        <a:t>0.00149833%</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500" b="1" i="0" u="none" strike="noStrike" cap="none" normalizeH="0" baseline="0">
                          <a:ln>
                            <a:noFill/>
                          </a:ln>
                          <a:solidFill>
                            <a:schemeClr val="tx1"/>
                          </a:solidFill>
                          <a:effectLst/>
                          <a:latin typeface="Arial" panose="020B0604020202020204" pitchFamily="34" charset="0"/>
                          <a:ea typeface="宋体" panose="02010600030101010101" pitchFamily="2" charset="-122"/>
                        </a:rPr>
                        <a:t>9</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500" b="1" i="0" u="none" strike="noStrike" cap="none" normalizeH="0" baseline="0">
                          <a:ln>
                            <a:noFill/>
                          </a:ln>
                          <a:solidFill>
                            <a:schemeClr val="tx1"/>
                          </a:solidFill>
                          <a:effectLst/>
                          <a:latin typeface="Arial" panose="020B0604020202020204" pitchFamily="34" charset="0"/>
                          <a:ea typeface="宋体" panose="02010600030101010101" pitchFamily="2" charset="-122"/>
                        </a:rPr>
                        <a:t>0.0022475%</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500" b="1" i="0" u="none" strike="noStrike" cap="none" normalizeH="0" baseline="0">
                          <a:ln>
                            <a:noFill/>
                          </a:ln>
                          <a:solidFill>
                            <a:schemeClr val="tx1"/>
                          </a:solidFill>
                          <a:effectLst/>
                          <a:latin typeface="Arial" panose="020B0604020202020204" pitchFamily="34" charset="0"/>
                          <a:ea typeface="宋体" panose="02010600030101010101" pitchFamily="2" charset="-122"/>
                        </a:rPr>
                        <a:t>0.00152588%</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724539080"/>
                  </a:ext>
                </a:extLst>
              </a:tr>
              <a:tr h="215900">
                <a:tc>
                  <a:txBody>
                    <a:bodyPr/>
                    <a:lstStyle>
                      <a:lvl1pPr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500" b="1" i="0" u="none" strike="noStrike" cap="none" normalizeH="0" baseline="0">
                          <a:ln>
                            <a:noFill/>
                          </a:ln>
                          <a:solidFill>
                            <a:schemeClr val="tx1"/>
                          </a:solidFill>
                          <a:effectLst/>
                          <a:latin typeface="Arial" panose="020B0604020202020204" pitchFamily="34" charset="0"/>
                          <a:ea typeface="宋体" panose="02010600030101010101" pitchFamily="2" charset="-122"/>
                        </a:rPr>
                        <a:t>17</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500" b="1" i="0" u="none" strike="noStrike" cap="none" normalizeH="0" baseline="0">
                          <a:ln>
                            <a:noFill/>
                          </a:ln>
                          <a:solidFill>
                            <a:schemeClr val="tx1"/>
                          </a:solidFill>
                          <a:effectLst/>
                          <a:latin typeface="Arial" panose="020B0604020202020204" pitchFamily="34" charset="0"/>
                          <a:ea typeface="宋体" panose="02010600030101010101" pitchFamily="2" charset="-122"/>
                        </a:rPr>
                        <a:t>4</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500" b="1" i="0" u="none" strike="noStrike" cap="none" normalizeH="0" baseline="0">
                          <a:ln>
                            <a:noFill/>
                          </a:ln>
                          <a:solidFill>
                            <a:schemeClr val="tx1"/>
                          </a:solidFill>
                          <a:effectLst/>
                          <a:latin typeface="Arial" panose="020B0604020202020204" pitchFamily="34" charset="0"/>
                          <a:ea typeface="宋体" panose="02010600030101010101" pitchFamily="2" charset="-122"/>
                        </a:rPr>
                        <a:t>0.000998889%</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500" b="1" i="0" u="none" strike="noStrike" cap="none" normalizeH="0" baseline="0">
                          <a:ln>
                            <a:noFill/>
                          </a:ln>
                          <a:solidFill>
                            <a:schemeClr val="tx1"/>
                          </a:solidFill>
                          <a:effectLst/>
                          <a:latin typeface="Arial" panose="020B0604020202020204" pitchFamily="34" charset="0"/>
                          <a:ea typeface="宋体" panose="02010600030101010101" pitchFamily="2" charset="-122"/>
                        </a:rPr>
                        <a:t>5</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500" b="1" i="0" u="none" strike="noStrike" cap="none" normalizeH="0" baseline="0">
                          <a:ln>
                            <a:noFill/>
                          </a:ln>
                          <a:solidFill>
                            <a:schemeClr val="tx1"/>
                          </a:solidFill>
                          <a:effectLst/>
                          <a:latin typeface="Arial" panose="020B0604020202020204" pitchFamily="34" charset="0"/>
                          <a:ea typeface="宋体" panose="02010600030101010101" pitchFamily="2" charset="-122"/>
                        </a:rPr>
                        <a:t>0.001248615%</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500" b="1" i="0" u="none" strike="noStrike" cap="none" normalizeH="0" baseline="0">
                          <a:ln>
                            <a:noFill/>
                          </a:ln>
                          <a:solidFill>
                            <a:schemeClr val="tx1"/>
                          </a:solidFill>
                          <a:effectLst/>
                          <a:latin typeface="Arial" panose="020B0604020202020204" pitchFamily="34" charset="0"/>
                          <a:ea typeface="宋体" panose="02010600030101010101" pitchFamily="2" charset="-122"/>
                        </a:rPr>
                        <a:t>0.000762939%</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738594442"/>
                  </a:ext>
                </a:extLst>
              </a:tr>
              <a:tr h="215900">
                <a:tc>
                  <a:txBody>
                    <a:bodyPr/>
                    <a:lstStyle>
                      <a:lvl1pPr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500" b="1" i="0" u="none" strike="noStrike" cap="none" normalizeH="0" baseline="0">
                          <a:ln>
                            <a:noFill/>
                          </a:ln>
                          <a:solidFill>
                            <a:schemeClr val="tx1"/>
                          </a:solidFill>
                          <a:effectLst/>
                          <a:latin typeface="Arial" panose="020B0604020202020204" pitchFamily="34" charset="0"/>
                          <a:ea typeface="宋体" panose="02010600030101010101" pitchFamily="2" charset="-122"/>
                        </a:rPr>
                        <a:t>18</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500" b="1" i="0" u="none" strike="noStrike" cap="none" normalizeH="0" baseline="0">
                          <a:ln>
                            <a:noFill/>
                          </a:ln>
                          <a:solidFill>
                            <a:schemeClr val="tx1"/>
                          </a:solidFill>
                          <a:effectLst/>
                          <a:latin typeface="Arial" panose="020B0604020202020204" pitchFamily="34" charset="0"/>
                          <a:ea typeface="宋体" panose="02010600030101010101" pitchFamily="2" charset="-122"/>
                        </a:rPr>
                        <a:t>4</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500" b="1" i="0" u="none" strike="noStrike" cap="none" normalizeH="0" baseline="0">
                          <a:ln>
                            <a:noFill/>
                          </a:ln>
                          <a:solidFill>
                            <a:schemeClr val="tx1"/>
                          </a:solidFill>
                          <a:effectLst/>
                          <a:latin typeface="Arial" panose="020B0604020202020204" pitchFamily="34" charset="0"/>
                          <a:ea typeface="宋体" panose="02010600030101010101" pitchFamily="2" charset="-122"/>
                        </a:rPr>
                        <a:t>0.000998889%</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500" b="1"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500" b="1" i="0" u="none" strike="noStrike" cap="none" normalizeH="0" baseline="0">
                          <a:ln>
                            <a:noFill/>
                          </a:ln>
                          <a:solidFill>
                            <a:schemeClr val="tx1"/>
                          </a:solidFill>
                          <a:effectLst/>
                          <a:latin typeface="Arial" panose="020B0604020202020204" pitchFamily="34" charset="0"/>
                          <a:ea typeface="宋体" panose="02010600030101010101" pitchFamily="2" charset="-122"/>
                        </a:rPr>
                        <a:t>0.0%</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500" b="1" i="0" u="none" strike="noStrike" cap="none" normalizeH="0" baseline="0">
                          <a:ln>
                            <a:noFill/>
                          </a:ln>
                          <a:solidFill>
                            <a:schemeClr val="tx1"/>
                          </a:solidFill>
                          <a:effectLst/>
                          <a:latin typeface="Arial" panose="020B0604020202020204" pitchFamily="34" charset="0"/>
                          <a:ea typeface="宋体" panose="02010600030101010101" pitchFamily="2" charset="-122"/>
                        </a:rPr>
                        <a:t>0.00038147%</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954697223"/>
                  </a:ext>
                </a:extLst>
              </a:tr>
              <a:tr h="215900">
                <a:tc>
                  <a:txBody>
                    <a:bodyPr/>
                    <a:lstStyle>
                      <a:lvl1pPr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500" b="1" i="0" u="none" strike="noStrike" cap="none" normalizeH="0" baseline="0">
                          <a:ln>
                            <a:noFill/>
                          </a:ln>
                          <a:solidFill>
                            <a:schemeClr val="tx1"/>
                          </a:solidFill>
                          <a:effectLst/>
                          <a:latin typeface="Arial" panose="020B0604020202020204" pitchFamily="34" charset="0"/>
                          <a:ea typeface="宋体" panose="02010600030101010101" pitchFamily="2" charset="-122"/>
                        </a:rPr>
                        <a:t>19</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500" b="1"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500" b="1" i="0" u="none" strike="noStrike" cap="none" normalizeH="0" baseline="0">
                          <a:ln>
                            <a:noFill/>
                          </a:ln>
                          <a:solidFill>
                            <a:schemeClr val="tx1"/>
                          </a:solidFill>
                          <a:effectLst/>
                          <a:latin typeface="Arial" panose="020B0604020202020204" pitchFamily="34" charset="0"/>
                          <a:ea typeface="宋体" panose="02010600030101010101" pitchFamily="2" charset="-122"/>
                        </a:rPr>
                        <a:t>0.000249722%</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500" b="1"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500" b="1" i="0" u="none" strike="noStrike" cap="none" normalizeH="0" baseline="0">
                          <a:ln>
                            <a:noFill/>
                          </a:ln>
                          <a:solidFill>
                            <a:schemeClr val="tx1"/>
                          </a:solidFill>
                          <a:effectLst/>
                          <a:latin typeface="Arial" panose="020B0604020202020204" pitchFamily="34" charset="0"/>
                          <a:ea typeface="宋体" panose="02010600030101010101" pitchFamily="2" charset="-122"/>
                        </a:rPr>
                        <a:t>0.0%</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500" b="1" i="0" u="none" strike="noStrike" cap="none" normalizeH="0" baseline="0">
                          <a:ln>
                            <a:noFill/>
                          </a:ln>
                          <a:solidFill>
                            <a:schemeClr val="tx1"/>
                          </a:solidFill>
                          <a:effectLst/>
                          <a:latin typeface="Arial" panose="020B0604020202020204" pitchFamily="34" charset="0"/>
                          <a:ea typeface="宋体" panose="02010600030101010101" pitchFamily="2" charset="-122"/>
                        </a:rPr>
                        <a:t>0.00019074%</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203174288"/>
                  </a:ext>
                </a:extLst>
              </a:tr>
              <a:tr h="215900">
                <a:tc>
                  <a:txBody>
                    <a:bodyPr/>
                    <a:lstStyle>
                      <a:lvl1pPr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500" b="1" i="0" u="none" strike="noStrike" cap="none" normalizeH="0" baseline="0">
                          <a:ln>
                            <a:noFill/>
                          </a:ln>
                          <a:solidFill>
                            <a:schemeClr val="tx1"/>
                          </a:solidFill>
                          <a:effectLst/>
                          <a:latin typeface="Arial" panose="020B0604020202020204" pitchFamily="34" charset="0"/>
                          <a:ea typeface="宋体" panose="02010600030101010101" pitchFamily="2" charset="-122"/>
                        </a:rPr>
                        <a:t>20</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500" b="1"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500" b="1" i="0" u="none" strike="noStrike" cap="none" normalizeH="0" baseline="0">
                          <a:ln>
                            <a:noFill/>
                          </a:ln>
                          <a:solidFill>
                            <a:schemeClr val="tx1"/>
                          </a:solidFill>
                          <a:effectLst/>
                          <a:latin typeface="Arial" panose="020B0604020202020204" pitchFamily="34" charset="0"/>
                          <a:ea typeface="宋体" panose="02010600030101010101" pitchFamily="2" charset="-122"/>
                        </a:rPr>
                        <a:t>0.0%</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500" b="1"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500" b="1" i="0" u="none" strike="noStrike" cap="none" normalizeH="0" baseline="0">
                          <a:ln>
                            <a:noFill/>
                          </a:ln>
                          <a:solidFill>
                            <a:schemeClr val="tx1"/>
                          </a:solidFill>
                          <a:effectLst/>
                          <a:latin typeface="Arial" panose="020B0604020202020204" pitchFamily="34" charset="0"/>
                          <a:ea typeface="宋体" panose="02010600030101010101" pitchFamily="2" charset="-122"/>
                        </a:rPr>
                        <a:t>0.0%</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500" b="1" i="0" u="none" strike="noStrike" cap="none" normalizeH="0" baseline="0">
                          <a:ln>
                            <a:noFill/>
                          </a:ln>
                          <a:solidFill>
                            <a:schemeClr val="tx1"/>
                          </a:solidFill>
                          <a:effectLst/>
                          <a:latin typeface="Arial" panose="020B0604020202020204" pitchFamily="34" charset="0"/>
                          <a:ea typeface="宋体" panose="02010600030101010101" pitchFamily="2" charset="-122"/>
                        </a:rPr>
                        <a:t>0.00009537%</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960911375"/>
                  </a:ext>
                </a:extLst>
              </a:tr>
              <a:tr h="215900">
                <a:tc>
                  <a:txBody>
                    <a:bodyPr/>
                    <a:lstStyle>
                      <a:lvl1pPr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500" b="1" i="0" u="none" strike="noStrike" cap="none" normalizeH="0" baseline="0">
                          <a:ln>
                            <a:noFill/>
                          </a:ln>
                          <a:solidFill>
                            <a:schemeClr val="tx1"/>
                          </a:solidFill>
                          <a:effectLst/>
                          <a:latin typeface="Arial" panose="020B0604020202020204" pitchFamily="34" charset="0"/>
                          <a:ea typeface="宋体" panose="02010600030101010101" pitchFamily="2" charset="-122"/>
                        </a:rPr>
                        <a:t>21</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500" b="1"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500" b="1" i="0" u="none" strike="noStrike" cap="none" normalizeH="0" baseline="0">
                          <a:ln>
                            <a:noFill/>
                          </a:ln>
                          <a:solidFill>
                            <a:schemeClr val="tx1"/>
                          </a:solidFill>
                          <a:effectLst/>
                          <a:latin typeface="Arial" panose="020B0604020202020204" pitchFamily="34" charset="0"/>
                          <a:ea typeface="宋体" panose="02010600030101010101" pitchFamily="2" charset="-122"/>
                        </a:rPr>
                        <a:t>0.0%</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500" b="1"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500" b="1" i="0" u="none" strike="noStrike" cap="none" normalizeH="0" baseline="0">
                          <a:ln>
                            <a:noFill/>
                          </a:ln>
                          <a:solidFill>
                            <a:schemeClr val="tx1"/>
                          </a:solidFill>
                          <a:effectLst/>
                          <a:latin typeface="Arial" panose="020B0604020202020204" pitchFamily="34" charset="0"/>
                          <a:ea typeface="宋体" panose="02010600030101010101" pitchFamily="2" charset="-122"/>
                        </a:rPr>
                        <a:t>0.000249722%</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500" b="1" i="0" u="none" strike="noStrike" cap="none" normalizeH="0" baseline="0">
                          <a:ln>
                            <a:noFill/>
                          </a:ln>
                          <a:solidFill>
                            <a:schemeClr val="tx1"/>
                          </a:solidFill>
                          <a:effectLst/>
                          <a:latin typeface="Arial" panose="020B0604020202020204" pitchFamily="34" charset="0"/>
                          <a:ea typeface="宋体" panose="02010600030101010101" pitchFamily="2" charset="-122"/>
                        </a:rPr>
                        <a:t>0.00004768%</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823799064"/>
                  </a:ext>
                </a:extLst>
              </a:tr>
            </a:tbl>
          </a:graphicData>
        </a:graphic>
      </p:graphicFrame>
      <p:sp>
        <p:nvSpPr>
          <p:cNvPr id="784501" name="Text Box 117">
            <a:extLst>
              <a:ext uri="{FF2B5EF4-FFF2-40B4-BE49-F238E27FC236}">
                <a16:creationId xmlns:a16="http://schemas.microsoft.com/office/drawing/2014/main" id="{DB808B52-6BCF-43C8-9A2D-679C0DCC56B4}"/>
              </a:ext>
            </a:extLst>
          </p:cNvPr>
          <p:cNvSpPr txBox="1">
            <a:spLocks noChangeArrowheads="1"/>
          </p:cNvSpPr>
          <p:nvPr/>
        </p:nvSpPr>
        <p:spPr bwMode="auto">
          <a:xfrm>
            <a:off x="1752600" y="228601"/>
            <a:ext cx="3011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2000">
                <a:latin typeface="Tahoma" panose="020B0604030504040204" pitchFamily="34" charset="0"/>
              </a:rPr>
              <a:t>驱动序列的</a:t>
            </a:r>
            <a:r>
              <a:rPr kumimoji="1" lang="zh-CN" altLang="en-US" sz="2000">
                <a:latin typeface="宋体" panose="02010600030101010101" pitchFamily="2" charset="-122"/>
              </a:rPr>
              <a:t>游程统计续</a:t>
            </a:r>
          </a:p>
        </p:txBody>
      </p:sp>
    </p:spTree>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1">
            <a:extLst>
              <a:ext uri="{FF2B5EF4-FFF2-40B4-BE49-F238E27FC236}">
                <a16:creationId xmlns:a16="http://schemas.microsoft.com/office/drawing/2014/main" id="{25A7CCF8-C3BD-44EC-A6BB-D685B412BD8C}"/>
              </a:ext>
            </a:extLst>
          </p:cNvPr>
          <p:cNvSpPr>
            <a:spLocks noGrp="1"/>
          </p:cNvSpPr>
          <p:nvPr>
            <p:ph type="dt" sz="half" idx="10"/>
          </p:nvPr>
        </p:nvSpPr>
        <p:spPr/>
        <p:txBody>
          <a:bodyPr/>
          <a:lstStyle/>
          <a:p>
            <a:fld id="{AB8A905B-A503-4815-B5CB-D83E09CD89B6}" type="datetime1">
              <a:rPr lang="zh-CN" altLang="en-US"/>
              <a:pPr/>
              <a:t>2018/11/28</a:t>
            </a:fld>
            <a:endParaRPr lang="en-US" altLang="zh-CN"/>
          </a:p>
        </p:txBody>
      </p:sp>
      <p:sp>
        <p:nvSpPr>
          <p:cNvPr id="6" name="灯片编号占位符 3">
            <a:extLst>
              <a:ext uri="{FF2B5EF4-FFF2-40B4-BE49-F238E27FC236}">
                <a16:creationId xmlns:a16="http://schemas.microsoft.com/office/drawing/2014/main" id="{01F640C8-A7C7-47D8-8AA8-22A2D64C5D42}"/>
              </a:ext>
            </a:extLst>
          </p:cNvPr>
          <p:cNvSpPr>
            <a:spLocks noGrp="1"/>
          </p:cNvSpPr>
          <p:nvPr>
            <p:ph type="sldNum" sz="quarter" idx="12"/>
          </p:nvPr>
        </p:nvSpPr>
        <p:spPr/>
        <p:txBody>
          <a:bodyPr/>
          <a:lstStyle/>
          <a:p>
            <a:fld id="{3FE9838D-1EAB-428B-A627-03D964BE303D}" type="slidenum">
              <a:rPr lang="en-US" altLang="zh-CN"/>
              <a:pPr/>
              <a:t>125</a:t>
            </a:fld>
            <a:endParaRPr lang="en-US" altLang="zh-CN"/>
          </a:p>
        </p:txBody>
      </p:sp>
      <p:graphicFrame>
        <p:nvGraphicFramePr>
          <p:cNvPr id="785410" name="Object 2">
            <a:extLst>
              <a:ext uri="{FF2B5EF4-FFF2-40B4-BE49-F238E27FC236}">
                <a16:creationId xmlns:a16="http://schemas.microsoft.com/office/drawing/2014/main" id="{FD6E408D-A65F-4C6D-A790-10CF4008E457}"/>
              </a:ext>
            </a:extLst>
          </p:cNvPr>
          <p:cNvGraphicFramePr>
            <a:graphicFrameLocks noChangeAspect="1"/>
          </p:cNvGraphicFramePr>
          <p:nvPr/>
        </p:nvGraphicFramePr>
        <p:xfrm>
          <a:off x="1770064" y="1074738"/>
          <a:ext cx="8505825" cy="4933950"/>
        </p:xfrm>
        <a:graphic>
          <a:graphicData uri="http://schemas.openxmlformats.org/presentationml/2006/ole">
            <mc:AlternateContent xmlns:mc="http://schemas.openxmlformats.org/markup-compatibility/2006">
              <mc:Choice xmlns:v="urn:schemas-microsoft-com:vml" Requires="v">
                <p:oleObj spid="_x0000_s39943" name="文档" r:id="rId3" imgW="8850154" imgH="5163156" progId="Word.Document.8">
                  <p:embed/>
                </p:oleObj>
              </mc:Choice>
              <mc:Fallback>
                <p:oleObj name="文档" r:id="rId3" imgW="8850154" imgH="5163156" progId="Word.Document.8">
                  <p:embed/>
                  <p:pic>
                    <p:nvPicPr>
                      <p:cNvPr id="785410" name="Object 2">
                        <a:extLst>
                          <a:ext uri="{FF2B5EF4-FFF2-40B4-BE49-F238E27FC236}">
                            <a16:creationId xmlns:a16="http://schemas.microsoft.com/office/drawing/2014/main" id="{FD6E408D-A65F-4C6D-A790-10CF4008E4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0064" y="1074738"/>
                        <a:ext cx="8505825" cy="4933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85411" name="Text Box 3">
            <a:extLst>
              <a:ext uri="{FF2B5EF4-FFF2-40B4-BE49-F238E27FC236}">
                <a16:creationId xmlns:a16="http://schemas.microsoft.com/office/drawing/2014/main" id="{9DACF2F4-A828-4B9F-AA51-A20DAC1C1794}"/>
              </a:ext>
            </a:extLst>
          </p:cNvPr>
          <p:cNvSpPr txBox="1">
            <a:spLocks noChangeArrowheads="1"/>
          </p:cNvSpPr>
          <p:nvPr/>
        </p:nvSpPr>
        <p:spPr bwMode="auto">
          <a:xfrm>
            <a:off x="1752600" y="228601"/>
            <a:ext cx="32639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2000">
                <a:latin typeface="Tahoma" panose="020B0604030504040204" pitchFamily="34" charset="0"/>
              </a:rPr>
              <a:t>驱动序列的</a:t>
            </a:r>
            <a:r>
              <a:rPr kumimoji="1" lang="zh-CN" altLang="en-US" sz="2000">
                <a:latin typeface="宋体" panose="02010600030101010101" pitchFamily="2" charset="-122"/>
              </a:rPr>
              <a:t>游程统计续</a:t>
            </a:r>
          </a:p>
        </p:txBody>
      </p:sp>
    </p:spTree>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日期占位符 3">
            <a:extLst>
              <a:ext uri="{FF2B5EF4-FFF2-40B4-BE49-F238E27FC236}">
                <a16:creationId xmlns:a16="http://schemas.microsoft.com/office/drawing/2014/main" id="{A6313BF3-58FE-4C62-9DA8-D7149673687A}"/>
              </a:ext>
            </a:extLst>
          </p:cNvPr>
          <p:cNvSpPr>
            <a:spLocks noGrp="1"/>
          </p:cNvSpPr>
          <p:nvPr>
            <p:ph type="dt" sz="half" idx="10"/>
          </p:nvPr>
        </p:nvSpPr>
        <p:spPr/>
        <p:txBody>
          <a:bodyPr/>
          <a:lstStyle/>
          <a:p>
            <a:fld id="{2C4CD31D-2065-49AB-913A-4BAD06721CEE}" type="datetime1">
              <a:rPr lang="zh-CN" altLang="en-US"/>
              <a:pPr/>
              <a:t>2018/11/28</a:t>
            </a:fld>
            <a:endParaRPr lang="en-US" altLang="zh-CN"/>
          </a:p>
        </p:txBody>
      </p:sp>
      <p:sp>
        <p:nvSpPr>
          <p:cNvPr id="25" name="灯片编号占位符 5">
            <a:extLst>
              <a:ext uri="{FF2B5EF4-FFF2-40B4-BE49-F238E27FC236}">
                <a16:creationId xmlns:a16="http://schemas.microsoft.com/office/drawing/2014/main" id="{F016DE80-76F7-4AD4-92CD-F049E43FF1CA}"/>
              </a:ext>
            </a:extLst>
          </p:cNvPr>
          <p:cNvSpPr>
            <a:spLocks noGrp="1"/>
          </p:cNvSpPr>
          <p:nvPr>
            <p:ph type="sldNum" sz="quarter" idx="12"/>
          </p:nvPr>
        </p:nvSpPr>
        <p:spPr/>
        <p:txBody>
          <a:bodyPr/>
          <a:lstStyle/>
          <a:p>
            <a:fld id="{59785B94-1950-407F-84BA-6D191B5791EB}" type="slidenum">
              <a:rPr lang="en-US" altLang="zh-CN"/>
              <a:pPr/>
              <a:t>126</a:t>
            </a:fld>
            <a:endParaRPr lang="en-US" altLang="zh-CN"/>
          </a:p>
        </p:txBody>
      </p:sp>
      <p:sp>
        <p:nvSpPr>
          <p:cNvPr id="786434" name="Text Box 2">
            <a:extLst>
              <a:ext uri="{FF2B5EF4-FFF2-40B4-BE49-F238E27FC236}">
                <a16:creationId xmlns:a16="http://schemas.microsoft.com/office/drawing/2014/main" id="{2A89E002-8845-4D0A-89BD-8C6B2B133BA1}"/>
              </a:ext>
            </a:extLst>
          </p:cNvPr>
          <p:cNvSpPr txBox="1">
            <a:spLocks noChangeArrowheads="1"/>
          </p:cNvSpPr>
          <p:nvPr/>
        </p:nvSpPr>
        <p:spPr bwMode="auto">
          <a:xfrm>
            <a:off x="1847850" y="1120775"/>
            <a:ext cx="864235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Clr>
                <a:srgbClr val="0000CC"/>
              </a:buClr>
              <a:buFont typeface="Wingdings" panose="05000000000000000000" pitchFamily="2" charset="2"/>
              <a:buBlip>
                <a:blip r:embed="rId2"/>
              </a:buBlip>
            </a:pPr>
            <a:r>
              <a:rPr lang="zh-CN" altLang="en-US" sz="2800" b="1">
                <a:latin typeface="宋体" panose="02010600030101010101" pitchFamily="2" charset="-122"/>
              </a:rPr>
              <a:t>驱动序列的频数统计</a:t>
            </a:r>
            <a:endParaRPr kumimoji="1" lang="zh-CN" altLang="en-US" sz="2400">
              <a:latin typeface="Tahoma" panose="020B0604030504040204" pitchFamily="34" charset="0"/>
            </a:endParaRPr>
          </a:p>
          <a:p>
            <a:pPr eaLnBrk="1" hangingPunct="1">
              <a:spcBef>
                <a:spcPct val="50000"/>
              </a:spcBef>
            </a:pPr>
            <a:r>
              <a:rPr kumimoji="1" lang="zh-CN" altLang="en-US" sz="2400">
                <a:solidFill>
                  <a:srgbClr val="000000"/>
                </a:solidFill>
                <a:latin typeface="Tahoma" panose="020B0604030504040204" pitchFamily="34" charset="0"/>
              </a:rPr>
              <a:t>对长度为</a:t>
            </a:r>
            <a:r>
              <a:rPr kumimoji="1" lang="en-US" altLang="zh-CN" sz="2400">
                <a:solidFill>
                  <a:srgbClr val="000000"/>
                </a:solidFill>
                <a:latin typeface="Times New Roman" panose="02020603050405020304" pitchFamily="18" charset="0"/>
              </a:rPr>
              <a:t>200,000</a:t>
            </a:r>
            <a:r>
              <a:rPr kumimoji="1" lang="zh-CN" altLang="en-US" sz="2400">
                <a:solidFill>
                  <a:srgbClr val="000000"/>
                </a:solidFill>
                <a:latin typeface="Tahoma" panose="020B0604030504040204" pitchFamily="34" charset="0"/>
              </a:rPr>
              <a:t>的驱动序列所做的频数统计结果如图</a:t>
            </a:r>
            <a:r>
              <a:rPr kumimoji="1" lang="en-US" altLang="zh-CN" sz="2400">
                <a:solidFill>
                  <a:srgbClr val="000000"/>
                </a:solidFill>
                <a:latin typeface="Tahoma" panose="020B0604030504040204" pitchFamily="34" charset="0"/>
              </a:rPr>
              <a:t>A15</a:t>
            </a:r>
            <a:r>
              <a:rPr kumimoji="1" lang="zh-CN" altLang="en-US" sz="2400">
                <a:solidFill>
                  <a:srgbClr val="000000"/>
                </a:solidFill>
                <a:latin typeface="Tahoma" panose="020B0604030504040204" pitchFamily="34" charset="0"/>
              </a:rPr>
              <a:t>所示 。</a:t>
            </a:r>
          </a:p>
        </p:txBody>
      </p:sp>
      <p:sp>
        <p:nvSpPr>
          <p:cNvPr id="786436" name="Text Box 4">
            <a:extLst>
              <a:ext uri="{FF2B5EF4-FFF2-40B4-BE49-F238E27FC236}">
                <a16:creationId xmlns:a16="http://schemas.microsoft.com/office/drawing/2014/main" id="{85A510D5-BB59-4790-B7EF-DB6B11F6A039}"/>
              </a:ext>
            </a:extLst>
          </p:cNvPr>
          <p:cNvSpPr txBox="1">
            <a:spLocks noChangeArrowheads="1"/>
          </p:cNvSpPr>
          <p:nvPr/>
        </p:nvSpPr>
        <p:spPr bwMode="auto">
          <a:xfrm>
            <a:off x="4008438" y="3857626"/>
            <a:ext cx="40687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1" lang="zh-CN" altLang="en-US">
                <a:latin typeface="Tahoma" panose="020B0604030504040204" pitchFamily="34" charset="0"/>
              </a:rPr>
              <a:t>图</a:t>
            </a:r>
            <a:r>
              <a:rPr kumimoji="1" lang="en-US" altLang="zh-CN">
                <a:latin typeface="Tahoma" panose="020B0604030504040204" pitchFamily="34" charset="0"/>
              </a:rPr>
              <a:t>A15 </a:t>
            </a:r>
            <a:r>
              <a:rPr kumimoji="1" lang="zh-CN" altLang="en-US">
                <a:latin typeface="Tahoma" panose="020B0604030504040204" pitchFamily="34" charset="0"/>
              </a:rPr>
              <a:t>驱动序列频数统计</a:t>
            </a:r>
          </a:p>
        </p:txBody>
      </p:sp>
      <p:sp>
        <p:nvSpPr>
          <p:cNvPr id="786437" name="Text Box 5">
            <a:extLst>
              <a:ext uri="{FF2B5EF4-FFF2-40B4-BE49-F238E27FC236}">
                <a16:creationId xmlns:a16="http://schemas.microsoft.com/office/drawing/2014/main" id="{BED7DC30-5304-4F0E-ADDC-D1E9723F1C4D}"/>
              </a:ext>
            </a:extLst>
          </p:cNvPr>
          <p:cNvSpPr txBox="1">
            <a:spLocks noChangeArrowheads="1"/>
          </p:cNvSpPr>
          <p:nvPr/>
        </p:nvSpPr>
        <p:spPr bwMode="auto">
          <a:xfrm>
            <a:off x="1919288" y="5191126"/>
            <a:ext cx="817245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kumimoji="1" lang="zh-CN" altLang="en-US">
                <a:latin typeface="Tahoma" panose="020B0604030504040204" pitchFamily="34" charset="0"/>
              </a:rPr>
              <a:t>表</a:t>
            </a:r>
            <a:r>
              <a:rPr kumimoji="1" lang="en-US" altLang="zh-CN">
                <a:latin typeface="Tahoma" panose="020B0604030504040204" pitchFamily="34" charset="0"/>
              </a:rPr>
              <a:t>A6 </a:t>
            </a:r>
            <a:r>
              <a:rPr kumimoji="1" lang="zh-CN" altLang="en-US">
                <a:latin typeface="Tahoma" panose="020B0604030504040204" pitchFamily="34" charset="0"/>
              </a:rPr>
              <a:t>驱动序列的分布特性</a:t>
            </a:r>
          </a:p>
          <a:p>
            <a:pPr algn="ctr" eaLnBrk="1" hangingPunct="1"/>
            <a:r>
              <a:rPr kumimoji="1" lang="en-US" altLang="zh-CN">
                <a:latin typeface="Tahoma" panose="020B0604030504040204" pitchFamily="34" charset="0"/>
              </a:rPr>
              <a:t>(mean </a:t>
            </a:r>
            <a:r>
              <a:rPr kumimoji="1" lang="zh-CN" altLang="en-US">
                <a:latin typeface="Tahoma" panose="020B0604030504040204" pitchFamily="34" charset="0"/>
              </a:rPr>
              <a:t>为每种驱动平均出现的次数，</a:t>
            </a:r>
            <a:r>
              <a:rPr kumimoji="1" lang="en-US" altLang="zh-CN">
                <a:latin typeface="Tahoma" panose="020B0604030504040204" pitchFamily="34" charset="0"/>
              </a:rPr>
              <a:t>max </a:t>
            </a:r>
            <a:r>
              <a:rPr kumimoji="1" lang="zh-CN" altLang="en-US">
                <a:latin typeface="Tahoma" panose="020B0604030504040204" pitchFamily="34" charset="0"/>
              </a:rPr>
              <a:t>为出现频数最大的驱动所出现的次数，</a:t>
            </a:r>
            <a:r>
              <a:rPr kumimoji="1" lang="en-US" altLang="zh-CN">
                <a:latin typeface="Tahoma" panose="020B0604030504040204" pitchFamily="34" charset="0"/>
              </a:rPr>
              <a:t>min </a:t>
            </a:r>
            <a:r>
              <a:rPr kumimoji="1" lang="zh-CN" altLang="en-US">
                <a:latin typeface="Tahoma" panose="020B0604030504040204" pitchFamily="34" charset="0"/>
              </a:rPr>
              <a:t>为出现频数最小的驱动所出现的次数，</a:t>
            </a:r>
            <a:r>
              <a:rPr kumimoji="1" lang="en-US" altLang="zh-CN">
                <a:latin typeface="Tahoma" panose="020B0604030504040204" pitchFamily="34" charset="0"/>
              </a:rPr>
              <a:t>std </a:t>
            </a:r>
            <a:r>
              <a:rPr kumimoji="1" lang="zh-CN" altLang="en-US">
                <a:latin typeface="Tahoma" panose="020B0604030504040204" pitchFamily="34" charset="0"/>
              </a:rPr>
              <a:t>为在</a:t>
            </a:r>
            <a:r>
              <a:rPr kumimoji="1" lang="en-US" altLang="zh-CN">
                <a:latin typeface="Tahoma" panose="020B0604030504040204" pitchFamily="34" charset="0"/>
              </a:rPr>
              <a:t>20</a:t>
            </a:r>
            <a:r>
              <a:rPr kumimoji="1" lang="zh-CN" altLang="en-US">
                <a:latin typeface="Tahoma" panose="020B0604030504040204" pitchFamily="34" charset="0"/>
              </a:rPr>
              <a:t>万个</a:t>
            </a:r>
            <a:r>
              <a:rPr kumimoji="1" lang="en-US" altLang="zh-CN">
                <a:latin typeface="Tahoma" panose="020B0604030504040204" pitchFamily="34" charset="0"/>
              </a:rPr>
              <a:t>0~255</a:t>
            </a:r>
            <a:r>
              <a:rPr kumimoji="1" lang="zh-CN" altLang="en-US">
                <a:latin typeface="Tahoma" panose="020B0604030504040204" pitchFamily="34" charset="0"/>
              </a:rPr>
              <a:t>种驱动中出现次数与平均次数的标准方差</a:t>
            </a:r>
            <a:r>
              <a:rPr kumimoji="1" lang="en-US" altLang="zh-CN">
                <a:latin typeface="Tahoma" panose="020B0604030504040204" pitchFamily="34" charset="0"/>
              </a:rPr>
              <a:t>)</a:t>
            </a:r>
          </a:p>
        </p:txBody>
      </p:sp>
      <p:pic>
        <p:nvPicPr>
          <p:cNvPr id="786438" name="Picture 6">
            <a:extLst>
              <a:ext uri="{FF2B5EF4-FFF2-40B4-BE49-F238E27FC236}">
                <a16:creationId xmlns:a16="http://schemas.microsoft.com/office/drawing/2014/main" id="{8ABBF505-F311-4809-8530-E7EEC94FB6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0013" y="2201864"/>
            <a:ext cx="6767512"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86439" name="Group 7">
            <a:extLst>
              <a:ext uri="{FF2B5EF4-FFF2-40B4-BE49-F238E27FC236}">
                <a16:creationId xmlns:a16="http://schemas.microsoft.com/office/drawing/2014/main" id="{F838DCF7-B29A-4505-8F88-14FF4494D7DB}"/>
              </a:ext>
            </a:extLst>
          </p:cNvPr>
          <p:cNvGraphicFramePr>
            <a:graphicFrameLocks noGrp="1"/>
          </p:cNvGraphicFramePr>
          <p:nvPr>
            <p:ph idx="1"/>
          </p:nvPr>
        </p:nvGraphicFramePr>
        <p:xfrm>
          <a:off x="3863976" y="4327526"/>
          <a:ext cx="4714875" cy="854075"/>
        </p:xfrm>
        <a:graphic>
          <a:graphicData uri="http://schemas.openxmlformats.org/drawingml/2006/table">
            <a:tbl>
              <a:tblPr/>
              <a:tblGrid>
                <a:gridCol w="1308100">
                  <a:extLst>
                    <a:ext uri="{9D8B030D-6E8A-4147-A177-3AD203B41FA5}">
                      <a16:colId xmlns:a16="http://schemas.microsoft.com/office/drawing/2014/main" val="4147654684"/>
                    </a:ext>
                  </a:extLst>
                </a:gridCol>
                <a:gridCol w="1055688">
                  <a:extLst>
                    <a:ext uri="{9D8B030D-6E8A-4147-A177-3AD203B41FA5}">
                      <a16:colId xmlns:a16="http://schemas.microsoft.com/office/drawing/2014/main" val="3339699194"/>
                    </a:ext>
                  </a:extLst>
                </a:gridCol>
                <a:gridCol w="1042987">
                  <a:extLst>
                    <a:ext uri="{9D8B030D-6E8A-4147-A177-3AD203B41FA5}">
                      <a16:colId xmlns:a16="http://schemas.microsoft.com/office/drawing/2014/main" val="1559524680"/>
                    </a:ext>
                  </a:extLst>
                </a:gridCol>
                <a:gridCol w="1308100">
                  <a:extLst>
                    <a:ext uri="{9D8B030D-6E8A-4147-A177-3AD203B41FA5}">
                      <a16:colId xmlns:a16="http://schemas.microsoft.com/office/drawing/2014/main" val="4267942421"/>
                    </a:ext>
                  </a:extLst>
                </a:gridCol>
              </a:tblGrid>
              <a:tr h="365125">
                <a:tc>
                  <a:txBody>
                    <a:bodyPr/>
                    <a:lstStyle>
                      <a:lvl1pPr marL="342900" indent="-342900"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mean</a:t>
                      </a:r>
                    </a:p>
                  </a:txBody>
                  <a:tcPr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max</a:t>
                      </a:r>
                    </a:p>
                  </a:txBody>
                  <a:tcPr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min</a:t>
                      </a:r>
                    </a:p>
                  </a:txBody>
                  <a:tcPr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std</a:t>
                      </a:r>
                    </a:p>
                  </a:txBody>
                  <a:tcPr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690456967"/>
                  </a:ext>
                </a:extLst>
              </a:tr>
              <a:tr h="488950">
                <a:tc>
                  <a:txBody>
                    <a:bodyPr/>
                    <a:lstStyle>
                      <a:lvl1pPr marL="342900" indent="-342900"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781.25</a:t>
                      </a:r>
                    </a:p>
                  </a:txBody>
                  <a:tcPr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880</a:t>
                      </a:r>
                    </a:p>
                  </a:txBody>
                  <a:tcPr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709</a:t>
                      </a:r>
                    </a:p>
                  </a:txBody>
                  <a:tcPr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27.7361</a:t>
                      </a:r>
                    </a:p>
                  </a:txBody>
                  <a:tcPr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304303700"/>
                  </a:ext>
                </a:extLst>
              </a:tr>
            </a:tbl>
          </a:graphicData>
        </a:graphic>
      </p:graphicFrame>
    </p:spTree>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4">
            <a:extLst>
              <a:ext uri="{FF2B5EF4-FFF2-40B4-BE49-F238E27FC236}">
                <a16:creationId xmlns:a16="http://schemas.microsoft.com/office/drawing/2014/main" id="{1BCA0F6D-D0A2-49DD-ABC1-9EAB910B8B96}"/>
              </a:ext>
            </a:extLst>
          </p:cNvPr>
          <p:cNvSpPr>
            <a:spLocks noGrp="1"/>
          </p:cNvSpPr>
          <p:nvPr>
            <p:ph type="dt" sz="half" idx="10"/>
          </p:nvPr>
        </p:nvSpPr>
        <p:spPr/>
        <p:txBody>
          <a:bodyPr/>
          <a:lstStyle/>
          <a:p>
            <a:fld id="{CFBC365B-2FB7-4249-A893-B3E6CAA40982}" type="datetime1">
              <a:rPr lang="zh-CN" altLang="en-US"/>
              <a:pPr/>
              <a:t>2018/11/28</a:t>
            </a:fld>
            <a:endParaRPr lang="en-US" altLang="zh-CN"/>
          </a:p>
        </p:txBody>
      </p:sp>
      <p:sp>
        <p:nvSpPr>
          <p:cNvPr id="6" name="灯片编号占位符 6">
            <a:extLst>
              <a:ext uri="{FF2B5EF4-FFF2-40B4-BE49-F238E27FC236}">
                <a16:creationId xmlns:a16="http://schemas.microsoft.com/office/drawing/2014/main" id="{4D7CE56C-4CDB-480C-9E3C-47C06F113CE8}"/>
              </a:ext>
            </a:extLst>
          </p:cNvPr>
          <p:cNvSpPr>
            <a:spLocks noGrp="1"/>
          </p:cNvSpPr>
          <p:nvPr>
            <p:ph type="sldNum" sz="quarter" idx="12"/>
          </p:nvPr>
        </p:nvSpPr>
        <p:spPr/>
        <p:txBody>
          <a:bodyPr/>
          <a:lstStyle/>
          <a:p>
            <a:fld id="{C9D91753-1DD5-4503-9C12-4ADD7933010F}" type="slidenum">
              <a:rPr lang="en-US" altLang="zh-CN"/>
              <a:pPr/>
              <a:t>127</a:t>
            </a:fld>
            <a:endParaRPr lang="en-US" altLang="zh-CN"/>
          </a:p>
        </p:txBody>
      </p:sp>
      <p:sp>
        <p:nvSpPr>
          <p:cNvPr id="809987" name="Rectangle 3">
            <a:extLst>
              <a:ext uri="{FF2B5EF4-FFF2-40B4-BE49-F238E27FC236}">
                <a16:creationId xmlns:a16="http://schemas.microsoft.com/office/drawing/2014/main" id="{4A065B64-6EE6-488F-ACBB-2ACA9D20B457}"/>
              </a:ext>
            </a:extLst>
          </p:cNvPr>
          <p:cNvSpPr>
            <a:spLocks noGrp="1" noRot="1" noChangeArrowheads="1"/>
          </p:cNvSpPr>
          <p:nvPr>
            <p:ph type="body" sz="half" idx="1"/>
          </p:nvPr>
        </p:nvSpPr>
        <p:spPr>
          <a:xfrm>
            <a:off x="2208213" y="1143001"/>
            <a:ext cx="4000500" cy="4498975"/>
          </a:xfrm>
        </p:spPr>
        <p:txBody>
          <a:bodyPr/>
          <a:lstStyle/>
          <a:p>
            <a:pPr>
              <a:buClr>
                <a:srgbClr val="0000CC"/>
              </a:buClr>
            </a:pPr>
            <a:r>
              <a:rPr lang="zh-CN" altLang="en-US">
                <a:latin typeface="Times New Roman" panose="02020603050405020304" pitchFamily="18" charset="0"/>
              </a:rPr>
              <a:t>驱动序列均匀性检测</a:t>
            </a:r>
          </a:p>
        </p:txBody>
      </p:sp>
      <p:graphicFrame>
        <p:nvGraphicFramePr>
          <p:cNvPr id="809988" name="Object 4">
            <a:extLst>
              <a:ext uri="{FF2B5EF4-FFF2-40B4-BE49-F238E27FC236}">
                <a16:creationId xmlns:a16="http://schemas.microsoft.com/office/drawing/2014/main" id="{37FDA2C4-4F91-42CE-BB0B-6FAE2E508612}"/>
              </a:ext>
            </a:extLst>
          </p:cNvPr>
          <p:cNvGraphicFramePr>
            <a:graphicFrameLocks noGrp="1" noChangeAspect="1"/>
          </p:cNvGraphicFramePr>
          <p:nvPr>
            <p:ph sz="half" idx="2"/>
          </p:nvPr>
        </p:nvGraphicFramePr>
        <p:xfrm>
          <a:off x="2206626" y="2374901"/>
          <a:ext cx="7731125" cy="3584575"/>
        </p:xfrm>
        <a:graphic>
          <a:graphicData uri="http://schemas.openxmlformats.org/presentationml/2006/ole">
            <mc:AlternateContent xmlns:mc="http://schemas.openxmlformats.org/markup-compatibility/2006">
              <mc:Choice xmlns:v="urn:schemas-microsoft-com:vml" Requires="v">
                <p:oleObj spid="_x0000_s40967" name="文档" r:id="rId3" imgW="9452520" imgH="4381560" progId="Word.Document.8">
                  <p:embed/>
                </p:oleObj>
              </mc:Choice>
              <mc:Fallback>
                <p:oleObj name="文档" r:id="rId3" imgW="9452520" imgH="4381560" progId="Word.Document.8">
                  <p:embed/>
                  <p:pic>
                    <p:nvPicPr>
                      <p:cNvPr id="809988" name="Object 4">
                        <a:extLst>
                          <a:ext uri="{FF2B5EF4-FFF2-40B4-BE49-F238E27FC236}">
                            <a16:creationId xmlns:a16="http://schemas.microsoft.com/office/drawing/2014/main" id="{37FDA2C4-4F91-42CE-BB0B-6FAE2E5086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6626" y="2374901"/>
                        <a:ext cx="7731125" cy="3584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4">
            <a:extLst>
              <a:ext uri="{FF2B5EF4-FFF2-40B4-BE49-F238E27FC236}">
                <a16:creationId xmlns:a16="http://schemas.microsoft.com/office/drawing/2014/main" id="{AFB879EB-2F46-44E6-8FCC-E3760CD45D06}"/>
              </a:ext>
            </a:extLst>
          </p:cNvPr>
          <p:cNvSpPr>
            <a:spLocks noGrp="1"/>
          </p:cNvSpPr>
          <p:nvPr>
            <p:ph type="dt" sz="half" idx="10"/>
          </p:nvPr>
        </p:nvSpPr>
        <p:spPr/>
        <p:txBody>
          <a:bodyPr/>
          <a:lstStyle/>
          <a:p>
            <a:fld id="{9CE35C98-706F-48D0-8C10-1BB11B90A9EE}" type="datetime1">
              <a:rPr lang="zh-CN" altLang="en-US"/>
              <a:pPr/>
              <a:t>2018/11/28</a:t>
            </a:fld>
            <a:endParaRPr lang="en-US" altLang="zh-CN"/>
          </a:p>
        </p:txBody>
      </p:sp>
      <p:sp>
        <p:nvSpPr>
          <p:cNvPr id="6" name="灯片编号占位符 6">
            <a:extLst>
              <a:ext uri="{FF2B5EF4-FFF2-40B4-BE49-F238E27FC236}">
                <a16:creationId xmlns:a16="http://schemas.microsoft.com/office/drawing/2014/main" id="{3059B7A7-2124-46D8-B795-26CEA512549D}"/>
              </a:ext>
            </a:extLst>
          </p:cNvPr>
          <p:cNvSpPr>
            <a:spLocks noGrp="1"/>
          </p:cNvSpPr>
          <p:nvPr>
            <p:ph type="sldNum" sz="quarter" idx="12"/>
          </p:nvPr>
        </p:nvSpPr>
        <p:spPr/>
        <p:txBody>
          <a:bodyPr/>
          <a:lstStyle/>
          <a:p>
            <a:fld id="{FAAEF1B2-B1CA-48AB-8320-686C89E7B501}" type="slidenum">
              <a:rPr lang="en-US" altLang="zh-CN"/>
              <a:pPr/>
              <a:t>128</a:t>
            </a:fld>
            <a:endParaRPr lang="en-US" altLang="zh-CN"/>
          </a:p>
        </p:txBody>
      </p:sp>
      <p:sp>
        <p:nvSpPr>
          <p:cNvPr id="812035" name="Rectangle 1027">
            <a:extLst>
              <a:ext uri="{FF2B5EF4-FFF2-40B4-BE49-F238E27FC236}">
                <a16:creationId xmlns:a16="http://schemas.microsoft.com/office/drawing/2014/main" id="{B180B8B6-B652-4CF5-AF2F-D5A3D53E651C}"/>
              </a:ext>
            </a:extLst>
          </p:cNvPr>
          <p:cNvSpPr>
            <a:spLocks noGrp="1" noRot="1" noChangeArrowheads="1"/>
          </p:cNvSpPr>
          <p:nvPr>
            <p:ph type="body" sz="half" idx="1"/>
          </p:nvPr>
        </p:nvSpPr>
        <p:spPr>
          <a:xfrm>
            <a:off x="2135188" y="1101725"/>
            <a:ext cx="4000500" cy="647700"/>
          </a:xfrm>
        </p:spPr>
        <p:txBody>
          <a:bodyPr/>
          <a:lstStyle/>
          <a:p>
            <a:pPr>
              <a:buClr>
                <a:srgbClr val="0000CC"/>
              </a:buClr>
            </a:pPr>
            <a:r>
              <a:rPr lang="zh-CN" altLang="en-US">
                <a:latin typeface="Times New Roman" panose="02020603050405020304" pitchFamily="18" charset="0"/>
              </a:rPr>
              <a:t>驱动序列的参数检验</a:t>
            </a:r>
          </a:p>
        </p:txBody>
      </p:sp>
      <p:graphicFrame>
        <p:nvGraphicFramePr>
          <p:cNvPr id="812036" name="Object 1028">
            <a:extLst>
              <a:ext uri="{FF2B5EF4-FFF2-40B4-BE49-F238E27FC236}">
                <a16:creationId xmlns:a16="http://schemas.microsoft.com/office/drawing/2014/main" id="{CFBA671F-BE85-4B80-83DA-C5D02999B110}"/>
              </a:ext>
            </a:extLst>
          </p:cNvPr>
          <p:cNvGraphicFramePr>
            <a:graphicFrameLocks noGrp="1" noChangeAspect="1"/>
          </p:cNvGraphicFramePr>
          <p:nvPr>
            <p:ph sz="half" idx="2"/>
          </p:nvPr>
        </p:nvGraphicFramePr>
        <p:xfrm>
          <a:off x="2490789" y="1989138"/>
          <a:ext cx="6950075" cy="3600450"/>
        </p:xfrm>
        <a:graphic>
          <a:graphicData uri="http://schemas.openxmlformats.org/presentationml/2006/ole">
            <mc:AlternateContent xmlns:mc="http://schemas.openxmlformats.org/markup-compatibility/2006">
              <mc:Choice xmlns:v="urn:schemas-microsoft-com:vml" Requires="v">
                <p:oleObj spid="_x0000_s41991" name="文档" r:id="rId3" imgW="8862527" imgH="3960459" progId="Word.Document.8">
                  <p:embed/>
                </p:oleObj>
              </mc:Choice>
              <mc:Fallback>
                <p:oleObj name="文档" r:id="rId3" imgW="8862527" imgH="3960459" progId="Word.Document.8">
                  <p:embed/>
                  <p:pic>
                    <p:nvPicPr>
                      <p:cNvPr id="812036" name="Object 1028">
                        <a:extLst>
                          <a:ext uri="{FF2B5EF4-FFF2-40B4-BE49-F238E27FC236}">
                            <a16:creationId xmlns:a16="http://schemas.microsoft.com/office/drawing/2014/main" id="{CFBA671F-BE85-4B80-83DA-C5D02999B1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0789" y="1989138"/>
                        <a:ext cx="6950075" cy="3600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1">
            <a:extLst>
              <a:ext uri="{FF2B5EF4-FFF2-40B4-BE49-F238E27FC236}">
                <a16:creationId xmlns:a16="http://schemas.microsoft.com/office/drawing/2014/main" id="{757C8406-3A18-4946-8DA9-4E615BBE57FE}"/>
              </a:ext>
            </a:extLst>
          </p:cNvPr>
          <p:cNvSpPr>
            <a:spLocks noGrp="1"/>
          </p:cNvSpPr>
          <p:nvPr>
            <p:ph type="dt" sz="half" idx="10"/>
          </p:nvPr>
        </p:nvSpPr>
        <p:spPr/>
        <p:txBody>
          <a:bodyPr/>
          <a:lstStyle/>
          <a:p>
            <a:fld id="{10B569EE-13B3-4B5B-87C3-B740098ED53B}" type="datetime1">
              <a:rPr lang="zh-CN" altLang="en-US"/>
              <a:pPr/>
              <a:t>2018/11/28</a:t>
            </a:fld>
            <a:endParaRPr lang="en-US" altLang="zh-CN"/>
          </a:p>
        </p:txBody>
      </p:sp>
      <p:sp>
        <p:nvSpPr>
          <p:cNvPr id="6" name="灯片编号占位符 3">
            <a:extLst>
              <a:ext uri="{FF2B5EF4-FFF2-40B4-BE49-F238E27FC236}">
                <a16:creationId xmlns:a16="http://schemas.microsoft.com/office/drawing/2014/main" id="{0DD27448-6D79-42B3-A18A-1AC08CC33290}"/>
              </a:ext>
            </a:extLst>
          </p:cNvPr>
          <p:cNvSpPr>
            <a:spLocks noGrp="1"/>
          </p:cNvSpPr>
          <p:nvPr>
            <p:ph type="sldNum" sz="quarter" idx="12"/>
          </p:nvPr>
        </p:nvSpPr>
        <p:spPr/>
        <p:txBody>
          <a:bodyPr/>
          <a:lstStyle/>
          <a:p>
            <a:fld id="{F84779F8-5E9D-4B89-B54D-3306FF6A78EC}" type="slidenum">
              <a:rPr lang="en-US" altLang="zh-CN"/>
              <a:pPr/>
              <a:t>129</a:t>
            </a:fld>
            <a:endParaRPr lang="en-US" altLang="zh-CN"/>
          </a:p>
        </p:txBody>
      </p:sp>
      <p:graphicFrame>
        <p:nvGraphicFramePr>
          <p:cNvPr id="789506" name="Object 2">
            <a:extLst>
              <a:ext uri="{FF2B5EF4-FFF2-40B4-BE49-F238E27FC236}">
                <a16:creationId xmlns:a16="http://schemas.microsoft.com/office/drawing/2014/main" id="{1B9D8128-AFE4-4969-B920-E8259BA12AE0}"/>
              </a:ext>
            </a:extLst>
          </p:cNvPr>
          <p:cNvGraphicFramePr>
            <a:graphicFrameLocks noChangeAspect="1"/>
          </p:cNvGraphicFramePr>
          <p:nvPr/>
        </p:nvGraphicFramePr>
        <p:xfrm>
          <a:off x="1774825" y="695326"/>
          <a:ext cx="8612188" cy="5002213"/>
        </p:xfrm>
        <a:graphic>
          <a:graphicData uri="http://schemas.openxmlformats.org/presentationml/2006/ole">
            <mc:AlternateContent xmlns:mc="http://schemas.openxmlformats.org/markup-compatibility/2006">
              <mc:Choice xmlns:v="urn:schemas-microsoft-com:vml" Requires="v">
                <p:oleObj spid="_x0000_s43015" name="文档" r:id="rId3" imgW="8862527" imgH="5148668" progId="Word.Document.8">
                  <p:embed/>
                </p:oleObj>
              </mc:Choice>
              <mc:Fallback>
                <p:oleObj name="文档" r:id="rId3" imgW="8862527" imgH="5148668" progId="Word.Document.8">
                  <p:embed/>
                  <p:pic>
                    <p:nvPicPr>
                      <p:cNvPr id="789506" name="Object 2">
                        <a:extLst>
                          <a:ext uri="{FF2B5EF4-FFF2-40B4-BE49-F238E27FC236}">
                            <a16:creationId xmlns:a16="http://schemas.microsoft.com/office/drawing/2014/main" id="{1B9D8128-AFE4-4969-B920-E8259BA12A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4825" y="695326"/>
                        <a:ext cx="8612188" cy="5002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89507" name="Text Box 3">
            <a:extLst>
              <a:ext uri="{FF2B5EF4-FFF2-40B4-BE49-F238E27FC236}">
                <a16:creationId xmlns:a16="http://schemas.microsoft.com/office/drawing/2014/main" id="{48183FB9-A303-4EAE-A4F1-0F6B77BB412F}"/>
              </a:ext>
            </a:extLst>
          </p:cNvPr>
          <p:cNvSpPr txBox="1">
            <a:spLocks noChangeArrowheads="1"/>
          </p:cNvSpPr>
          <p:nvPr/>
        </p:nvSpPr>
        <p:spPr bwMode="auto">
          <a:xfrm>
            <a:off x="1752601" y="228601"/>
            <a:ext cx="29749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2000">
                <a:latin typeface="Tahoma" panose="020B0604030504040204" pitchFamily="34" charset="0"/>
              </a:rPr>
              <a:t>驱动序列的</a:t>
            </a:r>
            <a:r>
              <a:rPr kumimoji="1" lang="zh-CN" altLang="en-US" sz="2000">
                <a:latin typeface="宋体" panose="02010600030101010101" pitchFamily="2" charset="-122"/>
              </a:rPr>
              <a:t>参数检验续</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5">
            <a:extLst>
              <a:ext uri="{FF2B5EF4-FFF2-40B4-BE49-F238E27FC236}">
                <a16:creationId xmlns:a16="http://schemas.microsoft.com/office/drawing/2014/main" id="{14A13DE6-B01B-4976-AE4D-383E66A70A98}"/>
              </a:ext>
            </a:extLst>
          </p:cNvPr>
          <p:cNvSpPr>
            <a:spLocks noGrp="1"/>
          </p:cNvSpPr>
          <p:nvPr>
            <p:ph type="dt" sz="half" idx="10"/>
          </p:nvPr>
        </p:nvSpPr>
        <p:spPr/>
        <p:txBody>
          <a:bodyPr/>
          <a:lstStyle/>
          <a:p>
            <a:fld id="{7CEC4B42-9862-4A1F-87CE-746E1E19EA58}" type="datetime1">
              <a:rPr lang="zh-CN" altLang="en-US"/>
              <a:pPr/>
              <a:t>2018/11/28</a:t>
            </a:fld>
            <a:endParaRPr lang="en-US" altLang="zh-CN"/>
          </a:p>
        </p:txBody>
      </p:sp>
      <p:sp>
        <p:nvSpPr>
          <p:cNvPr id="10" name="灯片编号占位符 7">
            <a:extLst>
              <a:ext uri="{FF2B5EF4-FFF2-40B4-BE49-F238E27FC236}">
                <a16:creationId xmlns:a16="http://schemas.microsoft.com/office/drawing/2014/main" id="{437028F2-CC08-4405-AB90-226F27D39FAF}"/>
              </a:ext>
            </a:extLst>
          </p:cNvPr>
          <p:cNvSpPr>
            <a:spLocks noGrp="1"/>
          </p:cNvSpPr>
          <p:nvPr>
            <p:ph type="sldNum" sz="quarter" idx="12"/>
          </p:nvPr>
        </p:nvSpPr>
        <p:spPr/>
        <p:txBody>
          <a:bodyPr/>
          <a:lstStyle/>
          <a:p>
            <a:fld id="{5F8D9538-10BB-48DA-96BC-B169D5D4408F}" type="slidenum">
              <a:rPr lang="en-US" altLang="zh-CN"/>
              <a:pPr/>
              <a:t>13</a:t>
            </a:fld>
            <a:endParaRPr lang="en-US" altLang="zh-CN"/>
          </a:p>
        </p:txBody>
      </p:sp>
      <p:sp>
        <p:nvSpPr>
          <p:cNvPr id="687107" name="Rectangle 3">
            <a:extLst>
              <a:ext uri="{FF2B5EF4-FFF2-40B4-BE49-F238E27FC236}">
                <a16:creationId xmlns:a16="http://schemas.microsoft.com/office/drawing/2014/main" id="{36502AA9-D6EA-4FD3-A5C7-98356FA68DDD}"/>
              </a:ext>
            </a:extLst>
          </p:cNvPr>
          <p:cNvSpPr>
            <a:spLocks noGrp="1" noRot="1" noChangeArrowheads="1"/>
          </p:cNvSpPr>
          <p:nvPr>
            <p:ph type="body" sz="half" idx="1"/>
          </p:nvPr>
        </p:nvSpPr>
        <p:spPr>
          <a:xfrm>
            <a:off x="2133601" y="1600201"/>
            <a:ext cx="7923213" cy="676275"/>
          </a:xfrm>
        </p:spPr>
        <p:txBody>
          <a:bodyPr/>
          <a:lstStyle/>
          <a:p>
            <a:pPr>
              <a:buFont typeface="Wingdings" panose="05000000000000000000" pitchFamily="2" charset="2"/>
              <a:buNone/>
            </a:pPr>
            <a:r>
              <a:rPr lang="zh-CN" altLang="en-US"/>
              <a:t>密钥产生器最初是由   </a:t>
            </a:r>
            <a:r>
              <a:rPr lang="zh-CN" altLang="en-US">
                <a:solidFill>
                  <a:schemeClr val="tx2"/>
                </a:solidFill>
              </a:rPr>
              <a:t>种子密钥</a:t>
            </a:r>
            <a:r>
              <a:rPr lang="zh-CN" altLang="en-US"/>
              <a:t>启动的。 </a:t>
            </a:r>
          </a:p>
          <a:p>
            <a:pPr>
              <a:buClr>
                <a:srgbClr val="0000CC"/>
              </a:buClr>
              <a:buFont typeface="Wingdings" panose="05000000000000000000" pitchFamily="2" charset="2"/>
              <a:buNone/>
            </a:pPr>
            <a:endParaRPr lang="en-US" altLang="zh-CN"/>
          </a:p>
        </p:txBody>
      </p:sp>
      <p:sp>
        <p:nvSpPr>
          <p:cNvPr id="687109" name="Rectangle 5">
            <a:extLst>
              <a:ext uri="{FF2B5EF4-FFF2-40B4-BE49-F238E27FC236}">
                <a16:creationId xmlns:a16="http://schemas.microsoft.com/office/drawing/2014/main" id="{F27105ED-993F-417F-A087-550CA09F3AA7}"/>
              </a:ext>
            </a:extLst>
          </p:cNvPr>
          <p:cNvSpPr>
            <a:spLocks noChangeArrowheads="1"/>
          </p:cNvSpPr>
          <p:nvPr/>
        </p:nvSpPr>
        <p:spPr bwMode="auto">
          <a:xfrm>
            <a:off x="1524001" y="3130034"/>
            <a:ext cx="184731" cy="369332"/>
          </a:xfrm>
          <a:prstGeom prst="rect">
            <a:avLst/>
          </a:prstGeom>
          <a:noFill/>
          <a:ln>
            <a:noFill/>
          </a:ln>
          <a:effectLst>
            <a:outerShdw dist="125724" dir="189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Lst>
        </p:spPr>
        <p:txBody>
          <a:bodyPr wrap="none" anchor="ctr">
            <a:spAutoFit/>
          </a:bodyPr>
          <a:lstStyle/>
          <a:p>
            <a:endParaRPr lang="zh-CN" altLang="en-US"/>
          </a:p>
        </p:txBody>
      </p:sp>
      <p:graphicFrame>
        <p:nvGraphicFramePr>
          <p:cNvPr id="687108" name="Object 4">
            <a:extLst>
              <a:ext uri="{FF2B5EF4-FFF2-40B4-BE49-F238E27FC236}">
                <a16:creationId xmlns:a16="http://schemas.microsoft.com/office/drawing/2014/main" id="{BD1F0E10-AB7F-4094-B353-A2FCA27EC5BF}"/>
              </a:ext>
            </a:extLst>
          </p:cNvPr>
          <p:cNvGraphicFramePr>
            <a:graphicFrameLocks noChangeAspect="1"/>
          </p:cNvGraphicFramePr>
          <p:nvPr/>
        </p:nvGraphicFramePr>
        <p:xfrm>
          <a:off x="5426076" y="1630364"/>
          <a:ext cx="334963" cy="503237"/>
        </p:xfrm>
        <a:graphic>
          <a:graphicData uri="http://schemas.openxmlformats.org/presentationml/2006/ole">
            <mc:AlternateContent xmlns:mc="http://schemas.openxmlformats.org/markup-compatibility/2006">
              <mc:Choice xmlns:v="urn:schemas-microsoft-com:vml" Requires="v">
                <p:oleObj spid="_x0000_s3079" name="Equation" r:id="rId3" imgW="152334" imgH="228501" progId="Equation.DSMT4">
                  <p:embed/>
                </p:oleObj>
              </mc:Choice>
              <mc:Fallback>
                <p:oleObj name="Equation" r:id="rId3" imgW="152334" imgH="228501" progId="Equation.DSMT4">
                  <p:embed/>
                  <p:pic>
                    <p:nvPicPr>
                      <p:cNvPr id="687108" name="Object 4">
                        <a:extLst>
                          <a:ext uri="{FF2B5EF4-FFF2-40B4-BE49-F238E27FC236}">
                            <a16:creationId xmlns:a16="http://schemas.microsoft.com/office/drawing/2014/main" id="{BD1F0E10-AB7F-4094-B353-A2FCA27EC5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26076" y="1630364"/>
                        <a:ext cx="334963" cy="503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87113" name="Picture 9">
            <a:extLst>
              <a:ext uri="{FF2B5EF4-FFF2-40B4-BE49-F238E27FC236}">
                <a16:creationId xmlns:a16="http://schemas.microsoft.com/office/drawing/2014/main" id="{AED9DD77-3C6D-431A-B6EC-DA7D613FCF8F}"/>
              </a:ext>
            </a:extLst>
          </p:cNvPr>
          <p:cNvPicPr>
            <a:picLocks noGrp="1" noChangeAspect="1" noChangeArrowheads="1"/>
          </p:cNvPicPr>
          <p:nvPr>
            <p:ph sz="quarter" idx="3"/>
          </p:nvPr>
        </p:nvPicPr>
        <p:blipFill>
          <a:blip r:embed="rId5">
            <a:extLst>
              <a:ext uri="{28A0092B-C50C-407E-A947-70E740481C1C}">
                <a14:useLocalDpi xmlns:a14="http://schemas.microsoft.com/office/drawing/2010/main" val="0"/>
              </a:ext>
            </a:extLst>
          </a:blip>
          <a:srcRect/>
          <a:stretch>
            <a:fillRect/>
          </a:stretch>
        </p:blipFill>
        <p:spPr>
          <a:xfrm>
            <a:off x="2566988" y="2276476"/>
            <a:ext cx="6697662" cy="3160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87117" name="Rectangle 13">
            <a:extLst>
              <a:ext uri="{FF2B5EF4-FFF2-40B4-BE49-F238E27FC236}">
                <a16:creationId xmlns:a16="http://schemas.microsoft.com/office/drawing/2014/main" id="{22900562-136C-4AF5-9C4D-3AE2B190F94C}"/>
              </a:ext>
            </a:extLst>
          </p:cNvPr>
          <p:cNvSpPr>
            <a:spLocks noChangeArrowheads="1"/>
          </p:cNvSpPr>
          <p:nvPr/>
        </p:nvSpPr>
        <p:spPr bwMode="auto">
          <a:xfrm>
            <a:off x="4583114" y="5516563"/>
            <a:ext cx="30257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25724" dir="18900000" algn="ctr" rotWithShape="0">
                    <a:schemeClr val="bg2"/>
                  </a:outerShdw>
                </a:effectLst>
              </a14:hiddenEffects>
            </a:ext>
          </a:extLst>
        </p:spPr>
        <p:txBody>
          <a:bodyPr wrap="none">
            <a:spAutoFit/>
          </a:bodyPr>
          <a:lstStyle/>
          <a:p>
            <a:pPr eaLnBrk="1" hangingPunct="1">
              <a:spcBef>
                <a:spcPct val="20000"/>
              </a:spcBef>
              <a:buClr>
                <a:srgbClr val="008000"/>
              </a:buClr>
              <a:buFont typeface="Wingdings" panose="05000000000000000000" pitchFamily="2" charset="2"/>
              <a:buNone/>
            </a:pPr>
            <a:r>
              <a:rPr lang="zh-CN" altLang="en-US" sz="2400" b="1"/>
              <a:t>同步流密码体制模型</a:t>
            </a:r>
            <a:r>
              <a:rPr lang="zh-CN" altLang="en-US" sz="2800"/>
              <a:t> </a:t>
            </a:r>
          </a:p>
        </p:txBody>
      </p:sp>
      <p:sp>
        <p:nvSpPr>
          <p:cNvPr id="687118" name="Text Box 14">
            <a:extLst>
              <a:ext uri="{FF2B5EF4-FFF2-40B4-BE49-F238E27FC236}">
                <a16:creationId xmlns:a16="http://schemas.microsoft.com/office/drawing/2014/main" id="{28460812-593D-461A-B480-DD8C3FB82DB4}"/>
              </a:ext>
            </a:extLst>
          </p:cNvPr>
          <p:cNvSpPr txBox="1">
            <a:spLocks noChangeArrowheads="1"/>
          </p:cNvSpPr>
          <p:nvPr/>
        </p:nvSpPr>
        <p:spPr bwMode="auto">
          <a:xfrm>
            <a:off x="3935413" y="404813"/>
            <a:ext cx="36004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25724" dir="18900000" algn="ctr" rotWithShape="0">
                    <a:schemeClr val="bg2"/>
                  </a:outerShdw>
                </a:effectLst>
              </a14:hiddenEffects>
            </a:ext>
          </a:extLst>
        </p:spPr>
        <p:txBody>
          <a:bodyPr>
            <a:spAutoFit/>
          </a:bodyPr>
          <a:lstStyle/>
          <a:p>
            <a:pPr algn="ctr">
              <a:spcBef>
                <a:spcPct val="50000"/>
              </a:spcBef>
            </a:pPr>
            <a:r>
              <a:rPr lang="zh-CN" altLang="en-US" sz="4400">
                <a:solidFill>
                  <a:schemeClr val="bg1"/>
                </a:solidFill>
                <a:ea typeface="华文行楷" panose="02010800040101010101" pitchFamily="2" charset="-122"/>
              </a:rPr>
              <a:t>同步流密码</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1">
            <a:extLst>
              <a:ext uri="{FF2B5EF4-FFF2-40B4-BE49-F238E27FC236}">
                <a16:creationId xmlns:a16="http://schemas.microsoft.com/office/drawing/2014/main" id="{0A1F6635-BA91-4F1E-815C-58B1D44A54A3}"/>
              </a:ext>
            </a:extLst>
          </p:cNvPr>
          <p:cNvSpPr>
            <a:spLocks noGrp="1"/>
          </p:cNvSpPr>
          <p:nvPr>
            <p:ph type="dt" sz="half" idx="10"/>
          </p:nvPr>
        </p:nvSpPr>
        <p:spPr/>
        <p:txBody>
          <a:bodyPr/>
          <a:lstStyle/>
          <a:p>
            <a:fld id="{9E625183-C4E7-48FB-A05B-C634177A1B2B}" type="datetime1">
              <a:rPr lang="zh-CN" altLang="en-US"/>
              <a:pPr/>
              <a:t>2018/11/28</a:t>
            </a:fld>
            <a:endParaRPr lang="en-US" altLang="zh-CN"/>
          </a:p>
        </p:txBody>
      </p:sp>
      <p:sp>
        <p:nvSpPr>
          <p:cNvPr id="6" name="灯片编号占位符 3">
            <a:extLst>
              <a:ext uri="{FF2B5EF4-FFF2-40B4-BE49-F238E27FC236}">
                <a16:creationId xmlns:a16="http://schemas.microsoft.com/office/drawing/2014/main" id="{DA2CA27B-C791-49D7-97D9-26D3617E6842}"/>
              </a:ext>
            </a:extLst>
          </p:cNvPr>
          <p:cNvSpPr>
            <a:spLocks noGrp="1"/>
          </p:cNvSpPr>
          <p:nvPr>
            <p:ph type="sldNum" sz="quarter" idx="12"/>
          </p:nvPr>
        </p:nvSpPr>
        <p:spPr/>
        <p:txBody>
          <a:bodyPr/>
          <a:lstStyle/>
          <a:p>
            <a:fld id="{3864880E-50CA-4BAB-AFEF-165F1BBBDDD8}" type="slidenum">
              <a:rPr lang="en-US" altLang="zh-CN"/>
              <a:pPr/>
              <a:t>130</a:t>
            </a:fld>
            <a:endParaRPr lang="en-US" altLang="zh-CN"/>
          </a:p>
        </p:txBody>
      </p:sp>
      <p:graphicFrame>
        <p:nvGraphicFramePr>
          <p:cNvPr id="790530" name="Object 2">
            <a:extLst>
              <a:ext uri="{FF2B5EF4-FFF2-40B4-BE49-F238E27FC236}">
                <a16:creationId xmlns:a16="http://schemas.microsoft.com/office/drawing/2014/main" id="{F9B19EB8-28C4-40A1-AD9A-F103EEDCB65D}"/>
              </a:ext>
            </a:extLst>
          </p:cNvPr>
          <p:cNvGraphicFramePr>
            <a:graphicFrameLocks noChangeAspect="1"/>
          </p:cNvGraphicFramePr>
          <p:nvPr/>
        </p:nvGraphicFramePr>
        <p:xfrm>
          <a:off x="1774826" y="1065214"/>
          <a:ext cx="8494713" cy="4956175"/>
        </p:xfrm>
        <a:graphic>
          <a:graphicData uri="http://schemas.openxmlformats.org/presentationml/2006/ole">
            <mc:AlternateContent xmlns:mc="http://schemas.openxmlformats.org/markup-compatibility/2006">
              <mc:Choice xmlns:v="urn:schemas-microsoft-com:vml" Requires="v">
                <p:oleObj spid="_x0000_s44039" name="文档" r:id="rId3" imgW="9005926" imgH="5255971" progId="Word.Document.8">
                  <p:embed/>
                </p:oleObj>
              </mc:Choice>
              <mc:Fallback>
                <p:oleObj name="文档" r:id="rId3" imgW="9005926" imgH="5255971" progId="Word.Document.8">
                  <p:embed/>
                  <p:pic>
                    <p:nvPicPr>
                      <p:cNvPr id="790530" name="Object 2">
                        <a:extLst>
                          <a:ext uri="{FF2B5EF4-FFF2-40B4-BE49-F238E27FC236}">
                            <a16:creationId xmlns:a16="http://schemas.microsoft.com/office/drawing/2014/main" id="{F9B19EB8-28C4-40A1-AD9A-F103EEDCB6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4826" y="1065214"/>
                        <a:ext cx="8494713" cy="4956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90531" name="Text Box 3">
            <a:extLst>
              <a:ext uri="{FF2B5EF4-FFF2-40B4-BE49-F238E27FC236}">
                <a16:creationId xmlns:a16="http://schemas.microsoft.com/office/drawing/2014/main" id="{2173B108-B6D1-4DB8-B905-14587AFA03F5}"/>
              </a:ext>
            </a:extLst>
          </p:cNvPr>
          <p:cNvSpPr txBox="1">
            <a:spLocks noChangeArrowheads="1"/>
          </p:cNvSpPr>
          <p:nvPr/>
        </p:nvSpPr>
        <p:spPr bwMode="auto">
          <a:xfrm>
            <a:off x="1752600" y="228601"/>
            <a:ext cx="31559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2000">
                <a:latin typeface="Tahoma" panose="020B0604030504040204" pitchFamily="34" charset="0"/>
              </a:rPr>
              <a:t>驱动序列的</a:t>
            </a:r>
            <a:r>
              <a:rPr kumimoji="1" lang="zh-CN" altLang="en-US" sz="2000">
                <a:latin typeface="宋体" panose="02010600030101010101" pitchFamily="2" charset="-122"/>
              </a:rPr>
              <a:t>参数检验续</a:t>
            </a:r>
          </a:p>
        </p:txBody>
      </p:sp>
    </p:spTree>
  </p:cSld>
  <p:clrMapOvr>
    <a:masterClrMapping/>
  </p:clrMapOv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4">
            <a:extLst>
              <a:ext uri="{FF2B5EF4-FFF2-40B4-BE49-F238E27FC236}">
                <a16:creationId xmlns:a16="http://schemas.microsoft.com/office/drawing/2014/main" id="{7C133BE4-3454-4B66-9592-4C546DBCDD56}"/>
              </a:ext>
            </a:extLst>
          </p:cNvPr>
          <p:cNvSpPr>
            <a:spLocks noGrp="1"/>
          </p:cNvSpPr>
          <p:nvPr>
            <p:ph type="dt" sz="half" idx="10"/>
          </p:nvPr>
        </p:nvSpPr>
        <p:spPr/>
        <p:txBody>
          <a:bodyPr/>
          <a:lstStyle/>
          <a:p>
            <a:fld id="{E06ABDBC-D8BA-4C3B-8F98-3AC5CF30C6F2}" type="datetime1">
              <a:rPr lang="zh-CN" altLang="en-US"/>
              <a:pPr/>
              <a:t>2018/11/28</a:t>
            </a:fld>
            <a:endParaRPr lang="en-US" altLang="zh-CN"/>
          </a:p>
        </p:txBody>
      </p:sp>
      <p:sp>
        <p:nvSpPr>
          <p:cNvPr id="6" name="灯片编号占位符 6">
            <a:extLst>
              <a:ext uri="{FF2B5EF4-FFF2-40B4-BE49-F238E27FC236}">
                <a16:creationId xmlns:a16="http://schemas.microsoft.com/office/drawing/2014/main" id="{9D3B2210-E2B3-4FCC-834C-612D07B80CDB}"/>
              </a:ext>
            </a:extLst>
          </p:cNvPr>
          <p:cNvSpPr>
            <a:spLocks noGrp="1"/>
          </p:cNvSpPr>
          <p:nvPr>
            <p:ph type="sldNum" sz="quarter" idx="12"/>
          </p:nvPr>
        </p:nvSpPr>
        <p:spPr/>
        <p:txBody>
          <a:bodyPr/>
          <a:lstStyle/>
          <a:p>
            <a:fld id="{4FAABBCE-7B51-4F80-87FB-0D15D1ECF207}" type="slidenum">
              <a:rPr lang="en-US" altLang="zh-CN"/>
              <a:pPr/>
              <a:t>131</a:t>
            </a:fld>
            <a:endParaRPr lang="en-US" altLang="zh-CN"/>
          </a:p>
        </p:txBody>
      </p:sp>
      <p:sp>
        <p:nvSpPr>
          <p:cNvPr id="814083" name="Rectangle 1027">
            <a:extLst>
              <a:ext uri="{FF2B5EF4-FFF2-40B4-BE49-F238E27FC236}">
                <a16:creationId xmlns:a16="http://schemas.microsoft.com/office/drawing/2014/main" id="{FDAD4FC9-D40F-4F19-ADE1-78823E46CB43}"/>
              </a:ext>
            </a:extLst>
          </p:cNvPr>
          <p:cNvSpPr>
            <a:spLocks noGrp="1" noRot="1" noChangeArrowheads="1"/>
          </p:cNvSpPr>
          <p:nvPr>
            <p:ph type="body" sz="half" idx="1"/>
          </p:nvPr>
        </p:nvSpPr>
        <p:spPr>
          <a:xfrm>
            <a:off x="2208213" y="1196976"/>
            <a:ext cx="4248150" cy="792163"/>
          </a:xfrm>
        </p:spPr>
        <p:txBody>
          <a:bodyPr/>
          <a:lstStyle/>
          <a:p>
            <a:pPr>
              <a:buClr>
                <a:srgbClr val="0000CC"/>
              </a:buClr>
            </a:pPr>
            <a:r>
              <a:rPr lang="zh-CN" altLang="en-US">
                <a:latin typeface="Times New Roman" panose="02020603050405020304" pitchFamily="18" charset="0"/>
              </a:rPr>
              <a:t>驱动序列的相关性分析</a:t>
            </a:r>
          </a:p>
        </p:txBody>
      </p:sp>
      <p:graphicFrame>
        <p:nvGraphicFramePr>
          <p:cNvPr id="814084" name="Object 1028">
            <a:extLst>
              <a:ext uri="{FF2B5EF4-FFF2-40B4-BE49-F238E27FC236}">
                <a16:creationId xmlns:a16="http://schemas.microsoft.com/office/drawing/2014/main" id="{A444E568-99B4-4D8B-BF6F-BF718DD82C1A}"/>
              </a:ext>
            </a:extLst>
          </p:cNvPr>
          <p:cNvGraphicFramePr>
            <a:graphicFrameLocks noGrp="1" noChangeAspect="1"/>
          </p:cNvGraphicFramePr>
          <p:nvPr>
            <p:ph sz="half" idx="2"/>
          </p:nvPr>
        </p:nvGraphicFramePr>
        <p:xfrm>
          <a:off x="2455863" y="1601789"/>
          <a:ext cx="7021512" cy="4052887"/>
        </p:xfrm>
        <a:graphic>
          <a:graphicData uri="http://schemas.openxmlformats.org/presentationml/2006/ole">
            <mc:AlternateContent xmlns:mc="http://schemas.openxmlformats.org/markup-compatibility/2006">
              <mc:Choice xmlns:v="urn:schemas-microsoft-com:vml" Requires="v">
                <p:oleObj spid="_x0000_s45063" name="文档" r:id="rId3" imgW="8862527" imgH="4823368" progId="Word.Document.8">
                  <p:embed/>
                </p:oleObj>
              </mc:Choice>
              <mc:Fallback>
                <p:oleObj name="文档" r:id="rId3" imgW="8862527" imgH="4823368" progId="Word.Document.8">
                  <p:embed/>
                  <p:pic>
                    <p:nvPicPr>
                      <p:cNvPr id="814084" name="Object 1028">
                        <a:extLst>
                          <a:ext uri="{FF2B5EF4-FFF2-40B4-BE49-F238E27FC236}">
                            <a16:creationId xmlns:a16="http://schemas.microsoft.com/office/drawing/2014/main" id="{A444E568-99B4-4D8B-BF6F-BF718DD82C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55863" y="1601789"/>
                        <a:ext cx="7021512" cy="4052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日期占位符 3">
            <a:extLst>
              <a:ext uri="{FF2B5EF4-FFF2-40B4-BE49-F238E27FC236}">
                <a16:creationId xmlns:a16="http://schemas.microsoft.com/office/drawing/2014/main" id="{9F62065C-4C77-4E39-A434-557740E83B41}"/>
              </a:ext>
            </a:extLst>
          </p:cNvPr>
          <p:cNvSpPr>
            <a:spLocks noGrp="1"/>
          </p:cNvSpPr>
          <p:nvPr>
            <p:ph type="dt" sz="half" idx="10"/>
          </p:nvPr>
        </p:nvSpPr>
        <p:spPr/>
        <p:txBody>
          <a:bodyPr/>
          <a:lstStyle/>
          <a:p>
            <a:fld id="{CA18E0D8-F5D1-4A47-8B3F-B4FE805457AB}" type="datetime1">
              <a:rPr lang="zh-CN" altLang="en-US"/>
              <a:pPr/>
              <a:t>2018/11/28</a:t>
            </a:fld>
            <a:endParaRPr lang="en-US" altLang="zh-CN"/>
          </a:p>
        </p:txBody>
      </p:sp>
      <p:sp>
        <p:nvSpPr>
          <p:cNvPr id="26" name="灯片编号占位符 5">
            <a:extLst>
              <a:ext uri="{FF2B5EF4-FFF2-40B4-BE49-F238E27FC236}">
                <a16:creationId xmlns:a16="http://schemas.microsoft.com/office/drawing/2014/main" id="{083E350D-7117-4256-936E-321F57C82461}"/>
              </a:ext>
            </a:extLst>
          </p:cNvPr>
          <p:cNvSpPr>
            <a:spLocks noGrp="1"/>
          </p:cNvSpPr>
          <p:nvPr>
            <p:ph type="sldNum" sz="quarter" idx="12"/>
          </p:nvPr>
        </p:nvSpPr>
        <p:spPr/>
        <p:txBody>
          <a:bodyPr/>
          <a:lstStyle/>
          <a:p>
            <a:fld id="{68E5ED59-AABD-4EE8-A06F-C6C301031561}" type="slidenum">
              <a:rPr lang="en-US" altLang="zh-CN"/>
              <a:pPr/>
              <a:t>132</a:t>
            </a:fld>
            <a:endParaRPr lang="en-US" altLang="zh-CN"/>
          </a:p>
        </p:txBody>
      </p:sp>
      <p:sp>
        <p:nvSpPr>
          <p:cNvPr id="792578" name="Text Box 2">
            <a:extLst>
              <a:ext uri="{FF2B5EF4-FFF2-40B4-BE49-F238E27FC236}">
                <a16:creationId xmlns:a16="http://schemas.microsoft.com/office/drawing/2014/main" id="{F5537DB7-1650-45D8-B085-6A0B8B1D2886}"/>
              </a:ext>
            </a:extLst>
          </p:cNvPr>
          <p:cNvSpPr txBox="1">
            <a:spLocks noChangeArrowheads="1"/>
          </p:cNvSpPr>
          <p:nvPr/>
        </p:nvSpPr>
        <p:spPr bwMode="auto">
          <a:xfrm>
            <a:off x="1774825" y="260350"/>
            <a:ext cx="8605838" cy="2000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Clr>
                <a:srgbClr val="0000CC"/>
              </a:buClr>
              <a:buFont typeface="Wingdings" panose="05000000000000000000" pitchFamily="2" charset="2"/>
              <a:buChar char="Ø"/>
            </a:pPr>
            <a:r>
              <a:rPr lang="zh-CN" altLang="en-US" sz="2800" b="1">
                <a:latin typeface="宋体" panose="02010600030101010101" pitchFamily="2" charset="-122"/>
              </a:rPr>
              <a:t>驱动序列的自相关分析</a:t>
            </a:r>
            <a:endParaRPr kumimoji="1" lang="zh-CN" altLang="en-US" sz="2800">
              <a:latin typeface="Tahoma" panose="020B0604030504040204" pitchFamily="34" charset="0"/>
            </a:endParaRPr>
          </a:p>
          <a:p>
            <a:pPr eaLnBrk="1" hangingPunct="1">
              <a:spcBef>
                <a:spcPct val="50000"/>
              </a:spcBef>
            </a:pPr>
            <a:r>
              <a:rPr kumimoji="1" lang="zh-CN" altLang="en-US" sz="2400">
                <a:solidFill>
                  <a:srgbClr val="000000"/>
                </a:solidFill>
                <a:latin typeface="Tahoma" panose="020B0604030504040204" pitchFamily="34" charset="0"/>
              </a:rPr>
              <a:t>产生长度为</a:t>
            </a:r>
            <a:r>
              <a:rPr kumimoji="1" lang="en-US" altLang="zh-CN" sz="2400">
                <a:solidFill>
                  <a:srgbClr val="000000"/>
                </a:solidFill>
                <a:latin typeface="Tahoma" panose="020B0604030504040204" pitchFamily="34" charset="0"/>
              </a:rPr>
              <a:t>40,000</a:t>
            </a:r>
            <a:r>
              <a:rPr kumimoji="1" lang="zh-CN" altLang="en-US" sz="2400">
                <a:solidFill>
                  <a:srgbClr val="000000"/>
                </a:solidFill>
                <a:latin typeface="Tahoma" panose="020B0604030504040204" pitchFamily="34" charset="0"/>
              </a:rPr>
              <a:t>的驱动序列</a:t>
            </a:r>
            <a:r>
              <a:rPr kumimoji="1" lang="en-US" altLang="zh-CN" sz="2400">
                <a:solidFill>
                  <a:srgbClr val="000000"/>
                </a:solidFill>
                <a:latin typeface="cajcd fnthx" pitchFamily="18" charset="2"/>
              </a:rPr>
              <a:t>K</a:t>
            </a:r>
            <a:r>
              <a:rPr kumimoji="1" lang="en-US" altLang="zh-CN" sz="2400" baseline="-25000">
                <a:solidFill>
                  <a:srgbClr val="000000"/>
                </a:solidFill>
                <a:latin typeface="Tahoma" panose="020B0604030504040204" pitchFamily="34" charset="0"/>
              </a:rPr>
              <a:t>1</a:t>
            </a:r>
            <a:r>
              <a:rPr kumimoji="1" lang="zh-CN" altLang="en-US" sz="2400">
                <a:solidFill>
                  <a:srgbClr val="000000"/>
                </a:solidFill>
                <a:latin typeface="Tahoma" panose="020B0604030504040204" pitchFamily="34" charset="0"/>
              </a:rPr>
              <a:t>，序列</a:t>
            </a:r>
            <a:r>
              <a:rPr kumimoji="1" lang="en-US" altLang="zh-CN" sz="2400">
                <a:solidFill>
                  <a:srgbClr val="000000"/>
                </a:solidFill>
                <a:latin typeface="cajcd fnthx" pitchFamily="18" charset="2"/>
              </a:rPr>
              <a:t>K</a:t>
            </a:r>
            <a:r>
              <a:rPr kumimoji="1" lang="en-US" altLang="zh-CN" sz="2400" baseline="-25000">
                <a:solidFill>
                  <a:srgbClr val="000000"/>
                </a:solidFill>
                <a:latin typeface="Tahoma" panose="020B0604030504040204" pitchFamily="34" charset="0"/>
              </a:rPr>
              <a:t>2</a:t>
            </a:r>
            <a:r>
              <a:rPr kumimoji="1" lang="zh-CN" altLang="en-US" sz="2400">
                <a:solidFill>
                  <a:srgbClr val="000000"/>
                </a:solidFill>
                <a:latin typeface="Tahoma" panose="020B0604030504040204" pitchFamily="34" charset="0"/>
              </a:rPr>
              <a:t>的自相关函数如图</a:t>
            </a:r>
            <a:r>
              <a:rPr kumimoji="1" lang="en-US" altLang="zh-CN" sz="2400">
                <a:solidFill>
                  <a:srgbClr val="000000"/>
                </a:solidFill>
                <a:latin typeface="Tahoma" panose="020B0604030504040204" pitchFamily="34" charset="0"/>
              </a:rPr>
              <a:t>A16</a:t>
            </a:r>
            <a:r>
              <a:rPr kumimoji="1" lang="zh-CN" altLang="en-US" sz="2400">
                <a:solidFill>
                  <a:srgbClr val="000000"/>
                </a:solidFill>
                <a:latin typeface="Tahoma" panose="020B0604030504040204" pitchFamily="34" charset="0"/>
              </a:rPr>
              <a:t>所示。</a:t>
            </a:r>
          </a:p>
          <a:p>
            <a:pPr eaLnBrk="1" hangingPunct="1">
              <a:spcBef>
                <a:spcPct val="50000"/>
              </a:spcBef>
            </a:pPr>
            <a:r>
              <a:rPr kumimoji="1" lang="zh-CN" altLang="en-US" sz="2400" b="1">
                <a:solidFill>
                  <a:srgbClr val="0000FF"/>
                </a:solidFill>
                <a:latin typeface="Tahoma" panose="020B0604030504040204" pitchFamily="34" charset="0"/>
                <a:sym typeface="Wingdings 2" panose="05020102010507070707" pitchFamily="18" charset="2"/>
              </a:rPr>
              <a:t></a:t>
            </a:r>
            <a:r>
              <a:rPr kumimoji="1" lang="zh-CN" altLang="en-US" sz="2400" b="1">
                <a:solidFill>
                  <a:srgbClr val="0000FF"/>
                </a:solidFill>
                <a:latin typeface="Tahoma" panose="020B0604030504040204" pitchFamily="34" charset="0"/>
              </a:rPr>
              <a:t>驱动序列的自相关函数近似于冲激函数</a:t>
            </a:r>
          </a:p>
        </p:txBody>
      </p:sp>
      <p:sp>
        <p:nvSpPr>
          <p:cNvPr id="792579" name="Text Box 3">
            <a:extLst>
              <a:ext uri="{FF2B5EF4-FFF2-40B4-BE49-F238E27FC236}">
                <a16:creationId xmlns:a16="http://schemas.microsoft.com/office/drawing/2014/main" id="{D40B86C0-BA0F-4F4C-AC42-067DE56F5A92}"/>
              </a:ext>
            </a:extLst>
          </p:cNvPr>
          <p:cNvSpPr txBox="1">
            <a:spLocks noChangeArrowheads="1"/>
          </p:cNvSpPr>
          <p:nvPr/>
        </p:nvSpPr>
        <p:spPr bwMode="auto">
          <a:xfrm>
            <a:off x="3827464" y="4149726"/>
            <a:ext cx="43195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1" lang="zh-CN" altLang="en-US">
                <a:latin typeface="Tahoma" panose="020B0604030504040204" pitchFamily="34" charset="0"/>
              </a:rPr>
              <a:t>图</a:t>
            </a:r>
            <a:r>
              <a:rPr kumimoji="1" lang="en-US" altLang="zh-CN">
                <a:latin typeface="Tahoma" panose="020B0604030504040204" pitchFamily="34" charset="0"/>
              </a:rPr>
              <a:t>A16 </a:t>
            </a:r>
            <a:r>
              <a:rPr kumimoji="1" lang="zh-CN" altLang="en-US">
                <a:latin typeface="Tahoma" panose="020B0604030504040204" pitchFamily="34" charset="0"/>
              </a:rPr>
              <a:t>驱动序列的自相关特性 </a:t>
            </a:r>
          </a:p>
        </p:txBody>
      </p:sp>
      <p:sp>
        <p:nvSpPr>
          <p:cNvPr id="792580" name="Text Box 4">
            <a:extLst>
              <a:ext uri="{FF2B5EF4-FFF2-40B4-BE49-F238E27FC236}">
                <a16:creationId xmlns:a16="http://schemas.microsoft.com/office/drawing/2014/main" id="{0E590691-94EB-41AA-A972-B1258728DB76}"/>
              </a:ext>
            </a:extLst>
          </p:cNvPr>
          <p:cNvSpPr txBox="1">
            <a:spLocks noChangeArrowheads="1"/>
          </p:cNvSpPr>
          <p:nvPr/>
        </p:nvSpPr>
        <p:spPr bwMode="auto">
          <a:xfrm>
            <a:off x="1666876" y="4443414"/>
            <a:ext cx="885666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2400">
                <a:solidFill>
                  <a:srgbClr val="000000"/>
                </a:solidFill>
                <a:latin typeface="Tahoma" panose="020B0604030504040204" pitchFamily="34" charset="0"/>
              </a:rPr>
              <a:t>驱动序列的自相关函数在</a:t>
            </a:r>
            <a:r>
              <a:rPr kumimoji="1" lang="en-US" altLang="zh-CN" sz="2400">
                <a:solidFill>
                  <a:srgbClr val="000000"/>
                </a:solidFill>
                <a:latin typeface="Symbol" panose="05050102010706020507" pitchFamily="18" charset="2"/>
              </a:rPr>
              <a:t>t</a:t>
            </a:r>
            <a:r>
              <a:rPr kumimoji="1" lang="en-US" altLang="zh-CN" sz="2400">
                <a:solidFill>
                  <a:srgbClr val="000000"/>
                </a:solidFill>
                <a:latin typeface="Tahoma" panose="020B0604030504040204" pitchFamily="34" charset="0"/>
              </a:rPr>
              <a:t>=0</a:t>
            </a:r>
            <a:r>
              <a:rPr kumimoji="1" lang="zh-CN" altLang="en-US" sz="2400">
                <a:solidFill>
                  <a:srgbClr val="000000"/>
                </a:solidFill>
                <a:latin typeface="Tahoma" panose="020B0604030504040204" pitchFamily="34" charset="0"/>
              </a:rPr>
              <a:t>时幅度为</a:t>
            </a:r>
            <a:r>
              <a:rPr kumimoji="1" lang="en-US" altLang="zh-CN" sz="2400">
                <a:solidFill>
                  <a:srgbClr val="000000"/>
                </a:solidFill>
                <a:latin typeface="Tahoma" panose="020B0604030504040204" pitchFamily="34" charset="0"/>
              </a:rPr>
              <a:t>1</a:t>
            </a:r>
            <a:r>
              <a:rPr kumimoji="1" lang="zh-CN" altLang="en-US" sz="2400">
                <a:solidFill>
                  <a:srgbClr val="000000"/>
                </a:solidFill>
                <a:latin typeface="Tahoma" panose="020B0604030504040204" pitchFamily="34" charset="0"/>
              </a:rPr>
              <a:t>，</a:t>
            </a:r>
            <a:r>
              <a:rPr kumimoji="1" lang="en-US" altLang="zh-CN" sz="2400">
                <a:solidFill>
                  <a:srgbClr val="000000"/>
                </a:solidFill>
                <a:latin typeface="Symbol" panose="05050102010706020507" pitchFamily="18" charset="2"/>
              </a:rPr>
              <a:t>t</a:t>
            </a:r>
            <a:r>
              <a:rPr kumimoji="1" lang="en-US" altLang="zh-CN" sz="2400">
                <a:solidFill>
                  <a:srgbClr val="000000"/>
                </a:solidFill>
                <a:latin typeface="Tahoma" panose="020B0604030504040204" pitchFamily="34" charset="0"/>
              </a:rPr>
              <a:t>≠0</a:t>
            </a:r>
            <a:r>
              <a:rPr kumimoji="1" lang="zh-CN" altLang="en-US" sz="2400">
                <a:solidFill>
                  <a:srgbClr val="000000"/>
                </a:solidFill>
                <a:latin typeface="Tahoma" panose="020B0604030504040204" pitchFamily="34" charset="0"/>
              </a:rPr>
              <a:t>时幅度绝对值的均值，最大值，最小值及标准方差如表</a:t>
            </a:r>
            <a:r>
              <a:rPr kumimoji="1" lang="en-US" altLang="zh-CN" sz="2400">
                <a:solidFill>
                  <a:srgbClr val="000000"/>
                </a:solidFill>
                <a:latin typeface="Tahoma" panose="020B0604030504040204" pitchFamily="34" charset="0"/>
              </a:rPr>
              <a:t>A7</a:t>
            </a:r>
            <a:r>
              <a:rPr kumimoji="1" lang="zh-CN" altLang="en-US" sz="2400">
                <a:solidFill>
                  <a:srgbClr val="000000"/>
                </a:solidFill>
                <a:latin typeface="Tahoma" panose="020B0604030504040204" pitchFamily="34" charset="0"/>
              </a:rPr>
              <a:t>所示</a:t>
            </a:r>
          </a:p>
        </p:txBody>
      </p:sp>
      <p:sp>
        <p:nvSpPr>
          <p:cNvPr id="792581" name="Text Box 5">
            <a:extLst>
              <a:ext uri="{FF2B5EF4-FFF2-40B4-BE49-F238E27FC236}">
                <a16:creationId xmlns:a16="http://schemas.microsoft.com/office/drawing/2014/main" id="{8C547F37-D0FA-45A1-B086-4E51E22B7BB7}"/>
              </a:ext>
            </a:extLst>
          </p:cNvPr>
          <p:cNvSpPr txBox="1">
            <a:spLocks noChangeArrowheads="1"/>
          </p:cNvSpPr>
          <p:nvPr/>
        </p:nvSpPr>
        <p:spPr bwMode="auto">
          <a:xfrm>
            <a:off x="4403726" y="6200776"/>
            <a:ext cx="36369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1" lang="zh-CN" altLang="en-US">
                <a:latin typeface="Tahoma" panose="020B0604030504040204" pitchFamily="34" charset="0"/>
              </a:rPr>
              <a:t>表</a:t>
            </a:r>
            <a:r>
              <a:rPr kumimoji="1" lang="en-US" altLang="zh-CN">
                <a:latin typeface="Tahoma" panose="020B0604030504040204" pitchFamily="34" charset="0"/>
              </a:rPr>
              <a:t>A7 </a:t>
            </a:r>
            <a:r>
              <a:rPr kumimoji="1" lang="zh-CN" altLang="en-US">
                <a:latin typeface="Tahoma" panose="020B0604030504040204" pitchFamily="34" charset="0"/>
              </a:rPr>
              <a:t>驱动序列的自相关特性</a:t>
            </a:r>
          </a:p>
        </p:txBody>
      </p:sp>
      <p:pic>
        <p:nvPicPr>
          <p:cNvPr id="792582" name="Picture 6">
            <a:extLst>
              <a:ext uri="{FF2B5EF4-FFF2-40B4-BE49-F238E27FC236}">
                <a16:creationId xmlns:a16="http://schemas.microsoft.com/office/drawing/2014/main" id="{C99AAB9A-443A-4C96-B8D0-7E3846D0E8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750" y="2420939"/>
            <a:ext cx="7596188"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92583" name="Group 7">
            <a:extLst>
              <a:ext uri="{FF2B5EF4-FFF2-40B4-BE49-F238E27FC236}">
                <a16:creationId xmlns:a16="http://schemas.microsoft.com/office/drawing/2014/main" id="{9797FAEF-A74B-44D4-A7D3-D2EF32326D81}"/>
              </a:ext>
            </a:extLst>
          </p:cNvPr>
          <p:cNvGraphicFramePr>
            <a:graphicFrameLocks noGrp="1"/>
          </p:cNvGraphicFramePr>
          <p:nvPr>
            <p:ph idx="1"/>
          </p:nvPr>
        </p:nvGraphicFramePr>
        <p:xfrm>
          <a:off x="3538538" y="5221288"/>
          <a:ext cx="5810250" cy="876301"/>
        </p:xfrm>
        <a:graphic>
          <a:graphicData uri="http://schemas.openxmlformats.org/drawingml/2006/table">
            <a:tbl>
              <a:tblPr/>
              <a:tblGrid>
                <a:gridCol w="1419225">
                  <a:extLst>
                    <a:ext uri="{9D8B030D-6E8A-4147-A177-3AD203B41FA5}">
                      <a16:colId xmlns:a16="http://schemas.microsoft.com/office/drawing/2014/main" val="2677984562"/>
                    </a:ext>
                  </a:extLst>
                </a:gridCol>
                <a:gridCol w="1422400">
                  <a:extLst>
                    <a:ext uri="{9D8B030D-6E8A-4147-A177-3AD203B41FA5}">
                      <a16:colId xmlns:a16="http://schemas.microsoft.com/office/drawing/2014/main" val="1581263447"/>
                    </a:ext>
                  </a:extLst>
                </a:gridCol>
                <a:gridCol w="1416050">
                  <a:extLst>
                    <a:ext uri="{9D8B030D-6E8A-4147-A177-3AD203B41FA5}">
                      <a16:colId xmlns:a16="http://schemas.microsoft.com/office/drawing/2014/main" val="3906831022"/>
                    </a:ext>
                  </a:extLst>
                </a:gridCol>
                <a:gridCol w="1552575">
                  <a:extLst>
                    <a:ext uri="{9D8B030D-6E8A-4147-A177-3AD203B41FA5}">
                      <a16:colId xmlns:a16="http://schemas.microsoft.com/office/drawing/2014/main" val="3336757591"/>
                    </a:ext>
                  </a:extLst>
                </a:gridCol>
              </a:tblGrid>
              <a:tr h="398463">
                <a:tc>
                  <a:txBody>
                    <a:bodyPr/>
                    <a:lstStyle>
                      <a:lvl1pPr marL="342900" indent="-342900"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Mean</a:t>
                      </a:r>
                    </a:p>
                  </a:txBody>
                  <a:tcPr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Max</a:t>
                      </a:r>
                    </a:p>
                  </a:txBody>
                  <a:tcPr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Min</a:t>
                      </a:r>
                    </a:p>
                  </a:txBody>
                  <a:tcPr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std</a:t>
                      </a:r>
                    </a:p>
                  </a:txBody>
                  <a:tcPr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579647726"/>
                  </a:ext>
                </a:extLst>
              </a:tr>
              <a:tr h="477838">
                <a:tc>
                  <a:txBody>
                    <a:bodyPr/>
                    <a:lstStyle>
                      <a:lvl1pPr marL="342900" indent="-342900"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0.0026510</a:t>
                      </a:r>
                    </a:p>
                  </a:txBody>
                  <a:tcPr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0.0171023</a:t>
                      </a:r>
                    </a:p>
                  </a:txBody>
                  <a:tcPr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4.07025e-8</a:t>
                      </a:r>
                    </a:p>
                  </a:txBody>
                  <a:tcPr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0.00232768</a:t>
                      </a:r>
                    </a:p>
                  </a:txBody>
                  <a:tcPr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586437048"/>
                  </a:ext>
                </a:extLst>
              </a:tr>
            </a:tbl>
          </a:graphicData>
        </a:graphic>
      </p:graphicFrame>
    </p:spTree>
  </p:cSld>
  <p:clrMapOvr>
    <a:masterClrMapping/>
  </p:clrMapOv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a:extLst>
              <a:ext uri="{FF2B5EF4-FFF2-40B4-BE49-F238E27FC236}">
                <a16:creationId xmlns:a16="http://schemas.microsoft.com/office/drawing/2014/main" id="{2C9E5514-E825-4CFB-8C85-4285C44392E9}"/>
              </a:ext>
            </a:extLst>
          </p:cNvPr>
          <p:cNvSpPr>
            <a:spLocks noGrp="1"/>
          </p:cNvSpPr>
          <p:nvPr>
            <p:ph type="dt" sz="half" idx="10"/>
          </p:nvPr>
        </p:nvSpPr>
        <p:spPr/>
        <p:txBody>
          <a:bodyPr/>
          <a:lstStyle/>
          <a:p>
            <a:fld id="{9D093AE9-2E7E-42D9-A772-5EC165F45D82}" type="datetime1">
              <a:rPr lang="zh-CN" altLang="en-US"/>
              <a:pPr/>
              <a:t>2018/11/28</a:t>
            </a:fld>
            <a:endParaRPr lang="en-US" altLang="zh-CN"/>
          </a:p>
        </p:txBody>
      </p:sp>
      <p:sp>
        <p:nvSpPr>
          <p:cNvPr id="7" name="灯片编号占位符 5">
            <a:extLst>
              <a:ext uri="{FF2B5EF4-FFF2-40B4-BE49-F238E27FC236}">
                <a16:creationId xmlns:a16="http://schemas.microsoft.com/office/drawing/2014/main" id="{F75BB463-E237-415C-8508-998CD5CE29F4}"/>
              </a:ext>
            </a:extLst>
          </p:cNvPr>
          <p:cNvSpPr>
            <a:spLocks noGrp="1"/>
          </p:cNvSpPr>
          <p:nvPr>
            <p:ph type="sldNum" sz="quarter" idx="12"/>
          </p:nvPr>
        </p:nvSpPr>
        <p:spPr/>
        <p:txBody>
          <a:bodyPr/>
          <a:lstStyle/>
          <a:p>
            <a:fld id="{2A3949A1-491D-495C-B92D-5228167BFE02}" type="slidenum">
              <a:rPr lang="en-US" altLang="zh-CN"/>
              <a:pPr/>
              <a:t>133</a:t>
            </a:fld>
            <a:endParaRPr lang="en-US" altLang="zh-CN"/>
          </a:p>
        </p:txBody>
      </p:sp>
      <p:sp>
        <p:nvSpPr>
          <p:cNvPr id="793602" name="Text Box 2">
            <a:extLst>
              <a:ext uri="{FF2B5EF4-FFF2-40B4-BE49-F238E27FC236}">
                <a16:creationId xmlns:a16="http://schemas.microsoft.com/office/drawing/2014/main" id="{C9342E31-5CEA-4D53-A281-AA1656A041E8}"/>
              </a:ext>
            </a:extLst>
          </p:cNvPr>
          <p:cNvSpPr txBox="1">
            <a:spLocks noChangeArrowheads="1"/>
          </p:cNvSpPr>
          <p:nvPr/>
        </p:nvSpPr>
        <p:spPr bwMode="auto">
          <a:xfrm>
            <a:off x="1774826" y="404814"/>
            <a:ext cx="8893175" cy="2739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Clr>
                <a:srgbClr val="0000CC"/>
              </a:buClr>
              <a:buFont typeface="Wingdings" panose="05000000000000000000" pitchFamily="2" charset="2"/>
              <a:buChar char="Ø"/>
            </a:pPr>
            <a:r>
              <a:rPr lang="zh-CN" altLang="en-US" sz="2800" b="1">
                <a:latin typeface="宋体" panose="02010600030101010101" pitchFamily="2" charset="-122"/>
              </a:rPr>
              <a:t>驱动序列的互相关分析</a:t>
            </a:r>
            <a:endParaRPr kumimoji="1" lang="zh-CN" altLang="en-US" sz="2400">
              <a:latin typeface="Tahoma" panose="020B0604030504040204" pitchFamily="34" charset="0"/>
            </a:endParaRPr>
          </a:p>
          <a:p>
            <a:pPr eaLnBrk="1" hangingPunct="1">
              <a:spcBef>
                <a:spcPct val="50000"/>
              </a:spcBef>
            </a:pPr>
            <a:r>
              <a:rPr kumimoji="1" lang="zh-CN" altLang="en-US" sz="2400">
                <a:solidFill>
                  <a:srgbClr val="000000"/>
                </a:solidFill>
                <a:latin typeface="Tahoma" panose="020B0604030504040204" pitchFamily="34" charset="0"/>
              </a:rPr>
              <a:t>用两个不同的工作密钥分别产生长度为</a:t>
            </a:r>
            <a:r>
              <a:rPr kumimoji="1" lang="en-US" altLang="zh-CN" sz="2400">
                <a:solidFill>
                  <a:srgbClr val="000000"/>
                </a:solidFill>
                <a:latin typeface="Times New Roman" panose="02020603050405020304" pitchFamily="18" charset="0"/>
              </a:rPr>
              <a:t>30,000</a:t>
            </a:r>
            <a:r>
              <a:rPr kumimoji="1" lang="zh-CN" altLang="en-US" sz="2400">
                <a:solidFill>
                  <a:srgbClr val="000000"/>
                </a:solidFill>
                <a:latin typeface="Tahoma" panose="020B0604030504040204" pitchFamily="34" charset="0"/>
              </a:rPr>
              <a:t>的序列</a:t>
            </a:r>
            <a:r>
              <a:rPr kumimoji="1" lang="en-US" altLang="zh-CN" sz="2400">
                <a:solidFill>
                  <a:srgbClr val="000000"/>
                </a:solidFill>
                <a:latin typeface="cajcd fnthx" pitchFamily="18" charset="2"/>
              </a:rPr>
              <a:t>K</a:t>
            </a:r>
            <a:r>
              <a:rPr kumimoji="1" lang="en-US" altLang="zh-CN" sz="2400" baseline="-25000">
                <a:solidFill>
                  <a:srgbClr val="000000"/>
                </a:solidFill>
                <a:latin typeface="Tahoma" panose="020B0604030504040204" pitchFamily="34" charset="0"/>
              </a:rPr>
              <a:t>2</a:t>
            </a:r>
            <a:r>
              <a:rPr kumimoji="1" lang="zh-CN" altLang="en-US" sz="2400">
                <a:solidFill>
                  <a:srgbClr val="000000"/>
                </a:solidFill>
                <a:latin typeface="Tahoma" panose="020B0604030504040204" pitchFamily="34" charset="0"/>
              </a:rPr>
              <a:t>和</a:t>
            </a:r>
            <a:r>
              <a:rPr kumimoji="1" lang="en-US" altLang="zh-CN" sz="2400">
                <a:solidFill>
                  <a:srgbClr val="000000"/>
                </a:solidFill>
                <a:latin typeface="cajcd fnthx" pitchFamily="18" charset="2"/>
              </a:rPr>
              <a:t>K</a:t>
            </a:r>
            <a:r>
              <a:rPr kumimoji="1" lang="en-US" altLang="zh-CN" sz="2400" baseline="-25000">
                <a:solidFill>
                  <a:srgbClr val="000000"/>
                </a:solidFill>
                <a:latin typeface="Tahoma" panose="020B0604030504040204" pitchFamily="34" charset="0"/>
              </a:rPr>
              <a:t>3</a:t>
            </a:r>
            <a:r>
              <a:rPr kumimoji="1" lang="zh-CN" altLang="en-US" sz="2400">
                <a:solidFill>
                  <a:srgbClr val="000000"/>
                </a:solidFill>
                <a:latin typeface="Tahoma" panose="020B0604030504040204" pitchFamily="34" charset="0"/>
              </a:rPr>
              <a:t>，序列</a:t>
            </a:r>
            <a:r>
              <a:rPr kumimoji="1" lang="en-US" altLang="zh-CN" sz="2400">
                <a:solidFill>
                  <a:srgbClr val="000000"/>
                </a:solidFill>
                <a:latin typeface="cajcd fnthx" pitchFamily="18" charset="2"/>
              </a:rPr>
              <a:t>K</a:t>
            </a:r>
            <a:r>
              <a:rPr kumimoji="1" lang="en-US" altLang="zh-CN" sz="2400" baseline="-25000">
                <a:solidFill>
                  <a:srgbClr val="000000"/>
                </a:solidFill>
                <a:latin typeface="Tahoma" panose="020B0604030504040204" pitchFamily="34" charset="0"/>
              </a:rPr>
              <a:t>2</a:t>
            </a:r>
            <a:r>
              <a:rPr kumimoji="1" lang="zh-CN" altLang="en-US" sz="2400">
                <a:solidFill>
                  <a:srgbClr val="000000"/>
                </a:solidFill>
                <a:latin typeface="Tahoma" panose="020B0604030504040204" pitchFamily="34" charset="0"/>
              </a:rPr>
              <a:t>和</a:t>
            </a:r>
            <a:r>
              <a:rPr kumimoji="1" lang="en-US" altLang="zh-CN" sz="2400">
                <a:solidFill>
                  <a:srgbClr val="000000"/>
                </a:solidFill>
                <a:latin typeface="cajcd fnthx" pitchFamily="18" charset="2"/>
              </a:rPr>
              <a:t>K</a:t>
            </a:r>
            <a:r>
              <a:rPr kumimoji="1" lang="en-US" altLang="zh-CN" sz="2400" baseline="-25000">
                <a:solidFill>
                  <a:srgbClr val="000000"/>
                </a:solidFill>
                <a:latin typeface="Tahoma" panose="020B0604030504040204" pitchFamily="34" charset="0"/>
              </a:rPr>
              <a:t>3</a:t>
            </a:r>
            <a:r>
              <a:rPr kumimoji="1" lang="zh-CN" altLang="en-US" sz="2400">
                <a:solidFill>
                  <a:srgbClr val="000000"/>
                </a:solidFill>
                <a:latin typeface="Tahoma" panose="020B0604030504040204" pitchFamily="34" charset="0"/>
              </a:rPr>
              <a:t>的互相关函数如图</a:t>
            </a:r>
            <a:r>
              <a:rPr kumimoji="1" lang="en-US" altLang="zh-CN" sz="2400">
                <a:solidFill>
                  <a:srgbClr val="000000"/>
                </a:solidFill>
                <a:latin typeface="Tahoma" panose="020B0604030504040204" pitchFamily="34" charset="0"/>
              </a:rPr>
              <a:t>A17</a:t>
            </a:r>
            <a:r>
              <a:rPr kumimoji="1" lang="zh-CN" altLang="en-US" sz="2400">
                <a:solidFill>
                  <a:srgbClr val="000000"/>
                </a:solidFill>
                <a:latin typeface="Tahoma" panose="020B0604030504040204" pitchFamily="34" charset="0"/>
              </a:rPr>
              <a:t>所示。驱动序列互相关函数的幅度接近于</a:t>
            </a:r>
            <a:r>
              <a:rPr kumimoji="1" lang="en-US" altLang="zh-CN" sz="2400">
                <a:solidFill>
                  <a:srgbClr val="000000"/>
                </a:solidFill>
                <a:latin typeface="Tahoma" panose="020B0604030504040204" pitchFamily="34" charset="0"/>
              </a:rPr>
              <a:t>0 </a:t>
            </a:r>
            <a:r>
              <a:rPr kumimoji="1" lang="zh-CN" altLang="en-US" sz="2400">
                <a:solidFill>
                  <a:srgbClr val="000000"/>
                </a:solidFill>
                <a:latin typeface="Tahoma" panose="020B0604030504040204" pitchFamily="34" charset="0"/>
              </a:rPr>
              <a:t>。</a:t>
            </a:r>
          </a:p>
          <a:p>
            <a:pPr eaLnBrk="1" hangingPunct="1">
              <a:spcBef>
                <a:spcPct val="50000"/>
              </a:spcBef>
            </a:pPr>
            <a:r>
              <a:rPr kumimoji="1" lang="zh-CN" altLang="en-US" sz="2400" b="1">
                <a:solidFill>
                  <a:srgbClr val="0000FF"/>
                </a:solidFill>
                <a:latin typeface="Tahoma" panose="020B0604030504040204" pitchFamily="34" charset="0"/>
                <a:sym typeface="Wingdings 2" panose="05020102010507070707" pitchFamily="18" charset="2"/>
              </a:rPr>
              <a:t></a:t>
            </a:r>
            <a:r>
              <a:rPr kumimoji="1" lang="zh-CN" altLang="en-US" sz="2400" b="1">
                <a:solidFill>
                  <a:srgbClr val="0000FF"/>
                </a:solidFill>
                <a:latin typeface="Tahoma" panose="020B0604030504040204" pitchFamily="34" charset="0"/>
              </a:rPr>
              <a:t>不同工作密钥产生的驱动序列之间的互相关函数的幅度都接近于</a:t>
            </a:r>
            <a:r>
              <a:rPr kumimoji="1" lang="en-US" altLang="zh-CN" sz="2400" b="1">
                <a:solidFill>
                  <a:srgbClr val="0000FF"/>
                </a:solidFill>
                <a:latin typeface="Tahoma" panose="020B0604030504040204" pitchFamily="34" charset="0"/>
              </a:rPr>
              <a:t>0</a:t>
            </a:r>
          </a:p>
        </p:txBody>
      </p:sp>
      <p:sp>
        <p:nvSpPr>
          <p:cNvPr id="793603" name="Text Box 3">
            <a:extLst>
              <a:ext uri="{FF2B5EF4-FFF2-40B4-BE49-F238E27FC236}">
                <a16:creationId xmlns:a16="http://schemas.microsoft.com/office/drawing/2014/main" id="{764456ED-888C-482E-A376-380CBB94FD14}"/>
              </a:ext>
            </a:extLst>
          </p:cNvPr>
          <p:cNvSpPr txBox="1">
            <a:spLocks noChangeArrowheads="1"/>
          </p:cNvSpPr>
          <p:nvPr/>
        </p:nvSpPr>
        <p:spPr bwMode="auto">
          <a:xfrm>
            <a:off x="1774826" y="5357814"/>
            <a:ext cx="8569325"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kumimoji="1" lang="zh-CN" altLang="en-US">
                <a:latin typeface="Tahoma" panose="020B0604030504040204" pitchFamily="34" charset="0"/>
              </a:rPr>
              <a:t>图</a:t>
            </a:r>
            <a:r>
              <a:rPr kumimoji="1" lang="en-US" altLang="zh-CN">
                <a:latin typeface="Tahoma" panose="020B0604030504040204" pitchFamily="34" charset="0"/>
              </a:rPr>
              <a:t>A17  </a:t>
            </a:r>
            <a:r>
              <a:rPr kumimoji="1" lang="zh-CN" altLang="en-US">
                <a:latin typeface="Tahoma" panose="020B0604030504040204" pitchFamily="34" charset="0"/>
              </a:rPr>
              <a:t>驱动序列的互相关特性</a:t>
            </a:r>
          </a:p>
          <a:p>
            <a:pPr algn="ctr" eaLnBrk="1" hangingPunct="1"/>
            <a:r>
              <a:rPr kumimoji="1" lang="en-US" altLang="zh-CN">
                <a:latin typeface="Tahoma" panose="020B0604030504040204" pitchFamily="34" charset="0"/>
              </a:rPr>
              <a:t>mean=0.00308977 max= 0.0199841 min= 2.66934e-007 std= 0.00269815</a:t>
            </a:r>
          </a:p>
          <a:p>
            <a:pPr algn="ctr" eaLnBrk="1" hangingPunct="1"/>
            <a:r>
              <a:rPr kumimoji="1" lang="en-US" altLang="zh-CN">
                <a:latin typeface="Tahoma" panose="020B0604030504040204" pitchFamily="34" charset="0"/>
              </a:rPr>
              <a:t> </a:t>
            </a:r>
            <a:r>
              <a:rPr kumimoji="1" lang="en-US" altLang="zh-CN" sz="1600">
                <a:latin typeface="Tahoma" panose="020B0604030504040204" pitchFamily="34" charset="0"/>
              </a:rPr>
              <a:t>(mean, max, min, std</a:t>
            </a:r>
            <a:r>
              <a:rPr kumimoji="1" lang="zh-CN" altLang="en-US" sz="1600">
                <a:latin typeface="Tahoma" panose="020B0604030504040204" pitchFamily="34" charset="0"/>
              </a:rPr>
              <a:t>表示互相关函数幅度绝对值的平均值、最大值、最小值和标准方差</a:t>
            </a:r>
            <a:r>
              <a:rPr kumimoji="1" lang="en-US" altLang="zh-CN" sz="1600">
                <a:latin typeface="Tahoma" panose="020B0604030504040204" pitchFamily="34" charset="0"/>
              </a:rPr>
              <a:t>)</a:t>
            </a:r>
          </a:p>
        </p:txBody>
      </p:sp>
      <p:pic>
        <p:nvPicPr>
          <p:cNvPr id="793604" name="Picture 4">
            <a:extLst>
              <a:ext uri="{FF2B5EF4-FFF2-40B4-BE49-F238E27FC236}">
                <a16:creationId xmlns:a16="http://schemas.microsoft.com/office/drawing/2014/main" id="{E8BFF7B6-0858-495E-9102-C388647359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9651" y="2997201"/>
            <a:ext cx="7777163" cy="225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4">
            <a:extLst>
              <a:ext uri="{FF2B5EF4-FFF2-40B4-BE49-F238E27FC236}">
                <a16:creationId xmlns:a16="http://schemas.microsoft.com/office/drawing/2014/main" id="{77A6174C-6C04-4E91-8296-575D4C6178E0}"/>
              </a:ext>
            </a:extLst>
          </p:cNvPr>
          <p:cNvSpPr>
            <a:spLocks noGrp="1"/>
          </p:cNvSpPr>
          <p:nvPr>
            <p:ph type="dt" sz="half" idx="10"/>
          </p:nvPr>
        </p:nvSpPr>
        <p:spPr/>
        <p:txBody>
          <a:bodyPr/>
          <a:lstStyle/>
          <a:p>
            <a:fld id="{2E55E2E1-6734-4176-A0AC-41CA96AD56CB}" type="datetime1">
              <a:rPr lang="zh-CN" altLang="en-US"/>
              <a:pPr/>
              <a:t>2018/11/28</a:t>
            </a:fld>
            <a:endParaRPr lang="en-US" altLang="zh-CN"/>
          </a:p>
        </p:txBody>
      </p:sp>
      <p:sp>
        <p:nvSpPr>
          <p:cNvPr id="6" name="灯片编号占位符 6">
            <a:extLst>
              <a:ext uri="{FF2B5EF4-FFF2-40B4-BE49-F238E27FC236}">
                <a16:creationId xmlns:a16="http://schemas.microsoft.com/office/drawing/2014/main" id="{8BCFDE09-6BCE-4D2C-8232-E81B78A63D67}"/>
              </a:ext>
            </a:extLst>
          </p:cNvPr>
          <p:cNvSpPr>
            <a:spLocks noGrp="1"/>
          </p:cNvSpPr>
          <p:nvPr>
            <p:ph type="sldNum" sz="quarter" idx="12"/>
          </p:nvPr>
        </p:nvSpPr>
        <p:spPr/>
        <p:txBody>
          <a:bodyPr/>
          <a:lstStyle/>
          <a:p>
            <a:fld id="{49E4AF2A-476D-4927-A554-56DA5A41C1C9}" type="slidenum">
              <a:rPr lang="en-US" altLang="zh-CN"/>
              <a:pPr/>
              <a:t>134</a:t>
            </a:fld>
            <a:endParaRPr lang="en-US" altLang="zh-CN"/>
          </a:p>
        </p:txBody>
      </p:sp>
      <p:sp>
        <p:nvSpPr>
          <p:cNvPr id="816131" name="Rectangle 3">
            <a:extLst>
              <a:ext uri="{FF2B5EF4-FFF2-40B4-BE49-F238E27FC236}">
                <a16:creationId xmlns:a16="http://schemas.microsoft.com/office/drawing/2014/main" id="{F04CFCBA-B8E5-4D24-B957-470DDCEB0231}"/>
              </a:ext>
            </a:extLst>
          </p:cNvPr>
          <p:cNvSpPr>
            <a:spLocks noGrp="1" noRot="1" noChangeArrowheads="1"/>
          </p:cNvSpPr>
          <p:nvPr>
            <p:ph type="body" sz="half" idx="1"/>
          </p:nvPr>
        </p:nvSpPr>
        <p:spPr>
          <a:xfrm>
            <a:off x="2135189" y="1196975"/>
            <a:ext cx="5832475" cy="647700"/>
          </a:xfrm>
        </p:spPr>
        <p:txBody>
          <a:bodyPr/>
          <a:lstStyle/>
          <a:p>
            <a:pPr>
              <a:buClr>
                <a:srgbClr val="0000CC"/>
              </a:buClr>
            </a:pPr>
            <a:r>
              <a:rPr lang="zh-CN" altLang="en-US">
                <a:latin typeface="Times New Roman" panose="02020603050405020304" pitchFamily="18" charset="0"/>
              </a:rPr>
              <a:t>驱动序列独立性必要条件的检验</a:t>
            </a:r>
          </a:p>
        </p:txBody>
      </p:sp>
      <p:graphicFrame>
        <p:nvGraphicFramePr>
          <p:cNvPr id="816132" name="Object 4">
            <a:extLst>
              <a:ext uri="{FF2B5EF4-FFF2-40B4-BE49-F238E27FC236}">
                <a16:creationId xmlns:a16="http://schemas.microsoft.com/office/drawing/2014/main" id="{6351C68D-CB44-492C-9ADC-ACC746A1FC82}"/>
              </a:ext>
            </a:extLst>
          </p:cNvPr>
          <p:cNvGraphicFramePr>
            <a:graphicFrameLocks noGrp="1" noChangeAspect="1"/>
          </p:cNvGraphicFramePr>
          <p:nvPr>
            <p:ph sz="half" idx="2"/>
          </p:nvPr>
        </p:nvGraphicFramePr>
        <p:xfrm>
          <a:off x="2493964" y="1631950"/>
          <a:ext cx="7189787" cy="4065588"/>
        </p:xfrm>
        <a:graphic>
          <a:graphicData uri="http://schemas.openxmlformats.org/presentationml/2006/ole">
            <mc:AlternateContent xmlns:mc="http://schemas.openxmlformats.org/markup-compatibility/2006">
              <mc:Choice xmlns:v="urn:schemas-microsoft-com:vml" Requires="v">
                <p:oleObj spid="_x0000_s46087" name="文档" r:id="rId3" imgW="8862527" imgH="5011567" progId="Word.Document.8">
                  <p:embed/>
                </p:oleObj>
              </mc:Choice>
              <mc:Fallback>
                <p:oleObj name="文档" r:id="rId3" imgW="8862527" imgH="5011567" progId="Word.Document.8">
                  <p:embed/>
                  <p:pic>
                    <p:nvPicPr>
                      <p:cNvPr id="816132" name="Object 4">
                        <a:extLst>
                          <a:ext uri="{FF2B5EF4-FFF2-40B4-BE49-F238E27FC236}">
                            <a16:creationId xmlns:a16="http://schemas.microsoft.com/office/drawing/2014/main" id="{6351C68D-CB44-492C-9ADC-ACC746A1FC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3964" y="1631950"/>
                        <a:ext cx="7189787" cy="4065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1">
            <a:extLst>
              <a:ext uri="{FF2B5EF4-FFF2-40B4-BE49-F238E27FC236}">
                <a16:creationId xmlns:a16="http://schemas.microsoft.com/office/drawing/2014/main" id="{4C91BF86-1305-442B-964F-1398B9110400}"/>
              </a:ext>
            </a:extLst>
          </p:cNvPr>
          <p:cNvSpPr>
            <a:spLocks noGrp="1"/>
          </p:cNvSpPr>
          <p:nvPr>
            <p:ph type="dt" sz="half" idx="10"/>
          </p:nvPr>
        </p:nvSpPr>
        <p:spPr/>
        <p:txBody>
          <a:bodyPr/>
          <a:lstStyle/>
          <a:p>
            <a:fld id="{D5217BF3-0E7D-4B3A-99C6-6569FA947940}" type="datetime1">
              <a:rPr lang="zh-CN" altLang="en-US"/>
              <a:pPr/>
              <a:t>2018/11/28</a:t>
            </a:fld>
            <a:endParaRPr lang="en-US" altLang="zh-CN"/>
          </a:p>
        </p:txBody>
      </p:sp>
      <p:sp>
        <p:nvSpPr>
          <p:cNvPr id="6" name="灯片编号占位符 3">
            <a:extLst>
              <a:ext uri="{FF2B5EF4-FFF2-40B4-BE49-F238E27FC236}">
                <a16:creationId xmlns:a16="http://schemas.microsoft.com/office/drawing/2014/main" id="{FD7FF32B-EF4D-4DBB-8E46-BE4462813089}"/>
              </a:ext>
            </a:extLst>
          </p:cNvPr>
          <p:cNvSpPr>
            <a:spLocks noGrp="1"/>
          </p:cNvSpPr>
          <p:nvPr>
            <p:ph type="sldNum" sz="quarter" idx="12"/>
          </p:nvPr>
        </p:nvSpPr>
        <p:spPr/>
        <p:txBody>
          <a:bodyPr/>
          <a:lstStyle/>
          <a:p>
            <a:fld id="{8A6A5B68-B81C-4C08-A52D-E5F5131600F7}" type="slidenum">
              <a:rPr lang="en-US" altLang="zh-CN"/>
              <a:pPr/>
              <a:t>135</a:t>
            </a:fld>
            <a:endParaRPr lang="en-US" altLang="zh-CN"/>
          </a:p>
        </p:txBody>
      </p:sp>
      <p:graphicFrame>
        <p:nvGraphicFramePr>
          <p:cNvPr id="795650" name="Object 2">
            <a:extLst>
              <a:ext uri="{FF2B5EF4-FFF2-40B4-BE49-F238E27FC236}">
                <a16:creationId xmlns:a16="http://schemas.microsoft.com/office/drawing/2014/main" id="{BA361BDB-4802-4DF4-BEF6-ECB69310F909}"/>
              </a:ext>
            </a:extLst>
          </p:cNvPr>
          <p:cNvGraphicFramePr>
            <a:graphicFrameLocks noChangeAspect="1"/>
          </p:cNvGraphicFramePr>
          <p:nvPr/>
        </p:nvGraphicFramePr>
        <p:xfrm>
          <a:off x="1725614" y="1089025"/>
          <a:ext cx="8510587" cy="4572000"/>
        </p:xfrm>
        <a:graphic>
          <a:graphicData uri="http://schemas.openxmlformats.org/presentationml/2006/ole">
            <mc:AlternateContent xmlns:mc="http://schemas.openxmlformats.org/markup-compatibility/2006">
              <mc:Choice xmlns:v="urn:schemas-microsoft-com:vml" Requires="v">
                <p:oleObj spid="_x0000_s47111" name="文档" r:id="rId3" imgW="9005926" imgH="4847844" progId="Word.Document.8">
                  <p:embed/>
                </p:oleObj>
              </mc:Choice>
              <mc:Fallback>
                <p:oleObj name="文档" r:id="rId3" imgW="9005926" imgH="4847844" progId="Word.Document.8">
                  <p:embed/>
                  <p:pic>
                    <p:nvPicPr>
                      <p:cNvPr id="795650" name="Object 2">
                        <a:extLst>
                          <a:ext uri="{FF2B5EF4-FFF2-40B4-BE49-F238E27FC236}">
                            <a16:creationId xmlns:a16="http://schemas.microsoft.com/office/drawing/2014/main" id="{BA361BDB-4802-4DF4-BEF6-ECB69310F9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5614" y="1089025"/>
                        <a:ext cx="8510587" cy="457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95651" name="Text Box 3">
            <a:extLst>
              <a:ext uri="{FF2B5EF4-FFF2-40B4-BE49-F238E27FC236}">
                <a16:creationId xmlns:a16="http://schemas.microsoft.com/office/drawing/2014/main" id="{0BC474A5-EE71-42FF-AF9C-CFAEEE50BD3D}"/>
              </a:ext>
            </a:extLst>
          </p:cNvPr>
          <p:cNvSpPr txBox="1">
            <a:spLocks noChangeArrowheads="1"/>
          </p:cNvSpPr>
          <p:nvPr/>
        </p:nvSpPr>
        <p:spPr bwMode="auto">
          <a:xfrm>
            <a:off x="1774825" y="228601"/>
            <a:ext cx="36591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a:latin typeface="宋体" panose="02010600030101010101" pitchFamily="2" charset="-122"/>
              </a:rPr>
              <a:t>驱动独立性必要条件的检验续</a:t>
            </a:r>
          </a:p>
        </p:txBody>
      </p:sp>
    </p:spTree>
  </p:cSld>
  <p:clrMapOvr>
    <a:masterClrMapping/>
  </p:clrMapOvr>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4">
            <a:extLst>
              <a:ext uri="{FF2B5EF4-FFF2-40B4-BE49-F238E27FC236}">
                <a16:creationId xmlns:a16="http://schemas.microsoft.com/office/drawing/2014/main" id="{BC72A440-F843-4597-8BD6-9CA1A6615FD0}"/>
              </a:ext>
            </a:extLst>
          </p:cNvPr>
          <p:cNvSpPr>
            <a:spLocks noGrp="1"/>
          </p:cNvSpPr>
          <p:nvPr>
            <p:ph type="dt" sz="half" idx="10"/>
          </p:nvPr>
        </p:nvSpPr>
        <p:spPr/>
        <p:txBody>
          <a:bodyPr/>
          <a:lstStyle/>
          <a:p>
            <a:fld id="{B97E5DAF-521B-4F7D-9FFF-0EC97001DA1C}" type="datetime1">
              <a:rPr lang="zh-CN" altLang="en-US"/>
              <a:pPr/>
              <a:t>2018/11/28</a:t>
            </a:fld>
            <a:endParaRPr lang="en-US" altLang="zh-CN"/>
          </a:p>
        </p:txBody>
      </p:sp>
      <p:sp>
        <p:nvSpPr>
          <p:cNvPr id="6" name="灯片编号占位符 6">
            <a:extLst>
              <a:ext uri="{FF2B5EF4-FFF2-40B4-BE49-F238E27FC236}">
                <a16:creationId xmlns:a16="http://schemas.microsoft.com/office/drawing/2014/main" id="{65B859AF-49AB-448D-9138-22678A959E95}"/>
              </a:ext>
            </a:extLst>
          </p:cNvPr>
          <p:cNvSpPr>
            <a:spLocks noGrp="1"/>
          </p:cNvSpPr>
          <p:nvPr>
            <p:ph type="sldNum" sz="quarter" idx="12"/>
          </p:nvPr>
        </p:nvSpPr>
        <p:spPr/>
        <p:txBody>
          <a:bodyPr/>
          <a:lstStyle/>
          <a:p>
            <a:fld id="{B38728EF-4D09-4F07-8B58-3F7EB37134AA}" type="slidenum">
              <a:rPr lang="en-US" altLang="zh-CN"/>
              <a:pPr/>
              <a:t>136</a:t>
            </a:fld>
            <a:endParaRPr lang="en-US" altLang="zh-CN"/>
          </a:p>
        </p:txBody>
      </p:sp>
      <p:sp>
        <p:nvSpPr>
          <p:cNvPr id="818179" name="Rectangle 1027">
            <a:extLst>
              <a:ext uri="{FF2B5EF4-FFF2-40B4-BE49-F238E27FC236}">
                <a16:creationId xmlns:a16="http://schemas.microsoft.com/office/drawing/2014/main" id="{01031DAF-B2F9-46C6-B04F-DC6BEE28AD93}"/>
              </a:ext>
            </a:extLst>
          </p:cNvPr>
          <p:cNvSpPr>
            <a:spLocks noGrp="1" noRot="1" noChangeArrowheads="1"/>
          </p:cNvSpPr>
          <p:nvPr>
            <p:ph type="body" sz="half" idx="1"/>
          </p:nvPr>
        </p:nvSpPr>
        <p:spPr>
          <a:xfrm>
            <a:off x="2135189" y="1195389"/>
            <a:ext cx="6840537" cy="720725"/>
          </a:xfrm>
        </p:spPr>
        <p:txBody>
          <a:bodyPr/>
          <a:lstStyle/>
          <a:p>
            <a:pPr>
              <a:buClr>
                <a:srgbClr val="0000CC"/>
              </a:buClr>
            </a:pPr>
            <a:r>
              <a:rPr lang="zh-CN" altLang="en-US">
                <a:latin typeface="Times New Roman" panose="02020603050405020304" pitchFamily="18" charset="0"/>
              </a:rPr>
              <a:t>驱动序列的线性复杂度分析</a:t>
            </a:r>
          </a:p>
        </p:txBody>
      </p:sp>
      <p:graphicFrame>
        <p:nvGraphicFramePr>
          <p:cNvPr id="818180" name="Object 1028">
            <a:extLst>
              <a:ext uri="{FF2B5EF4-FFF2-40B4-BE49-F238E27FC236}">
                <a16:creationId xmlns:a16="http://schemas.microsoft.com/office/drawing/2014/main" id="{B8D128DC-D3A4-411B-81D6-ABFCE59DEE0F}"/>
              </a:ext>
            </a:extLst>
          </p:cNvPr>
          <p:cNvGraphicFramePr>
            <a:graphicFrameLocks noGrp="1" noChangeAspect="1"/>
          </p:cNvGraphicFramePr>
          <p:nvPr>
            <p:ph sz="half" idx="2"/>
          </p:nvPr>
        </p:nvGraphicFramePr>
        <p:xfrm>
          <a:off x="2495550" y="1628776"/>
          <a:ext cx="7056438" cy="3960813"/>
        </p:xfrm>
        <a:graphic>
          <a:graphicData uri="http://schemas.openxmlformats.org/presentationml/2006/ole">
            <mc:AlternateContent xmlns:mc="http://schemas.openxmlformats.org/markup-compatibility/2006">
              <mc:Choice xmlns:v="urn:schemas-microsoft-com:vml" Requires="v">
                <p:oleObj spid="_x0000_s48135" name="文档" r:id="rId3" imgW="8862527" imgH="5102968" progId="Word.Document.8">
                  <p:embed/>
                </p:oleObj>
              </mc:Choice>
              <mc:Fallback>
                <p:oleObj name="文档" r:id="rId3" imgW="8862527" imgH="5102968" progId="Word.Document.8">
                  <p:embed/>
                  <p:pic>
                    <p:nvPicPr>
                      <p:cNvPr id="818180" name="Object 1028">
                        <a:extLst>
                          <a:ext uri="{FF2B5EF4-FFF2-40B4-BE49-F238E27FC236}">
                            <a16:creationId xmlns:a16="http://schemas.microsoft.com/office/drawing/2014/main" id="{B8D128DC-D3A4-411B-81D6-ABFCE59DEE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5550" y="1628776"/>
                        <a:ext cx="7056438" cy="3960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1">
            <a:extLst>
              <a:ext uri="{FF2B5EF4-FFF2-40B4-BE49-F238E27FC236}">
                <a16:creationId xmlns:a16="http://schemas.microsoft.com/office/drawing/2014/main" id="{58134D24-484C-4457-975F-33A24539DD34}"/>
              </a:ext>
            </a:extLst>
          </p:cNvPr>
          <p:cNvSpPr>
            <a:spLocks noGrp="1"/>
          </p:cNvSpPr>
          <p:nvPr>
            <p:ph type="dt" sz="half" idx="10"/>
          </p:nvPr>
        </p:nvSpPr>
        <p:spPr/>
        <p:txBody>
          <a:bodyPr/>
          <a:lstStyle/>
          <a:p>
            <a:fld id="{AC67C381-CC45-4A3B-8682-5584E078A441}" type="datetime1">
              <a:rPr lang="zh-CN" altLang="en-US"/>
              <a:pPr/>
              <a:t>2018/11/28</a:t>
            </a:fld>
            <a:endParaRPr lang="en-US" altLang="zh-CN"/>
          </a:p>
        </p:txBody>
      </p:sp>
      <p:sp>
        <p:nvSpPr>
          <p:cNvPr id="6" name="灯片编号占位符 3">
            <a:extLst>
              <a:ext uri="{FF2B5EF4-FFF2-40B4-BE49-F238E27FC236}">
                <a16:creationId xmlns:a16="http://schemas.microsoft.com/office/drawing/2014/main" id="{FA6BCD61-4438-45FE-A00F-77DA00CBFB13}"/>
              </a:ext>
            </a:extLst>
          </p:cNvPr>
          <p:cNvSpPr>
            <a:spLocks noGrp="1"/>
          </p:cNvSpPr>
          <p:nvPr>
            <p:ph type="sldNum" sz="quarter" idx="12"/>
          </p:nvPr>
        </p:nvSpPr>
        <p:spPr/>
        <p:txBody>
          <a:bodyPr/>
          <a:lstStyle/>
          <a:p>
            <a:fld id="{CDA56D45-85CF-43F5-AD22-4F5A086D6E8B}" type="slidenum">
              <a:rPr lang="en-US" altLang="zh-CN"/>
              <a:pPr/>
              <a:t>137</a:t>
            </a:fld>
            <a:endParaRPr lang="en-US" altLang="zh-CN"/>
          </a:p>
        </p:txBody>
      </p:sp>
      <p:graphicFrame>
        <p:nvGraphicFramePr>
          <p:cNvPr id="797698" name="Object 2">
            <a:extLst>
              <a:ext uri="{FF2B5EF4-FFF2-40B4-BE49-F238E27FC236}">
                <a16:creationId xmlns:a16="http://schemas.microsoft.com/office/drawing/2014/main" id="{46B7044E-0FB7-4E20-A231-E3E970BB905B}"/>
              </a:ext>
            </a:extLst>
          </p:cNvPr>
          <p:cNvGraphicFramePr>
            <a:graphicFrameLocks noChangeAspect="1"/>
          </p:cNvGraphicFramePr>
          <p:nvPr/>
        </p:nvGraphicFramePr>
        <p:xfrm>
          <a:off x="1804989" y="871539"/>
          <a:ext cx="8504237" cy="5329237"/>
        </p:xfrm>
        <a:graphic>
          <a:graphicData uri="http://schemas.openxmlformats.org/presentationml/2006/ole">
            <mc:AlternateContent xmlns:mc="http://schemas.openxmlformats.org/markup-compatibility/2006">
              <mc:Choice xmlns:v="urn:schemas-microsoft-com:vml" Requires="v">
                <p:oleObj spid="_x0000_s49159" name="文档" r:id="rId3" imgW="8862527" imgH="5209482" progId="Word.Document.8">
                  <p:embed/>
                </p:oleObj>
              </mc:Choice>
              <mc:Fallback>
                <p:oleObj name="文档" r:id="rId3" imgW="8862527" imgH="5209482" progId="Word.Document.8">
                  <p:embed/>
                  <p:pic>
                    <p:nvPicPr>
                      <p:cNvPr id="797698" name="Object 2">
                        <a:extLst>
                          <a:ext uri="{FF2B5EF4-FFF2-40B4-BE49-F238E27FC236}">
                            <a16:creationId xmlns:a16="http://schemas.microsoft.com/office/drawing/2014/main" id="{46B7044E-0FB7-4E20-A231-E3E970BB90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4989" y="871539"/>
                        <a:ext cx="8504237" cy="5329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97699" name="Text Box 3">
            <a:extLst>
              <a:ext uri="{FF2B5EF4-FFF2-40B4-BE49-F238E27FC236}">
                <a16:creationId xmlns:a16="http://schemas.microsoft.com/office/drawing/2014/main" id="{2F62ED06-FBDD-4A12-978A-606D21CB70F5}"/>
              </a:ext>
            </a:extLst>
          </p:cNvPr>
          <p:cNvSpPr txBox="1">
            <a:spLocks noChangeArrowheads="1"/>
          </p:cNvSpPr>
          <p:nvPr/>
        </p:nvSpPr>
        <p:spPr bwMode="auto">
          <a:xfrm>
            <a:off x="1774825" y="228601"/>
            <a:ext cx="36591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a:latin typeface="宋体" panose="02010600030101010101" pitchFamily="2" charset="-122"/>
              </a:rPr>
              <a:t>驱动的线性复杂性分析续</a:t>
            </a:r>
          </a:p>
        </p:txBody>
      </p:sp>
    </p:spTree>
  </p:cSld>
  <p:clrMapOvr>
    <a:masterClrMapping/>
  </p:clrMapOvr>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日期占位符 1">
            <a:extLst>
              <a:ext uri="{FF2B5EF4-FFF2-40B4-BE49-F238E27FC236}">
                <a16:creationId xmlns:a16="http://schemas.microsoft.com/office/drawing/2014/main" id="{B1C3982B-F964-42A9-B10A-6494311B5B0B}"/>
              </a:ext>
            </a:extLst>
          </p:cNvPr>
          <p:cNvSpPr>
            <a:spLocks noGrp="1"/>
          </p:cNvSpPr>
          <p:nvPr>
            <p:ph type="dt" sz="half" idx="10"/>
          </p:nvPr>
        </p:nvSpPr>
        <p:spPr/>
        <p:txBody>
          <a:bodyPr/>
          <a:lstStyle/>
          <a:p>
            <a:fld id="{9DEAA26B-F993-4D33-BB2D-F46B38CDB701}" type="datetime1">
              <a:rPr lang="zh-CN" altLang="en-US"/>
              <a:pPr/>
              <a:t>2018/11/28</a:t>
            </a:fld>
            <a:endParaRPr lang="en-US" altLang="zh-CN"/>
          </a:p>
        </p:txBody>
      </p:sp>
      <p:sp>
        <p:nvSpPr>
          <p:cNvPr id="12" name="灯片编号占位符 3">
            <a:extLst>
              <a:ext uri="{FF2B5EF4-FFF2-40B4-BE49-F238E27FC236}">
                <a16:creationId xmlns:a16="http://schemas.microsoft.com/office/drawing/2014/main" id="{3418143F-C3BA-4C90-B54F-0C2B20EFC410}"/>
              </a:ext>
            </a:extLst>
          </p:cNvPr>
          <p:cNvSpPr>
            <a:spLocks noGrp="1"/>
          </p:cNvSpPr>
          <p:nvPr>
            <p:ph type="sldNum" sz="quarter" idx="12"/>
          </p:nvPr>
        </p:nvSpPr>
        <p:spPr/>
        <p:txBody>
          <a:bodyPr/>
          <a:lstStyle/>
          <a:p>
            <a:fld id="{6C3ACA8C-523D-41B6-A0BC-95EF77B48D16}" type="slidenum">
              <a:rPr lang="en-US" altLang="zh-CN"/>
              <a:pPr/>
              <a:t>138</a:t>
            </a:fld>
            <a:endParaRPr lang="en-US" altLang="zh-CN"/>
          </a:p>
        </p:txBody>
      </p:sp>
      <p:sp>
        <p:nvSpPr>
          <p:cNvPr id="798722" name="Text Box 2">
            <a:extLst>
              <a:ext uri="{FF2B5EF4-FFF2-40B4-BE49-F238E27FC236}">
                <a16:creationId xmlns:a16="http://schemas.microsoft.com/office/drawing/2014/main" id="{65DA3562-2F5B-404B-8577-5207B9F3A2F1}"/>
              </a:ext>
            </a:extLst>
          </p:cNvPr>
          <p:cNvSpPr txBox="1">
            <a:spLocks noChangeArrowheads="1"/>
          </p:cNvSpPr>
          <p:nvPr/>
        </p:nvSpPr>
        <p:spPr bwMode="auto">
          <a:xfrm>
            <a:off x="1739901" y="728663"/>
            <a:ext cx="8677275"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2400">
                <a:solidFill>
                  <a:srgbClr val="000000"/>
                </a:solidFill>
                <a:latin typeface="Tahoma" panose="020B0604030504040204" pitchFamily="34" charset="0"/>
              </a:rPr>
              <a:t>将长度为</a:t>
            </a:r>
            <a:r>
              <a:rPr kumimoji="1" lang="en-US" altLang="zh-CN" sz="2400">
                <a:solidFill>
                  <a:srgbClr val="000000"/>
                </a:solidFill>
                <a:latin typeface="Times New Roman" panose="02020603050405020304" pitchFamily="18" charset="0"/>
              </a:rPr>
              <a:t>100,000</a:t>
            </a:r>
            <a:r>
              <a:rPr kumimoji="1" lang="zh-CN" altLang="en-US" sz="2400">
                <a:solidFill>
                  <a:srgbClr val="000000"/>
                </a:solidFill>
                <a:latin typeface="Tahoma" panose="020B0604030504040204" pitchFamily="34" charset="0"/>
              </a:rPr>
              <a:t>比特的驱动序列均分为</a:t>
            </a:r>
            <a:r>
              <a:rPr kumimoji="1" lang="en-US" altLang="zh-CN" sz="2400">
                <a:solidFill>
                  <a:srgbClr val="000000"/>
                </a:solidFill>
                <a:latin typeface="Tahoma" panose="020B0604030504040204" pitchFamily="34" charset="0"/>
              </a:rPr>
              <a:t>10</a:t>
            </a:r>
            <a:r>
              <a:rPr kumimoji="1" lang="zh-CN" altLang="en-US" sz="2400">
                <a:solidFill>
                  <a:srgbClr val="000000"/>
                </a:solidFill>
                <a:latin typeface="Tahoma" panose="020B0604030504040204" pitchFamily="34" charset="0"/>
              </a:rPr>
              <a:t>段，计算每段序列的线性复杂度轮廓，其中第一个段序列的线性复杂度轮廓如图</a:t>
            </a:r>
            <a:r>
              <a:rPr kumimoji="1" lang="en-US" altLang="zh-CN" sz="2400">
                <a:solidFill>
                  <a:srgbClr val="000000"/>
                </a:solidFill>
                <a:latin typeface="Tahoma" panose="020B0604030504040204" pitchFamily="34" charset="0"/>
              </a:rPr>
              <a:t>A18</a:t>
            </a:r>
            <a:r>
              <a:rPr kumimoji="1" lang="zh-CN" altLang="en-US" sz="2400">
                <a:solidFill>
                  <a:srgbClr val="000000"/>
                </a:solidFill>
                <a:latin typeface="Tahoma" panose="020B0604030504040204" pitchFamily="34" charset="0"/>
              </a:rPr>
              <a:t>和</a:t>
            </a:r>
            <a:r>
              <a:rPr kumimoji="1" lang="en-US" altLang="zh-CN" sz="2400">
                <a:solidFill>
                  <a:srgbClr val="000000"/>
                </a:solidFill>
                <a:latin typeface="Tahoma" panose="020B0604030504040204" pitchFamily="34" charset="0"/>
              </a:rPr>
              <a:t>A19</a:t>
            </a:r>
            <a:r>
              <a:rPr kumimoji="1" lang="zh-CN" altLang="en-US" sz="2400">
                <a:solidFill>
                  <a:srgbClr val="000000"/>
                </a:solidFill>
                <a:latin typeface="Tahoma" panose="020B0604030504040204" pitchFamily="34" charset="0"/>
              </a:rPr>
              <a:t>所示。在图中，横轴是序列长度，纵轴是相应序列的线性复杂度。</a:t>
            </a:r>
          </a:p>
        </p:txBody>
      </p:sp>
      <p:sp>
        <p:nvSpPr>
          <p:cNvPr id="798723" name="Text Box 3">
            <a:extLst>
              <a:ext uri="{FF2B5EF4-FFF2-40B4-BE49-F238E27FC236}">
                <a16:creationId xmlns:a16="http://schemas.microsoft.com/office/drawing/2014/main" id="{0F4301BB-6BFC-4494-B86C-78AD72BA9641}"/>
              </a:ext>
            </a:extLst>
          </p:cNvPr>
          <p:cNvSpPr txBox="1">
            <a:spLocks noChangeArrowheads="1"/>
          </p:cNvSpPr>
          <p:nvPr/>
        </p:nvSpPr>
        <p:spPr bwMode="auto">
          <a:xfrm>
            <a:off x="1703389" y="4754563"/>
            <a:ext cx="41052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a:latin typeface="Tahoma" panose="020B0604030504040204" pitchFamily="34" charset="0"/>
              </a:rPr>
              <a:t>图</a:t>
            </a:r>
            <a:r>
              <a:rPr kumimoji="1" lang="en-US" altLang="zh-CN">
                <a:latin typeface="Tahoma" panose="020B0604030504040204" pitchFamily="34" charset="0"/>
              </a:rPr>
              <a:t>A18 </a:t>
            </a:r>
            <a:r>
              <a:rPr kumimoji="1" lang="zh-CN" altLang="en-US">
                <a:latin typeface="Tahoma" panose="020B0604030504040204" pitchFamily="34" charset="0"/>
              </a:rPr>
              <a:t>驱动序列的线性复杂度轮廓图</a:t>
            </a:r>
          </a:p>
        </p:txBody>
      </p:sp>
      <p:sp>
        <p:nvSpPr>
          <p:cNvPr id="798724" name="Text Box 4">
            <a:extLst>
              <a:ext uri="{FF2B5EF4-FFF2-40B4-BE49-F238E27FC236}">
                <a16:creationId xmlns:a16="http://schemas.microsoft.com/office/drawing/2014/main" id="{79FDD465-3BC4-4176-8908-117F222B8CDE}"/>
              </a:ext>
            </a:extLst>
          </p:cNvPr>
          <p:cNvSpPr txBox="1">
            <a:spLocks noChangeArrowheads="1"/>
          </p:cNvSpPr>
          <p:nvPr/>
        </p:nvSpPr>
        <p:spPr bwMode="auto">
          <a:xfrm>
            <a:off x="5772151" y="4754563"/>
            <a:ext cx="48244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a:latin typeface="Tahoma" panose="020B0604030504040204" pitchFamily="34" charset="0"/>
              </a:rPr>
              <a:t>图</a:t>
            </a:r>
            <a:r>
              <a:rPr kumimoji="1" lang="en-US" altLang="zh-CN">
                <a:latin typeface="Tahoma" panose="020B0604030504040204" pitchFamily="34" charset="0"/>
              </a:rPr>
              <a:t>A19 </a:t>
            </a:r>
            <a:r>
              <a:rPr kumimoji="1" lang="zh-CN" altLang="en-US">
                <a:latin typeface="Tahoma" panose="020B0604030504040204" pitchFamily="34" charset="0"/>
              </a:rPr>
              <a:t>驱动序列的线性复杂度轮廓图的放大</a:t>
            </a:r>
          </a:p>
        </p:txBody>
      </p:sp>
      <p:sp>
        <p:nvSpPr>
          <p:cNvPr id="798725" name="Text Box 5">
            <a:extLst>
              <a:ext uri="{FF2B5EF4-FFF2-40B4-BE49-F238E27FC236}">
                <a16:creationId xmlns:a16="http://schemas.microsoft.com/office/drawing/2014/main" id="{F7AEEA72-73E0-475B-B72F-1B82A65D1C01}"/>
              </a:ext>
            </a:extLst>
          </p:cNvPr>
          <p:cNvSpPr txBox="1">
            <a:spLocks noChangeArrowheads="1"/>
          </p:cNvSpPr>
          <p:nvPr/>
        </p:nvSpPr>
        <p:spPr bwMode="auto">
          <a:xfrm>
            <a:off x="1774825" y="5516563"/>
            <a:ext cx="8605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400" b="1">
                <a:solidFill>
                  <a:srgbClr val="0000FF"/>
                </a:solidFill>
                <a:latin typeface="Tahoma" panose="020B0604030504040204" pitchFamily="34" charset="0"/>
                <a:sym typeface="Wingdings 2" panose="05020102010507070707" pitchFamily="18" charset="2"/>
              </a:rPr>
              <a:t></a:t>
            </a:r>
            <a:r>
              <a:rPr kumimoji="1" lang="zh-CN" altLang="en-US" sz="2400" b="1">
                <a:solidFill>
                  <a:srgbClr val="0000FF"/>
                </a:solidFill>
                <a:latin typeface="Tahoma" panose="020B0604030504040204" pitchFamily="34" charset="0"/>
              </a:rPr>
              <a:t>该段序列的线性复杂度轮廓与直线</a:t>
            </a:r>
            <a:r>
              <a:rPr kumimoji="1" lang="en-US" altLang="zh-CN" sz="2400" b="1" i="1">
                <a:solidFill>
                  <a:srgbClr val="0000FF"/>
                </a:solidFill>
                <a:latin typeface="Times New Roman" panose="02020603050405020304" pitchFamily="18" charset="0"/>
              </a:rPr>
              <a:t>y</a:t>
            </a:r>
            <a:r>
              <a:rPr kumimoji="1" lang="zh-CN" altLang="en-US" sz="2400" b="1" i="1">
                <a:solidFill>
                  <a:srgbClr val="0000FF"/>
                </a:solidFill>
                <a:latin typeface="Times New Roman" panose="02020603050405020304" pitchFamily="18" charset="0"/>
              </a:rPr>
              <a:t>＝</a:t>
            </a:r>
            <a:r>
              <a:rPr kumimoji="1" lang="en-US" altLang="zh-CN" sz="2400" b="1" i="1">
                <a:solidFill>
                  <a:srgbClr val="0000FF"/>
                </a:solidFill>
                <a:latin typeface="Times New Roman" panose="02020603050405020304" pitchFamily="18" charset="0"/>
              </a:rPr>
              <a:t>x</a:t>
            </a:r>
            <a:r>
              <a:rPr kumimoji="1" lang="en-US" altLang="zh-CN" sz="2400" b="1">
                <a:solidFill>
                  <a:srgbClr val="0000FF"/>
                </a:solidFill>
                <a:latin typeface="Times New Roman" panose="02020603050405020304" pitchFamily="18" charset="0"/>
              </a:rPr>
              <a:t>/2</a:t>
            </a:r>
            <a:r>
              <a:rPr kumimoji="1" lang="zh-CN" altLang="en-US" sz="2400" b="1">
                <a:solidFill>
                  <a:srgbClr val="0000FF"/>
                </a:solidFill>
                <a:latin typeface="Tahoma" panose="020B0604030504040204" pitchFamily="34" charset="0"/>
              </a:rPr>
              <a:t>接近</a:t>
            </a:r>
          </a:p>
        </p:txBody>
      </p:sp>
      <p:pic>
        <p:nvPicPr>
          <p:cNvPr id="798726" name="Picture 6">
            <a:extLst>
              <a:ext uri="{FF2B5EF4-FFF2-40B4-BE49-F238E27FC236}">
                <a16:creationId xmlns:a16="http://schemas.microsoft.com/office/drawing/2014/main" id="{A99E2308-DCF7-4B9F-B63F-BD8A8A94EA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7239" y="2276476"/>
            <a:ext cx="3240087" cy="243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727" name="Rectangle 7">
            <a:extLst>
              <a:ext uri="{FF2B5EF4-FFF2-40B4-BE49-F238E27FC236}">
                <a16:creationId xmlns:a16="http://schemas.microsoft.com/office/drawing/2014/main" id="{165336C2-6B02-4FFA-9BE6-D15FF3B02518}"/>
              </a:ext>
            </a:extLst>
          </p:cNvPr>
          <p:cNvSpPr>
            <a:spLocks noChangeArrowheads="1"/>
          </p:cNvSpPr>
          <p:nvPr/>
        </p:nvSpPr>
        <p:spPr bwMode="auto">
          <a:xfrm>
            <a:off x="1524001" y="22299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798728" name="Object 8">
            <a:extLst>
              <a:ext uri="{FF2B5EF4-FFF2-40B4-BE49-F238E27FC236}">
                <a16:creationId xmlns:a16="http://schemas.microsoft.com/office/drawing/2014/main" id="{2CB1E998-0D58-4325-B29C-81D75EE17C33}"/>
              </a:ext>
            </a:extLst>
          </p:cNvPr>
          <p:cNvGraphicFramePr>
            <a:graphicFrameLocks noChangeAspect="1"/>
          </p:cNvGraphicFramePr>
          <p:nvPr/>
        </p:nvGraphicFramePr>
        <p:xfrm>
          <a:off x="6416675" y="2276475"/>
          <a:ext cx="3208338" cy="2406650"/>
        </p:xfrm>
        <a:graphic>
          <a:graphicData uri="http://schemas.openxmlformats.org/presentationml/2006/ole">
            <mc:AlternateContent xmlns:mc="http://schemas.openxmlformats.org/markup-compatibility/2006">
              <mc:Choice xmlns:v="urn:schemas-microsoft-com:vml" Requires="v">
                <p:oleObj spid="_x0000_s50183" name="位图图像" r:id="rId4" imgW="5334745" imgH="4001058" progId="Paint.Picture">
                  <p:embed/>
                </p:oleObj>
              </mc:Choice>
              <mc:Fallback>
                <p:oleObj name="位图图像" r:id="rId4" imgW="5334745" imgH="4001058" progId="Paint.Picture">
                  <p:embed/>
                  <p:pic>
                    <p:nvPicPr>
                      <p:cNvPr id="798728" name="Object 8">
                        <a:extLst>
                          <a:ext uri="{FF2B5EF4-FFF2-40B4-BE49-F238E27FC236}">
                            <a16:creationId xmlns:a16="http://schemas.microsoft.com/office/drawing/2014/main" id="{2CB1E998-0D58-4325-B29C-81D75EE17C3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16675" y="2276475"/>
                        <a:ext cx="3208338" cy="2406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98729" name="Text Box 9">
            <a:extLst>
              <a:ext uri="{FF2B5EF4-FFF2-40B4-BE49-F238E27FC236}">
                <a16:creationId xmlns:a16="http://schemas.microsoft.com/office/drawing/2014/main" id="{E217A502-4D6F-411F-B9B3-B0850450FCB9}"/>
              </a:ext>
            </a:extLst>
          </p:cNvPr>
          <p:cNvSpPr txBox="1">
            <a:spLocks noChangeArrowheads="1"/>
          </p:cNvSpPr>
          <p:nvPr/>
        </p:nvSpPr>
        <p:spPr bwMode="auto">
          <a:xfrm>
            <a:off x="1774825" y="228601"/>
            <a:ext cx="36591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a:latin typeface="宋体" panose="02010600030101010101" pitchFamily="2" charset="-122"/>
              </a:rPr>
              <a:t>驱动的线性复杂性分析续</a:t>
            </a:r>
          </a:p>
        </p:txBody>
      </p:sp>
    </p:spTree>
  </p:cSld>
  <p:clrMapOvr>
    <a:masterClrMapping/>
  </p:clrMapOvr>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日期占位符 1">
            <a:extLst>
              <a:ext uri="{FF2B5EF4-FFF2-40B4-BE49-F238E27FC236}">
                <a16:creationId xmlns:a16="http://schemas.microsoft.com/office/drawing/2014/main" id="{2DEAD940-C8D9-4D9C-85F4-C3FC9BE94461}"/>
              </a:ext>
            </a:extLst>
          </p:cNvPr>
          <p:cNvSpPr>
            <a:spLocks noGrp="1"/>
          </p:cNvSpPr>
          <p:nvPr>
            <p:ph type="dt" sz="half" idx="10"/>
          </p:nvPr>
        </p:nvSpPr>
        <p:spPr/>
        <p:txBody>
          <a:bodyPr/>
          <a:lstStyle/>
          <a:p>
            <a:fld id="{9CA7A7DD-5128-470E-A9CA-9B974F6FA5B9}" type="datetime1">
              <a:rPr lang="zh-CN" altLang="en-US"/>
              <a:pPr/>
              <a:t>2018/11/28</a:t>
            </a:fld>
            <a:endParaRPr lang="en-US" altLang="zh-CN"/>
          </a:p>
        </p:txBody>
      </p:sp>
      <p:sp>
        <p:nvSpPr>
          <p:cNvPr id="45" name="灯片编号占位符 3">
            <a:extLst>
              <a:ext uri="{FF2B5EF4-FFF2-40B4-BE49-F238E27FC236}">
                <a16:creationId xmlns:a16="http://schemas.microsoft.com/office/drawing/2014/main" id="{30340A51-4017-4EC3-BA41-9257DAAC128A}"/>
              </a:ext>
            </a:extLst>
          </p:cNvPr>
          <p:cNvSpPr>
            <a:spLocks noGrp="1"/>
          </p:cNvSpPr>
          <p:nvPr>
            <p:ph type="sldNum" sz="quarter" idx="12"/>
          </p:nvPr>
        </p:nvSpPr>
        <p:spPr/>
        <p:txBody>
          <a:bodyPr/>
          <a:lstStyle/>
          <a:p>
            <a:fld id="{E1A94A76-5666-4897-8DC9-E93CE2685FB8}" type="slidenum">
              <a:rPr lang="en-US" altLang="zh-CN"/>
              <a:pPr/>
              <a:t>139</a:t>
            </a:fld>
            <a:endParaRPr lang="en-US" altLang="zh-CN"/>
          </a:p>
        </p:txBody>
      </p:sp>
      <p:sp>
        <p:nvSpPr>
          <p:cNvPr id="799746" name="Text Box 2">
            <a:extLst>
              <a:ext uri="{FF2B5EF4-FFF2-40B4-BE49-F238E27FC236}">
                <a16:creationId xmlns:a16="http://schemas.microsoft.com/office/drawing/2014/main" id="{2F0A584E-39B2-45C6-953B-C906784A52C9}"/>
              </a:ext>
            </a:extLst>
          </p:cNvPr>
          <p:cNvSpPr txBox="1">
            <a:spLocks noChangeArrowheads="1"/>
          </p:cNvSpPr>
          <p:nvPr/>
        </p:nvSpPr>
        <p:spPr bwMode="auto">
          <a:xfrm>
            <a:off x="1774825" y="800101"/>
            <a:ext cx="860583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2400">
                <a:solidFill>
                  <a:srgbClr val="000000"/>
                </a:solidFill>
                <a:latin typeface="Tahoma" panose="020B0604030504040204" pitchFamily="34" charset="0"/>
              </a:rPr>
              <a:t>表</a:t>
            </a:r>
            <a:r>
              <a:rPr kumimoji="1" lang="en-US" altLang="zh-CN" sz="2400">
                <a:solidFill>
                  <a:srgbClr val="000000"/>
                </a:solidFill>
                <a:latin typeface="Tahoma" panose="020B0604030504040204" pitchFamily="34" charset="0"/>
              </a:rPr>
              <a:t>A8</a:t>
            </a:r>
            <a:r>
              <a:rPr kumimoji="1" lang="zh-CN" altLang="en-US" sz="2400">
                <a:solidFill>
                  <a:srgbClr val="000000"/>
                </a:solidFill>
                <a:latin typeface="Tahoma" panose="020B0604030504040204" pitchFamily="34" charset="0"/>
              </a:rPr>
              <a:t>为各段序列的线性复杂度。在表中，各段序列的线性复杂度接近序列长度的一半。 </a:t>
            </a:r>
          </a:p>
        </p:txBody>
      </p:sp>
      <p:sp>
        <p:nvSpPr>
          <p:cNvPr id="799747" name="Text Box 3">
            <a:extLst>
              <a:ext uri="{FF2B5EF4-FFF2-40B4-BE49-F238E27FC236}">
                <a16:creationId xmlns:a16="http://schemas.microsoft.com/office/drawing/2014/main" id="{2D276FD9-9F72-4DA0-95D5-9BACB7C47F47}"/>
              </a:ext>
            </a:extLst>
          </p:cNvPr>
          <p:cNvSpPr txBox="1">
            <a:spLocks noChangeArrowheads="1"/>
          </p:cNvSpPr>
          <p:nvPr/>
        </p:nvSpPr>
        <p:spPr bwMode="auto">
          <a:xfrm>
            <a:off x="3935413" y="2133601"/>
            <a:ext cx="47164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1" lang="zh-CN" altLang="en-US">
                <a:latin typeface="Tahoma" panose="020B0604030504040204" pitchFamily="34" charset="0"/>
              </a:rPr>
              <a:t>表</a:t>
            </a:r>
            <a:r>
              <a:rPr kumimoji="1" lang="en-US" altLang="zh-CN">
                <a:latin typeface="Tahoma" panose="020B0604030504040204" pitchFamily="34" charset="0"/>
              </a:rPr>
              <a:t>A8 </a:t>
            </a:r>
            <a:r>
              <a:rPr kumimoji="1" lang="zh-CN" altLang="en-US">
                <a:latin typeface="Tahoma" panose="020B0604030504040204" pitchFamily="34" charset="0"/>
              </a:rPr>
              <a:t>驱动序列的各序列段的线性复杂度</a:t>
            </a:r>
          </a:p>
        </p:txBody>
      </p:sp>
      <p:graphicFrame>
        <p:nvGraphicFramePr>
          <p:cNvPr id="799748" name="Group 4">
            <a:extLst>
              <a:ext uri="{FF2B5EF4-FFF2-40B4-BE49-F238E27FC236}">
                <a16:creationId xmlns:a16="http://schemas.microsoft.com/office/drawing/2014/main" id="{417917B7-5841-4C9E-B4E9-33DC8B5892F2}"/>
              </a:ext>
            </a:extLst>
          </p:cNvPr>
          <p:cNvGraphicFramePr>
            <a:graphicFrameLocks noGrp="1"/>
          </p:cNvGraphicFramePr>
          <p:nvPr/>
        </p:nvGraphicFramePr>
        <p:xfrm>
          <a:off x="1882775" y="3000375"/>
          <a:ext cx="8281988" cy="1005840"/>
        </p:xfrm>
        <a:graphic>
          <a:graphicData uri="http://schemas.openxmlformats.org/drawingml/2006/table">
            <a:tbl>
              <a:tblPr/>
              <a:tblGrid>
                <a:gridCol w="1298575">
                  <a:extLst>
                    <a:ext uri="{9D8B030D-6E8A-4147-A177-3AD203B41FA5}">
                      <a16:colId xmlns:a16="http://schemas.microsoft.com/office/drawing/2014/main" val="1745583071"/>
                    </a:ext>
                  </a:extLst>
                </a:gridCol>
                <a:gridCol w="698500">
                  <a:extLst>
                    <a:ext uri="{9D8B030D-6E8A-4147-A177-3AD203B41FA5}">
                      <a16:colId xmlns:a16="http://schemas.microsoft.com/office/drawing/2014/main" val="912342436"/>
                    </a:ext>
                  </a:extLst>
                </a:gridCol>
                <a:gridCol w="698500">
                  <a:extLst>
                    <a:ext uri="{9D8B030D-6E8A-4147-A177-3AD203B41FA5}">
                      <a16:colId xmlns:a16="http://schemas.microsoft.com/office/drawing/2014/main" val="310199710"/>
                    </a:ext>
                  </a:extLst>
                </a:gridCol>
                <a:gridCol w="698500">
                  <a:extLst>
                    <a:ext uri="{9D8B030D-6E8A-4147-A177-3AD203B41FA5}">
                      <a16:colId xmlns:a16="http://schemas.microsoft.com/office/drawing/2014/main" val="1705572376"/>
                    </a:ext>
                  </a:extLst>
                </a:gridCol>
                <a:gridCol w="698500">
                  <a:extLst>
                    <a:ext uri="{9D8B030D-6E8A-4147-A177-3AD203B41FA5}">
                      <a16:colId xmlns:a16="http://schemas.microsoft.com/office/drawing/2014/main" val="283378513"/>
                    </a:ext>
                  </a:extLst>
                </a:gridCol>
                <a:gridCol w="698500">
                  <a:extLst>
                    <a:ext uri="{9D8B030D-6E8A-4147-A177-3AD203B41FA5}">
                      <a16:colId xmlns:a16="http://schemas.microsoft.com/office/drawing/2014/main" val="2852048188"/>
                    </a:ext>
                  </a:extLst>
                </a:gridCol>
                <a:gridCol w="698500">
                  <a:extLst>
                    <a:ext uri="{9D8B030D-6E8A-4147-A177-3AD203B41FA5}">
                      <a16:colId xmlns:a16="http://schemas.microsoft.com/office/drawing/2014/main" val="1094185935"/>
                    </a:ext>
                  </a:extLst>
                </a:gridCol>
                <a:gridCol w="696913">
                  <a:extLst>
                    <a:ext uri="{9D8B030D-6E8A-4147-A177-3AD203B41FA5}">
                      <a16:colId xmlns:a16="http://schemas.microsoft.com/office/drawing/2014/main" val="673480789"/>
                    </a:ext>
                  </a:extLst>
                </a:gridCol>
                <a:gridCol w="698500">
                  <a:extLst>
                    <a:ext uri="{9D8B030D-6E8A-4147-A177-3AD203B41FA5}">
                      <a16:colId xmlns:a16="http://schemas.microsoft.com/office/drawing/2014/main" val="2122334343"/>
                    </a:ext>
                  </a:extLst>
                </a:gridCol>
                <a:gridCol w="698500">
                  <a:extLst>
                    <a:ext uri="{9D8B030D-6E8A-4147-A177-3AD203B41FA5}">
                      <a16:colId xmlns:a16="http://schemas.microsoft.com/office/drawing/2014/main" val="1760930109"/>
                    </a:ext>
                  </a:extLst>
                </a:gridCol>
                <a:gridCol w="698500">
                  <a:extLst>
                    <a:ext uri="{9D8B030D-6E8A-4147-A177-3AD203B41FA5}">
                      <a16:colId xmlns:a16="http://schemas.microsoft.com/office/drawing/2014/main" val="2440130416"/>
                    </a:ext>
                  </a:extLst>
                </a:gridCol>
              </a:tblGrid>
              <a:tr h="296863">
                <a:tc>
                  <a:txBody>
                    <a:bodyPr/>
                    <a:lstStyle>
                      <a:lvl1pPr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序列段号</a:t>
                      </a: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2</a:t>
                      </a:r>
                    </a:p>
                  </a:txBody>
                  <a:tcPr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3</a:t>
                      </a:r>
                    </a:p>
                  </a:txBody>
                  <a:tcPr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4</a:t>
                      </a:r>
                    </a:p>
                  </a:txBody>
                  <a:tcPr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5</a:t>
                      </a:r>
                    </a:p>
                  </a:txBody>
                  <a:tcPr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6</a:t>
                      </a:r>
                    </a:p>
                  </a:txBody>
                  <a:tcPr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7</a:t>
                      </a:r>
                    </a:p>
                  </a:txBody>
                  <a:tcPr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8</a:t>
                      </a:r>
                    </a:p>
                  </a:txBody>
                  <a:tcPr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9</a:t>
                      </a:r>
                    </a:p>
                  </a:txBody>
                  <a:tcPr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10</a:t>
                      </a:r>
                    </a:p>
                  </a:txBody>
                  <a:tcPr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781683447"/>
                  </a:ext>
                </a:extLst>
              </a:tr>
              <a:tr h="296863">
                <a:tc>
                  <a:txBody>
                    <a:bodyPr/>
                    <a:lstStyle>
                      <a:lvl1pPr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线性复杂度</a:t>
                      </a: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4998</a:t>
                      </a:r>
                    </a:p>
                  </a:txBody>
                  <a:tcPr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5000</a:t>
                      </a:r>
                    </a:p>
                  </a:txBody>
                  <a:tcPr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5000</a:t>
                      </a:r>
                    </a:p>
                  </a:txBody>
                  <a:tcPr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5002</a:t>
                      </a:r>
                    </a:p>
                  </a:txBody>
                  <a:tcPr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5000</a:t>
                      </a:r>
                    </a:p>
                  </a:txBody>
                  <a:tcPr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5001</a:t>
                      </a:r>
                    </a:p>
                  </a:txBody>
                  <a:tcPr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5000</a:t>
                      </a:r>
                    </a:p>
                  </a:txBody>
                  <a:tcPr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5000</a:t>
                      </a:r>
                    </a:p>
                  </a:txBody>
                  <a:tcPr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5001</a:t>
                      </a:r>
                    </a:p>
                  </a:txBody>
                  <a:tcPr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fontAlgn="ctr">
                        <a:spcBef>
                          <a:spcPct val="20000"/>
                        </a:spcBef>
                        <a:buClr>
                          <a:srgbClr val="008000"/>
                        </a:buClr>
                        <a:buFont typeface="Wingdings" panose="05000000000000000000" pitchFamily="2" charset="2"/>
                        <a:defRPr sz="2800" b="1">
                          <a:solidFill>
                            <a:schemeClr val="tx1"/>
                          </a:solidFill>
                          <a:latin typeface="Arial" panose="020B0604020202020204" pitchFamily="34" charset="0"/>
                          <a:ea typeface="宋体" panose="02010600030101010101" pitchFamily="2" charset="-122"/>
                        </a:defRPr>
                      </a:lvl1pPr>
                      <a:lvl2pPr>
                        <a:spcBef>
                          <a:spcPct val="20000"/>
                        </a:spcBef>
                        <a:buClr>
                          <a:schemeClr val="tx2"/>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8000"/>
                        </a:buClr>
                        <a:buFont typeface="Wingdings 2" panose="05020102010507070707" pitchFamily="18" charset="2"/>
                        <a:defRPr sz="2000" b="1">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a:spcBef>
                          <a:spcPct val="20000"/>
                        </a:spcBef>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008000"/>
                        </a:buClr>
                        <a:buFont typeface="Wingdings 2" panose="05020102010507070707" pitchFamily="18"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4998</a:t>
                      </a:r>
                    </a:p>
                  </a:txBody>
                  <a:tcPr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99826421"/>
                  </a:ext>
                </a:extLst>
              </a:tr>
            </a:tbl>
          </a:graphicData>
        </a:graphic>
      </p:graphicFrame>
      <p:sp>
        <p:nvSpPr>
          <p:cNvPr id="799786" name="Text Box 42">
            <a:extLst>
              <a:ext uri="{FF2B5EF4-FFF2-40B4-BE49-F238E27FC236}">
                <a16:creationId xmlns:a16="http://schemas.microsoft.com/office/drawing/2014/main" id="{4E8615F6-D8D5-4D76-8A2B-8543A233EDC4}"/>
              </a:ext>
            </a:extLst>
          </p:cNvPr>
          <p:cNvSpPr txBox="1">
            <a:spLocks noChangeArrowheads="1"/>
          </p:cNvSpPr>
          <p:nvPr/>
        </p:nvSpPr>
        <p:spPr bwMode="auto">
          <a:xfrm>
            <a:off x="1774825" y="228601"/>
            <a:ext cx="36591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a:latin typeface="宋体" panose="02010600030101010101" pitchFamily="2" charset="-122"/>
              </a:rPr>
              <a:t>驱动的线性复杂性分析续</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a:extLst>
              <a:ext uri="{FF2B5EF4-FFF2-40B4-BE49-F238E27FC236}">
                <a16:creationId xmlns:a16="http://schemas.microsoft.com/office/drawing/2014/main" id="{2D4CAAE0-F67D-49EE-B3C6-0BA029CD36F5}"/>
              </a:ext>
            </a:extLst>
          </p:cNvPr>
          <p:cNvSpPr>
            <a:spLocks noGrp="1"/>
          </p:cNvSpPr>
          <p:nvPr>
            <p:ph type="dt" sz="half" idx="10"/>
          </p:nvPr>
        </p:nvSpPr>
        <p:spPr/>
        <p:txBody>
          <a:bodyPr/>
          <a:lstStyle/>
          <a:p>
            <a:fld id="{1BBA0B7C-1BAA-4A12-BA94-7004D1A9316B}" type="datetime1">
              <a:rPr lang="zh-CN" altLang="en-US"/>
              <a:pPr/>
              <a:t>2018/11/28</a:t>
            </a:fld>
            <a:endParaRPr lang="en-US" altLang="zh-CN"/>
          </a:p>
        </p:txBody>
      </p:sp>
      <p:sp>
        <p:nvSpPr>
          <p:cNvPr id="5" name="灯片编号占位符 5">
            <a:extLst>
              <a:ext uri="{FF2B5EF4-FFF2-40B4-BE49-F238E27FC236}">
                <a16:creationId xmlns:a16="http://schemas.microsoft.com/office/drawing/2014/main" id="{07320018-6153-4B6F-92CE-BEA658066C52}"/>
              </a:ext>
            </a:extLst>
          </p:cNvPr>
          <p:cNvSpPr>
            <a:spLocks noGrp="1"/>
          </p:cNvSpPr>
          <p:nvPr>
            <p:ph type="sldNum" sz="quarter" idx="12"/>
          </p:nvPr>
        </p:nvSpPr>
        <p:spPr/>
        <p:txBody>
          <a:bodyPr/>
          <a:lstStyle/>
          <a:p>
            <a:fld id="{BC77CD85-A0D9-47EB-BC83-98EF55D42B4B}" type="slidenum">
              <a:rPr lang="en-US" altLang="zh-CN"/>
              <a:pPr/>
              <a:t>14</a:t>
            </a:fld>
            <a:endParaRPr lang="en-US" altLang="zh-CN"/>
          </a:p>
        </p:txBody>
      </p:sp>
      <p:sp>
        <p:nvSpPr>
          <p:cNvPr id="689155" name="Rectangle 3">
            <a:extLst>
              <a:ext uri="{FF2B5EF4-FFF2-40B4-BE49-F238E27FC236}">
                <a16:creationId xmlns:a16="http://schemas.microsoft.com/office/drawing/2014/main" id="{1D68E3AD-65E0-424B-9F98-0ECF8BFBD534}"/>
              </a:ext>
            </a:extLst>
          </p:cNvPr>
          <p:cNvSpPr>
            <a:spLocks noGrp="1" noRot="1" noChangeArrowheads="1"/>
          </p:cNvSpPr>
          <p:nvPr>
            <p:ph type="body" idx="1"/>
          </p:nvPr>
        </p:nvSpPr>
        <p:spPr>
          <a:xfrm>
            <a:off x="1774826" y="1377950"/>
            <a:ext cx="8513763" cy="5075238"/>
          </a:xfrm>
        </p:spPr>
        <p:txBody>
          <a:bodyPr>
            <a:normAutofit lnSpcReduction="10000"/>
          </a:bodyPr>
          <a:lstStyle/>
          <a:p>
            <a:pPr algn="just">
              <a:lnSpc>
                <a:spcPct val="90000"/>
              </a:lnSpc>
            </a:pPr>
            <a:r>
              <a:rPr lang="zh-CN" altLang="en-US" dirty="0"/>
              <a:t>同步流密码的密钥序列</a:t>
            </a:r>
          </a:p>
          <a:p>
            <a:pPr algn="just">
              <a:lnSpc>
                <a:spcPct val="90000"/>
              </a:lnSpc>
              <a:buFont typeface="Wingdings" panose="05000000000000000000" pitchFamily="2" charset="2"/>
              <a:buNone/>
            </a:pPr>
            <a:r>
              <a:rPr lang="zh-CN" altLang="en-US" dirty="0"/>
              <a:t>                             </a:t>
            </a:r>
            <a:r>
              <a:rPr lang="en-US" altLang="zh-CN" i="1" dirty="0"/>
              <a:t>K</a:t>
            </a:r>
            <a:r>
              <a:rPr lang="en-US" altLang="zh-CN" dirty="0"/>
              <a:t>=</a:t>
            </a:r>
            <a:r>
              <a:rPr lang="en-US" altLang="zh-CN" i="1" dirty="0"/>
              <a:t>k</a:t>
            </a:r>
            <a:r>
              <a:rPr lang="en-US" altLang="zh-CN" i="1" baseline="-25000" dirty="0"/>
              <a:t>1 </a:t>
            </a:r>
            <a:r>
              <a:rPr lang="en-US" altLang="zh-CN" i="1" dirty="0"/>
              <a:t>k</a:t>
            </a:r>
            <a:r>
              <a:rPr lang="en-US" altLang="zh-CN" i="1" baseline="-25000" dirty="0"/>
              <a:t>2 </a:t>
            </a:r>
            <a:r>
              <a:rPr lang="en-US" altLang="zh-CN" i="1" dirty="0">
                <a:cs typeface="Arial" panose="020B0604020202020204" pitchFamily="34" charset="0"/>
              </a:rPr>
              <a:t>…</a:t>
            </a:r>
          </a:p>
          <a:p>
            <a:pPr algn="just">
              <a:lnSpc>
                <a:spcPct val="90000"/>
              </a:lnSpc>
              <a:buFont typeface="Wingdings" panose="05000000000000000000" pitchFamily="2" charset="2"/>
              <a:buNone/>
            </a:pPr>
            <a:r>
              <a:rPr lang="en-US" altLang="zh-CN" dirty="0"/>
              <a:t>    </a:t>
            </a:r>
            <a:r>
              <a:rPr lang="zh-CN" altLang="en-US" dirty="0"/>
              <a:t>是独立于消息序列产生的。产生它的算法必须是确定性的，这样才能保证解密时可以重新产生它，如果把</a:t>
            </a:r>
            <a:r>
              <a:rPr lang="en-US" altLang="zh-CN" dirty="0"/>
              <a:t>K</a:t>
            </a:r>
            <a:r>
              <a:rPr lang="zh-CN" altLang="en-US" dirty="0"/>
              <a:t>存贮起来，则没有这个要求，但存贮和传送长密钥序列</a:t>
            </a:r>
            <a:r>
              <a:rPr lang="en-US" altLang="zh-CN" dirty="0"/>
              <a:t>K</a:t>
            </a:r>
            <a:r>
              <a:rPr lang="zh-CN" altLang="en-US" dirty="0"/>
              <a:t>是不切实际的。所以，不能使用计算机的任何随机性质来设计产生密钥序列的算法。</a:t>
            </a:r>
          </a:p>
          <a:p>
            <a:pPr algn="just">
              <a:lnSpc>
                <a:spcPct val="90000"/>
              </a:lnSpc>
            </a:pPr>
            <a:r>
              <a:rPr lang="zh-CN" altLang="en-US" dirty="0"/>
              <a:t>如果密钥序列重复或者有冗余，流密码往往是可以破译的。为了使它不可破译，</a:t>
            </a:r>
            <a:r>
              <a:rPr lang="zh-CN" altLang="en-US" dirty="0">
                <a:solidFill>
                  <a:schemeClr val="tx2"/>
                </a:solidFill>
              </a:rPr>
              <a:t>密钥序列必须是长度等于明文的”随机”序列</a:t>
            </a:r>
            <a:r>
              <a:rPr lang="zh-CN" altLang="en-US" dirty="0"/>
              <a:t>。显然，密钥各元素在密钥序列中应该</a:t>
            </a:r>
            <a:r>
              <a:rPr lang="zh-CN" altLang="en-US" dirty="0">
                <a:solidFill>
                  <a:schemeClr val="tx2"/>
                </a:solidFill>
              </a:rPr>
              <a:t>均匀分布</a:t>
            </a:r>
            <a:r>
              <a:rPr lang="zh-CN" altLang="en-US" dirty="0"/>
              <a:t>，并且没有校长的</a:t>
            </a:r>
            <a:r>
              <a:rPr lang="zh-CN" altLang="en-US" dirty="0">
                <a:solidFill>
                  <a:schemeClr val="tx2"/>
                </a:solidFill>
              </a:rPr>
              <a:t>重复子序列</a:t>
            </a:r>
            <a:r>
              <a:rPr lang="zh-CN" altLang="en-US" dirty="0"/>
              <a:t>或</a:t>
            </a:r>
            <a:r>
              <a:rPr lang="zh-CN" altLang="en-US" dirty="0">
                <a:solidFill>
                  <a:schemeClr val="tx2"/>
                </a:solidFill>
              </a:rPr>
              <a:t>其他样本</a:t>
            </a:r>
            <a:r>
              <a:rPr lang="zh-CN" altLang="en-US" dirty="0"/>
              <a:t>。</a:t>
            </a: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4">
            <a:extLst>
              <a:ext uri="{FF2B5EF4-FFF2-40B4-BE49-F238E27FC236}">
                <a16:creationId xmlns:a16="http://schemas.microsoft.com/office/drawing/2014/main" id="{523DFC84-A03C-40EF-AA01-4EA52DDE7590}"/>
              </a:ext>
            </a:extLst>
          </p:cNvPr>
          <p:cNvSpPr>
            <a:spLocks noGrp="1"/>
          </p:cNvSpPr>
          <p:nvPr>
            <p:ph type="dt" sz="half" idx="10"/>
          </p:nvPr>
        </p:nvSpPr>
        <p:spPr/>
        <p:txBody>
          <a:bodyPr/>
          <a:lstStyle/>
          <a:p>
            <a:fld id="{56FE9630-0750-4C05-9045-74C2FD6C79CA}" type="datetime1">
              <a:rPr lang="zh-CN" altLang="en-US"/>
              <a:pPr/>
              <a:t>2018/11/28</a:t>
            </a:fld>
            <a:endParaRPr lang="en-US" altLang="zh-CN"/>
          </a:p>
        </p:txBody>
      </p:sp>
      <p:sp>
        <p:nvSpPr>
          <p:cNvPr id="6" name="灯片编号占位符 6">
            <a:extLst>
              <a:ext uri="{FF2B5EF4-FFF2-40B4-BE49-F238E27FC236}">
                <a16:creationId xmlns:a16="http://schemas.microsoft.com/office/drawing/2014/main" id="{669EDBB8-1288-41FA-9C6D-3F620E115328}"/>
              </a:ext>
            </a:extLst>
          </p:cNvPr>
          <p:cNvSpPr>
            <a:spLocks noGrp="1"/>
          </p:cNvSpPr>
          <p:nvPr>
            <p:ph type="sldNum" sz="quarter" idx="12"/>
          </p:nvPr>
        </p:nvSpPr>
        <p:spPr/>
        <p:txBody>
          <a:bodyPr/>
          <a:lstStyle/>
          <a:p>
            <a:fld id="{BA1A65EC-F041-4BB9-9651-F19C23A944D4}" type="slidenum">
              <a:rPr lang="en-US" altLang="zh-CN"/>
              <a:pPr/>
              <a:t>140</a:t>
            </a:fld>
            <a:endParaRPr lang="en-US" altLang="zh-CN"/>
          </a:p>
        </p:txBody>
      </p:sp>
      <p:sp>
        <p:nvSpPr>
          <p:cNvPr id="820227" name="Rectangle 1027">
            <a:extLst>
              <a:ext uri="{FF2B5EF4-FFF2-40B4-BE49-F238E27FC236}">
                <a16:creationId xmlns:a16="http://schemas.microsoft.com/office/drawing/2014/main" id="{F997B9D1-ED39-49CC-8F04-79D19C8892A4}"/>
              </a:ext>
            </a:extLst>
          </p:cNvPr>
          <p:cNvSpPr>
            <a:spLocks noGrp="1" noRot="1" noChangeArrowheads="1"/>
          </p:cNvSpPr>
          <p:nvPr>
            <p:ph type="body" sz="half" idx="1"/>
          </p:nvPr>
        </p:nvSpPr>
        <p:spPr>
          <a:xfrm>
            <a:off x="2279650" y="692150"/>
            <a:ext cx="4000500" cy="649288"/>
          </a:xfrm>
        </p:spPr>
        <p:txBody>
          <a:bodyPr/>
          <a:lstStyle/>
          <a:p>
            <a:pPr>
              <a:buClr>
                <a:srgbClr val="0000CC"/>
              </a:buClr>
            </a:pPr>
            <a:r>
              <a:rPr lang="zh-CN" altLang="en-US">
                <a:latin typeface="Times New Roman" panose="02020603050405020304" pitchFamily="18" charset="0"/>
              </a:rPr>
              <a:t>驱动的序列相图分析</a:t>
            </a:r>
          </a:p>
        </p:txBody>
      </p:sp>
      <p:graphicFrame>
        <p:nvGraphicFramePr>
          <p:cNvPr id="820228" name="Object 1028">
            <a:extLst>
              <a:ext uri="{FF2B5EF4-FFF2-40B4-BE49-F238E27FC236}">
                <a16:creationId xmlns:a16="http://schemas.microsoft.com/office/drawing/2014/main" id="{E6D9DA98-0B0B-4D0B-8FDD-DEB98D3A0F41}"/>
              </a:ext>
            </a:extLst>
          </p:cNvPr>
          <p:cNvGraphicFramePr>
            <a:graphicFrameLocks noGrp="1" noChangeAspect="1"/>
          </p:cNvGraphicFramePr>
          <p:nvPr>
            <p:ph sz="half" idx="2"/>
          </p:nvPr>
        </p:nvGraphicFramePr>
        <p:xfrm>
          <a:off x="2063750" y="1485900"/>
          <a:ext cx="8064500" cy="4533900"/>
        </p:xfrm>
        <a:graphic>
          <a:graphicData uri="http://schemas.openxmlformats.org/presentationml/2006/ole">
            <mc:AlternateContent xmlns:mc="http://schemas.openxmlformats.org/markup-compatibility/2006">
              <mc:Choice xmlns:v="urn:schemas-microsoft-com:vml" Requires="v">
                <p:oleObj spid="_x0000_s51207" name="文档" r:id="rId3" imgW="8862974" imgH="4983175" progId="Word.Document.8">
                  <p:embed/>
                </p:oleObj>
              </mc:Choice>
              <mc:Fallback>
                <p:oleObj name="文档" r:id="rId3" imgW="8862974" imgH="4983175" progId="Word.Document.8">
                  <p:embed/>
                  <p:pic>
                    <p:nvPicPr>
                      <p:cNvPr id="820228" name="Object 1028">
                        <a:extLst>
                          <a:ext uri="{FF2B5EF4-FFF2-40B4-BE49-F238E27FC236}">
                            <a16:creationId xmlns:a16="http://schemas.microsoft.com/office/drawing/2014/main" id="{E6D9DA98-0B0B-4D0B-8FDD-DEB98D3A0F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3750" y="1485900"/>
                        <a:ext cx="8064500" cy="453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1">
            <a:extLst>
              <a:ext uri="{FF2B5EF4-FFF2-40B4-BE49-F238E27FC236}">
                <a16:creationId xmlns:a16="http://schemas.microsoft.com/office/drawing/2014/main" id="{079B07E5-C620-46ED-9392-7B420A84DF8A}"/>
              </a:ext>
            </a:extLst>
          </p:cNvPr>
          <p:cNvSpPr>
            <a:spLocks noGrp="1"/>
          </p:cNvSpPr>
          <p:nvPr>
            <p:ph type="dt" sz="half" idx="10"/>
          </p:nvPr>
        </p:nvSpPr>
        <p:spPr/>
        <p:txBody>
          <a:bodyPr/>
          <a:lstStyle/>
          <a:p>
            <a:fld id="{2700C27C-35A0-4BB6-B9C3-2C84FF6F9630}" type="datetime1">
              <a:rPr lang="zh-CN" altLang="en-US"/>
              <a:pPr/>
              <a:t>2018/11/28</a:t>
            </a:fld>
            <a:endParaRPr lang="en-US" altLang="zh-CN"/>
          </a:p>
        </p:txBody>
      </p:sp>
      <p:sp>
        <p:nvSpPr>
          <p:cNvPr id="10" name="灯片编号占位符 3">
            <a:extLst>
              <a:ext uri="{FF2B5EF4-FFF2-40B4-BE49-F238E27FC236}">
                <a16:creationId xmlns:a16="http://schemas.microsoft.com/office/drawing/2014/main" id="{CAAC102C-FB3D-4A1E-A87E-4630A3AD846E}"/>
              </a:ext>
            </a:extLst>
          </p:cNvPr>
          <p:cNvSpPr>
            <a:spLocks noGrp="1"/>
          </p:cNvSpPr>
          <p:nvPr>
            <p:ph type="sldNum" sz="quarter" idx="12"/>
          </p:nvPr>
        </p:nvSpPr>
        <p:spPr/>
        <p:txBody>
          <a:bodyPr/>
          <a:lstStyle/>
          <a:p>
            <a:fld id="{213F4836-0C06-4FA8-8C16-68F2EA915179}" type="slidenum">
              <a:rPr lang="en-US" altLang="zh-CN"/>
              <a:pPr/>
              <a:t>141</a:t>
            </a:fld>
            <a:endParaRPr lang="en-US" altLang="zh-CN"/>
          </a:p>
        </p:txBody>
      </p:sp>
      <p:sp>
        <p:nvSpPr>
          <p:cNvPr id="801794" name="Text Box 2">
            <a:extLst>
              <a:ext uri="{FF2B5EF4-FFF2-40B4-BE49-F238E27FC236}">
                <a16:creationId xmlns:a16="http://schemas.microsoft.com/office/drawing/2014/main" id="{3DE00B74-7576-404A-A0C7-D85379BE2B44}"/>
              </a:ext>
            </a:extLst>
          </p:cNvPr>
          <p:cNvSpPr txBox="1">
            <a:spLocks noChangeArrowheads="1"/>
          </p:cNvSpPr>
          <p:nvPr/>
        </p:nvSpPr>
        <p:spPr bwMode="auto">
          <a:xfrm>
            <a:off x="1774825" y="657225"/>
            <a:ext cx="864235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2400">
                <a:solidFill>
                  <a:srgbClr val="000000"/>
                </a:solidFill>
                <a:latin typeface="Tahoma" panose="020B0604030504040204" pitchFamily="34" charset="0"/>
              </a:rPr>
              <a:t>我们用</a:t>
            </a:r>
            <a:r>
              <a:rPr kumimoji="1" lang="en-US" altLang="zh-CN" sz="2400">
                <a:solidFill>
                  <a:srgbClr val="000000"/>
                </a:solidFill>
                <a:latin typeface="Times New Roman" panose="02020603050405020304" pitchFamily="18" charset="0"/>
              </a:rPr>
              <a:t>1,000</a:t>
            </a:r>
            <a:r>
              <a:rPr kumimoji="1" lang="zh-CN" altLang="en-US" sz="2400">
                <a:solidFill>
                  <a:srgbClr val="000000"/>
                </a:solidFill>
                <a:latin typeface="Tahoma" panose="020B0604030504040204" pitchFamily="34" charset="0"/>
              </a:rPr>
              <a:t>个驱动序列数据画出了二维相图，用</a:t>
            </a:r>
            <a:r>
              <a:rPr kumimoji="1" lang="en-US" altLang="zh-CN" sz="2400">
                <a:solidFill>
                  <a:srgbClr val="000000"/>
                </a:solidFill>
                <a:latin typeface="Times New Roman" panose="02020603050405020304" pitchFamily="18" charset="0"/>
              </a:rPr>
              <a:t>600</a:t>
            </a:r>
            <a:r>
              <a:rPr kumimoji="1" lang="zh-CN" altLang="en-US" sz="2400">
                <a:solidFill>
                  <a:srgbClr val="000000"/>
                </a:solidFill>
                <a:latin typeface="Tahoma" panose="020B0604030504040204" pitchFamily="34" charset="0"/>
              </a:rPr>
              <a:t>个驱动序列数据画出了三维相图（如图</a:t>
            </a:r>
            <a:r>
              <a:rPr kumimoji="1" lang="en-US" altLang="zh-CN" sz="2400">
                <a:solidFill>
                  <a:srgbClr val="000000"/>
                </a:solidFill>
                <a:latin typeface="Tahoma" panose="020B0604030504040204" pitchFamily="34" charset="0"/>
              </a:rPr>
              <a:t>A20</a:t>
            </a:r>
            <a:r>
              <a:rPr kumimoji="1" lang="zh-CN" altLang="en-US" sz="2400">
                <a:solidFill>
                  <a:srgbClr val="000000"/>
                </a:solidFill>
                <a:latin typeface="Tahoma" panose="020B0604030504040204" pitchFamily="34" charset="0"/>
              </a:rPr>
              <a:t>，</a:t>
            </a:r>
            <a:r>
              <a:rPr kumimoji="1" lang="en-US" altLang="zh-CN" sz="2400">
                <a:solidFill>
                  <a:srgbClr val="000000"/>
                </a:solidFill>
                <a:latin typeface="Tahoma" panose="020B0604030504040204" pitchFamily="34" charset="0"/>
              </a:rPr>
              <a:t>A21</a:t>
            </a:r>
            <a:r>
              <a:rPr kumimoji="1" lang="zh-CN" altLang="en-US" sz="2400">
                <a:solidFill>
                  <a:srgbClr val="000000"/>
                </a:solidFill>
                <a:latin typeface="Tahoma" panose="020B0604030504040204" pitchFamily="34" charset="0"/>
              </a:rPr>
              <a:t>所示）。</a:t>
            </a:r>
          </a:p>
          <a:p>
            <a:pPr eaLnBrk="1" hangingPunct="1">
              <a:spcBef>
                <a:spcPct val="50000"/>
              </a:spcBef>
            </a:pPr>
            <a:r>
              <a:rPr kumimoji="1" lang="zh-CN" altLang="en-US" sz="2400" b="1">
                <a:solidFill>
                  <a:srgbClr val="0000FF"/>
                </a:solidFill>
                <a:latin typeface="Tahoma" panose="020B0604030504040204" pitchFamily="34" charset="0"/>
                <a:sym typeface="Wingdings 2" panose="05020102010507070707" pitchFamily="18" charset="2"/>
              </a:rPr>
              <a:t></a:t>
            </a:r>
            <a:r>
              <a:rPr kumimoji="1" lang="zh-CN" altLang="en-US" sz="2400" b="1">
                <a:solidFill>
                  <a:srgbClr val="0000FF"/>
                </a:solidFill>
                <a:latin typeface="Tahoma" panose="020B0604030504040204" pitchFamily="34" charset="0"/>
              </a:rPr>
              <a:t>二维相图与三维相图的点均匀地充满了可能的相空间，未显示出任何结构，说明该系统是复杂的，难以对其进行重构分析</a:t>
            </a:r>
          </a:p>
        </p:txBody>
      </p:sp>
      <p:sp>
        <p:nvSpPr>
          <p:cNvPr id="801795" name="Text Box 3">
            <a:extLst>
              <a:ext uri="{FF2B5EF4-FFF2-40B4-BE49-F238E27FC236}">
                <a16:creationId xmlns:a16="http://schemas.microsoft.com/office/drawing/2014/main" id="{38CAF092-174C-4BE7-89AA-6E3B591CB305}"/>
              </a:ext>
            </a:extLst>
          </p:cNvPr>
          <p:cNvSpPr txBox="1">
            <a:spLocks noChangeArrowheads="1"/>
          </p:cNvSpPr>
          <p:nvPr/>
        </p:nvSpPr>
        <p:spPr bwMode="auto">
          <a:xfrm>
            <a:off x="1774825" y="5624513"/>
            <a:ext cx="39258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1" lang="zh-CN" altLang="en-US">
                <a:latin typeface="Tahoma" panose="020B0604030504040204" pitchFamily="34" charset="0"/>
              </a:rPr>
              <a:t>图</a:t>
            </a:r>
            <a:r>
              <a:rPr kumimoji="1" lang="en-US" altLang="zh-CN">
                <a:latin typeface="Tahoma" panose="020B0604030504040204" pitchFamily="34" charset="0"/>
              </a:rPr>
              <a:t>A20  </a:t>
            </a:r>
            <a:r>
              <a:rPr kumimoji="1" lang="zh-CN" altLang="en-US">
                <a:latin typeface="Tahoma" panose="020B0604030504040204" pitchFamily="34" charset="0"/>
              </a:rPr>
              <a:t>驱动序列的二维相图</a:t>
            </a:r>
          </a:p>
        </p:txBody>
      </p:sp>
      <p:sp>
        <p:nvSpPr>
          <p:cNvPr id="801796" name="Text Box 4">
            <a:extLst>
              <a:ext uri="{FF2B5EF4-FFF2-40B4-BE49-F238E27FC236}">
                <a16:creationId xmlns:a16="http://schemas.microsoft.com/office/drawing/2014/main" id="{98EC7678-119B-4C08-8285-C02844A8D13F}"/>
              </a:ext>
            </a:extLst>
          </p:cNvPr>
          <p:cNvSpPr txBox="1">
            <a:spLocks noChangeArrowheads="1"/>
          </p:cNvSpPr>
          <p:nvPr/>
        </p:nvSpPr>
        <p:spPr bwMode="auto">
          <a:xfrm>
            <a:off x="6132513" y="5624513"/>
            <a:ext cx="39243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1" hangingPunct="1">
              <a:spcBef>
                <a:spcPct val="50000"/>
              </a:spcBef>
            </a:pPr>
            <a:r>
              <a:rPr kumimoji="1" lang="zh-CN" altLang="en-US">
                <a:latin typeface="Tahoma" panose="020B0604030504040204" pitchFamily="34" charset="0"/>
              </a:rPr>
              <a:t>图</a:t>
            </a:r>
            <a:r>
              <a:rPr kumimoji="1" lang="en-US" altLang="zh-CN">
                <a:latin typeface="Tahoma" panose="020B0604030504040204" pitchFamily="34" charset="0"/>
              </a:rPr>
              <a:t>A21  </a:t>
            </a:r>
            <a:r>
              <a:rPr kumimoji="1" lang="zh-CN" altLang="en-US">
                <a:latin typeface="Tahoma" panose="020B0604030504040204" pitchFamily="34" charset="0"/>
              </a:rPr>
              <a:t>驱动序列的三维相图</a:t>
            </a:r>
          </a:p>
        </p:txBody>
      </p:sp>
      <p:pic>
        <p:nvPicPr>
          <p:cNvPr id="801797" name="Picture 5">
            <a:extLst>
              <a:ext uri="{FF2B5EF4-FFF2-40B4-BE49-F238E27FC236}">
                <a16:creationId xmlns:a16="http://schemas.microsoft.com/office/drawing/2014/main" id="{2AE6F35A-5D48-4C0C-9FA3-99F5966EEF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9289" y="2808289"/>
            <a:ext cx="3457575"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1798" name="Picture 6">
            <a:extLst>
              <a:ext uri="{FF2B5EF4-FFF2-40B4-BE49-F238E27FC236}">
                <a16:creationId xmlns:a16="http://schemas.microsoft.com/office/drawing/2014/main" id="{7E7DFA01-88FC-4C9C-BEFC-3EFEB40457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0464" y="2816225"/>
            <a:ext cx="3546475" cy="266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1799" name="Text Box 7">
            <a:extLst>
              <a:ext uri="{FF2B5EF4-FFF2-40B4-BE49-F238E27FC236}">
                <a16:creationId xmlns:a16="http://schemas.microsoft.com/office/drawing/2014/main" id="{3A6541FE-DA42-459D-8060-4780A5B95575}"/>
              </a:ext>
            </a:extLst>
          </p:cNvPr>
          <p:cNvSpPr txBox="1">
            <a:spLocks noChangeArrowheads="1"/>
          </p:cNvSpPr>
          <p:nvPr/>
        </p:nvSpPr>
        <p:spPr bwMode="auto">
          <a:xfrm>
            <a:off x="1774825" y="228601"/>
            <a:ext cx="36591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a:latin typeface="宋体" panose="02010600030101010101" pitchFamily="2" charset="-122"/>
              </a:rPr>
              <a:t>驱动序列的相图分析续</a:t>
            </a:r>
          </a:p>
        </p:txBody>
      </p:sp>
    </p:spTree>
  </p:cSld>
  <p:clrMapOvr>
    <a:masterClrMapping/>
  </p:clrMapOvr>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88EAA92E-1792-49A5-99BA-E2C781B9E5EB}"/>
              </a:ext>
            </a:extLst>
          </p:cNvPr>
          <p:cNvSpPr>
            <a:spLocks noGrp="1"/>
          </p:cNvSpPr>
          <p:nvPr>
            <p:ph type="dt" sz="half" idx="10"/>
          </p:nvPr>
        </p:nvSpPr>
        <p:spPr/>
        <p:txBody>
          <a:bodyPr/>
          <a:lstStyle/>
          <a:p>
            <a:fld id="{36BF1DDE-E3F1-4333-81A9-326B71D2DBCF}" type="datetime1">
              <a:rPr lang="zh-CN" altLang="en-US"/>
              <a:pPr/>
              <a:t>2018/11/28</a:t>
            </a:fld>
            <a:endParaRPr lang="en-US" altLang="zh-CN"/>
          </a:p>
        </p:txBody>
      </p:sp>
      <p:sp>
        <p:nvSpPr>
          <p:cNvPr id="6" name="灯片编号占位符 5">
            <a:extLst>
              <a:ext uri="{FF2B5EF4-FFF2-40B4-BE49-F238E27FC236}">
                <a16:creationId xmlns:a16="http://schemas.microsoft.com/office/drawing/2014/main" id="{282007F5-5282-427C-A34C-4559B724EB1F}"/>
              </a:ext>
            </a:extLst>
          </p:cNvPr>
          <p:cNvSpPr>
            <a:spLocks noGrp="1"/>
          </p:cNvSpPr>
          <p:nvPr>
            <p:ph type="sldNum" sz="quarter" idx="12"/>
          </p:nvPr>
        </p:nvSpPr>
        <p:spPr/>
        <p:txBody>
          <a:bodyPr/>
          <a:lstStyle/>
          <a:p>
            <a:fld id="{8618AEF8-F065-4EA5-9F80-FF821FF32413}" type="slidenum">
              <a:rPr lang="en-US" altLang="zh-CN"/>
              <a:pPr/>
              <a:t>142</a:t>
            </a:fld>
            <a:endParaRPr lang="en-US" altLang="zh-CN"/>
          </a:p>
        </p:txBody>
      </p:sp>
      <p:sp>
        <p:nvSpPr>
          <p:cNvPr id="802818" name="Rectangle 2">
            <a:extLst>
              <a:ext uri="{FF2B5EF4-FFF2-40B4-BE49-F238E27FC236}">
                <a16:creationId xmlns:a16="http://schemas.microsoft.com/office/drawing/2014/main" id="{5D50959B-C35C-49F0-A920-93ACB3E650FB}"/>
              </a:ext>
            </a:extLst>
          </p:cNvPr>
          <p:cNvSpPr>
            <a:spLocks noGrp="1" noRot="1" noChangeArrowheads="1"/>
          </p:cNvSpPr>
          <p:nvPr>
            <p:ph type="title"/>
          </p:nvPr>
        </p:nvSpPr>
        <p:spPr>
          <a:xfrm>
            <a:off x="1774826" y="512764"/>
            <a:ext cx="7770813" cy="515937"/>
          </a:xfrm>
        </p:spPr>
        <p:txBody>
          <a:bodyPr/>
          <a:lstStyle/>
          <a:p>
            <a:pPr algn="l">
              <a:buClr>
                <a:srgbClr val="0000CC"/>
              </a:buClr>
              <a:buFont typeface="Wingdings" panose="05000000000000000000" pitchFamily="2" charset="2"/>
              <a:buChar char="Ø"/>
            </a:pPr>
            <a:r>
              <a:rPr lang="zh-CN" altLang="en-US" sz="2800">
                <a:latin typeface="Times New Roman" panose="02020603050405020304" pitchFamily="18" charset="0"/>
                <a:ea typeface="宋体" panose="02010600030101010101" pitchFamily="2" charset="-122"/>
              </a:rPr>
              <a:t>驱动序列的近似熵分析</a:t>
            </a:r>
          </a:p>
        </p:txBody>
      </p:sp>
      <p:graphicFrame>
        <p:nvGraphicFramePr>
          <p:cNvPr id="802819" name="Object 3">
            <a:extLst>
              <a:ext uri="{FF2B5EF4-FFF2-40B4-BE49-F238E27FC236}">
                <a16:creationId xmlns:a16="http://schemas.microsoft.com/office/drawing/2014/main" id="{FCF47D8E-E1E4-446C-8818-19CD76EDC3E9}"/>
              </a:ext>
            </a:extLst>
          </p:cNvPr>
          <p:cNvGraphicFramePr>
            <a:graphicFrameLocks noGrp="1" noChangeAspect="1"/>
          </p:cNvGraphicFramePr>
          <p:nvPr>
            <p:ph idx="1"/>
          </p:nvPr>
        </p:nvGraphicFramePr>
        <p:xfrm>
          <a:off x="1774825" y="1484314"/>
          <a:ext cx="8605838" cy="4422775"/>
        </p:xfrm>
        <a:graphic>
          <a:graphicData uri="http://schemas.openxmlformats.org/presentationml/2006/ole">
            <mc:AlternateContent xmlns:mc="http://schemas.openxmlformats.org/markup-compatibility/2006">
              <mc:Choice xmlns:v="urn:schemas-microsoft-com:vml" Requires="v">
                <p:oleObj spid="_x0000_s52231" name="文档" r:id="rId3" imgW="8862527" imgH="4554564" progId="Word.Document.8">
                  <p:embed/>
                </p:oleObj>
              </mc:Choice>
              <mc:Fallback>
                <p:oleObj name="文档" r:id="rId3" imgW="8862527" imgH="4554564" progId="Word.Document.8">
                  <p:embed/>
                  <p:pic>
                    <p:nvPicPr>
                      <p:cNvPr id="802819" name="Object 3">
                        <a:extLst>
                          <a:ext uri="{FF2B5EF4-FFF2-40B4-BE49-F238E27FC236}">
                            <a16:creationId xmlns:a16="http://schemas.microsoft.com/office/drawing/2014/main" id="{FCF47D8E-E1E4-446C-8818-19CD76EDC3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4825" y="1484314"/>
                        <a:ext cx="8605838" cy="4422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1">
            <a:extLst>
              <a:ext uri="{FF2B5EF4-FFF2-40B4-BE49-F238E27FC236}">
                <a16:creationId xmlns:a16="http://schemas.microsoft.com/office/drawing/2014/main" id="{22040EE0-EDF6-40DA-9413-ACFA3B803C94}"/>
              </a:ext>
            </a:extLst>
          </p:cNvPr>
          <p:cNvSpPr>
            <a:spLocks noGrp="1"/>
          </p:cNvSpPr>
          <p:nvPr>
            <p:ph type="dt" sz="half" idx="10"/>
          </p:nvPr>
        </p:nvSpPr>
        <p:spPr/>
        <p:txBody>
          <a:bodyPr/>
          <a:lstStyle/>
          <a:p>
            <a:fld id="{3FBEBD9A-3BE6-49EB-961C-AA67F0B7D54E}" type="datetime1">
              <a:rPr lang="zh-CN" altLang="en-US"/>
              <a:pPr/>
              <a:t>2018/11/28</a:t>
            </a:fld>
            <a:endParaRPr lang="en-US" altLang="zh-CN"/>
          </a:p>
        </p:txBody>
      </p:sp>
      <p:sp>
        <p:nvSpPr>
          <p:cNvPr id="7" name="灯片编号占位符 3">
            <a:extLst>
              <a:ext uri="{FF2B5EF4-FFF2-40B4-BE49-F238E27FC236}">
                <a16:creationId xmlns:a16="http://schemas.microsoft.com/office/drawing/2014/main" id="{452E14DA-DE2A-4888-BEEB-1E1C99D290AC}"/>
              </a:ext>
            </a:extLst>
          </p:cNvPr>
          <p:cNvSpPr>
            <a:spLocks noGrp="1"/>
          </p:cNvSpPr>
          <p:nvPr>
            <p:ph type="sldNum" sz="quarter" idx="12"/>
          </p:nvPr>
        </p:nvSpPr>
        <p:spPr/>
        <p:txBody>
          <a:bodyPr/>
          <a:lstStyle/>
          <a:p>
            <a:fld id="{1532E9FD-1F66-45A8-B3F2-1BA3D47F9E04}" type="slidenum">
              <a:rPr lang="en-US" altLang="zh-CN"/>
              <a:pPr/>
              <a:t>143</a:t>
            </a:fld>
            <a:endParaRPr lang="en-US" altLang="zh-CN"/>
          </a:p>
        </p:txBody>
      </p:sp>
      <p:sp>
        <p:nvSpPr>
          <p:cNvPr id="803842" name="Text Box 2">
            <a:extLst>
              <a:ext uri="{FF2B5EF4-FFF2-40B4-BE49-F238E27FC236}">
                <a16:creationId xmlns:a16="http://schemas.microsoft.com/office/drawing/2014/main" id="{8846638E-EBC2-4E3A-9D9A-06B8DDE84C65}"/>
              </a:ext>
            </a:extLst>
          </p:cNvPr>
          <p:cNvSpPr txBox="1">
            <a:spLocks noChangeArrowheads="1"/>
          </p:cNvSpPr>
          <p:nvPr/>
        </p:nvSpPr>
        <p:spPr bwMode="auto">
          <a:xfrm>
            <a:off x="1919289" y="765176"/>
            <a:ext cx="1620837" cy="461665"/>
          </a:xfrm>
          <a:prstGeom prst="rect">
            <a:avLst/>
          </a:prstGeom>
          <a:noFill/>
          <a:ln w="57150">
            <a:pattFill prst="sphere">
              <a:fgClr>
                <a:srgbClr val="FF6600"/>
              </a:fgClr>
              <a:bgClr>
                <a:srgbClr val="FFFFFF"/>
              </a:bgClr>
            </a:patt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1" lang="zh-CN" altLang="en-US" sz="2400" b="1">
                <a:solidFill>
                  <a:srgbClr val="0066FF"/>
                </a:solidFill>
                <a:latin typeface="Tahoma" panose="020B0604030504040204" pitchFamily="34" charset="0"/>
              </a:rPr>
              <a:t>检验结果</a:t>
            </a:r>
          </a:p>
        </p:txBody>
      </p:sp>
      <p:sp>
        <p:nvSpPr>
          <p:cNvPr id="803843" name="Text Box 3">
            <a:extLst>
              <a:ext uri="{FF2B5EF4-FFF2-40B4-BE49-F238E27FC236}">
                <a16:creationId xmlns:a16="http://schemas.microsoft.com/office/drawing/2014/main" id="{4CE8A9F3-C78C-489C-AD78-AA0233653B75}"/>
              </a:ext>
            </a:extLst>
          </p:cNvPr>
          <p:cNvSpPr txBox="1">
            <a:spLocks noChangeArrowheads="1"/>
          </p:cNvSpPr>
          <p:nvPr/>
        </p:nvSpPr>
        <p:spPr bwMode="auto">
          <a:xfrm>
            <a:off x="1739901" y="1368426"/>
            <a:ext cx="8569325"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200000"/>
              </a:lnSpc>
              <a:spcBef>
                <a:spcPct val="50000"/>
              </a:spcBef>
            </a:pPr>
            <a:r>
              <a:rPr kumimoji="1" lang="zh-CN" altLang="en-US" sz="2400" b="1">
                <a:solidFill>
                  <a:srgbClr val="0000FF"/>
                </a:solidFill>
                <a:latin typeface="Times New Roman" panose="02020603050405020304" pitchFamily="18" charset="0"/>
              </a:rPr>
              <a:t>在</a:t>
            </a:r>
            <a:r>
              <a:rPr kumimoji="1" lang="en-US" altLang="zh-CN" sz="2400" b="1" i="1">
                <a:solidFill>
                  <a:srgbClr val="0000FF"/>
                </a:solidFill>
                <a:latin typeface="Times New Roman" panose="02020603050405020304" pitchFamily="18" charset="0"/>
              </a:rPr>
              <a:t>l</a:t>
            </a:r>
            <a:r>
              <a:rPr kumimoji="1" lang="zh-CN" altLang="en-US" sz="2400" b="1">
                <a:solidFill>
                  <a:srgbClr val="0000FF"/>
                </a:solidFill>
                <a:latin typeface="Times New Roman" panose="02020603050405020304" pitchFamily="18" charset="0"/>
              </a:rPr>
              <a:t>＝</a:t>
            </a:r>
            <a:r>
              <a:rPr kumimoji="1" lang="en-US" altLang="zh-CN" sz="2400" b="1">
                <a:solidFill>
                  <a:srgbClr val="0000FF"/>
                </a:solidFill>
                <a:latin typeface="Times New Roman" panose="02020603050405020304" pitchFamily="18" charset="0"/>
              </a:rPr>
              <a:t>2</a:t>
            </a:r>
            <a:r>
              <a:rPr kumimoji="1" lang="zh-CN" altLang="en-US" sz="2400" b="1">
                <a:solidFill>
                  <a:srgbClr val="0000FF"/>
                </a:solidFill>
                <a:latin typeface="Times New Roman" panose="02020603050405020304" pitchFamily="18" charset="0"/>
              </a:rPr>
              <a:t>，</a:t>
            </a:r>
            <a:r>
              <a:rPr kumimoji="1" lang="en-US" altLang="zh-CN" sz="2400" b="1" i="1">
                <a:solidFill>
                  <a:srgbClr val="0000FF"/>
                </a:solidFill>
                <a:latin typeface="Times New Roman" panose="02020603050405020304" pitchFamily="18" charset="0"/>
              </a:rPr>
              <a:t>r</a:t>
            </a:r>
            <a:r>
              <a:rPr kumimoji="1" lang="en-US" altLang="zh-CN" sz="2400" b="1">
                <a:solidFill>
                  <a:srgbClr val="0000FF"/>
                </a:solidFill>
                <a:latin typeface="Times New Roman" panose="02020603050405020304" pitchFamily="18" charset="0"/>
              </a:rPr>
              <a:t>=</a:t>
            </a:r>
            <a:r>
              <a:rPr kumimoji="1" lang="en-US" altLang="zh-CN" sz="2000" b="1">
                <a:solidFill>
                  <a:srgbClr val="0000FF"/>
                </a:solidFill>
                <a:latin typeface="Times New Roman" panose="02020603050405020304" pitchFamily="18" charset="0"/>
              </a:rPr>
              <a:t>7.37663</a:t>
            </a:r>
            <a:r>
              <a:rPr kumimoji="1" lang="en-US" altLang="zh-CN" sz="2400" b="1">
                <a:solidFill>
                  <a:srgbClr val="0000FF"/>
                </a:solidFill>
                <a:latin typeface="Times New Roman" panose="02020603050405020304" pitchFamily="18" charset="0"/>
              </a:rPr>
              <a:t>(</a:t>
            </a:r>
            <a:r>
              <a:rPr kumimoji="1" lang="zh-CN" altLang="en-US" sz="2400" b="1">
                <a:solidFill>
                  <a:srgbClr val="0000FF"/>
                </a:solidFill>
                <a:latin typeface="Times New Roman" panose="02020603050405020304" pitchFamily="18" charset="0"/>
              </a:rPr>
              <a:t>序列标准方差</a:t>
            </a:r>
            <a:r>
              <a:rPr kumimoji="1" lang="en-US" altLang="zh-CN" sz="2400" b="1">
                <a:solidFill>
                  <a:srgbClr val="0000FF"/>
                </a:solidFill>
                <a:latin typeface="Times New Roman" panose="02020603050405020304" pitchFamily="18" charset="0"/>
              </a:rPr>
              <a:t>×0.1)</a:t>
            </a:r>
            <a:r>
              <a:rPr kumimoji="1" lang="zh-CN" altLang="en-US" sz="2400" b="1">
                <a:solidFill>
                  <a:srgbClr val="0000FF"/>
                </a:solidFill>
                <a:latin typeface="Times New Roman" panose="02020603050405020304" pitchFamily="18" charset="0"/>
              </a:rPr>
              <a:t>，</a:t>
            </a:r>
            <a:r>
              <a:rPr kumimoji="1" lang="en-US" altLang="zh-CN" sz="2400" b="1">
                <a:solidFill>
                  <a:srgbClr val="0000FF"/>
                </a:solidFill>
                <a:latin typeface="Times New Roman" panose="02020603050405020304" pitchFamily="18" charset="0"/>
              </a:rPr>
              <a:t>N=20,000</a:t>
            </a:r>
            <a:r>
              <a:rPr kumimoji="1" lang="zh-CN" altLang="en-US" sz="2400" b="1">
                <a:solidFill>
                  <a:srgbClr val="0000FF"/>
                </a:solidFill>
                <a:latin typeface="Times New Roman" panose="02020603050405020304" pitchFamily="18" charset="0"/>
              </a:rPr>
              <a:t>，基于混沌变码本的流密码系统产生的驱动序列的近似熵</a:t>
            </a:r>
            <a:r>
              <a:rPr kumimoji="1" lang="en-US" altLang="zh-CN" sz="2400" b="1">
                <a:solidFill>
                  <a:srgbClr val="0000FF"/>
                </a:solidFill>
                <a:latin typeface="Times New Roman" panose="02020603050405020304" pitchFamily="18" charset="0"/>
              </a:rPr>
              <a:t>R</a:t>
            </a:r>
            <a:r>
              <a:rPr kumimoji="1" lang="zh-CN" altLang="en-US" sz="2400" b="1">
                <a:solidFill>
                  <a:srgbClr val="0000FF"/>
                </a:solidFill>
                <a:latin typeface="Times New Roman" panose="02020603050405020304" pitchFamily="18" charset="0"/>
              </a:rPr>
              <a:t>约为</a:t>
            </a:r>
            <a:r>
              <a:rPr kumimoji="1" lang="en-US" altLang="zh-CN" sz="2400" b="1">
                <a:solidFill>
                  <a:srgbClr val="0000FF"/>
                </a:solidFill>
                <a:latin typeface="Times New Roman" panose="02020603050405020304" pitchFamily="18" charset="0"/>
              </a:rPr>
              <a:t>2.72108</a:t>
            </a:r>
            <a:r>
              <a:rPr kumimoji="1" lang="zh-CN" altLang="en-US" sz="2400" b="1">
                <a:solidFill>
                  <a:srgbClr val="0000FF"/>
                </a:solidFill>
                <a:latin typeface="Times New Roman" panose="02020603050405020304" pitchFamily="18" charset="0"/>
              </a:rPr>
              <a:t>，远大于满映射的</a:t>
            </a:r>
            <a:r>
              <a:rPr kumimoji="1" lang="en-US" altLang="zh-CN" sz="2400" b="1">
                <a:solidFill>
                  <a:srgbClr val="0000FF"/>
                </a:solidFill>
                <a:latin typeface="Times New Roman" panose="02020603050405020304" pitchFamily="18" charset="0"/>
              </a:rPr>
              <a:t>Logistic</a:t>
            </a:r>
            <a:r>
              <a:rPr kumimoji="1" lang="zh-CN" altLang="en-US" sz="2400" b="1">
                <a:solidFill>
                  <a:srgbClr val="0000FF"/>
                </a:solidFill>
                <a:latin typeface="Times New Roman" panose="02020603050405020304" pitchFamily="18" charset="0"/>
              </a:rPr>
              <a:t>序列的最大近似熵（约为</a:t>
            </a:r>
            <a:r>
              <a:rPr kumimoji="1" lang="en-US" altLang="zh-CN" sz="2400" b="1">
                <a:solidFill>
                  <a:srgbClr val="0000FF"/>
                </a:solidFill>
                <a:latin typeface="Times New Roman" panose="02020603050405020304" pitchFamily="18" charset="0"/>
              </a:rPr>
              <a:t>0.693</a:t>
            </a:r>
            <a:r>
              <a:rPr kumimoji="1" lang="zh-CN" altLang="en-US" sz="2400" b="1">
                <a:solidFill>
                  <a:srgbClr val="0000FF"/>
                </a:solidFill>
                <a:latin typeface="Times New Roman" panose="02020603050405020304" pitchFamily="18" charset="0"/>
              </a:rPr>
              <a:t>）。由近似熵分析可知，本密码系统虽然基于一维</a:t>
            </a:r>
            <a:r>
              <a:rPr kumimoji="1" lang="en-US" altLang="zh-CN" sz="2400" b="1">
                <a:solidFill>
                  <a:srgbClr val="0000FF"/>
                </a:solidFill>
                <a:latin typeface="Times New Roman" panose="02020603050405020304" pitchFamily="18" charset="0"/>
              </a:rPr>
              <a:t>Logistic</a:t>
            </a:r>
            <a:r>
              <a:rPr kumimoji="1" lang="zh-CN" altLang="en-US" sz="2400" b="1">
                <a:solidFill>
                  <a:srgbClr val="0000FF"/>
                </a:solidFill>
                <a:latin typeface="Times New Roman" panose="02020603050405020304" pitchFamily="18" charset="0"/>
              </a:rPr>
              <a:t>映射，但其行为却远比</a:t>
            </a:r>
            <a:r>
              <a:rPr kumimoji="1" lang="en-US" altLang="zh-CN" sz="2400" b="1">
                <a:solidFill>
                  <a:srgbClr val="0000FF"/>
                </a:solidFill>
                <a:latin typeface="Times New Roman" panose="02020603050405020304" pitchFamily="18" charset="0"/>
              </a:rPr>
              <a:t>Logistic</a:t>
            </a:r>
            <a:r>
              <a:rPr kumimoji="1" lang="zh-CN" altLang="en-US" sz="2400" b="1">
                <a:solidFill>
                  <a:srgbClr val="0000FF"/>
                </a:solidFill>
                <a:latin typeface="Times New Roman" panose="02020603050405020304" pitchFamily="18" charset="0"/>
              </a:rPr>
              <a:t>映射复杂，本系统所得到的驱动序列的“随机”性远大于</a:t>
            </a:r>
            <a:r>
              <a:rPr kumimoji="1" lang="en-US" altLang="zh-CN" sz="2400" b="1">
                <a:solidFill>
                  <a:srgbClr val="0000FF"/>
                </a:solidFill>
                <a:latin typeface="Times New Roman" panose="02020603050405020304" pitchFamily="18" charset="0"/>
              </a:rPr>
              <a:t>Logistic</a:t>
            </a:r>
            <a:r>
              <a:rPr kumimoji="1" lang="zh-CN" altLang="en-US" sz="2400" b="1">
                <a:solidFill>
                  <a:srgbClr val="0000FF"/>
                </a:solidFill>
                <a:latin typeface="Times New Roman" panose="02020603050405020304" pitchFamily="18" charset="0"/>
              </a:rPr>
              <a:t>映射所产生的混沌序列的“随机”性。</a:t>
            </a:r>
          </a:p>
        </p:txBody>
      </p:sp>
      <p:sp>
        <p:nvSpPr>
          <p:cNvPr id="803844" name="Text Box 4">
            <a:extLst>
              <a:ext uri="{FF2B5EF4-FFF2-40B4-BE49-F238E27FC236}">
                <a16:creationId xmlns:a16="http://schemas.microsoft.com/office/drawing/2014/main" id="{E02EDBBF-A7AE-46A4-AB8B-FBFCB810FECA}"/>
              </a:ext>
            </a:extLst>
          </p:cNvPr>
          <p:cNvSpPr txBox="1">
            <a:spLocks noChangeArrowheads="1"/>
          </p:cNvSpPr>
          <p:nvPr/>
        </p:nvSpPr>
        <p:spPr bwMode="auto">
          <a:xfrm>
            <a:off x="1774825" y="228601"/>
            <a:ext cx="36591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a:latin typeface="宋体" panose="02010600030101010101" pitchFamily="2" charset="-122"/>
              </a:rPr>
              <a:t>驱动序列的近似熵分析续</a:t>
            </a:r>
          </a:p>
        </p:txBody>
      </p:sp>
    </p:spTree>
  </p:cSld>
  <p:clrMapOvr>
    <a:masterClrMapping/>
  </p:clrMapOvr>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69F3988-4200-42DD-AF5A-211CDFC4A79E}"/>
              </a:ext>
            </a:extLst>
          </p:cNvPr>
          <p:cNvSpPr>
            <a:spLocks noGrp="1"/>
          </p:cNvSpPr>
          <p:nvPr>
            <p:ph type="dt" sz="half" idx="10"/>
          </p:nvPr>
        </p:nvSpPr>
        <p:spPr/>
        <p:txBody>
          <a:bodyPr/>
          <a:lstStyle/>
          <a:p>
            <a:fld id="{0B62BFE4-283C-4CF7-A9F4-A247B8AC4E29}" type="datetime1">
              <a:rPr lang="zh-CN" altLang="en-US"/>
              <a:pPr/>
              <a:t>2018/11/28</a:t>
            </a:fld>
            <a:endParaRPr lang="en-US" altLang="zh-CN"/>
          </a:p>
        </p:txBody>
      </p:sp>
      <p:sp>
        <p:nvSpPr>
          <p:cNvPr id="6" name="灯片编号占位符 5">
            <a:extLst>
              <a:ext uri="{FF2B5EF4-FFF2-40B4-BE49-F238E27FC236}">
                <a16:creationId xmlns:a16="http://schemas.microsoft.com/office/drawing/2014/main" id="{65BAFCF6-A674-4059-AE9C-E3DB6DB2CE3B}"/>
              </a:ext>
            </a:extLst>
          </p:cNvPr>
          <p:cNvSpPr>
            <a:spLocks noGrp="1"/>
          </p:cNvSpPr>
          <p:nvPr>
            <p:ph type="sldNum" sz="quarter" idx="12"/>
          </p:nvPr>
        </p:nvSpPr>
        <p:spPr/>
        <p:txBody>
          <a:bodyPr/>
          <a:lstStyle/>
          <a:p>
            <a:fld id="{51C42CBF-A103-49A1-BC6E-9F58F642B790}" type="slidenum">
              <a:rPr lang="en-US" altLang="zh-CN"/>
              <a:pPr/>
              <a:t>144</a:t>
            </a:fld>
            <a:endParaRPr lang="en-US" altLang="zh-CN"/>
          </a:p>
        </p:txBody>
      </p:sp>
      <p:sp>
        <p:nvSpPr>
          <p:cNvPr id="804866" name="Rectangle 2">
            <a:extLst>
              <a:ext uri="{FF2B5EF4-FFF2-40B4-BE49-F238E27FC236}">
                <a16:creationId xmlns:a16="http://schemas.microsoft.com/office/drawing/2014/main" id="{8D59AD09-B368-4F52-8752-F1C56EADB258}"/>
              </a:ext>
            </a:extLst>
          </p:cNvPr>
          <p:cNvSpPr>
            <a:spLocks noGrp="1" noRot="1" noChangeArrowheads="1"/>
          </p:cNvSpPr>
          <p:nvPr>
            <p:ph type="title"/>
          </p:nvPr>
        </p:nvSpPr>
        <p:spPr>
          <a:xfrm>
            <a:off x="1811338" y="512764"/>
            <a:ext cx="7772400" cy="479425"/>
          </a:xfrm>
        </p:spPr>
        <p:txBody>
          <a:bodyPr/>
          <a:lstStyle/>
          <a:p>
            <a:pPr algn="l">
              <a:buClr>
                <a:srgbClr val="0000CC"/>
              </a:buClr>
              <a:buFont typeface="Wingdings" panose="05000000000000000000" pitchFamily="2" charset="2"/>
              <a:buChar char="Ø"/>
            </a:pPr>
            <a:r>
              <a:rPr lang="zh-CN" altLang="en-US" sz="2800">
                <a:latin typeface="Times New Roman" panose="02020603050405020304" pitchFamily="18" charset="0"/>
                <a:ea typeface="宋体" panose="02010600030101010101" pitchFamily="2" charset="-122"/>
              </a:rPr>
              <a:t>驱动序列的分数维</a:t>
            </a:r>
          </a:p>
        </p:txBody>
      </p:sp>
      <p:graphicFrame>
        <p:nvGraphicFramePr>
          <p:cNvPr id="804867" name="Object 3">
            <a:extLst>
              <a:ext uri="{FF2B5EF4-FFF2-40B4-BE49-F238E27FC236}">
                <a16:creationId xmlns:a16="http://schemas.microsoft.com/office/drawing/2014/main" id="{42F3810B-6863-4241-86FE-A64B08DC6897}"/>
              </a:ext>
            </a:extLst>
          </p:cNvPr>
          <p:cNvGraphicFramePr>
            <a:graphicFrameLocks noGrp="1" noChangeAspect="1"/>
          </p:cNvGraphicFramePr>
          <p:nvPr>
            <p:ph idx="1"/>
          </p:nvPr>
        </p:nvGraphicFramePr>
        <p:xfrm>
          <a:off x="1766889" y="1209675"/>
          <a:ext cx="8391525" cy="4699000"/>
        </p:xfrm>
        <a:graphic>
          <a:graphicData uri="http://schemas.openxmlformats.org/presentationml/2006/ole">
            <mc:AlternateContent xmlns:mc="http://schemas.openxmlformats.org/markup-compatibility/2006">
              <mc:Choice xmlns:v="urn:schemas-microsoft-com:vml" Requires="v">
                <p:oleObj spid="_x0000_s53255" name="文档" r:id="rId3" imgW="8899246" imgH="4983175" progId="Word.Document.8">
                  <p:embed/>
                </p:oleObj>
              </mc:Choice>
              <mc:Fallback>
                <p:oleObj name="文档" r:id="rId3" imgW="8899246" imgH="4983175" progId="Word.Document.8">
                  <p:embed/>
                  <p:pic>
                    <p:nvPicPr>
                      <p:cNvPr id="804867" name="Object 3">
                        <a:extLst>
                          <a:ext uri="{FF2B5EF4-FFF2-40B4-BE49-F238E27FC236}">
                            <a16:creationId xmlns:a16="http://schemas.microsoft.com/office/drawing/2014/main" id="{42F3810B-6863-4241-86FE-A64B08DC68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6889" y="1209675"/>
                        <a:ext cx="8391525" cy="469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a:extLst>
              <a:ext uri="{FF2B5EF4-FFF2-40B4-BE49-F238E27FC236}">
                <a16:creationId xmlns:a16="http://schemas.microsoft.com/office/drawing/2014/main" id="{CDD65020-3854-41C4-97CF-B02F3BDC67A5}"/>
              </a:ext>
            </a:extLst>
          </p:cNvPr>
          <p:cNvSpPr>
            <a:spLocks noGrp="1"/>
          </p:cNvSpPr>
          <p:nvPr>
            <p:ph type="dt" sz="half" idx="10"/>
          </p:nvPr>
        </p:nvSpPr>
        <p:spPr/>
        <p:txBody>
          <a:bodyPr/>
          <a:lstStyle/>
          <a:p>
            <a:fld id="{BE0B87AB-AF4D-492E-BD76-F22FC8C2343D}" type="datetime1">
              <a:rPr lang="zh-CN" altLang="en-US"/>
              <a:pPr/>
              <a:t>2018/11/28</a:t>
            </a:fld>
            <a:endParaRPr lang="en-US" altLang="zh-CN"/>
          </a:p>
        </p:txBody>
      </p:sp>
      <p:sp>
        <p:nvSpPr>
          <p:cNvPr id="7" name="灯片编号占位符 5">
            <a:extLst>
              <a:ext uri="{FF2B5EF4-FFF2-40B4-BE49-F238E27FC236}">
                <a16:creationId xmlns:a16="http://schemas.microsoft.com/office/drawing/2014/main" id="{50DB3C51-4E41-4D9C-8436-8AA3B52EE7CC}"/>
              </a:ext>
            </a:extLst>
          </p:cNvPr>
          <p:cNvSpPr>
            <a:spLocks noGrp="1"/>
          </p:cNvSpPr>
          <p:nvPr>
            <p:ph type="sldNum" sz="quarter" idx="12"/>
          </p:nvPr>
        </p:nvSpPr>
        <p:spPr/>
        <p:txBody>
          <a:bodyPr/>
          <a:lstStyle/>
          <a:p>
            <a:fld id="{EFFFBEE8-82B8-4B85-ACFC-554E4F17960F}" type="slidenum">
              <a:rPr lang="en-US" altLang="zh-CN"/>
              <a:pPr/>
              <a:t>145</a:t>
            </a:fld>
            <a:endParaRPr lang="en-US" altLang="zh-CN"/>
          </a:p>
        </p:txBody>
      </p:sp>
      <p:sp>
        <p:nvSpPr>
          <p:cNvPr id="823298" name="Rectangle 2">
            <a:extLst>
              <a:ext uri="{FF2B5EF4-FFF2-40B4-BE49-F238E27FC236}">
                <a16:creationId xmlns:a16="http://schemas.microsoft.com/office/drawing/2014/main" id="{46423F79-BB18-4A42-8121-11320C9662BB}"/>
              </a:ext>
            </a:extLst>
          </p:cNvPr>
          <p:cNvSpPr>
            <a:spLocks noGrp="1" noChangeArrowheads="1"/>
          </p:cNvSpPr>
          <p:nvPr>
            <p:ph type="title"/>
          </p:nvPr>
        </p:nvSpPr>
        <p:spPr>
          <a:xfrm>
            <a:off x="1774826" y="333375"/>
            <a:ext cx="7770813" cy="623888"/>
          </a:xfrm>
          <a:noFill/>
          <a:ln/>
        </p:spPr>
        <p:txBody>
          <a:bodyPr anchor="b">
            <a:normAutofit fontScale="90000"/>
          </a:bodyPr>
          <a:lstStyle/>
          <a:p>
            <a:pPr algn="l">
              <a:buClr>
                <a:srgbClr val="0000CC"/>
              </a:buClr>
              <a:buFont typeface="Wingdings" panose="05000000000000000000" pitchFamily="2" charset="2"/>
              <a:buChar char="Ø"/>
            </a:pPr>
            <a:r>
              <a:rPr lang="zh-CN" altLang="en-US" sz="3200">
                <a:latin typeface="Times New Roman" panose="02020603050405020304" pitchFamily="18" charset="0"/>
                <a:ea typeface="宋体" panose="02010600030101010101" pitchFamily="2" charset="-122"/>
              </a:rPr>
              <a:t>密钥序列的游程检测</a:t>
            </a:r>
            <a:r>
              <a:rPr lang="zh-CN" altLang="en-US">
                <a:latin typeface="Times New Roman" panose="02020603050405020304" pitchFamily="18" charset="0"/>
              </a:rPr>
              <a:t> </a:t>
            </a:r>
          </a:p>
        </p:txBody>
      </p:sp>
      <p:graphicFrame>
        <p:nvGraphicFramePr>
          <p:cNvPr id="823300" name="Object 4">
            <a:extLst>
              <a:ext uri="{FF2B5EF4-FFF2-40B4-BE49-F238E27FC236}">
                <a16:creationId xmlns:a16="http://schemas.microsoft.com/office/drawing/2014/main" id="{18E5AA3A-E28D-4A73-A4EA-63379BD60D1E}"/>
              </a:ext>
            </a:extLst>
          </p:cNvPr>
          <p:cNvGraphicFramePr>
            <a:graphicFrameLocks noGrp="1" noChangeAspect="1"/>
          </p:cNvGraphicFramePr>
          <p:nvPr>
            <p:ph idx="1"/>
          </p:nvPr>
        </p:nvGraphicFramePr>
        <p:xfrm>
          <a:off x="2125664" y="1962150"/>
          <a:ext cx="7559675" cy="3562350"/>
        </p:xfrm>
        <a:graphic>
          <a:graphicData uri="http://schemas.openxmlformats.org/presentationml/2006/ole">
            <mc:AlternateContent xmlns:mc="http://schemas.openxmlformats.org/markup-compatibility/2006">
              <mc:Choice xmlns:v="urn:schemas-microsoft-com:vml" Requires="v">
                <p:oleObj spid="_x0000_s54279" name="文档" r:id="rId3" imgW="8850154" imgH="4170727" progId="Word.Document.8">
                  <p:embed/>
                </p:oleObj>
              </mc:Choice>
              <mc:Fallback>
                <p:oleObj name="文档" r:id="rId3" imgW="8850154" imgH="4170727" progId="Word.Document.8">
                  <p:embed/>
                  <p:pic>
                    <p:nvPicPr>
                      <p:cNvPr id="823300" name="Object 4">
                        <a:extLst>
                          <a:ext uri="{FF2B5EF4-FFF2-40B4-BE49-F238E27FC236}">
                            <a16:creationId xmlns:a16="http://schemas.microsoft.com/office/drawing/2014/main" id="{18E5AA3A-E28D-4A73-A4EA-63379BD60D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5664" y="1962150"/>
                        <a:ext cx="7559675" cy="3562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3301" name="Rectangle 5">
            <a:extLst>
              <a:ext uri="{FF2B5EF4-FFF2-40B4-BE49-F238E27FC236}">
                <a16:creationId xmlns:a16="http://schemas.microsoft.com/office/drawing/2014/main" id="{1DCF954C-4FA9-4707-B962-024D73FFF6A4}"/>
              </a:ext>
            </a:extLst>
          </p:cNvPr>
          <p:cNvSpPr>
            <a:spLocks noChangeArrowheads="1"/>
          </p:cNvSpPr>
          <p:nvPr/>
        </p:nvSpPr>
        <p:spPr bwMode="auto">
          <a:xfrm>
            <a:off x="1862139" y="1125538"/>
            <a:ext cx="45370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lgn="ctr">
                <a:pattFill prst="sphere">
                  <a:fgClr>
                    <a:srgbClr val="FF6600"/>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pPr algn="ctr" eaLnBrk="1" hangingPunct="1">
              <a:buClr>
                <a:srgbClr val="0000CC"/>
              </a:buClr>
              <a:buSzPct val="85000"/>
              <a:buFont typeface="Wingdings" panose="05000000000000000000" pitchFamily="2" charset="2"/>
              <a:buChar char="Ø"/>
            </a:pPr>
            <a:r>
              <a:rPr kumimoji="1" lang="zh-CN" altLang="en-US" sz="2800" b="1">
                <a:latin typeface="宋体" panose="02010600030101010101" pitchFamily="2" charset="-122"/>
              </a:rPr>
              <a:t>密钥序列的</a:t>
            </a:r>
            <a:r>
              <a:rPr kumimoji="1" lang="en-US" altLang="zh-CN" sz="2800" b="1">
                <a:latin typeface="宋体" panose="02010600030101010101" pitchFamily="2" charset="-122"/>
              </a:rPr>
              <a:t>0-1</a:t>
            </a:r>
            <a:r>
              <a:rPr kumimoji="1" lang="zh-CN" altLang="en-US" sz="2800" b="1">
                <a:latin typeface="宋体" panose="02010600030101010101" pitchFamily="2" charset="-122"/>
              </a:rPr>
              <a:t>均匀性检测</a:t>
            </a:r>
          </a:p>
        </p:txBody>
      </p:sp>
    </p:spTree>
  </p:cSld>
  <p:clrMapOvr>
    <a:masterClrMapping/>
  </p:clrMapOvr>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1">
            <a:extLst>
              <a:ext uri="{FF2B5EF4-FFF2-40B4-BE49-F238E27FC236}">
                <a16:creationId xmlns:a16="http://schemas.microsoft.com/office/drawing/2014/main" id="{1244E511-E8D4-4DB6-9CC7-920ABD3DC98E}"/>
              </a:ext>
            </a:extLst>
          </p:cNvPr>
          <p:cNvSpPr>
            <a:spLocks noGrp="1"/>
          </p:cNvSpPr>
          <p:nvPr>
            <p:ph type="dt" sz="half" idx="10"/>
          </p:nvPr>
        </p:nvSpPr>
        <p:spPr/>
        <p:txBody>
          <a:bodyPr/>
          <a:lstStyle/>
          <a:p>
            <a:fld id="{DD6A16A8-0613-4BD2-B150-8C97FB214899}" type="datetime1">
              <a:rPr lang="zh-CN" altLang="en-US"/>
              <a:pPr/>
              <a:t>2018/11/28</a:t>
            </a:fld>
            <a:endParaRPr lang="en-US" altLang="zh-CN"/>
          </a:p>
        </p:txBody>
      </p:sp>
      <p:sp>
        <p:nvSpPr>
          <p:cNvPr id="9" name="灯片编号占位符 3">
            <a:extLst>
              <a:ext uri="{FF2B5EF4-FFF2-40B4-BE49-F238E27FC236}">
                <a16:creationId xmlns:a16="http://schemas.microsoft.com/office/drawing/2014/main" id="{C0D227CF-EB85-47DF-A2D6-4599D1F0102A}"/>
              </a:ext>
            </a:extLst>
          </p:cNvPr>
          <p:cNvSpPr>
            <a:spLocks noGrp="1"/>
          </p:cNvSpPr>
          <p:nvPr>
            <p:ph type="sldNum" sz="quarter" idx="12"/>
          </p:nvPr>
        </p:nvSpPr>
        <p:spPr/>
        <p:txBody>
          <a:bodyPr/>
          <a:lstStyle/>
          <a:p>
            <a:fld id="{C287F295-C0D1-4913-8F8F-D3CFF6E3F5CF}" type="slidenum">
              <a:rPr lang="en-US" altLang="zh-CN"/>
              <a:pPr/>
              <a:t>146</a:t>
            </a:fld>
            <a:endParaRPr lang="en-US" altLang="zh-CN"/>
          </a:p>
        </p:txBody>
      </p:sp>
      <p:sp>
        <p:nvSpPr>
          <p:cNvPr id="824322" name="Text Box 2">
            <a:extLst>
              <a:ext uri="{FF2B5EF4-FFF2-40B4-BE49-F238E27FC236}">
                <a16:creationId xmlns:a16="http://schemas.microsoft.com/office/drawing/2014/main" id="{AD028F75-3C91-4BD8-B14E-D9B524498A8F}"/>
              </a:ext>
            </a:extLst>
          </p:cNvPr>
          <p:cNvSpPr txBox="1">
            <a:spLocks noChangeArrowheads="1"/>
          </p:cNvSpPr>
          <p:nvPr/>
        </p:nvSpPr>
        <p:spPr bwMode="auto">
          <a:xfrm>
            <a:off x="1752600" y="228601"/>
            <a:ext cx="3200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a:latin typeface="宋体" panose="02010600030101010101" pitchFamily="2" charset="-122"/>
              </a:rPr>
              <a:t>密钥序列的游程检测</a:t>
            </a:r>
            <a:r>
              <a:rPr kumimoji="1" lang="zh-CN" altLang="en-US" sz="2000">
                <a:latin typeface="宋体" panose="02010600030101010101" pitchFamily="2" charset="-122"/>
              </a:rPr>
              <a:t>续</a:t>
            </a:r>
          </a:p>
        </p:txBody>
      </p:sp>
      <p:sp>
        <p:nvSpPr>
          <p:cNvPr id="824323" name="Text Box 3">
            <a:extLst>
              <a:ext uri="{FF2B5EF4-FFF2-40B4-BE49-F238E27FC236}">
                <a16:creationId xmlns:a16="http://schemas.microsoft.com/office/drawing/2014/main" id="{E918AAAF-C3FF-4B21-A318-9A9616A64D69}"/>
              </a:ext>
            </a:extLst>
          </p:cNvPr>
          <p:cNvSpPr txBox="1">
            <a:spLocks noChangeArrowheads="1"/>
          </p:cNvSpPr>
          <p:nvPr/>
        </p:nvSpPr>
        <p:spPr bwMode="auto">
          <a:xfrm>
            <a:off x="1752600" y="1600201"/>
            <a:ext cx="861060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2400">
                <a:solidFill>
                  <a:srgbClr val="000000"/>
                </a:solidFill>
                <a:latin typeface="宋体" panose="02010600030101010101" pitchFamily="2" charset="-122"/>
              </a:rPr>
              <a:t>对长度为</a:t>
            </a:r>
            <a:r>
              <a:rPr kumimoji="1" lang="en-US" altLang="zh-CN" sz="2400">
                <a:solidFill>
                  <a:srgbClr val="000000"/>
                </a:solidFill>
                <a:latin typeface="Times New Roman" panose="02020603050405020304" pitchFamily="18" charset="0"/>
              </a:rPr>
              <a:t>40,000</a:t>
            </a:r>
            <a:r>
              <a:rPr kumimoji="1" lang="zh-CN" altLang="en-US" sz="2400">
                <a:solidFill>
                  <a:srgbClr val="000000"/>
                </a:solidFill>
                <a:latin typeface="宋体" panose="02010600030101010101" pitchFamily="2" charset="-122"/>
              </a:rPr>
              <a:t>比特的密钥序列进行统计</a:t>
            </a:r>
            <a:r>
              <a:rPr kumimoji="1" lang="zh-CN" altLang="en-US" sz="2400">
                <a:solidFill>
                  <a:srgbClr val="000000"/>
                </a:solidFill>
                <a:latin typeface="Tahoma" panose="020B0604030504040204" pitchFamily="34" charset="0"/>
              </a:rPr>
              <a:t>，</a:t>
            </a:r>
            <a:r>
              <a:rPr kumimoji="1" lang="zh-CN" altLang="en-US" sz="2400">
                <a:solidFill>
                  <a:srgbClr val="000000"/>
                </a:solidFill>
                <a:latin typeface="宋体" panose="02010600030101010101" pitchFamily="2" charset="-122"/>
              </a:rPr>
              <a:t>其结果如图</a:t>
            </a:r>
            <a:r>
              <a:rPr kumimoji="1" lang="en-US" altLang="zh-CN" sz="2400">
                <a:solidFill>
                  <a:srgbClr val="000000"/>
                </a:solidFill>
                <a:latin typeface="Tahoma" panose="020B0604030504040204" pitchFamily="34" charset="0"/>
              </a:rPr>
              <a:t>A22</a:t>
            </a:r>
            <a:r>
              <a:rPr kumimoji="1" lang="zh-CN" altLang="en-US" sz="2400">
                <a:solidFill>
                  <a:srgbClr val="000000"/>
                </a:solidFill>
                <a:latin typeface="Tahoma" panose="020B0604030504040204" pitchFamily="34" charset="0"/>
              </a:rPr>
              <a:t>。</a:t>
            </a:r>
          </a:p>
          <a:p>
            <a:pPr eaLnBrk="1" hangingPunct="1">
              <a:spcBef>
                <a:spcPct val="50000"/>
              </a:spcBef>
            </a:pPr>
            <a:r>
              <a:rPr kumimoji="1" lang="zh-CN" altLang="en-US" sz="2400" b="1">
                <a:solidFill>
                  <a:srgbClr val="0000FF"/>
                </a:solidFill>
                <a:latin typeface="宋体" panose="02010600030101010101" pitchFamily="2" charset="-122"/>
                <a:sym typeface="Wingdings 2" panose="05020102010507070707" pitchFamily="18" charset="2"/>
              </a:rPr>
              <a:t></a:t>
            </a:r>
            <a:r>
              <a:rPr kumimoji="1" lang="zh-CN" altLang="en-US" sz="2400" b="1">
                <a:solidFill>
                  <a:srgbClr val="0000FF"/>
                </a:solidFill>
                <a:latin typeface="宋体" panose="02010600030101010101" pitchFamily="2" charset="-122"/>
              </a:rPr>
              <a:t>密钥序列比特流的自相关函数近似冲激函数，因此，该比特流的自相关性小</a:t>
            </a:r>
            <a:endParaRPr kumimoji="1" lang="zh-CN" altLang="en-US" sz="2400" b="1">
              <a:solidFill>
                <a:srgbClr val="0000FF"/>
              </a:solidFill>
              <a:latin typeface="Tahoma" panose="020B0604030504040204" pitchFamily="34" charset="0"/>
            </a:endParaRPr>
          </a:p>
        </p:txBody>
      </p:sp>
      <p:pic>
        <p:nvPicPr>
          <p:cNvPr id="824324" name="Picture 4">
            <a:extLst>
              <a:ext uri="{FF2B5EF4-FFF2-40B4-BE49-F238E27FC236}">
                <a16:creationId xmlns:a16="http://schemas.microsoft.com/office/drawing/2014/main" id="{DB2135E4-0B2B-45C7-909C-739C4B6F5C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3141663"/>
            <a:ext cx="6172200" cy="2278062"/>
          </a:xfrm>
          <a:prstGeom prst="rect">
            <a:avLst/>
          </a:prstGeom>
          <a:noFill/>
          <a:extLst>
            <a:ext uri="{909E8E84-426E-40DD-AFC4-6F175D3DCCD1}">
              <a14:hiddenFill xmlns:a14="http://schemas.microsoft.com/office/drawing/2010/main">
                <a:solidFill>
                  <a:srgbClr val="FFFFFF"/>
                </a:solidFill>
              </a14:hiddenFill>
            </a:ext>
          </a:extLst>
        </p:spPr>
      </p:pic>
      <p:sp>
        <p:nvSpPr>
          <p:cNvPr id="824325" name="Text Box 5">
            <a:extLst>
              <a:ext uri="{FF2B5EF4-FFF2-40B4-BE49-F238E27FC236}">
                <a16:creationId xmlns:a16="http://schemas.microsoft.com/office/drawing/2014/main" id="{9D85D13D-AE89-4781-9FE8-66E8CFDE1B9D}"/>
              </a:ext>
            </a:extLst>
          </p:cNvPr>
          <p:cNvSpPr txBox="1">
            <a:spLocks noChangeArrowheads="1"/>
          </p:cNvSpPr>
          <p:nvPr/>
        </p:nvSpPr>
        <p:spPr bwMode="auto">
          <a:xfrm>
            <a:off x="1981200" y="5562600"/>
            <a:ext cx="8305800" cy="79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kumimoji="1" lang="zh-CN" altLang="en-US" sz="1600">
                <a:latin typeface="Tahoma" panose="020B0604030504040204" pitchFamily="34" charset="0"/>
              </a:rPr>
              <a:t>图</a:t>
            </a:r>
            <a:r>
              <a:rPr kumimoji="1" lang="en-US" altLang="zh-CN" sz="1600">
                <a:latin typeface="Tahoma" panose="020B0604030504040204" pitchFamily="34" charset="0"/>
              </a:rPr>
              <a:t>A22 </a:t>
            </a:r>
            <a:r>
              <a:rPr kumimoji="1" lang="zh-CN" altLang="en-US" sz="1600">
                <a:latin typeface="Times New Roman" panose="02020603050405020304" pitchFamily="18" charset="0"/>
              </a:rPr>
              <a:t>密钥序列比特流的自相关特性</a:t>
            </a:r>
          </a:p>
          <a:p>
            <a:pPr algn="ctr" eaLnBrk="1" hangingPunct="1"/>
            <a:r>
              <a:rPr kumimoji="1" lang="en-US" altLang="zh-CN" sz="1600">
                <a:latin typeface="Times New Roman" panose="02020603050405020304" pitchFamily="18" charset="0"/>
              </a:rPr>
              <a:t>mean=0.00266632,max=0.0176601,min=1.02401e-9,std=0.00232965</a:t>
            </a:r>
          </a:p>
          <a:p>
            <a:pPr algn="ctr" eaLnBrk="1" hangingPunct="1"/>
            <a:r>
              <a:rPr kumimoji="1" lang="en-US" altLang="zh-CN" sz="1400">
                <a:latin typeface="Tahoma" panose="020B0604030504040204" pitchFamily="34" charset="0"/>
              </a:rPr>
              <a:t>(</a:t>
            </a:r>
            <a:r>
              <a:rPr kumimoji="1" lang="en-US" altLang="zh-CN" sz="1400">
                <a:latin typeface="宋体" panose="02010600030101010101" pitchFamily="2" charset="-122"/>
              </a:rPr>
              <a:t>mean,max,min,std</a:t>
            </a:r>
            <a:r>
              <a:rPr kumimoji="1" lang="zh-CN" altLang="en-US" sz="1400">
                <a:latin typeface="宋体" panose="02010600030101010101" pitchFamily="2" charset="-122"/>
              </a:rPr>
              <a:t>为自相关函数在</a:t>
            </a:r>
            <a:r>
              <a:rPr kumimoji="1" lang="en-US" altLang="zh-CN" sz="1400">
                <a:latin typeface="Tahoma" panose="020B0604030504040204" pitchFamily="34" charset="0"/>
              </a:rPr>
              <a:t>τ</a:t>
            </a:r>
            <a:r>
              <a:rPr kumimoji="1" lang="en-US" altLang="zh-CN" sz="1400">
                <a:latin typeface="宋体" panose="02010600030101010101" pitchFamily="2" charset="-122"/>
              </a:rPr>
              <a:t>≠0</a:t>
            </a:r>
            <a:r>
              <a:rPr kumimoji="1" lang="zh-CN" altLang="en-US" sz="1400">
                <a:latin typeface="宋体" panose="02010600030101010101" pitchFamily="2" charset="-122"/>
              </a:rPr>
              <a:t>时， 幅度绝对值的平均值，最大值，最小值及标准方差</a:t>
            </a:r>
            <a:r>
              <a:rPr kumimoji="1" lang="en-US" altLang="zh-CN" sz="1400">
                <a:latin typeface="宋体" panose="02010600030101010101" pitchFamily="2" charset="-122"/>
              </a:rPr>
              <a:t>)</a:t>
            </a:r>
          </a:p>
        </p:txBody>
      </p:sp>
      <p:sp>
        <p:nvSpPr>
          <p:cNvPr id="824327" name="Rectangle 7">
            <a:extLst>
              <a:ext uri="{FF2B5EF4-FFF2-40B4-BE49-F238E27FC236}">
                <a16:creationId xmlns:a16="http://schemas.microsoft.com/office/drawing/2014/main" id="{715EF9B6-C79A-4978-9B42-CF1003D5D11B}"/>
              </a:ext>
            </a:extLst>
          </p:cNvPr>
          <p:cNvSpPr>
            <a:spLocks noChangeArrowheads="1"/>
          </p:cNvSpPr>
          <p:nvPr/>
        </p:nvSpPr>
        <p:spPr bwMode="auto">
          <a:xfrm>
            <a:off x="1790701" y="765176"/>
            <a:ext cx="39989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lgn="ctr">
                <a:pattFill prst="sphere">
                  <a:fgClr>
                    <a:srgbClr val="FF6600"/>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pPr algn="ctr" eaLnBrk="1" hangingPunct="1">
              <a:buClr>
                <a:srgbClr val="0000CC"/>
              </a:buClr>
              <a:buSzPct val="85000"/>
              <a:buFont typeface="Wingdings" panose="05000000000000000000" pitchFamily="2" charset="2"/>
              <a:buChar char="Ø"/>
            </a:pPr>
            <a:r>
              <a:rPr kumimoji="1" lang="zh-CN" altLang="en-US" sz="2800" b="1">
                <a:latin typeface="宋体" panose="02010600030101010101" pitchFamily="2" charset="-122"/>
              </a:rPr>
              <a:t>密钥序列的自相关函数</a:t>
            </a:r>
          </a:p>
        </p:txBody>
      </p:sp>
    </p:spTree>
  </p:cSld>
  <p:clrMapOvr>
    <a:masterClrMapping/>
  </p:clrMapOvr>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1">
            <a:extLst>
              <a:ext uri="{FF2B5EF4-FFF2-40B4-BE49-F238E27FC236}">
                <a16:creationId xmlns:a16="http://schemas.microsoft.com/office/drawing/2014/main" id="{A5EFF59C-4FA1-43CE-A4FE-10C81BE54DE3}"/>
              </a:ext>
            </a:extLst>
          </p:cNvPr>
          <p:cNvSpPr>
            <a:spLocks noGrp="1"/>
          </p:cNvSpPr>
          <p:nvPr>
            <p:ph type="dt" sz="half" idx="10"/>
          </p:nvPr>
        </p:nvSpPr>
        <p:spPr/>
        <p:txBody>
          <a:bodyPr/>
          <a:lstStyle/>
          <a:p>
            <a:fld id="{46619FA2-47B6-4980-B9CC-5B550A506A17}" type="datetime1">
              <a:rPr lang="zh-CN" altLang="en-US"/>
              <a:pPr/>
              <a:t>2018/11/28</a:t>
            </a:fld>
            <a:endParaRPr lang="en-US" altLang="zh-CN"/>
          </a:p>
        </p:txBody>
      </p:sp>
      <p:sp>
        <p:nvSpPr>
          <p:cNvPr id="9" name="灯片编号占位符 3">
            <a:extLst>
              <a:ext uri="{FF2B5EF4-FFF2-40B4-BE49-F238E27FC236}">
                <a16:creationId xmlns:a16="http://schemas.microsoft.com/office/drawing/2014/main" id="{6AB027D1-8AE8-4C44-887E-FD5FBC82012A}"/>
              </a:ext>
            </a:extLst>
          </p:cNvPr>
          <p:cNvSpPr>
            <a:spLocks noGrp="1"/>
          </p:cNvSpPr>
          <p:nvPr>
            <p:ph type="sldNum" sz="quarter" idx="12"/>
          </p:nvPr>
        </p:nvSpPr>
        <p:spPr/>
        <p:txBody>
          <a:bodyPr/>
          <a:lstStyle/>
          <a:p>
            <a:fld id="{8AD982B3-C4FF-4BD4-9DB2-B199C8C997CF}" type="slidenum">
              <a:rPr lang="en-US" altLang="zh-CN"/>
              <a:pPr/>
              <a:t>147</a:t>
            </a:fld>
            <a:endParaRPr lang="en-US" altLang="zh-CN"/>
          </a:p>
        </p:txBody>
      </p:sp>
      <p:sp>
        <p:nvSpPr>
          <p:cNvPr id="825346" name="Text Box 2">
            <a:extLst>
              <a:ext uri="{FF2B5EF4-FFF2-40B4-BE49-F238E27FC236}">
                <a16:creationId xmlns:a16="http://schemas.microsoft.com/office/drawing/2014/main" id="{C2F94B22-F420-4B26-9B37-1F8FA10BC4FA}"/>
              </a:ext>
            </a:extLst>
          </p:cNvPr>
          <p:cNvSpPr txBox="1">
            <a:spLocks noChangeArrowheads="1"/>
          </p:cNvSpPr>
          <p:nvPr/>
        </p:nvSpPr>
        <p:spPr bwMode="auto">
          <a:xfrm>
            <a:off x="1847851" y="1268414"/>
            <a:ext cx="846137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2400">
                <a:solidFill>
                  <a:srgbClr val="000000"/>
                </a:solidFill>
                <a:latin typeface="Times New Roman" panose="02020603050405020304" pitchFamily="18" charset="0"/>
              </a:rPr>
              <a:t>在长度为</a:t>
            </a:r>
            <a:r>
              <a:rPr kumimoji="1" lang="en-US" altLang="zh-CN" sz="2400">
                <a:solidFill>
                  <a:srgbClr val="000000"/>
                </a:solidFill>
                <a:latin typeface="Times New Roman" panose="02020603050405020304" pitchFamily="18" charset="0"/>
              </a:rPr>
              <a:t>120</a:t>
            </a:r>
            <a:r>
              <a:rPr kumimoji="1" lang="zh-CN" altLang="en-US" sz="2400">
                <a:solidFill>
                  <a:srgbClr val="000000"/>
                </a:solidFill>
                <a:latin typeface="Times New Roman" panose="02020603050405020304" pitchFamily="18" charset="0"/>
              </a:rPr>
              <a:t>万比特的密钥序列中游程总数为</a:t>
            </a:r>
            <a:r>
              <a:rPr kumimoji="1" lang="en-US" altLang="zh-CN" sz="2400">
                <a:solidFill>
                  <a:srgbClr val="000000"/>
                </a:solidFill>
                <a:latin typeface="Times New Roman" panose="02020603050405020304" pitchFamily="18" charset="0"/>
              </a:rPr>
              <a:t>601093</a:t>
            </a:r>
            <a:r>
              <a:rPr kumimoji="1" lang="zh-CN" altLang="en-US" sz="2400">
                <a:solidFill>
                  <a:srgbClr val="000000"/>
                </a:solidFill>
                <a:latin typeface="Times New Roman" panose="02020603050405020304" pitchFamily="18" charset="0"/>
              </a:rPr>
              <a:t>；其中</a:t>
            </a:r>
            <a:r>
              <a:rPr kumimoji="1" lang="en-US" altLang="zh-CN" sz="2400">
                <a:solidFill>
                  <a:srgbClr val="000000"/>
                </a:solidFill>
                <a:latin typeface="Times New Roman" panose="02020603050405020304" pitchFamily="18" charset="0"/>
              </a:rPr>
              <a:t>1</a:t>
            </a:r>
            <a:r>
              <a:rPr kumimoji="1" lang="zh-CN" altLang="en-US" sz="2400">
                <a:solidFill>
                  <a:srgbClr val="000000"/>
                </a:solidFill>
                <a:latin typeface="Times New Roman" panose="02020603050405020304" pitchFamily="18" charset="0"/>
              </a:rPr>
              <a:t>游程总数为</a:t>
            </a:r>
            <a:r>
              <a:rPr kumimoji="1" lang="en-US" altLang="zh-CN" sz="2400">
                <a:solidFill>
                  <a:srgbClr val="000000"/>
                </a:solidFill>
                <a:latin typeface="Times New Roman" panose="02020603050405020304" pitchFamily="18" charset="0"/>
              </a:rPr>
              <a:t>300546</a:t>
            </a:r>
            <a:r>
              <a:rPr kumimoji="1" lang="zh-CN" altLang="en-US" sz="2400">
                <a:solidFill>
                  <a:srgbClr val="000000"/>
                </a:solidFill>
                <a:latin typeface="Times New Roman" panose="02020603050405020304" pitchFamily="18" charset="0"/>
              </a:rPr>
              <a:t>，</a:t>
            </a:r>
            <a:r>
              <a:rPr kumimoji="1" lang="en-US" altLang="zh-CN" sz="2400">
                <a:solidFill>
                  <a:srgbClr val="000000"/>
                </a:solidFill>
                <a:latin typeface="Times New Roman" panose="02020603050405020304" pitchFamily="18" charset="0"/>
              </a:rPr>
              <a:t>0</a:t>
            </a:r>
            <a:r>
              <a:rPr kumimoji="1" lang="zh-CN" altLang="en-US" sz="2400">
                <a:solidFill>
                  <a:srgbClr val="000000"/>
                </a:solidFill>
                <a:latin typeface="Times New Roman" panose="02020603050405020304" pitchFamily="18" charset="0"/>
              </a:rPr>
              <a:t>游程总数为</a:t>
            </a:r>
            <a:r>
              <a:rPr kumimoji="1" lang="en-US" altLang="zh-CN" sz="2400">
                <a:solidFill>
                  <a:srgbClr val="000000"/>
                </a:solidFill>
                <a:latin typeface="Times New Roman" panose="02020603050405020304" pitchFamily="18" charset="0"/>
              </a:rPr>
              <a:t>300547</a:t>
            </a:r>
            <a:r>
              <a:rPr kumimoji="1" lang="zh-CN" altLang="en-US" sz="2400">
                <a:solidFill>
                  <a:srgbClr val="000000"/>
                </a:solidFill>
                <a:latin typeface="Times New Roman" panose="02020603050405020304" pitchFamily="18" charset="0"/>
              </a:rPr>
              <a:t>；</a:t>
            </a:r>
            <a:r>
              <a:rPr kumimoji="1" lang="en-US" altLang="zh-CN" sz="2400">
                <a:solidFill>
                  <a:srgbClr val="000000"/>
                </a:solidFill>
                <a:latin typeface="Times New Roman" panose="02020603050405020304" pitchFamily="18" charset="0"/>
              </a:rPr>
              <a:t>1</a:t>
            </a:r>
            <a:r>
              <a:rPr kumimoji="1" lang="zh-CN" altLang="en-US" sz="2400">
                <a:solidFill>
                  <a:srgbClr val="000000"/>
                </a:solidFill>
                <a:latin typeface="Times New Roman" panose="02020603050405020304" pitchFamily="18" charset="0"/>
              </a:rPr>
              <a:t>游程和</a:t>
            </a:r>
            <a:r>
              <a:rPr kumimoji="1" lang="en-US" altLang="zh-CN" sz="2400">
                <a:solidFill>
                  <a:srgbClr val="000000"/>
                </a:solidFill>
                <a:latin typeface="Times New Roman" panose="02020603050405020304" pitchFamily="18" charset="0"/>
              </a:rPr>
              <a:t>0</a:t>
            </a:r>
            <a:r>
              <a:rPr kumimoji="1" lang="zh-CN" altLang="en-US" sz="2400">
                <a:solidFill>
                  <a:srgbClr val="000000"/>
                </a:solidFill>
                <a:latin typeface="Times New Roman" panose="02020603050405020304" pitchFamily="18" charset="0"/>
              </a:rPr>
              <a:t>游程各占游程总数的一半 。</a:t>
            </a:r>
          </a:p>
        </p:txBody>
      </p:sp>
      <p:sp>
        <p:nvSpPr>
          <p:cNvPr id="825347" name="Text Box 3">
            <a:extLst>
              <a:ext uri="{FF2B5EF4-FFF2-40B4-BE49-F238E27FC236}">
                <a16:creationId xmlns:a16="http://schemas.microsoft.com/office/drawing/2014/main" id="{C8742688-A189-43DB-B81C-B4BBF4B1EA1C}"/>
              </a:ext>
            </a:extLst>
          </p:cNvPr>
          <p:cNvSpPr txBox="1">
            <a:spLocks noChangeArrowheads="1"/>
          </p:cNvSpPr>
          <p:nvPr/>
        </p:nvSpPr>
        <p:spPr bwMode="auto">
          <a:xfrm>
            <a:off x="4259264" y="2624138"/>
            <a:ext cx="33480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1" lang="zh-CN" altLang="en-US" sz="1600">
                <a:latin typeface="Times New Roman" panose="02020603050405020304" pitchFamily="18" charset="0"/>
              </a:rPr>
              <a:t>表 </a:t>
            </a:r>
            <a:r>
              <a:rPr kumimoji="1" lang="en-US" altLang="zh-CN" sz="1600">
                <a:latin typeface="Times New Roman" panose="02020603050405020304" pitchFamily="18" charset="0"/>
              </a:rPr>
              <a:t>A9 </a:t>
            </a:r>
            <a:r>
              <a:rPr kumimoji="1" lang="zh-CN" altLang="en-US" sz="1600">
                <a:latin typeface="Times New Roman" panose="02020603050405020304" pitchFamily="18" charset="0"/>
              </a:rPr>
              <a:t>密钥序列游程统计</a:t>
            </a:r>
          </a:p>
        </p:txBody>
      </p:sp>
      <p:sp>
        <p:nvSpPr>
          <p:cNvPr id="825348" name="Text Box 4">
            <a:extLst>
              <a:ext uri="{FF2B5EF4-FFF2-40B4-BE49-F238E27FC236}">
                <a16:creationId xmlns:a16="http://schemas.microsoft.com/office/drawing/2014/main" id="{01DCF0DF-0C80-4F5C-8B65-5D0C5CA49629}"/>
              </a:ext>
            </a:extLst>
          </p:cNvPr>
          <p:cNvSpPr txBox="1">
            <a:spLocks noChangeArrowheads="1"/>
          </p:cNvSpPr>
          <p:nvPr/>
        </p:nvSpPr>
        <p:spPr bwMode="auto">
          <a:xfrm>
            <a:off x="1752600" y="228601"/>
            <a:ext cx="3200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a:latin typeface="Times New Roman" panose="02020603050405020304" pitchFamily="18" charset="0"/>
              </a:rPr>
              <a:t>密钥序列的游程检测</a:t>
            </a:r>
            <a:r>
              <a:rPr kumimoji="1" lang="zh-CN" altLang="en-US" sz="2000">
                <a:latin typeface="Times New Roman" panose="02020603050405020304" pitchFamily="18" charset="0"/>
              </a:rPr>
              <a:t>续</a:t>
            </a:r>
          </a:p>
        </p:txBody>
      </p:sp>
      <p:graphicFrame>
        <p:nvGraphicFramePr>
          <p:cNvPr id="825350" name="Object 6">
            <a:extLst>
              <a:ext uri="{FF2B5EF4-FFF2-40B4-BE49-F238E27FC236}">
                <a16:creationId xmlns:a16="http://schemas.microsoft.com/office/drawing/2014/main" id="{8F09B529-A8DD-49B1-8C47-62706E1CB536}"/>
              </a:ext>
            </a:extLst>
          </p:cNvPr>
          <p:cNvGraphicFramePr>
            <a:graphicFrameLocks noChangeAspect="1"/>
          </p:cNvGraphicFramePr>
          <p:nvPr/>
        </p:nvGraphicFramePr>
        <p:xfrm>
          <a:off x="2100263" y="3141664"/>
          <a:ext cx="8172450" cy="3216275"/>
        </p:xfrm>
        <a:graphic>
          <a:graphicData uri="http://schemas.openxmlformats.org/presentationml/2006/ole">
            <mc:AlternateContent xmlns:mc="http://schemas.openxmlformats.org/markup-compatibility/2006">
              <mc:Choice xmlns:v="urn:schemas-microsoft-com:vml" Requires="v">
                <p:oleObj spid="_x0000_s55303" name="文档" r:id="rId3" imgW="6538776" imgH="2565175" progId="Word.Document.8">
                  <p:embed/>
                </p:oleObj>
              </mc:Choice>
              <mc:Fallback>
                <p:oleObj name="文档" r:id="rId3" imgW="6538776" imgH="2565175" progId="Word.Document.8">
                  <p:embed/>
                  <p:pic>
                    <p:nvPicPr>
                      <p:cNvPr id="825350" name="Object 6">
                        <a:extLst>
                          <a:ext uri="{FF2B5EF4-FFF2-40B4-BE49-F238E27FC236}">
                            <a16:creationId xmlns:a16="http://schemas.microsoft.com/office/drawing/2014/main" id="{8F09B529-A8DD-49B1-8C47-62706E1CB5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0263" y="3141664"/>
                        <a:ext cx="8172450" cy="3216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5351" name="Rectangle 7">
            <a:extLst>
              <a:ext uri="{FF2B5EF4-FFF2-40B4-BE49-F238E27FC236}">
                <a16:creationId xmlns:a16="http://schemas.microsoft.com/office/drawing/2014/main" id="{B6D1772E-93B4-486C-872F-4218683FE8BE}"/>
              </a:ext>
            </a:extLst>
          </p:cNvPr>
          <p:cNvSpPr>
            <a:spLocks noChangeArrowheads="1"/>
          </p:cNvSpPr>
          <p:nvPr/>
        </p:nvSpPr>
        <p:spPr bwMode="auto">
          <a:xfrm>
            <a:off x="1865314" y="692151"/>
            <a:ext cx="36417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lgn="ctr">
                <a:pattFill prst="sphere">
                  <a:fgClr>
                    <a:srgbClr val="FF6600"/>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pPr algn="ctr" eaLnBrk="1" hangingPunct="1">
              <a:buClr>
                <a:srgbClr val="0000CC"/>
              </a:buClr>
              <a:buSzPct val="85000"/>
              <a:buFont typeface="Wingdings" panose="05000000000000000000" pitchFamily="2" charset="2"/>
              <a:buChar char="Ø"/>
            </a:pPr>
            <a:r>
              <a:rPr kumimoji="1" lang="zh-CN" altLang="en-US" sz="2800" b="1">
                <a:latin typeface="宋体" panose="02010600030101010101" pitchFamily="2" charset="-122"/>
              </a:rPr>
              <a:t>密钥序列的游程统计</a:t>
            </a:r>
          </a:p>
        </p:txBody>
      </p:sp>
    </p:spTree>
  </p:cSld>
  <p:clrMapOvr>
    <a:masterClrMapping/>
  </p:clrMapOvr>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1">
            <a:extLst>
              <a:ext uri="{FF2B5EF4-FFF2-40B4-BE49-F238E27FC236}">
                <a16:creationId xmlns:a16="http://schemas.microsoft.com/office/drawing/2014/main" id="{F8772306-059F-4E96-BA6F-C25DD410D8BF}"/>
              </a:ext>
            </a:extLst>
          </p:cNvPr>
          <p:cNvSpPr>
            <a:spLocks noGrp="1"/>
          </p:cNvSpPr>
          <p:nvPr>
            <p:ph type="dt" sz="half" idx="10"/>
          </p:nvPr>
        </p:nvSpPr>
        <p:spPr/>
        <p:txBody>
          <a:bodyPr/>
          <a:lstStyle/>
          <a:p>
            <a:fld id="{416C022B-3848-421F-B1C1-4528A0A51545}" type="datetime1">
              <a:rPr lang="zh-CN" altLang="en-US"/>
              <a:pPr/>
              <a:t>2018/11/28</a:t>
            </a:fld>
            <a:endParaRPr lang="en-US" altLang="zh-CN"/>
          </a:p>
        </p:txBody>
      </p:sp>
      <p:sp>
        <p:nvSpPr>
          <p:cNvPr id="6" name="灯片编号占位符 3">
            <a:extLst>
              <a:ext uri="{FF2B5EF4-FFF2-40B4-BE49-F238E27FC236}">
                <a16:creationId xmlns:a16="http://schemas.microsoft.com/office/drawing/2014/main" id="{8E03D066-EF3D-48E3-BD65-EB0364F7CB7B}"/>
              </a:ext>
            </a:extLst>
          </p:cNvPr>
          <p:cNvSpPr>
            <a:spLocks noGrp="1"/>
          </p:cNvSpPr>
          <p:nvPr>
            <p:ph type="sldNum" sz="quarter" idx="12"/>
          </p:nvPr>
        </p:nvSpPr>
        <p:spPr/>
        <p:txBody>
          <a:bodyPr/>
          <a:lstStyle/>
          <a:p>
            <a:fld id="{1ED2C4A5-4EF1-4ACA-A478-CD246D9476EA}" type="slidenum">
              <a:rPr lang="en-US" altLang="zh-CN"/>
              <a:pPr/>
              <a:t>148</a:t>
            </a:fld>
            <a:endParaRPr lang="en-US" altLang="zh-CN"/>
          </a:p>
        </p:txBody>
      </p:sp>
      <p:sp>
        <p:nvSpPr>
          <p:cNvPr id="826370" name="Text Box 2">
            <a:extLst>
              <a:ext uri="{FF2B5EF4-FFF2-40B4-BE49-F238E27FC236}">
                <a16:creationId xmlns:a16="http://schemas.microsoft.com/office/drawing/2014/main" id="{384BD042-8639-4888-9235-75F6EC0DE4DD}"/>
              </a:ext>
            </a:extLst>
          </p:cNvPr>
          <p:cNvSpPr txBox="1">
            <a:spLocks noChangeArrowheads="1"/>
          </p:cNvSpPr>
          <p:nvPr/>
        </p:nvSpPr>
        <p:spPr bwMode="auto">
          <a:xfrm>
            <a:off x="1752600" y="228601"/>
            <a:ext cx="3200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a:latin typeface="宋体" panose="02010600030101010101" pitchFamily="2" charset="-122"/>
              </a:rPr>
              <a:t>密钥序列的游程检测</a:t>
            </a:r>
            <a:r>
              <a:rPr kumimoji="1" lang="zh-CN" altLang="en-US" sz="2000">
                <a:latin typeface="宋体" panose="02010600030101010101" pitchFamily="2" charset="-122"/>
              </a:rPr>
              <a:t>续</a:t>
            </a:r>
          </a:p>
        </p:txBody>
      </p:sp>
      <p:graphicFrame>
        <p:nvGraphicFramePr>
          <p:cNvPr id="826371" name="Object 3">
            <a:extLst>
              <a:ext uri="{FF2B5EF4-FFF2-40B4-BE49-F238E27FC236}">
                <a16:creationId xmlns:a16="http://schemas.microsoft.com/office/drawing/2014/main" id="{7169C261-F51E-4739-A1CC-4D446D77474F}"/>
              </a:ext>
            </a:extLst>
          </p:cNvPr>
          <p:cNvGraphicFramePr>
            <a:graphicFrameLocks noChangeAspect="1"/>
          </p:cNvGraphicFramePr>
          <p:nvPr/>
        </p:nvGraphicFramePr>
        <p:xfrm>
          <a:off x="1739900" y="1233488"/>
          <a:ext cx="8605838" cy="4475162"/>
        </p:xfrm>
        <a:graphic>
          <a:graphicData uri="http://schemas.openxmlformats.org/presentationml/2006/ole">
            <mc:AlternateContent xmlns:mc="http://schemas.openxmlformats.org/markup-compatibility/2006">
              <mc:Choice xmlns:v="urn:schemas-microsoft-com:vml" Requires="v">
                <p:oleObj spid="_x0000_s56327" name="文档" r:id="rId3" imgW="6671985" imgH="3458910" progId="Word.Document.8">
                  <p:embed/>
                </p:oleObj>
              </mc:Choice>
              <mc:Fallback>
                <p:oleObj name="文档" r:id="rId3" imgW="6671985" imgH="3458910" progId="Word.Document.8">
                  <p:embed/>
                  <p:pic>
                    <p:nvPicPr>
                      <p:cNvPr id="826371" name="Object 3">
                        <a:extLst>
                          <a:ext uri="{FF2B5EF4-FFF2-40B4-BE49-F238E27FC236}">
                            <a16:creationId xmlns:a16="http://schemas.microsoft.com/office/drawing/2014/main" id="{7169C261-F51E-4739-A1CC-4D446D7747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9900" y="1233488"/>
                        <a:ext cx="8605838" cy="4475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1">
            <a:extLst>
              <a:ext uri="{FF2B5EF4-FFF2-40B4-BE49-F238E27FC236}">
                <a16:creationId xmlns:a16="http://schemas.microsoft.com/office/drawing/2014/main" id="{D2A56124-AB51-4819-854F-4AC6792CF062}"/>
              </a:ext>
            </a:extLst>
          </p:cNvPr>
          <p:cNvSpPr>
            <a:spLocks noGrp="1"/>
          </p:cNvSpPr>
          <p:nvPr>
            <p:ph type="dt" sz="half" idx="10"/>
          </p:nvPr>
        </p:nvSpPr>
        <p:spPr/>
        <p:txBody>
          <a:bodyPr/>
          <a:lstStyle/>
          <a:p>
            <a:fld id="{652B85A7-9939-4D1D-A2DF-A4D5449DE537}" type="datetime1">
              <a:rPr lang="zh-CN" altLang="en-US"/>
              <a:pPr/>
              <a:t>2018/11/28</a:t>
            </a:fld>
            <a:endParaRPr lang="en-US" altLang="zh-CN"/>
          </a:p>
        </p:txBody>
      </p:sp>
      <p:sp>
        <p:nvSpPr>
          <p:cNvPr id="6" name="灯片编号占位符 3">
            <a:extLst>
              <a:ext uri="{FF2B5EF4-FFF2-40B4-BE49-F238E27FC236}">
                <a16:creationId xmlns:a16="http://schemas.microsoft.com/office/drawing/2014/main" id="{B3CB3467-AFCC-4C69-A304-99AD9F7851B5}"/>
              </a:ext>
            </a:extLst>
          </p:cNvPr>
          <p:cNvSpPr>
            <a:spLocks noGrp="1"/>
          </p:cNvSpPr>
          <p:nvPr>
            <p:ph type="sldNum" sz="quarter" idx="12"/>
          </p:nvPr>
        </p:nvSpPr>
        <p:spPr/>
        <p:txBody>
          <a:bodyPr/>
          <a:lstStyle/>
          <a:p>
            <a:fld id="{AA3E5442-4F99-4CC8-BFF0-37F1D0EE7D99}" type="slidenum">
              <a:rPr lang="en-US" altLang="zh-CN"/>
              <a:pPr/>
              <a:t>149</a:t>
            </a:fld>
            <a:endParaRPr lang="en-US" altLang="zh-CN"/>
          </a:p>
        </p:txBody>
      </p:sp>
      <p:graphicFrame>
        <p:nvGraphicFramePr>
          <p:cNvPr id="827394" name="Object 2">
            <a:extLst>
              <a:ext uri="{FF2B5EF4-FFF2-40B4-BE49-F238E27FC236}">
                <a16:creationId xmlns:a16="http://schemas.microsoft.com/office/drawing/2014/main" id="{CC0AD741-1CE8-41BD-970C-5F31092B9E06}"/>
              </a:ext>
            </a:extLst>
          </p:cNvPr>
          <p:cNvGraphicFramePr>
            <a:graphicFrameLocks noChangeAspect="1"/>
          </p:cNvGraphicFramePr>
          <p:nvPr/>
        </p:nvGraphicFramePr>
        <p:xfrm>
          <a:off x="1809750" y="952500"/>
          <a:ext cx="8324850" cy="5010150"/>
        </p:xfrm>
        <a:graphic>
          <a:graphicData uri="http://schemas.openxmlformats.org/presentationml/2006/ole">
            <mc:AlternateContent xmlns:mc="http://schemas.openxmlformats.org/markup-compatibility/2006">
              <mc:Choice xmlns:v="urn:schemas-microsoft-com:vml" Requires="v">
                <p:oleObj spid="_x0000_s57351" name="文档" r:id="rId3" imgW="8853526" imgH="5360822" progId="Word.Document.8">
                  <p:embed/>
                </p:oleObj>
              </mc:Choice>
              <mc:Fallback>
                <p:oleObj name="文档" r:id="rId3" imgW="8853526" imgH="5360822" progId="Word.Document.8">
                  <p:embed/>
                  <p:pic>
                    <p:nvPicPr>
                      <p:cNvPr id="827394" name="Object 2">
                        <a:extLst>
                          <a:ext uri="{FF2B5EF4-FFF2-40B4-BE49-F238E27FC236}">
                            <a16:creationId xmlns:a16="http://schemas.microsoft.com/office/drawing/2014/main" id="{CC0AD741-1CE8-41BD-970C-5F31092B9E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9750" y="952500"/>
                        <a:ext cx="8324850" cy="5010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7395" name="Text Box 3">
            <a:extLst>
              <a:ext uri="{FF2B5EF4-FFF2-40B4-BE49-F238E27FC236}">
                <a16:creationId xmlns:a16="http://schemas.microsoft.com/office/drawing/2014/main" id="{D3517DC7-B102-4476-A30D-AA9D3B336E25}"/>
              </a:ext>
            </a:extLst>
          </p:cNvPr>
          <p:cNvSpPr txBox="1">
            <a:spLocks noChangeArrowheads="1"/>
          </p:cNvSpPr>
          <p:nvPr/>
        </p:nvSpPr>
        <p:spPr bwMode="auto">
          <a:xfrm>
            <a:off x="1752600" y="228601"/>
            <a:ext cx="3200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a:latin typeface="宋体" panose="02010600030101010101" pitchFamily="2" charset="-122"/>
              </a:rPr>
              <a:t>密钥序列的游程检测</a:t>
            </a:r>
            <a:r>
              <a:rPr kumimoji="1" lang="zh-CN" altLang="en-US" sz="2000">
                <a:latin typeface="宋体" panose="02010600030101010101" pitchFamily="2" charset="-122"/>
              </a:rPr>
              <a:t>续</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a:extLst>
              <a:ext uri="{FF2B5EF4-FFF2-40B4-BE49-F238E27FC236}">
                <a16:creationId xmlns:a16="http://schemas.microsoft.com/office/drawing/2014/main" id="{3FCD88E3-25B8-4EB3-96E7-A11317D73338}"/>
              </a:ext>
            </a:extLst>
          </p:cNvPr>
          <p:cNvSpPr>
            <a:spLocks noGrp="1"/>
          </p:cNvSpPr>
          <p:nvPr>
            <p:ph type="dt" sz="half" idx="10"/>
          </p:nvPr>
        </p:nvSpPr>
        <p:spPr/>
        <p:txBody>
          <a:bodyPr/>
          <a:lstStyle/>
          <a:p>
            <a:fld id="{5136D54C-6A54-4003-A8AF-351B0A1F4FAE}" type="datetime1">
              <a:rPr lang="zh-CN" altLang="en-US"/>
              <a:pPr/>
              <a:t>2018/11/28</a:t>
            </a:fld>
            <a:endParaRPr lang="en-US" altLang="zh-CN"/>
          </a:p>
        </p:txBody>
      </p:sp>
      <p:sp>
        <p:nvSpPr>
          <p:cNvPr id="5" name="灯片编号占位符 5">
            <a:extLst>
              <a:ext uri="{FF2B5EF4-FFF2-40B4-BE49-F238E27FC236}">
                <a16:creationId xmlns:a16="http://schemas.microsoft.com/office/drawing/2014/main" id="{13F2626B-073D-4EE5-AC05-201F52A494AF}"/>
              </a:ext>
            </a:extLst>
          </p:cNvPr>
          <p:cNvSpPr>
            <a:spLocks noGrp="1"/>
          </p:cNvSpPr>
          <p:nvPr>
            <p:ph type="sldNum" sz="quarter" idx="12"/>
          </p:nvPr>
        </p:nvSpPr>
        <p:spPr/>
        <p:txBody>
          <a:bodyPr/>
          <a:lstStyle/>
          <a:p>
            <a:fld id="{DA34989C-B7E8-4681-9650-0072CDCFFAD9}" type="slidenum">
              <a:rPr lang="en-US" altLang="zh-CN"/>
              <a:pPr/>
              <a:t>15</a:t>
            </a:fld>
            <a:endParaRPr lang="en-US" altLang="zh-CN"/>
          </a:p>
        </p:txBody>
      </p:sp>
      <p:sp>
        <p:nvSpPr>
          <p:cNvPr id="690179" name="Rectangle 3">
            <a:extLst>
              <a:ext uri="{FF2B5EF4-FFF2-40B4-BE49-F238E27FC236}">
                <a16:creationId xmlns:a16="http://schemas.microsoft.com/office/drawing/2014/main" id="{674A0C2C-80F6-4A75-9299-47B069438C06}"/>
              </a:ext>
            </a:extLst>
          </p:cNvPr>
          <p:cNvSpPr>
            <a:spLocks noGrp="1" noRot="1" noChangeArrowheads="1"/>
          </p:cNvSpPr>
          <p:nvPr>
            <p:ph type="body" idx="1"/>
          </p:nvPr>
        </p:nvSpPr>
        <p:spPr>
          <a:xfrm>
            <a:off x="1703389" y="1450976"/>
            <a:ext cx="8785225" cy="4930775"/>
          </a:xfrm>
        </p:spPr>
        <p:txBody>
          <a:bodyPr/>
          <a:lstStyle/>
          <a:p>
            <a:pPr>
              <a:lnSpc>
                <a:spcPct val="120000"/>
              </a:lnSpc>
            </a:pPr>
            <a:r>
              <a:rPr lang="zh-CN" altLang="en-US"/>
              <a:t>任何</a:t>
            </a:r>
            <a:r>
              <a:rPr lang="zh-CN" altLang="en-US">
                <a:solidFill>
                  <a:schemeClr val="tx2"/>
                </a:solidFill>
              </a:rPr>
              <a:t>有限</a:t>
            </a:r>
            <a:r>
              <a:rPr lang="zh-CN" altLang="en-US"/>
              <a:t>算法都不能产生真正的随机序列。虽然不排斥由伪随机数发生器也能生成有实用价值的密钥序列，但常用的同余类发生器是不能胜任这项工作的，甚至性能很好的伪随机数发生器也不见得总能产生安全的密钥序列，线性反馈移位寄存器就是一个例子。只要知道一小段明文及其相应的密文，密码分析者就能很容易地导出整个密钥序列。由于线性反馈移位寄存器的情况反映了密钥产生器危机四伏的状况，所以在介绍较好的方法之前首先讨论它。</a:t>
            </a: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日期占位符 3">
            <a:extLst>
              <a:ext uri="{FF2B5EF4-FFF2-40B4-BE49-F238E27FC236}">
                <a16:creationId xmlns:a16="http://schemas.microsoft.com/office/drawing/2014/main" id="{B028AD1C-BEBB-49D4-BC62-5326F4A15C77}"/>
              </a:ext>
            </a:extLst>
          </p:cNvPr>
          <p:cNvSpPr>
            <a:spLocks noGrp="1"/>
          </p:cNvSpPr>
          <p:nvPr>
            <p:ph type="dt" sz="half" idx="10"/>
          </p:nvPr>
        </p:nvSpPr>
        <p:spPr/>
        <p:txBody>
          <a:bodyPr/>
          <a:lstStyle/>
          <a:p>
            <a:fld id="{F0342AFB-4E71-4031-A604-D99728CE5BE6}" type="datetime1">
              <a:rPr lang="zh-CN" altLang="en-US"/>
              <a:pPr/>
              <a:t>2018/11/28</a:t>
            </a:fld>
            <a:endParaRPr lang="en-US" altLang="zh-CN"/>
          </a:p>
        </p:txBody>
      </p:sp>
      <p:sp>
        <p:nvSpPr>
          <p:cNvPr id="38" name="灯片编号占位符 5">
            <a:extLst>
              <a:ext uri="{FF2B5EF4-FFF2-40B4-BE49-F238E27FC236}">
                <a16:creationId xmlns:a16="http://schemas.microsoft.com/office/drawing/2014/main" id="{D6D09B09-03B7-4919-8877-1D7341706B53}"/>
              </a:ext>
            </a:extLst>
          </p:cNvPr>
          <p:cNvSpPr>
            <a:spLocks noGrp="1"/>
          </p:cNvSpPr>
          <p:nvPr>
            <p:ph type="sldNum" sz="quarter" idx="12"/>
          </p:nvPr>
        </p:nvSpPr>
        <p:spPr/>
        <p:txBody>
          <a:bodyPr/>
          <a:lstStyle/>
          <a:p>
            <a:fld id="{2E7057A4-99DE-40D9-91B0-E152F12CE8E6}" type="slidenum">
              <a:rPr lang="en-US" altLang="zh-CN"/>
              <a:pPr/>
              <a:t>150</a:t>
            </a:fld>
            <a:endParaRPr lang="en-US" altLang="zh-CN"/>
          </a:p>
        </p:txBody>
      </p:sp>
      <p:sp>
        <p:nvSpPr>
          <p:cNvPr id="828418" name="Rectangle 2">
            <a:extLst>
              <a:ext uri="{FF2B5EF4-FFF2-40B4-BE49-F238E27FC236}">
                <a16:creationId xmlns:a16="http://schemas.microsoft.com/office/drawing/2014/main" id="{A8068242-D55C-4690-89E2-66FEB977F098}"/>
              </a:ext>
            </a:extLst>
          </p:cNvPr>
          <p:cNvSpPr>
            <a:spLocks noGrp="1" noChangeArrowheads="1"/>
          </p:cNvSpPr>
          <p:nvPr>
            <p:ph type="title"/>
          </p:nvPr>
        </p:nvSpPr>
        <p:spPr>
          <a:xfrm>
            <a:off x="1601789" y="430214"/>
            <a:ext cx="8188325" cy="504825"/>
          </a:xfrm>
          <a:noFill/>
          <a:ln/>
        </p:spPr>
        <p:txBody>
          <a:bodyPr anchor="b">
            <a:normAutofit fontScale="90000"/>
          </a:bodyPr>
          <a:lstStyle/>
          <a:p>
            <a:pPr algn="l">
              <a:buClr>
                <a:srgbClr val="0000CC"/>
              </a:buClr>
              <a:buFont typeface="Wingdings" panose="05000000000000000000" pitchFamily="2" charset="2"/>
              <a:buChar char="Ø"/>
            </a:pPr>
            <a:r>
              <a:rPr lang="zh-CN" altLang="en-US" sz="2800">
                <a:latin typeface="Times New Roman" panose="02020603050405020304" pitchFamily="18" charset="0"/>
                <a:ea typeface="宋体" panose="02010600030101010101" pitchFamily="2" charset="-122"/>
              </a:rPr>
              <a:t>密钥序列的频数统计</a:t>
            </a:r>
            <a:r>
              <a:rPr lang="zh-CN" altLang="en-US">
                <a:latin typeface="Times New Roman" panose="02020603050405020304" pitchFamily="18" charset="0"/>
              </a:rPr>
              <a:t> </a:t>
            </a:r>
          </a:p>
        </p:txBody>
      </p:sp>
      <p:sp>
        <p:nvSpPr>
          <p:cNvPr id="828419" name="Text Box 3">
            <a:extLst>
              <a:ext uri="{FF2B5EF4-FFF2-40B4-BE49-F238E27FC236}">
                <a16:creationId xmlns:a16="http://schemas.microsoft.com/office/drawing/2014/main" id="{64012BA4-9927-4F6E-B26C-A2FDDCAEC790}"/>
              </a:ext>
            </a:extLst>
          </p:cNvPr>
          <p:cNvSpPr txBox="1">
            <a:spLocks noChangeArrowheads="1"/>
          </p:cNvSpPr>
          <p:nvPr/>
        </p:nvSpPr>
        <p:spPr bwMode="auto">
          <a:xfrm>
            <a:off x="1752600" y="1058864"/>
            <a:ext cx="8610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2400">
                <a:solidFill>
                  <a:srgbClr val="000000"/>
                </a:solidFill>
                <a:latin typeface="宋体" panose="02010600030101010101" pitchFamily="2" charset="-122"/>
              </a:rPr>
              <a:t>对长度为</a:t>
            </a:r>
            <a:r>
              <a:rPr kumimoji="1" lang="en-US" altLang="zh-CN" sz="2400">
                <a:solidFill>
                  <a:srgbClr val="000000"/>
                </a:solidFill>
                <a:latin typeface="Times New Roman" panose="02020603050405020304" pitchFamily="18" charset="0"/>
              </a:rPr>
              <a:t>200,000</a:t>
            </a:r>
            <a:r>
              <a:rPr kumimoji="1" lang="zh-CN" altLang="en-US" sz="2400">
                <a:solidFill>
                  <a:srgbClr val="000000"/>
                </a:solidFill>
                <a:latin typeface="宋体" panose="02010600030101010101" pitchFamily="2" charset="-122"/>
              </a:rPr>
              <a:t>的密钥序列所做的频数统计结果如图</a:t>
            </a:r>
            <a:r>
              <a:rPr kumimoji="1" lang="en-US" altLang="zh-CN" sz="2400">
                <a:solidFill>
                  <a:srgbClr val="000000"/>
                </a:solidFill>
                <a:latin typeface="Tahoma" panose="020B0604030504040204" pitchFamily="34" charset="0"/>
              </a:rPr>
              <a:t>A23</a:t>
            </a:r>
            <a:r>
              <a:rPr kumimoji="1" lang="zh-CN" altLang="en-US" sz="2400">
                <a:solidFill>
                  <a:srgbClr val="000000"/>
                </a:solidFill>
                <a:latin typeface="宋体" panose="02010600030101010101" pitchFamily="2" charset="-122"/>
              </a:rPr>
              <a:t>所示。</a:t>
            </a:r>
            <a:r>
              <a:rPr kumimoji="1" lang="zh-CN" altLang="en-US" sz="2400">
                <a:solidFill>
                  <a:srgbClr val="000000"/>
                </a:solidFill>
                <a:latin typeface="Tahoma" panose="020B0604030504040204" pitchFamily="34" charset="0"/>
              </a:rPr>
              <a:t> </a:t>
            </a:r>
          </a:p>
        </p:txBody>
      </p:sp>
      <p:pic>
        <p:nvPicPr>
          <p:cNvPr id="828420" name="Picture 4">
            <a:extLst>
              <a:ext uri="{FF2B5EF4-FFF2-40B4-BE49-F238E27FC236}">
                <a16:creationId xmlns:a16="http://schemas.microsoft.com/office/drawing/2014/main" id="{FF709289-D3EB-477A-B93D-F390DD3799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5300" y="1665289"/>
            <a:ext cx="5467350" cy="1944687"/>
          </a:xfrm>
          <a:prstGeom prst="rect">
            <a:avLst/>
          </a:prstGeom>
          <a:noFill/>
          <a:extLst>
            <a:ext uri="{909E8E84-426E-40DD-AFC4-6F175D3DCCD1}">
              <a14:hiddenFill xmlns:a14="http://schemas.microsoft.com/office/drawing/2010/main">
                <a:solidFill>
                  <a:srgbClr val="FFFFFF"/>
                </a:solidFill>
              </a14:hiddenFill>
            </a:ext>
          </a:extLst>
        </p:spPr>
      </p:pic>
      <p:sp>
        <p:nvSpPr>
          <p:cNvPr id="828421" name="Text Box 5">
            <a:extLst>
              <a:ext uri="{FF2B5EF4-FFF2-40B4-BE49-F238E27FC236}">
                <a16:creationId xmlns:a16="http://schemas.microsoft.com/office/drawing/2014/main" id="{30622E4F-5277-4FE0-AA53-590190608F4B}"/>
              </a:ext>
            </a:extLst>
          </p:cNvPr>
          <p:cNvSpPr txBox="1">
            <a:spLocks noChangeArrowheads="1"/>
          </p:cNvSpPr>
          <p:nvPr/>
        </p:nvSpPr>
        <p:spPr bwMode="auto">
          <a:xfrm>
            <a:off x="4648200" y="3505200"/>
            <a:ext cx="2819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1600">
                <a:latin typeface="宋体" panose="02010600030101010101" pitchFamily="2" charset="-122"/>
              </a:rPr>
              <a:t>图</a:t>
            </a:r>
            <a:r>
              <a:rPr kumimoji="1" lang="en-US" altLang="zh-CN" sz="1600">
                <a:latin typeface="Tahoma" panose="020B0604030504040204" pitchFamily="34" charset="0"/>
              </a:rPr>
              <a:t>A23  </a:t>
            </a:r>
            <a:r>
              <a:rPr kumimoji="1" lang="zh-CN" altLang="en-US" sz="1600">
                <a:latin typeface="宋体" panose="02010600030101010101" pitchFamily="2" charset="-122"/>
              </a:rPr>
              <a:t>密钥序列频数统计</a:t>
            </a:r>
            <a:r>
              <a:rPr kumimoji="1" lang="zh-CN" altLang="en-US" sz="2400">
                <a:latin typeface="Tahoma" panose="020B0604030504040204" pitchFamily="34" charset="0"/>
              </a:rPr>
              <a:t> </a:t>
            </a:r>
          </a:p>
        </p:txBody>
      </p:sp>
      <p:sp>
        <p:nvSpPr>
          <p:cNvPr id="828422" name="Text Box 6">
            <a:extLst>
              <a:ext uri="{FF2B5EF4-FFF2-40B4-BE49-F238E27FC236}">
                <a16:creationId xmlns:a16="http://schemas.microsoft.com/office/drawing/2014/main" id="{1B452CD3-6EFA-4C83-B409-D77EDFE0D3ED}"/>
              </a:ext>
            </a:extLst>
          </p:cNvPr>
          <p:cNvSpPr txBox="1">
            <a:spLocks noChangeArrowheads="1"/>
          </p:cNvSpPr>
          <p:nvPr/>
        </p:nvSpPr>
        <p:spPr bwMode="auto">
          <a:xfrm>
            <a:off x="1828800" y="3962400"/>
            <a:ext cx="571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2400">
                <a:solidFill>
                  <a:srgbClr val="000000"/>
                </a:solidFill>
                <a:latin typeface="宋体" panose="02010600030101010101" pitchFamily="2" charset="-122"/>
              </a:rPr>
              <a:t>其频数统计分析的结果如表</a:t>
            </a:r>
            <a:r>
              <a:rPr kumimoji="1" lang="en-US" altLang="zh-CN" sz="2400">
                <a:solidFill>
                  <a:srgbClr val="000000"/>
                </a:solidFill>
                <a:latin typeface="宋体" panose="02010600030101010101" pitchFamily="2" charset="-122"/>
              </a:rPr>
              <a:t>A10</a:t>
            </a:r>
            <a:r>
              <a:rPr kumimoji="1" lang="zh-CN" altLang="en-US" sz="2400">
                <a:solidFill>
                  <a:srgbClr val="000000"/>
                </a:solidFill>
                <a:latin typeface="宋体" panose="02010600030101010101" pitchFamily="2" charset="-122"/>
              </a:rPr>
              <a:t>所示。</a:t>
            </a:r>
            <a:r>
              <a:rPr kumimoji="1" lang="zh-CN" altLang="en-US" sz="2400">
                <a:latin typeface="Tahoma" panose="020B0604030504040204" pitchFamily="34" charset="0"/>
              </a:rPr>
              <a:t> </a:t>
            </a:r>
          </a:p>
        </p:txBody>
      </p:sp>
      <p:sp>
        <p:nvSpPr>
          <p:cNvPr id="828423" name="Text Box 7">
            <a:extLst>
              <a:ext uri="{FF2B5EF4-FFF2-40B4-BE49-F238E27FC236}">
                <a16:creationId xmlns:a16="http://schemas.microsoft.com/office/drawing/2014/main" id="{BDB77FCB-B8E0-49BD-A8A0-D3E2B508D4E2}"/>
              </a:ext>
            </a:extLst>
          </p:cNvPr>
          <p:cNvSpPr txBox="1">
            <a:spLocks noChangeArrowheads="1"/>
          </p:cNvSpPr>
          <p:nvPr/>
        </p:nvSpPr>
        <p:spPr bwMode="auto">
          <a:xfrm>
            <a:off x="4648200" y="4403726"/>
            <a:ext cx="2819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1600">
                <a:latin typeface="宋体" panose="02010600030101010101" pitchFamily="2" charset="-122"/>
              </a:rPr>
              <a:t>表</a:t>
            </a:r>
            <a:r>
              <a:rPr kumimoji="1" lang="en-US" altLang="zh-CN" sz="1600">
                <a:latin typeface="Tahoma" panose="020B0604030504040204" pitchFamily="34" charset="0"/>
              </a:rPr>
              <a:t>A10 </a:t>
            </a:r>
            <a:r>
              <a:rPr kumimoji="1" lang="zh-CN" altLang="en-US" sz="1600">
                <a:latin typeface="宋体" panose="02010600030101010101" pitchFamily="2" charset="-122"/>
              </a:rPr>
              <a:t>密钥序列的分布特性</a:t>
            </a:r>
            <a:r>
              <a:rPr kumimoji="1" lang="zh-CN" altLang="en-US" sz="2000">
                <a:latin typeface="Tahoma" panose="020B0604030504040204" pitchFamily="34" charset="0"/>
              </a:rPr>
              <a:t> </a:t>
            </a:r>
          </a:p>
        </p:txBody>
      </p:sp>
      <p:grpSp>
        <p:nvGrpSpPr>
          <p:cNvPr id="828424" name="Group 8">
            <a:extLst>
              <a:ext uri="{FF2B5EF4-FFF2-40B4-BE49-F238E27FC236}">
                <a16:creationId xmlns:a16="http://schemas.microsoft.com/office/drawing/2014/main" id="{0A5512C7-3CEB-43E1-AA96-3514236E266E}"/>
              </a:ext>
            </a:extLst>
          </p:cNvPr>
          <p:cNvGrpSpPr>
            <a:grpSpLocks/>
          </p:cNvGrpSpPr>
          <p:nvPr/>
        </p:nvGrpSpPr>
        <p:grpSpPr bwMode="auto">
          <a:xfrm>
            <a:off x="3657600" y="4800600"/>
            <a:ext cx="4648200" cy="742950"/>
            <a:chOff x="-3" y="-3"/>
            <a:chExt cx="1649" cy="756"/>
          </a:xfrm>
        </p:grpSpPr>
        <p:grpSp>
          <p:nvGrpSpPr>
            <p:cNvPr id="828425" name="Group 9">
              <a:extLst>
                <a:ext uri="{FF2B5EF4-FFF2-40B4-BE49-F238E27FC236}">
                  <a16:creationId xmlns:a16="http://schemas.microsoft.com/office/drawing/2014/main" id="{EFF19847-4947-41D2-8D6C-A7D38A3B4CE4}"/>
                </a:ext>
              </a:extLst>
            </p:cNvPr>
            <p:cNvGrpSpPr>
              <a:grpSpLocks/>
            </p:cNvGrpSpPr>
            <p:nvPr/>
          </p:nvGrpSpPr>
          <p:grpSpPr bwMode="auto">
            <a:xfrm>
              <a:off x="0" y="0"/>
              <a:ext cx="1643" cy="750"/>
              <a:chOff x="0" y="0"/>
              <a:chExt cx="1643" cy="750"/>
            </a:xfrm>
          </p:grpSpPr>
          <p:grpSp>
            <p:nvGrpSpPr>
              <p:cNvPr id="828426" name="Group 10">
                <a:extLst>
                  <a:ext uri="{FF2B5EF4-FFF2-40B4-BE49-F238E27FC236}">
                    <a16:creationId xmlns:a16="http://schemas.microsoft.com/office/drawing/2014/main" id="{A98C7E56-4123-4D98-8D37-EA712FDD1950}"/>
                  </a:ext>
                </a:extLst>
              </p:cNvPr>
              <p:cNvGrpSpPr>
                <a:grpSpLocks/>
              </p:cNvGrpSpPr>
              <p:nvPr/>
            </p:nvGrpSpPr>
            <p:grpSpPr bwMode="auto">
              <a:xfrm>
                <a:off x="0" y="0"/>
                <a:ext cx="446" cy="327"/>
                <a:chOff x="0" y="0"/>
                <a:chExt cx="446" cy="327"/>
              </a:xfrm>
            </p:grpSpPr>
            <p:sp>
              <p:nvSpPr>
                <p:cNvPr id="828427" name="Rectangle 11">
                  <a:extLst>
                    <a:ext uri="{FF2B5EF4-FFF2-40B4-BE49-F238E27FC236}">
                      <a16:creationId xmlns:a16="http://schemas.microsoft.com/office/drawing/2014/main" id="{437C102F-B6DD-4FC3-B394-A2E52932A379}"/>
                    </a:ext>
                  </a:extLst>
                </p:cNvPr>
                <p:cNvSpPr>
                  <a:spLocks noChangeArrowheads="1"/>
                </p:cNvSpPr>
                <p:nvPr/>
              </p:nvSpPr>
              <p:spPr bwMode="auto">
                <a:xfrm>
                  <a:off x="43" y="0"/>
                  <a:ext cx="36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altLang="zh-CN"/>
                    <a:t>mean</a:t>
                  </a:r>
                </a:p>
              </p:txBody>
            </p:sp>
            <p:sp>
              <p:nvSpPr>
                <p:cNvPr id="828428" name="Rectangle 12">
                  <a:extLst>
                    <a:ext uri="{FF2B5EF4-FFF2-40B4-BE49-F238E27FC236}">
                      <a16:creationId xmlns:a16="http://schemas.microsoft.com/office/drawing/2014/main" id="{FF1CDE60-C42D-4A61-975E-C6DA9E3A078E}"/>
                    </a:ext>
                  </a:extLst>
                </p:cNvPr>
                <p:cNvSpPr>
                  <a:spLocks noChangeArrowheads="1"/>
                </p:cNvSpPr>
                <p:nvPr/>
              </p:nvSpPr>
              <p:spPr bwMode="auto">
                <a:xfrm>
                  <a:off x="0" y="0"/>
                  <a:ext cx="446"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828429" name="Group 13">
                <a:extLst>
                  <a:ext uri="{FF2B5EF4-FFF2-40B4-BE49-F238E27FC236}">
                    <a16:creationId xmlns:a16="http://schemas.microsoft.com/office/drawing/2014/main" id="{D35CB001-3090-4D8C-A6C0-9A3860D2385D}"/>
                  </a:ext>
                </a:extLst>
              </p:cNvPr>
              <p:cNvGrpSpPr>
                <a:grpSpLocks/>
              </p:cNvGrpSpPr>
              <p:nvPr/>
            </p:nvGrpSpPr>
            <p:grpSpPr bwMode="auto">
              <a:xfrm>
                <a:off x="446" y="0"/>
                <a:ext cx="377" cy="327"/>
                <a:chOff x="446" y="0"/>
                <a:chExt cx="377" cy="327"/>
              </a:xfrm>
            </p:grpSpPr>
            <p:sp>
              <p:nvSpPr>
                <p:cNvPr id="828430" name="Rectangle 14">
                  <a:extLst>
                    <a:ext uri="{FF2B5EF4-FFF2-40B4-BE49-F238E27FC236}">
                      <a16:creationId xmlns:a16="http://schemas.microsoft.com/office/drawing/2014/main" id="{6F7E77A5-8B8B-477D-ABFA-49902714250F}"/>
                    </a:ext>
                  </a:extLst>
                </p:cNvPr>
                <p:cNvSpPr>
                  <a:spLocks noChangeArrowheads="1"/>
                </p:cNvSpPr>
                <p:nvPr/>
              </p:nvSpPr>
              <p:spPr bwMode="auto">
                <a:xfrm>
                  <a:off x="489" y="0"/>
                  <a:ext cx="29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altLang="zh-CN"/>
                    <a:t>max</a:t>
                  </a:r>
                </a:p>
              </p:txBody>
            </p:sp>
            <p:sp>
              <p:nvSpPr>
                <p:cNvPr id="828431" name="Rectangle 15">
                  <a:extLst>
                    <a:ext uri="{FF2B5EF4-FFF2-40B4-BE49-F238E27FC236}">
                      <a16:creationId xmlns:a16="http://schemas.microsoft.com/office/drawing/2014/main" id="{3BE1ACA9-8593-47D1-AF6E-BA990D3D7BE8}"/>
                    </a:ext>
                  </a:extLst>
                </p:cNvPr>
                <p:cNvSpPr>
                  <a:spLocks noChangeArrowheads="1"/>
                </p:cNvSpPr>
                <p:nvPr/>
              </p:nvSpPr>
              <p:spPr bwMode="auto">
                <a:xfrm>
                  <a:off x="446" y="0"/>
                  <a:ext cx="377"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828432" name="Group 16">
                <a:extLst>
                  <a:ext uri="{FF2B5EF4-FFF2-40B4-BE49-F238E27FC236}">
                    <a16:creationId xmlns:a16="http://schemas.microsoft.com/office/drawing/2014/main" id="{0FF2BF9F-663F-45EF-9E2A-E8244D4191D0}"/>
                  </a:ext>
                </a:extLst>
              </p:cNvPr>
              <p:cNvGrpSpPr>
                <a:grpSpLocks/>
              </p:cNvGrpSpPr>
              <p:nvPr/>
            </p:nvGrpSpPr>
            <p:grpSpPr bwMode="auto">
              <a:xfrm>
                <a:off x="823" y="0"/>
                <a:ext cx="374" cy="327"/>
                <a:chOff x="823" y="0"/>
                <a:chExt cx="374" cy="327"/>
              </a:xfrm>
            </p:grpSpPr>
            <p:sp>
              <p:nvSpPr>
                <p:cNvPr id="828433" name="Rectangle 17">
                  <a:extLst>
                    <a:ext uri="{FF2B5EF4-FFF2-40B4-BE49-F238E27FC236}">
                      <a16:creationId xmlns:a16="http://schemas.microsoft.com/office/drawing/2014/main" id="{886E5A3C-BEDF-4147-89C6-7FE089A8D53D}"/>
                    </a:ext>
                  </a:extLst>
                </p:cNvPr>
                <p:cNvSpPr>
                  <a:spLocks noChangeArrowheads="1"/>
                </p:cNvSpPr>
                <p:nvPr/>
              </p:nvSpPr>
              <p:spPr bwMode="auto">
                <a:xfrm>
                  <a:off x="866" y="0"/>
                  <a:ext cx="2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altLang="zh-CN"/>
                    <a:t>min</a:t>
                  </a:r>
                </a:p>
              </p:txBody>
            </p:sp>
            <p:sp>
              <p:nvSpPr>
                <p:cNvPr id="828434" name="Rectangle 18">
                  <a:extLst>
                    <a:ext uri="{FF2B5EF4-FFF2-40B4-BE49-F238E27FC236}">
                      <a16:creationId xmlns:a16="http://schemas.microsoft.com/office/drawing/2014/main" id="{72C14B5C-DF72-434B-A63B-B25372B64922}"/>
                    </a:ext>
                  </a:extLst>
                </p:cNvPr>
                <p:cNvSpPr>
                  <a:spLocks noChangeArrowheads="1"/>
                </p:cNvSpPr>
                <p:nvPr/>
              </p:nvSpPr>
              <p:spPr bwMode="auto">
                <a:xfrm>
                  <a:off x="823" y="0"/>
                  <a:ext cx="374"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828435" name="Group 19">
                <a:extLst>
                  <a:ext uri="{FF2B5EF4-FFF2-40B4-BE49-F238E27FC236}">
                    <a16:creationId xmlns:a16="http://schemas.microsoft.com/office/drawing/2014/main" id="{C81D825C-CBB5-4E6A-844C-9BD24D507B5E}"/>
                  </a:ext>
                </a:extLst>
              </p:cNvPr>
              <p:cNvGrpSpPr>
                <a:grpSpLocks/>
              </p:cNvGrpSpPr>
              <p:nvPr/>
            </p:nvGrpSpPr>
            <p:grpSpPr bwMode="auto">
              <a:xfrm>
                <a:off x="1197" y="0"/>
                <a:ext cx="446" cy="327"/>
                <a:chOff x="1197" y="0"/>
                <a:chExt cx="446" cy="327"/>
              </a:xfrm>
            </p:grpSpPr>
            <p:sp>
              <p:nvSpPr>
                <p:cNvPr id="828436" name="Rectangle 20">
                  <a:extLst>
                    <a:ext uri="{FF2B5EF4-FFF2-40B4-BE49-F238E27FC236}">
                      <a16:creationId xmlns:a16="http://schemas.microsoft.com/office/drawing/2014/main" id="{3F2E2553-68D4-4F6C-89E6-5A65FE93FDED}"/>
                    </a:ext>
                  </a:extLst>
                </p:cNvPr>
                <p:cNvSpPr>
                  <a:spLocks noChangeArrowheads="1"/>
                </p:cNvSpPr>
                <p:nvPr/>
              </p:nvSpPr>
              <p:spPr bwMode="auto">
                <a:xfrm>
                  <a:off x="1240" y="0"/>
                  <a:ext cx="36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altLang="zh-CN"/>
                    <a:t>std</a:t>
                  </a:r>
                </a:p>
              </p:txBody>
            </p:sp>
            <p:sp>
              <p:nvSpPr>
                <p:cNvPr id="828437" name="Rectangle 21">
                  <a:extLst>
                    <a:ext uri="{FF2B5EF4-FFF2-40B4-BE49-F238E27FC236}">
                      <a16:creationId xmlns:a16="http://schemas.microsoft.com/office/drawing/2014/main" id="{09DA6C53-C210-41F0-BBA9-919299606AB6}"/>
                    </a:ext>
                  </a:extLst>
                </p:cNvPr>
                <p:cNvSpPr>
                  <a:spLocks noChangeArrowheads="1"/>
                </p:cNvSpPr>
                <p:nvPr/>
              </p:nvSpPr>
              <p:spPr bwMode="auto">
                <a:xfrm>
                  <a:off x="1197" y="0"/>
                  <a:ext cx="446"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828438" name="Group 22">
                <a:extLst>
                  <a:ext uri="{FF2B5EF4-FFF2-40B4-BE49-F238E27FC236}">
                    <a16:creationId xmlns:a16="http://schemas.microsoft.com/office/drawing/2014/main" id="{B7EA5DBA-20D5-45EE-8553-C9A240E38FAC}"/>
                  </a:ext>
                </a:extLst>
              </p:cNvPr>
              <p:cNvGrpSpPr>
                <a:grpSpLocks/>
              </p:cNvGrpSpPr>
              <p:nvPr/>
            </p:nvGrpSpPr>
            <p:grpSpPr bwMode="auto">
              <a:xfrm>
                <a:off x="0" y="327"/>
                <a:ext cx="446" cy="423"/>
                <a:chOff x="0" y="327"/>
                <a:chExt cx="446" cy="423"/>
              </a:xfrm>
            </p:grpSpPr>
            <p:sp>
              <p:nvSpPr>
                <p:cNvPr id="828439" name="Rectangle 23">
                  <a:extLst>
                    <a:ext uri="{FF2B5EF4-FFF2-40B4-BE49-F238E27FC236}">
                      <a16:creationId xmlns:a16="http://schemas.microsoft.com/office/drawing/2014/main" id="{CCDF7A40-905B-4BD7-BD75-6A8ED0C14FA8}"/>
                    </a:ext>
                  </a:extLst>
                </p:cNvPr>
                <p:cNvSpPr>
                  <a:spLocks noChangeArrowheads="1"/>
                </p:cNvSpPr>
                <p:nvPr/>
              </p:nvSpPr>
              <p:spPr bwMode="auto">
                <a:xfrm>
                  <a:off x="43" y="327"/>
                  <a:ext cx="360" cy="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altLang="zh-CN" sz="2000">
                      <a:latin typeface="Tahoma" panose="020B0604030504040204" pitchFamily="34" charset="0"/>
                    </a:rPr>
                    <a:t>781.25</a:t>
                  </a:r>
                  <a:r>
                    <a:rPr lang="en-US" altLang="zh-CN" sz="1600">
                      <a:latin typeface="Tahoma" panose="020B0604030504040204" pitchFamily="34" charset="0"/>
                    </a:rPr>
                    <a:t> </a:t>
                  </a:r>
                </a:p>
              </p:txBody>
            </p:sp>
            <p:sp>
              <p:nvSpPr>
                <p:cNvPr id="828440" name="Rectangle 24">
                  <a:extLst>
                    <a:ext uri="{FF2B5EF4-FFF2-40B4-BE49-F238E27FC236}">
                      <a16:creationId xmlns:a16="http://schemas.microsoft.com/office/drawing/2014/main" id="{DA4A0D87-4A9A-4990-8B7F-26EE86E636A2}"/>
                    </a:ext>
                  </a:extLst>
                </p:cNvPr>
                <p:cNvSpPr>
                  <a:spLocks noChangeArrowheads="1"/>
                </p:cNvSpPr>
                <p:nvPr/>
              </p:nvSpPr>
              <p:spPr bwMode="auto">
                <a:xfrm>
                  <a:off x="0" y="327"/>
                  <a:ext cx="446" cy="4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828441" name="Group 25">
                <a:extLst>
                  <a:ext uri="{FF2B5EF4-FFF2-40B4-BE49-F238E27FC236}">
                    <a16:creationId xmlns:a16="http://schemas.microsoft.com/office/drawing/2014/main" id="{81954F06-9F9C-4541-8BAC-CC96E23FEDEA}"/>
                  </a:ext>
                </a:extLst>
              </p:cNvPr>
              <p:cNvGrpSpPr>
                <a:grpSpLocks/>
              </p:cNvGrpSpPr>
              <p:nvPr/>
            </p:nvGrpSpPr>
            <p:grpSpPr bwMode="auto">
              <a:xfrm>
                <a:off x="446" y="327"/>
                <a:ext cx="377" cy="423"/>
                <a:chOff x="446" y="327"/>
                <a:chExt cx="377" cy="423"/>
              </a:xfrm>
            </p:grpSpPr>
            <p:sp>
              <p:nvSpPr>
                <p:cNvPr id="828442" name="Rectangle 26">
                  <a:extLst>
                    <a:ext uri="{FF2B5EF4-FFF2-40B4-BE49-F238E27FC236}">
                      <a16:creationId xmlns:a16="http://schemas.microsoft.com/office/drawing/2014/main" id="{C8B60008-3D17-49C2-B4E6-CB72EBC46961}"/>
                    </a:ext>
                  </a:extLst>
                </p:cNvPr>
                <p:cNvSpPr>
                  <a:spLocks noChangeArrowheads="1"/>
                </p:cNvSpPr>
                <p:nvPr/>
              </p:nvSpPr>
              <p:spPr bwMode="auto">
                <a:xfrm>
                  <a:off x="489" y="327"/>
                  <a:ext cx="291" cy="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altLang="zh-CN"/>
                    <a:t>849</a:t>
                  </a:r>
                </a:p>
              </p:txBody>
            </p:sp>
            <p:sp>
              <p:nvSpPr>
                <p:cNvPr id="828443" name="Rectangle 27">
                  <a:extLst>
                    <a:ext uri="{FF2B5EF4-FFF2-40B4-BE49-F238E27FC236}">
                      <a16:creationId xmlns:a16="http://schemas.microsoft.com/office/drawing/2014/main" id="{A7393917-6913-4219-96CA-1EAAAF49B80E}"/>
                    </a:ext>
                  </a:extLst>
                </p:cNvPr>
                <p:cNvSpPr>
                  <a:spLocks noChangeArrowheads="1"/>
                </p:cNvSpPr>
                <p:nvPr/>
              </p:nvSpPr>
              <p:spPr bwMode="auto">
                <a:xfrm>
                  <a:off x="446" y="327"/>
                  <a:ext cx="377" cy="4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828444" name="Group 28">
                <a:extLst>
                  <a:ext uri="{FF2B5EF4-FFF2-40B4-BE49-F238E27FC236}">
                    <a16:creationId xmlns:a16="http://schemas.microsoft.com/office/drawing/2014/main" id="{03D52A02-61D9-4AD4-9E44-BB8ADBC2B5B0}"/>
                  </a:ext>
                </a:extLst>
              </p:cNvPr>
              <p:cNvGrpSpPr>
                <a:grpSpLocks/>
              </p:cNvGrpSpPr>
              <p:nvPr/>
            </p:nvGrpSpPr>
            <p:grpSpPr bwMode="auto">
              <a:xfrm>
                <a:off x="823" y="327"/>
                <a:ext cx="374" cy="423"/>
                <a:chOff x="823" y="327"/>
                <a:chExt cx="374" cy="423"/>
              </a:xfrm>
            </p:grpSpPr>
            <p:sp>
              <p:nvSpPr>
                <p:cNvPr id="828445" name="Rectangle 29">
                  <a:extLst>
                    <a:ext uri="{FF2B5EF4-FFF2-40B4-BE49-F238E27FC236}">
                      <a16:creationId xmlns:a16="http://schemas.microsoft.com/office/drawing/2014/main" id="{4C84947B-EB76-42DE-8C22-7639628CA4E9}"/>
                    </a:ext>
                  </a:extLst>
                </p:cNvPr>
                <p:cNvSpPr>
                  <a:spLocks noChangeArrowheads="1"/>
                </p:cNvSpPr>
                <p:nvPr/>
              </p:nvSpPr>
              <p:spPr bwMode="auto">
                <a:xfrm>
                  <a:off x="866" y="327"/>
                  <a:ext cx="288" cy="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altLang="zh-CN"/>
                    <a:t>707</a:t>
                  </a:r>
                </a:p>
              </p:txBody>
            </p:sp>
            <p:sp>
              <p:nvSpPr>
                <p:cNvPr id="828446" name="Rectangle 30">
                  <a:extLst>
                    <a:ext uri="{FF2B5EF4-FFF2-40B4-BE49-F238E27FC236}">
                      <a16:creationId xmlns:a16="http://schemas.microsoft.com/office/drawing/2014/main" id="{6C4DDBAF-95D4-4119-A1C6-36D3C7470AB8}"/>
                    </a:ext>
                  </a:extLst>
                </p:cNvPr>
                <p:cNvSpPr>
                  <a:spLocks noChangeArrowheads="1"/>
                </p:cNvSpPr>
                <p:nvPr/>
              </p:nvSpPr>
              <p:spPr bwMode="auto">
                <a:xfrm>
                  <a:off x="823" y="327"/>
                  <a:ext cx="374" cy="4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828447" name="Group 31">
                <a:extLst>
                  <a:ext uri="{FF2B5EF4-FFF2-40B4-BE49-F238E27FC236}">
                    <a16:creationId xmlns:a16="http://schemas.microsoft.com/office/drawing/2014/main" id="{E92163F8-C1C4-4DE5-810D-3951DB11AF53}"/>
                  </a:ext>
                </a:extLst>
              </p:cNvPr>
              <p:cNvGrpSpPr>
                <a:grpSpLocks/>
              </p:cNvGrpSpPr>
              <p:nvPr/>
            </p:nvGrpSpPr>
            <p:grpSpPr bwMode="auto">
              <a:xfrm>
                <a:off x="1197" y="327"/>
                <a:ext cx="446" cy="423"/>
                <a:chOff x="1197" y="327"/>
                <a:chExt cx="446" cy="423"/>
              </a:xfrm>
            </p:grpSpPr>
            <p:sp>
              <p:nvSpPr>
                <p:cNvPr id="828448" name="Rectangle 32">
                  <a:extLst>
                    <a:ext uri="{FF2B5EF4-FFF2-40B4-BE49-F238E27FC236}">
                      <a16:creationId xmlns:a16="http://schemas.microsoft.com/office/drawing/2014/main" id="{8A48A878-5284-471E-96D4-9C525593F0F7}"/>
                    </a:ext>
                  </a:extLst>
                </p:cNvPr>
                <p:cNvSpPr>
                  <a:spLocks noChangeArrowheads="1"/>
                </p:cNvSpPr>
                <p:nvPr/>
              </p:nvSpPr>
              <p:spPr bwMode="auto">
                <a:xfrm>
                  <a:off x="1240" y="327"/>
                  <a:ext cx="360" cy="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altLang="zh-CN"/>
                    <a:t>25.9618</a:t>
                  </a:r>
                </a:p>
              </p:txBody>
            </p:sp>
            <p:sp>
              <p:nvSpPr>
                <p:cNvPr id="828449" name="Rectangle 33">
                  <a:extLst>
                    <a:ext uri="{FF2B5EF4-FFF2-40B4-BE49-F238E27FC236}">
                      <a16:creationId xmlns:a16="http://schemas.microsoft.com/office/drawing/2014/main" id="{7E460DFA-6B2B-41A7-9725-F880BB78CE8B}"/>
                    </a:ext>
                  </a:extLst>
                </p:cNvPr>
                <p:cNvSpPr>
                  <a:spLocks noChangeArrowheads="1"/>
                </p:cNvSpPr>
                <p:nvPr/>
              </p:nvSpPr>
              <p:spPr bwMode="auto">
                <a:xfrm>
                  <a:off x="1197" y="327"/>
                  <a:ext cx="446" cy="4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sp>
          <p:nvSpPr>
            <p:cNvPr id="828450" name="Rectangle 34">
              <a:extLst>
                <a:ext uri="{FF2B5EF4-FFF2-40B4-BE49-F238E27FC236}">
                  <a16:creationId xmlns:a16="http://schemas.microsoft.com/office/drawing/2014/main" id="{AA76A044-5CFF-4089-83C8-FD6D98EDFFAF}"/>
                </a:ext>
              </a:extLst>
            </p:cNvPr>
            <p:cNvSpPr>
              <a:spLocks noChangeArrowheads="1"/>
            </p:cNvSpPr>
            <p:nvPr/>
          </p:nvSpPr>
          <p:spPr bwMode="auto">
            <a:xfrm>
              <a:off x="-3" y="-3"/>
              <a:ext cx="1649" cy="756"/>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828451" name="Text Box 35">
            <a:extLst>
              <a:ext uri="{FF2B5EF4-FFF2-40B4-BE49-F238E27FC236}">
                <a16:creationId xmlns:a16="http://schemas.microsoft.com/office/drawing/2014/main" id="{E660FDA6-0C87-4CF2-B53E-86677CA5AF34}"/>
              </a:ext>
            </a:extLst>
          </p:cNvPr>
          <p:cNvSpPr txBox="1">
            <a:spLocks noChangeArrowheads="1"/>
          </p:cNvSpPr>
          <p:nvPr/>
        </p:nvSpPr>
        <p:spPr bwMode="auto">
          <a:xfrm>
            <a:off x="1828800" y="5638800"/>
            <a:ext cx="85344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a:latin typeface="Tahoma" panose="020B0604030504040204" pitchFamily="34" charset="0"/>
              </a:rPr>
              <a:t>mean </a:t>
            </a:r>
            <a:r>
              <a:rPr kumimoji="1" lang="zh-CN" altLang="en-US">
                <a:latin typeface="宋体" panose="02010600030101010101" pitchFamily="2" charset="-122"/>
              </a:rPr>
              <a:t>为每种密钥平均出现的次数，</a:t>
            </a:r>
            <a:r>
              <a:rPr kumimoji="1" lang="en-US" altLang="zh-CN">
                <a:latin typeface="Tahoma" panose="020B0604030504040204" pitchFamily="34" charset="0"/>
              </a:rPr>
              <a:t>max </a:t>
            </a:r>
            <a:r>
              <a:rPr kumimoji="1" lang="zh-CN" altLang="en-US">
                <a:latin typeface="宋体" panose="02010600030101010101" pitchFamily="2" charset="-122"/>
              </a:rPr>
              <a:t>为出现频数最大的密钥所出现的次数，</a:t>
            </a:r>
            <a:r>
              <a:rPr kumimoji="1" lang="en-US" altLang="zh-CN">
                <a:latin typeface="Tahoma" panose="020B0604030504040204" pitchFamily="34" charset="0"/>
              </a:rPr>
              <a:t>min </a:t>
            </a:r>
            <a:r>
              <a:rPr kumimoji="1" lang="zh-CN" altLang="en-US">
                <a:latin typeface="宋体" panose="02010600030101010101" pitchFamily="2" charset="-122"/>
              </a:rPr>
              <a:t>为出现频数最小的密钥所出现的次数，</a:t>
            </a:r>
            <a:r>
              <a:rPr kumimoji="1" lang="en-US" altLang="zh-CN">
                <a:latin typeface="Tahoma" panose="020B0604030504040204" pitchFamily="34" charset="0"/>
              </a:rPr>
              <a:t>std </a:t>
            </a:r>
            <a:r>
              <a:rPr kumimoji="1" lang="zh-CN" altLang="en-US">
                <a:latin typeface="宋体" panose="02010600030101010101" pitchFamily="2" charset="-122"/>
              </a:rPr>
              <a:t>为在</a:t>
            </a:r>
            <a:r>
              <a:rPr kumimoji="1" lang="en-US" altLang="zh-CN">
                <a:latin typeface="Tahoma" panose="020B0604030504040204" pitchFamily="34" charset="0"/>
              </a:rPr>
              <a:t>20</a:t>
            </a:r>
            <a:r>
              <a:rPr kumimoji="1" lang="zh-CN" altLang="en-US">
                <a:latin typeface="宋体" panose="02010600030101010101" pitchFamily="2" charset="-122"/>
              </a:rPr>
              <a:t>万个</a:t>
            </a:r>
            <a:r>
              <a:rPr kumimoji="1" lang="en-US" altLang="zh-CN">
                <a:latin typeface="Tahoma" panose="020B0604030504040204" pitchFamily="34" charset="0"/>
              </a:rPr>
              <a:t>0~255</a:t>
            </a:r>
            <a:r>
              <a:rPr kumimoji="1" lang="zh-CN" altLang="en-US">
                <a:latin typeface="宋体" panose="02010600030101010101" pitchFamily="2" charset="-122"/>
              </a:rPr>
              <a:t>种密钥中出现次数与平均次数的标准方差</a:t>
            </a:r>
            <a:r>
              <a:rPr kumimoji="1" lang="zh-CN" altLang="en-US">
                <a:latin typeface="Tahoma" panose="020B0604030504040204" pitchFamily="34" charset="0"/>
              </a:rPr>
              <a:t> </a:t>
            </a:r>
          </a:p>
        </p:txBody>
      </p:sp>
    </p:spTree>
  </p:cSld>
  <p:clrMapOvr>
    <a:masterClrMapping/>
  </p:clrMapOvr>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9A233865-4AF7-4F3A-A7B6-8A868EB4D20B}"/>
              </a:ext>
            </a:extLst>
          </p:cNvPr>
          <p:cNvSpPr>
            <a:spLocks noGrp="1"/>
          </p:cNvSpPr>
          <p:nvPr>
            <p:ph type="dt" sz="half" idx="10"/>
          </p:nvPr>
        </p:nvSpPr>
        <p:spPr/>
        <p:txBody>
          <a:bodyPr/>
          <a:lstStyle/>
          <a:p>
            <a:fld id="{A47FF781-723A-4DC1-BF27-D7AEDB6E672A}" type="datetime1">
              <a:rPr lang="zh-CN" altLang="en-US"/>
              <a:pPr/>
              <a:t>2018/11/28</a:t>
            </a:fld>
            <a:endParaRPr lang="en-US" altLang="zh-CN"/>
          </a:p>
        </p:txBody>
      </p:sp>
      <p:sp>
        <p:nvSpPr>
          <p:cNvPr id="6" name="灯片编号占位符 5">
            <a:extLst>
              <a:ext uri="{FF2B5EF4-FFF2-40B4-BE49-F238E27FC236}">
                <a16:creationId xmlns:a16="http://schemas.microsoft.com/office/drawing/2014/main" id="{BC7936C6-9A91-4EB9-AD57-F5ED5C3D3661}"/>
              </a:ext>
            </a:extLst>
          </p:cNvPr>
          <p:cNvSpPr>
            <a:spLocks noGrp="1"/>
          </p:cNvSpPr>
          <p:nvPr>
            <p:ph type="sldNum" sz="quarter" idx="12"/>
          </p:nvPr>
        </p:nvSpPr>
        <p:spPr/>
        <p:txBody>
          <a:bodyPr/>
          <a:lstStyle/>
          <a:p>
            <a:fld id="{3BC25027-1058-4605-AF04-26D566AFABA1}" type="slidenum">
              <a:rPr lang="en-US" altLang="zh-CN"/>
              <a:pPr/>
              <a:t>151</a:t>
            </a:fld>
            <a:endParaRPr lang="en-US" altLang="zh-CN"/>
          </a:p>
        </p:txBody>
      </p:sp>
      <p:graphicFrame>
        <p:nvGraphicFramePr>
          <p:cNvPr id="829442" name="Object 2">
            <a:extLst>
              <a:ext uri="{FF2B5EF4-FFF2-40B4-BE49-F238E27FC236}">
                <a16:creationId xmlns:a16="http://schemas.microsoft.com/office/drawing/2014/main" id="{6E41E2CE-FBB3-4B21-97BC-F5F52983DCDA}"/>
              </a:ext>
            </a:extLst>
          </p:cNvPr>
          <p:cNvGraphicFramePr>
            <a:graphicFrameLocks noGrp="1" noChangeAspect="1"/>
          </p:cNvGraphicFramePr>
          <p:nvPr>
            <p:ph idx="1"/>
          </p:nvPr>
        </p:nvGraphicFramePr>
        <p:xfrm>
          <a:off x="1931989" y="1562100"/>
          <a:ext cx="8194675" cy="3829050"/>
        </p:xfrm>
        <a:graphic>
          <a:graphicData uri="http://schemas.openxmlformats.org/presentationml/2006/ole">
            <mc:AlternateContent xmlns:mc="http://schemas.openxmlformats.org/markup-compatibility/2006">
              <mc:Choice xmlns:v="urn:schemas-microsoft-com:vml" Requires="v">
                <p:oleObj spid="_x0000_s58375" name="文档" r:id="rId3" imgW="9782962" imgH="4571048" progId="Word.Document.8">
                  <p:embed/>
                </p:oleObj>
              </mc:Choice>
              <mc:Fallback>
                <p:oleObj name="文档" r:id="rId3" imgW="9782962" imgH="4571048" progId="Word.Document.8">
                  <p:embed/>
                  <p:pic>
                    <p:nvPicPr>
                      <p:cNvPr id="829442" name="Object 2">
                        <a:extLst>
                          <a:ext uri="{FF2B5EF4-FFF2-40B4-BE49-F238E27FC236}">
                            <a16:creationId xmlns:a16="http://schemas.microsoft.com/office/drawing/2014/main" id="{6E41E2CE-FBB3-4B21-97BC-F5F52983DC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1989" y="1562100"/>
                        <a:ext cx="8194675" cy="3829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9443" name="Rectangle 3">
            <a:extLst>
              <a:ext uri="{FF2B5EF4-FFF2-40B4-BE49-F238E27FC236}">
                <a16:creationId xmlns:a16="http://schemas.microsoft.com/office/drawing/2014/main" id="{97D17A6A-1D31-4751-972F-BF4EA6294089}"/>
              </a:ext>
            </a:extLst>
          </p:cNvPr>
          <p:cNvSpPr>
            <a:spLocks noGrp="1" noChangeArrowheads="1"/>
          </p:cNvSpPr>
          <p:nvPr>
            <p:ph type="title"/>
          </p:nvPr>
        </p:nvSpPr>
        <p:spPr>
          <a:xfrm>
            <a:off x="1601789" y="430214"/>
            <a:ext cx="8188325" cy="504825"/>
          </a:xfrm>
          <a:noFill/>
          <a:ln/>
        </p:spPr>
        <p:txBody>
          <a:bodyPr anchor="b">
            <a:normAutofit fontScale="90000"/>
          </a:bodyPr>
          <a:lstStyle/>
          <a:p>
            <a:pPr algn="l">
              <a:buClr>
                <a:srgbClr val="0000CC"/>
              </a:buClr>
              <a:buSzPct val="85000"/>
              <a:buFont typeface="Wingdings" panose="05000000000000000000" pitchFamily="2" charset="2"/>
              <a:buChar char="Ø"/>
            </a:pPr>
            <a:r>
              <a:rPr lang="zh-CN" altLang="en-US" sz="2800">
                <a:latin typeface="Times New Roman" panose="02020603050405020304" pitchFamily="18" charset="0"/>
                <a:ea typeface="宋体" panose="02010600030101010101" pitchFamily="2" charset="-122"/>
              </a:rPr>
              <a:t>密钥序列的均匀性检测</a:t>
            </a:r>
            <a:r>
              <a:rPr lang="zh-CN" altLang="en-US">
                <a:latin typeface="Times New Roman" panose="02020603050405020304" pitchFamily="18" charset="0"/>
              </a:rPr>
              <a:t> </a:t>
            </a:r>
          </a:p>
        </p:txBody>
      </p:sp>
    </p:spTree>
  </p:cSld>
  <p:clrMapOvr>
    <a:masterClrMapping/>
  </p:clrMapOvr>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13D16D08-4B9D-403C-B4AF-FBBF7095BF8E}"/>
              </a:ext>
            </a:extLst>
          </p:cNvPr>
          <p:cNvSpPr>
            <a:spLocks noGrp="1"/>
          </p:cNvSpPr>
          <p:nvPr>
            <p:ph type="dt" sz="half" idx="10"/>
          </p:nvPr>
        </p:nvSpPr>
        <p:spPr/>
        <p:txBody>
          <a:bodyPr/>
          <a:lstStyle/>
          <a:p>
            <a:fld id="{5F28D5D0-8494-4DED-867E-3D61240A928B}" type="datetime1">
              <a:rPr lang="zh-CN" altLang="en-US"/>
              <a:pPr/>
              <a:t>2018/11/28</a:t>
            </a:fld>
            <a:endParaRPr lang="en-US" altLang="zh-CN"/>
          </a:p>
        </p:txBody>
      </p:sp>
      <p:sp>
        <p:nvSpPr>
          <p:cNvPr id="6" name="灯片编号占位符 5">
            <a:extLst>
              <a:ext uri="{FF2B5EF4-FFF2-40B4-BE49-F238E27FC236}">
                <a16:creationId xmlns:a16="http://schemas.microsoft.com/office/drawing/2014/main" id="{A1DEA55F-8799-4D56-B8EF-90E0641ED98E}"/>
              </a:ext>
            </a:extLst>
          </p:cNvPr>
          <p:cNvSpPr>
            <a:spLocks noGrp="1"/>
          </p:cNvSpPr>
          <p:nvPr>
            <p:ph type="sldNum" sz="quarter" idx="12"/>
          </p:nvPr>
        </p:nvSpPr>
        <p:spPr/>
        <p:txBody>
          <a:bodyPr/>
          <a:lstStyle/>
          <a:p>
            <a:fld id="{ABF3B5FA-91E5-49FF-ADCA-9F20EF405A37}" type="slidenum">
              <a:rPr lang="en-US" altLang="zh-CN"/>
              <a:pPr/>
              <a:t>152</a:t>
            </a:fld>
            <a:endParaRPr lang="en-US" altLang="zh-CN"/>
          </a:p>
        </p:txBody>
      </p:sp>
      <p:graphicFrame>
        <p:nvGraphicFramePr>
          <p:cNvPr id="830466" name="Object 2">
            <a:extLst>
              <a:ext uri="{FF2B5EF4-FFF2-40B4-BE49-F238E27FC236}">
                <a16:creationId xmlns:a16="http://schemas.microsoft.com/office/drawing/2014/main" id="{366DF4D2-F04A-4422-83EE-34D0B442E4AD}"/>
              </a:ext>
            </a:extLst>
          </p:cNvPr>
          <p:cNvGraphicFramePr>
            <a:graphicFrameLocks noGrp="1" noChangeAspect="1"/>
          </p:cNvGraphicFramePr>
          <p:nvPr>
            <p:ph idx="1"/>
          </p:nvPr>
        </p:nvGraphicFramePr>
        <p:xfrm>
          <a:off x="1858964" y="1371600"/>
          <a:ext cx="7902575" cy="4210050"/>
        </p:xfrm>
        <a:graphic>
          <a:graphicData uri="http://schemas.openxmlformats.org/presentationml/2006/ole">
            <mc:AlternateContent xmlns:mc="http://schemas.openxmlformats.org/markup-compatibility/2006">
              <mc:Choice xmlns:v="urn:schemas-microsoft-com:vml" Requires="v">
                <p:oleObj spid="_x0000_s59399" name="文档" r:id="rId3" imgW="9011203" imgH="4800829" progId="Word.Document.8">
                  <p:embed/>
                </p:oleObj>
              </mc:Choice>
              <mc:Fallback>
                <p:oleObj name="文档" r:id="rId3" imgW="9011203" imgH="4800829" progId="Word.Document.8">
                  <p:embed/>
                  <p:pic>
                    <p:nvPicPr>
                      <p:cNvPr id="830466" name="Object 2">
                        <a:extLst>
                          <a:ext uri="{FF2B5EF4-FFF2-40B4-BE49-F238E27FC236}">
                            <a16:creationId xmlns:a16="http://schemas.microsoft.com/office/drawing/2014/main" id="{366DF4D2-F04A-4422-83EE-34D0B442E4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8964" y="1371600"/>
                        <a:ext cx="7902575" cy="421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30467" name="Rectangle 3">
            <a:extLst>
              <a:ext uri="{FF2B5EF4-FFF2-40B4-BE49-F238E27FC236}">
                <a16:creationId xmlns:a16="http://schemas.microsoft.com/office/drawing/2014/main" id="{9D4E88E8-0174-4B99-A0B5-44E88614CE04}"/>
              </a:ext>
            </a:extLst>
          </p:cNvPr>
          <p:cNvSpPr>
            <a:spLocks noGrp="1" noChangeArrowheads="1"/>
          </p:cNvSpPr>
          <p:nvPr>
            <p:ph type="title"/>
          </p:nvPr>
        </p:nvSpPr>
        <p:spPr>
          <a:xfrm>
            <a:off x="1601789" y="430214"/>
            <a:ext cx="8188325" cy="504825"/>
          </a:xfrm>
          <a:noFill/>
          <a:ln/>
        </p:spPr>
        <p:txBody>
          <a:bodyPr anchor="b">
            <a:normAutofit fontScale="90000"/>
          </a:bodyPr>
          <a:lstStyle/>
          <a:p>
            <a:pPr algn="l">
              <a:buClr>
                <a:srgbClr val="0000CC"/>
              </a:buClr>
              <a:buSzPct val="85000"/>
              <a:buFont typeface="Wingdings" panose="05000000000000000000" pitchFamily="2" charset="2"/>
              <a:buChar char="Ø"/>
            </a:pPr>
            <a:r>
              <a:rPr lang="zh-CN" altLang="en-US" sz="2800">
                <a:latin typeface="Times New Roman" panose="02020603050405020304" pitchFamily="18" charset="0"/>
                <a:ea typeface="宋体" panose="02010600030101010101" pitchFamily="2" charset="-122"/>
              </a:rPr>
              <a:t>密钥序列的参数检验</a:t>
            </a:r>
            <a:r>
              <a:rPr lang="zh-CN" altLang="en-US">
                <a:latin typeface="Times New Roman" panose="02020603050405020304" pitchFamily="18" charset="0"/>
              </a:rPr>
              <a:t> </a:t>
            </a:r>
          </a:p>
        </p:txBody>
      </p:sp>
    </p:spTree>
  </p:cSld>
  <p:clrMapOvr>
    <a:masterClrMapping/>
  </p:clrMapOvr>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日期占位符 3">
            <a:extLst>
              <a:ext uri="{FF2B5EF4-FFF2-40B4-BE49-F238E27FC236}">
                <a16:creationId xmlns:a16="http://schemas.microsoft.com/office/drawing/2014/main" id="{64D27D26-FC0F-4CCE-9AC5-9E5B089667DF}"/>
              </a:ext>
            </a:extLst>
          </p:cNvPr>
          <p:cNvSpPr>
            <a:spLocks noGrp="1"/>
          </p:cNvSpPr>
          <p:nvPr>
            <p:ph type="dt" sz="half" idx="10"/>
          </p:nvPr>
        </p:nvSpPr>
        <p:spPr/>
        <p:txBody>
          <a:bodyPr/>
          <a:lstStyle/>
          <a:p>
            <a:fld id="{003DFA3D-00D6-46E6-A1BD-2022E541E1EC}" type="datetime1">
              <a:rPr lang="zh-CN" altLang="en-US"/>
              <a:pPr/>
              <a:t>2018/11/28</a:t>
            </a:fld>
            <a:endParaRPr lang="en-US" altLang="zh-CN"/>
          </a:p>
        </p:txBody>
      </p:sp>
      <p:sp>
        <p:nvSpPr>
          <p:cNvPr id="41" name="灯片编号占位符 5">
            <a:extLst>
              <a:ext uri="{FF2B5EF4-FFF2-40B4-BE49-F238E27FC236}">
                <a16:creationId xmlns:a16="http://schemas.microsoft.com/office/drawing/2014/main" id="{577FE36E-2594-4433-9F3E-3211EB2D15AF}"/>
              </a:ext>
            </a:extLst>
          </p:cNvPr>
          <p:cNvSpPr>
            <a:spLocks noGrp="1"/>
          </p:cNvSpPr>
          <p:nvPr>
            <p:ph type="sldNum" sz="quarter" idx="12"/>
          </p:nvPr>
        </p:nvSpPr>
        <p:spPr/>
        <p:txBody>
          <a:bodyPr/>
          <a:lstStyle/>
          <a:p>
            <a:fld id="{66A77DD9-7C67-44EC-A6A6-454E078960F9}" type="slidenum">
              <a:rPr lang="en-US" altLang="zh-CN"/>
              <a:pPr/>
              <a:t>153</a:t>
            </a:fld>
            <a:endParaRPr lang="en-US" altLang="zh-CN"/>
          </a:p>
        </p:txBody>
      </p:sp>
      <p:sp>
        <p:nvSpPr>
          <p:cNvPr id="831490" name="Rectangle 2">
            <a:extLst>
              <a:ext uri="{FF2B5EF4-FFF2-40B4-BE49-F238E27FC236}">
                <a16:creationId xmlns:a16="http://schemas.microsoft.com/office/drawing/2014/main" id="{822C3087-B8C9-45D9-8238-18A709567C6C}"/>
              </a:ext>
            </a:extLst>
          </p:cNvPr>
          <p:cNvSpPr>
            <a:spLocks noGrp="1" noChangeArrowheads="1"/>
          </p:cNvSpPr>
          <p:nvPr>
            <p:ph type="title"/>
          </p:nvPr>
        </p:nvSpPr>
        <p:spPr>
          <a:xfrm>
            <a:off x="1601789" y="430214"/>
            <a:ext cx="8188325" cy="504825"/>
          </a:xfrm>
          <a:noFill/>
          <a:ln/>
        </p:spPr>
        <p:txBody>
          <a:bodyPr anchor="b">
            <a:normAutofit fontScale="90000"/>
          </a:bodyPr>
          <a:lstStyle/>
          <a:p>
            <a:pPr algn="l">
              <a:buClr>
                <a:srgbClr val="0000CC"/>
              </a:buClr>
              <a:buSzPct val="85000"/>
              <a:buFont typeface="Wingdings" panose="05000000000000000000" pitchFamily="2" charset="2"/>
              <a:buChar char="Ø"/>
            </a:pPr>
            <a:r>
              <a:rPr lang="zh-CN" altLang="en-US" sz="2800">
                <a:latin typeface="Times New Roman" panose="02020603050405020304" pitchFamily="18" charset="0"/>
                <a:ea typeface="宋体" panose="02010600030101010101" pitchFamily="2" charset="-122"/>
              </a:rPr>
              <a:t>密钥序列的相关性分析</a:t>
            </a:r>
            <a:r>
              <a:rPr lang="zh-CN" altLang="en-US">
                <a:latin typeface="Times New Roman" panose="02020603050405020304" pitchFamily="18" charset="0"/>
              </a:rPr>
              <a:t> </a:t>
            </a:r>
          </a:p>
        </p:txBody>
      </p:sp>
      <p:sp>
        <p:nvSpPr>
          <p:cNvPr id="831491" name="Text Box 3">
            <a:extLst>
              <a:ext uri="{FF2B5EF4-FFF2-40B4-BE49-F238E27FC236}">
                <a16:creationId xmlns:a16="http://schemas.microsoft.com/office/drawing/2014/main" id="{D2800484-5950-4566-AE9E-639EF3EC571E}"/>
              </a:ext>
            </a:extLst>
          </p:cNvPr>
          <p:cNvSpPr txBox="1">
            <a:spLocks noChangeArrowheads="1"/>
          </p:cNvSpPr>
          <p:nvPr/>
        </p:nvSpPr>
        <p:spPr bwMode="auto">
          <a:xfrm>
            <a:off x="1905000" y="1066801"/>
            <a:ext cx="3733800" cy="461665"/>
          </a:xfrm>
          <a:prstGeom prst="rect">
            <a:avLst/>
          </a:prstGeom>
          <a:noFill/>
          <a:ln w="38100">
            <a:pattFill prst="sphere">
              <a:fgClr>
                <a:srgbClr val="FF6600"/>
              </a:fgClr>
              <a:bgClr>
                <a:srgbClr val="FFFFFF"/>
              </a:bgClr>
            </a:patt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1" lang="zh-CN" altLang="en-US" sz="2400">
                <a:latin typeface="宋体" panose="02010600030101010101" pitchFamily="2" charset="-122"/>
              </a:rPr>
              <a:t>密钥序列的自相关性分析</a:t>
            </a:r>
            <a:r>
              <a:rPr kumimoji="1" lang="zh-CN" altLang="en-US" sz="2400">
                <a:latin typeface="Tahoma" panose="020B0604030504040204" pitchFamily="34" charset="0"/>
              </a:rPr>
              <a:t> </a:t>
            </a:r>
          </a:p>
        </p:txBody>
      </p:sp>
      <p:sp>
        <p:nvSpPr>
          <p:cNvPr id="831492" name="Text Box 4">
            <a:extLst>
              <a:ext uri="{FF2B5EF4-FFF2-40B4-BE49-F238E27FC236}">
                <a16:creationId xmlns:a16="http://schemas.microsoft.com/office/drawing/2014/main" id="{69BC4A1C-5545-4FE3-906C-2E7C122FC8AF}"/>
              </a:ext>
            </a:extLst>
          </p:cNvPr>
          <p:cNvSpPr txBox="1">
            <a:spLocks noChangeArrowheads="1"/>
          </p:cNvSpPr>
          <p:nvPr/>
        </p:nvSpPr>
        <p:spPr bwMode="auto">
          <a:xfrm>
            <a:off x="1828800" y="1600200"/>
            <a:ext cx="85344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a:solidFill>
                  <a:srgbClr val="000000"/>
                </a:solidFill>
                <a:latin typeface="宋体" panose="02010600030101010101" pitchFamily="2" charset="-122"/>
              </a:rPr>
              <a:t>产生长度为</a:t>
            </a:r>
            <a:r>
              <a:rPr kumimoji="1" lang="en-US" altLang="zh-CN">
                <a:solidFill>
                  <a:srgbClr val="000000"/>
                </a:solidFill>
                <a:latin typeface="Tahoma" panose="020B0604030504040204" pitchFamily="34" charset="0"/>
              </a:rPr>
              <a:t>40,000</a:t>
            </a:r>
            <a:r>
              <a:rPr kumimoji="1" lang="zh-CN" altLang="en-US">
                <a:solidFill>
                  <a:srgbClr val="000000"/>
                </a:solidFill>
                <a:latin typeface="宋体" panose="02010600030101010101" pitchFamily="2" charset="-122"/>
              </a:rPr>
              <a:t>的密钥序列  ，序列   的自相关函数如图</a:t>
            </a:r>
            <a:r>
              <a:rPr kumimoji="1" lang="en-US" altLang="zh-CN">
                <a:solidFill>
                  <a:srgbClr val="000000"/>
                </a:solidFill>
                <a:latin typeface="Tahoma" panose="020B0604030504040204" pitchFamily="34" charset="0"/>
              </a:rPr>
              <a:t>A24</a:t>
            </a:r>
            <a:r>
              <a:rPr kumimoji="1" lang="zh-CN" altLang="en-US">
                <a:solidFill>
                  <a:srgbClr val="000000"/>
                </a:solidFill>
                <a:latin typeface="宋体" panose="02010600030101010101" pitchFamily="2" charset="-122"/>
              </a:rPr>
              <a:t>所示。密钥序列的自相关函数近似于冲激函数。密钥序列的自相关函数在    时幅度为</a:t>
            </a:r>
            <a:r>
              <a:rPr kumimoji="1" lang="en-US" altLang="zh-CN">
                <a:solidFill>
                  <a:srgbClr val="000000"/>
                </a:solidFill>
                <a:latin typeface="Tahoma" panose="020B0604030504040204" pitchFamily="34" charset="0"/>
              </a:rPr>
              <a:t>1</a:t>
            </a:r>
            <a:r>
              <a:rPr kumimoji="1" lang="zh-CN" altLang="en-US">
                <a:solidFill>
                  <a:srgbClr val="000000"/>
                </a:solidFill>
                <a:latin typeface="宋体" panose="02010600030101010101" pitchFamily="2" charset="-122"/>
              </a:rPr>
              <a:t>，   时幅度绝对值的均值，最大值，最小值及标准方差如表</a:t>
            </a:r>
            <a:r>
              <a:rPr kumimoji="1" lang="en-US" altLang="zh-CN">
                <a:solidFill>
                  <a:srgbClr val="000000"/>
                </a:solidFill>
                <a:latin typeface="Tahoma" panose="020B0604030504040204" pitchFamily="34" charset="0"/>
              </a:rPr>
              <a:t>A11</a:t>
            </a:r>
            <a:r>
              <a:rPr kumimoji="1" lang="zh-CN" altLang="en-US">
                <a:solidFill>
                  <a:srgbClr val="000000"/>
                </a:solidFill>
                <a:latin typeface="宋体" panose="02010600030101010101" pitchFamily="2" charset="-122"/>
              </a:rPr>
              <a:t>所示。</a:t>
            </a:r>
            <a:r>
              <a:rPr kumimoji="1" lang="zh-CN" altLang="en-US">
                <a:solidFill>
                  <a:srgbClr val="000000"/>
                </a:solidFill>
                <a:latin typeface="Tahoma" panose="020B0604030504040204" pitchFamily="34" charset="0"/>
              </a:rPr>
              <a:t> </a:t>
            </a:r>
          </a:p>
        </p:txBody>
      </p:sp>
      <p:graphicFrame>
        <p:nvGraphicFramePr>
          <p:cNvPr id="831493" name="Object 5">
            <a:extLst>
              <a:ext uri="{FF2B5EF4-FFF2-40B4-BE49-F238E27FC236}">
                <a16:creationId xmlns:a16="http://schemas.microsoft.com/office/drawing/2014/main" id="{FBDF0891-E6C6-4B89-972F-0BD1816A7FF7}"/>
              </a:ext>
            </a:extLst>
          </p:cNvPr>
          <p:cNvGraphicFramePr>
            <a:graphicFrameLocks noChangeAspect="1"/>
          </p:cNvGraphicFramePr>
          <p:nvPr/>
        </p:nvGraphicFramePr>
        <p:xfrm>
          <a:off x="5867400" y="1600200"/>
          <a:ext cx="293688" cy="338138"/>
        </p:xfrm>
        <a:graphic>
          <a:graphicData uri="http://schemas.openxmlformats.org/presentationml/2006/ole">
            <mc:AlternateContent xmlns:mc="http://schemas.openxmlformats.org/markup-compatibility/2006">
              <mc:Choice xmlns:v="urn:schemas-microsoft-com:vml" Requires="v">
                <p:oleObj spid="_x0000_s60438" r:id="rId3" imgW="190335" imgH="215713" progId="Equation.DSMT4">
                  <p:embed/>
                </p:oleObj>
              </mc:Choice>
              <mc:Fallback>
                <p:oleObj r:id="rId3" imgW="190335" imgH="215713" progId="Equation.DSMT4">
                  <p:embed/>
                  <p:pic>
                    <p:nvPicPr>
                      <p:cNvPr id="831493" name="Object 5">
                        <a:extLst>
                          <a:ext uri="{FF2B5EF4-FFF2-40B4-BE49-F238E27FC236}">
                            <a16:creationId xmlns:a16="http://schemas.microsoft.com/office/drawing/2014/main" id="{FBDF0891-E6C6-4B89-972F-0BD1816A7F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1600200"/>
                        <a:ext cx="293688" cy="338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31494" name="Object 6">
            <a:extLst>
              <a:ext uri="{FF2B5EF4-FFF2-40B4-BE49-F238E27FC236}">
                <a16:creationId xmlns:a16="http://schemas.microsoft.com/office/drawing/2014/main" id="{EE5486F6-6D67-4140-8F87-B43E745A61F9}"/>
              </a:ext>
            </a:extLst>
          </p:cNvPr>
          <p:cNvGraphicFramePr>
            <a:graphicFrameLocks noChangeAspect="1"/>
          </p:cNvGraphicFramePr>
          <p:nvPr/>
        </p:nvGraphicFramePr>
        <p:xfrm>
          <a:off x="4876800" y="1600200"/>
          <a:ext cx="293688" cy="338138"/>
        </p:xfrm>
        <a:graphic>
          <a:graphicData uri="http://schemas.openxmlformats.org/presentationml/2006/ole">
            <mc:AlternateContent xmlns:mc="http://schemas.openxmlformats.org/markup-compatibility/2006">
              <mc:Choice xmlns:v="urn:schemas-microsoft-com:vml" Requires="v">
                <p:oleObj spid="_x0000_s60439" r:id="rId5" imgW="190335" imgH="215713" progId="Equation.DSMT4">
                  <p:embed/>
                </p:oleObj>
              </mc:Choice>
              <mc:Fallback>
                <p:oleObj r:id="rId5" imgW="190335" imgH="215713" progId="Equation.DSMT4">
                  <p:embed/>
                  <p:pic>
                    <p:nvPicPr>
                      <p:cNvPr id="831494" name="Object 6">
                        <a:extLst>
                          <a:ext uri="{FF2B5EF4-FFF2-40B4-BE49-F238E27FC236}">
                            <a16:creationId xmlns:a16="http://schemas.microsoft.com/office/drawing/2014/main" id="{EE5486F6-6D67-4140-8F87-B43E745A61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1600200"/>
                        <a:ext cx="293688" cy="338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31495" name="Object 7">
            <a:extLst>
              <a:ext uri="{FF2B5EF4-FFF2-40B4-BE49-F238E27FC236}">
                <a16:creationId xmlns:a16="http://schemas.microsoft.com/office/drawing/2014/main" id="{172BF763-AAC0-4ED6-9742-551B412A51EF}"/>
              </a:ext>
            </a:extLst>
          </p:cNvPr>
          <p:cNvGraphicFramePr>
            <a:graphicFrameLocks noChangeAspect="1"/>
          </p:cNvGraphicFramePr>
          <p:nvPr/>
        </p:nvGraphicFramePr>
        <p:xfrm>
          <a:off x="7356476" y="1936750"/>
          <a:ext cx="481013" cy="273050"/>
        </p:xfrm>
        <a:graphic>
          <a:graphicData uri="http://schemas.openxmlformats.org/presentationml/2006/ole">
            <mc:AlternateContent xmlns:mc="http://schemas.openxmlformats.org/markup-compatibility/2006">
              <mc:Choice xmlns:v="urn:schemas-microsoft-com:vml" Requires="v">
                <p:oleObj spid="_x0000_s60440" r:id="rId6" imgW="355292" imgH="203024" progId="Equation.DSMT4">
                  <p:embed/>
                </p:oleObj>
              </mc:Choice>
              <mc:Fallback>
                <p:oleObj r:id="rId6" imgW="355292" imgH="203024" progId="Equation.DSMT4">
                  <p:embed/>
                  <p:pic>
                    <p:nvPicPr>
                      <p:cNvPr id="831495" name="Object 7">
                        <a:extLst>
                          <a:ext uri="{FF2B5EF4-FFF2-40B4-BE49-F238E27FC236}">
                            <a16:creationId xmlns:a16="http://schemas.microsoft.com/office/drawing/2014/main" id="{172BF763-AAC0-4ED6-9742-551B412A51E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56476" y="1936750"/>
                        <a:ext cx="481013" cy="273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31496" name="Object 8">
            <a:extLst>
              <a:ext uri="{FF2B5EF4-FFF2-40B4-BE49-F238E27FC236}">
                <a16:creationId xmlns:a16="http://schemas.microsoft.com/office/drawing/2014/main" id="{473839A1-FD09-44E7-9FD1-879421264874}"/>
              </a:ext>
            </a:extLst>
          </p:cNvPr>
          <p:cNvGraphicFramePr>
            <a:graphicFrameLocks noChangeAspect="1"/>
          </p:cNvGraphicFramePr>
          <p:nvPr/>
        </p:nvGraphicFramePr>
        <p:xfrm>
          <a:off x="8975725" y="1951038"/>
          <a:ext cx="457200" cy="258762"/>
        </p:xfrm>
        <a:graphic>
          <a:graphicData uri="http://schemas.openxmlformats.org/presentationml/2006/ole">
            <mc:AlternateContent xmlns:mc="http://schemas.openxmlformats.org/markup-compatibility/2006">
              <mc:Choice xmlns:v="urn:schemas-microsoft-com:vml" Requires="v">
                <p:oleObj spid="_x0000_s60441" r:id="rId8" imgW="355292" imgH="203024" progId="Equation.DSMT4">
                  <p:embed/>
                </p:oleObj>
              </mc:Choice>
              <mc:Fallback>
                <p:oleObj r:id="rId8" imgW="355292" imgH="203024" progId="Equation.DSMT4">
                  <p:embed/>
                  <p:pic>
                    <p:nvPicPr>
                      <p:cNvPr id="831496" name="Object 8">
                        <a:extLst>
                          <a:ext uri="{FF2B5EF4-FFF2-40B4-BE49-F238E27FC236}">
                            <a16:creationId xmlns:a16="http://schemas.microsoft.com/office/drawing/2014/main" id="{473839A1-FD09-44E7-9FD1-87942126487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975725" y="1951038"/>
                        <a:ext cx="457200" cy="258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31497" name="Picture 9">
            <a:extLst>
              <a:ext uri="{FF2B5EF4-FFF2-40B4-BE49-F238E27FC236}">
                <a16:creationId xmlns:a16="http://schemas.microsoft.com/office/drawing/2014/main" id="{122C06B3-13F5-4060-8A23-DE7D640DDBF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71800" y="2600325"/>
            <a:ext cx="6019800" cy="1944688"/>
          </a:xfrm>
          <a:prstGeom prst="rect">
            <a:avLst/>
          </a:prstGeom>
          <a:noFill/>
          <a:extLst>
            <a:ext uri="{909E8E84-426E-40DD-AFC4-6F175D3DCCD1}">
              <a14:hiddenFill xmlns:a14="http://schemas.microsoft.com/office/drawing/2010/main">
                <a:solidFill>
                  <a:srgbClr val="FFFFFF"/>
                </a:solidFill>
              </a14:hiddenFill>
            </a:ext>
          </a:extLst>
        </p:spPr>
      </p:pic>
      <p:sp>
        <p:nvSpPr>
          <p:cNvPr id="831498" name="Text Box 10">
            <a:extLst>
              <a:ext uri="{FF2B5EF4-FFF2-40B4-BE49-F238E27FC236}">
                <a16:creationId xmlns:a16="http://schemas.microsoft.com/office/drawing/2014/main" id="{6B3095E4-E6C8-4663-A4D4-18D0A64672F1}"/>
              </a:ext>
            </a:extLst>
          </p:cNvPr>
          <p:cNvSpPr txBox="1">
            <a:spLocks noChangeArrowheads="1"/>
          </p:cNvSpPr>
          <p:nvPr/>
        </p:nvSpPr>
        <p:spPr bwMode="auto">
          <a:xfrm>
            <a:off x="4295775" y="4508500"/>
            <a:ext cx="38163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kumimoji="1" lang="zh-CN" altLang="en-US" sz="1600">
                <a:latin typeface="Tahoma" panose="020B0604030504040204" pitchFamily="34" charset="0"/>
              </a:rPr>
              <a:t>图</a:t>
            </a:r>
            <a:r>
              <a:rPr kumimoji="1" lang="en-US" altLang="zh-CN" sz="1600">
                <a:latin typeface="Tahoma" panose="020B0604030504040204" pitchFamily="34" charset="0"/>
              </a:rPr>
              <a:t>A24 </a:t>
            </a:r>
            <a:r>
              <a:rPr kumimoji="1" lang="zh-CN" altLang="en-US" sz="1600">
                <a:latin typeface="Times New Roman" panose="02020603050405020304" pitchFamily="18" charset="0"/>
              </a:rPr>
              <a:t>密钥序列的自相关特性</a:t>
            </a:r>
            <a:endParaRPr kumimoji="1" lang="zh-CN" altLang="en-US" sz="1600">
              <a:latin typeface="Tahoma" panose="020B0604030504040204" pitchFamily="34" charset="0"/>
            </a:endParaRPr>
          </a:p>
        </p:txBody>
      </p:sp>
      <p:sp>
        <p:nvSpPr>
          <p:cNvPr id="831499" name="Text Box 11">
            <a:extLst>
              <a:ext uri="{FF2B5EF4-FFF2-40B4-BE49-F238E27FC236}">
                <a16:creationId xmlns:a16="http://schemas.microsoft.com/office/drawing/2014/main" id="{84B85A74-D839-47CD-B6F7-08BF4D7148D2}"/>
              </a:ext>
            </a:extLst>
          </p:cNvPr>
          <p:cNvSpPr txBox="1">
            <a:spLocks noChangeArrowheads="1"/>
          </p:cNvSpPr>
          <p:nvPr/>
        </p:nvSpPr>
        <p:spPr bwMode="auto">
          <a:xfrm>
            <a:off x="4784725" y="4987925"/>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1600">
                <a:latin typeface="宋体" panose="02010600030101010101" pitchFamily="2" charset="-122"/>
              </a:rPr>
              <a:t>表</a:t>
            </a:r>
            <a:r>
              <a:rPr kumimoji="1" lang="en-US" altLang="zh-CN" sz="1600">
                <a:latin typeface="Tahoma" panose="020B0604030504040204" pitchFamily="34" charset="0"/>
              </a:rPr>
              <a:t>A11 </a:t>
            </a:r>
            <a:r>
              <a:rPr kumimoji="1" lang="zh-CN" altLang="en-US" sz="1600">
                <a:latin typeface="宋体" panose="02010600030101010101" pitchFamily="2" charset="-122"/>
              </a:rPr>
              <a:t>密钥序列的自相关特性</a:t>
            </a:r>
            <a:r>
              <a:rPr kumimoji="1" lang="zh-CN" altLang="en-US" sz="2400">
                <a:latin typeface="Tahoma" panose="020B0604030504040204" pitchFamily="34" charset="0"/>
              </a:rPr>
              <a:t> </a:t>
            </a:r>
          </a:p>
        </p:txBody>
      </p:sp>
      <p:grpSp>
        <p:nvGrpSpPr>
          <p:cNvPr id="831500" name="Group 12">
            <a:extLst>
              <a:ext uri="{FF2B5EF4-FFF2-40B4-BE49-F238E27FC236}">
                <a16:creationId xmlns:a16="http://schemas.microsoft.com/office/drawing/2014/main" id="{FC83EEEA-ADFE-4989-9EE2-9533ADFD2C9B}"/>
              </a:ext>
            </a:extLst>
          </p:cNvPr>
          <p:cNvGrpSpPr>
            <a:grpSpLocks/>
          </p:cNvGrpSpPr>
          <p:nvPr/>
        </p:nvGrpSpPr>
        <p:grpSpPr bwMode="auto">
          <a:xfrm>
            <a:off x="3575050" y="5478464"/>
            <a:ext cx="5486400" cy="542925"/>
            <a:chOff x="-3" y="-3"/>
            <a:chExt cx="2025" cy="726"/>
          </a:xfrm>
        </p:grpSpPr>
        <p:grpSp>
          <p:nvGrpSpPr>
            <p:cNvPr id="831501" name="Group 13">
              <a:extLst>
                <a:ext uri="{FF2B5EF4-FFF2-40B4-BE49-F238E27FC236}">
                  <a16:creationId xmlns:a16="http://schemas.microsoft.com/office/drawing/2014/main" id="{057C67D6-E2BA-4072-833B-17147357CCFE}"/>
                </a:ext>
              </a:extLst>
            </p:cNvPr>
            <p:cNvGrpSpPr>
              <a:grpSpLocks/>
            </p:cNvGrpSpPr>
            <p:nvPr/>
          </p:nvGrpSpPr>
          <p:grpSpPr bwMode="auto">
            <a:xfrm>
              <a:off x="0" y="0"/>
              <a:ext cx="2019" cy="720"/>
              <a:chOff x="0" y="0"/>
              <a:chExt cx="2019" cy="720"/>
            </a:xfrm>
          </p:grpSpPr>
          <p:grpSp>
            <p:nvGrpSpPr>
              <p:cNvPr id="831502" name="Group 14">
                <a:extLst>
                  <a:ext uri="{FF2B5EF4-FFF2-40B4-BE49-F238E27FC236}">
                    <a16:creationId xmlns:a16="http://schemas.microsoft.com/office/drawing/2014/main" id="{80269148-7E26-463B-8B13-7FA0FFE80129}"/>
                  </a:ext>
                </a:extLst>
              </p:cNvPr>
              <p:cNvGrpSpPr>
                <a:grpSpLocks/>
              </p:cNvGrpSpPr>
              <p:nvPr/>
            </p:nvGrpSpPr>
            <p:grpSpPr bwMode="auto">
              <a:xfrm>
                <a:off x="0" y="0"/>
                <a:ext cx="505" cy="317"/>
                <a:chOff x="0" y="0"/>
                <a:chExt cx="505" cy="317"/>
              </a:xfrm>
            </p:grpSpPr>
            <p:sp>
              <p:nvSpPr>
                <p:cNvPr id="831503" name="Rectangle 15">
                  <a:extLst>
                    <a:ext uri="{FF2B5EF4-FFF2-40B4-BE49-F238E27FC236}">
                      <a16:creationId xmlns:a16="http://schemas.microsoft.com/office/drawing/2014/main" id="{FE8B1F9E-DAF2-4465-ADC4-B4AF8AD2E48F}"/>
                    </a:ext>
                  </a:extLst>
                </p:cNvPr>
                <p:cNvSpPr>
                  <a:spLocks noChangeArrowheads="1"/>
                </p:cNvSpPr>
                <p:nvPr/>
              </p:nvSpPr>
              <p:spPr bwMode="auto">
                <a:xfrm>
                  <a:off x="0" y="0"/>
                  <a:ext cx="505"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altLang="zh-CN" sz="1600"/>
                    <a:t>Mean</a:t>
                  </a:r>
                </a:p>
              </p:txBody>
            </p:sp>
            <p:sp>
              <p:nvSpPr>
                <p:cNvPr id="831504" name="Rectangle 16">
                  <a:extLst>
                    <a:ext uri="{FF2B5EF4-FFF2-40B4-BE49-F238E27FC236}">
                      <a16:creationId xmlns:a16="http://schemas.microsoft.com/office/drawing/2014/main" id="{00C8CD1B-7FA4-4939-AB14-2A63AED6FFAD}"/>
                    </a:ext>
                  </a:extLst>
                </p:cNvPr>
                <p:cNvSpPr>
                  <a:spLocks noChangeArrowheads="1"/>
                </p:cNvSpPr>
                <p:nvPr/>
              </p:nvSpPr>
              <p:spPr bwMode="auto">
                <a:xfrm>
                  <a:off x="0" y="0"/>
                  <a:ext cx="505" cy="31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831505" name="Group 17">
                <a:extLst>
                  <a:ext uri="{FF2B5EF4-FFF2-40B4-BE49-F238E27FC236}">
                    <a16:creationId xmlns:a16="http://schemas.microsoft.com/office/drawing/2014/main" id="{B0690389-0A19-4B95-886B-7CE31473C33D}"/>
                  </a:ext>
                </a:extLst>
              </p:cNvPr>
              <p:cNvGrpSpPr>
                <a:grpSpLocks/>
              </p:cNvGrpSpPr>
              <p:nvPr/>
            </p:nvGrpSpPr>
            <p:grpSpPr bwMode="auto">
              <a:xfrm>
                <a:off x="505" y="0"/>
                <a:ext cx="504" cy="317"/>
                <a:chOff x="505" y="0"/>
                <a:chExt cx="504" cy="317"/>
              </a:xfrm>
            </p:grpSpPr>
            <p:sp>
              <p:nvSpPr>
                <p:cNvPr id="831506" name="Rectangle 18">
                  <a:extLst>
                    <a:ext uri="{FF2B5EF4-FFF2-40B4-BE49-F238E27FC236}">
                      <a16:creationId xmlns:a16="http://schemas.microsoft.com/office/drawing/2014/main" id="{839BE3F8-3DE9-4454-B5F3-83A775079B4E}"/>
                    </a:ext>
                  </a:extLst>
                </p:cNvPr>
                <p:cNvSpPr>
                  <a:spLocks noChangeArrowheads="1"/>
                </p:cNvSpPr>
                <p:nvPr/>
              </p:nvSpPr>
              <p:spPr bwMode="auto">
                <a:xfrm>
                  <a:off x="505" y="0"/>
                  <a:ext cx="504"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altLang="zh-CN" sz="1600"/>
                    <a:t>Max</a:t>
                  </a:r>
                </a:p>
              </p:txBody>
            </p:sp>
            <p:sp>
              <p:nvSpPr>
                <p:cNvPr id="831507" name="Rectangle 19">
                  <a:extLst>
                    <a:ext uri="{FF2B5EF4-FFF2-40B4-BE49-F238E27FC236}">
                      <a16:creationId xmlns:a16="http://schemas.microsoft.com/office/drawing/2014/main" id="{1D3E1F5D-694D-4F45-9309-3D213D44DC0D}"/>
                    </a:ext>
                  </a:extLst>
                </p:cNvPr>
                <p:cNvSpPr>
                  <a:spLocks noChangeArrowheads="1"/>
                </p:cNvSpPr>
                <p:nvPr/>
              </p:nvSpPr>
              <p:spPr bwMode="auto">
                <a:xfrm>
                  <a:off x="505" y="0"/>
                  <a:ext cx="504" cy="31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831508" name="Group 20">
                <a:extLst>
                  <a:ext uri="{FF2B5EF4-FFF2-40B4-BE49-F238E27FC236}">
                    <a16:creationId xmlns:a16="http://schemas.microsoft.com/office/drawing/2014/main" id="{20C707E1-FA96-425F-8DF4-97496A245566}"/>
                  </a:ext>
                </a:extLst>
              </p:cNvPr>
              <p:cNvGrpSpPr>
                <a:grpSpLocks/>
              </p:cNvGrpSpPr>
              <p:nvPr/>
            </p:nvGrpSpPr>
            <p:grpSpPr bwMode="auto">
              <a:xfrm>
                <a:off x="1009" y="0"/>
                <a:ext cx="505" cy="317"/>
                <a:chOff x="1009" y="0"/>
                <a:chExt cx="505" cy="317"/>
              </a:xfrm>
            </p:grpSpPr>
            <p:sp>
              <p:nvSpPr>
                <p:cNvPr id="831509" name="Rectangle 21">
                  <a:extLst>
                    <a:ext uri="{FF2B5EF4-FFF2-40B4-BE49-F238E27FC236}">
                      <a16:creationId xmlns:a16="http://schemas.microsoft.com/office/drawing/2014/main" id="{8F9421E1-5542-4F4C-9040-873DAE49A538}"/>
                    </a:ext>
                  </a:extLst>
                </p:cNvPr>
                <p:cNvSpPr>
                  <a:spLocks noChangeArrowheads="1"/>
                </p:cNvSpPr>
                <p:nvPr/>
              </p:nvSpPr>
              <p:spPr bwMode="auto">
                <a:xfrm>
                  <a:off x="1009" y="0"/>
                  <a:ext cx="505"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altLang="zh-CN" sz="1600"/>
                    <a:t>Min</a:t>
                  </a:r>
                </a:p>
              </p:txBody>
            </p:sp>
            <p:sp>
              <p:nvSpPr>
                <p:cNvPr id="831510" name="Rectangle 22">
                  <a:extLst>
                    <a:ext uri="{FF2B5EF4-FFF2-40B4-BE49-F238E27FC236}">
                      <a16:creationId xmlns:a16="http://schemas.microsoft.com/office/drawing/2014/main" id="{B13E03FC-0D33-4F62-AAF1-2D27A025FEDC}"/>
                    </a:ext>
                  </a:extLst>
                </p:cNvPr>
                <p:cNvSpPr>
                  <a:spLocks noChangeArrowheads="1"/>
                </p:cNvSpPr>
                <p:nvPr/>
              </p:nvSpPr>
              <p:spPr bwMode="auto">
                <a:xfrm>
                  <a:off x="1009" y="0"/>
                  <a:ext cx="505" cy="31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831511" name="Group 23">
                <a:extLst>
                  <a:ext uri="{FF2B5EF4-FFF2-40B4-BE49-F238E27FC236}">
                    <a16:creationId xmlns:a16="http://schemas.microsoft.com/office/drawing/2014/main" id="{EEB5A799-5B20-4D4F-85C5-D1EDF6F91C56}"/>
                  </a:ext>
                </a:extLst>
              </p:cNvPr>
              <p:cNvGrpSpPr>
                <a:grpSpLocks/>
              </p:cNvGrpSpPr>
              <p:nvPr/>
            </p:nvGrpSpPr>
            <p:grpSpPr bwMode="auto">
              <a:xfrm>
                <a:off x="1514" y="0"/>
                <a:ext cx="505" cy="317"/>
                <a:chOff x="1514" y="0"/>
                <a:chExt cx="505" cy="317"/>
              </a:xfrm>
            </p:grpSpPr>
            <p:sp>
              <p:nvSpPr>
                <p:cNvPr id="831512" name="Rectangle 24">
                  <a:extLst>
                    <a:ext uri="{FF2B5EF4-FFF2-40B4-BE49-F238E27FC236}">
                      <a16:creationId xmlns:a16="http://schemas.microsoft.com/office/drawing/2014/main" id="{E03978B9-C78D-4404-BCC4-9ED7B8247751}"/>
                    </a:ext>
                  </a:extLst>
                </p:cNvPr>
                <p:cNvSpPr>
                  <a:spLocks noChangeArrowheads="1"/>
                </p:cNvSpPr>
                <p:nvPr/>
              </p:nvSpPr>
              <p:spPr bwMode="auto">
                <a:xfrm>
                  <a:off x="1514" y="0"/>
                  <a:ext cx="505"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altLang="zh-CN" sz="1600"/>
                    <a:t>std</a:t>
                  </a:r>
                </a:p>
              </p:txBody>
            </p:sp>
            <p:sp>
              <p:nvSpPr>
                <p:cNvPr id="831513" name="Rectangle 25">
                  <a:extLst>
                    <a:ext uri="{FF2B5EF4-FFF2-40B4-BE49-F238E27FC236}">
                      <a16:creationId xmlns:a16="http://schemas.microsoft.com/office/drawing/2014/main" id="{DE48CAB8-0BC1-4D41-AD34-54DE52919FCA}"/>
                    </a:ext>
                  </a:extLst>
                </p:cNvPr>
                <p:cNvSpPr>
                  <a:spLocks noChangeArrowheads="1"/>
                </p:cNvSpPr>
                <p:nvPr/>
              </p:nvSpPr>
              <p:spPr bwMode="auto">
                <a:xfrm>
                  <a:off x="1514" y="0"/>
                  <a:ext cx="505" cy="31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831514" name="Group 26">
                <a:extLst>
                  <a:ext uri="{FF2B5EF4-FFF2-40B4-BE49-F238E27FC236}">
                    <a16:creationId xmlns:a16="http://schemas.microsoft.com/office/drawing/2014/main" id="{966FA033-286E-4F6A-8A65-FD7B5C1D22A8}"/>
                  </a:ext>
                </a:extLst>
              </p:cNvPr>
              <p:cNvGrpSpPr>
                <a:grpSpLocks/>
              </p:cNvGrpSpPr>
              <p:nvPr/>
            </p:nvGrpSpPr>
            <p:grpSpPr bwMode="auto">
              <a:xfrm>
                <a:off x="0" y="317"/>
                <a:ext cx="505" cy="403"/>
                <a:chOff x="0" y="317"/>
                <a:chExt cx="505" cy="403"/>
              </a:xfrm>
            </p:grpSpPr>
            <p:sp>
              <p:nvSpPr>
                <p:cNvPr id="831515" name="Rectangle 27">
                  <a:extLst>
                    <a:ext uri="{FF2B5EF4-FFF2-40B4-BE49-F238E27FC236}">
                      <a16:creationId xmlns:a16="http://schemas.microsoft.com/office/drawing/2014/main" id="{C2196779-C608-48FF-980B-4E9CC21895D5}"/>
                    </a:ext>
                  </a:extLst>
                </p:cNvPr>
                <p:cNvSpPr>
                  <a:spLocks noChangeArrowheads="1"/>
                </p:cNvSpPr>
                <p:nvPr/>
              </p:nvSpPr>
              <p:spPr bwMode="auto">
                <a:xfrm>
                  <a:off x="0" y="317"/>
                  <a:ext cx="505"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altLang="zh-CN" sz="1600"/>
                    <a:t>0.00267278</a:t>
                  </a:r>
                </a:p>
              </p:txBody>
            </p:sp>
            <p:sp>
              <p:nvSpPr>
                <p:cNvPr id="831516" name="Rectangle 28">
                  <a:extLst>
                    <a:ext uri="{FF2B5EF4-FFF2-40B4-BE49-F238E27FC236}">
                      <a16:creationId xmlns:a16="http://schemas.microsoft.com/office/drawing/2014/main" id="{6AED9F7C-71FD-4720-B28D-5481E764AB82}"/>
                    </a:ext>
                  </a:extLst>
                </p:cNvPr>
                <p:cNvSpPr>
                  <a:spLocks noChangeArrowheads="1"/>
                </p:cNvSpPr>
                <p:nvPr/>
              </p:nvSpPr>
              <p:spPr bwMode="auto">
                <a:xfrm>
                  <a:off x="0" y="317"/>
                  <a:ext cx="505"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831517" name="Group 29">
                <a:extLst>
                  <a:ext uri="{FF2B5EF4-FFF2-40B4-BE49-F238E27FC236}">
                    <a16:creationId xmlns:a16="http://schemas.microsoft.com/office/drawing/2014/main" id="{EE34C2D1-A092-4A4A-9874-D55E4DB6CE33}"/>
                  </a:ext>
                </a:extLst>
              </p:cNvPr>
              <p:cNvGrpSpPr>
                <a:grpSpLocks/>
              </p:cNvGrpSpPr>
              <p:nvPr/>
            </p:nvGrpSpPr>
            <p:grpSpPr bwMode="auto">
              <a:xfrm>
                <a:off x="505" y="317"/>
                <a:ext cx="504" cy="403"/>
                <a:chOff x="505" y="317"/>
                <a:chExt cx="504" cy="403"/>
              </a:xfrm>
            </p:grpSpPr>
            <p:sp>
              <p:nvSpPr>
                <p:cNvPr id="831518" name="Rectangle 30">
                  <a:extLst>
                    <a:ext uri="{FF2B5EF4-FFF2-40B4-BE49-F238E27FC236}">
                      <a16:creationId xmlns:a16="http://schemas.microsoft.com/office/drawing/2014/main" id="{6C60AFE1-31FC-4531-8552-BAD626DE0FB3}"/>
                    </a:ext>
                  </a:extLst>
                </p:cNvPr>
                <p:cNvSpPr>
                  <a:spLocks noChangeArrowheads="1"/>
                </p:cNvSpPr>
                <p:nvPr/>
              </p:nvSpPr>
              <p:spPr bwMode="auto">
                <a:xfrm>
                  <a:off x="505" y="317"/>
                  <a:ext cx="504"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altLang="zh-CN" sz="1600"/>
                    <a:t>0.0189507</a:t>
                  </a:r>
                </a:p>
              </p:txBody>
            </p:sp>
            <p:sp>
              <p:nvSpPr>
                <p:cNvPr id="831519" name="Rectangle 31">
                  <a:extLst>
                    <a:ext uri="{FF2B5EF4-FFF2-40B4-BE49-F238E27FC236}">
                      <a16:creationId xmlns:a16="http://schemas.microsoft.com/office/drawing/2014/main" id="{AA3CDDB4-1201-4D77-959E-FCFA6938C28B}"/>
                    </a:ext>
                  </a:extLst>
                </p:cNvPr>
                <p:cNvSpPr>
                  <a:spLocks noChangeArrowheads="1"/>
                </p:cNvSpPr>
                <p:nvPr/>
              </p:nvSpPr>
              <p:spPr bwMode="auto">
                <a:xfrm>
                  <a:off x="505" y="317"/>
                  <a:ext cx="504"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831520" name="Group 32">
                <a:extLst>
                  <a:ext uri="{FF2B5EF4-FFF2-40B4-BE49-F238E27FC236}">
                    <a16:creationId xmlns:a16="http://schemas.microsoft.com/office/drawing/2014/main" id="{749BEF3F-1A12-496C-9F45-B3C1E0E5981F}"/>
                  </a:ext>
                </a:extLst>
              </p:cNvPr>
              <p:cNvGrpSpPr>
                <a:grpSpLocks/>
              </p:cNvGrpSpPr>
              <p:nvPr/>
            </p:nvGrpSpPr>
            <p:grpSpPr bwMode="auto">
              <a:xfrm>
                <a:off x="1009" y="317"/>
                <a:ext cx="505" cy="403"/>
                <a:chOff x="1009" y="317"/>
                <a:chExt cx="505" cy="403"/>
              </a:xfrm>
            </p:grpSpPr>
            <p:sp>
              <p:nvSpPr>
                <p:cNvPr id="831521" name="Rectangle 33">
                  <a:extLst>
                    <a:ext uri="{FF2B5EF4-FFF2-40B4-BE49-F238E27FC236}">
                      <a16:creationId xmlns:a16="http://schemas.microsoft.com/office/drawing/2014/main" id="{E77A7CB9-90D5-4C8A-969C-EA44E7AD44F8}"/>
                    </a:ext>
                  </a:extLst>
                </p:cNvPr>
                <p:cNvSpPr>
                  <a:spLocks noChangeArrowheads="1"/>
                </p:cNvSpPr>
                <p:nvPr/>
              </p:nvSpPr>
              <p:spPr bwMode="auto">
                <a:xfrm>
                  <a:off x="1009" y="317"/>
                  <a:ext cx="505"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altLang="zh-CN" sz="1600"/>
                    <a:t>5.67073e-8</a:t>
                  </a:r>
                </a:p>
              </p:txBody>
            </p:sp>
            <p:sp>
              <p:nvSpPr>
                <p:cNvPr id="831522" name="Rectangle 34">
                  <a:extLst>
                    <a:ext uri="{FF2B5EF4-FFF2-40B4-BE49-F238E27FC236}">
                      <a16:creationId xmlns:a16="http://schemas.microsoft.com/office/drawing/2014/main" id="{6A1C6274-F3DF-4ED7-8999-958B4D8C2C82}"/>
                    </a:ext>
                  </a:extLst>
                </p:cNvPr>
                <p:cNvSpPr>
                  <a:spLocks noChangeArrowheads="1"/>
                </p:cNvSpPr>
                <p:nvPr/>
              </p:nvSpPr>
              <p:spPr bwMode="auto">
                <a:xfrm>
                  <a:off x="1009" y="317"/>
                  <a:ext cx="505"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831523" name="Group 35">
                <a:extLst>
                  <a:ext uri="{FF2B5EF4-FFF2-40B4-BE49-F238E27FC236}">
                    <a16:creationId xmlns:a16="http://schemas.microsoft.com/office/drawing/2014/main" id="{DB5FB78B-2588-4B63-B6A9-E4F28D0493F4}"/>
                  </a:ext>
                </a:extLst>
              </p:cNvPr>
              <p:cNvGrpSpPr>
                <a:grpSpLocks/>
              </p:cNvGrpSpPr>
              <p:nvPr/>
            </p:nvGrpSpPr>
            <p:grpSpPr bwMode="auto">
              <a:xfrm>
                <a:off x="1514" y="317"/>
                <a:ext cx="505" cy="403"/>
                <a:chOff x="1514" y="317"/>
                <a:chExt cx="505" cy="403"/>
              </a:xfrm>
            </p:grpSpPr>
            <p:sp>
              <p:nvSpPr>
                <p:cNvPr id="831524" name="Rectangle 36">
                  <a:extLst>
                    <a:ext uri="{FF2B5EF4-FFF2-40B4-BE49-F238E27FC236}">
                      <a16:creationId xmlns:a16="http://schemas.microsoft.com/office/drawing/2014/main" id="{2DE9DEEA-0AF6-485F-8665-8CD8A0DB646A}"/>
                    </a:ext>
                  </a:extLst>
                </p:cNvPr>
                <p:cNvSpPr>
                  <a:spLocks noChangeArrowheads="1"/>
                </p:cNvSpPr>
                <p:nvPr/>
              </p:nvSpPr>
              <p:spPr bwMode="auto">
                <a:xfrm>
                  <a:off x="1514" y="317"/>
                  <a:ext cx="505"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altLang="zh-CN" sz="1600"/>
                    <a:t>0.00234174</a:t>
                  </a:r>
                </a:p>
              </p:txBody>
            </p:sp>
            <p:sp>
              <p:nvSpPr>
                <p:cNvPr id="831525" name="Rectangle 37">
                  <a:extLst>
                    <a:ext uri="{FF2B5EF4-FFF2-40B4-BE49-F238E27FC236}">
                      <a16:creationId xmlns:a16="http://schemas.microsoft.com/office/drawing/2014/main" id="{387E2328-BD03-43B2-ABA8-B3A00C4FBF78}"/>
                    </a:ext>
                  </a:extLst>
                </p:cNvPr>
                <p:cNvSpPr>
                  <a:spLocks noChangeArrowheads="1"/>
                </p:cNvSpPr>
                <p:nvPr/>
              </p:nvSpPr>
              <p:spPr bwMode="auto">
                <a:xfrm>
                  <a:off x="1514" y="317"/>
                  <a:ext cx="505"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sp>
          <p:nvSpPr>
            <p:cNvPr id="831526" name="Rectangle 38">
              <a:extLst>
                <a:ext uri="{FF2B5EF4-FFF2-40B4-BE49-F238E27FC236}">
                  <a16:creationId xmlns:a16="http://schemas.microsoft.com/office/drawing/2014/main" id="{9DCEBDED-048B-404A-94F0-0E107AB33626}"/>
                </a:ext>
              </a:extLst>
            </p:cNvPr>
            <p:cNvSpPr>
              <a:spLocks noChangeArrowheads="1"/>
            </p:cNvSpPr>
            <p:nvPr/>
          </p:nvSpPr>
          <p:spPr bwMode="auto">
            <a:xfrm>
              <a:off x="-3" y="-3"/>
              <a:ext cx="2025" cy="726"/>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cSld>
  <p:clrMapOvr>
    <a:masterClrMapping/>
  </p:clrMapOvr>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日期占位符 1">
            <a:extLst>
              <a:ext uri="{FF2B5EF4-FFF2-40B4-BE49-F238E27FC236}">
                <a16:creationId xmlns:a16="http://schemas.microsoft.com/office/drawing/2014/main" id="{05298813-0044-4132-A9EF-8B1AB4D859B5}"/>
              </a:ext>
            </a:extLst>
          </p:cNvPr>
          <p:cNvSpPr>
            <a:spLocks noGrp="1"/>
          </p:cNvSpPr>
          <p:nvPr>
            <p:ph type="dt" sz="half" idx="10"/>
          </p:nvPr>
        </p:nvSpPr>
        <p:spPr/>
        <p:txBody>
          <a:bodyPr/>
          <a:lstStyle/>
          <a:p>
            <a:fld id="{3CF62714-2F45-4A5A-AEE4-9C7320B206D1}" type="datetime1">
              <a:rPr lang="zh-CN" altLang="en-US"/>
              <a:pPr/>
              <a:t>2018/11/28</a:t>
            </a:fld>
            <a:endParaRPr lang="en-US" altLang="zh-CN"/>
          </a:p>
        </p:txBody>
      </p:sp>
      <p:sp>
        <p:nvSpPr>
          <p:cNvPr id="13" name="灯片编号占位符 3">
            <a:extLst>
              <a:ext uri="{FF2B5EF4-FFF2-40B4-BE49-F238E27FC236}">
                <a16:creationId xmlns:a16="http://schemas.microsoft.com/office/drawing/2014/main" id="{29AC9296-16C3-429F-AA2A-16C08800B381}"/>
              </a:ext>
            </a:extLst>
          </p:cNvPr>
          <p:cNvSpPr>
            <a:spLocks noGrp="1"/>
          </p:cNvSpPr>
          <p:nvPr>
            <p:ph type="sldNum" sz="quarter" idx="12"/>
          </p:nvPr>
        </p:nvSpPr>
        <p:spPr/>
        <p:txBody>
          <a:bodyPr/>
          <a:lstStyle/>
          <a:p>
            <a:fld id="{C3A2CE2C-7B58-4B4D-A703-E479EB6F1D88}" type="slidenum">
              <a:rPr lang="en-US" altLang="zh-CN"/>
              <a:pPr/>
              <a:t>154</a:t>
            </a:fld>
            <a:endParaRPr lang="en-US" altLang="zh-CN"/>
          </a:p>
        </p:txBody>
      </p:sp>
      <p:sp>
        <p:nvSpPr>
          <p:cNvPr id="832514" name="Text Box 2">
            <a:extLst>
              <a:ext uri="{FF2B5EF4-FFF2-40B4-BE49-F238E27FC236}">
                <a16:creationId xmlns:a16="http://schemas.microsoft.com/office/drawing/2014/main" id="{2FC3F85A-A5B1-4F60-858B-2257EAAEA157}"/>
              </a:ext>
            </a:extLst>
          </p:cNvPr>
          <p:cNvSpPr txBox="1">
            <a:spLocks noChangeArrowheads="1"/>
          </p:cNvSpPr>
          <p:nvPr/>
        </p:nvSpPr>
        <p:spPr bwMode="auto">
          <a:xfrm>
            <a:off x="1752600" y="228601"/>
            <a:ext cx="3200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a:latin typeface="宋体" panose="02010600030101010101" pitchFamily="2" charset="-122"/>
              </a:rPr>
              <a:t>密钥序列的相关性分析</a:t>
            </a:r>
            <a:r>
              <a:rPr kumimoji="1" lang="zh-CN" altLang="en-US" sz="2000">
                <a:latin typeface="宋体" panose="02010600030101010101" pitchFamily="2" charset="-122"/>
              </a:rPr>
              <a:t>续</a:t>
            </a:r>
          </a:p>
        </p:txBody>
      </p:sp>
      <p:sp>
        <p:nvSpPr>
          <p:cNvPr id="832515" name="Text Box 3">
            <a:extLst>
              <a:ext uri="{FF2B5EF4-FFF2-40B4-BE49-F238E27FC236}">
                <a16:creationId xmlns:a16="http://schemas.microsoft.com/office/drawing/2014/main" id="{90AD5CD4-2AB5-4A05-B9B3-84D2AD788C94}"/>
              </a:ext>
            </a:extLst>
          </p:cNvPr>
          <p:cNvSpPr txBox="1">
            <a:spLocks noChangeArrowheads="1"/>
          </p:cNvSpPr>
          <p:nvPr/>
        </p:nvSpPr>
        <p:spPr bwMode="auto">
          <a:xfrm>
            <a:off x="1905000" y="838201"/>
            <a:ext cx="3429000" cy="461665"/>
          </a:xfrm>
          <a:prstGeom prst="rect">
            <a:avLst/>
          </a:prstGeom>
          <a:noFill/>
          <a:ln w="38100">
            <a:pattFill prst="sphere">
              <a:fgClr>
                <a:srgbClr val="FF6600"/>
              </a:fgClr>
              <a:bgClr>
                <a:srgbClr val="FFFFFF"/>
              </a:bgClr>
            </a:patt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1" lang="zh-CN" altLang="en-US" sz="2400">
                <a:latin typeface="宋体" panose="02010600030101010101" pitchFamily="2" charset="-122"/>
              </a:rPr>
              <a:t>密钥序列的互相关分析 </a:t>
            </a:r>
          </a:p>
        </p:txBody>
      </p:sp>
      <p:sp>
        <p:nvSpPr>
          <p:cNvPr id="832516" name="Text Box 4">
            <a:extLst>
              <a:ext uri="{FF2B5EF4-FFF2-40B4-BE49-F238E27FC236}">
                <a16:creationId xmlns:a16="http://schemas.microsoft.com/office/drawing/2014/main" id="{43B0281B-85F7-458E-86C7-85ADE296A55D}"/>
              </a:ext>
            </a:extLst>
          </p:cNvPr>
          <p:cNvSpPr txBox="1">
            <a:spLocks noChangeArrowheads="1"/>
          </p:cNvSpPr>
          <p:nvPr/>
        </p:nvSpPr>
        <p:spPr bwMode="auto">
          <a:xfrm>
            <a:off x="1717675" y="1600201"/>
            <a:ext cx="89154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400">
                <a:solidFill>
                  <a:srgbClr val="000000"/>
                </a:solidFill>
                <a:latin typeface="宋体" panose="02010600030101010101" pitchFamily="2" charset="-122"/>
              </a:rPr>
              <a:t>   </a:t>
            </a:r>
            <a:r>
              <a:rPr kumimoji="1" lang="zh-CN" altLang="en-US" sz="2400">
                <a:solidFill>
                  <a:srgbClr val="000000"/>
                </a:solidFill>
                <a:latin typeface="宋体" panose="02010600030101010101" pitchFamily="2" charset="-122"/>
              </a:rPr>
              <a:t>由两个不同的工作密钥分别产生长度为</a:t>
            </a:r>
            <a:r>
              <a:rPr kumimoji="1" lang="en-US" altLang="zh-CN" sz="2400">
                <a:solidFill>
                  <a:srgbClr val="000000"/>
                </a:solidFill>
                <a:latin typeface="Tahoma" panose="020B0604030504040204" pitchFamily="34" charset="0"/>
              </a:rPr>
              <a:t>30,000</a:t>
            </a:r>
            <a:r>
              <a:rPr kumimoji="1" lang="zh-CN" altLang="en-US" sz="2400">
                <a:solidFill>
                  <a:srgbClr val="000000"/>
                </a:solidFill>
                <a:latin typeface="宋体" panose="02010600030101010101" pitchFamily="2" charset="-122"/>
              </a:rPr>
              <a:t>的序列  和  ，序列  与  的互相关函数如图</a:t>
            </a:r>
            <a:r>
              <a:rPr kumimoji="1" lang="en-US" altLang="zh-CN" sz="2400">
                <a:solidFill>
                  <a:srgbClr val="000000"/>
                </a:solidFill>
                <a:latin typeface="Tahoma" panose="020B0604030504040204" pitchFamily="34" charset="0"/>
              </a:rPr>
              <a:t>A25</a:t>
            </a:r>
            <a:r>
              <a:rPr kumimoji="1" lang="zh-CN" altLang="en-US" sz="2400">
                <a:solidFill>
                  <a:srgbClr val="000000"/>
                </a:solidFill>
                <a:latin typeface="宋体" panose="02010600030101010101" pitchFamily="2" charset="-122"/>
              </a:rPr>
              <a:t>所示。密钥序列互相关函数的幅度接近于</a:t>
            </a:r>
            <a:r>
              <a:rPr kumimoji="1" lang="en-US" altLang="zh-CN" sz="2400">
                <a:solidFill>
                  <a:srgbClr val="000000"/>
                </a:solidFill>
                <a:latin typeface="宋体" panose="02010600030101010101" pitchFamily="2" charset="-122"/>
              </a:rPr>
              <a:t>0</a:t>
            </a:r>
            <a:r>
              <a:rPr kumimoji="1" lang="zh-CN" altLang="en-US" sz="2400">
                <a:solidFill>
                  <a:srgbClr val="000000"/>
                </a:solidFill>
                <a:latin typeface="宋体" panose="02010600030101010101" pitchFamily="2" charset="-122"/>
              </a:rPr>
              <a:t>。</a:t>
            </a:r>
            <a:r>
              <a:rPr kumimoji="1" lang="zh-CN" altLang="en-US" sz="2400">
                <a:solidFill>
                  <a:srgbClr val="000000"/>
                </a:solidFill>
                <a:latin typeface="Tahoma" panose="020B0604030504040204" pitchFamily="34" charset="0"/>
              </a:rPr>
              <a:t> </a:t>
            </a:r>
          </a:p>
        </p:txBody>
      </p:sp>
      <p:graphicFrame>
        <p:nvGraphicFramePr>
          <p:cNvPr id="832517" name="Object 5">
            <a:extLst>
              <a:ext uri="{FF2B5EF4-FFF2-40B4-BE49-F238E27FC236}">
                <a16:creationId xmlns:a16="http://schemas.microsoft.com/office/drawing/2014/main" id="{E4D7DEAD-9341-4C7D-914C-93239FADEE49}"/>
              </a:ext>
            </a:extLst>
          </p:cNvPr>
          <p:cNvGraphicFramePr>
            <a:graphicFrameLocks noChangeAspect="1"/>
          </p:cNvGraphicFramePr>
          <p:nvPr/>
        </p:nvGraphicFramePr>
        <p:xfrm>
          <a:off x="2438400" y="2057400"/>
          <a:ext cx="338138" cy="338138"/>
        </p:xfrm>
        <a:graphic>
          <a:graphicData uri="http://schemas.openxmlformats.org/presentationml/2006/ole">
            <mc:AlternateContent xmlns:mc="http://schemas.openxmlformats.org/markup-compatibility/2006">
              <mc:Choice xmlns:v="urn:schemas-microsoft-com:vml" Requires="v">
                <p:oleObj spid="_x0000_s61462" r:id="rId3" imgW="215619" imgH="215619" progId="Equation.DSMT4">
                  <p:embed/>
                </p:oleObj>
              </mc:Choice>
              <mc:Fallback>
                <p:oleObj r:id="rId3" imgW="215619" imgH="215619" progId="Equation.DSMT4">
                  <p:embed/>
                  <p:pic>
                    <p:nvPicPr>
                      <p:cNvPr id="832517" name="Object 5">
                        <a:extLst>
                          <a:ext uri="{FF2B5EF4-FFF2-40B4-BE49-F238E27FC236}">
                            <a16:creationId xmlns:a16="http://schemas.microsoft.com/office/drawing/2014/main" id="{E4D7DEAD-9341-4C7D-914C-93239FADEE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2057400"/>
                        <a:ext cx="338138" cy="338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32518" name="Object 6">
            <a:extLst>
              <a:ext uri="{FF2B5EF4-FFF2-40B4-BE49-F238E27FC236}">
                <a16:creationId xmlns:a16="http://schemas.microsoft.com/office/drawing/2014/main" id="{0A8AD7DC-AE7E-4A3E-85A4-F644CDC194D5}"/>
              </a:ext>
            </a:extLst>
          </p:cNvPr>
          <p:cNvGraphicFramePr>
            <a:graphicFrameLocks noChangeAspect="1"/>
          </p:cNvGraphicFramePr>
          <p:nvPr/>
        </p:nvGraphicFramePr>
        <p:xfrm>
          <a:off x="3048000" y="2057400"/>
          <a:ext cx="300038" cy="342900"/>
        </p:xfrm>
        <a:graphic>
          <a:graphicData uri="http://schemas.openxmlformats.org/presentationml/2006/ole">
            <mc:AlternateContent xmlns:mc="http://schemas.openxmlformats.org/markup-compatibility/2006">
              <mc:Choice xmlns:v="urn:schemas-microsoft-com:vml" Requires="v">
                <p:oleObj spid="_x0000_s61463" r:id="rId5" imgW="203112" imgH="228501" progId="Equation.DSMT4">
                  <p:embed/>
                </p:oleObj>
              </mc:Choice>
              <mc:Fallback>
                <p:oleObj r:id="rId5" imgW="203112" imgH="228501" progId="Equation.DSMT4">
                  <p:embed/>
                  <p:pic>
                    <p:nvPicPr>
                      <p:cNvPr id="832518" name="Object 6">
                        <a:extLst>
                          <a:ext uri="{FF2B5EF4-FFF2-40B4-BE49-F238E27FC236}">
                            <a16:creationId xmlns:a16="http://schemas.microsoft.com/office/drawing/2014/main" id="{0A8AD7DC-AE7E-4A3E-85A4-F644CDC194D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0" y="2057400"/>
                        <a:ext cx="300038"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32519" name="Object 7">
            <a:extLst>
              <a:ext uri="{FF2B5EF4-FFF2-40B4-BE49-F238E27FC236}">
                <a16:creationId xmlns:a16="http://schemas.microsoft.com/office/drawing/2014/main" id="{20D44C74-8F5A-48FD-82A8-5354EB5C9970}"/>
              </a:ext>
            </a:extLst>
          </p:cNvPr>
          <p:cNvGraphicFramePr>
            <a:graphicFrameLocks noChangeAspect="1"/>
          </p:cNvGraphicFramePr>
          <p:nvPr/>
        </p:nvGraphicFramePr>
        <p:xfrm>
          <a:off x="9301164" y="1676400"/>
          <a:ext cx="338137" cy="338138"/>
        </p:xfrm>
        <a:graphic>
          <a:graphicData uri="http://schemas.openxmlformats.org/presentationml/2006/ole">
            <mc:AlternateContent xmlns:mc="http://schemas.openxmlformats.org/markup-compatibility/2006">
              <mc:Choice xmlns:v="urn:schemas-microsoft-com:vml" Requires="v">
                <p:oleObj spid="_x0000_s61464" r:id="rId7" imgW="215619" imgH="215619" progId="Equation.DSMT4">
                  <p:embed/>
                </p:oleObj>
              </mc:Choice>
              <mc:Fallback>
                <p:oleObj r:id="rId7" imgW="215619" imgH="215619" progId="Equation.DSMT4">
                  <p:embed/>
                  <p:pic>
                    <p:nvPicPr>
                      <p:cNvPr id="832519" name="Object 7">
                        <a:extLst>
                          <a:ext uri="{FF2B5EF4-FFF2-40B4-BE49-F238E27FC236}">
                            <a16:creationId xmlns:a16="http://schemas.microsoft.com/office/drawing/2014/main" id="{20D44C74-8F5A-48FD-82A8-5354EB5C99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01164" y="1676400"/>
                        <a:ext cx="338137" cy="338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32520" name="Object 8">
            <a:extLst>
              <a:ext uri="{FF2B5EF4-FFF2-40B4-BE49-F238E27FC236}">
                <a16:creationId xmlns:a16="http://schemas.microsoft.com/office/drawing/2014/main" id="{DA62EA23-8D6C-40E1-9867-7F3B6EC9677F}"/>
              </a:ext>
            </a:extLst>
          </p:cNvPr>
          <p:cNvGraphicFramePr>
            <a:graphicFrameLocks noChangeAspect="1"/>
          </p:cNvGraphicFramePr>
          <p:nvPr/>
        </p:nvGraphicFramePr>
        <p:xfrm>
          <a:off x="9936164" y="1700213"/>
          <a:ext cx="300037" cy="342900"/>
        </p:xfrm>
        <a:graphic>
          <a:graphicData uri="http://schemas.openxmlformats.org/presentationml/2006/ole">
            <mc:AlternateContent xmlns:mc="http://schemas.openxmlformats.org/markup-compatibility/2006">
              <mc:Choice xmlns:v="urn:schemas-microsoft-com:vml" Requires="v">
                <p:oleObj spid="_x0000_s61465" r:id="rId8" imgW="203112" imgH="228501" progId="Equation.DSMT4">
                  <p:embed/>
                </p:oleObj>
              </mc:Choice>
              <mc:Fallback>
                <p:oleObj r:id="rId8" imgW="203112" imgH="228501" progId="Equation.DSMT4">
                  <p:embed/>
                  <p:pic>
                    <p:nvPicPr>
                      <p:cNvPr id="832520" name="Object 8">
                        <a:extLst>
                          <a:ext uri="{FF2B5EF4-FFF2-40B4-BE49-F238E27FC236}">
                            <a16:creationId xmlns:a16="http://schemas.microsoft.com/office/drawing/2014/main" id="{DA62EA23-8D6C-40E1-9867-7F3B6EC9677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36164" y="1700213"/>
                        <a:ext cx="300037"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32521" name="Picture 9">
            <a:extLst>
              <a:ext uri="{FF2B5EF4-FFF2-40B4-BE49-F238E27FC236}">
                <a16:creationId xmlns:a16="http://schemas.microsoft.com/office/drawing/2014/main" id="{536BD1D1-0D27-4AED-853B-2E9690CAEAF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62200" y="2819400"/>
            <a:ext cx="7086600" cy="2205038"/>
          </a:xfrm>
          <a:prstGeom prst="rect">
            <a:avLst/>
          </a:prstGeom>
          <a:noFill/>
          <a:extLst>
            <a:ext uri="{909E8E84-426E-40DD-AFC4-6F175D3DCCD1}">
              <a14:hiddenFill xmlns:a14="http://schemas.microsoft.com/office/drawing/2010/main">
                <a:solidFill>
                  <a:srgbClr val="FFFFFF"/>
                </a:solidFill>
              </a14:hiddenFill>
            </a:ext>
          </a:extLst>
        </p:spPr>
      </p:pic>
      <p:sp>
        <p:nvSpPr>
          <p:cNvPr id="832522" name="Text Box 10">
            <a:extLst>
              <a:ext uri="{FF2B5EF4-FFF2-40B4-BE49-F238E27FC236}">
                <a16:creationId xmlns:a16="http://schemas.microsoft.com/office/drawing/2014/main" id="{32B592E5-6552-482D-822F-A2D3DDBD4B2F}"/>
              </a:ext>
            </a:extLst>
          </p:cNvPr>
          <p:cNvSpPr txBox="1">
            <a:spLocks noChangeArrowheads="1"/>
          </p:cNvSpPr>
          <p:nvPr/>
        </p:nvSpPr>
        <p:spPr bwMode="auto">
          <a:xfrm>
            <a:off x="1752600" y="5178426"/>
            <a:ext cx="8686800" cy="1116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1" lang="zh-CN" altLang="en-US" sz="1600">
                <a:latin typeface="Tahoma" panose="020B0604030504040204" pitchFamily="34" charset="0"/>
              </a:rPr>
              <a:t>图</a:t>
            </a:r>
            <a:r>
              <a:rPr kumimoji="1" lang="en-US" altLang="zh-CN" sz="1600">
                <a:latin typeface="Tahoma" panose="020B0604030504040204" pitchFamily="34" charset="0"/>
              </a:rPr>
              <a:t>A25 </a:t>
            </a:r>
            <a:r>
              <a:rPr kumimoji="1" lang="zh-CN" altLang="en-US" sz="1600">
                <a:latin typeface="Times New Roman" panose="02020603050405020304" pitchFamily="18" charset="0"/>
              </a:rPr>
              <a:t>密钥序列的互相关特性</a:t>
            </a:r>
            <a:endParaRPr kumimoji="1" lang="zh-CN" altLang="en-US" sz="1600">
              <a:latin typeface="Tahoma" panose="020B0604030504040204" pitchFamily="34" charset="0"/>
            </a:endParaRPr>
          </a:p>
          <a:p>
            <a:pPr algn="ctr" eaLnBrk="1" hangingPunct="1">
              <a:spcBef>
                <a:spcPct val="50000"/>
              </a:spcBef>
            </a:pPr>
            <a:r>
              <a:rPr kumimoji="1" lang="en-US" altLang="zh-CN">
                <a:latin typeface="Times New Roman" panose="02020603050405020304" pitchFamily="18" charset="0"/>
              </a:rPr>
              <a:t>mean=0.00309551,max=0.0205394,min=1.0823e-7,std=0.00270782</a:t>
            </a:r>
          </a:p>
          <a:p>
            <a:pPr algn="ctr" eaLnBrk="1" hangingPunct="1">
              <a:spcBef>
                <a:spcPct val="50000"/>
              </a:spcBef>
            </a:pPr>
            <a:r>
              <a:rPr kumimoji="1" lang="zh-CN" altLang="en-US" sz="1600">
                <a:latin typeface="宋体" panose="02010600030101010101" pitchFamily="2" charset="-122"/>
              </a:rPr>
              <a:t>（</a:t>
            </a:r>
            <a:r>
              <a:rPr kumimoji="1" lang="en-US" altLang="zh-CN" sz="1600">
                <a:latin typeface="Tahoma" panose="020B0604030504040204" pitchFamily="34" charset="0"/>
              </a:rPr>
              <a:t>mean, max, min, std</a:t>
            </a:r>
            <a:r>
              <a:rPr kumimoji="1" lang="zh-CN" altLang="en-US" sz="1600">
                <a:latin typeface="宋体" panose="02010600030101010101" pitchFamily="2" charset="-122"/>
              </a:rPr>
              <a:t>表示互相关函数幅度绝对值的平均值、最大值、最小值和标准方差）</a:t>
            </a:r>
            <a:r>
              <a:rPr kumimoji="1" lang="zh-CN" altLang="en-US" sz="1600">
                <a:latin typeface="Tahoma" panose="020B0604030504040204" pitchFamily="34" charset="0"/>
              </a:rPr>
              <a:t> </a:t>
            </a:r>
          </a:p>
        </p:txBody>
      </p:sp>
    </p:spTree>
  </p:cSld>
  <p:clrMapOvr>
    <a:masterClrMapping/>
  </p:clrMapOvr>
  <p:transition/>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日期占位符 3">
            <a:extLst>
              <a:ext uri="{FF2B5EF4-FFF2-40B4-BE49-F238E27FC236}">
                <a16:creationId xmlns:a16="http://schemas.microsoft.com/office/drawing/2014/main" id="{A7B4EF94-44DB-4B01-A524-FC1573E042C8}"/>
              </a:ext>
            </a:extLst>
          </p:cNvPr>
          <p:cNvSpPr>
            <a:spLocks noGrp="1"/>
          </p:cNvSpPr>
          <p:nvPr>
            <p:ph type="dt" sz="half" idx="10"/>
          </p:nvPr>
        </p:nvSpPr>
        <p:spPr/>
        <p:txBody>
          <a:bodyPr/>
          <a:lstStyle/>
          <a:p>
            <a:fld id="{1DC3899F-2333-46A3-B971-B1240FAD6FF3}" type="datetime1">
              <a:rPr lang="zh-CN" altLang="en-US"/>
              <a:pPr/>
              <a:t>2018/11/28</a:t>
            </a:fld>
            <a:endParaRPr lang="en-US" altLang="zh-CN"/>
          </a:p>
        </p:txBody>
      </p:sp>
      <p:sp>
        <p:nvSpPr>
          <p:cNvPr id="16" name="灯片编号占位符 5">
            <a:extLst>
              <a:ext uri="{FF2B5EF4-FFF2-40B4-BE49-F238E27FC236}">
                <a16:creationId xmlns:a16="http://schemas.microsoft.com/office/drawing/2014/main" id="{96C74F31-5CA1-4A6B-B2F1-5202E98D9B31}"/>
              </a:ext>
            </a:extLst>
          </p:cNvPr>
          <p:cNvSpPr>
            <a:spLocks noGrp="1"/>
          </p:cNvSpPr>
          <p:nvPr>
            <p:ph type="sldNum" sz="quarter" idx="12"/>
          </p:nvPr>
        </p:nvSpPr>
        <p:spPr/>
        <p:txBody>
          <a:bodyPr/>
          <a:lstStyle/>
          <a:p>
            <a:fld id="{4C62DB9C-9908-437E-A25E-7191BAD92355}" type="slidenum">
              <a:rPr lang="en-US" altLang="zh-CN"/>
              <a:pPr/>
              <a:t>155</a:t>
            </a:fld>
            <a:endParaRPr lang="en-US" altLang="zh-CN"/>
          </a:p>
        </p:txBody>
      </p:sp>
      <p:sp>
        <p:nvSpPr>
          <p:cNvPr id="833538" name="Rectangle 2">
            <a:extLst>
              <a:ext uri="{FF2B5EF4-FFF2-40B4-BE49-F238E27FC236}">
                <a16:creationId xmlns:a16="http://schemas.microsoft.com/office/drawing/2014/main" id="{0FC4C5CD-B3F6-46CC-8725-F216D516CBD2}"/>
              </a:ext>
            </a:extLst>
          </p:cNvPr>
          <p:cNvSpPr>
            <a:spLocks noGrp="1" noChangeArrowheads="1"/>
          </p:cNvSpPr>
          <p:nvPr>
            <p:ph type="title"/>
          </p:nvPr>
        </p:nvSpPr>
        <p:spPr>
          <a:xfrm>
            <a:off x="1601789" y="430214"/>
            <a:ext cx="8188325" cy="504825"/>
          </a:xfrm>
          <a:noFill/>
          <a:ln/>
        </p:spPr>
        <p:txBody>
          <a:bodyPr anchor="b"/>
          <a:lstStyle/>
          <a:p>
            <a:pPr algn="l">
              <a:buClr>
                <a:srgbClr val="0000CC"/>
              </a:buClr>
              <a:buFont typeface="Wingdings" panose="05000000000000000000" pitchFamily="2" charset="2"/>
              <a:buChar char="Ø"/>
            </a:pPr>
            <a:r>
              <a:rPr lang="zh-CN" altLang="en-US" sz="2800">
                <a:latin typeface="Times New Roman" panose="02020603050405020304" pitchFamily="18" charset="0"/>
                <a:ea typeface="宋体" panose="02010600030101010101" pitchFamily="2" charset="-122"/>
              </a:rPr>
              <a:t>密钥序列独立性必要条件的检验</a:t>
            </a:r>
          </a:p>
        </p:txBody>
      </p:sp>
      <p:sp>
        <p:nvSpPr>
          <p:cNvPr id="833539" name="Text Box 3">
            <a:extLst>
              <a:ext uri="{FF2B5EF4-FFF2-40B4-BE49-F238E27FC236}">
                <a16:creationId xmlns:a16="http://schemas.microsoft.com/office/drawing/2014/main" id="{2A8FCE10-D9D2-4E26-A021-DED126E17CB1}"/>
              </a:ext>
            </a:extLst>
          </p:cNvPr>
          <p:cNvSpPr txBox="1">
            <a:spLocks noChangeArrowheads="1"/>
          </p:cNvSpPr>
          <p:nvPr/>
        </p:nvSpPr>
        <p:spPr bwMode="auto">
          <a:xfrm>
            <a:off x="1828800" y="1066801"/>
            <a:ext cx="8610600"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hangingPunct="1">
              <a:spcBef>
                <a:spcPct val="50000"/>
              </a:spcBef>
            </a:pPr>
            <a:r>
              <a:rPr kumimoji="1" lang="zh-CN" altLang="en-US" sz="2400">
                <a:solidFill>
                  <a:srgbClr val="000000"/>
                </a:solidFill>
                <a:latin typeface="Times New Roman" panose="02020603050405020304" pitchFamily="18" charset="0"/>
              </a:rPr>
              <a:t>由于</a:t>
            </a:r>
            <a:r>
              <a:rPr kumimoji="1" lang="zh-CN" altLang="en-US" sz="2400">
                <a:solidFill>
                  <a:srgbClr val="000000"/>
                </a:solidFill>
                <a:latin typeface="宋体" panose="02010600030101010101" pitchFamily="2" charset="-122"/>
              </a:rPr>
              <a:t>密钥序列</a:t>
            </a:r>
            <a:r>
              <a:rPr kumimoji="1" lang="zh-CN" altLang="en-US" sz="2400">
                <a:solidFill>
                  <a:srgbClr val="000000"/>
                </a:solidFill>
                <a:latin typeface="Times New Roman" panose="02020603050405020304" pitchFamily="18" charset="0"/>
              </a:rPr>
              <a:t>独立性的检验在实际操作中难以进行，为此在这里只进行了对其必要条件的检验。</a:t>
            </a:r>
            <a:endParaRPr kumimoji="1" lang="zh-CN" altLang="en-US" sz="2400">
              <a:solidFill>
                <a:srgbClr val="000000"/>
              </a:solidFill>
              <a:latin typeface="Tahoma" panose="020B0604030504040204" pitchFamily="34" charset="0"/>
            </a:endParaRPr>
          </a:p>
          <a:p>
            <a:pPr algn="just" eaLnBrk="1" hangingPunct="1">
              <a:spcBef>
                <a:spcPct val="50000"/>
              </a:spcBef>
            </a:pPr>
            <a:r>
              <a:rPr kumimoji="1" lang="zh-CN" altLang="en-US" sz="2400">
                <a:solidFill>
                  <a:srgbClr val="000000"/>
                </a:solidFill>
                <a:latin typeface="Times New Roman" panose="02020603050405020304" pitchFamily="18" charset="0"/>
              </a:rPr>
              <a:t>原理：</a:t>
            </a:r>
            <a:endParaRPr kumimoji="1" lang="zh-CN" altLang="en-US" sz="2400">
              <a:solidFill>
                <a:srgbClr val="000000"/>
              </a:solidFill>
              <a:latin typeface="Tahoma" panose="020B0604030504040204" pitchFamily="34" charset="0"/>
            </a:endParaRPr>
          </a:p>
          <a:p>
            <a:pPr algn="just" eaLnBrk="1" hangingPunct="1">
              <a:spcBef>
                <a:spcPct val="50000"/>
              </a:spcBef>
            </a:pPr>
            <a:r>
              <a:rPr kumimoji="1" lang="zh-CN" altLang="en-US" sz="2400">
                <a:solidFill>
                  <a:srgbClr val="000000"/>
                </a:solidFill>
                <a:latin typeface="Tahoma" panose="020B0604030504040204" pitchFamily="34" charset="0"/>
              </a:rPr>
              <a:t>设</a:t>
            </a:r>
            <a:r>
              <a:rPr kumimoji="1" lang="zh-CN" altLang="en-US" sz="2400">
                <a:solidFill>
                  <a:srgbClr val="000000"/>
                </a:solidFill>
                <a:latin typeface="宋体" panose="02010600030101010101" pitchFamily="2" charset="-122"/>
              </a:rPr>
              <a:t>密钥</a:t>
            </a:r>
            <a:r>
              <a:rPr kumimoji="1" lang="zh-CN" altLang="en-US" sz="2400">
                <a:solidFill>
                  <a:srgbClr val="000000"/>
                </a:solidFill>
                <a:latin typeface="Tahoma" panose="020B0604030504040204" pitchFamily="34" charset="0"/>
              </a:rPr>
              <a:t>的种类（即样本点）为：      ，设长度为</a:t>
            </a:r>
            <a:r>
              <a:rPr kumimoji="1" lang="en-US" altLang="zh-CN" sz="2400">
                <a:solidFill>
                  <a:srgbClr val="000000"/>
                </a:solidFill>
                <a:latin typeface="Times New Roman" panose="02020603050405020304" pitchFamily="18" charset="0"/>
              </a:rPr>
              <a:t>2,000,000</a:t>
            </a:r>
            <a:r>
              <a:rPr kumimoji="1" lang="zh-CN" altLang="en-US" sz="2400">
                <a:solidFill>
                  <a:srgbClr val="000000"/>
                </a:solidFill>
                <a:latin typeface="Tahoma" panose="020B0604030504040204" pitchFamily="34" charset="0"/>
              </a:rPr>
              <a:t>的</a:t>
            </a:r>
            <a:r>
              <a:rPr kumimoji="1" lang="zh-CN" altLang="en-US" sz="2400">
                <a:solidFill>
                  <a:srgbClr val="000000"/>
                </a:solidFill>
                <a:latin typeface="宋体" panose="02010600030101010101" pitchFamily="2" charset="-122"/>
              </a:rPr>
              <a:t>密钥</a:t>
            </a:r>
            <a:r>
              <a:rPr kumimoji="1" lang="zh-CN" altLang="en-US" sz="2400">
                <a:solidFill>
                  <a:srgbClr val="000000"/>
                </a:solidFill>
                <a:latin typeface="Tahoma" panose="020B0604030504040204" pitchFamily="34" charset="0"/>
              </a:rPr>
              <a:t>流（即容量为</a:t>
            </a:r>
            <a:r>
              <a:rPr kumimoji="1" lang="en-US" altLang="zh-CN" sz="2400">
                <a:solidFill>
                  <a:srgbClr val="000000"/>
                </a:solidFill>
                <a:latin typeface="Times New Roman" panose="02020603050405020304" pitchFamily="18" charset="0"/>
              </a:rPr>
              <a:t>2,000,000</a:t>
            </a:r>
            <a:r>
              <a:rPr kumimoji="1" lang="zh-CN" altLang="en-US" sz="2400">
                <a:solidFill>
                  <a:srgbClr val="000000"/>
                </a:solidFill>
                <a:latin typeface="Tahoma" panose="020B0604030504040204" pitchFamily="34" charset="0"/>
              </a:rPr>
              <a:t>的子样）为：              。</a:t>
            </a:r>
          </a:p>
          <a:p>
            <a:pPr algn="just" eaLnBrk="1" hangingPunct="1">
              <a:spcBef>
                <a:spcPct val="50000"/>
              </a:spcBef>
            </a:pPr>
            <a:r>
              <a:rPr kumimoji="1" lang="zh-CN" altLang="en-US" sz="2400">
                <a:solidFill>
                  <a:srgbClr val="000000"/>
                </a:solidFill>
                <a:latin typeface="Tahoma" panose="020B0604030504040204" pitchFamily="34" charset="0"/>
              </a:rPr>
              <a:t>假设</a:t>
            </a:r>
            <a:r>
              <a:rPr kumimoji="1" lang="zh-CN" altLang="en-US" sz="2400">
                <a:solidFill>
                  <a:srgbClr val="000000"/>
                </a:solidFill>
                <a:latin typeface="宋体" panose="02010600030101010101" pitchFamily="2" charset="-122"/>
              </a:rPr>
              <a:t>密钥</a:t>
            </a:r>
            <a:r>
              <a:rPr kumimoji="1" lang="zh-CN" altLang="en-US" sz="2400">
                <a:solidFill>
                  <a:srgbClr val="000000"/>
                </a:solidFill>
                <a:latin typeface="Tahoma" panose="020B0604030504040204" pitchFamily="34" charset="0"/>
              </a:rPr>
              <a:t>序列是独立的，那么  与    一定独立（即相邻</a:t>
            </a:r>
            <a:r>
              <a:rPr kumimoji="1" lang="zh-CN" altLang="en-US" sz="2400">
                <a:solidFill>
                  <a:srgbClr val="000000"/>
                </a:solidFill>
                <a:latin typeface="宋体" panose="02010600030101010101" pitchFamily="2" charset="-122"/>
              </a:rPr>
              <a:t>密钥</a:t>
            </a:r>
            <a:r>
              <a:rPr kumimoji="1" lang="zh-CN" altLang="en-US" sz="2400">
                <a:solidFill>
                  <a:srgbClr val="000000"/>
                </a:solidFill>
                <a:latin typeface="Tahoma" panose="020B0604030504040204" pitchFamily="34" charset="0"/>
              </a:rPr>
              <a:t>独立                     ， 就有</a:t>
            </a:r>
          </a:p>
          <a:p>
            <a:pPr algn="just" eaLnBrk="1" hangingPunct="1">
              <a:spcBef>
                <a:spcPct val="50000"/>
              </a:spcBef>
            </a:pPr>
            <a:endParaRPr kumimoji="1" lang="zh-CN" altLang="en-US" sz="2400">
              <a:solidFill>
                <a:srgbClr val="000000"/>
              </a:solidFill>
              <a:latin typeface="Tahoma" panose="020B0604030504040204" pitchFamily="34" charset="0"/>
            </a:endParaRPr>
          </a:p>
          <a:p>
            <a:pPr algn="just" eaLnBrk="1" hangingPunct="1">
              <a:spcBef>
                <a:spcPct val="50000"/>
              </a:spcBef>
            </a:pPr>
            <a:r>
              <a:rPr kumimoji="1" lang="zh-CN" altLang="en-US" sz="2400">
                <a:solidFill>
                  <a:srgbClr val="000000"/>
                </a:solidFill>
                <a:latin typeface="宋体" panose="02010600030101010101" pitchFamily="2" charset="-122"/>
              </a:rPr>
              <a:t>即     在样本空间                  ，上服从等概率分布，</a:t>
            </a:r>
          </a:p>
          <a:p>
            <a:pPr algn="just" eaLnBrk="1" hangingPunct="1">
              <a:spcBef>
                <a:spcPct val="50000"/>
              </a:spcBef>
            </a:pPr>
            <a:r>
              <a:rPr kumimoji="1" lang="zh-CN" altLang="en-US" sz="2400">
                <a:solidFill>
                  <a:srgbClr val="000000"/>
                </a:solidFill>
                <a:latin typeface="宋体" panose="02010600030101010101" pitchFamily="2" charset="-122"/>
              </a:rPr>
              <a:t>          这就是密钥序列独立性的必要条件。</a:t>
            </a:r>
            <a:r>
              <a:rPr kumimoji="1" lang="zh-CN" altLang="en-US" sz="2400">
                <a:solidFill>
                  <a:srgbClr val="000000"/>
                </a:solidFill>
                <a:latin typeface="Tahoma" panose="020B0604030504040204" pitchFamily="34" charset="0"/>
              </a:rPr>
              <a:t> </a:t>
            </a:r>
          </a:p>
        </p:txBody>
      </p:sp>
      <p:graphicFrame>
        <p:nvGraphicFramePr>
          <p:cNvPr id="833540" name="Object 4">
            <a:extLst>
              <a:ext uri="{FF2B5EF4-FFF2-40B4-BE49-F238E27FC236}">
                <a16:creationId xmlns:a16="http://schemas.microsoft.com/office/drawing/2014/main" id="{33217853-C79A-41BE-B022-8F001E4DE691}"/>
              </a:ext>
            </a:extLst>
          </p:cNvPr>
          <p:cNvGraphicFramePr>
            <a:graphicFrameLocks noChangeAspect="1"/>
          </p:cNvGraphicFramePr>
          <p:nvPr/>
        </p:nvGraphicFramePr>
        <p:xfrm>
          <a:off x="6096000" y="2667000"/>
          <a:ext cx="914400" cy="279400"/>
        </p:xfrm>
        <a:graphic>
          <a:graphicData uri="http://schemas.openxmlformats.org/presentationml/2006/ole">
            <mc:AlternateContent xmlns:mc="http://schemas.openxmlformats.org/markup-compatibility/2006">
              <mc:Choice xmlns:v="urn:schemas-microsoft-com:vml" Requires="v">
                <p:oleObj spid="_x0000_s62516" r:id="rId3" imgW="660113" imgH="203112" progId="Equation.DSMT4">
                  <p:embed/>
                </p:oleObj>
              </mc:Choice>
              <mc:Fallback>
                <p:oleObj r:id="rId3" imgW="660113" imgH="203112" progId="Equation.DSMT4">
                  <p:embed/>
                  <p:pic>
                    <p:nvPicPr>
                      <p:cNvPr id="833540" name="Object 4">
                        <a:extLst>
                          <a:ext uri="{FF2B5EF4-FFF2-40B4-BE49-F238E27FC236}">
                            <a16:creationId xmlns:a16="http://schemas.microsoft.com/office/drawing/2014/main" id="{33217853-C79A-41BE-B022-8F001E4DE6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2667000"/>
                        <a:ext cx="914400" cy="279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33541" name="Object 5">
            <a:extLst>
              <a:ext uri="{FF2B5EF4-FFF2-40B4-BE49-F238E27FC236}">
                <a16:creationId xmlns:a16="http://schemas.microsoft.com/office/drawing/2014/main" id="{D3A31AC0-75DA-4048-B5D0-3C220D0992BD}"/>
              </a:ext>
            </a:extLst>
          </p:cNvPr>
          <p:cNvGraphicFramePr>
            <a:graphicFrameLocks noChangeAspect="1"/>
          </p:cNvGraphicFramePr>
          <p:nvPr/>
        </p:nvGraphicFramePr>
        <p:xfrm>
          <a:off x="7010400" y="3016250"/>
          <a:ext cx="1614488" cy="336550"/>
        </p:xfrm>
        <a:graphic>
          <a:graphicData uri="http://schemas.openxmlformats.org/presentationml/2006/ole">
            <mc:AlternateContent xmlns:mc="http://schemas.openxmlformats.org/markup-compatibility/2006">
              <mc:Choice xmlns:v="urn:schemas-microsoft-com:vml" Requires="v">
                <p:oleObj spid="_x0000_s62517" name="Equation" r:id="rId5" imgW="1091880" imgH="228600" progId="Equation.DSMT4">
                  <p:embed/>
                </p:oleObj>
              </mc:Choice>
              <mc:Fallback>
                <p:oleObj name="Equation" r:id="rId5" imgW="1091880" imgH="228600" progId="Equation.DSMT4">
                  <p:embed/>
                  <p:pic>
                    <p:nvPicPr>
                      <p:cNvPr id="833541" name="Object 5">
                        <a:extLst>
                          <a:ext uri="{FF2B5EF4-FFF2-40B4-BE49-F238E27FC236}">
                            <a16:creationId xmlns:a16="http://schemas.microsoft.com/office/drawing/2014/main" id="{D3A31AC0-75DA-4048-B5D0-3C220D0992B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10400" y="3016250"/>
                        <a:ext cx="1614488" cy="336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33542" name="Object 6">
            <a:extLst>
              <a:ext uri="{FF2B5EF4-FFF2-40B4-BE49-F238E27FC236}">
                <a16:creationId xmlns:a16="http://schemas.microsoft.com/office/drawing/2014/main" id="{01A2EFBF-E89E-4AB9-A9F7-F00C8C582AFD}"/>
              </a:ext>
            </a:extLst>
          </p:cNvPr>
          <p:cNvGraphicFramePr>
            <a:graphicFrameLocks noChangeAspect="1"/>
          </p:cNvGraphicFramePr>
          <p:nvPr/>
        </p:nvGraphicFramePr>
        <p:xfrm>
          <a:off x="5867400" y="3505200"/>
          <a:ext cx="300038" cy="342900"/>
        </p:xfrm>
        <a:graphic>
          <a:graphicData uri="http://schemas.openxmlformats.org/presentationml/2006/ole">
            <mc:AlternateContent xmlns:mc="http://schemas.openxmlformats.org/markup-compatibility/2006">
              <mc:Choice xmlns:v="urn:schemas-microsoft-com:vml" Requires="v">
                <p:oleObj spid="_x0000_s62518" r:id="rId7" imgW="203112" imgH="228501" progId="Equation.DSMT4">
                  <p:embed/>
                </p:oleObj>
              </mc:Choice>
              <mc:Fallback>
                <p:oleObj r:id="rId7" imgW="203112" imgH="228501" progId="Equation.DSMT4">
                  <p:embed/>
                  <p:pic>
                    <p:nvPicPr>
                      <p:cNvPr id="833542" name="Object 6">
                        <a:extLst>
                          <a:ext uri="{FF2B5EF4-FFF2-40B4-BE49-F238E27FC236}">
                            <a16:creationId xmlns:a16="http://schemas.microsoft.com/office/drawing/2014/main" id="{01A2EFBF-E89E-4AB9-A9F7-F00C8C582AF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67400" y="3505200"/>
                        <a:ext cx="300038"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33543" name="Object 7">
            <a:extLst>
              <a:ext uri="{FF2B5EF4-FFF2-40B4-BE49-F238E27FC236}">
                <a16:creationId xmlns:a16="http://schemas.microsoft.com/office/drawing/2014/main" id="{8378E68D-1421-43FA-B802-BCA0E3583693}"/>
              </a:ext>
            </a:extLst>
          </p:cNvPr>
          <p:cNvGraphicFramePr>
            <a:graphicFrameLocks noChangeAspect="1"/>
          </p:cNvGraphicFramePr>
          <p:nvPr/>
        </p:nvGraphicFramePr>
        <p:xfrm>
          <a:off x="6477001" y="3505201"/>
          <a:ext cx="442913" cy="366713"/>
        </p:xfrm>
        <a:graphic>
          <a:graphicData uri="http://schemas.openxmlformats.org/presentationml/2006/ole">
            <mc:AlternateContent xmlns:mc="http://schemas.openxmlformats.org/markup-compatibility/2006">
              <mc:Choice xmlns:v="urn:schemas-microsoft-com:vml" Requires="v">
                <p:oleObj spid="_x0000_s62519" name="Equation" r:id="rId9" imgW="279360" imgH="228600" progId="Equation.DSMT4">
                  <p:embed/>
                </p:oleObj>
              </mc:Choice>
              <mc:Fallback>
                <p:oleObj name="Equation" r:id="rId9" imgW="279360" imgH="228600" progId="Equation.DSMT4">
                  <p:embed/>
                  <p:pic>
                    <p:nvPicPr>
                      <p:cNvPr id="833543" name="Object 7">
                        <a:extLst>
                          <a:ext uri="{FF2B5EF4-FFF2-40B4-BE49-F238E27FC236}">
                            <a16:creationId xmlns:a16="http://schemas.microsoft.com/office/drawing/2014/main" id="{8378E68D-1421-43FA-B802-BCA0E358369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77001" y="3505201"/>
                        <a:ext cx="442913" cy="366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33544" name="Object 8">
            <a:extLst>
              <a:ext uri="{FF2B5EF4-FFF2-40B4-BE49-F238E27FC236}">
                <a16:creationId xmlns:a16="http://schemas.microsoft.com/office/drawing/2014/main" id="{7A85775C-8F8E-4DBF-8B44-8109DC8A8F45}"/>
              </a:ext>
            </a:extLst>
          </p:cNvPr>
          <p:cNvGraphicFramePr>
            <a:graphicFrameLocks noChangeAspect="1"/>
          </p:cNvGraphicFramePr>
          <p:nvPr/>
        </p:nvGraphicFramePr>
        <p:xfrm>
          <a:off x="2214564" y="3940176"/>
          <a:ext cx="1976437" cy="327025"/>
        </p:xfrm>
        <a:graphic>
          <a:graphicData uri="http://schemas.openxmlformats.org/presentationml/2006/ole">
            <mc:AlternateContent xmlns:mc="http://schemas.openxmlformats.org/markup-compatibility/2006">
              <mc:Choice xmlns:v="urn:schemas-microsoft-com:vml" Requires="v">
                <p:oleObj spid="_x0000_s62520" name="Equation" r:id="rId11" imgW="1206360" imgH="203040" progId="Equation.DSMT4">
                  <p:embed/>
                </p:oleObj>
              </mc:Choice>
              <mc:Fallback>
                <p:oleObj name="Equation" r:id="rId11" imgW="1206360" imgH="203040" progId="Equation.DSMT4">
                  <p:embed/>
                  <p:pic>
                    <p:nvPicPr>
                      <p:cNvPr id="833544" name="Object 8">
                        <a:extLst>
                          <a:ext uri="{FF2B5EF4-FFF2-40B4-BE49-F238E27FC236}">
                            <a16:creationId xmlns:a16="http://schemas.microsoft.com/office/drawing/2014/main" id="{7A85775C-8F8E-4DBF-8B44-8109DC8A8F4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14564" y="3940176"/>
                        <a:ext cx="1976437" cy="327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33545" name="Object 9">
            <a:extLst>
              <a:ext uri="{FF2B5EF4-FFF2-40B4-BE49-F238E27FC236}">
                <a16:creationId xmlns:a16="http://schemas.microsoft.com/office/drawing/2014/main" id="{C4D4A96A-5EA6-464D-8715-7A973257BC22}"/>
              </a:ext>
            </a:extLst>
          </p:cNvPr>
          <p:cNvGraphicFramePr>
            <a:graphicFrameLocks noChangeAspect="1"/>
          </p:cNvGraphicFramePr>
          <p:nvPr/>
        </p:nvGraphicFramePr>
        <p:xfrm>
          <a:off x="3581400" y="4191001"/>
          <a:ext cx="4572000" cy="492125"/>
        </p:xfrm>
        <a:graphic>
          <a:graphicData uri="http://schemas.openxmlformats.org/presentationml/2006/ole">
            <mc:AlternateContent xmlns:mc="http://schemas.openxmlformats.org/markup-compatibility/2006">
              <mc:Choice xmlns:v="urn:schemas-microsoft-com:vml" Requires="v">
                <p:oleObj spid="_x0000_s62521" r:id="rId13" imgW="3632200" imgH="393700" progId="Equation.DSMT4">
                  <p:embed/>
                </p:oleObj>
              </mc:Choice>
              <mc:Fallback>
                <p:oleObj r:id="rId13" imgW="3632200" imgH="393700" progId="Equation.DSMT4">
                  <p:embed/>
                  <p:pic>
                    <p:nvPicPr>
                      <p:cNvPr id="833545" name="Object 9">
                        <a:extLst>
                          <a:ext uri="{FF2B5EF4-FFF2-40B4-BE49-F238E27FC236}">
                            <a16:creationId xmlns:a16="http://schemas.microsoft.com/office/drawing/2014/main" id="{C4D4A96A-5EA6-464D-8715-7A973257BC22}"/>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81400" y="4191001"/>
                        <a:ext cx="4572000" cy="492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33546" name="Object 10">
            <a:extLst>
              <a:ext uri="{FF2B5EF4-FFF2-40B4-BE49-F238E27FC236}">
                <a16:creationId xmlns:a16="http://schemas.microsoft.com/office/drawing/2014/main" id="{CED44C74-D8A2-49FC-964D-F2D46454B0FC}"/>
              </a:ext>
            </a:extLst>
          </p:cNvPr>
          <p:cNvGraphicFramePr>
            <a:graphicFrameLocks noChangeAspect="1"/>
          </p:cNvGraphicFramePr>
          <p:nvPr/>
        </p:nvGraphicFramePr>
        <p:xfrm>
          <a:off x="4038600" y="4724400"/>
          <a:ext cx="3048000" cy="260350"/>
        </p:xfrm>
        <a:graphic>
          <a:graphicData uri="http://schemas.openxmlformats.org/presentationml/2006/ole">
            <mc:AlternateContent xmlns:mc="http://schemas.openxmlformats.org/markup-compatibility/2006">
              <mc:Choice xmlns:v="urn:schemas-microsoft-com:vml" Requires="v">
                <p:oleObj spid="_x0000_s62522" name="Equation" r:id="rId15" imgW="2336760" imgH="203040" progId="Equation.DSMT4">
                  <p:embed/>
                </p:oleObj>
              </mc:Choice>
              <mc:Fallback>
                <p:oleObj name="Equation" r:id="rId15" imgW="2336760" imgH="203040" progId="Equation.DSMT4">
                  <p:embed/>
                  <p:pic>
                    <p:nvPicPr>
                      <p:cNvPr id="833546" name="Object 10">
                        <a:extLst>
                          <a:ext uri="{FF2B5EF4-FFF2-40B4-BE49-F238E27FC236}">
                            <a16:creationId xmlns:a16="http://schemas.microsoft.com/office/drawing/2014/main" id="{CED44C74-D8A2-49FC-964D-F2D46454B0FC}"/>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038600" y="4724400"/>
                        <a:ext cx="3048000" cy="260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33547" name="Object 11">
            <a:extLst>
              <a:ext uri="{FF2B5EF4-FFF2-40B4-BE49-F238E27FC236}">
                <a16:creationId xmlns:a16="http://schemas.microsoft.com/office/drawing/2014/main" id="{3EA93513-4D08-4CF1-A2FE-C021419637EA}"/>
              </a:ext>
            </a:extLst>
          </p:cNvPr>
          <p:cNvGraphicFramePr>
            <a:graphicFrameLocks noChangeAspect="1"/>
          </p:cNvGraphicFramePr>
          <p:nvPr/>
        </p:nvGraphicFramePr>
        <p:xfrm>
          <a:off x="2209800" y="5029200"/>
          <a:ext cx="762000" cy="268288"/>
        </p:xfrm>
        <a:graphic>
          <a:graphicData uri="http://schemas.openxmlformats.org/presentationml/2006/ole">
            <mc:AlternateContent xmlns:mc="http://schemas.openxmlformats.org/markup-compatibility/2006">
              <mc:Choice xmlns:v="urn:schemas-microsoft-com:vml" Requires="v">
                <p:oleObj spid="_x0000_s62523" r:id="rId17" imgW="647700" imgH="228600" progId="Equation.DSMT4">
                  <p:embed/>
                </p:oleObj>
              </mc:Choice>
              <mc:Fallback>
                <p:oleObj r:id="rId17" imgW="647700" imgH="228600" progId="Equation.DSMT4">
                  <p:embed/>
                  <p:pic>
                    <p:nvPicPr>
                      <p:cNvPr id="833547" name="Object 11">
                        <a:extLst>
                          <a:ext uri="{FF2B5EF4-FFF2-40B4-BE49-F238E27FC236}">
                            <a16:creationId xmlns:a16="http://schemas.microsoft.com/office/drawing/2014/main" id="{3EA93513-4D08-4CF1-A2FE-C021419637EA}"/>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209800" y="5029200"/>
                        <a:ext cx="762000" cy="268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33548" name="Object 12">
            <a:extLst>
              <a:ext uri="{FF2B5EF4-FFF2-40B4-BE49-F238E27FC236}">
                <a16:creationId xmlns:a16="http://schemas.microsoft.com/office/drawing/2014/main" id="{A38EA3FD-8C43-4997-BF41-AFC4804AB4FB}"/>
              </a:ext>
            </a:extLst>
          </p:cNvPr>
          <p:cNvGraphicFramePr>
            <a:graphicFrameLocks noChangeAspect="1"/>
          </p:cNvGraphicFramePr>
          <p:nvPr/>
        </p:nvGraphicFramePr>
        <p:xfrm>
          <a:off x="4481514" y="5000626"/>
          <a:ext cx="2909887" cy="333375"/>
        </p:xfrm>
        <a:graphic>
          <a:graphicData uri="http://schemas.openxmlformats.org/presentationml/2006/ole">
            <mc:AlternateContent xmlns:mc="http://schemas.openxmlformats.org/markup-compatibility/2006">
              <mc:Choice xmlns:v="urn:schemas-microsoft-com:vml" Requires="v">
                <p:oleObj spid="_x0000_s62524" name="Equation" r:id="rId19" imgW="2247840" imgH="253800" progId="Equation.DSMT4">
                  <p:embed/>
                </p:oleObj>
              </mc:Choice>
              <mc:Fallback>
                <p:oleObj name="Equation" r:id="rId19" imgW="2247840" imgH="253800" progId="Equation.DSMT4">
                  <p:embed/>
                  <p:pic>
                    <p:nvPicPr>
                      <p:cNvPr id="833548" name="Object 12">
                        <a:extLst>
                          <a:ext uri="{FF2B5EF4-FFF2-40B4-BE49-F238E27FC236}">
                            <a16:creationId xmlns:a16="http://schemas.microsoft.com/office/drawing/2014/main" id="{A38EA3FD-8C43-4997-BF41-AFC4804AB4FB}"/>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481514" y="5000626"/>
                        <a:ext cx="2909887" cy="33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33549" name="Object 13">
            <a:extLst>
              <a:ext uri="{FF2B5EF4-FFF2-40B4-BE49-F238E27FC236}">
                <a16:creationId xmlns:a16="http://schemas.microsoft.com/office/drawing/2014/main" id="{E20CC3FA-94CB-4CBF-B6C7-91FB984CD710}"/>
              </a:ext>
            </a:extLst>
          </p:cNvPr>
          <p:cNvGraphicFramePr>
            <a:graphicFrameLocks noChangeAspect="1"/>
          </p:cNvGraphicFramePr>
          <p:nvPr/>
        </p:nvGraphicFramePr>
        <p:xfrm>
          <a:off x="1905000" y="5562601"/>
          <a:ext cx="1524000" cy="320675"/>
        </p:xfrm>
        <a:graphic>
          <a:graphicData uri="http://schemas.openxmlformats.org/presentationml/2006/ole">
            <mc:AlternateContent xmlns:mc="http://schemas.openxmlformats.org/markup-compatibility/2006">
              <mc:Choice xmlns:v="urn:schemas-microsoft-com:vml" Requires="v">
                <p:oleObj spid="_x0000_s62525" name="Equation" r:id="rId21" imgW="1206360" imgH="203040" progId="Equation.DSMT4">
                  <p:embed/>
                </p:oleObj>
              </mc:Choice>
              <mc:Fallback>
                <p:oleObj name="Equation" r:id="rId21" imgW="1206360" imgH="203040" progId="Equation.DSMT4">
                  <p:embed/>
                  <p:pic>
                    <p:nvPicPr>
                      <p:cNvPr id="833549" name="Object 13">
                        <a:extLst>
                          <a:ext uri="{FF2B5EF4-FFF2-40B4-BE49-F238E27FC236}">
                            <a16:creationId xmlns:a16="http://schemas.microsoft.com/office/drawing/2014/main" id="{E20CC3FA-94CB-4CBF-B6C7-91FB984CD710}"/>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905000" y="5562601"/>
                        <a:ext cx="1524000" cy="320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1">
            <a:extLst>
              <a:ext uri="{FF2B5EF4-FFF2-40B4-BE49-F238E27FC236}">
                <a16:creationId xmlns:a16="http://schemas.microsoft.com/office/drawing/2014/main" id="{6A50088F-53AE-46AB-A1CA-F30F791C0922}"/>
              </a:ext>
            </a:extLst>
          </p:cNvPr>
          <p:cNvSpPr>
            <a:spLocks noGrp="1"/>
          </p:cNvSpPr>
          <p:nvPr>
            <p:ph type="dt" sz="half" idx="10"/>
          </p:nvPr>
        </p:nvSpPr>
        <p:spPr/>
        <p:txBody>
          <a:bodyPr/>
          <a:lstStyle/>
          <a:p>
            <a:fld id="{78B1A9A6-843A-4751-83A2-AE4C6439B8D7}" type="datetime1">
              <a:rPr lang="zh-CN" altLang="en-US"/>
              <a:pPr/>
              <a:t>2018/11/28</a:t>
            </a:fld>
            <a:endParaRPr lang="en-US" altLang="zh-CN"/>
          </a:p>
        </p:txBody>
      </p:sp>
      <p:sp>
        <p:nvSpPr>
          <p:cNvPr id="6" name="灯片编号占位符 3">
            <a:extLst>
              <a:ext uri="{FF2B5EF4-FFF2-40B4-BE49-F238E27FC236}">
                <a16:creationId xmlns:a16="http://schemas.microsoft.com/office/drawing/2014/main" id="{342031E1-117B-4C11-A798-99D26CA0799C}"/>
              </a:ext>
            </a:extLst>
          </p:cNvPr>
          <p:cNvSpPr>
            <a:spLocks noGrp="1"/>
          </p:cNvSpPr>
          <p:nvPr>
            <p:ph type="sldNum" sz="quarter" idx="12"/>
          </p:nvPr>
        </p:nvSpPr>
        <p:spPr/>
        <p:txBody>
          <a:bodyPr/>
          <a:lstStyle/>
          <a:p>
            <a:fld id="{095034F1-DAA6-4448-AC80-6DA6EA353F0B}" type="slidenum">
              <a:rPr lang="en-US" altLang="zh-CN"/>
              <a:pPr/>
              <a:t>156</a:t>
            </a:fld>
            <a:endParaRPr lang="en-US" altLang="zh-CN"/>
          </a:p>
        </p:txBody>
      </p:sp>
      <p:sp>
        <p:nvSpPr>
          <p:cNvPr id="834562" name="Text Box 2">
            <a:extLst>
              <a:ext uri="{FF2B5EF4-FFF2-40B4-BE49-F238E27FC236}">
                <a16:creationId xmlns:a16="http://schemas.microsoft.com/office/drawing/2014/main" id="{681D80A1-D76B-48F4-86A8-3EA59763508B}"/>
              </a:ext>
            </a:extLst>
          </p:cNvPr>
          <p:cNvSpPr txBox="1">
            <a:spLocks noChangeArrowheads="1"/>
          </p:cNvSpPr>
          <p:nvPr/>
        </p:nvSpPr>
        <p:spPr bwMode="auto">
          <a:xfrm>
            <a:off x="1752600" y="228600"/>
            <a:ext cx="3352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1600">
                <a:latin typeface="宋体" panose="02010600030101010101" pitchFamily="2" charset="-122"/>
              </a:rPr>
              <a:t>密钥序列独立性必要条件的检验续</a:t>
            </a:r>
          </a:p>
        </p:txBody>
      </p:sp>
      <p:graphicFrame>
        <p:nvGraphicFramePr>
          <p:cNvPr id="834563" name="Object 3">
            <a:extLst>
              <a:ext uri="{FF2B5EF4-FFF2-40B4-BE49-F238E27FC236}">
                <a16:creationId xmlns:a16="http://schemas.microsoft.com/office/drawing/2014/main" id="{76636C91-A310-4711-9370-D09E70F24521}"/>
              </a:ext>
            </a:extLst>
          </p:cNvPr>
          <p:cNvGraphicFramePr>
            <a:graphicFrameLocks noChangeAspect="1"/>
          </p:cNvGraphicFramePr>
          <p:nvPr/>
        </p:nvGraphicFramePr>
        <p:xfrm>
          <a:off x="1695450" y="1047750"/>
          <a:ext cx="8458200" cy="4552950"/>
        </p:xfrm>
        <a:graphic>
          <a:graphicData uri="http://schemas.openxmlformats.org/presentationml/2006/ole">
            <mc:AlternateContent xmlns:mc="http://schemas.openxmlformats.org/markup-compatibility/2006">
              <mc:Choice xmlns:v="urn:schemas-microsoft-com:vml" Requires="v">
                <p:oleObj spid="_x0000_s63495" name="文档" r:id="rId3" imgW="8993588" imgH="4859653" progId="Word.Document.8">
                  <p:embed/>
                </p:oleObj>
              </mc:Choice>
              <mc:Fallback>
                <p:oleObj name="文档" r:id="rId3" imgW="8993588" imgH="4859653" progId="Word.Document.8">
                  <p:embed/>
                  <p:pic>
                    <p:nvPicPr>
                      <p:cNvPr id="834563" name="Object 3">
                        <a:extLst>
                          <a:ext uri="{FF2B5EF4-FFF2-40B4-BE49-F238E27FC236}">
                            <a16:creationId xmlns:a16="http://schemas.microsoft.com/office/drawing/2014/main" id="{76636C91-A310-4711-9370-D09E70F245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5450" y="1047750"/>
                        <a:ext cx="8458200" cy="4552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日期占位符 3">
            <a:extLst>
              <a:ext uri="{FF2B5EF4-FFF2-40B4-BE49-F238E27FC236}">
                <a16:creationId xmlns:a16="http://schemas.microsoft.com/office/drawing/2014/main" id="{BBB83293-7707-4B82-82B3-8FC40643F336}"/>
              </a:ext>
            </a:extLst>
          </p:cNvPr>
          <p:cNvSpPr>
            <a:spLocks noGrp="1"/>
          </p:cNvSpPr>
          <p:nvPr>
            <p:ph type="dt" sz="half" idx="10"/>
          </p:nvPr>
        </p:nvSpPr>
        <p:spPr/>
        <p:txBody>
          <a:bodyPr/>
          <a:lstStyle/>
          <a:p>
            <a:fld id="{95A110E4-78AF-492F-B647-69511A1E052F}" type="datetime1">
              <a:rPr lang="zh-CN" altLang="en-US"/>
              <a:pPr/>
              <a:t>2018/11/28</a:t>
            </a:fld>
            <a:endParaRPr lang="en-US" altLang="zh-CN"/>
          </a:p>
        </p:txBody>
      </p:sp>
      <p:sp>
        <p:nvSpPr>
          <p:cNvPr id="12" name="灯片编号占位符 5">
            <a:extLst>
              <a:ext uri="{FF2B5EF4-FFF2-40B4-BE49-F238E27FC236}">
                <a16:creationId xmlns:a16="http://schemas.microsoft.com/office/drawing/2014/main" id="{5A8314AF-355C-4991-B5E9-81D63D6A83FE}"/>
              </a:ext>
            </a:extLst>
          </p:cNvPr>
          <p:cNvSpPr>
            <a:spLocks noGrp="1"/>
          </p:cNvSpPr>
          <p:nvPr>
            <p:ph type="sldNum" sz="quarter" idx="12"/>
          </p:nvPr>
        </p:nvSpPr>
        <p:spPr/>
        <p:txBody>
          <a:bodyPr/>
          <a:lstStyle/>
          <a:p>
            <a:fld id="{861B853B-C142-4B56-8AF7-A17A62D53D50}" type="slidenum">
              <a:rPr lang="en-US" altLang="zh-CN"/>
              <a:pPr/>
              <a:t>157</a:t>
            </a:fld>
            <a:endParaRPr lang="en-US" altLang="zh-CN"/>
          </a:p>
        </p:txBody>
      </p:sp>
      <p:sp>
        <p:nvSpPr>
          <p:cNvPr id="835586" name="Text Box 2">
            <a:extLst>
              <a:ext uri="{FF2B5EF4-FFF2-40B4-BE49-F238E27FC236}">
                <a16:creationId xmlns:a16="http://schemas.microsoft.com/office/drawing/2014/main" id="{4243CA05-2FA3-4B22-A02E-2DCAB2329228}"/>
              </a:ext>
            </a:extLst>
          </p:cNvPr>
          <p:cNvSpPr txBox="1">
            <a:spLocks noChangeArrowheads="1"/>
          </p:cNvSpPr>
          <p:nvPr/>
        </p:nvSpPr>
        <p:spPr bwMode="auto">
          <a:xfrm>
            <a:off x="1752600" y="990601"/>
            <a:ext cx="8686800" cy="184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20000"/>
              </a:lnSpc>
              <a:spcBef>
                <a:spcPct val="50000"/>
              </a:spcBef>
            </a:pPr>
            <a:r>
              <a:rPr kumimoji="1" lang="zh-CN" altLang="en-US" sz="2400">
                <a:solidFill>
                  <a:srgbClr val="000000"/>
                </a:solidFill>
                <a:latin typeface="宋体" panose="02010600030101010101" pitchFamily="2" charset="-122"/>
              </a:rPr>
              <a:t>使用变码本技术，将长度为</a:t>
            </a:r>
            <a:r>
              <a:rPr kumimoji="1" lang="en-US" altLang="zh-CN" sz="2400">
                <a:solidFill>
                  <a:srgbClr val="000000"/>
                </a:solidFill>
                <a:latin typeface="Times New Roman" panose="02020603050405020304" pitchFamily="18" charset="0"/>
              </a:rPr>
              <a:t>100,000</a:t>
            </a:r>
            <a:r>
              <a:rPr kumimoji="1" lang="zh-CN" altLang="en-US" sz="2400">
                <a:solidFill>
                  <a:srgbClr val="000000"/>
                </a:solidFill>
                <a:latin typeface="宋体" panose="02010600030101010101" pitchFamily="2" charset="-122"/>
              </a:rPr>
              <a:t>比特的密钥序列均分为</a:t>
            </a:r>
            <a:r>
              <a:rPr kumimoji="1" lang="en-US" altLang="zh-CN" sz="2400">
                <a:solidFill>
                  <a:srgbClr val="000000"/>
                </a:solidFill>
                <a:latin typeface="宋体" panose="02010600030101010101" pitchFamily="2" charset="-122"/>
              </a:rPr>
              <a:t>10</a:t>
            </a:r>
            <a:r>
              <a:rPr kumimoji="1" lang="zh-CN" altLang="en-US" sz="2400">
                <a:solidFill>
                  <a:srgbClr val="000000"/>
                </a:solidFill>
                <a:latin typeface="宋体" panose="02010600030101010101" pitchFamily="2" charset="-122"/>
              </a:rPr>
              <a:t>个序列，计算每一序列的线性复杂度轮廓，其中第一个序列的线性复杂度轮廓如图</a:t>
            </a:r>
            <a:r>
              <a:rPr kumimoji="1" lang="en-US" altLang="zh-CN" sz="2400">
                <a:solidFill>
                  <a:srgbClr val="000000"/>
                </a:solidFill>
                <a:latin typeface="Tahoma" panose="020B0604030504040204" pitchFamily="34" charset="0"/>
              </a:rPr>
              <a:t>A26</a:t>
            </a:r>
            <a:r>
              <a:rPr kumimoji="1" lang="zh-CN" altLang="en-US" sz="2400">
                <a:solidFill>
                  <a:srgbClr val="000000"/>
                </a:solidFill>
                <a:latin typeface="Tahoma" panose="020B0604030504040204" pitchFamily="34" charset="0"/>
              </a:rPr>
              <a:t>，</a:t>
            </a:r>
            <a:r>
              <a:rPr kumimoji="1" lang="en-US" altLang="zh-CN" sz="2400">
                <a:solidFill>
                  <a:srgbClr val="000000"/>
                </a:solidFill>
                <a:latin typeface="Tahoma" panose="020B0604030504040204" pitchFamily="34" charset="0"/>
              </a:rPr>
              <a:t>A27</a:t>
            </a:r>
            <a:r>
              <a:rPr kumimoji="1" lang="zh-CN" altLang="en-US" sz="2400">
                <a:solidFill>
                  <a:srgbClr val="000000"/>
                </a:solidFill>
                <a:latin typeface="宋体" panose="02010600030101010101" pitchFamily="2" charset="-122"/>
              </a:rPr>
              <a:t>所示。在图中，横轴是序列长度，纵轴是相应序列的线性复杂度。</a:t>
            </a:r>
            <a:r>
              <a:rPr kumimoji="1" lang="zh-CN" altLang="en-US" sz="2400">
                <a:solidFill>
                  <a:srgbClr val="000000"/>
                </a:solidFill>
                <a:latin typeface="Tahoma" panose="020B0604030504040204" pitchFamily="34" charset="0"/>
              </a:rPr>
              <a:t> </a:t>
            </a:r>
          </a:p>
        </p:txBody>
      </p:sp>
      <p:sp>
        <p:nvSpPr>
          <p:cNvPr id="835587" name="Rectangle 3">
            <a:extLst>
              <a:ext uri="{FF2B5EF4-FFF2-40B4-BE49-F238E27FC236}">
                <a16:creationId xmlns:a16="http://schemas.microsoft.com/office/drawing/2014/main" id="{7C607630-E3F0-4FA3-A6EC-77550A7CC912}"/>
              </a:ext>
            </a:extLst>
          </p:cNvPr>
          <p:cNvSpPr>
            <a:spLocks noGrp="1" noChangeArrowheads="1"/>
          </p:cNvSpPr>
          <p:nvPr>
            <p:ph type="title"/>
          </p:nvPr>
        </p:nvSpPr>
        <p:spPr>
          <a:xfrm>
            <a:off x="1811338" y="368300"/>
            <a:ext cx="7772400" cy="623888"/>
          </a:xfrm>
          <a:noFill/>
          <a:ln/>
        </p:spPr>
        <p:txBody>
          <a:bodyPr anchor="b"/>
          <a:lstStyle/>
          <a:p>
            <a:pPr algn="l">
              <a:buClr>
                <a:srgbClr val="0000CC"/>
              </a:buClr>
              <a:buFont typeface="Wingdings" panose="05000000000000000000" pitchFamily="2" charset="2"/>
              <a:buChar char="Ø"/>
            </a:pPr>
            <a:r>
              <a:rPr lang="zh-CN" altLang="en-US" sz="2800">
                <a:latin typeface="Times New Roman" panose="02020603050405020304" pitchFamily="18" charset="0"/>
                <a:ea typeface="宋体" panose="02010600030101010101" pitchFamily="2" charset="-122"/>
              </a:rPr>
              <a:t>密钥序列的线性复杂度分析</a:t>
            </a:r>
          </a:p>
        </p:txBody>
      </p:sp>
      <p:pic>
        <p:nvPicPr>
          <p:cNvPr id="835588" name="Picture 4">
            <a:extLst>
              <a:ext uri="{FF2B5EF4-FFF2-40B4-BE49-F238E27FC236}">
                <a16:creationId xmlns:a16="http://schemas.microsoft.com/office/drawing/2014/main" id="{41BD9F59-5B63-4CF1-B506-EE99780B6E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1338" y="3009900"/>
            <a:ext cx="3313112" cy="2471738"/>
          </a:xfrm>
          <a:prstGeom prst="rect">
            <a:avLst/>
          </a:prstGeom>
          <a:noFill/>
          <a:extLst>
            <a:ext uri="{909E8E84-426E-40DD-AFC4-6F175D3DCCD1}">
              <a14:hiddenFill xmlns:a14="http://schemas.microsoft.com/office/drawing/2010/main">
                <a:solidFill>
                  <a:srgbClr val="FFFFFF"/>
                </a:solidFill>
              </a14:hiddenFill>
            </a:ext>
          </a:extLst>
        </p:spPr>
      </p:pic>
      <p:sp>
        <p:nvSpPr>
          <p:cNvPr id="835589" name="Text Box 5">
            <a:extLst>
              <a:ext uri="{FF2B5EF4-FFF2-40B4-BE49-F238E27FC236}">
                <a16:creationId xmlns:a16="http://schemas.microsoft.com/office/drawing/2014/main" id="{4AD40E9A-7302-4235-819C-B0F378BF4884}"/>
              </a:ext>
            </a:extLst>
          </p:cNvPr>
          <p:cNvSpPr txBox="1">
            <a:spLocks noChangeArrowheads="1"/>
          </p:cNvSpPr>
          <p:nvPr/>
        </p:nvSpPr>
        <p:spPr bwMode="auto">
          <a:xfrm>
            <a:off x="1847850" y="5661025"/>
            <a:ext cx="3429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1600">
                <a:latin typeface="宋体" panose="02010600030101010101" pitchFamily="2" charset="-122"/>
              </a:rPr>
              <a:t>图</a:t>
            </a:r>
            <a:r>
              <a:rPr kumimoji="1" lang="en-US" altLang="zh-CN" sz="1600">
                <a:latin typeface="Tahoma" panose="020B0604030504040204" pitchFamily="34" charset="0"/>
              </a:rPr>
              <a:t>A26 </a:t>
            </a:r>
            <a:r>
              <a:rPr kumimoji="1" lang="zh-CN" altLang="en-US" sz="1600">
                <a:latin typeface="宋体" panose="02010600030101010101" pitchFamily="2" charset="-122"/>
              </a:rPr>
              <a:t>密钥序列的线性复杂度轮廓</a:t>
            </a:r>
            <a:r>
              <a:rPr kumimoji="1" lang="zh-CN" altLang="en-US" sz="1600">
                <a:latin typeface="Tahoma" panose="020B0604030504040204" pitchFamily="34" charset="0"/>
              </a:rPr>
              <a:t> </a:t>
            </a:r>
          </a:p>
        </p:txBody>
      </p:sp>
      <p:sp>
        <p:nvSpPr>
          <p:cNvPr id="835590" name="Rectangle 6">
            <a:extLst>
              <a:ext uri="{FF2B5EF4-FFF2-40B4-BE49-F238E27FC236}">
                <a16:creationId xmlns:a16="http://schemas.microsoft.com/office/drawing/2014/main" id="{E2F43E44-BFD6-402E-BBB0-115E15CFD8BB}"/>
              </a:ext>
            </a:extLst>
          </p:cNvPr>
          <p:cNvSpPr>
            <a:spLocks noChangeArrowheads="1"/>
          </p:cNvSpPr>
          <p:nvPr/>
        </p:nvSpPr>
        <p:spPr bwMode="auto">
          <a:xfrm>
            <a:off x="1524001" y="216800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835591" name="Text Box 7">
            <a:extLst>
              <a:ext uri="{FF2B5EF4-FFF2-40B4-BE49-F238E27FC236}">
                <a16:creationId xmlns:a16="http://schemas.microsoft.com/office/drawing/2014/main" id="{E613F97C-A573-447F-BCF1-ABEFDDAC9932}"/>
              </a:ext>
            </a:extLst>
          </p:cNvPr>
          <p:cNvSpPr txBox="1">
            <a:spLocks noChangeArrowheads="1"/>
          </p:cNvSpPr>
          <p:nvPr/>
        </p:nvSpPr>
        <p:spPr bwMode="auto">
          <a:xfrm>
            <a:off x="5735638" y="5624513"/>
            <a:ext cx="48244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1" lang="zh-CN" altLang="en-US" sz="1600">
                <a:latin typeface="Tahoma" panose="020B0604030504040204" pitchFamily="34" charset="0"/>
              </a:rPr>
              <a:t>图</a:t>
            </a:r>
            <a:r>
              <a:rPr kumimoji="1" lang="en-US" altLang="zh-CN" sz="1600">
                <a:latin typeface="Tahoma" panose="020B0604030504040204" pitchFamily="34" charset="0"/>
              </a:rPr>
              <a:t>A27 </a:t>
            </a:r>
            <a:r>
              <a:rPr kumimoji="1" lang="zh-CN" altLang="en-US" sz="1600">
                <a:latin typeface="Tahoma" panose="020B0604030504040204" pitchFamily="34" charset="0"/>
              </a:rPr>
              <a:t>驱动序列的线性复杂度轮廓图的放大</a:t>
            </a:r>
          </a:p>
        </p:txBody>
      </p:sp>
      <p:sp>
        <p:nvSpPr>
          <p:cNvPr id="835592" name="Text Box 8">
            <a:extLst>
              <a:ext uri="{FF2B5EF4-FFF2-40B4-BE49-F238E27FC236}">
                <a16:creationId xmlns:a16="http://schemas.microsoft.com/office/drawing/2014/main" id="{67EB2F02-3491-48E8-81FD-21F63800D0F2}"/>
              </a:ext>
            </a:extLst>
          </p:cNvPr>
          <p:cNvSpPr txBox="1">
            <a:spLocks noChangeArrowheads="1"/>
          </p:cNvSpPr>
          <p:nvPr/>
        </p:nvSpPr>
        <p:spPr bwMode="auto">
          <a:xfrm>
            <a:off x="1774825" y="6067425"/>
            <a:ext cx="8605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400" b="1">
                <a:solidFill>
                  <a:srgbClr val="0000FF"/>
                </a:solidFill>
                <a:latin typeface="Tahoma" panose="020B0604030504040204" pitchFamily="34" charset="0"/>
                <a:sym typeface="Wingdings 2" panose="05020102010507070707" pitchFamily="18" charset="2"/>
              </a:rPr>
              <a:t></a:t>
            </a:r>
            <a:r>
              <a:rPr kumimoji="1" lang="zh-CN" altLang="en-US" sz="2400" b="1">
                <a:solidFill>
                  <a:srgbClr val="0000FF"/>
                </a:solidFill>
                <a:latin typeface="Tahoma" panose="020B0604030504040204" pitchFamily="34" charset="0"/>
              </a:rPr>
              <a:t>该段序列的线性复杂度轮廓与直线</a:t>
            </a:r>
            <a:r>
              <a:rPr kumimoji="1" lang="en-US" altLang="zh-CN" sz="2400" b="1" i="1">
                <a:solidFill>
                  <a:srgbClr val="0000FF"/>
                </a:solidFill>
                <a:latin typeface="Times New Roman" panose="02020603050405020304" pitchFamily="18" charset="0"/>
              </a:rPr>
              <a:t>y</a:t>
            </a:r>
            <a:r>
              <a:rPr kumimoji="1" lang="zh-CN" altLang="en-US" sz="2400" b="1" i="1">
                <a:solidFill>
                  <a:srgbClr val="0000FF"/>
                </a:solidFill>
                <a:latin typeface="Times New Roman" panose="02020603050405020304" pitchFamily="18" charset="0"/>
              </a:rPr>
              <a:t>＝</a:t>
            </a:r>
            <a:r>
              <a:rPr kumimoji="1" lang="en-US" altLang="zh-CN" sz="2400" b="1" i="1">
                <a:solidFill>
                  <a:srgbClr val="0000FF"/>
                </a:solidFill>
                <a:latin typeface="Times New Roman" panose="02020603050405020304" pitchFamily="18" charset="0"/>
              </a:rPr>
              <a:t>x</a:t>
            </a:r>
            <a:r>
              <a:rPr kumimoji="1" lang="en-US" altLang="zh-CN" sz="2400" b="1">
                <a:solidFill>
                  <a:srgbClr val="0000FF"/>
                </a:solidFill>
                <a:latin typeface="Times New Roman" panose="02020603050405020304" pitchFamily="18" charset="0"/>
              </a:rPr>
              <a:t>/2</a:t>
            </a:r>
            <a:r>
              <a:rPr kumimoji="1" lang="zh-CN" altLang="en-US" sz="2400" b="1">
                <a:solidFill>
                  <a:srgbClr val="0000FF"/>
                </a:solidFill>
                <a:latin typeface="Tahoma" panose="020B0604030504040204" pitchFamily="34" charset="0"/>
              </a:rPr>
              <a:t>接近</a:t>
            </a:r>
          </a:p>
        </p:txBody>
      </p:sp>
      <p:pic>
        <p:nvPicPr>
          <p:cNvPr id="835593" name="Picture 9">
            <a:extLst>
              <a:ext uri="{FF2B5EF4-FFF2-40B4-BE49-F238E27FC236}">
                <a16:creationId xmlns:a16="http://schemas.microsoft.com/office/drawing/2014/main" id="{1EA1DC3A-1888-4E69-8CF6-88891DC4CF1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6667500" y="2662239"/>
            <a:ext cx="3475038" cy="27146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日期占位符 1">
            <a:extLst>
              <a:ext uri="{FF2B5EF4-FFF2-40B4-BE49-F238E27FC236}">
                <a16:creationId xmlns:a16="http://schemas.microsoft.com/office/drawing/2014/main" id="{2909760F-BF38-4145-84BE-089818687283}"/>
              </a:ext>
            </a:extLst>
          </p:cNvPr>
          <p:cNvSpPr>
            <a:spLocks noGrp="1"/>
          </p:cNvSpPr>
          <p:nvPr>
            <p:ph type="dt" sz="half" idx="10"/>
          </p:nvPr>
        </p:nvSpPr>
        <p:spPr/>
        <p:txBody>
          <a:bodyPr/>
          <a:lstStyle/>
          <a:p>
            <a:fld id="{6C3AEFDE-22D1-4CF0-A540-7B9CC241511C}" type="datetime1">
              <a:rPr lang="zh-CN" altLang="en-US"/>
              <a:pPr/>
              <a:t>2018/11/28</a:t>
            </a:fld>
            <a:endParaRPr lang="en-US" altLang="zh-CN"/>
          </a:p>
        </p:txBody>
      </p:sp>
      <p:sp>
        <p:nvSpPr>
          <p:cNvPr id="76" name="灯片编号占位符 3">
            <a:extLst>
              <a:ext uri="{FF2B5EF4-FFF2-40B4-BE49-F238E27FC236}">
                <a16:creationId xmlns:a16="http://schemas.microsoft.com/office/drawing/2014/main" id="{B4CC9705-56F0-4C05-BC69-4B268D8D0F61}"/>
              </a:ext>
            </a:extLst>
          </p:cNvPr>
          <p:cNvSpPr>
            <a:spLocks noGrp="1"/>
          </p:cNvSpPr>
          <p:nvPr>
            <p:ph type="sldNum" sz="quarter" idx="12"/>
          </p:nvPr>
        </p:nvSpPr>
        <p:spPr/>
        <p:txBody>
          <a:bodyPr/>
          <a:lstStyle/>
          <a:p>
            <a:fld id="{B646748F-B918-407D-8DAC-DEB087A79573}" type="slidenum">
              <a:rPr lang="en-US" altLang="zh-CN"/>
              <a:pPr/>
              <a:t>158</a:t>
            </a:fld>
            <a:endParaRPr lang="en-US" altLang="zh-CN"/>
          </a:p>
        </p:txBody>
      </p:sp>
      <p:sp>
        <p:nvSpPr>
          <p:cNvPr id="836610" name="Text Box 2">
            <a:extLst>
              <a:ext uri="{FF2B5EF4-FFF2-40B4-BE49-F238E27FC236}">
                <a16:creationId xmlns:a16="http://schemas.microsoft.com/office/drawing/2014/main" id="{71982AC0-7E2A-4C69-AE09-6A69144F6241}"/>
              </a:ext>
            </a:extLst>
          </p:cNvPr>
          <p:cNvSpPr txBox="1">
            <a:spLocks noChangeArrowheads="1"/>
          </p:cNvSpPr>
          <p:nvPr/>
        </p:nvSpPr>
        <p:spPr bwMode="auto">
          <a:xfrm>
            <a:off x="1828800" y="3429000"/>
            <a:ext cx="8534400" cy="104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30000"/>
              </a:lnSpc>
              <a:spcBef>
                <a:spcPct val="50000"/>
              </a:spcBef>
            </a:pPr>
            <a:r>
              <a:rPr kumimoji="1" lang="zh-CN" altLang="en-US" sz="2400">
                <a:solidFill>
                  <a:srgbClr val="000000"/>
                </a:solidFill>
                <a:latin typeface="宋体" panose="02010600030101010101" pitchFamily="2" charset="-122"/>
              </a:rPr>
              <a:t>表</a:t>
            </a:r>
            <a:r>
              <a:rPr kumimoji="1" lang="en-US" altLang="zh-CN" sz="2400">
                <a:solidFill>
                  <a:srgbClr val="000000"/>
                </a:solidFill>
                <a:latin typeface="宋体" panose="02010600030101010101" pitchFamily="2" charset="-122"/>
              </a:rPr>
              <a:t>A12</a:t>
            </a:r>
            <a:r>
              <a:rPr kumimoji="1" lang="zh-CN" altLang="en-US" sz="2400">
                <a:solidFill>
                  <a:srgbClr val="000000"/>
                </a:solidFill>
                <a:latin typeface="宋体" panose="02010600030101010101" pitchFamily="2" charset="-122"/>
              </a:rPr>
              <a:t>为各个序列段的线性复杂度。在表中，各序列段的线性复杂度接近序列长度的一半。</a:t>
            </a:r>
            <a:r>
              <a:rPr kumimoji="1" lang="zh-CN" altLang="en-US" sz="2400">
                <a:solidFill>
                  <a:srgbClr val="000000"/>
                </a:solidFill>
                <a:latin typeface="Tahoma" panose="020B0604030504040204" pitchFamily="34" charset="0"/>
              </a:rPr>
              <a:t> </a:t>
            </a:r>
          </a:p>
        </p:txBody>
      </p:sp>
      <p:sp>
        <p:nvSpPr>
          <p:cNvPr id="836611" name="Text Box 3">
            <a:extLst>
              <a:ext uri="{FF2B5EF4-FFF2-40B4-BE49-F238E27FC236}">
                <a16:creationId xmlns:a16="http://schemas.microsoft.com/office/drawing/2014/main" id="{42B47764-F265-4BC6-9FBE-DFBCCF66AE85}"/>
              </a:ext>
            </a:extLst>
          </p:cNvPr>
          <p:cNvSpPr txBox="1">
            <a:spLocks noChangeArrowheads="1"/>
          </p:cNvSpPr>
          <p:nvPr/>
        </p:nvSpPr>
        <p:spPr bwMode="auto">
          <a:xfrm>
            <a:off x="4038600" y="1600200"/>
            <a:ext cx="403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1600">
                <a:latin typeface="宋体" panose="02010600030101010101" pitchFamily="2" charset="-122"/>
              </a:rPr>
              <a:t>表</a:t>
            </a:r>
            <a:r>
              <a:rPr kumimoji="1" lang="en-US" altLang="zh-CN" sz="1600">
                <a:latin typeface="Tahoma" panose="020B0604030504040204" pitchFamily="34" charset="0"/>
              </a:rPr>
              <a:t>A12 </a:t>
            </a:r>
            <a:r>
              <a:rPr kumimoji="1" lang="zh-CN" altLang="en-US" sz="1600">
                <a:latin typeface="宋体" panose="02010600030101010101" pitchFamily="2" charset="-122"/>
              </a:rPr>
              <a:t>密钥序列的各序列段的线性复杂度</a:t>
            </a:r>
            <a:r>
              <a:rPr kumimoji="1" lang="zh-CN" altLang="en-US" sz="2400">
                <a:latin typeface="Tahoma" panose="020B0604030504040204" pitchFamily="34" charset="0"/>
              </a:rPr>
              <a:t> </a:t>
            </a:r>
          </a:p>
        </p:txBody>
      </p:sp>
      <p:grpSp>
        <p:nvGrpSpPr>
          <p:cNvPr id="836612" name="Group 4">
            <a:extLst>
              <a:ext uri="{FF2B5EF4-FFF2-40B4-BE49-F238E27FC236}">
                <a16:creationId xmlns:a16="http://schemas.microsoft.com/office/drawing/2014/main" id="{43E0D539-08E7-49FE-B210-A4B4B4C4175B}"/>
              </a:ext>
            </a:extLst>
          </p:cNvPr>
          <p:cNvGrpSpPr>
            <a:grpSpLocks/>
          </p:cNvGrpSpPr>
          <p:nvPr/>
        </p:nvGrpSpPr>
        <p:grpSpPr bwMode="auto">
          <a:xfrm>
            <a:off x="1752600" y="2286001"/>
            <a:ext cx="8610600" cy="804863"/>
            <a:chOff x="-3" y="-3"/>
            <a:chExt cx="4190" cy="726"/>
          </a:xfrm>
        </p:grpSpPr>
        <p:grpSp>
          <p:nvGrpSpPr>
            <p:cNvPr id="836613" name="Group 5">
              <a:extLst>
                <a:ext uri="{FF2B5EF4-FFF2-40B4-BE49-F238E27FC236}">
                  <a16:creationId xmlns:a16="http://schemas.microsoft.com/office/drawing/2014/main" id="{EB3F5B0D-E7E8-4051-91A3-1A7C3E090595}"/>
                </a:ext>
              </a:extLst>
            </p:cNvPr>
            <p:cNvGrpSpPr>
              <a:grpSpLocks/>
            </p:cNvGrpSpPr>
            <p:nvPr/>
          </p:nvGrpSpPr>
          <p:grpSpPr bwMode="auto">
            <a:xfrm>
              <a:off x="0" y="0"/>
              <a:ext cx="4184" cy="720"/>
              <a:chOff x="0" y="0"/>
              <a:chExt cx="4184" cy="720"/>
            </a:xfrm>
          </p:grpSpPr>
          <p:grpSp>
            <p:nvGrpSpPr>
              <p:cNvPr id="836614" name="Group 6">
                <a:extLst>
                  <a:ext uri="{FF2B5EF4-FFF2-40B4-BE49-F238E27FC236}">
                    <a16:creationId xmlns:a16="http://schemas.microsoft.com/office/drawing/2014/main" id="{EF54748D-B9CC-4873-A6DC-9DE9229549BC}"/>
                  </a:ext>
                </a:extLst>
              </p:cNvPr>
              <p:cNvGrpSpPr>
                <a:grpSpLocks/>
              </p:cNvGrpSpPr>
              <p:nvPr/>
            </p:nvGrpSpPr>
            <p:grpSpPr bwMode="auto">
              <a:xfrm>
                <a:off x="0" y="0"/>
                <a:ext cx="594" cy="317"/>
                <a:chOff x="0" y="0"/>
                <a:chExt cx="594" cy="317"/>
              </a:xfrm>
            </p:grpSpPr>
            <p:sp>
              <p:nvSpPr>
                <p:cNvPr id="836615" name="Rectangle 7">
                  <a:extLst>
                    <a:ext uri="{FF2B5EF4-FFF2-40B4-BE49-F238E27FC236}">
                      <a16:creationId xmlns:a16="http://schemas.microsoft.com/office/drawing/2014/main" id="{1177BE8D-857D-4B8E-9BCE-5A7C64C24FD7}"/>
                    </a:ext>
                  </a:extLst>
                </p:cNvPr>
                <p:cNvSpPr>
                  <a:spLocks noChangeArrowheads="1"/>
                </p:cNvSpPr>
                <p:nvPr/>
              </p:nvSpPr>
              <p:spPr bwMode="auto">
                <a:xfrm>
                  <a:off x="43" y="0"/>
                  <a:ext cx="508"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1600">
                      <a:latin typeface="Times New Roman" panose="02020603050405020304" pitchFamily="18" charset="0"/>
                    </a:rPr>
                    <a:t>序列段号</a:t>
                  </a:r>
                  <a:endParaRPr lang="zh-CN" altLang="en-US" sz="1600"/>
                </a:p>
              </p:txBody>
            </p:sp>
            <p:sp>
              <p:nvSpPr>
                <p:cNvPr id="836616" name="Rectangle 8">
                  <a:extLst>
                    <a:ext uri="{FF2B5EF4-FFF2-40B4-BE49-F238E27FC236}">
                      <a16:creationId xmlns:a16="http://schemas.microsoft.com/office/drawing/2014/main" id="{6AA5EB4A-59E0-4846-A2FD-D3576A8CFC15}"/>
                    </a:ext>
                  </a:extLst>
                </p:cNvPr>
                <p:cNvSpPr>
                  <a:spLocks noChangeArrowheads="1"/>
                </p:cNvSpPr>
                <p:nvPr/>
              </p:nvSpPr>
              <p:spPr bwMode="auto">
                <a:xfrm>
                  <a:off x="0" y="0"/>
                  <a:ext cx="594" cy="31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836617" name="Group 9">
                <a:extLst>
                  <a:ext uri="{FF2B5EF4-FFF2-40B4-BE49-F238E27FC236}">
                    <a16:creationId xmlns:a16="http://schemas.microsoft.com/office/drawing/2014/main" id="{AA775E2B-6836-4421-B895-7CC14BA558A1}"/>
                  </a:ext>
                </a:extLst>
              </p:cNvPr>
              <p:cNvGrpSpPr>
                <a:grpSpLocks/>
              </p:cNvGrpSpPr>
              <p:nvPr/>
            </p:nvGrpSpPr>
            <p:grpSpPr bwMode="auto">
              <a:xfrm>
                <a:off x="594" y="0"/>
                <a:ext cx="359" cy="317"/>
                <a:chOff x="594" y="0"/>
                <a:chExt cx="359" cy="317"/>
              </a:xfrm>
            </p:grpSpPr>
            <p:sp>
              <p:nvSpPr>
                <p:cNvPr id="836618" name="Rectangle 10">
                  <a:extLst>
                    <a:ext uri="{FF2B5EF4-FFF2-40B4-BE49-F238E27FC236}">
                      <a16:creationId xmlns:a16="http://schemas.microsoft.com/office/drawing/2014/main" id="{D3241594-FCC9-4DCC-89C7-4698A00D7B44}"/>
                    </a:ext>
                  </a:extLst>
                </p:cNvPr>
                <p:cNvSpPr>
                  <a:spLocks noChangeArrowheads="1"/>
                </p:cNvSpPr>
                <p:nvPr/>
              </p:nvSpPr>
              <p:spPr bwMode="auto">
                <a:xfrm>
                  <a:off x="637" y="0"/>
                  <a:ext cx="273"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altLang="zh-CN" sz="1200" b="1"/>
                    <a:t>1</a:t>
                  </a:r>
                </a:p>
              </p:txBody>
            </p:sp>
            <p:sp>
              <p:nvSpPr>
                <p:cNvPr id="836619" name="Rectangle 11">
                  <a:extLst>
                    <a:ext uri="{FF2B5EF4-FFF2-40B4-BE49-F238E27FC236}">
                      <a16:creationId xmlns:a16="http://schemas.microsoft.com/office/drawing/2014/main" id="{EC562D91-B911-4A97-A68F-5F8F393D4241}"/>
                    </a:ext>
                  </a:extLst>
                </p:cNvPr>
                <p:cNvSpPr>
                  <a:spLocks noChangeArrowheads="1"/>
                </p:cNvSpPr>
                <p:nvPr/>
              </p:nvSpPr>
              <p:spPr bwMode="auto">
                <a:xfrm>
                  <a:off x="594" y="0"/>
                  <a:ext cx="359" cy="31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836620" name="Group 12">
                <a:extLst>
                  <a:ext uri="{FF2B5EF4-FFF2-40B4-BE49-F238E27FC236}">
                    <a16:creationId xmlns:a16="http://schemas.microsoft.com/office/drawing/2014/main" id="{CC31A518-F1F5-41F4-8A07-98C0F3F50398}"/>
                  </a:ext>
                </a:extLst>
              </p:cNvPr>
              <p:cNvGrpSpPr>
                <a:grpSpLocks/>
              </p:cNvGrpSpPr>
              <p:nvPr/>
            </p:nvGrpSpPr>
            <p:grpSpPr bwMode="auto">
              <a:xfrm>
                <a:off x="953" y="0"/>
                <a:ext cx="359" cy="317"/>
                <a:chOff x="953" y="0"/>
                <a:chExt cx="359" cy="317"/>
              </a:xfrm>
            </p:grpSpPr>
            <p:sp>
              <p:nvSpPr>
                <p:cNvPr id="836621" name="Rectangle 13">
                  <a:extLst>
                    <a:ext uri="{FF2B5EF4-FFF2-40B4-BE49-F238E27FC236}">
                      <a16:creationId xmlns:a16="http://schemas.microsoft.com/office/drawing/2014/main" id="{7AB94E85-8A80-45FD-8F5B-E98E7C376AC6}"/>
                    </a:ext>
                  </a:extLst>
                </p:cNvPr>
                <p:cNvSpPr>
                  <a:spLocks noChangeArrowheads="1"/>
                </p:cNvSpPr>
                <p:nvPr/>
              </p:nvSpPr>
              <p:spPr bwMode="auto">
                <a:xfrm>
                  <a:off x="996" y="0"/>
                  <a:ext cx="273"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altLang="zh-CN" sz="1200" b="1"/>
                    <a:t>2</a:t>
                  </a:r>
                </a:p>
              </p:txBody>
            </p:sp>
            <p:sp>
              <p:nvSpPr>
                <p:cNvPr id="836622" name="Rectangle 14">
                  <a:extLst>
                    <a:ext uri="{FF2B5EF4-FFF2-40B4-BE49-F238E27FC236}">
                      <a16:creationId xmlns:a16="http://schemas.microsoft.com/office/drawing/2014/main" id="{646E6148-9908-4173-8FBB-2C4129B398BA}"/>
                    </a:ext>
                  </a:extLst>
                </p:cNvPr>
                <p:cNvSpPr>
                  <a:spLocks noChangeArrowheads="1"/>
                </p:cNvSpPr>
                <p:nvPr/>
              </p:nvSpPr>
              <p:spPr bwMode="auto">
                <a:xfrm>
                  <a:off x="953" y="0"/>
                  <a:ext cx="359" cy="31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836623" name="Group 15">
                <a:extLst>
                  <a:ext uri="{FF2B5EF4-FFF2-40B4-BE49-F238E27FC236}">
                    <a16:creationId xmlns:a16="http://schemas.microsoft.com/office/drawing/2014/main" id="{A1A66996-9123-4D63-87E8-F192FEE85A67}"/>
                  </a:ext>
                </a:extLst>
              </p:cNvPr>
              <p:cNvGrpSpPr>
                <a:grpSpLocks/>
              </p:cNvGrpSpPr>
              <p:nvPr/>
            </p:nvGrpSpPr>
            <p:grpSpPr bwMode="auto">
              <a:xfrm>
                <a:off x="1312" y="0"/>
                <a:ext cx="359" cy="317"/>
                <a:chOff x="1312" y="0"/>
                <a:chExt cx="359" cy="317"/>
              </a:xfrm>
            </p:grpSpPr>
            <p:sp>
              <p:nvSpPr>
                <p:cNvPr id="836624" name="Rectangle 16">
                  <a:extLst>
                    <a:ext uri="{FF2B5EF4-FFF2-40B4-BE49-F238E27FC236}">
                      <a16:creationId xmlns:a16="http://schemas.microsoft.com/office/drawing/2014/main" id="{6CDAFA46-F282-4621-A48E-69813502B475}"/>
                    </a:ext>
                  </a:extLst>
                </p:cNvPr>
                <p:cNvSpPr>
                  <a:spLocks noChangeArrowheads="1"/>
                </p:cNvSpPr>
                <p:nvPr/>
              </p:nvSpPr>
              <p:spPr bwMode="auto">
                <a:xfrm>
                  <a:off x="1355" y="0"/>
                  <a:ext cx="273"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altLang="zh-CN" sz="1200" b="1"/>
                    <a:t>3</a:t>
                  </a:r>
                </a:p>
              </p:txBody>
            </p:sp>
            <p:sp>
              <p:nvSpPr>
                <p:cNvPr id="836625" name="Rectangle 17">
                  <a:extLst>
                    <a:ext uri="{FF2B5EF4-FFF2-40B4-BE49-F238E27FC236}">
                      <a16:creationId xmlns:a16="http://schemas.microsoft.com/office/drawing/2014/main" id="{AADCF348-95B4-4C37-B93C-C244C14A3918}"/>
                    </a:ext>
                  </a:extLst>
                </p:cNvPr>
                <p:cNvSpPr>
                  <a:spLocks noChangeArrowheads="1"/>
                </p:cNvSpPr>
                <p:nvPr/>
              </p:nvSpPr>
              <p:spPr bwMode="auto">
                <a:xfrm>
                  <a:off x="1312" y="0"/>
                  <a:ext cx="359" cy="31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836626" name="Group 18">
                <a:extLst>
                  <a:ext uri="{FF2B5EF4-FFF2-40B4-BE49-F238E27FC236}">
                    <a16:creationId xmlns:a16="http://schemas.microsoft.com/office/drawing/2014/main" id="{3208939D-033E-4CE9-8B9D-8F38ABEC0E09}"/>
                  </a:ext>
                </a:extLst>
              </p:cNvPr>
              <p:cNvGrpSpPr>
                <a:grpSpLocks/>
              </p:cNvGrpSpPr>
              <p:nvPr/>
            </p:nvGrpSpPr>
            <p:grpSpPr bwMode="auto">
              <a:xfrm>
                <a:off x="1671" y="0"/>
                <a:ext cx="359" cy="317"/>
                <a:chOff x="1671" y="0"/>
                <a:chExt cx="359" cy="317"/>
              </a:xfrm>
            </p:grpSpPr>
            <p:sp>
              <p:nvSpPr>
                <p:cNvPr id="836627" name="Rectangle 19">
                  <a:extLst>
                    <a:ext uri="{FF2B5EF4-FFF2-40B4-BE49-F238E27FC236}">
                      <a16:creationId xmlns:a16="http://schemas.microsoft.com/office/drawing/2014/main" id="{BFEEC94A-76CB-4D79-A84D-0E4BD013A9B8}"/>
                    </a:ext>
                  </a:extLst>
                </p:cNvPr>
                <p:cNvSpPr>
                  <a:spLocks noChangeArrowheads="1"/>
                </p:cNvSpPr>
                <p:nvPr/>
              </p:nvSpPr>
              <p:spPr bwMode="auto">
                <a:xfrm>
                  <a:off x="1714" y="0"/>
                  <a:ext cx="273"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altLang="zh-CN" sz="1200" b="1"/>
                    <a:t>4</a:t>
                  </a:r>
                </a:p>
              </p:txBody>
            </p:sp>
            <p:sp>
              <p:nvSpPr>
                <p:cNvPr id="836628" name="Rectangle 20">
                  <a:extLst>
                    <a:ext uri="{FF2B5EF4-FFF2-40B4-BE49-F238E27FC236}">
                      <a16:creationId xmlns:a16="http://schemas.microsoft.com/office/drawing/2014/main" id="{6284168B-0E02-4E97-9B2D-1AFD77F16D66}"/>
                    </a:ext>
                  </a:extLst>
                </p:cNvPr>
                <p:cNvSpPr>
                  <a:spLocks noChangeArrowheads="1"/>
                </p:cNvSpPr>
                <p:nvPr/>
              </p:nvSpPr>
              <p:spPr bwMode="auto">
                <a:xfrm>
                  <a:off x="1671" y="0"/>
                  <a:ext cx="359" cy="31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836629" name="Group 21">
                <a:extLst>
                  <a:ext uri="{FF2B5EF4-FFF2-40B4-BE49-F238E27FC236}">
                    <a16:creationId xmlns:a16="http://schemas.microsoft.com/office/drawing/2014/main" id="{561B4CF7-4BC3-4726-B4AE-7F96731EBCA7}"/>
                  </a:ext>
                </a:extLst>
              </p:cNvPr>
              <p:cNvGrpSpPr>
                <a:grpSpLocks/>
              </p:cNvGrpSpPr>
              <p:nvPr/>
            </p:nvGrpSpPr>
            <p:grpSpPr bwMode="auto">
              <a:xfrm>
                <a:off x="2030" y="0"/>
                <a:ext cx="359" cy="317"/>
                <a:chOff x="2030" y="0"/>
                <a:chExt cx="359" cy="317"/>
              </a:xfrm>
            </p:grpSpPr>
            <p:sp>
              <p:nvSpPr>
                <p:cNvPr id="836630" name="Rectangle 22">
                  <a:extLst>
                    <a:ext uri="{FF2B5EF4-FFF2-40B4-BE49-F238E27FC236}">
                      <a16:creationId xmlns:a16="http://schemas.microsoft.com/office/drawing/2014/main" id="{3CD7D8FD-F7E4-4FCE-97D3-991E8F0FDD96}"/>
                    </a:ext>
                  </a:extLst>
                </p:cNvPr>
                <p:cNvSpPr>
                  <a:spLocks noChangeArrowheads="1"/>
                </p:cNvSpPr>
                <p:nvPr/>
              </p:nvSpPr>
              <p:spPr bwMode="auto">
                <a:xfrm>
                  <a:off x="2073" y="0"/>
                  <a:ext cx="273"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altLang="zh-CN" sz="1200" b="1"/>
                    <a:t>5</a:t>
                  </a:r>
                </a:p>
              </p:txBody>
            </p:sp>
            <p:sp>
              <p:nvSpPr>
                <p:cNvPr id="836631" name="Rectangle 23">
                  <a:extLst>
                    <a:ext uri="{FF2B5EF4-FFF2-40B4-BE49-F238E27FC236}">
                      <a16:creationId xmlns:a16="http://schemas.microsoft.com/office/drawing/2014/main" id="{233CB011-D134-424A-A833-79471F4ABCEB}"/>
                    </a:ext>
                  </a:extLst>
                </p:cNvPr>
                <p:cNvSpPr>
                  <a:spLocks noChangeArrowheads="1"/>
                </p:cNvSpPr>
                <p:nvPr/>
              </p:nvSpPr>
              <p:spPr bwMode="auto">
                <a:xfrm>
                  <a:off x="2030" y="0"/>
                  <a:ext cx="359" cy="31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836632" name="Group 24">
                <a:extLst>
                  <a:ext uri="{FF2B5EF4-FFF2-40B4-BE49-F238E27FC236}">
                    <a16:creationId xmlns:a16="http://schemas.microsoft.com/office/drawing/2014/main" id="{052A295B-BCD2-445B-9307-B27D114ADDF6}"/>
                  </a:ext>
                </a:extLst>
              </p:cNvPr>
              <p:cNvGrpSpPr>
                <a:grpSpLocks/>
              </p:cNvGrpSpPr>
              <p:nvPr/>
            </p:nvGrpSpPr>
            <p:grpSpPr bwMode="auto">
              <a:xfrm>
                <a:off x="2389" y="0"/>
                <a:ext cx="359" cy="317"/>
                <a:chOff x="2389" y="0"/>
                <a:chExt cx="359" cy="317"/>
              </a:xfrm>
            </p:grpSpPr>
            <p:sp>
              <p:nvSpPr>
                <p:cNvPr id="836633" name="Rectangle 25">
                  <a:extLst>
                    <a:ext uri="{FF2B5EF4-FFF2-40B4-BE49-F238E27FC236}">
                      <a16:creationId xmlns:a16="http://schemas.microsoft.com/office/drawing/2014/main" id="{B1417338-FADD-4F45-9B49-66A93FE55A15}"/>
                    </a:ext>
                  </a:extLst>
                </p:cNvPr>
                <p:cNvSpPr>
                  <a:spLocks noChangeArrowheads="1"/>
                </p:cNvSpPr>
                <p:nvPr/>
              </p:nvSpPr>
              <p:spPr bwMode="auto">
                <a:xfrm>
                  <a:off x="2432" y="0"/>
                  <a:ext cx="273"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altLang="zh-CN" sz="1200" b="1"/>
                    <a:t>6</a:t>
                  </a:r>
                </a:p>
              </p:txBody>
            </p:sp>
            <p:sp>
              <p:nvSpPr>
                <p:cNvPr id="836634" name="Rectangle 26">
                  <a:extLst>
                    <a:ext uri="{FF2B5EF4-FFF2-40B4-BE49-F238E27FC236}">
                      <a16:creationId xmlns:a16="http://schemas.microsoft.com/office/drawing/2014/main" id="{1F8337B2-A562-44C7-A91E-4F83E1271336}"/>
                    </a:ext>
                  </a:extLst>
                </p:cNvPr>
                <p:cNvSpPr>
                  <a:spLocks noChangeArrowheads="1"/>
                </p:cNvSpPr>
                <p:nvPr/>
              </p:nvSpPr>
              <p:spPr bwMode="auto">
                <a:xfrm>
                  <a:off x="2389" y="0"/>
                  <a:ext cx="359" cy="31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836635" name="Group 27">
                <a:extLst>
                  <a:ext uri="{FF2B5EF4-FFF2-40B4-BE49-F238E27FC236}">
                    <a16:creationId xmlns:a16="http://schemas.microsoft.com/office/drawing/2014/main" id="{73FDB838-F154-471D-B058-65C89B25A029}"/>
                  </a:ext>
                </a:extLst>
              </p:cNvPr>
              <p:cNvGrpSpPr>
                <a:grpSpLocks/>
              </p:cNvGrpSpPr>
              <p:nvPr/>
            </p:nvGrpSpPr>
            <p:grpSpPr bwMode="auto">
              <a:xfrm>
                <a:off x="2748" y="0"/>
                <a:ext cx="359" cy="317"/>
                <a:chOff x="2748" y="0"/>
                <a:chExt cx="359" cy="317"/>
              </a:xfrm>
            </p:grpSpPr>
            <p:sp>
              <p:nvSpPr>
                <p:cNvPr id="836636" name="Rectangle 28">
                  <a:extLst>
                    <a:ext uri="{FF2B5EF4-FFF2-40B4-BE49-F238E27FC236}">
                      <a16:creationId xmlns:a16="http://schemas.microsoft.com/office/drawing/2014/main" id="{0EB86E92-9396-42FC-83F3-1332EEC44C28}"/>
                    </a:ext>
                  </a:extLst>
                </p:cNvPr>
                <p:cNvSpPr>
                  <a:spLocks noChangeArrowheads="1"/>
                </p:cNvSpPr>
                <p:nvPr/>
              </p:nvSpPr>
              <p:spPr bwMode="auto">
                <a:xfrm>
                  <a:off x="2791" y="0"/>
                  <a:ext cx="273"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altLang="zh-CN" sz="1200" b="1"/>
                    <a:t>7</a:t>
                  </a:r>
                </a:p>
              </p:txBody>
            </p:sp>
            <p:sp>
              <p:nvSpPr>
                <p:cNvPr id="836637" name="Rectangle 29">
                  <a:extLst>
                    <a:ext uri="{FF2B5EF4-FFF2-40B4-BE49-F238E27FC236}">
                      <a16:creationId xmlns:a16="http://schemas.microsoft.com/office/drawing/2014/main" id="{F352B3D5-5B60-4C0E-BE2F-6B98CCFAE2EA}"/>
                    </a:ext>
                  </a:extLst>
                </p:cNvPr>
                <p:cNvSpPr>
                  <a:spLocks noChangeArrowheads="1"/>
                </p:cNvSpPr>
                <p:nvPr/>
              </p:nvSpPr>
              <p:spPr bwMode="auto">
                <a:xfrm>
                  <a:off x="2748" y="0"/>
                  <a:ext cx="359" cy="31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836638" name="Group 30">
                <a:extLst>
                  <a:ext uri="{FF2B5EF4-FFF2-40B4-BE49-F238E27FC236}">
                    <a16:creationId xmlns:a16="http://schemas.microsoft.com/office/drawing/2014/main" id="{BE438F5B-24CD-485C-95C1-33DDEF4C92D8}"/>
                  </a:ext>
                </a:extLst>
              </p:cNvPr>
              <p:cNvGrpSpPr>
                <a:grpSpLocks/>
              </p:cNvGrpSpPr>
              <p:nvPr/>
            </p:nvGrpSpPr>
            <p:grpSpPr bwMode="auto">
              <a:xfrm>
                <a:off x="3107" y="0"/>
                <a:ext cx="359" cy="317"/>
                <a:chOff x="3107" y="0"/>
                <a:chExt cx="359" cy="317"/>
              </a:xfrm>
            </p:grpSpPr>
            <p:sp>
              <p:nvSpPr>
                <p:cNvPr id="836639" name="Rectangle 31">
                  <a:extLst>
                    <a:ext uri="{FF2B5EF4-FFF2-40B4-BE49-F238E27FC236}">
                      <a16:creationId xmlns:a16="http://schemas.microsoft.com/office/drawing/2014/main" id="{842F617D-37FF-44A4-8912-1C97F58550A4}"/>
                    </a:ext>
                  </a:extLst>
                </p:cNvPr>
                <p:cNvSpPr>
                  <a:spLocks noChangeArrowheads="1"/>
                </p:cNvSpPr>
                <p:nvPr/>
              </p:nvSpPr>
              <p:spPr bwMode="auto">
                <a:xfrm>
                  <a:off x="3150" y="0"/>
                  <a:ext cx="273"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altLang="zh-CN" sz="1200" b="1"/>
                    <a:t>8</a:t>
                  </a:r>
                </a:p>
              </p:txBody>
            </p:sp>
            <p:sp>
              <p:nvSpPr>
                <p:cNvPr id="836640" name="Rectangle 32">
                  <a:extLst>
                    <a:ext uri="{FF2B5EF4-FFF2-40B4-BE49-F238E27FC236}">
                      <a16:creationId xmlns:a16="http://schemas.microsoft.com/office/drawing/2014/main" id="{F19BBEC4-AD50-4299-A73F-FB05648C354B}"/>
                    </a:ext>
                  </a:extLst>
                </p:cNvPr>
                <p:cNvSpPr>
                  <a:spLocks noChangeArrowheads="1"/>
                </p:cNvSpPr>
                <p:nvPr/>
              </p:nvSpPr>
              <p:spPr bwMode="auto">
                <a:xfrm>
                  <a:off x="3107" y="0"/>
                  <a:ext cx="359" cy="31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836641" name="Group 33">
                <a:extLst>
                  <a:ext uri="{FF2B5EF4-FFF2-40B4-BE49-F238E27FC236}">
                    <a16:creationId xmlns:a16="http://schemas.microsoft.com/office/drawing/2014/main" id="{AAC72A4A-8DF2-4AB1-B0B9-D92A23401AF4}"/>
                  </a:ext>
                </a:extLst>
              </p:cNvPr>
              <p:cNvGrpSpPr>
                <a:grpSpLocks/>
              </p:cNvGrpSpPr>
              <p:nvPr/>
            </p:nvGrpSpPr>
            <p:grpSpPr bwMode="auto">
              <a:xfrm>
                <a:off x="3466" y="0"/>
                <a:ext cx="359" cy="317"/>
                <a:chOff x="3466" y="0"/>
                <a:chExt cx="359" cy="317"/>
              </a:xfrm>
            </p:grpSpPr>
            <p:sp>
              <p:nvSpPr>
                <p:cNvPr id="836642" name="Rectangle 34">
                  <a:extLst>
                    <a:ext uri="{FF2B5EF4-FFF2-40B4-BE49-F238E27FC236}">
                      <a16:creationId xmlns:a16="http://schemas.microsoft.com/office/drawing/2014/main" id="{6B7015A6-C75F-40F4-8F16-4F1C0F475A05}"/>
                    </a:ext>
                  </a:extLst>
                </p:cNvPr>
                <p:cNvSpPr>
                  <a:spLocks noChangeArrowheads="1"/>
                </p:cNvSpPr>
                <p:nvPr/>
              </p:nvSpPr>
              <p:spPr bwMode="auto">
                <a:xfrm>
                  <a:off x="3509" y="0"/>
                  <a:ext cx="273"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altLang="zh-CN" sz="1200" b="1"/>
                    <a:t>9</a:t>
                  </a:r>
                </a:p>
              </p:txBody>
            </p:sp>
            <p:sp>
              <p:nvSpPr>
                <p:cNvPr id="836643" name="Rectangle 35">
                  <a:extLst>
                    <a:ext uri="{FF2B5EF4-FFF2-40B4-BE49-F238E27FC236}">
                      <a16:creationId xmlns:a16="http://schemas.microsoft.com/office/drawing/2014/main" id="{6EE07EFF-3EA3-4F2C-BB2D-85FB2A855135}"/>
                    </a:ext>
                  </a:extLst>
                </p:cNvPr>
                <p:cNvSpPr>
                  <a:spLocks noChangeArrowheads="1"/>
                </p:cNvSpPr>
                <p:nvPr/>
              </p:nvSpPr>
              <p:spPr bwMode="auto">
                <a:xfrm>
                  <a:off x="3466" y="0"/>
                  <a:ext cx="359" cy="31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836644" name="Group 36">
                <a:extLst>
                  <a:ext uri="{FF2B5EF4-FFF2-40B4-BE49-F238E27FC236}">
                    <a16:creationId xmlns:a16="http://schemas.microsoft.com/office/drawing/2014/main" id="{3221F686-2D01-41E4-A8CA-64A396BAA60E}"/>
                  </a:ext>
                </a:extLst>
              </p:cNvPr>
              <p:cNvGrpSpPr>
                <a:grpSpLocks/>
              </p:cNvGrpSpPr>
              <p:nvPr/>
            </p:nvGrpSpPr>
            <p:grpSpPr bwMode="auto">
              <a:xfrm>
                <a:off x="3825" y="0"/>
                <a:ext cx="359" cy="317"/>
                <a:chOff x="3825" y="0"/>
                <a:chExt cx="359" cy="317"/>
              </a:xfrm>
            </p:grpSpPr>
            <p:sp>
              <p:nvSpPr>
                <p:cNvPr id="836645" name="Rectangle 37">
                  <a:extLst>
                    <a:ext uri="{FF2B5EF4-FFF2-40B4-BE49-F238E27FC236}">
                      <a16:creationId xmlns:a16="http://schemas.microsoft.com/office/drawing/2014/main" id="{4FF66B26-C659-4552-A1EB-1C27F1176F62}"/>
                    </a:ext>
                  </a:extLst>
                </p:cNvPr>
                <p:cNvSpPr>
                  <a:spLocks noChangeArrowheads="1"/>
                </p:cNvSpPr>
                <p:nvPr/>
              </p:nvSpPr>
              <p:spPr bwMode="auto">
                <a:xfrm>
                  <a:off x="3868" y="0"/>
                  <a:ext cx="273"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altLang="zh-CN" sz="1200" b="1"/>
                    <a:t>10</a:t>
                  </a:r>
                </a:p>
              </p:txBody>
            </p:sp>
            <p:sp>
              <p:nvSpPr>
                <p:cNvPr id="836646" name="Rectangle 38">
                  <a:extLst>
                    <a:ext uri="{FF2B5EF4-FFF2-40B4-BE49-F238E27FC236}">
                      <a16:creationId xmlns:a16="http://schemas.microsoft.com/office/drawing/2014/main" id="{EDFF299B-34DC-4B3C-9015-E2B72DF50080}"/>
                    </a:ext>
                  </a:extLst>
                </p:cNvPr>
                <p:cNvSpPr>
                  <a:spLocks noChangeArrowheads="1"/>
                </p:cNvSpPr>
                <p:nvPr/>
              </p:nvSpPr>
              <p:spPr bwMode="auto">
                <a:xfrm>
                  <a:off x="3825" y="0"/>
                  <a:ext cx="359" cy="31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836647" name="Group 39">
                <a:extLst>
                  <a:ext uri="{FF2B5EF4-FFF2-40B4-BE49-F238E27FC236}">
                    <a16:creationId xmlns:a16="http://schemas.microsoft.com/office/drawing/2014/main" id="{A4C71E60-7E16-4879-A2B5-BB8CBAE36E7B}"/>
                  </a:ext>
                </a:extLst>
              </p:cNvPr>
              <p:cNvGrpSpPr>
                <a:grpSpLocks/>
              </p:cNvGrpSpPr>
              <p:nvPr/>
            </p:nvGrpSpPr>
            <p:grpSpPr bwMode="auto">
              <a:xfrm>
                <a:off x="0" y="317"/>
                <a:ext cx="594" cy="403"/>
                <a:chOff x="0" y="317"/>
                <a:chExt cx="594" cy="403"/>
              </a:xfrm>
            </p:grpSpPr>
            <p:sp>
              <p:nvSpPr>
                <p:cNvPr id="836648" name="Rectangle 40">
                  <a:extLst>
                    <a:ext uri="{FF2B5EF4-FFF2-40B4-BE49-F238E27FC236}">
                      <a16:creationId xmlns:a16="http://schemas.microsoft.com/office/drawing/2014/main" id="{EBA93A80-5B00-481E-807E-F26949191C0B}"/>
                    </a:ext>
                  </a:extLst>
                </p:cNvPr>
                <p:cNvSpPr>
                  <a:spLocks noChangeArrowheads="1"/>
                </p:cNvSpPr>
                <p:nvPr/>
              </p:nvSpPr>
              <p:spPr bwMode="auto">
                <a:xfrm>
                  <a:off x="43" y="317"/>
                  <a:ext cx="508"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1600">
                      <a:latin typeface="Times New Roman" panose="02020603050405020304" pitchFamily="18" charset="0"/>
                    </a:rPr>
                    <a:t>线性复杂度</a:t>
                  </a:r>
                  <a:endParaRPr lang="zh-CN" altLang="en-US" sz="1600"/>
                </a:p>
              </p:txBody>
            </p:sp>
            <p:sp>
              <p:nvSpPr>
                <p:cNvPr id="836649" name="Rectangle 41">
                  <a:extLst>
                    <a:ext uri="{FF2B5EF4-FFF2-40B4-BE49-F238E27FC236}">
                      <a16:creationId xmlns:a16="http://schemas.microsoft.com/office/drawing/2014/main" id="{E1C65242-931B-4FFF-83EF-CFDE83E39184}"/>
                    </a:ext>
                  </a:extLst>
                </p:cNvPr>
                <p:cNvSpPr>
                  <a:spLocks noChangeArrowheads="1"/>
                </p:cNvSpPr>
                <p:nvPr/>
              </p:nvSpPr>
              <p:spPr bwMode="auto">
                <a:xfrm>
                  <a:off x="0" y="317"/>
                  <a:ext cx="594"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836650" name="Group 42">
                <a:extLst>
                  <a:ext uri="{FF2B5EF4-FFF2-40B4-BE49-F238E27FC236}">
                    <a16:creationId xmlns:a16="http://schemas.microsoft.com/office/drawing/2014/main" id="{4C0111D9-3456-416F-BDDD-7D9B6F0508D8}"/>
                  </a:ext>
                </a:extLst>
              </p:cNvPr>
              <p:cNvGrpSpPr>
                <a:grpSpLocks/>
              </p:cNvGrpSpPr>
              <p:nvPr/>
            </p:nvGrpSpPr>
            <p:grpSpPr bwMode="auto">
              <a:xfrm>
                <a:off x="594" y="317"/>
                <a:ext cx="359" cy="403"/>
                <a:chOff x="594" y="317"/>
                <a:chExt cx="359" cy="403"/>
              </a:xfrm>
            </p:grpSpPr>
            <p:sp>
              <p:nvSpPr>
                <p:cNvPr id="836651" name="Rectangle 43">
                  <a:extLst>
                    <a:ext uri="{FF2B5EF4-FFF2-40B4-BE49-F238E27FC236}">
                      <a16:creationId xmlns:a16="http://schemas.microsoft.com/office/drawing/2014/main" id="{F2D43BE3-6D4A-41F6-AADD-659047C5F093}"/>
                    </a:ext>
                  </a:extLst>
                </p:cNvPr>
                <p:cNvSpPr>
                  <a:spLocks noChangeArrowheads="1"/>
                </p:cNvSpPr>
                <p:nvPr/>
              </p:nvSpPr>
              <p:spPr bwMode="auto">
                <a:xfrm>
                  <a:off x="637" y="317"/>
                  <a:ext cx="273"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altLang="zh-CN" sz="1200" b="1"/>
                    <a:t>5000</a:t>
                  </a:r>
                </a:p>
              </p:txBody>
            </p:sp>
            <p:sp>
              <p:nvSpPr>
                <p:cNvPr id="836652" name="Rectangle 44">
                  <a:extLst>
                    <a:ext uri="{FF2B5EF4-FFF2-40B4-BE49-F238E27FC236}">
                      <a16:creationId xmlns:a16="http://schemas.microsoft.com/office/drawing/2014/main" id="{D462E156-565C-4BDE-BC5E-4EBEFBF31A47}"/>
                    </a:ext>
                  </a:extLst>
                </p:cNvPr>
                <p:cNvSpPr>
                  <a:spLocks noChangeArrowheads="1"/>
                </p:cNvSpPr>
                <p:nvPr/>
              </p:nvSpPr>
              <p:spPr bwMode="auto">
                <a:xfrm>
                  <a:off x="594" y="317"/>
                  <a:ext cx="359"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836653" name="Group 45">
                <a:extLst>
                  <a:ext uri="{FF2B5EF4-FFF2-40B4-BE49-F238E27FC236}">
                    <a16:creationId xmlns:a16="http://schemas.microsoft.com/office/drawing/2014/main" id="{DDD37F5E-E5C4-4A4B-8AF9-AD364D884104}"/>
                  </a:ext>
                </a:extLst>
              </p:cNvPr>
              <p:cNvGrpSpPr>
                <a:grpSpLocks/>
              </p:cNvGrpSpPr>
              <p:nvPr/>
            </p:nvGrpSpPr>
            <p:grpSpPr bwMode="auto">
              <a:xfrm>
                <a:off x="953" y="317"/>
                <a:ext cx="359" cy="403"/>
                <a:chOff x="953" y="317"/>
                <a:chExt cx="359" cy="403"/>
              </a:xfrm>
            </p:grpSpPr>
            <p:sp>
              <p:nvSpPr>
                <p:cNvPr id="836654" name="Rectangle 46">
                  <a:extLst>
                    <a:ext uri="{FF2B5EF4-FFF2-40B4-BE49-F238E27FC236}">
                      <a16:creationId xmlns:a16="http://schemas.microsoft.com/office/drawing/2014/main" id="{8666BC13-53E4-4A34-B0E2-3A043A584088}"/>
                    </a:ext>
                  </a:extLst>
                </p:cNvPr>
                <p:cNvSpPr>
                  <a:spLocks noChangeArrowheads="1"/>
                </p:cNvSpPr>
                <p:nvPr/>
              </p:nvSpPr>
              <p:spPr bwMode="auto">
                <a:xfrm>
                  <a:off x="996" y="317"/>
                  <a:ext cx="273"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altLang="zh-CN" sz="1200" b="1"/>
                    <a:t>5001</a:t>
                  </a:r>
                </a:p>
              </p:txBody>
            </p:sp>
            <p:sp>
              <p:nvSpPr>
                <p:cNvPr id="836655" name="Rectangle 47">
                  <a:extLst>
                    <a:ext uri="{FF2B5EF4-FFF2-40B4-BE49-F238E27FC236}">
                      <a16:creationId xmlns:a16="http://schemas.microsoft.com/office/drawing/2014/main" id="{2166E36C-7B35-40D3-AB5D-B7CA13537381}"/>
                    </a:ext>
                  </a:extLst>
                </p:cNvPr>
                <p:cNvSpPr>
                  <a:spLocks noChangeArrowheads="1"/>
                </p:cNvSpPr>
                <p:nvPr/>
              </p:nvSpPr>
              <p:spPr bwMode="auto">
                <a:xfrm>
                  <a:off x="953" y="317"/>
                  <a:ext cx="359"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836656" name="Group 48">
                <a:extLst>
                  <a:ext uri="{FF2B5EF4-FFF2-40B4-BE49-F238E27FC236}">
                    <a16:creationId xmlns:a16="http://schemas.microsoft.com/office/drawing/2014/main" id="{0218648C-5D3C-430E-B6E0-5F971EDCE24C}"/>
                  </a:ext>
                </a:extLst>
              </p:cNvPr>
              <p:cNvGrpSpPr>
                <a:grpSpLocks/>
              </p:cNvGrpSpPr>
              <p:nvPr/>
            </p:nvGrpSpPr>
            <p:grpSpPr bwMode="auto">
              <a:xfrm>
                <a:off x="1312" y="317"/>
                <a:ext cx="359" cy="403"/>
                <a:chOff x="1312" y="317"/>
                <a:chExt cx="359" cy="403"/>
              </a:xfrm>
            </p:grpSpPr>
            <p:sp>
              <p:nvSpPr>
                <p:cNvPr id="836657" name="Rectangle 49">
                  <a:extLst>
                    <a:ext uri="{FF2B5EF4-FFF2-40B4-BE49-F238E27FC236}">
                      <a16:creationId xmlns:a16="http://schemas.microsoft.com/office/drawing/2014/main" id="{A8C2889A-6153-4D3D-8726-7B7AC641AA4C}"/>
                    </a:ext>
                  </a:extLst>
                </p:cNvPr>
                <p:cNvSpPr>
                  <a:spLocks noChangeArrowheads="1"/>
                </p:cNvSpPr>
                <p:nvPr/>
              </p:nvSpPr>
              <p:spPr bwMode="auto">
                <a:xfrm>
                  <a:off x="1355" y="317"/>
                  <a:ext cx="273"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altLang="zh-CN" sz="1200" b="1"/>
                    <a:t>5000</a:t>
                  </a:r>
                </a:p>
              </p:txBody>
            </p:sp>
            <p:sp>
              <p:nvSpPr>
                <p:cNvPr id="836658" name="Rectangle 50">
                  <a:extLst>
                    <a:ext uri="{FF2B5EF4-FFF2-40B4-BE49-F238E27FC236}">
                      <a16:creationId xmlns:a16="http://schemas.microsoft.com/office/drawing/2014/main" id="{6BBA7434-794A-4916-902E-CD74AFD6F4B4}"/>
                    </a:ext>
                  </a:extLst>
                </p:cNvPr>
                <p:cNvSpPr>
                  <a:spLocks noChangeArrowheads="1"/>
                </p:cNvSpPr>
                <p:nvPr/>
              </p:nvSpPr>
              <p:spPr bwMode="auto">
                <a:xfrm>
                  <a:off x="1312" y="317"/>
                  <a:ext cx="359"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836659" name="Group 51">
                <a:extLst>
                  <a:ext uri="{FF2B5EF4-FFF2-40B4-BE49-F238E27FC236}">
                    <a16:creationId xmlns:a16="http://schemas.microsoft.com/office/drawing/2014/main" id="{89CF1616-7FA6-49C3-A0D9-CE40B3EC0F6D}"/>
                  </a:ext>
                </a:extLst>
              </p:cNvPr>
              <p:cNvGrpSpPr>
                <a:grpSpLocks/>
              </p:cNvGrpSpPr>
              <p:nvPr/>
            </p:nvGrpSpPr>
            <p:grpSpPr bwMode="auto">
              <a:xfrm>
                <a:off x="1671" y="317"/>
                <a:ext cx="359" cy="403"/>
                <a:chOff x="1671" y="317"/>
                <a:chExt cx="359" cy="403"/>
              </a:xfrm>
            </p:grpSpPr>
            <p:sp>
              <p:nvSpPr>
                <p:cNvPr id="836660" name="Rectangle 52">
                  <a:extLst>
                    <a:ext uri="{FF2B5EF4-FFF2-40B4-BE49-F238E27FC236}">
                      <a16:creationId xmlns:a16="http://schemas.microsoft.com/office/drawing/2014/main" id="{1A74FE7B-230A-4FB2-AD79-AFAD68B1CE1D}"/>
                    </a:ext>
                  </a:extLst>
                </p:cNvPr>
                <p:cNvSpPr>
                  <a:spLocks noChangeArrowheads="1"/>
                </p:cNvSpPr>
                <p:nvPr/>
              </p:nvSpPr>
              <p:spPr bwMode="auto">
                <a:xfrm>
                  <a:off x="1714" y="317"/>
                  <a:ext cx="273"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altLang="zh-CN" sz="1200" b="1"/>
                    <a:t>5000</a:t>
                  </a:r>
                </a:p>
              </p:txBody>
            </p:sp>
            <p:sp>
              <p:nvSpPr>
                <p:cNvPr id="836661" name="Rectangle 53">
                  <a:extLst>
                    <a:ext uri="{FF2B5EF4-FFF2-40B4-BE49-F238E27FC236}">
                      <a16:creationId xmlns:a16="http://schemas.microsoft.com/office/drawing/2014/main" id="{B62DF205-9EF4-4953-82E7-6E9733819C69}"/>
                    </a:ext>
                  </a:extLst>
                </p:cNvPr>
                <p:cNvSpPr>
                  <a:spLocks noChangeArrowheads="1"/>
                </p:cNvSpPr>
                <p:nvPr/>
              </p:nvSpPr>
              <p:spPr bwMode="auto">
                <a:xfrm>
                  <a:off x="1671" y="317"/>
                  <a:ext cx="359"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836662" name="Group 54">
                <a:extLst>
                  <a:ext uri="{FF2B5EF4-FFF2-40B4-BE49-F238E27FC236}">
                    <a16:creationId xmlns:a16="http://schemas.microsoft.com/office/drawing/2014/main" id="{873FB014-D951-4A94-BD07-4F4E6C9CEEFA}"/>
                  </a:ext>
                </a:extLst>
              </p:cNvPr>
              <p:cNvGrpSpPr>
                <a:grpSpLocks/>
              </p:cNvGrpSpPr>
              <p:nvPr/>
            </p:nvGrpSpPr>
            <p:grpSpPr bwMode="auto">
              <a:xfrm>
                <a:off x="2030" y="317"/>
                <a:ext cx="359" cy="403"/>
                <a:chOff x="2030" y="317"/>
                <a:chExt cx="359" cy="403"/>
              </a:xfrm>
            </p:grpSpPr>
            <p:sp>
              <p:nvSpPr>
                <p:cNvPr id="836663" name="Rectangle 55">
                  <a:extLst>
                    <a:ext uri="{FF2B5EF4-FFF2-40B4-BE49-F238E27FC236}">
                      <a16:creationId xmlns:a16="http://schemas.microsoft.com/office/drawing/2014/main" id="{C5DBCCC8-C8B2-408C-8518-1220D16D38D3}"/>
                    </a:ext>
                  </a:extLst>
                </p:cNvPr>
                <p:cNvSpPr>
                  <a:spLocks noChangeArrowheads="1"/>
                </p:cNvSpPr>
                <p:nvPr/>
              </p:nvSpPr>
              <p:spPr bwMode="auto">
                <a:xfrm>
                  <a:off x="2073" y="317"/>
                  <a:ext cx="273"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altLang="zh-CN" sz="1200" b="1"/>
                    <a:t>5000</a:t>
                  </a:r>
                </a:p>
              </p:txBody>
            </p:sp>
            <p:sp>
              <p:nvSpPr>
                <p:cNvPr id="836664" name="Rectangle 56">
                  <a:extLst>
                    <a:ext uri="{FF2B5EF4-FFF2-40B4-BE49-F238E27FC236}">
                      <a16:creationId xmlns:a16="http://schemas.microsoft.com/office/drawing/2014/main" id="{CB0C2641-95D1-451F-9B0B-A2CAE7DEEDAB}"/>
                    </a:ext>
                  </a:extLst>
                </p:cNvPr>
                <p:cNvSpPr>
                  <a:spLocks noChangeArrowheads="1"/>
                </p:cNvSpPr>
                <p:nvPr/>
              </p:nvSpPr>
              <p:spPr bwMode="auto">
                <a:xfrm>
                  <a:off x="2030" y="317"/>
                  <a:ext cx="359"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836665" name="Group 57">
                <a:extLst>
                  <a:ext uri="{FF2B5EF4-FFF2-40B4-BE49-F238E27FC236}">
                    <a16:creationId xmlns:a16="http://schemas.microsoft.com/office/drawing/2014/main" id="{0ED40650-EE8C-4304-AC07-60D1885D1F5B}"/>
                  </a:ext>
                </a:extLst>
              </p:cNvPr>
              <p:cNvGrpSpPr>
                <a:grpSpLocks/>
              </p:cNvGrpSpPr>
              <p:nvPr/>
            </p:nvGrpSpPr>
            <p:grpSpPr bwMode="auto">
              <a:xfrm>
                <a:off x="2389" y="317"/>
                <a:ext cx="359" cy="403"/>
                <a:chOff x="2389" y="317"/>
                <a:chExt cx="359" cy="403"/>
              </a:xfrm>
            </p:grpSpPr>
            <p:sp>
              <p:nvSpPr>
                <p:cNvPr id="836666" name="Rectangle 58">
                  <a:extLst>
                    <a:ext uri="{FF2B5EF4-FFF2-40B4-BE49-F238E27FC236}">
                      <a16:creationId xmlns:a16="http://schemas.microsoft.com/office/drawing/2014/main" id="{9D849D7D-2882-4F04-9673-BE0281763DCC}"/>
                    </a:ext>
                  </a:extLst>
                </p:cNvPr>
                <p:cNvSpPr>
                  <a:spLocks noChangeArrowheads="1"/>
                </p:cNvSpPr>
                <p:nvPr/>
              </p:nvSpPr>
              <p:spPr bwMode="auto">
                <a:xfrm>
                  <a:off x="2432" y="317"/>
                  <a:ext cx="273"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altLang="zh-CN" sz="1200" b="1"/>
                    <a:t>5000</a:t>
                  </a:r>
                </a:p>
              </p:txBody>
            </p:sp>
            <p:sp>
              <p:nvSpPr>
                <p:cNvPr id="836667" name="Rectangle 59">
                  <a:extLst>
                    <a:ext uri="{FF2B5EF4-FFF2-40B4-BE49-F238E27FC236}">
                      <a16:creationId xmlns:a16="http://schemas.microsoft.com/office/drawing/2014/main" id="{47F004E0-4678-4855-907F-24A5EAC1919E}"/>
                    </a:ext>
                  </a:extLst>
                </p:cNvPr>
                <p:cNvSpPr>
                  <a:spLocks noChangeArrowheads="1"/>
                </p:cNvSpPr>
                <p:nvPr/>
              </p:nvSpPr>
              <p:spPr bwMode="auto">
                <a:xfrm>
                  <a:off x="2389" y="317"/>
                  <a:ext cx="359"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836668" name="Group 60">
                <a:extLst>
                  <a:ext uri="{FF2B5EF4-FFF2-40B4-BE49-F238E27FC236}">
                    <a16:creationId xmlns:a16="http://schemas.microsoft.com/office/drawing/2014/main" id="{32B04DDD-08AB-4145-8D31-F33C2FC034A0}"/>
                  </a:ext>
                </a:extLst>
              </p:cNvPr>
              <p:cNvGrpSpPr>
                <a:grpSpLocks/>
              </p:cNvGrpSpPr>
              <p:nvPr/>
            </p:nvGrpSpPr>
            <p:grpSpPr bwMode="auto">
              <a:xfrm>
                <a:off x="2748" y="317"/>
                <a:ext cx="359" cy="403"/>
                <a:chOff x="2748" y="317"/>
                <a:chExt cx="359" cy="403"/>
              </a:xfrm>
            </p:grpSpPr>
            <p:sp>
              <p:nvSpPr>
                <p:cNvPr id="836669" name="Rectangle 61">
                  <a:extLst>
                    <a:ext uri="{FF2B5EF4-FFF2-40B4-BE49-F238E27FC236}">
                      <a16:creationId xmlns:a16="http://schemas.microsoft.com/office/drawing/2014/main" id="{25ED51FF-21FD-4A9F-A7DB-94DB53B1CC48}"/>
                    </a:ext>
                  </a:extLst>
                </p:cNvPr>
                <p:cNvSpPr>
                  <a:spLocks noChangeArrowheads="1"/>
                </p:cNvSpPr>
                <p:nvPr/>
              </p:nvSpPr>
              <p:spPr bwMode="auto">
                <a:xfrm>
                  <a:off x="2791" y="317"/>
                  <a:ext cx="273"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altLang="zh-CN" sz="1200" b="1"/>
                    <a:t>5001</a:t>
                  </a:r>
                </a:p>
              </p:txBody>
            </p:sp>
            <p:sp>
              <p:nvSpPr>
                <p:cNvPr id="836670" name="Rectangle 62">
                  <a:extLst>
                    <a:ext uri="{FF2B5EF4-FFF2-40B4-BE49-F238E27FC236}">
                      <a16:creationId xmlns:a16="http://schemas.microsoft.com/office/drawing/2014/main" id="{F792153F-8A0D-4B67-85D3-125DF40D80F2}"/>
                    </a:ext>
                  </a:extLst>
                </p:cNvPr>
                <p:cNvSpPr>
                  <a:spLocks noChangeArrowheads="1"/>
                </p:cNvSpPr>
                <p:nvPr/>
              </p:nvSpPr>
              <p:spPr bwMode="auto">
                <a:xfrm>
                  <a:off x="2748" y="317"/>
                  <a:ext cx="359"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836671" name="Group 63">
                <a:extLst>
                  <a:ext uri="{FF2B5EF4-FFF2-40B4-BE49-F238E27FC236}">
                    <a16:creationId xmlns:a16="http://schemas.microsoft.com/office/drawing/2014/main" id="{BBB2CD75-FC2B-438C-9A24-99A69F28507C}"/>
                  </a:ext>
                </a:extLst>
              </p:cNvPr>
              <p:cNvGrpSpPr>
                <a:grpSpLocks/>
              </p:cNvGrpSpPr>
              <p:nvPr/>
            </p:nvGrpSpPr>
            <p:grpSpPr bwMode="auto">
              <a:xfrm>
                <a:off x="3107" y="317"/>
                <a:ext cx="359" cy="403"/>
                <a:chOff x="3107" y="317"/>
                <a:chExt cx="359" cy="403"/>
              </a:xfrm>
            </p:grpSpPr>
            <p:sp>
              <p:nvSpPr>
                <p:cNvPr id="836672" name="Rectangle 64">
                  <a:extLst>
                    <a:ext uri="{FF2B5EF4-FFF2-40B4-BE49-F238E27FC236}">
                      <a16:creationId xmlns:a16="http://schemas.microsoft.com/office/drawing/2014/main" id="{3ACCAA47-CA58-4669-B8C8-0B40BDEF2360}"/>
                    </a:ext>
                  </a:extLst>
                </p:cNvPr>
                <p:cNvSpPr>
                  <a:spLocks noChangeArrowheads="1"/>
                </p:cNvSpPr>
                <p:nvPr/>
              </p:nvSpPr>
              <p:spPr bwMode="auto">
                <a:xfrm>
                  <a:off x="3150" y="317"/>
                  <a:ext cx="273"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altLang="zh-CN" sz="1200" b="1"/>
                    <a:t>5001</a:t>
                  </a:r>
                </a:p>
              </p:txBody>
            </p:sp>
            <p:sp>
              <p:nvSpPr>
                <p:cNvPr id="836673" name="Rectangle 65">
                  <a:extLst>
                    <a:ext uri="{FF2B5EF4-FFF2-40B4-BE49-F238E27FC236}">
                      <a16:creationId xmlns:a16="http://schemas.microsoft.com/office/drawing/2014/main" id="{900251A5-A017-4704-BBD3-2946129B718A}"/>
                    </a:ext>
                  </a:extLst>
                </p:cNvPr>
                <p:cNvSpPr>
                  <a:spLocks noChangeArrowheads="1"/>
                </p:cNvSpPr>
                <p:nvPr/>
              </p:nvSpPr>
              <p:spPr bwMode="auto">
                <a:xfrm>
                  <a:off x="3107" y="317"/>
                  <a:ext cx="359"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836674" name="Group 66">
                <a:extLst>
                  <a:ext uri="{FF2B5EF4-FFF2-40B4-BE49-F238E27FC236}">
                    <a16:creationId xmlns:a16="http://schemas.microsoft.com/office/drawing/2014/main" id="{73955365-2B1D-48DF-A816-95C6B49C6815}"/>
                  </a:ext>
                </a:extLst>
              </p:cNvPr>
              <p:cNvGrpSpPr>
                <a:grpSpLocks/>
              </p:cNvGrpSpPr>
              <p:nvPr/>
            </p:nvGrpSpPr>
            <p:grpSpPr bwMode="auto">
              <a:xfrm>
                <a:off x="3466" y="317"/>
                <a:ext cx="359" cy="403"/>
                <a:chOff x="3466" y="317"/>
                <a:chExt cx="359" cy="403"/>
              </a:xfrm>
            </p:grpSpPr>
            <p:sp>
              <p:nvSpPr>
                <p:cNvPr id="836675" name="Rectangle 67">
                  <a:extLst>
                    <a:ext uri="{FF2B5EF4-FFF2-40B4-BE49-F238E27FC236}">
                      <a16:creationId xmlns:a16="http://schemas.microsoft.com/office/drawing/2014/main" id="{C786B3C9-443A-4E43-B545-DFBAE97828BA}"/>
                    </a:ext>
                  </a:extLst>
                </p:cNvPr>
                <p:cNvSpPr>
                  <a:spLocks noChangeArrowheads="1"/>
                </p:cNvSpPr>
                <p:nvPr/>
              </p:nvSpPr>
              <p:spPr bwMode="auto">
                <a:xfrm>
                  <a:off x="3509" y="317"/>
                  <a:ext cx="273"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altLang="zh-CN" sz="1200" b="1"/>
                    <a:t>4999</a:t>
                  </a:r>
                </a:p>
              </p:txBody>
            </p:sp>
            <p:sp>
              <p:nvSpPr>
                <p:cNvPr id="836676" name="Rectangle 68">
                  <a:extLst>
                    <a:ext uri="{FF2B5EF4-FFF2-40B4-BE49-F238E27FC236}">
                      <a16:creationId xmlns:a16="http://schemas.microsoft.com/office/drawing/2014/main" id="{8326D17C-28EA-4050-9E5A-BC113B6BF16C}"/>
                    </a:ext>
                  </a:extLst>
                </p:cNvPr>
                <p:cNvSpPr>
                  <a:spLocks noChangeArrowheads="1"/>
                </p:cNvSpPr>
                <p:nvPr/>
              </p:nvSpPr>
              <p:spPr bwMode="auto">
                <a:xfrm>
                  <a:off x="3466" y="317"/>
                  <a:ext cx="359"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836677" name="Group 69">
                <a:extLst>
                  <a:ext uri="{FF2B5EF4-FFF2-40B4-BE49-F238E27FC236}">
                    <a16:creationId xmlns:a16="http://schemas.microsoft.com/office/drawing/2014/main" id="{370385DC-A0A9-450A-B3D4-5B65F771744B}"/>
                  </a:ext>
                </a:extLst>
              </p:cNvPr>
              <p:cNvGrpSpPr>
                <a:grpSpLocks/>
              </p:cNvGrpSpPr>
              <p:nvPr/>
            </p:nvGrpSpPr>
            <p:grpSpPr bwMode="auto">
              <a:xfrm>
                <a:off x="3825" y="317"/>
                <a:ext cx="359" cy="403"/>
                <a:chOff x="3825" y="317"/>
                <a:chExt cx="359" cy="403"/>
              </a:xfrm>
            </p:grpSpPr>
            <p:sp>
              <p:nvSpPr>
                <p:cNvPr id="836678" name="Rectangle 70">
                  <a:extLst>
                    <a:ext uri="{FF2B5EF4-FFF2-40B4-BE49-F238E27FC236}">
                      <a16:creationId xmlns:a16="http://schemas.microsoft.com/office/drawing/2014/main" id="{22CD8F0D-4D3A-4631-B23F-F3E65C0F41F0}"/>
                    </a:ext>
                  </a:extLst>
                </p:cNvPr>
                <p:cNvSpPr>
                  <a:spLocks noChangeArrowheads="1"/>
                </p:cNvSpPr>
                <p:nvPr/>
              </p:nvSpPr>
              <p:spPr bwMode="auto">
                <a:xfrm>
                  <a:off x="3868" y="317"/>
                  <a:ext cx="273"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altLang="zh-CN" sz="1200" b="1"/>
                    <a:t>4998</a:t>
                  </a:r>
                </a:p>
              </p:txBody>
            </p:sp>
            <p:sp>
              <p:nvSpPr>
                <p:cNvPr id="836679" name="Rectangle 71">
                  <a:extLst>
                    <a:ext uri="{FF2B5EF4-FFF2-40B4-BE49-F238E27FC236}">
                      <a16:creationId xmlns:a16="http://schemas.microsoft.com/office/drawing/2014/main" id="{F22AEAC3-DC8D-4ACE-9CA5-640E3E4EC9A9}"/>
                    </a:ext>
                  </a:extLst>
                </p:cNvPr>
                <p:cNvSpPr>
                  <a:spLocks noChangeArrowheads="1"/>
                </p:cNvSpPr>
                <p:nvPr/>
              </p:nvSpPr>
              <p:spPr bwMode="auto">
                <a:xfrm>
                  <a:off x="3825" y="317"/>
                  <a:ext cx="359"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sp>
          <p:nvSpPr>
            <p:cNvPr id="836680" name="Rectangle 72">
              <a:extLst>
                <a:ext uri="{FF2B5EF4-FFF2-40B4-BE49-F238E27FC236}">
                  <a16:creationId xmlns:a16="http://schemas.microsoft.com/office/drawing/2014/main" id="{ED88853F-BDF7-49C4-A5D5-09DDD84EF851}"/>
                </a:ext>
              </a:extLst>
            </p:cNvPr>
            <p:cNvSpPr>
              <a:spLocks noChangeArrowheads="1"/>
            </p:cNvSpPr>
            <p:nvPr/>
          </p:nvSpPr>
          <p:spPr bwMode="auto">
            <a:xfrm>
              <a:off x="-3" y="-3"/>
              <a:ext cx="4190" cy="726"/>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836681" name="Text Box 73">
            <a:extLst>
              <a:ext uri="{FF2B5EF4-FFF2-40B4-BE49-F238E27FC236}">
                <a16:creationId xmlns:a16="http://schemas.microsoft.com/office/drawing/2014/main" id="{9D01304B-EF70-4133-AAA5-F85AD68E72E9}"/>
              </a:ext>
            </a:extLst>
          </p:cNvPr>
          <p:cNvSpPr txBox="1">
            <a:spLocks noChangeArrowheads="1"/>
          </p:cNvSpPr>
          <p:nvPr/>
        </p:nvSpPr>
        <p:spPr bwMode="auto">
          <a:xfrm>
            <a:off x="1752600" y="228601"/>
            <a:ext cx="3276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a:latin typeface="宋体" panose="02010600030101010101" pitchFamily="2" charset="-122"/>
              </a:rPr>
              <a:t>密钥序列的线性复杂度分析续</a:t>
            </a:r>
          </a:p>
        </p:txBody>
      </p:sp>
    </p:spTree>
  </p:cSld>
  <p:clrMapOvr>
    <a:masterClrMapping/>
  </p:clrMapOvr>
  <p:transition/>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97A9676F-F962-4D87-B7CA-798608065103}"/>
              </a:ext>
            </a:extLst>
          </p:cNvPr>
          <p:cNvSpPr>
            <a:spLocks noGrp="1"/>
          </p:cNvSpPr>
          <p:nvPr>
            <p:ph type="dt" sz="half" idx="10"/>
          </p:nvPr>
        </p:nvSpPr>
        <p:spPr/>
        <p:txBody>
          <a:bodyPr/>
          <a:lstStyle/>
          <a:p>
            <a:fld id="{C7D31693-D12B-4E15-9ED5-62FAD34143CD}" type="datetime1">
              <a:rPr lang="zh-CN" altLang="en-US"/>
              <a:pPr/>
              <a:t>2018/11/28</a:t>
            </a:fld>
            <a:endParaRPr lang="en-US" altLang="zh-CN"/>
          </a:p>
        </p:txBody>
      </p:sp>
      <p:sp>
        <p:nvSpPr>
          <p:cNvPr id="6" name="灯片编号占位符 5">
            <a:extLst>
              <a:ext uri="{FF2B5EF4-FFF2-40B4-BE49-F238E27FC236}">
                <a16:creationId xmlns:a16="http://schemas.microsoft.com/office/drawing/2014/main" id="{90EC876D-3D10-474C-9179-8A3F36FAE880}"/>
              </a:ext>
            </a:extLst>
          </p:cNvPr>
          <p:cNvSpPr>
            <a:spLocks noGrp="1"/>
          </p:cNvSpPr>
          <p:nvPr>
            <p:ph type="sldNum" sz="quarter" idx="12"/>
          </p:nvPr>
        </p:nvSpPr>
        <p:spPr/>
        <p:txBody>
          <a:bodyPr/>
          <a:lstStyle/>
          <a:p>
            <a:fld id="{6C08842B-2F40-4F37-9522-A746869EC35E}" type="slidenum">
              <a:rPr lang="en-US" altLang="zh-CN"/>
              <a:pPr/>
              <a:t>159</a:t>
            </a:fld>
            <a:endParaRPr lang="en-US" altLang="zh-CN"/>
          </a:p>
        </p:txBody>
      </p:sp>
      <p:sp>
        <p:nvSpPr>
          <p:cNvPr id="837634" name="Rectangle 2">
            <a:extLst>
              <a:ext uri="{FF2B5EF4-FFF2-40B4-BE49-F238E27FC236}">
                <a16:creationId xmlns:a16="http://schemas.microsoft.com/office/drawing/2014/main" id="{C17DFF99-F9E1-403A-8820-7A8A1702DB6B}"/>
              </a:ext>
            </a:extLst>
          </p:cNvPr>
          <p:cNvSpPr>
            <a:spLocks noGrp="1" noChangeArrowheads="1"/>
          </p:cNvSpPr>
          <p:nvPr>
            <p:ph type="title"/>
          </p:nvPr>
        </p:nvSpPr>
        <p:spPr>
          <a:xfrm>
            <a:off x="1622426" y="479426"/>
            <a:ext cx="8188325" cy="519113"/>
          </a:xfrm>
          <a:noFill/>
          <a:ln/>
        </p:spPr>
        <p:txBody>
          <a:bodyPr anchor="b"/>
          <a:lstStyle/>
          <a:p>
            <a:pPr algn="l">
              <a:buClr>
                <a:srgbClr val="0000CC"/>
              </a:buClr>
              <a:buFont typeface="Wingdings" panose="05000000000000000000" pitchFamily="2" charset="2"/>
              <a:buChar char="Ø"/>
            </a:pPr>
            <a:r>
              <a:rPr lang="zh-CN" altLang="en-US" sz="2800">
                <a:latin typeface="Times New Roman" panose="02020603050405020304" pitchFamily="18" charset="0"/>
                <a:ea typeface="宋体" panose="02010600030101010101" pitchFamily="2" charset="-122"/>
              </a:rPr>
              <a:t>密钥序列的混淆与扩散性能分析</a:t>
            </a:r>
          </a:p>
        </p:txBody>
      </p:sp>
      <p:graphicFrame>
        <p:nvGraphicFramePr>
          <p:cNvPr id="837635" name="Object 3">
            <a:extLst>
              <a:ext uri="{FF2B5EF4-FFF2-40B4-BE49-F238E27FC236}">
                <a16:creationId xmlns:a16="http://schemas.microsoft.com/office/drawing/2014/main" id="{1F398B62-FF99-4685-B260-3C8C1E673516}"/>
              </a:ext>
            </a:extLst>
          </p:cNvPr>
          <p:cNvGraphicFramePr>
            <a:graphicFrameLocks noGrp="1" noChangeAspect="1"/>
          </p:cNvGraphicFramePr>
          <p:nvPr>
            <p:ph idx="1"/>
          </p:nvPr>
        </p:nvGraphicFramePr>
        <p:xfrm>
          <a:off x="1884364" y="1127126"/>
          <a:ext cx="8351837" cy="4951413"/>
        </p:xfrm>
        <a:graphic>
          <a:graphicData uri="http://schemas.openxmlformats.org/presentationml/2006/ole">
            <mc:AlternateContent xmlns:mc="http://schemas.openxmlformats.org/markup-compatibility/2006">
              <mc:Choice xmlns:v="urn:schemas-microsoft-com:vml" Requires="v">
                <p:oleObj spid="_x0000_s64519" name="文档" r:id="rId3" imgW="8862527" imgH="5255183" progId="Word.Document.8">
                  <p:embed/>
                </p:oleObj>
              </mc:Choice>
              <mc:Fallback>
                <p:oleObj name="文档" r:id="rId3" imgW="8862527" imgH="5255183" progId="Word.Document.8">
                  <p:embed/>
                  <p:pic>
                    <p:nvPicPr>
                      <p:cNvPr id="837635" name="Object 3">
                        <a:extLst>
                          <a:ext uri="{FF2B5EF4-FFF2-40B4-BE49-F238E27FC236}">
                            <a16:creationId xmlns:a16="http://schemas.microsoft.com/office/drawing/2014/main" id="{1F398B62-FF99-4685-B260-3C8C1E6735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4364" y="1127126"/>
                        <a:ext cx="8351837" cy="4951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日期占位符 3">
            <a:extLst>
              <a:ext uri="{FF2B5EF4-FFF2-40B4-BE49-F238E27FC236}">
                <a16:creationId xmlns:a16="http://schemas.microsoft.com/office/drawing/2014/main" id="{31D86E7C-2E10-437D-924C-99BDF66CD3B8}"/>
              </a:ext>
            </a:extLst>
          </p:cNvPr>
          <p:cNvSpPr>
            <a:spLocks noGrp="1"/>
          </p:cNvSpPr>
          <p:nvPr>
            <p:ph type="dt" sz="half" idx="10"/>
          </p:nvPr>
        </p:nvSpPr>
        <p:spPr/>
        <p:txBody>
          <a:bodyPr/>
          <a:lstStyle/>
          <a:p>
            <a:fld id="{E90DAC0B-1CCB-45BE-AE38-A654FC600AF3}" type="datetime1">
              <a:rPr lang="zh-CN" altLang="en-US"/>
              <a:pPr/>
              <a:t>2018/11/28</a:t>
            </a:fld>
            <a:endParaRPr lang="en-US" altLang="zh-CN"/>
          </a:p>
        </p:txBody>
      </p:sp>
      <p:sp>
        <p:nvSpPr>
          <p:cNvPr id="19" name="灯片编号占位符 5">
            <a:extLst>
              <a:ext uri="{FF2B5EF4-FFF2-40B4-BE49-F238E27FC236}">
                <a16:creationId xmlns:a16="http://schemas.microsoft.com/office/drawing/2014/main" id="{539D0226-0CD6-4322-ADE9-F459C823138C}"/>
              </a:ext>
            </a:extLst>
          </p:cNvPr>
          <p:cNvSpPr>
            <a:spLocks noGrp="1"/>
          </p:cNvSpPr>
          <p:nvPr>
            <p:ph type="sldNum" sz="quarter" idx="12"/>
          </p:nvPr>
        </p:nvSpPr>
        <p:spPr/>
        <p:txBody>
          <a:bodyPr/>
          <a:lstStyle/>
          <a:p>
            <a:fld id="{7A7F07EA-330B-4CE0-800E-DCD96411801B}" type="slidenum">
              <a:rPr lang="en-US" altLang="zh-CN"/>
              <a:pPr/>
              <a:t>16</a:t>
            </a:fld>
            <a:endParaRPr lang="en-US" altLang="zh-CN"/>
          </a:p>
        </p:txBody>
      </p:sp>
      <p:sp>
        <p:nvSpPr>
          <p:cNvPr id="691202" name="Rectangle 2">
            <a:extLst>
              <a:ext uri="{FF2B5EF4-FFF2-40B4-BE49-F238E27FC236}">
                <a16:creationId xmlns:a16="http://schemas.microsoft.com/office/drawing/2014/main" id="{216762A5-25EC-44B6-9C6E-B163265E193C}"/>
              </a:ext>
            </a:extLst>
          </p:cNvPr>
          <p:cNvSpPr>
            <a:spLocks noGrp="1" noRot="1" noChangeArrowheads="1"/>
          </p:cNvSpPr>
          <p:nvPr>
            <p:ph type="title"/>
          </p:nvPr>
        </p:nvSpPr>
        <p:spPr>
          <a:noFill/>
        </p:spPr>
        <p:txBody>
          <a:bodyPr/>
          <a:lstStyle/>
          <a:p>
            <a:r>
              <a:rPr lang="zh-CN" altLang="en-US" sz="4000" b="1" dirty="0"/>
              <a:t>同步流密码</a:t>
            </a:r>
            <a:r>
              <a:rPr lang="en-US" altLang="zh-CN" sz="4000" b="1" dirty="0"/>
              <a:t>—</a:t>
            </a:r>
            <a:r>
              <a:rPr lang="zh-CN" altLang="en-US" sz="4000" b="1" dirty="0"/>
              <a:t>线性反馈移位寄存器</a:t>
            </a:r>
          </a:p>
        </p:txBody>
      </p:sp>
      <p:sp>
        <p:nvSpPr>
          <p:cNvPr id="691203" name="Rectangle 3">
            <a:extLst>
              <a:ext uri="{FF2B5EF4-FFF2-40B4-BE49-F238E27FC236}">
                <a16:creationId xmlns:a16="http://schemas.microsoft.com/office/drawing/2014/main" id="{32383C52-26A3-48EB-AD61-A5BEC0D82F37}"/>
              </a:ext>
            </a:extLst>
          </p:cNvPr>
          <p:cNvSpPr>
            <a:spLocks noGrp="1" noRot="1" noChangeArrowheads="1"/>
          </p:cNvSpPr>
          <p:nvPr>
            <p:ph type="body" idx="1"/>
          </p:nvPr>
        </p:nvSpPr>
        <p:spPr>
          <a:xfrm>
            <a:off x="2135188" y="1628776"/>
            <a:ext cx="8153400" cy="4498975"/>
          </a:xfrm>
        </p:spPr>
        <p:txBody>
          <a:bodyPr>
            <a:normAutofit lnSpcReduction="10000"/>
          </a:bodyPr>
          <a:lstStyle/>
          <a:p>
            <a:pPr>
              <a:lnSpc>
                <a:spcPct val="190000"/>
              </a:lnSpc>
              <a:buFont typeface="Wingdings" panose="05000000000000000000" pitchFamily="2" charset="2"/>
              <a:buNone/>
            </a:pPr>
            <a:r>
              <a:rPr lang="en-US" altLang="zh-CN" i="1"/>
              <a:t>n</a:t>
            </a:r>
            <a:r>
              <a:rPr lang="zh-CN" altLang="en-US"/>
              <a:t>级线性反馈移位寄存器</a:t>
            </a:r>
            <a:r>
              <a:rPr lang="en-US" altLang="zh-CN"/>
              <a:t>(LFSR)</a:t>
            </a:r>
            <a:r>
              <a:rPr lang="zh-CN" altLang="en-US"/>
              <a:t>由移位寄存器：</a:t>
            </a:r>
          </a:p>
          <a:p>
            <a:pPr>
              <a:lnSpc>
                <a:spcPct val="190000"/>
              </a:lnSpc>
              <a:buFont typeface="Wingdings" panose="05000000000000000000" pitchFamily="2" charset="2"/>
              <a:buNone/>
            </a:pPr>
            <a:endParaRPr lang="zh-CN" altLang="en-US"/>
          </a:p>
          <a:p>
            <a:pPr>
              <a:lnSpc>
                <a:spcPct val="190000"/>
              </a:lnSpc>
              <a:buFont typeface="Wingdings" panose="05000000000000000000" pitchFamily="2" charset="2"/>
              <a:buNone/>
            </a:pPr>
            <a:r>
              <a:rPr lang="zh-CN" altLang="en-US"/>
              <a:t>和节拍序列：</a:t>
            </a:r>
          </a:p>
          <a:p>
            <a:pPr>
              <a:lnSpc>
                <a:spcPct val="190000"/>
              </a:lnSpc>
              <a:buFont typeface="Wingdings" panose="05000000000000000000" pitchFamily="2" charset="2"/>
              <a:buNone/>
            </a:pPr>
            <a:endParaRPr lang="zh-CN" altLang="en-US"/>
          </a:p>
          <a:p>
            <a:pPr>
              <a:lnSpc>
                <a:spcPct val="190000"/>
              </a:lnSpc>
              <a:buFont typeface="Wingdings" panose="05000000000000000000" pitchFamily="2" charset="2"/>
              <a:buNone/>
            </a:pPr>
            <a:r>
              <a:rPr lang="zh-CN" altLang="en-US"/>
              <a:t>组成，其中   和                    是二进制数字。</a:t>
            </a:r>
          </a:p>
        </p:txBody>
      </p:sp>
      <p:sp>
        <p:nvSpPr>
          <p:cNvPr id="691205" name="Rectangle 5">
            <a:extLst>
              <a:ext uri="{FF2B5EF4-FFF2-40B4-BE49-F238E27FC236}">
                <a16:creationId xmlns:a16="http://schemas.microsoft.com/office/drawing/2014/main" id="{5444B049-BCE3-4729-9BEF-196BD79C3523}"/>
              </a:ext>
            </a:extLst>
          </p:cNvPr>
          <p:cNvSpPr>
            <a:spLocks noChangeArrowheads="1"/>
          </p:cNvSpPr>
          <p:nvPr/>
        </p:nvSpPr>
        <p:spPr bwMode="auto">
          <a:xfrm>
            <a:off x="1524001" y="3115747"/>
            <a:ext cx="184731" cy="369332"/>
          </a:xfrm>
          <a:prstGeom prst="rect">
            <a:avLst/>
          </a:prstGeom>
          <a:noFill/>
          <a:ln>
            <a:noFill/>
          </a:ln>
          <a:effectLst>
            <a:outerShdw dist="125724" dir="189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Lst>
        </p:spPr>
        <p:txBody>
          <a:bodyPr wrap="none" anchor="ctr">
            <a:spAutoFit/>
          </a:bodyPr>
          <a:lstStyle/>
          <a:p>
            <a:endParaRPr lang="zh-CN" altLang="en-US"/>
          </a:p>
        </p:txBody>
      </p:sp>
      <p:graphicFrame>
        <p:nvGraphicFramePr>
          <p:cNvPr id="691204" name="Object 4">
            <a:extLst>
              <a:ext uri="{FF2B5EF4-FFF2-40B4-BE49-F238E27FC236}">
                <a16:creationId xmlns:a16="http://schemas.microsoft.com/office/drawing/2014/main" id="{4F4CD76C-26B8-42FF-BC47-28BC26313E78}"/>
              </a:ext>
            </a:extLst>
          </p:cNvPr>
          <p:cNvGraphicFramePr>
            <a:graphicFrameLocks noChangeAspect="1"/>
          </p:cNvGraphicFramePr>
          <p:nvPr/>
        </p:nvGraphicFramePr>
        <p:xfrm>
          <a:off x="4378325" y="2692400"/>
          <a:ext cx="2941638" cy="736600"/>
        </p:xfrm>
        <a:graphic>
          <a:graphicData uri="http://schemas.openxmlformats.org/presentationml/2006/ole">
            <mc:AlternateContent xmlns:mc="http://schemas.openxmlformats.org/markup-compatibility/2006">
              <mc:Choice xmlns:v="urn:schemas-microsoft-com:vml" Requires="v">
                <p:oleObj spid="_x0000_s4123" name="Equation" r:id="rId3" imgW="1130040" imgH="279360" progId="Equation.DSMT4">
                  <p:embed/>
                </p:oleObj>
              </mc:Choice>
              <mc:Fallback>
                <p:oleObj name="Equation" r:id="rId3" imgW="1130040" imgH="279360" progId="Equation.DSMT4">
                  <p:embed/>
                  <p:pic>
                    <p:nvPicPr>
                      <p:cNvPr id="691204" name="Object 4">
                        <a:extLst>
                          <a:ext uri="{FF2B5EF4-FFF2-40B4-BE49-F238E27FC236}">
                            <a16:creationId xmlns:a16="http://schemas.microsoft.com/office/drawing/2014/main" id="{4F4CD76C-26B8-42FF-BC47-28BC26313E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78325" y="2692400"/>
                        <a:ext cx="2941638" cy="736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91207" name="Rectangle 7">
            <a:extLst>
              <a:ext uri="{FF2B5EF4-FFF2-40B4-BE49-F238E27FC236}">
                <a16:creationId xmlns:a16="http://schemas.microsoft.com/office/drawing/2014/main" id="{14869EF7-2210-48CE-BA01-08D86D2C6368}"/>
              </a:ext>
            </a:extLst>
          </p:cNvPr>
          <p:cNvSpPr>
            <a:spLocks noChangeArrowheads="1"/>
          </p:cNvSpPr>
          <p:nvPr/>
        </p:nvSpPr>
        <p:spPr bwMode="auto">
          <a:xfrm>
            <a:off x="1524001" y="3115747"/>
            <a:ext cx="184731" cy="369332"/>
          </a:xfrm>
          <a:prstGeom prst="rect">
            <a:avLst/>
          </a:prstGeom>
          <a:noFill/>
          <a:ln>
            <a:noFill/>
          </a:ln>
          <a:effectLst>
            <a:outerShdw dist="125724" dir="189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Lst>
        </p:spPr>
        <p:txBody>
          <a:bodyPr wrap="none" anchor="ctr">
            <a:spAutoFit/>
          </a:bodyPr>
          <a:lstStyle/>
          <a:p>
            <a:endParaRPr lang="zh-CN" altLang="en-US"/>
          </a:p>
        </p:txBody>
      </p:sp>
      <p:graphicFrame>
        <p:nvGraphicFramePr>
          <p:cNvPr id="691206" name="Object 6">
            <a:extLst>
              <a:ext uri="{FF2B5EF4-FFF2-40B4-BE49-F238E27FC236}">
                <a16:creationId xmlns:a16="http://schemas.microsoft.com/office/drawing/2014/main" id="{5BA621BF-8323-46F1-A1D4-C85944DBC5D6}"/>
              </a:ext>
            </a:extLst>
          </p:cNvPr>
          <p:cNvGraphicFramePr>
            <a:graphicFrameLocks noChangeAspect="1"/>
          </p:cNvGraphicFramePr>
          <p:nvPr/>
        </p:nvGraphicFramePr>
        <p:xfrm>
          <a:off x="4367214" y="4446588"/>
          <a:ext cx="3024187" cy="711200"/>
        </p:xfrm>
        <a:graphic>
          <a:graphicData uri="http://schemas.openxmlformats.org/presentationml/2006/ole">
            <mc:AlternateContent xmlns:mc="http://schemas.openxmlformats.org/markup-compatibility/2006">
              <mc:Choice xmlns:v="urn:schemas-microsoft-com:vml" Requires="v">
                <p:oleObj spid="_x0000_s4124" name="Equation" r:id="rId5" imgW="1091726" imgH="253890" progId="Equation.DSMT4">
                  <p:embed/>
                </p:oleObj>
              </mc:Choice>
              <mc:Fallback>
                <p:oleObj name="Equation" r:id="rId5" imgW="1091726" imgH="253890" progId="Equation.DSMT4">
                  <p:embed/>
                  <p:pic>
                    <p:nvPicPr>
                      <p:cNvPr id="691206" name="Object 6">
                        <a:extLst>
                          <a:ext uri="{FF2B5EF4-FFF2-40B4-BE49-F238E27FC236}">
                            <a16:creationId xmlns:a16="http://schemas.microsoft.com/office/drawing/2014/main" id="{5BA621BF-8323-46F1-A1D4-C85944DBC5D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67214" y="4446588"/>
                        <a:ext cx="3024187" cy="711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91209" name="Rectangle 9">
            <a:extLst>
              <a:ext uri="{FF2B5EF4-FFF2-40B4-BE49-F238E27FC236}">
                <a16:creationId xmlns:a16="http://schemas.microsoft.com/office/drawing/2014/main" id="{A3901AE4-7DE3-45A3-B6AD-40C594D6D4FB}"/>
              </a:ext>
            </a:extLst>
          </p:cNvPr>
          <p:cNvSpPr>
            <a:spLocks noChangeArrowheads="1"/>
          </p:cNvSpPr>
          <p:nvPr/>
        </p:nvSpPr>
        <p:spPr bwMode="auto">
          <a:xfrm>
            <a:off x="1524001" y="3130034"/>
            <a:ext cx="184731" cy="369332"/>
          </a:xfrm>
          <a:prstGeom prst="rect">
            <a:avLst/>
          </a:prstGeom>
          <a:noFill/>
          <a:ln>
            <a:noFill/>
          </a:ln>
          <a:effectLst>
            <a:outerShdw dist="125724" dir="189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Lst>
        </p:spPr>
        <p:txBody>
          <a:bodyPr wrap="none" anchor="ctr">
            <a:spAutoFit/>
          </a:bodyPr>
          <a:lstStyle/>
          <a:p>
            <a:endParaRPr lang="zh-CN" altLang="en-US"/>
          </a:p>
        </p:txBody>
      </p:sp>
      <p:graphicFrame>
        <p:nvGraphicFramePr>
          <p:cNvPr id="691208" name="Object 8">
            <a:extLst>
              <a:ext uri="{FF2B5EF4-FFF2-40B4-BE49-F238E27FC236}">
                <a16:creationId xmlns:a16="http://schemas.microsoft.com/office/drawing/2014/main" id="{E0F6F863-F7C6-40E9-B2B6-42351397F792}"/>
              </a:ext>
            </a:extLst>
          </p:cNvPr>
          <p:cNvGraphicFramePr>
            <a:graphicFrameLocks noChangeAspect="1"/>
          </p:cNvGraphicFramePr>
          <p:nvPr/>
        </p:nvGraphicFramePr>
        <p:xfrm>
          <a:off x="4008439" y="5445126"/>
          <a:ext cx="288925" cy="576263"/>
        </p:xfrm>
        <a:graphic>
          <a:graphicData uri="http://schemas.openxmlformats.org/presentationml/2006/ole">
            <mc:AlternateContent xmlns:mc="http://schemas.openxmlformats.org/markup-compatibility/2006">
              <mc:Choice xmlns:v="urn:schemas-microsoft-com:vml" Requires="v">
                <p:oleObj spid="_x0000_s4125" name="Equation" r:id="rId7" imgW="114250" imgH="228501" progId="Equation.DSMT4">
                  <p:embed/>
                </p:oleObj>
              </mc:Choice>
              <mc:Fallback>
                <p:oleObj name="Equation" r:id="rId7" imgW="114250" imgH="228501" progId="Equation.DSMT4">
                  <p:embed/>
                  <p:pic>
                    <p:nvPicPr>
                      <p:cNvPr id="691208" name="Object 8">
                        <a:extLst>
                          <a:ext uri="{FF2B5EF4-FFF2-40B4-BE49-F238E27FC236}">
                            <a16:creationId xmlns:a16="http://schemas.microsoft.com/office/drawing/2014/main" id="{E0F6F863-F7C6-40E9-B2B6-42351397F79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08439" y="5445126"/>
                        <a:ext cx="288925" cy="576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91211" name="Rectangle 11">
            <a:extLst>
              <a:ext uri="{FF2B5EF4-FFF2-40B4-BE49-F238E27FC236}">
                <a16:creationId xmlns:a16="http://schemas.microsoft.com/office/drawing/2014/main" id="{DF024268-9489-4B86-8941-036EDAF5F9A0}"/>
              </a:ext>
            </a:extLst>
          </p:cNvPr>
          <p:cNvSpPr>
            <a:spLocks noChangeArrowheads="1"/>
          </p:cNvSpPr>
          <p:nvPr/>
        </p:nvSpPr>
        <p:spPr bwMode="auto">
          <a:xfrm>
            <a:off x="1524001" y="3130034"/>
            <a:ext cx="184731" cy="369332"/>
          </a:xfrm>
          <a:prstGeom prst="rect">
            <a:avLst/>
          </a:prstGeom>
          <a:noFill/>
          <a:ln>
            <a:noFill/>
          </a:ln>
          <a:effectLst>
            <a:outerShdw dist="125724" dir="189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Lst>
        </p:spPr>
        <p:txBody>
          <a:bodyPr wrap="none" anchor="ctr">
            <a:spAutoFit/>
          </a:bodyPr>
          <a:lstStyle/>
          <a:p>
            <a:endParaRPr lang="zh-CN" altLang="en-US"/>
          </a:p>
        </p:txBody>
      </p:sp>
      <p:graphicFrame>
        <p:nvGraphicFramePr>
          <p:cNvPr id="691210" name="Object 10">
            <a:extLst>
              <a:ext uri="{FF2B5EF4-FFF2-40B4-BE49-F238E27FC236}">
                <a16:creationId xmlns:a16="http://schemas.microsoft.com/office/drawing/2014/main" id="{AB3F2F33-DB1B-44F4-8FE7-75FA20F81C1B}"/>
              </a:ext>
            </a:extLst>
          </p:cNvPr>
          <p:cNvGraphicFramePr>
            <a:graphicFrameLocks noChangeAspect="1"/>
          </p:cNvGraphicFramePr>
          <p:nvPr/>
        </p:nvGraphicFramePr>
        <p:xfrm>
          <a:off x="4654551" y="5516563"/>
          <a:ext cx="288925" cy="576262"/>
        </p:xfrm>
        <a:graphic>
          <a:graphicData uri="http://schemas.openxmlformats.org/presentationml/2006/ole">
            <mc:AlternateContent xmlns:mc="http://schemas.openxmlformats.org/markup-compatibility/2006">
              <mc:Choice xmlns:v="urn:schemas-microsoft-com:vml" Requires="v">
                <p:oleObj spid="_x0000_s4126" name="Equation" r:id="rId9" imgW="114250" imgH="228501" progId="Equation.DSMT4">
                  <p:embed/>
                </p:oleObj>
              </mc:Choice>
              <mc:Fallback>
                <p:oleObj name="Equation" r:id="rId9" imgW="114250" imgH="228501" progId="Equation.DSMT4">
                  <p:embed/>
                  <p:pic>
                    <p:nvPicPr>
                      <p:cNvPr id="691210" name="Object 10">
                        <a:extLst>
                          <a:ext uri="{FF2B5EF4-FFF2-40B4-BE49-F238E27FC236}">
                            <a16:creationId xmlns:a16="http://schemas.microsoft.com/office/drawing/2014/main" id="{AB3F2F33-DB1B-44F4-8FE7-75FA20F81C1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54551" y="5516563"/>
                        <a:ext cx="288925" cy="576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91213" name="Rectangle 13">
            <a:extLst>
              <a:ext uri="{FF2B5EF4-FFF2-40B4-BE49-F238E27FC236}">
                <a16:creationId xmlns:a16="http://schemas.microsoft.com/office/drawing/2014/main" id="{A0792F64-DEAD-44FE-8DE5-488920E7246F}"/>
              </a:ext>
            </a:extLst>
          </p:cNvPr>
          <p:cNvSpPr>
            <a:spLocks noChangeArrowheads="1"/>
          </p:cNvSpPr>
          <p:nvPr/>
        </p:nvSpPr>
        <p:spPr bwMode="auto">
          <a:xfrm>
            <a:off x="1524001" y="3115747"/>
            <a:ext cx="184731" cy="369332"/>
          </a:xfrm>
          <a:prstGeom prst="rect">
            <a:avLst/>
          </a:prstGeom>
          <a:noFill/>
          <a:ln>
            <a:noFill/>
          </a:ln>
          <a:effectLst>
            <a:outerShdw dist="125724" dir="189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Lst>
        </p:spPr>
        <p:txBody>
          <a:bodyPr wrap="none" anchor="ctr">
            <a:spAutoFit/>
          </a:bodyPr>
          <a:lstStyle/>
          <a:p>
            <a:endParaRPr lang="zh-CN" altLang="en-US"/>
          </a:p>
        </p:txBody>
      </p:sp>
      <p:graphicFrame>
        <p:nvGraphicFramePr>
          <p:cNvPr id="691212" name="Object 12">
            <a:extLst>
              <a:ext uri="{FF2B5EF4-FFF2-40B4-BE49-F238E27FC236}">
                <a16:creationId xmlns:a16="http://schemas.microsoft.com/office/drawing/2014/main" id="{5825CCDE-506C-4D91-B2A0-5DBDCD638810}"/>
              </a:ext>
            </a:extLst>
          </p:cNvPr>
          <p:cNvGraphicFramePr>
            <a:graphicFrameLocks noChangeAspect="1"/>
          </p:cNvGraphicFramePr>
          <p:nvPr/>
        </p:nvGraphicFramePr>
        <p:xfrm>
          <a:off x="4872039" y="5513388"/>
          <a:ext cx="1728787" cy="508000"/>
        </p:xfrm>
        <a:graphic>
          <a:graphicData uri="http://schemas.openxmlformats.org/presentationml/2006/ole">
            <mc:AlternateContent xmlns:mc="http://schemas.openxmlformats.org/markup-compatibility/2006">
              <mc:Choice xmlns:v="urn:schemas-microsoft-com:vml" Requires="v">
                <p:oleObj spid="_x0000_s4127" name="Equation" r:id="rId11" imgW="875920" imgH="253890" progId="Equation.DSMT4">
                  <p:embed/>
                </p:oleObj>
              </mc:Choice>
              <mc:Fallback>
                <p:oleObj name="Equation" r:id="rId11" imgW="875920" imgH="253890" progId="Equation.DSMT4">
                  <p:embed/>
                  <p:pic>
                    <p:nvPicPr>
                      <p:cNvPr id="691212" name="Object 12">
                        <a:extLst>
                          <a:ext uri="{FF2B5EF4-FFF2-40B4-BE49-F238E27FC236}">
                            <a16:creationId xmlns:a16="http://schemas.microsoft.com/office/drawing/2014/main" id="{5825CCDE-506C-4D91-B2A0-5DBDCD63881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72039" y="5513388"/>
                        <a:ext cx="1728787"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91215" name="Rectangle 15">
            <a:extLst>
              <a:ext uri="{FF2B5EF4-FFF2-40B4-BE49-F238E27FC236}">
                <a16:creationId xmlns:a16="http://schemas.microsoft.com/office/drawing/2014/main" id="{2B2C52A7-B47A-44BF-A8DC-54244500260D}"/>
              </a:ext>
            </a:extLst>
          </p:cNvPr>
          <p:cNvSpPr>
            <a:spLocks noChangeArrowheads="1"/>
          </p:cNvSpPr>
          <p:nvPr/>
        </p:nvSpPr>
        <p:spPr bwMode="auto">
          <a:xfrm>
            <a:off x="1524001" y="3130034"/>
            <a:ext cx="184731" cy="369332"/>
          </a:xfrm>
          <a:prstGeom prst="rect">
            <a:avLst/>
          </a:prstGeom>
          <a:noFill/>
          <a:ln>
            <a:noFill/>
          </a:ln>
          <a:effectLst>
            <a:outerShdw dist="125724" dir="189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Lst>
        </p:spPr>
        <p:txBody>
          <a:bodyPr wrap="none" anchor="ctr">
            <a:spAutoFit/>
          </a:bodyPr>
          <a:lstStyle/>
          <a:p>
            <a:endParaRPr lang="zh-CN" altLang="en-US"/>
          </a:p>
        </p:txBody>
      </p:sp>
      <p:sp>
        <p:nvSpPr>
          <p:cNvPr id="691217" name="Rectangle 17">
            <a:extLst>
              <a:ext uri="{FF2B5EF4-FFF2-40B4-BE49-F238E27FC236}">
                <a16:creationId xmlns:a16="http://schemas.microsoft.com/office/drawing/2014/main" id="{BF9FC567-B015-4C51-BFA6-6AEDE97BA1D1}"/>
              </a:ext>
            </a:extLst>
          </p:cNvPr>
          <p:cNvSpPr>
            <a:spLocks noChangeArrowheads="1"/>
          </p:cNvSpPr>
          <p:nvPr/>
        </p:nvSpPr>
        <p:spPr bwMode="auto">
          <a:xfrm>
            <a:off x="1524001" y="3130034"/>
            <a:ext cx="184731" cy="369332"/>
          </a:xfrm>
          <a:prstGeom prst="rect">
            <a:avLst/>
          </a:prstGeom>
          <a:noFill/>
          <a:ln>
            <a:noFill/>
          </a:ln>
          <a:effectLst>
            <a:outerShdw dist="125724" dir="189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Lst>
        </p:spPr>
        <p:txBody>
          <a:bodyPr wrap="none" anchor="ctr">
            <a:spAutoFit/>
          </a:bodyPr>
          <a:lstStyle/>
          <a:p>
            <a:endParaRPr lang="zh-CN" altLang="en-US"/>
          </a:p>
        </p:txBody>
      </p:sp>
      <p:sp>
        <p:nvSpPr>
          <p:cNvPr id="691219" name="Rectangle 19">
            <a:extLst>
              <a:ext uri="{FF2B5EF4-FFF2-40B4-BE49-F238E27FC236}">
                <a16:creationId xmlns:a16="http://schemas.microsoft.com/office/drawing/2014/main" id="{851D70BA-CD69-4EA5-9821-3233831A2892}"/>
              </a:ext>
            </a:extLst>
          </p:cNvPr>
          <p:cNvSpPr>
            <a:spLocks noChangeArrowheads="1"/>
          </p:cNvSpPr>
          <p:nvPr/>
        </p:nvSpPr>
        <p:spPr bwMode="auto">
          <a:xfrm>
            <a:off x="1524001" y="4539734"/>
            <a:ext cx="184731" cy="369332"/>
          </a:xfrm>
          <a:prstGeom prst="rect">
            <a:avLst/>
          </a:prstGeom>
          <a:noFill/>
          <a:ln>
            <a:noFill/>
          </a:ln>
          <a:effectLst>
            <a:outerShdw dist="125724" dir="189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Lst>
        </p:spPr>
        <p:txBody>
          <a:bodyPr wrap="none" anchor="ctr">
            <a:spAutoFit/>
          </a:bodyPr>
          <a:lstStyle/>
          <a:p>
            <a:endParaRPr lang="zh-CN" altLang="en-US"/>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1">
            <a:extLst>
              <a:ext uri="{FF2B5EF4-FFF2-40B4-BE49-F238E27FC236}">
                <a16:creationId xmlns:a16="http://schemas.microsoft.com/office/drawing/2014/main" id="{41414C23-6FFD-46CB-A85D-F93294004EE6}"/>
              </a:ext>
            </a:extLst>
          </p:cNvPr>
          <p:cNvSpPr>
            <a:spLocks noGrp="1"/>
          </p:cNvSpPr>
          <p:nvPr>
            <p:ph type="dt" sz="half" idx="10"/>
          </p:nvPr>
        </p:nvSpPr>
        <p:spPr/>
        <p:txBody>
          <a:bodyPr/>
          <a:lstStyle/>
          <a:p>
            <a:fld id="{E87ACAB9-1477-42E7-B04D-07D1A84744E9}" type="datetime1">
              <a:rPr lang="zh-CN" altLang="en-US"/>
              <a:pPr/>
              <a:t>2018/11/28</a:t>
            </a:fld>
            <a:endParaRPr lang="en-US" altLang="zh-CN"/>
          </a:p>
        </p:txBody>
      </p:sp>
      <p:sp>
        <p:nvSpPr>
          <p:cNvPr id="6" name="灯片编号占位符 3">
            <a:extLst>
              <a:ext uri="{FF2B5EF4-FFF2-40B4-BE49-F238E27FC236}">
                <a16:creationId xmlns:a16="http://schemas.microsoft.com/office/drawing/2014/main" id="{A0BBB457-FA3F-4D0C-A287-109E5C7E1735}"/>
              </a:ext>
            </a:extLst>
          </p:cNvPr>
          <p:cNvSpPr>
            <a:spLocks noGrp="1"/>
          </p:cNvSpPr>
          <p:nvPr>
            <p:ph type="sldNum" sz="quarter" idx="12"/>
          </p:nvPr>
        </p:nvSpPr>
        <p:spPr/>
        <p:txBody>
          <a:bodyPr/>
          <a:lstStyle/>
          <a:p>
            <a:fld id="{C49869EB-B18E-4A48-9F60-2DD5E19572A9}" type="slidenum">
              <a:rPr lang="en-US" altLang="zh-CN"/>
              <a:pPr/>
              <a:t>160</a:t>
            </a:fld>
            <a:endParaRPr lang="en-US" altLang="zh-CN"/>
          </a:p>
        </p:txBody>
      </p:sp>
      <p:sp>
        <p:nvSpPr>
          <p:cNvPr id="838658" name="Text Box 2">
            <a:extLst>
              <a:ext uri="{FF2B5EF4-FFF2-40B4-BE49-F238E27FC236}">
                <a16:creationId xmlns:a16="http://schemas.microsoft.com/office/drawing/2014/main" id="{B1A9B55A-116A-44EC-B988-86A95C8BAAE0}"/>
              </a:ext>
            </a:extLst>
          </p:cNvPr>
          <p:cNvSpPr txBox="1">
            <a:spLocks noChangeArrowheads="1"/>
          </p:cNvSpPr>
          <p:nvPr/>
        </p:nvSpPr>
        <p:spPr bwMode="auto">
          <a:xfrm>
            <a:off x="1752600" y="228600"/>
            <a:ext cx="3276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1600">
                <a:latin typeface="宋体" panose="02010600030101010101" pitchFamily="2" charset="-122"/>
              </a:rPr>
              <a:t>密钥序列的混淆与扩散性能分析续</a:t>
            </a:r>
          </a:p>
        </p:txBody>
      </p:sp>
      <p:graphicFrame>
        <p:nvGraphicFramePr>
          <p:cNvPr id="838659" name="Object 3">
            <a:extLst>
              <a:ext uri="{FF2B5EF4-FFF2-40B4-BE49-F238E27FC236}">
                <a16:creationId xmlns:a16="http://schemas.microsoft.com/office/drawing/2014/main" id="{C93D1BE2-4A9F-40A1-9613-0C183950EA50}"/>
              </a:ext>
            </a:extLst>
          </p:cNvPr>
          <p:cNvGraphicFramePr>
            <a:graphicFrameLocks noChangeAspect="1"/>
          </p:cNvGraphicFramePr>
          <p:nvPr/>
        </p:nvGraphicFramePr>
        <p:xfrm>
          <a:off x="1773239" y="765175"/>
          <a:ext cx="8643937" cy="5329238"/>
        </p:xfrm>
        <a:graphic>
          <a:graphicData uri="http://schemas.openxmlformats.org/presentationml/2006/ole">
            <mc:AlternateContent xmlns:mc="http://schemas.openxmlformats.org/markup-compatibility/2006">
              <mc:Choice xmlns:v="urn:schemas-microsoft-com:vml" Requires="v">
                <p:oleObj spid="_x0000_s65543" name="文档" r:id="rId3" imgW="8862974" imgH="5257495" progId="Word.Document.8">
                  <p:embed/>
                </p:oleObj>
              </mc:Choice>
              <mc:Fallback>
                <p:oleObj name="文档" r:id="rId3" imgW="8862974" imgH="5257495" progId="Word.Document.8">
                  <p:embed/>
                  <p:pic>
                    <p:nvPicPr>
                      <p:cNvPr id="838659" name="Object 3">
                        <a:extLst>
                          <a:ext uri="{FF2B5EF4-FFF2-40B4-BE49-F238E27FC236}">
                            <a16:creationId xmlns:a16="http://schemas.microsoft.com/office/drawing/2014/main" id="{C93D1BE2-4A9F-40A1-9613-0C183950EA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3239" y="765175"/>
                        <a:ext cx="8643937" cy="5329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1">
            <a:extLst>
              <a:ext uri="{FF2B5EF4-FFF2-40B4-BE49-F238E27FC236}">
                <a16:creationId xmlns:a16="http://schemas.microsoft.com/office/drawing/2014/main" id="{30E37E28-EEC9-4B1E-96B3-DB15D44BBAE1}"/>
              </a:ext>
            </a:extLst>
          </p:cNvPr>
          <p:cNvSpPr>
            <a:spLocks noGrp="1"/>
          </p:cNvSpPr>
          <p:nvPr>
            <p:ph type="dt" sz="half" idx="10"/>
          </p:nvPr>
        </p:nvSpPr>
        <p:spPr/>
        <p:txBody>
          <a:bodyPr/>
          <a:lstStyle/>
          <a:p>
            <a:fld id="{E542587F-E8F9-4F67-B7E7-D967BCEE6D5D}" type="datetime1">
              <a:rPr lang="zh-CN" altLang="en-US"/>
              <a:pPr/>
              <a:t>2018/11/28</a:t>
            </a:fld>
            <a:endParaRPr lang="en-US" altLang="zh-CN"/>
          </a:p>
        </p:txBody>
      </p:sp>
      <p:sp>
        <p:nvSpPr>
          <p:cNvPr id="9" name="灯片编号占位符 3">
            <a:extLst>
              <a:ext uri="{FF2B5EF4-FFF2-40B4-BE49-F238E27FC236}">
                <a16:creationId xmlns:a16="http://schemas.microsoft.com/office/drawing/2014/main" id="{BF5340F8-D15C-4C47-9BF5-7F6E360B87B8}"/>
              </a:ext>
            </a:extLst>
          </p:cNvPr>
          <p:cNvSpPr>
            <a:spLocks noGrp="1"/>
          </p:cNvSpPr>
          <p:nvPr>
            <p:ph type="sldNum" sz="quarter" idx="12"/>
          </p:nvPr>
        </p:nvSpPr>
        <p:spPr/>
        <p:txBody>
          <a:bodyPr/>
          <a:lstStyle/>
          <a:p>
            <a:fld id="{B3055C3C-B2B1-4837-ACE6-A557E3D3B03D}" type="slidenum">
              <a:rPr lang="en-US" altLang="zh-CN"/>
              <a:pPr/>
              <a:t>161</a:t>
            </a:fld>
            <a:endParaRPr lang="en-US" altLang="zh-CN"/>
          </a:p>
        </p:txBody>
      </p:sp>
      <p:sp>
        <p:nvSpPr>
          <p:cNvPr id="839682" name="Text Box 2">
            <a:extLst>
              <a:ext uri="{FF2B5EF4-FFF2-40B4-BE49-F238E27FC236}">
                <a16:creationId xmlns:a16="http://schemas.microsoft.com/office/drawing/2014/main" id="{089F7B0F-4391-4DAE-AFEF-C08C816F8583}"/>
              </a:ext>
            </a:extLst>
          </p:cNvPr>
          <p:cNvSpPr txBox="1">
            <a:spLocks noChangeArrowheads="1"/>
          </p:cNvSpPr>
          <p:nvPr/>
        </p:nvSpPr>
        <p:spPr bwMode="auto">
          <a:xfrm>
            <a:off x="1752600" y="228600"/>
            <a:ext cx="3276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1600">
                <a:latin typeface="宋体" panose="02010600030101010101" pitchFamily="2" charset="-122"/>
              </a:rPr>
              <a:t>密钥序列的混淆与扩散性能分析续</a:t>
            </a:r>
          </a:p>
        </p:txBody>
      </p:sp>
      <p:graphicFrame>
        <p:nvGraphicFramePr>
          <p:cNvPr id="839683" name="Object 3">
            <a:extLst>
              <a:ext uri="{FF2B5EF4-FFF2-40B4-BE49-F238E27FC236}">
                <a16:creationId xmlns:a16="http://schemas.microsoft.com/office/drawing/2014/main" id="{D4D23CDA-2245-45BE-9FBF-DD56C16E5E5A}"/>
              </a:ext>
            </a:extLst>
          </p:cNvPr>
          <p:cNvGraphicFramePr>
            <a:graphicFrameLocks noChangeAspect="1"/>
          </p:cNvGraphicFramePr>
          <p:nvPr/>
        </p:nvGraphicFramePr>
        <p:xfrm>
          <a:off x="1847850" y="838200"/>
          <a:ext cx="8153400" cy="1809750"/>
        </p:xfrm>
        <a:graphic>
          <a:graphicData uri="http://schemas.openxmlformats.org/presentationml/2006/ole">
            <mc:AlternateContent xmlns:mc="http://schemas.openxmlformats.org/markup-compatibility/2006">
              <mc:Choice xmlns:v="urn:schemas-microsoft-com:vml" Requires="v">
                <p:oleObj spid="_x0000_s66577" name="文档" r:id="rId3" imgW="8840807" imgH="1990632" progId="Word.Document.8">
                  <p:embed/>
                </p:oleObj>
              </mc:Choice>
              <mc:Fallback>
                <p:oleObj name="文档" r:id="rId3" imgW="8840807" imgH="1990632" progId="Word.Document.8">
                  <p:embed/>
                  <p:pic>
                    <p:nvPicPr>
                      <p:cNvPr id="839683" name="Object 3">
                        <a:extLst>
                          <a:ext uri="{FF2B5EF4-FFF2-40B4-BE49-F238E27FC236}">
                            <a16:creationId xmlns:a16="http://schemas.microsoft.com/office/drawing/2014/main" id="{D4D23CDA-2245-45BE-9FBF-DD56C16E5E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7850" y="838200"/>
                        <a:ext cx="8153400" cy="180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39684" name="Text Box 4">
            <a:extLst>
              <a:ext uri="{FF2B5EF4-FFF2-40B4-BE49-F238E27FC236}">
                <a16:creationId xmlns:a16="http://schemas.microsoft.com/office/drawing/2014/main" id="{F0017158-D7AD-4B8F-B138-AF4BAE246424}"/>
              </a:ext>
            </a:extLst>
          </p:cNvPr>
          <p:cNvSpPr txBox="1">
            <a:spLocks noChangeArrowheads="1"/>
          </p:cNvSpPr>
          <p:nvPr/>
        </p:nvSpPr>
        <p:spPr bwMode="auto">
          <a:xfrm>
            <a:off x="3611564" y="2565401"/>
            <a:ext cx="50053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1" lang="zh-CN" altLang="en-US">
                <a:latin typeface="Tahoma" panose="020B0604030504040204" pitchFamily="34" charset="0"/>
              </a:rPr>
              <a:t>表</a:t>
            </a:r>
            <a:r>
              <a:rPr kumimoji="1" lang="en-US" altLang="zh-CN">
                <a:latin typeface="Tahoma" panose="020B0604030504040204" pitchFamily="34" charset="0"/>
              </a:rPr>
              <a:t>A13 </a:t>
            </a:r>
            <a:r>
              <a:rPr kumimoji="1" lang="zh-CN" altLang="en-US">
                <a:latin typeface="Tahoma" panose="020B0604030504040204" pitchFamily="34" charset="0"/>
              </a:rPr>
              <a:t>工作密钥作微小改变后密钥序列的改变 </a:t>
            </a:r>
          </a:p>
        </p:txBody>
      </p:sp>
      <p:graphicFrame>
        <p:nvGraphicFramePr>
          <p:cNvPr id="839685" name="Object 5">
            <a:extLst>
              <a:ext uri="{FF2B5EF4-FFF2-40B4-BE49-F238E27FC236}">
                <a16:creationId xmlns:a16="http://schemas.microsoft.com/office/drawing/2014/main" id="{09FF2B35-72D1-4870-85D1-180471755932}"/>
              </a:ext>
            </a:extLst>
          </p:cNvPr>
          <p:cNvGraphicFramePr>
            <a:graphicFrameLocks noChangeAspect="1"/>
          </p:cNvGraphicFramePr>
          <p:nvPr/>
        </p:nvGraphicFramePr>
        <p:xfrm>
          <a:off x="1739900" y="2924175"/>
          <a:ext cx="4267200" cy="3532188"/>
        </p:xfrm>
        <a:graphic>
          <a:graphicData uri="http://schemas.openxmlformats.org/presentationml/2006/ole">
            <mc:AlternateContent xmlns:mc="http://schemas.openxmlformats.org/markup-compatibility/2006">
              <mc:Choice xmlns:v="urn:schemas-microsoft-com:vml" Requires="v">
                <p:oleObj spid="_x0000_s66578" name="文档" r:id="rId5" imgW="4406347" imgH="3616247" progId="Word.Document.8">
                  <p:embed/>
                </p:oleObj>
              </mc:Choice>
              <mc:Fallback>
                <p:oleObj name="文档" r:id="rId5" imgW="4406347" imgH="3616247" progId="Word.Document.8">
                  <p:embed/>
                  <p:pic>
                    <p:nvPicPr>
                      <p:cNvPr id="839685" name="Object 5">
                        <a:extLst>
                          <a:ext uri="{FF2B5EF4-FFF2-40B4-BE49-F238E27FC236}">
                            <a16:creationId xmlns:a16="http://schemas.microsoft.com/office/drawing/2014/main" id="{09FF2B35-72D1-4870-85D1-18047175593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39900" y="2924175"/>
                        <a:ext cx="4267200" cy="3532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39686" name="Object 6">
            <a:extLst>
              <a:ext uri="{FF2B5EF4-FFF2-40B4-BE49-F238E27FC236}">
                <a16:creationId xmlns:a16="http://schemas.microsoft.com/office/drawing/2014/main" id="{9BF1AF9A-0F6B-498E-BE27-B27412A23CE0}"/>
              </a:ext>
            </a:extLst>
          </p:cNvPr>
          <p:cNvGraphicFramePr>
            <a:graphicFrameLocks noChangeAspect="1"/>
          </p:cNvGraphicFramePr>
          <p:nvPr/>
        </p:nvGraphicFramePr>
        <p:xfrm>
          <a:off x="6118226" y="2897188"/>
          <a:ext cx="4225925" cy="3879850"/>
        </p:xfrm>
        <a:graphic>
          <a:graphicData uri="http://schemas.openxmlformats.org/presentationml/2006/ole">
            <mc:AlternateContent xmlns:mc="http://schemas.openxmlformats.org/markup-compatibility/2006">
              <mc:Choice xmlns:v="urn:schemas-microsoft-com:vml" Requires="v">
                <p:oleObj spid="_x0000_s66579" name="文档" r:id="rId7" imgW="4299420" imgH="3912961" progId="Word.Document.8">
                  <p:embed/>
                </p:oleObj>
              </mc:Choice>
              <mc:Fallback>
                <p:oleObj name="文档" r:id="rId7" imgW="4299420" imgH="3912961" progId="Word.Document.8">
                  <p:embed/>
                  <p:pic>
                    <p:nvPicPr>
                      <p:cNvPr id="839686" name="Object 6">
                        <a:extLst>
                          <a:ext uri="{FF2B5EF4-FFF2-40B4-BE49-F238E27FC236}">
                            <a16:creationId xmlns:a16="http://schemas.microsoft.com/office/drawing/2014/main" id="{9BF1AF9A-0F6B-498E-BE27-B27412A23CE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18226" y="2897188"/>
                        <a:ext cx="4225925" cy="3879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1">
            <a:extLst>
              <a:ext uri="{FF2B5EF4-FFF2-40B4-BE49-F238E27FC236}">
                <a16:creationId xmlns:a16="http://schemas.microsoft.com/office/drawing/2014/main" id="{0A805588-B7A7-4085-A627-0EA5E2CF3000}"/>
              </a:ext>
            </a:extLst>
          </p:cNvPr>
          <p:cNvSpPr>
            <a:spLocks noGrp="1"/>
          </p:cNvSpPr>
          <p:nvPr>
            <p:ph type="dt" sz="half" idx="10"/>
          </p:nvPr>
        </p:nvSpPr>
        <p:spPr/>
        <p:txBody>
          <a:bodyPr/>
          <a:lstStyle/>
          <a:p>
            <a:fld id="{1E033202-DB11-4447-BA68-C677EA8B524C}" type="datetime1">
              <a:rPr lang="zh-CN" altLang="en-US"/>
              <a:pPr/>
              <a:t>2018/11/28</a:t>
            </a:fld>
            <a:endParaRPr lang="en-US" altLang="zh-CN"/>
          </a:p>
        </p:txBody>
      </p:sp>
      <p:sp>
        <p:nvSpPr>
          <p:cNvPr id="7" name="灯片编号占位符 3">
            <a:extLst>
              <a:ext uri="{FF2B5EF4-FFF2-40B4-BE49-F238E27FC236}">
                <a16:creationId xmlns:a16="http://schemas.microsoft.com/office/drawing/2014/main" id="{79C131F3-7102-4FD1-8B42-DA78766AC014}"/>
              </a:ext>
            </a:extLst>
          </p:cNvPr>
          <p:cNvSpPr>
            <a:spLocks noGrp="1"/>
          </p:cNvSpPr>
          <p:nvPr>
            <p:ph type="sldNum" sz="quarter" idx="12"/>
          </p:nvPr>
        </p:nvSpPr>
        <p:spPr/>
        <p:txBody>
          <a:bodyPr/>
          <a:lstStyle/>
          <a:p>
            <a:fld id="{45918537-C9F6-428E-A5F0-0E0ADD8AE616}" type="slidenum">
              <a:rPr lang="en-US" altLang="zh-CN"/>
              <a:pPr/>
              <a:t>162</a:t>
            </a:fld>
            <a:endParaRPr lang="en-US" altLang="zh-CN"/>
          </a:p>
        </p:txBody>
      </p:sp>
      <p:sp>
        <p:nvSpPr>
          <p:cNvPr id="840706" name="Text Box 2">
            <a:extLst>
              <a:ext uri="{FF2B5EF4-FFF2-40B4-BE49-F238E27FC236}">
                <a16:creationId xmlns:a16="http://schemas.microsoft.com/office/drawing/2014/main" id="{8C5689F0-C999-476F-8ADA-75ADDE25AB75}"/>
              </a:ext>
            </a:extLst>
          </p:cNvPr>
          <p:cNvSpPr txBox="1">
            <a:spLocks noChangeArrowheads="1"/>
          </p:cNvSpPr>
          <p:nvPr/>
        </p:nvSpPr>
        <p:spPr bwMode="auto">
          <a:xfrm>
            <a:off x="1752600" y="2209801"/>
            <a:ext cx="8458200" cy="1693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lnSpc>
                <a:spcPct val="150000"/>
              </a:lnSpc>
              <a:spcBef>
                <a:spcPct val="50000"/>
              </a:spcBef>
            </a:pPr>
            <a:r>
              <a:rPr kumimoji="1" lang="zh-CN" altLang="en-US" sz="2400" dirty="0">
                <a:solidFill>
                  <a:srgbClr val="000000"/>
                </a:solidFill>
                <a:latin typeface="宋体" panose="02010600030101010101" pitchFamily="2" charset="-122"/>
              </a:rPr>
              <a:t>密钥序列中的每一比特都依赖于每一工作密钥，并且其依赖关系是复杂的，工作密钥的改变引起密钥序列中每一比特的变化是等概率，因而工作密钥的改变引起序列的改变是不可预测的。</a:t>
            </a:r>
            <a:r>
              <a:rPr kumimoji="1" lang="zh-CN" altLang="en-US" sz="2400" dirty="0">
                <a:solidFill>
                  <a:srgbClr val="000000"/>
                </a:solidFill>
                <a:latin typeface="Tahoma" panose="020B0604030504040204" pitchFamily="34" charset="0"/>
              </a:rPr>
              <a:t> </a:t>
            </a:r>
          </a:p>
        </p:txBody>
      </p:sp>
      <p:sp>
        <p:nvSpPr>
          <p:cNvPr id="840707" name="Text Box 3">
            <a:extLst>
              <a:ext uri="{FF2B5EF4-FFF2-40B4-BE49-F238E27FC236}">
                <a16:creationId xmlns:a16="http://schemas.microsoft.com/office/drawing/2014/main" id="{61EDB95B-626E-484B-A581-825D26935EC3}"/>
              </a:ext>
            </a:extLst>
          </p:cNvPr>
          <p:cNvSpPr txBox="1">
            <a:spLocks noChangeArrowheads="1"/>
          </p:cNvSpPr>
          <p:nvPr/>
        </p:nvSpPr>
        <p:spPr bwMode="auto">
          <a:xfrm>
            <a:off x="2133600" y="1524001"/>
            <a:ext cx="1219200" cy="461665"/>
          </a:xfrm>
          <a:prstGeom prst="rect">
            <a:avLst/>
          </a:prstGeom>
          <a:noFill/>
          <a:ln w="38100">
            <a:pattFill prst="sphere">
              <a:fgClr>
                <a:srgbClr val="FF6600"/>
              </a:fgClr>
              <a:bgClr>
                <a:srgbClr val="FFFFFF"/>
              </a:bgClr>
            </a:patt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2400" b="1">
                <a:solidFill>
                  <a:srgbClr val="006699"/>
                </a:solidFill>
                <a:latin typeface="Tahoma" panose="020B0604030504040204" pitchFamily="34" charset="0"/>
              </a:rPr>
              <a:t>结   论</a:t>
            </a:r>
          </a:p>
        </p:txBody>
      </p:sp>
      <p:sp>
        <p:nvSpPr>
          <p:cNvPr id="840708" name="Text Box 4">
            <a:extLst>
              <a:ext uri="{FF2B5EF4-FFF2-40B4-BE49-F238E27FC236}">
                <a16:creationId xmlns:a16="http://schemas.microsoft.com/office/drawing/2014/main" id="{6BBFE372-0C9A-4410-8C89-94D394A6E7E1}"/>
              </a:ext>
            </a:extLst>
          </p:cNvPr>
          <p:cNvSpPr txBox="1">
            <a:spLocks noChangeArrowheads="1"/>
          </p:cNvSpPr>
          <p:nvPr/>
        </p:nvSpPr>
        <p:spPr bwMode="auto">
          <a:xfrm>
            <a:off x="1752600" y="228600"/>
            <a:ext cx="3276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1600">
                <a:latin typeface="宋体" panose="02010600030101010101" pitchFamily="2" charset="-122"/>
              </a:rPr>
              <a:t>密钥序列的混淆与扩散性能分析续</a:t>
            </a:r>
          </a:p>
        </p:txBody>
      </p:sp>
    </p:spTree>
  </p:cSld>
  <p:clrMapOvr>
    <a:masterClrMapping/>
  </p:clrMapOvr>
  <p:transition/>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3">
            <a:extLst>
              <a:ext uri="{FF2B5EF4-FFF2-40B4-BE49-F238E27FC236}">
                <a16:creationId xmlns:a16="http://schemas.microsoft.com/office/drawing/2014/main" id="{598B83DC-4D7F-4BD5-8491-27C3A2317A91}"/>
              </a:ext>
            </a:extLst>
          </p:cNvPr>
          <p:cNvSpPr>
            <a:spLocks noGrp="1"/>
          </p:cNvSpPr>
          <p:nvPr>
            <p:ph type="dt" sz="half" idx="10"/>
          </p:nvPr>
        </p:nvSpPr>
        <p:spPr/>
        <p:txBody>
          <a:bodyPr/>
          <a:lstStyle/>
          <a:p>
            <a:fld id="{C9DEB6FC-FC66-4BD5-AD12-2AB19D53AF93}" type="datetime1">
              <a:rPr lang="zh-CN" altLang="en-US"/>
              <a:pPr/>
              <a:t>2018/11/28</a:t>
            </a:fld>
            <a:endParaRPr lang="en-US" altLang="zh-CN"/>
          </a:p>
        </p:txBody>
      </p:sp>
      <p:sp>
        <p:nvSpPr>
          <p:cNvPr id="10" name="灯片编号占位符 5">
            <a:extLst>
              <a:ext uri="{FF2B5EF4-FFF2-40B4-BE49-F238E27FC236}">
                <a16:creationId xmlns:a16="http://schemas.microsoft.com/office/drawing/2014/main" id="{5F6E941C-6A2F-4D5A-B81E-172C43D12F5F}"/>
              </a:ext>
            </a:extLst>
          </p:cNvPr>
          <p:cNvSpPr>
            <a:spLocks noGrp="1"/>
          </p:cNvSpPr>
          <p:nvPr>
            <p:ph type="sldNum" sz="quarter" idx="12"/>
          </p:nvPr>
        </p:nvSpPr>
        <p:spPr/>
        <p:txBody>
          <a:bodyPr/>
          <a:lstStyle/>
          <a:p>
            <a:fld id="{8DC8B7D7-E9AA-4C9A-88AC-9537A11F509C}" type="slidenum">
              <a:rPr lang="en-US" altLang="zh-CN"/>
              <a:pPr/>
              <a:t>163</a:t>
            </a:fld>
            <a:endParaRPr lang="en-US" altLang="zh-CN"/>
          </a:p>
        </p:txBody>
      </p:sp>
      <p:sp>
        <p:nvSpPr>
          <p:cNvPr id="841730" name="Text Box 2">
            <a:extLst>
              <a:ext uri="{FF2B5EF4-FFF2-40B4-BE49-F238E27FC236}">
                <a16:creationId xmlns:a16="http://schemas.microsoft.com/office/drawing/2014/main" id="{86A5FC55-B501-431D-B446-E009AFD26FA6}"/>
              </a:ext>
            </a:extLst>
          </p:cNvPr>
          <p:cNvSpPr txBox="1">
            <a:spLocks noChangeArrowheads="1"/>
          </p:cNvSpPr>
          <p:nvPr/>
        </p:nvSpPr>
        <p:spPr bwMode="auto">
          <a:xfrm>
            <a:off x="1752600" y="1066800"/>
            <a:ext cx="868680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2400">
                <a:solidFill>
                  <a:srgbClr val="000000"/>
                </a:solidFill>
                <a:latin typeface="宋体" panose="02010600030101010101" pitchFamily="2" charset="-122"/>
              </a:rPr>
              <a:t>用</a:t>
            </a:r>
            <a:r>
              <a:rPr kumimoji="1" lang="en-US" altLang="zh-CN" sz="2400">
                <a:solidFill>
                  <a:srgbClr val="000000"/>
                </a:solidFill>
                <a:latin typeface="Tahoma" panose="020B0604030504040204" pitchFamily="34" charset="0"/>
              </a:rPr>
              <a:t>1,000</a:t>
            </a:r>
            <a:r>
              <a:rPr kumimoji="1" lang="zh-CN" altLang="en-US" sz="2400">
                <a:solidFill>
                  <a:srgbClr val="000000"/>
                </a:solidFill>
                <a:latin typeface="宋体" panose="02010600030101010101" pitchFamily="2" charset="-122"/>
              </a:rPr>
              <a:t>个密钥序列数据画出了二维相图，用</a:t>
            </a:r>
            <a:r>
              <a:rPr kumimoji="1" lang="en-US" altLang="zh-CN" sz="2400">
                <a:solidFill>
                  <a:srgbClr val="000000"/>
                </a:solidFill>
                <a:latin typeface="Tahoma" panose="020B0604030504040204" pitchFamily="34" charset="0"/>
              </a:rPr>
              <a:t>600</a:t>
            </a:r>
            <a:r>
              <a:rPr kumimoji="1" lang="zh-CN" altLang="en-US" sz="2400">
                <a:solidFill>
                  <a:srgbClr val="000000"/>
                </a:solidFill>
                <a:latin typeface="宋体" panose="02010600030101010101" pitchFamily="2" charset="-122"/>
              </a:rPr>
              <a:t>个密钥序列数据画出了三维相图（如图</a:t>
            </a:r>
            <a:r>
              <a:rPr kumimoji="1" lang="en-US" altLang="zh-CN" sz="2400">
                <a:solidFill>
                  <a:srgbClr val="000000"/>
                </a:solidFill>
                <a:latin typeface="Tahoma" panose="020B0604030504040204" pitchFamily="34" charset="0"/>
              </a:rPr>
              <a:t>A28</a:t>
            </a:r>
            <a:r>
              <a:rPr kumimoji="1" lang="zh-CN" altLang="en-US" sz="2400">
                <a:solidFill>
                  <a:srgbClr val="000000"/>
                </a:solidFill>
                <a:latin typeface="宋体" panose="02010600030101010101" pitchFamily="2" charset="-122"/>
              </a:rPr>
              <a:t>和图</a:t>
            </a:r>
            <a:r>
              <a:rPr kumimoji="1" lang="en-US" altLang="zh-CN" sz="2400">
                <a:solidFill>
                  <a:srgbClr val="000000"/>
                </a:solidFill>
                <a:latin typeface="Tahoma" panose="020B0604030504040204" pitchFamily="34" charset="0"/>
              </a:rPr>
              <a:t>A29</a:t>
            </a:r>
            <a:r>
              <a:rPr kumimoji="1" lang="zh-CN" altLang="en-US" sz="2400">
                <a:solidFill>
                  <a:srgbClr val="000000"/>
                </a:solidFill>
                <a:latin typeface="宋体" panose="02010600030101010101" pitchFamily="2" charset="-122"/>
              </a:rPr>
              <a:t>所示）。</a:t>
            </a:r>
          </a:p>
          <a:p>
            <a:pPr eaLnBrk="1" hangingPunct="1">
              <a:spcBef>
                <a:spcPct val="50000"/>
              </a:spcBef>
            </a:pPr>
            <a:r>
              <a:rPr kumimoji="1" lang="zh-CN" altLang="en-US" sz="2400">
                <a:solidFill>
                  <a:srgbClr val="000000"/>
                </a:solidFill>
                <a:latin typeface="宋体" panose="02010600030101010101" pitchFamily="2" charset="-122"/>
              </a:rPr>
              <a:t>二维相图与三维相图的点均匀地充满了可能的相空间，未显示出任何结构，说明该系统是复杂的，难以对其进行重构分析。</a:t>
            </a:r>
            <a:r>
              <a:rPr kumimoji="1" lang="zh-CN" altLang="en-US" sz="2400">
                <a:solidFill>
                  <a:srgbClr val="000000"/>
                </a:solidFill>
                <a:latin typeface="Tahoma" panose="020B0604030504040204" pitchFamily="34" charset="0"/>
              </a:rPr>
              <a:t> </a:t>
            </a:r>
          </a:p>
        </p:txBody>
      </p:sp>
      <p:sp>
        <p:nvSpPr>
          <p:cNvPr id="841731" name="Rectangle 3">
            <a:extLst>
              <a:ext uri="{FF2B5EF4-FFF2-40B4-BE49-F238E27FC236}">
                <a16:creationId xmlns:a16="http://schemas.microsoft.com/office/drawing/2014/main" id="{7908DE21-8C7C-4615-9D81-9EA1D99EEA05}"/>
              </a:ext>
            </a:extLst>
          </p:cNvPr>
          <p:cNvSpPr>
            <a:spLocks noGrp="1" noChangeArrowheads="1"/>
          </p:cNvSpPr>
          <p:nvPr>
            <p:ph type="title"/>
          </p:nvPr>
        </p:nvSpPr>
        <p:spPr>
          <a:xfrm>
            <a:off x="1811338" y="404814"/>
            <a:ext cx="7772400" cy="623887"/>
          </a:xfrm>
          <a:noFill/>
          <a:ln/>
        </p:spPr>
        <p:txBody>
          <a:bodyPr anchor="b"/>
          <a:lstStyle/>
          <a:p>
            <a:pPr algn="l">
              <a:buClr>
                <a:srgbClr val="0000CC"/>
              </a:buClr>
              <a:buFont typeface="Wingdings" panose="05000000000000000000" pitchFamily="2" charset="2"/>
              <a:buChar char="Ø"/>
            </a:pPr>
            <a:r>
              <a:rPr lang="zh-CN" altLang="en-US" sz="2800">
                <a:latin typeface="Times New Roman" panose="02020603050405020304" pitchFamily="18" charset="0"/>
                <a:ea typeface="宋体" panose="02010600030101010101" pitchFamily="2" charset="-122"/>
              </a:rPr>
              <a:t>密钥序列的相图分析</a:t>
            </a:r>
          </a:p>
        </p:txBody>
      </p:sp>
      <p:sp>
        <p:nvSpPr>
          <p:cNvPr id="841732" name="Rectangle 4">
            <a:extLst>
              <a:ext uri="{FF2B5EF4-FFF2-40B4-BE49-F238E27FC236}">
                <a16:creationId xmlns:a16="http://schemas.microsoft.com/office/drawing/2014/main" id="{1199BA96-B20A-45B3-A9BE-8CB26EE5591A}"/>
              </a:ext>
            </a:extLst>
          </p:cNvPr>
          <p:cNvSpPr>
            <a:spLocks noChangeArrowheads="1"/>
          </p:cNvSpPr>
          <p:nvPr/>
        </p:nvSpPr>
        <p:spPr bwMode="auto">
          <a:xfrm>
            <a:off x="2935288" y="6188075"/>
            <a:ext cx="2057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zh-CN" altLang="en-US" sz="1600"/>
              <a:t>图</a:t>
            </a:r>
            <a:r>
              <a:rPr lang="en-US" altLang="zh-CN" sz="1600"/>
              <a:t>A28 </a:t>
            </a:r>
            <a:r>
              <a:rPr lang="zh-CN" altLang="en-US" sz="1600"/>
              <a:t>二维相图</a:t>
            </a:r>
          </a:p>
        </p:txBody>
      </p:sp>
      <p:pic>
        <p:nvPicPr>
          <p:cNvPr id="841733" name="Picture 5">
            <a:extLst>
              <a:ext uri="{FF2B5EF4-FFF2-40B4-BE49-F238E27FC236}">
                <a16:creationId xmlns:a16="http://schemas.microsoft.com/office/drawing/2014/main" id="{C684687B-1986-4436-A562-C0F3920B2F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5688" y="2867025"/>
            <a:ext cx="4114800" cy="3124200"/>
          </a:xfrm>
          <a:prstGeom prst="rect">
            <a:avLst/>
          </a:prstGeom>
          <a:noFill/>
          <a:extLst>
            <a:ext uri="{909E8E84-426E-40DD-AFC4-6F175D3DCCD1}">
              <a14:hiddenFill xmlns:a14="http://schemas.microsoft.com/office/drawing/2010/main">
                <a:solidFill>
                  <a:srgbClr val="FFFFFF"/>
                </a:solidFill>
              </a14:hiddenFill>
            </a:ext>
          </a:extLst>
        </p:spPr>
      </p:pic>
      <p:sp>
        <p:nvSpPr>
          <p:cNvPr id="841734" name="Text Box 6">
            <a:extLst>
              <a:ext uri="{FF2B5EF4-FFF2-40B4-BE49-F238E27FC236}">
                <a16:creationId xmlns:a16="http://schemas.microsoft.com/office/drawing/2014/main" id="{62F83C3F-C17B-466B-B1B3-44E94E78DB0C}"/>
              </a:ext>
            </a:extLst>
          </p:cNvPr>
          <p:cNvSpPr txBox="1">
            <a:spLocks noChangeArrowheads="1"/>
          </p:cNvSpPr>
          <p:nvPr/>
        </p:nvSpPr>
        <p:spPr bwMode="auto">
          <a:xfrm>
            <a:off x="7507288" y="6143625"/>
            <a:ext cx="1828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1600">
                <a:latin typeface="宋体" panose="02010600030101010101" pitchFamily="2" charset="-122"/>
              </a:rPr>
              <a:t>图</a:t>
            </a:r>
            <a:r>
              <a:rPr kumimoji="1" lang="en-US" altLang="zh-CN" sz="1600">
                <a:latin typeface="Tahoma" panose="020B0604030504040204" pitchFamily="34" charset="0"/>
              </a:rPr>
              <a:t>A29  </a:t>
            </a:r>
            <a:r>
              <a:rPr kumimoji="1" lang="zh-CN" altLang="en-US" sz="1600">
                <a:latin typeface="宋体" panose="02010600030101010101" pitchFamily="2" charset="-122"/>
              </a:rPr>
              <a:t>三维相图</a:t>
            </a:r>
            <a:endParaRPr kumimoji="1" lang="zh-CN" altLang="en-US" sz="1600">
              <a:latin typeface="Tahoma" panose="020B0604030504040204" pitchFamily="34" charset="0"/>
            </a:endParaRPr>
          </a:p>
        </p:txBody>
      </p:sp>
      <p:pic>
        <p:nvPicPr>
          <p:cNvPr id="841735" name="Picture 7">
            <a:extLst>
              <a:ext uri="{FF2B5EF4-FFF2-40B4-BE49-F238E27FC236}">
                <a16:creationId xmlns:a16="http://schemas.microsoft.com/office/drawing/2014/main" id="{92F94CE0-C9A8-49B1-8A2C-0A56EAA4F9E0}"/>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774826" y="2873375"/>
            <a:ext cx="4175125" cy="31321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6856FAE2-FD54-4118-8CB9-33A3CA16C5A1}"/>
              </a:ext>
            </a:extLst>
          </p:cNvPr>
          <p:cNvSpPr>
            <a:spLocks noGrp="1"/>
          </p:cNvSpPr>
          <p:nvPr>
            <p:ph type="dt" sz="half" idx="10"/>
          </p:nvPr>
        </p:nvSpPr>
        <p:spPr/>
        <p:txBody>
          <a:bodyPr/>
          <a:lstStyle/>
          <a:p>
            <a:fld id="{710ED963-CFEE-4287-8D7F-351EFC35ADFE}" type="datetime1">
              <a:rPr lang="zh-CN" altLang="en-US"/>
              <a:pPr/>
              <a:t>2018/11/28</a:t>
            </a:fld>
            <a:endParaRPr lang="en-US" altLang="zh-CN"/>
          </a:p>
        </p:txBody>
      </p:sp>
      <p:sp>
        <p:nvSpPr>
          <p:cNvPr id="6" name="灯片编号占位符 5">
            <a:extLst>
              <a:ext uri="{FF2B5EF4-FFF2-40B4-BE49-F238E27FC236}">
                <a16:creationId xmlns:a16="http://schemas.microsoft.com/office/drawing/2014/main" id="{8AEBE678-0F17-455D-BED1-D319987719D4}"/>
              </a:ext>
            </a:extLst>
          </p:cNvPr>
          <p:cNvSpPr>
            <a:spLocks noGrp="1"/>
          </p:cNvSpPr>
          <p:nvPr>
            <p:ph type="sldNum" sz="quarter" idx="12"/>
          </p:nvPr>
        </p:nvSpPr>
        <p:spPr/>
        <p:txBody>
          <a:bodyPr/>
          <a:lstStyle/>
          <a:p>
            <a:fld id="{66BB54D4-5F73-4030-83B3-F34D52DCF80B}" type="slidenum">
              <a:rPr lang="en-US" altLang="zh-CN"/>
              <a:pPr/>
              <a:t>164</a:t>
            </a:fld>
            <a:endParaRPr lang="en-US" altLang="zh-CN"/>
          </a:p>
        </p:txBody>
      </p:sp>
      <p:sp>
        <p:nvSpPr>
          <p:cNvPr id="842754" name="Rectangle 2">
            <a:extLst>
              <a:ext uri="{FF2B5EF4-FFF2-40B4-BE49-F238E27FC236}">
                <a16:creationId xmlns:a16="http://schemas.microsoft.com/office/drawing/2014/main" id="{3E5295F3-11FC-410C-9358-5DD8D1F8B5C7}"/>
              </a:ext>
            </a:extLst>
          </p:cNvPr>
          <p:cNvSpPr>
            <a:spLocks noGrp="1" noChangeArrowheads="1"/>
          </p:cNvSpPr>
          <p:nvPr>
            <p:ph type="title"/>
          </p:nvPr>
        </p:nvSpPr>
        <p:spPr>
          <a:xfrm>
            <a:off x="1811338" y="404814"/>
            <a:ext cx="7772400" cy="623887"/>
          </a:xfrm>
          <a:noFill/>
          <a:ln/>
        </p:spPr>
        <p:txBody>
          <a:bodyPr anchor="b"/>
          <a:lstStyle/>
          <a:p>
            <a:pPr algn="l">
              <a:buClr>
                <a:srgbClr val="0000CC"/>
              </a:buClr>
              <a:buFont typeface="Wingdings" panose="05000000000000000000" pitchFamily="2" charset="2"/>
              <a:buChar char="Ø"/>
            </a:pPr>
            <a:r>
              <a:rPr lang="zh-CN" altLang="en-US" sz="2800">
                <a:latin typeface="Times New Roman" panose="02020603050405020304" pitchFamily="18" charset="0"/>
                <a:ea typeface="宋体" panose="02010600030101010101" pitchFamily="2" charset="-122"/>
              </a:rPr>
              <a:t>密钥序列的近似熵分析</a:t>
            </a:r>
          </a:p>
        </p:txBody>
      </p:sp>
      <p:sp>
        <p:nvSpPr>
          <p:cNvPr id="842755" name="Rectangle 3">
            <a:extLst>
              <a:ext uri="{FF2B5EF4-FFF2-40B4-BE49-F238E27FC236}">
                <a16:creationId xmlns:a16="http://schemas.microsoft.com/office/drawing/2014/main" id="{44111632-5A61-408D-B9C1-D7042FA399FE}"/>
              </a:ext>
            </a:extLst>
          </p:cNvPr>
          <p:cNvSpPr>
            <a:spLocks noChangeArrowheads="1"/>
          </p:cNvSpPr>
          <p:nvPr/>
        </p:nvSpPr>
        <p:spPr bwMode="auto">
          <a:xfrm>
            <a:off x="1774826" y="1196976"/>
            <a:ext cx="8569325"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200000"/>
              </a:lnSpc>
              <a:spcBef>
                <a:spcPct val="50000"/>
              </a:spcBef>
            </a:pPr>
            <a:r>
              <a:rPr kumimoji="1" lang="zh-CN" altLang="en-US" sz="2400" b="1">
                <a:solidFill>
                  <a:srgbClr val="0000FF"/>
                </a:solidFill>
                <a:latin typeface="Times New Roman" panose="02020603050405020304" pitchFamily="18" charset="0"/>
              </a:rPr>
              <a:t>在</a:t>
            </a:r>
            <a:r>
              <a:rPr kumimoji="1" lang="en-US" altLang="zh-CN" sz="2400" b="1" i="1">
                <a:solidFill>
                  <a:srgbClr val="0000FF"/>
                </a:solidFill>
                <a:latin typeface="Times New Roman" panose="02020603050405020304" pitchFamily="18" charset="0"/>
              </a:rPr>
              <a:t>l</a:t>
            </a:r>
            <a:r>
              <a:rPr kumimoji="1" lang="zh-CN" altLang="en-US" sz="2400" b="1">
                <a:solidFill>
                  <a:srgbClr val="0000FF"/>
                </a:solidFill>
                <a:latin typeface="Times New Roman" panose="02020603050405020304" pitchFamily="18" charset="0"/>
              </a:rPr>
              <a:t>＝</a:t>
            </a:r>
            <a:r>
              <a:rPr kumimoji="1" lang="en-US" altLang="zh-CN" sz="2400" b="1">
                <a:solidFill>
                  <a:srgbClr val="0000FF"/>
                </a:solidFill>
                <a:latin typeface="Times New Roman" panose="02020603050405020304" pitchFamily="18" charset="0"/>
              </a:rPr>
              <a:t>2</a:t>
            </a:r>
            <a:r>
              <a:rPr kumimoji="1" lang="zh-CN" altLang="en-US" sz="2400" b="1">
                <a:solidFill>
                  <a:srgbClr val="0000FF"/>
                </a:solidFill>
                <a:latin typeface="Times New Roman" panose="02020603050405020304" pitchFamily="18" charset="0"/>
              </a:rPr>
              <a:t>，</a:t>
            </a:r>
            <a:r>
              <a:rPr kumimoji="1" lang="en-US" altLang="zh-CN" sz="2400" b="1" i="1">
                <a:solidFill>
                  <a:srgbClr val="0000FF"/>
                </a:solidFill>
                <a:latin typeface="Times New Roman" panose="02020603050405020304" pitchFamily="18" charset="0"/>
              </a:rPr>
              <a:t>r</a:t>
            </a:r>
            <a:r>
              <a:rPr kumimoji="1" lang="en-US" altLang="zh-CN" sz="2400" b="1">
                <a:solidFill>
                  <a:srgbClr val="0000FF"/>
                </a:solidFill>
                <a:latin typeface="Times New Roman" panose="02020603050405020304" pitchFamily="18" charset="0"/>
              </a:rPr>
              <a:t>=7.37663(</a:t>
            </a:r>
            <a:r>
              <a:rPr kumimoji="1" lang="zh-CN" altLang="en-US" sz="2400" b="1">
                <a:solidFill>
                  <a:srgbClr val="0000FF"/>
                </a:solidFill>
                <a:latin typeface="Times New Roman" panose="02020603050405020304" pitchFamily="18" charset="0"/>
              </a:rPr>
              <a:t>序列标准方差</a:t>
            </a:r>
            <a:r>
              <a:rPr kumimoji="1" lang="en-US" altLang="zh-CN" sz="2400" b="1">
                <a:solidFill>
                  <a:srgbClr val="0000FF"/>
                </a:solidFill>
                <a:latin typeface="Times New Roman" panose="02020603050405020304" pitchFamily="18" charset="0"/>
              </a:rPr>
              <a:t>×0.1)</a:t>
            </a:r>
            <a:r>
              <a:rPr kumimoji="1" lang="zh-CN" altLang="en-US" sz="2400" b="1">
                <a:solidFill>
                  <a:srgbClr val="0000FF"/>
                </a:solidFill>
                <a:latin typeface="Times New Roman" panose="02020603050405020304" pitchFamily="18" charset="0"/>
              </a:rPr>
              <a:t>，</a:t>
            </a:r>
            <a:r>
              <a:rPr kumimoji="1" lang="en-US" altLang="zh-CN" sz="2400" b="1">
                <a:solidFill>
                  <a:srgbClr val="0000FF"/>
                </a:solidFill>
                <a:latin typeface="Times New Roman" panose="02020603050405020304" pitchFamily="18" charset="0"/>
              </a:rPr>
              <a:t>N=20,000</a:t>
            </a:r>
            <a:r>
              <a:rPr kumimoji="1" lang="zh-CN" altLang="en-US" sz="2400" b="1">
                <a:solidFill>
                  <a:srgbClr val="0000FF"/>
                </a:solidFill>
                <a:latin typeface="Times New Roman" panose="02020603050405020304" pitchFamily="18" charset="0"/>
              </a:rPr>
              <a:t>，基于混沌变码本的流密码系统产生的密钥序列的近似熵</a:t>
            </a:r>
            <a:r>
              <a:rPr kumimoji="1" lang="en-US" altLang="zh-CN" sz="2400" b="1">
                <a:solidFill>
                  <a:srgbClr val="0000FF"/>
                </a:solidFill>
                <a:latin typeface="Times New Roman" panose="02020603050405020304" pitchFamily="18" charset="0"/>
              </a:rPr>
              <a:t>R</a:t>
            </a:r>
            <a:r>
              <a:rPr kumimoji="1" lang="zh-CN" altLang="en-US" sz="2400" b="1">
                <a:solidFill>
                  <a:srgbClr val="0000FF"/>
                </a:solidFill>
                <a:latin typeface="Times New Roman" panose="02020603050405020304" pitchFamily="18" charset="0"/>
              </a:rPr>
              <a:t>约为</a:t>
            </a:r>
            <a:r>
              <a:rPr kumimoji="1" lang="en-US" altLang="zh-CN" sz="2400" b="1">
                <a:solidFill>
                  <a:srgbClr val="0000FF"/>
                </a:solidFill>
                <a:latin typeface="Times New Roman" panose="02020603050405020304" pitchFamily="18" charset="0"/>
              </a:rPr>
              <a:t>2.83504</a:t>
            </a:r>
            <a:r>
              <a:rPr kumimoji="1" lang="zh-CN" altLang="en-US" sz="2400" b="1">
                <a:solidFill>
                  <a:srgbClr val="0000FF"/>
                </a:solidFill>
                <a:latin typeface="Times New Roman" panose="02020603050405020304" pitchFamily="18" charset="0"/>
              </a:rPr>
              <a:t>，远大于满映射的</a:t>
            </a:r>
            <a:r>
              <a:rPr kumimoji="1" lang="en-US" altLang="zh-CN" sz="2400" b="1">
                <a:solidFill>
                  <a:srgbClr val="0000FF"/>
                </a:solidFill>
                <a:latin typeface="Times New Roman" panose="02020603050405020304" pitchFamily="18" charset="0"/>
              </a:rPr>
              <a:t>Logistic</a:t>
            </a:r>
            <a:r>
              <a:rPr kumimoji="1" lang="zh-CN" altLang="en-US" sz="2400" b="1">
                <a:solidFill>
                  <a:srgbClr val="0000FF"/>
                </a:solidFill>
                <a:latin typeface="Times New Roman" panose="02020603050405020304" pitchFamily="18" charset="0"/>
              </a:rPr>
              <a:t>序列的最大近似熵（约为</a:t>
            </a:r>
            <a:r>
              <a:rPr kumimoji="1" lang="en-US" altLang="zh-CN" sz="2400" b="1">
                <a:solidFill>
                  <a:srgbClr val="0000FF"/>
                </a:solidFill>
                <a:latin typeface="Times New Roman" panose="02020603050405020304" pitchFamily="18" charset="0"/>
              </a:rPr>
              <a:t>0.693</a:t>
            </a:r>
            <a:r>
              <a:rPr kumimoji="1" lang="zh-CN" altLang="en-US" sz="2400" b="1">
                <a:solidFill>
                  <a:srgbClr val="0000FF"/>
                </a:solidFill>
                <a:latin typeface="Times New Roman" panose="02020603050405020304" pitchFamily="18" charset="0"/>
              </a:rPr>
              <a:t>）。由近似熵分析可知，本密码系统虽然基于一维</a:t>
            </a:r>
            <a:r>
              <a:rPr kumimoji="1" lang="en-US" altLang="zh-CN" sz="2400" b="1">
                <a:solidFill>
                  <a:srgbClr val="0000FF"/>
                </a:solidFill>
                <a:latin typeface="Times New Roman" panose="02020603050405020304" pitchFamily="18" charset="0"/>
              </a:rPr>
              <a:t>Logistic</a:t>
            </a:r>
            <a:r>
              <a:rPr kumimoji="1" lang="zh-CN" altLang="en-US" sz="2400" b="1">
                <a:solidFill>
                  <a:srgbClr val="0000FF"/>
                </a:solidFill>
                <a:latin typeface="Times New Roman" panose="02020603050405020304" pitchFamily="18" charset="0"/>
              </a:rPr>
              <a:t>映射，但其行为却远比</a:t>
            </a:r>
            <a:r>
              <a:rPr kumimoji="1" lang="en-US" altLang="zh-CN" sz="2400" b="1">
                <a:solidFill>
                  <a:srgbClr val="0000FF"/>
                </a:solidFill>
                <a:latin typeface="Times New Roman" panose="02020603050405020304" pitchFamily="18" charset="0"/>
              </a:rPr>
              <a:t>Logistic</a:t>
            </a:r>
            <a:r>
              <a:rPr kumimoji="1" lang="zh-CN" altLang="en-US" sz="2400" b="1">
                <a:solidFill>
                  <a:srgbClr val="0000FF"/>
                </a:solidFill>
                <a:latin typeface="Times New Roman" panose="02020603050405020304" pitchFamily="18" charset="0"/>
              </a:rPr>
              <a:t>映射复杂，本系统所得到的密钥序列的“随机”性远大于</a:t>
            </a:r>
            <a:r>
              <a:rPr kumimoji="1" lang="en-US" altLang="zh-CN" sz="2400" b="1">
                <a:solidFill>
                  <a:srgbClr val="0000FF"/>
                </a:solidFill>
                <a:latin typeface="Times New Roman" panose="02020603050405020304" pitchFamily="18" charset="0"/>
              </a:rPr>
              <a:t>Logistic</a:t>
            </a:r>
            <a:r>
              <a:rPr kumimoji="1" lang="zh-CN" altLang="en-US" sz="2400" b="1">
                <a:solidFill>
                  <a:srgbClr val="0000FF"/>
                </a:solidFill>
                <a:latin typeface="Times New Roman" panose="02020603050405020304" pitchFamily="18" charset="0"/>
              </a:rPr>
              <a:t>映射所产生的混沌序列的“随机”性。</a:t>
            </a:r>
          </a:p>
        </p:txBody>
      </p:sp>
    </p:spTree>
  </p:cSld>
  <p:clrMapOvr>
    <a:masterClrMapping/>
  </p:clrMapOvr>
  <p:transition/>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a:extLst>
              <a:ext uri="{FF2B5EF4-FFF2-40B4-BE49-F238E27FC236}">
                <a16:creationId xmlns:a16="http://schemas.microsoft.com/office/drawing/2014/main" id="{2E317A57-4EE5-4ADF-9D1B-F87B9CAAC20D}"/>
              </a:ext>
            </a:extLst>
          </p:cNvPr>
          <p:cNvSpPr>
            <a:spLocks noGrp="1"/>
          </p:cNvSpPr>
          <p:nvPr>
            <p:ph type="dt" sz="half" idx="10"/>
          </p:nvPr>
        </p:nvSpPr>
        <p:spPr/>
        <p:txBody>
          <a:bodyPr/>
          <a:lstStyle/>
          <a:p>
            <a:fld id="{FAECF646-7F35-4C81-B325-373B98255F6E}" type="datetime1">
              <a:rPr lang="zh-CN" altLang="en-US"/>
              <a:pPr/>
              <a:t>2018/11/28</a:t>
            </a:fld>
            <a:endParaRPr lang="en-US" altLang="zh-CN"/>
          </a:p>
        </p:txBody>
      </p:sp>
      <p:sp>
        <p:nvSpPr>
          <p:cNvPr id="7" name="灯片编号占位符 5">
            <a:extLst>
              <a:ext uri="{FF2B5EF4-FFF2-40B4-BE49-F238E27FC236}">
                <a16:creationId xmlns:a16="http://schemas.microsoft.com/office/drawing/2014/main" id="{99932FF2-F6C9-44C7-A4F0-C1D269E6EBB7}"/>
              </a:ext>
            </a:extLst>
          </p:cNvPr>
          <p:cNvSpPr>
            <a:spLocks noGrp="1"/>
          </p:cNvSpPr>
          <p:nvPr>
            <p:ph type="sldNum" sz="quarter" idx="12"/>
          </p:nvPr>
        </p:nvSpPr>
        <p:spPr/>
        <p:txBody>
          <a:bodyPr/>
          <a:lstStyle/>
          <a:p>
            <a:fld id="{73B2DD01-6948-43E6-B9EE-4A4E59273FA5}" type="slidenum">
              <a:rPr lang="en-US" altLang="zh-CN"/>
              <a:pPr/>
              <a:t>165</a:t>
            </a:fld>
            <a:endParaRPr lang="en-US" altLang="zh-CN"/>
          </a:p>
        </p:txBody>
      </p:sp>
      <p:sp>
        <p:nvSpPr>
          <p:cNvPr id="843778" name="Text Box 2">
            <a:extLst>
              <a:ext uri="{FF2B5EF4-FFF2-40B4-BE49-F238E27FC236}">
                <a16:creationId xmlns:a16="http://schemas.microsoft.com/office/drawing/2014/main" id="{93E7352B-FE27-4DA5-96A3-38715A969001}"/>
              </a:ext>
            </a:extLst>
          </p:cNvPr>
          <p:cNvSpPr txBox="1">
            <a:spLocks noChangeArrowheads="1"/>
          </p:cNvSpPr>
          <p:nvPr/>
        </p:nvSpPr>
        <p:spPr bwMode="auto">
          <a:xfrm>
            <a:off x="1752600" y="1143000"/>
            <a:ext cx="8610600"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50000"/>
              </a:lnSpc>
              <a:spcBef>
                <a:spcPct val="50000"/>
              </a:spcBef>
            </a:pPr>
            <a:r>
              <a:rPr kumimoji="1" lang="zh-CN" altLang="en-US" sz="2400">
                <a:solidFill>
                  <a:srgbClr val="000000"/>
                </a:solidFill>
                <a:latin typeface="Times New Roman" panose="02020603050405020304" pitchFamily="18" charset="0"/>
              </a:rPr>
              <a:t>我们计算出了嵌入维数分别为</a:t>
            </a:r>
            <a:r>
              <a:rPr kumimoji="1" lang="en-US" altLang="zh-CN" sz="2400">
                <a:solidFill>
                  <a:srgbClr val="000000"/>
                </a:solidFill>
                <a:latin typeface="Times New Roman" panose="02020603050405020304" pitchFamily="18" charset="0"/>
              </a:rPr>
              <a:t>2</a:t>
            </a:r>
            <a:r>
              <a:rPr kumimoji="1" lang="zh-CN" altLang="en-US" sz="2400">
                <a:solidFill>
                  <a:srgbClr val="000000"/>
                </a:solidFill>
                <a:latin typeface="Times New Roman" panose="02020603050405020304" pitchFamily="18" charset="0"/>
              </a:rPr>
              <a:t>和</a:t>
            </a:r>
            <a:r>
              <a:rPr kumimoji="1" lang="en-US" altLang="zh-CN" sz="2400">
                <a:solidFill>
                  <a:srgbClr val="000000"/>
                </a:solidFill>
                <a:latin typeface="Times New Roman" panose="02020603050405020304" pitchFamily="18" charset="0"/>
              </a:rPr>
              <a:t>3</a:t>
            </a:r>
            <a:r>
              <a:rPr kumimoji="1" lang="zh-CN" altLang="en-US" sz="2400">
                <a:solidFill>
                  <a:srgbClr val="000000"/>
                </a:solidFill>
                <a:latin typeface="Times New Roman" panose="02020603050405020304" pitchFamily="18" charset="0"/>
              </a:rPr>
              <a:t>时，混沌变码本的密钥序列的</a:t>
            </a:r>
            <a:r>
              <a:rPr kumimoji="1" lang="zh-CN" altLang="en-US" sz="2400" b="1">
                <a:solidFill>
                  <a:srgbClr val="006699"/>
                </a:solidFill>
                <a:latin typeface="Times New Roman" panose="02020603050405020304" pitchFamily="18" charset="0"/>
              </a:rPr>
              <a:t>关联维分别为</a:t>
            </a:r>
            <a:r>
              <a:rPr kumimoji="1" lang="en-US" altLang="zh-CN" sz="2400" b="1">
                <a:solidFill>
                  <a:srgbClr val="006699"/>
                </a:solidFill>
                <a:latin typeface="Times New Roman" panose="02020603050405020304" pitchFamily="18" charset="0"/>
              </a:rPr>
              <a:t>1.89034</a:t>
            </a:r>
            <a:r>
              <a:rPr kumimoji="1" lang="zh-CN" altLang="en-US" sz="2400" b="1">
                <a:solidFill>
                  <a:srgbClr val="006699"/>
                </a:solidFill>
                <a:latin typeface="Times New Roman" panose="02020603050405020304" pitchFamily="18" charset="0"/>
              </a:rPr>
              <a:t>和</a:t>
            </a:r>
            <a:r>
              <a:rPr kumimoji="1" lang="en-US" altLang="zh-CN" sz="2400" b="1">
                <a:solidFill>
                  <a:srgbClr val="006699"/>
                </a:solidFill>
                <a:latin typeface="Times New Roman" panose="02020603050405020304" pitchFamily="18" charset="0"/>
              </a:rPr>
              <a:t>2.79649</a:t>
            </a:r>
            <a:r>
              <a:rPr kumimoji="1" lang="zh-CN" altLang="en-US" sz="2400">
                <a:solidFill>
                  <a:srgbClr val="000000"/>
                </a:solidFill>
                <a:latin typeface="Times New Roman" panose="02020603050405020304" pitchFamily="18" charset="0"/>
              </a:rPr>
              <a:t>（混沌映射</a:t>
            </a:r>
            <a:r>
              <a:rPr kumimoji="1" lang="en-US" altLang="zh-CN" sz="2400">
                <a:solidFill>
                  <a:srgbClr val="000000"/>
                </a:solidFill>
                <a:latin typeface="Times New Roman" panose="02020603050405020304" pitchFamily="18" charset="0"/>
              </a:rPr>
              <a:t>Henon</a:t>
            </a:r>
            <a:r>
              <a:rPr kumimoji="1" lang="zh-CN" altLang="en-US" sz="2400">
                <a:solidFill>
                  <a:srgbClr val="000000"/>
                </a:solidFill>
                <a:latin typeface="Times New Roman" panose="02020603050405020304" pitchFamily="18" charset="0"/>
              </a:rPr>
              <a:t>和</a:t>
            </a:r>
            <a:r>
              <a:rPr kumimoji="1" lang="en-US" altLang="zh-CN" sz="2400">
                <a:solidFill>
                  <a:srgbClr val="000000"/>
                </a:solidFill>
                <a:latin typeface="Times New Roman" panose="02020603050405020304" pitchFamily="18" charset="0"/>
              </a:rPr>
              <a:t>Rossler</a:t>
            </a:r>
            <a:r>
              <a:rPr kumimoji="1" lang="zh-CN" altLang="en-US" sz="2400">
                <a:solidFill>
                  <a:srgbClr val="000000"/>
                </a:solidFill>
                <a:latin typeface="Times New Roman" panose="02020603050405020304" pitchFamily="18" charset="0"/>
              </a:rPr>
              <a:t>的关联维为</a:t>
            </a:r>
            <a:r>
              <a:rPr kumimoji="1" lang="en-US" altLang="zh-CN" sz="2400">
                <a:solidFill>
                  <a:srgbClr val="000000"/>
                </a:solidFill>
                <a:latin typeface="Times New Roman" panose="02020603050405020304" pitchFamily="18" charset="0"/>
              </a:rPr>
              <a:t>1.1409</a:t>
            </a:r>
            <a:r>
              <a:rPr kumimoji="1" lang="zh-CN" altLang="en-US" sz="2400">
                <a:solidFill>
                  <a:srgbClr val="000000"/>
                </a:solidFill>
                <a:latin typeface="Times New Roman" panose="02020603050405020304" pitchFamily="18" charset="0"/>
              </a:rPr>
              <a:t>和</a:t>
            </a:r>
            <a:r>
              <a:rPr kumimoji="1" lang="en-US" altLang="zh-CN" sz="2400">
                <a:solidFill>
                  <a:srgbClr val="000000"/>
                </a:solidFill>
                <a:latin typeface="Times New Roman" panose="02020603050405020304" pitchFamily="18" charset="0"/>
              </a:rPr>
              <a:t>2.1607</a:t>
            </a:r>
            <a:r>
              <a:rPr kumimoji="1" lang="zh-CN" altLang="en-US" sz="2400">
                <a:solidFill>
                  <a:srgbClr val="000000"/>
                </a:solidFill>
                <a:latin typeface="Times New Roman" panose="02020603050405020304" pitchFamily="18" charset="0"/>
              </a:rPr>
              <a:t>，它的嵌入维为</a:t>
            </a:r>
            <a:r>
              <a:rPr kumimoji="1" lang="en-US" altLang="zh-CN" sz="2400">
                <a:solidFill>
                  <a:srgbClr val="000000"/>
                </a:solidFill>
                <a:latin typeface="Times New Roman" panose="02020603050405020304" pitchFamily="18" charset="0"/>
              </a:rPr>
              <a:t>2</a:t>
            </a:r>
            <a:r>
              <a:rPr kumimoji="1" lang="zh-CN" altLang="en-US" sz="2400">
                <a:solidFill>
                  <a:srgbClr val="000000"/>
                </a:solidFill>
                <a:latin typeface="Times New Roman" panose="02020603050405020304" pitchFamily="18" charset="0"/>
              </a:rPr>
              <a:t>和</a:t>
            </a:r>
            <a:r>
              <a:rPr kumimoji="1" lang="en-US" altLang="zh-CN" sz="2400">
                <a:solidFill>
                  <a:srgbClr val="000000"/>
                </a:solidFill>
                <a:latin typeface="Times New Roman" panose="02020603050405020304" pitchFamily="18" charset="0"/>
              </a:rPr>
              <a:t>3</a:t>
            </a:r>
            <a:r>
              <a:rPr kumimoji="1" lang="zh-CN" altLang="en-US" sz="2400">
                <a:solidFill>
                  <a:srgbClr val="000000"/>
                </a:solidFill>
                <a:latin typeface="Times New Roman" panose="02020603050405020304" pitchFamily="18" charset="0"/>
              </a:rPr>
              <a:t>）。嵌入维为</a:t>
            </a:r>
            <a:r>
              <a:rPr kumimoji="1" lang="en-US" altLang="zh-CN" sz="2400">
                <a:solidFill>
                  <a:srgbClr val="000000"/>
                </a:solidFill>
                <a:latin typeface="Times New Roman" panose="02020603050405020304" pitchFamily="18" charset="0"/>
              </a:rPr>
              <a:t>3</a:t>
            </a:r>
            <a:r>
              <a:rPr kumimoji="1" lang="zh-CN" altLang="en-US" sz="2400">
                <a:solidFill>
                  <a:srgbClr val="000000"/>
                </a:solidFill>
                <a:latin typeface="Times New Roman" panose="02020603050405020304" pitchFamily="18" charset="0"/>
              </a:rPr>
              <a:t>时，基于</a:t>
            </a:r>
            <a:r>
              <a:rPr kumimoji="1" lang="en-US" altLang="zh-CN" sz="2400">
                <a:solidFill>
                  <a:srgbClr val="000000"/>
                </a:solidFill>
                <a:latin typeface="Times New Roman" panose="02020603050405020304" pitchFamily="18" charset="0"/>
              </a:rPr>
              <a:t>DES</a:t>
            </a:r>
            <a:r>
              <a:rPr kumimoji="1" lang="zh-CN" altLang="en-US" sz="2400">
                <a:solidFill>
                  <a:srgbClr val="000000"/>
                </a:solidFill>
                <a:latin typeface="Times New Roman" panose="02020603050405020304" pitchFamily="18" charset="0"/>
              </a:rPr>
              <a:t>算法的流密码系统的关联维为</a:t>
            </a:r>
            <a:r>
              <a:rPr kumimoji="1" lang="en-US" altLang="zh-CN" sz="2400">
                <a:solidFill>
                  <a:srgbClr val="000000"/>
                </a:solidFill>
                <a:latin typeface="Times New Roman" panose="02020603050405020304" pitchFamily="18" charset="0"/>
              </a:rPr>
              <a:t>2.7464</a:t>
            </a:r>
            <a:r>
              <a:rPr kumimoji="1" lang="zh-CN" altLang="en-US" sz="2400">
                <a:solidFill>
                  <a:srgbClr val="000000"/>
                </a:solidFill>
                <a:latin typeface="Times New Roman" panose="02020603050405020304" pitchFamily="18" charset="0"/>
              </a:rPr>
              <a:t>。由于计算关联维的算法存在</a:t>
            </a:r>
            <a:r>
              <a:rPr kumimoji="1" lang="en-US" altLang="zh-CN" sz="2400">
                <a:solidFill>
                  <a:srgbClr val="000000"/>
                </a:solidFill>
                <a:latin typeface="Times New Roman" panose="02020603050405020304" pitchFamily="18" charset="0"/>
              </a:rPr>
              <a:t>5</a:t>
            </a:r>
            <a:r>
              <a:rPr kumimoji="1" lang="zh-CN" altLang="en-US" sz="2400">
                <a:solidFill>
                  <a:srgbClr val="000000"/>
                </a:solidFill>
                <a:latin typeface="Times New Roman" panose="02020603050405020304" pitchFamily="18" charset="0"/>
              </a:rPr>
              <a:t>－</a:t>
            </a:r>
            <a:r>
              <a:rPr kumimoji="1" lang="en-US" altLang="zh-CN" sz="2400">
                <a:solidFill>
                  <a:srgbClr val="000000"/>
                </a:solidFill>
                <a:latin typeface="Times New Roman" panose="02020603050405020304" pitchFamily="18" charset="0"/>
              </a:rPr>
              <a:t>10</a:t>
            </a:r>
            <a:r>
              <a:rPr kumimoji="1" lang="zh-CN" altLang="en-US" sz="2400">
                <a:solidFill>
                  <a:srgbClr val="000000"/>
                </a:solidFill>
                <a:latin typeface="Times New Roman" panose="02020603050405020304" pitchFamily="18" charset="0"/>
              </a:rPr>
              <a:t>％的误差，因此可认为在误差范围内两者的关联维相当。</a:t>
            </a:r>
            <a:endParaRPr kumimoji="1" lang="zh-CN" altLang="en-US" sz="2400">
              <a:latin typeface="Times New Roman" panose="02020603050405020304" pitchFamily="18" charset="0"/>
            </a:endParaRPr>
          </a:p>
        </p:txBody>
      </p:sp>
      <p:sp>
        <p:nvSpPr>
          <p:cNvPr id="843779" name="Text Box 3">
            <a:extLst>
              <a:ext uri="{FF2B5EF4-FFF2-40B4-BE49-F238E27FC236}">
                <a16:creationId xmlns:a16="http://schemas.microsoft.com/office/drawing/2014/main" id="{7595F0E9-6F3B-4AE1-B986-E07F7D4E006D}"/>
              </a:ext>
            </a:extLst>
          </p:cNvPr>
          <p:cNvSpPr txBox="1">
            <a:spLocks noChangeArrowheads="1"/>
          </p:cNvSpPr>
          <p:nvPr/>
        </p:nvSpPr>
        <p:spPr bwMode="auto">
          <a:xfrm>
            <a:off x="1828800" y="4816476"/>
            <a:ext cx="8534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400" b="1">
                <a:solidFill>
                  <a:srgbClr val="0000FF"/>
                </a:solidFill>
                <a:latin typeface="宋体" panose="02010600030101010101" pitchFamily="2" charset="-122"/>
                <a:sym typeface="Wingdings 2" panose="05020102010507070707" pitchFamily="18" charset="2"/>
              </a:rPr>
              <a:t></a:t>
            </a:r>
            <a:r>
              <a:rPr kumimoji="1" lang="zh-CN" altLang="en-US" sz="2400" b="1">
                <a:solidFill>
                  <a:srgbClr val="0000FF"/>
                </a:solidFill>
                <a:latin typeface="宋体" panose="02010600030101010101" pitchFamily="2" charset="-122"/>
              </a:rPr>
              <a:t>密钥序列具有与基于</a:t>
            </a:r>
            <a:r>
              <a:rPr kumimoji="1" lang="en-US" altLang="zh-CN" sz="2400" b="1">
                <a:solidFill>
                  <a:srgbClr val="0000FF"/>
                </a:solidFill>
                <a:latin typeface="Tahoma" panose="020B0604030504040204" pitchFamily="34" charset="0"/>
              </a:rPr>
              <a:t>DES</a:t>
            </a:r>
            <a:r>
              <a:rPr kumimoji="1" lang="zh-CN" altLang="en-US" sz="2400" b="1">
                <a:solidFill>
                  <a:srgbClr val="0000FF"/>
                </a:solidFill>
                <a:latin typeface="宋体" panose="02010600030101010101" pitchFamily="2" charset="-122"/>
              </a:rPr>
              <a:t>算法的流密码系统相当的复杂程度。</a:t>
            </a:r>
            <a:r>
              <a:rPr kumimoji="1" lang="zh-CN" altLang="en-US" sz="2400" b="1">
                <a:solidFill>
                  <a:srgbClr val="0000FF"/>
                </a:solidFill>
                <a:latin typeface="Tahoma" panose="020B0604030504040204" pitchFamily="34" charset="0"/>
              </a:rPr>
              <a:t> </a:t>
            </a:r>
          </a:p>
        </p:txBody>
      </p:sp>
      <p:sp>
        <p:nvSpPr>
          <p:cNvPr id="843780" name="Rectangle 4">
            <a:extLst>
              <a:ext uri="{FF2B5EF4-FFF2-40B4-BE49-F238E27FC236}">
                <a16:creationId xmlns:a16="http://schemas.microsoft.com/office/drawing/2014/main" id="{F970CBCB-8284-4401-A3BF-011B7486BD13}"/>
              </a:ext>
            </a:extLst>
          </p:cNvPr>
          <p:cNvSpPr>
            <a:spLocks noGrp="1" noChangeArrowheads="1"/>
          </p:cNvSpPr>
          <p:nvPr>
            <p:ph type="title"/>
          </p:nvPr>
        </p:nvSpPr>
        <p:spPr>
          <a:xfrm>
            <a:off x="1811338" y="404814"/>
            <a:ext cx="7772400" cy="623887"/>
          </a:xfrm>
          <a:noFill/>
          <a:ln/>
        </p:spPr>
        <p:txBody>
          <a:bodyPr anchor="b"/>
          <a:lstStyle/>
          <a:p>
            <a:pPr algn="l">
              <a:buClr>
                <a:srgbClr val="0000CC"/>
              </a:buClr>
              <a:buFont typeface="Wingdings" panose="05000000000000000000" pitchFamily="2" charset="2"/>
              <a:buChar char="Ø"/>
            </a:pPr>
            <a:r>
              <a:rPr lang="zh-CN" altLang="en-US" sz="2800">
                <a:latin typeface="Times New Roman" panose="02020603050405020304" pitchFamily="18" charset="0"/>
                <a:ea typeface="宋体" panose="02010600030101010101" pitchFamily="2" charset="-122"/>
              </a:rPr>
              <a:t>密钥序列的分数维</a:t>
            </a:r>
          </a:p>
        </p:txBody>
      </p:sp>
    </p:spTree>
  </p:cSld>
  <p:clrMapOvr>
    <a:masterClrMapping/>
  </p:clrMapOvr>
  <p:transition/>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1E9FD960-6F12-4DC8-97F3-90F5AB398778}"/>
              </a:ext>
            </a:extLst>
          </p:cNvPr>
          <p:cNvSpPr>
            <a:spLocks noGrp="1"/>
          </p:cNvSpPr>
          <p:nvPr>
            <p:ph type="dt" sz="half" idx="10"/>
          </p:nvPr>
        </p:nvSpPr>
        <p:spPr/>
        <p:txBody>
          <a:bodyPr/>
          <a:lstStyle/>
          <a:p>
            <a:fld id="{303D0D6A-AA68-4E8A-ABC8-B07A75AB7464}" type="datetime1">
              <a:rPr lang="zh-CN" altLang="en-US"/>
              <a:pPr/>
              <a:t>2018/11/28</a:t>
            </a:fld>
            <a:endParaRPr lang="en-US" altLang="zh-CN"/>
          </a:p>
        </p:txBody>
      </p:sp>
      <p:sp>
        <p:nvSpPr>
          <p:cNvPr id="6" name="灯片编号占位符 5">
            <a:extLst>
              <a:ext uri="{FF2B5EF4-FFF2-40B4-BE49-F238E27FC236}">
                <a16:creationId xmlns:a16="http://schemas.microsoft.com/office/drawing/2014/main" id="{36B6BAAF-9C22-4D1B-8157-8114EB302C99}"/>
              </a:ext>
            </a:extLst>
          </p:cNvPr>
          <p:cNvSpPr>
            <a:spLocks noGrp="1"/>
          </p:cNvSpPr>
          <p:nvPr>
            <p:ph type="sldNum" sz="quarter" idx="12"/>
          </p:nvPr>
        </p:nvSpPr>
        <p:spPr/>
        <p:txBody>
          <a:bodyPr/>
          <a:lstStyle/>
          <a:p>
            <a:fld id="{2799917C-D55C-4B83-B66B-6CBEE02C02B8}" type="slidenum">
              <a:rPr lang="en-US" altLang="zh-CN"/>
              <a:pPr/>
              <a:t>166</a:t>
            </a:fld>
            <a:endParaRPr lang="en-US" altLang="zh-CN"/>
          </a:p>
        </p:txBody>
      </p:sp>
      <p:sp>
        <p:nvSpPr>
          <p:cNvPr id="844803" name="Rectangle 1027">
            <a:extLst>
              <a:ext uri="{FF2B5EF4-FFF2-40B4-BE49-F238E27FC236}">
                <a16:creationId xmlns:a16="http://schemas.microsoft.com/office/drawing/2014/main" id="{180C1FFB-0A2B-4387-B4E7-CA7509364FEF}"/>
              </a:ext>
            </a:extLst>
          </p:cNvPr>
          <p:cNvSpPr>
            <a:spLocks noGrp="1" noRot="1" noChangeArrowheads="1"/>
          </p:cNvSpPr>
          <p:nvPr>
            <p:ph type="body" idx="1"/>
          </p:nvPr>
        </p:nvSpPr>
        <p:spPr>
          <a:xfrm>
            <a:off x="1752600" y="1143000"/>
            <a:ext cx="8610600" cy="5334000"/>
          </a:xfrm>
        </p:spPr>
        <p:txBody>
          <a:bodyPr/>
          <a:lstStyle/>
          <a:p>
            <a:pPr>
              <a:lnSpc>
                <a:spcPct val="90000"/>
              </a:lnSpc>
            </a:pPr>
            <a:r>
              <a:rPr lang="zh-CN" altLang="en-US" sz="2400">
                <a:latin typeface="Times New Roman" panose="02020603050405020304" pitchFamily="18" charset="0"/>
              </a:rPr>
              <a:t>关于基于混沌变码本的流密码系统驱动部分：该部分所采用的改进的混沌映射在不改变映射复杂性的前提下延长了轨道周期；驱动部分的输出理论上服从均匀、独立分布，数值实验结果与此相符。</a:t>
            </a:r>
          </a:p>
          <a:p>
            <a:pPr>
              <a:lnSpc>
                <a:spcPct val="90000"/>
              </a:lnSpc>
            </a:pPr>
            <a:r>
              <a:rPr lang="zh-CN" altLang="en-US" sz="2400">
                <a:latin typeface="Times New Roman" panose="02020603050405020304" pitchFamily="18" charset="0"/>
              </a:rPr>
              <a:t>关于码本变换部分：该部分基于有限群上的随机行走理论设计的洗牌算法能够有效地产生随机变化的码本，码本空间足以抵抗穷举攻击。</a:t>
            </a:r>
          </a:p>
          <a:p>
            <a:pPr>
              <a:lnSpc>
                <a:spcPct val="90000"/>
              </a:lnSpc>
            </a:pPr>
            <a:r>
              <a:rPr lang="zh-CN" altLang="en-US" sz="2400">
                <a:latin typeface="Times New Roman" panose="02020603050405020304" pitchFamily="18" charset="0"/>
              </a:rPr>
              <a:t>关于密钥流：严格证明密钥流服从独立、均匀分布，其中出现周期的概率趋向于零。数值实验结果支持此结论。</a:t>
            </a:r>
          </a:p>
          <a:p>
            <a:pPr>
              <a:lnSpc>
                <a:spcPct val="90000"/>
              </a:lnSpc>
              <a:buFont typeface="Wingdings" panose="05000000000000000000" pitchFamily="2" charset="2"/>
              <a:buNone/>
            </a:pPr>
            <a:r>
              <a:rPr lang="zh-CN" altLang="en-US" sz="2400">
                <a:latin typeface="Times New Roman" panose="02020603050405020304" pitchFamily="18" charset="0"/>
              </a:rPr>
              <a:t>             </a:t>
            </a:r>
            <a:r>
              <a:rPr lang="zh-CN" altLang="en-US" sz="2400">
                <a:solidFill>
                  <a:schemeClr val="tx2"/>
                </a:solidFill>
                <a:latin typeface="Times New Roman" panose="02020603050405020304" pitchFamily="18" charset="0"/>
              </a:rPr>
              <a:t>综上所述，基于混沌变码本的流密码系统符合所有的安全性设计准则，产生的密钥序列具有串分布均匀、随机统计特性良好、相邻密钥相关性小等特点，密码系统的混淆与扩散性能良好；并且，该密码系统的密钥空间巨大，足以抵抗穷举密钥攻击。</a:t>
            </a:r>
          </a:p>
        </p:txBody>
      </p:sp>
      <p:sp>
        <p:nvSpPr>
          <p:cNvPr id="844804" name="Rectangle 1028">
            <a:extLst>
              <a:ext uri="{FF2B5EF4-FFF2-40B4-BE49-F238E27FC236}">
                <a16:creationId xmlns:a16="http://schemas.microsoft.com/office/drawing/2014/main" id="{6C0CE6F9-13D4-46FB-808E-DFEB583FEC6A}"/>
              </a:ext>
            </a:extLst>
          </p:cNvPr>
          <p:cNvSpPr>
            <a:spLocks noChangeArrowheads="1"/>
          </p:cNvSpPr>
          <p:nvPr/>
        </p:nvSpPr>
        <p:spPr bwMode="auto">
          <a:xfrm>
            <a:off x="4891088" y="241301"/>
            <a:ext cx="200025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lgn="ctr">
                <a:pattFill prst="sphere">
                  <a:fgClr>
                    <a:srgbClr val="FF6600"/>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pPr algn="ctr" eaLnBrk="1" hangingPunct="1"/>
            <a:r>
              <a:rPr lang="zh-CN" altLang="en-US" sz="4800">
                <a:solidFill>
                  <a:schemeClr val="bg1"/>
                </a:solidFill>
                <a:latin typeface="华文行楷" panose="02010800040101010101" pitchFamily="2" charset="-122"/>
                <a:ea typeface="华文行楷" panose="02010800040101010101" pitchFamily="2" charset="-122"/>
              </a:rPr>
              <a:t>结    论</a:t>
            </a:r>
          </a:p>
        </p:txBody>
      </p:sp>
    </p:spTree>
  </p:cSld>
  <p:clrMapOvr>
    <a:masterClrMapping/>
  </p:clrMapOvr>
  <p:transition/>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F10D12-F349-4429-A410-297C42DC5931}"/>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92DE8DB0-219A-4473-A7DB-B4ABBFF99B9D}"/>
              </a:ext>
            </a:extLst>
          </p:cNvPr>
          <p:cNvSpPr>
            <a:spLocks noGrp="1"/>
          </p:cNvSpPr>
          <p:nvPr>
            <p:ph idx="1"/>
          </p:nvPr>
        </p:nvSpPr>
        <p:spPr/>
        <p:txBody>
          <a:bodyPr>
            <a:normAutofit/>
          </a:bodyPr>
          <a:lstStyle/>
          <a:p>
            <a:r>
              <a:rPr lang="zh-CN" altLang="en-US" sz="7200" dirty="0"/>
              <a:t>谢谢！</a:t>
            </a:r>
          </a:p>
        </p:txBody>
      </p:sp>
    </p:spTree>
    <p:extLst>
      <p:ext uri="{BB962C8B-B14F-4D97-AF65-F5344CB8AC3E}">
        <p14:creationId xmlns:p14="http://schemas.microsoft.com/office/powerpoint/2010/main" val="31019677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日期占位符 1">
            <a:extLst>
              <a:ext uri="{FF2B5EF4-FFF2-40B4-BE49-F238E27FC236}">
                <a16:creationId xmlns:a16="http://schemas.microsoft.com/office/drawing/2014/main" id="{B5DD968E-7C1E-430F-A86B-ECC85ADE491B}"/>
              </a:ext>
            </a:extLst>
          </p:cNvPr>
          <p:cNvSpPr>
            <a:spLocks noGrp="1"/>
          </p:cNvSpPr>
          <p:nvPr>
            <p:ph type="dt" sz="half" idx="10"/>
          </p:nvPr>
        </p:nvSpPr>
        <p:spPr/>
        <p:txBody>
          <a:bodyPr/>
          <a:lstStyle/>
          <a:p>
            <a:fld id="{9F185ADF-8006-44D9-8B9A-3CB81117BD44}" type="datetime1">
              <a:rPr lang="zh-CN" altLang="en-US"/>
              <a:pPr/>
              <a:t>2018/11/28</a:t>
            </a:fld>
            <a:endParaRPr lang="en-US" altLang="zh-CN"/>
          </a:p>
        </p:txBody>
      </p:sp>
      <p:sp>
        <p:nvSpPr>
          <p:cNvPr id="48" name="灯片编号占位符 3">
            <a:extLst>
              <a:ext uri="{FF2B5EF4-FFF2-40B4-BE49-F238E27FC236}">
                <a16:creationId xmlns:a16="http://schemas.microsoft.com/office/drawing/2014/main" id="{58B9FAA5-3F0B-45F9-B49E-45A3E31A50A6}"/>
              </a:ext>
            </a:extLst>
          </p:cNvPr>
          <p:cNvSpPr>
            <a:spLocks noGrp="1"/>
          </p:cNvSpPr>
          <p:nvPr>
            <p:ph type="sldNum" sz="quarter" idx="12"/>
          </p:nvPr>
        </p:nvSpPr>
        <p:spPr/>
        <p:txBody>
          <a:bodyPr/>
          <a:lstStyle/>
          <a:p>
            <a:fld id="{C045FF5D-75D6-4017-8E83-1F66AFC7BCAF}" type="slidenum">
              <a:rPr lang="en-US" altLang="zh-CN"/>
              <a:pPr/>
              <a:t>17</a:t>
            </a:fld>
            <a:endParaRPr lang="en-US" altLang="zh-CN"/>
          </a:p>
        </p:txBody>
      </p:sp>
      <p:grpSp>
        <p:nvGrpSpPr>
          <p:cNvPr id="847925" name="Group 53">
            <a:extLst>
              <a:ext uri="{FF2B5EF4-FFF2-40B4-BE49-F238E27FC236}">
                <a16:creationId xmlns:a16="http://schemas.microsoft.com/office/drawing/2014/main" id="{5C1E8C00-475C-4996-BD9C-E40AA2E3B749}"/>
              </a:ext>
            </a:extLst>
          </p:cNvPr>
          <p:cNvGrpSpPr>
            <a:grpSpLocks/>
          </p:cNvGrpSpPr>
          <p:nvPr/>
        </p:nvGrpSpPr>
        <p:grpSpPr bwMode="auto">
          <a:xfrm>
            <a:off x="2019301" y="1295401"/>
            <a:ext cx="7777163" cy="4786313"/>
            <a:chOff x="312" y="816"/>
            <a:chExt cx="4899" cy="3015"/>
          </a:xfrm>
        </p:grpSpPr>
        <p:sp>
          <p:nvSpPr>
            <p:cNvPr id="847877" name="Rectangle 5">
              <a:extLst>
                <a:ext uri="{FF2B5EF4-FFF2-40B4-BE49-F238E27FC236}">
                  <a16:creationId xmlns:a16="http://schemas.microsoft.com/office/drawing/2014/main" id="{B52D9611-F011-4549-84A7-8AFF57558DDA}"/>
                </a:ext>
              </a:extLst>
            </p:cNvPr>
            <p:cNvSpPr>
              <a:spLocks noChangeArrowheads="1"/>
            </p:cNvSpPr>
            <p:nvPr/>
          </p:nvSpPr>
          <p:spPr bwMode="auto">
            <a:xfrm>
              <a:off x="1200" y="3504"/>
              <a:ext cx="273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lgn="ctr">
                  <a:pattFill prst="sphere">
                    <a:fgClr>
                      <a:srgbClr val="FF6600"/>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kumimoji="1" lang="zh-CN" altLang="en-US" sz="2400" b="1">
                  <a:latin typeface="宋体" panose="02010600030101010101" pitchFamily="2" charset="-122"/>
                </a:rPr>
                <a:t>线性反馈移位寄存器（</a:t>
              </a:r>
              <a:r>
                <a:rPr kumimoji="1" lang="en-US" altLang="zh-CN" sz="2400" b="1">
                  <a:latin typeface="宋体" panose="02010600030101010101" pitchFamily="2" charset="-122"/>
                </a:rPr>
                <a:t>LFSR</a:t>
              </a:r>
              <a:r>
                <a:rPr kumimoji="1" lang="zh-CN" altLang="en-US" sz="2400" b="1">
                  <a:latin typeface="宋体" panose="02010600030101010101" pitchFamily="2" charset="-122"/>
                </a:rPr>
                <a:t>）</a:t>
              </a:r>
              <a:r>
                <a:rPr kumimoji="1" lang="zh-CN" altLang="en-US" sz="2800">
                  <a:latin typeface="宋体" panose="02010600030101010101" pitchFamily="2" charset="-122"/>
                </a:rPr>
                <a:t> </a:t>
              </a:r>
            </a:p>
          </p:txBody>
        </p:sp>
        <p:sp>
          <p:nvSpPr>
            <p:cNvPr id="847879" name="Rectangle 7">
              <a:extLst>
                <a:ext uri="{FF2B5EF4-FFF2-40B4-BE49-F238E27FC236}">
                  <a16:creationId xmlns:a16="http://schemas.microsoft.com/office/drawing/2014/main" id="{60431320-5AEF-4BC9-A05B-414A5707EDBD}"/>
                </a:ext>
              </a:extLst>
            </p:cNvPr>
            <p:cNvSpPr>
              <a:spLocks noChangeArrowheads="1"/>
            </p:cNvSpPr>
            <p:nvPr/>
          </p:nvSpPr>
          <p:spPr bwMode="auto">
            <a:xfrm>
              <a:off x="312" y="816"/>
              <a:ext cx="4899" cy="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lgn="ctr">
                  <a:pattFill prst="sphere">
                    <a:fgClr>
                      <a:srgbClr val="FF6600"/>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eaLnBrk="1" hangingPunct="1"/>
              <a:r>
                <a:rPr lang="zh-CN" altLang="en-US" sz="2800" b="1"/>
                <a:t>每进行一步，都将   移入密钥序列，           右移一位，从</a:t>
              </a:r>
              <a:r>
                <a:rPr lang="en-US" altLang="zh-CN" sz="2800" b="1"/>
                <a:t>T</a:t>
              </a:r>
              <a:r>
                <a:rPr lang="zh-CN" altLang="en-US" sz="2800" b="1"/>
                <a:t>、</a:t>
              </a:r>
              <a:r>
                <a:rPr lang="en-US" altLang="zh-CN" sz="2800" b="1"/>
                <a:t>R</a:t>
              </a:r>
              <a:r>
                <a:rPr lang="zh-CN" altLang="en-US" sz="2800" b="1"/>
                <a:t>导出的新位则插到寄存器左端</a:t>
              </a:r>
              <a:r>
                <a:rPr lang="en-US" altLang="zh-CN" sz="2800" b="1"/>
                <a:t>(</a:t>
              </a:r>
              <a:r>
                <a:rPr lang="zh-CN" altLang="en-US" sz="2800" b="1"/>
                <a:t>如图</a:t>
              </a:r>
              <a:r>
                <a:rPr lang="en-US" altLang="zh-CN" sz="2800" b="1"/>
                <a:t>)</a:t>
              </a:r>
              <a:r>
                <a:rPr lang="zh-CN" altLang="en-US" sz="2800" b="1"/>
                <a:t>。</a:t>
              </a:r>
            </a:p>
          </p:txBody>
        </p:sp>
        <p:graphicFrame>
          <p:nvGraphicFramePr>
            <p:cNvPr id="847880" name="Object 8">
              <a:extLst>
                <a:ext uri="{FF2B5EF4-FFF2-40B4-BE49-F238E27FC236}">
                  <a16:creationId xmlns:a16="http://schemas.microsoft.com/office/drawing/2014/main" id="{FD8B3A87-69B8-48FF-A844-7949DA74AD3C}"/>
                </a:ext>
              </a:extLst>
            </p:cNvPr>
            <p:cNvGraphicFramePr>
              <a:graphicFrameLocks noChangeAspect="1"/>
            </p:cNvGraphicFramePr>
            <p:nvPr/>
          </p:nvGraphicFramePr>
          <p:xfrm>
            <a:off x="2217" y="816"/>
            <a:ext cx="196" cy="362"/>
          </p:xfrm>
          <a:graphic>
            <a:graphicData uri="http://schemas.openxmlformats.org/presentationml/2006/ole">
              <mc:AlternateContent xmlns:mc="http://schemas.openxmlformats.org/markup-compatibility/2006">
                <mc:Choice xmlns:v="urn:schemas-microsoft-com:vml" Requires="v">
                  <p:oleObj spid="_x0000_s5132" name="Equation" r:id="rId3" imgW="126890" imgH="228402" progId="Equation.DSMT4">
                    <p:embed/>
                  </p:oleObj>
                </mc:Choice>
                <mc:Fallback>
                  <p:oleObj name="Equation" r:id="rId3" imgW="126890" imgH="228402" progId="Equation.DSMT4">
                    <p:embed/>
                    <p:pic>
                      <p:nvPicPr>
                        <p:cNvPr id="847880" name="Object 8">
                          <a:extLst>
                            <a:ext uri="{FF2B5EF4-FFF2-40B4-BE49-F238E27FC236}">
                              <a16:creationId xmlns:a16="http://schemas.microsoft.com/office/drawing/2014/main" id="{FD8B3A87-69B8-48FF-A844-7949DA74AD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7" y="816"/>
                          <a:ext cx="196" cy="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47881" name="Object 9">
              <a:extLst>
                <a:ext uri="{FF2B5EF4-FFF2-40B4-BE49-F238E27FC236}">
                  <a16:creationId xmlns:a16="http://schemas.microsoft.com/office/drawing/2014/main" id="{BE4E3652-C0E8-4607-8586-21368021BC71}"/>
                </a:ext>
              </a:extLst>
            </p:cNvPr>
            <p:cNvGraphicFramePr>
              <a:graphicFrameLocks noChangeAspect="1"/>
            </p:cNvGraphicFramePr>
            <p:nvPr/>
          </p:nvGraphicFramePr>
          <p:xfrm>
            <a:off x="3840" y="816"/>
            <a:ext cx="771" cy="336"/>
          </p:xfrm>
          <a:graphic>
            <a:graphicData uri="http://schemas.openxmlformats.org/presentationml/2006/ole">
              <mc:AlternateContent xmlns:mc="http://schemas.openxmlformats.org/markup-compatibility/2006">
                <mc:Choice xmlns:v="urn:schemas-microsoft-com:vml" Requires="v">
                  <p:oleObj spid="_x0000_s5133" name="Equation" r:id="rId5" imgW="520560" imgH="228600" progId="Equation.DSMT4">
                    <p:embed/>
                  </p:oleObj>
                </mc:Choice>
                <mc:Fallback>
                  <p:oleObj name="Equation" r:id="rId5" imgW="520560" imgH="228600" progId="Equation.DSMT4">
                    <p:embed/>
                    <p:pic>
                      <p:nvPicPr>
                        <p:cNvPr id="847881" name="Object 9">
                          <a:extLst>
                            <a:ext uri="{FF2B5EF4-FFF2-40B4-BE49-F238E27FC236}">
                              <a16:creationId xmlns:a16="http://schemas.microsoft.com/office/drawing/2014/main" id="{BE4E3652-C0E8-4607-8586-21368021BC7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40" y="816"/>
                          <a:ext cx="771" cy="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847924" name="Group 52">
              <a:extLst>
                <a:ext uri="{FF2B5EF4-FFF2-40B4-BE49-F238E27FC236}">
                  <a16:creationId xmlns:a16="http://schemas.microsoft.com/office/drawing/2014/main" id="{437C7E92-FCCC-4022-AD14-7C98BD17FB36}"/>
                </a:ext>
              </a:extLst>
            </p:cNvPr>
            <p:cNvGrpSpPr>
              <a:grpSpLocks/>
            </p:cNvGrpSpPr>
            <p:nvPr/>
          </p:nvGrpSpPr>
          <p:grpSpPr bwMode="auto">
            <a:xfrm>
              <a:off x="1104" y="1536"/>
              <a:ext cx="3381" cy="1803"/>
              <a:chOff x="1812" y="1485"/>
              <a:chExt cx="3381" cy="1803"/>
            </a:xfrm>
          </p:grpSpPr>
          <p:sp>
            <p:nvSpPr>
              <p:cNvPr id="847883" name="Rectangle 11">
                <a:extLst>
                  <a:ext uri="{FF2B5EF4-FFF2-40B4-BE49-F238E27FC236}">
                    <a16:creationId xmlns:a16="http://schemas.microsoft.com/office/drawing/2014/main" id="{026FF587-3CDA-4F07-B6C1-5300CE2523AD}"/>
                  </a:ext>
                </a:extLst>
              </p:cNvPr>
              <p:cNvSpPr>
                <a:spLocks noChangeArrowheads="1"/>
              </p:cNvSpPr>
              <p:nvPr/>
            </p:nvSpPr>
            <p:spPr bwMode="auto">
              <a:xfrm>
                <a:off x="2206" y="1812"/>
                <a:ext cx="459" cy="393"/>
              </a:xfrm>
              <a:prstGeom prst="rect">
                <a:avLst/>
              </a:prstGeom>
              <a:solidFill>
                <a:srgbClr val="FFFFFF"/>
              </a:solidFill>
              <a:ln w="6350">
                <a:solidFill>
                  <a:srgbClr val="000000"/>
                </a:solidFill>
                <a:miter lim="800000"/>
                <a:headEnd/>
                <a:tailEnd/>
              </a:ln>
            </p:spPr>
            <p:txBody>
              <a:bodyPr/>
              <a:lstStyle/>
              <a:p>
                <a:endParaRPr lang="zh-CN" altLang="en-US"/>
              </a:p>
            </p:txBody>
          </p:sp>
          <p:sp>
            <p:nvSpPr>
              <p:cNvPr id="847884" name="Rectangle 12">
                <a:extLst>
                  <a:ext uri="{FF2B5EF4-FFF2-40B4-BE49-F238E27FC236}">
                    <a16:creationId xmlns:a16="http://schemas.microsoft.com/office/drawing/2014/main" id="{8B839DD8-B706-4FE4-B8FA-3402A9753772}"/>
                  </a:ext>
                </a:extLst>
              </p:cNvPr>
              <p:cNvSpPr>
                <a:spLocks noChangeArrowheads="1"/>
              </p:cNvSpPr>
              <p:nvPr/>
            </p:nvSpPr>
            <p:spPr bwMode="auto">
              <a:xfrm>
                <a:off x="2513" y="2006"/>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i="1">
                    <a:solidFill>
                      <a:srgbClr val="000000"/>
                    </a:solidFill>
                    <a:latin typeface="Times New Roman" panose="02020603050405020304" pitchFamily="18" charset="0"/>
                  </a:rPr>
                  <a:t>n</a:t>
                </a:r>
                <a:endParaRPr lang="en-US" altLang="zh-CN"/>
              </a:p>
            </p:txBody>
          </p:sp>
          <p:sp>
            <p:nvSpPr>
              <p:cNvPr id="847885" name="Rectangle 13">
                <a:extLst>
                  <a:ext uri="{FF2B5EF4-FFF2-40B4-BE49-F238E27FC236}">
                    <a16:creationId xmlns:a16="http://schemas.microsoft.com/office/drawing/2014/main" id="{53DFD6DA-D4B7-4B2E-8A86-CF12B1B118CA}"/>
                  </a:ext>
                </a:extLst>
              </p:cNvPr>
              <p:cNvSpPr>
                <a:spLocks noChangeArrowheads="1"/>
              </p:cNvSpPr>
              <p:nvPr/>
            </p:nvSpPr>
            <p:spPr bwMode="auto">
              <a:xfrm>
                <a:off x="2397" y="1826"/>
                <a:ext cx="11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600" i="1">
                    <a:solidFill>
                      <a:srgbClr val="000000"/>
                    </a:solidFill>
                    <a:latin typeface="Times New Roman" panose="02020603050405020304" pitchFamily="18" charset="0"/>
                  </a:rPr>
                  <a:t>r</a:t>
                </a:r>
                <a:endParaRPr lang="en-US" altLang="zh-CN"/>
              </a:p>
            </p:txBody>
          </p:sp>
          <p:sp>
            <p:nvSpPr>
              <p:cNvPr id="847886" name="Rectangle 14">
                <a:extLst>
                  <a:ext uri="{FF2B5EF4-FFF2-40B4-BE49-F238E27FC236}">
                    <a16:creationId xmlns:a16="http://schemas.microsoft.com/office/drawing/2014/main" id="{738363A1-E880-4642-9F54-D932F8F19DC4}"/>
                  </a:ext>
                </a:extLst>
              </p:cNvPr>
              <p:cNvSpPr>
                <a:spLocks noChangeArrowheads="1"/>
              </p:cNvSpPr>
              <p:nvPr/>
            </p:nvSpPr>
            <p:spPr bwMode="auto">
              <a:xfrm>
                <a:off x="2665" y="1812"/>
                <a:ext cx="460" cy="393"/>
              </a:xfrm>
              <a:prstGeom prst="rect">
                <a:avLst/>
              </a:prstGeom>
              <a:solidFill>
                <a:srgbClr val="FFFFFF"/>
              </a:solidFill>
              <a:ln w="6350">
                <a:solidFill>
                  <a:srgbClr val="000000"/>
                </a:solidFill>
                <a:miter lim="800000"/>
                <a:headEnd/>
                <a:tailEnd/>
              </a:ln>
            </p:spPr>
            <p:txBody>
              <a:bodyPr/>
              <a:lstStyle/>
              <a:p>
                <a:endParaRPr lang="zh-CN" altLang="en-US"/>
              </a:p>
            </p:txBody>
          </p:sp>
          <p:sp>
            <p:nvSpPr>
              <p:cNvPr id="847887" name="Rectangle 15">
                <a:extLst>
                  <a:ext uri="{FF2B5EF4-FFF2-40B4-BE49-F238E27FC236}">
                    <a16:creationId xmlns:a16="http://schemas.microsoft.com/office/drawing/2014/main" id="{2B2D4B5F-745F-4139-967A-8D72FC556DA2}"/>
                  </a:ext>
                </a:extLst>
              </p:cNvPr>
              <p:cNvSpPr>
                <a:spLocks noChangeArrowheads="1"/>
              </p:cNvSpPr>
              <p:nvPr/>
            </p:nvSpPr>
            <p:spPr bwMode="auto">
              <a:xfrm>
                <a:off x="2959" y="2005"/>
                <a:ext cx="7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latin typeface="Times New Roman" panose="02020603050405020304" pitchFamily="18" charset="0"/>
                  </a:rPr>
                  <a:t>1</a:t>
                </a:r>
                <a:endParaRPr lang="en-US" altLang="zh-CN"/>
              </a:p>
            </p:txBody>
          </p:sp>
          <p:sp>
            <p:nvSpPr>
              <p:cNvPr id="847888" name="Rectangle 16">
                <a:extLst>
                  <a:ext uri="{FF2B5EF4-FFF2-40B4-BE49-F238E27FC236}">
                    <a16:creationId xmlns:a16="http://schemas.microsoft.com/office/drawing/2014/main" id="{16456AA2-10A0-4F17-8A56-A72C78C26776}"/>
                  </a:ext>
                </a:extLst>
              </p:cNvPr>
              <p:cNvSpPr>
                <a:spLocks noChangeArrowheads="1"/>
              </p:cNvSpPr>
              <p:nvPr/>
            </p:nvSpPr>
            <p:spPr bwMode="auto">
              <a:xfrm>
                <a:off x="2789" y="2005"/>
                <a:ext cx="7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i="1">
                    <a:solidFill>
                      <a:srgbClr val="000000"/>
                    </a:solidFill>
                    <a:latin typeface="Times New Roman" panose="02020603050405020304" pitchFamily="18" charset="0"/>
                  </a:rPr>
                  <a:t>n</a:t>
                </a:r>
                <a:endParaRPr lang="en-US" altLang="zh-CN"/>
              </a:p>
            </p:txBody>
          </p:sp>
          <p:sp>
            <p:nvSpPr>
              <p:cNvPr id="847889" name="Rectangle 17">
                <a:extLst>
                  <a:ext uri="{FF2B5EF4-FFF2-40B4-BE49-F238E27FC236}">
                    <a16:creationId xmlns:a16="http://schemas.microsoft.com/office/drawing/2014/main" id="{8266F896-0DA3-476C-808D-C4101E940A35}"/>
                  </a:ext>
                </a:extLst>
              </p:cNvPr>
              <p:cNvSpPr>
                <a:spLocks noChangeArrowheads="1"/>
              </p:cNvSpPr>
              <p:nvPr/>
            </p:nvSpPr>
            <p:spPr bwMode="auto">
              <a:xfrm>
                <a:off x="2707" y="1840"/>
                <a:ext cx="103"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300" i="1">
                    <a:solidFill>
                      <a:srgbClr val="000000"/>
                    </a:solidFill>
                    <a:latin typeface="Times New Roman" panose="02020603050405020304" pitchFamily="18" charset="0"/>
                  </a:rPr>
                  <a:t>r</a:t>
                </a:r>
                <a:endParaRPr lang="en-US" altLang="zh-CN"/>
              </a:p>
            </p:txBody>
          </p:sp>
          <p:sp>
            <p:nvSpPr>
              <p:cNvPr id="847890" name="Rectangle 18">
                <a:extLst>
                  <a:ext uri="{FF2B5EF4-FFF2-40B4-BE49-F238E27FC236}">
                    <a16:creationId xmlns:a16="http://schemas.microsoft.com/office/drawing/2014/main" id="{7350BA84-D06E-46CC-9FD3-0BCC9D3CC3B6}"/>
                  </a:ext>
                </a:extLst>
              </p:cNvPr>
              <p:cNvSpPr>
                <a:spLocks noChangeArrowheads="1"/>
              </p:cNvSpPr>
              <p:nvPr/>
            </p:nvSpPr>
            <p:spPr bwMode="auto">
              <a:xfrm>
                <a:off x="2879" y="1990"/>
                <a:ext cx="8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latin typeface="Symbol" panose="05050102010706020507" pitchFamily="18" charset="2"/>
                  </a:rPr>
                  <a:t>-</a:t>
                </a:r>
                <a:endParaRPr lang="en-US" altLang="zh-CN"/>
              </a:p>
            </p:txBody>
          </p:sp>
          <p:sp>
            <p:nvSpPr>
              <p:cNvPr id="847891" name="Rectangle 19">
                <a:extLst>
                  <a:ext uri="{FF2B5EF4-FFF2-40B4-BE49-F238E27FC236}">
                    <a16:creationId xmlns:a16="http://schemas.microsoft.com/office/drawing/2014/main" id="{43665B87-2D4C-4E96-B34C-7144B3881689}"/>
                  </a:ext>
                </a:extLst>
              </p:cNvPr>
              <p:cNvSpPr>
                <a:spLocks noChangeArrowheads="1"/>
              </p:cNvSpPr>
              <p:nvPr/>
            </p:nvSpPr>
            <p:spPr bwMode="auto">
              <a:xfrm>
                <a:off x="3125" y="1812"/>
                <a:ext cx="526" cy="393"/>
              </a:xfrm>
              <a:prstGeom prst="rect">
                <a:avLst/>
              </a:prstGeom>
              <a:solidFill>
                <a:srgbClr val="FFFFFF"/>
              </a:solidFill>
              <a:ln w="6350">
                <a:solidFill>
                  <a:srgbClr val="000000"/>
                </a:solidFill>
                <a:miter lim="800000"/>
                <a:headEnd/>
                <a:tailEnd/>
              </a:ln>
            </p:spPr>
            <p:txBody>
              <a:bodyPr/>
              <a:lstStyle/>
              <a:p>
                <a:endParaRPr lang="zh-CN" altLang="en-US"/>
              </a:p>
            </p:txBody>
          </p:sp>
          <p:sp>
            <p:nvSpPr>
              <p:cNvPr id="847892" name="Rectangle 20">
                <a:extLst>
                  <a:ext uri="{FF2B5EF4-FFF2-40B4-BE49-F238E27FC236}">
                    <a16:creationId xmlns:a16="http://schemas.microsoft.com/office/drawing/2014/main" id="{B8913F10-2D0D-453A-A339-847FBB056FD1}"/>
                  </a:ext>
                </a:extLst>
              </p:cNvPr>
              <p:cNvSpPr>
                <a:spLocks noChangeArrowheads="1"/>
              </p:cNvSpPr>
              <p:nvPr/>
            </p:nvSpPr>
            <p:spPr bwMode="auto">
              <a:xfrm>
                <a:off x="3276" y="1926"/>
                <a:ext cx="21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a:solidFill>
                      <a:srgbClr val="000000"/>
                    </a:solidFill>
                    <a:latin typeface="宋体" panose="02010600030101010101" pitchFamily="2" charset="-122"/>
                  </a:rPr>
                  <a:t>...</a:t>
                </a:r>
                <a:endParaRPr lang="en-US" altLang="zh-CN"/>
              </a:p>
            </p:txBody>
          </p:sp>
          <p:sp>
            <p:nvSpPr>
              <p:cNvPr id="847893" name="Rectangle 21">
                <a:extLst>
                  <a:ext uri="{FF2B5EF4-FFF2-40B4-BE49-F238E27FC236}">
                    <a16:creationId xmlns:a16="http://schemas.microsoft.com/office/drawing/2014/main" id="{F8F46E5D-3867-4C89-9B08-7EAB20B95906}"/>
                  </a:ext>
                </a:extLst>
              </p:cNvPr>
              <p:cNvSpPr>
                <a:spLocks noChangeArrowheads="1"/>
              </p:cNvSpPr>
              <p:nvPr/>
            </p:nvSpPr>
            <p:spPr bwMode="auto">
              <a:xfrm>
                <a:off x="3651" y="1812"/>
                <a:ext cx="459" cy="393"/>
              </a:xfrm>
              <a:prstGeom prst="rect">
                <a:avLst/>
              </a:prstGeom>
              <a:solidFill>
                <a:srgbClr val="FFFFFF"/>
              </a:solidFill>
              <a:ln w="6350">
                <a:solidFill>
                  <a:srgbClr val="000000"/>
                </a:solidFill>
                <a:miter lim="800000"/>
                <a:headEnd/>
                <a:tailEnd/>
              </a:ln>
            </p:spPr>
            <p:txBody>
              <a:bodyPr/>
              <a:lstStyle/>
              <a:p>
                <a:endParaRPr lang="zh-CN" altLang="en-US"/>
              </a:p>
            </p:txBody>
          </p:sp>
          <p:sp>
            <p:nvSpPr>
              <p:cNvPr id="847894" name="Rectangle 22">
                <a:extLst>
                  <a:ext uri="{FF2B5EF4-FFF2-40B4-BE49-F238E27FC236}">
                    <a16:creationId xmlns:a16="http://schemas.microsoft.com/office/drawing/2014/main" id="{6DA2986D-9113-45CB-80C9-03E16A0B66EC}"/>
                  </a:ext>
                </a:extLst>
              </p:cNvPr>
              <p:cNvSpPr>
                <a:spLocks noChangeArrowheads="1"/>
              </p:cNvSpPr>
              <p:nvPr/>
            </p:nvSpPr>
            <p:spPr bwMode="auto">
              <a:xfrm>
                <a:off x="3927" y="2005"/>
                <a:ext cx="7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latin typeface="Times New Roman" panose="02020603050405020304" pitchFamily="18" charset="0"/>
                  </a:rPr>
                  <a:t>1</a:t>
                </a:r>
                <a:endParaRPr lang="en-US" altLang="zh-CN"/>
              </a:p>
            </p:txBody>
          </p:sp>
          <p:sp>
            <p:nvSpPr>
              <p:cNvPr id="847895" name="Rectangle 23">
                <a:extLst>
                  <a:ext uri="{FF2B5EF4-FFF2-40B4-BE49-F238E27FC236}">
                    <a16:creationId xmlns:a16="http://schemas.microsoft.com/office/drawing/2014/main" id="{B83CED27-C81F-4DA2-BB58-3B39D9072BC3}"/>
                  </a:ext>
                </a:extLst>
              </p:cNvPr>
              <p:cNvSpPr>
                <a:spLocks noChangeArrowheads="1"/>
              </p:cNvSpPr>
              <p:nvPr/>
            </p:nvSpPr>
            <p:spPr bwMode="auto">
              <a:xfrm>
                <a:off x="3800" y="1840"/>
                <a:ext cx="103"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300" i="1">
                    <a:solidFill>
                      <a:srgbClr val="000000"/>
                    </a:solidFill>
                    <a:latin typeface="Times New Roman" panose="02020603050405020304" pitchFamily="18" charset="0"/>
                  </a:rPr>
                  <a:t>r</a:t>
                </a:r>
                <a:endParaRPr lang="en-US" altLang="zh-CN"/>
              </a:p>
            </p:txBody>
          </p:sp>
          <p:sp>
            <p:nvSpPr>
              <p:cNvPr id="847896" name="Freeform 24">
                <a:extLst>
                  <a:ext uri="{FF2B5EF4-FFF2-40B4-BE49-F238E27FC236}">
                    <a16:creationId xmlns:a16="http://schemas.microsoft.com/office/drawing/2014/main" id="{037576ED-40D6-4162-B9A0-787EEA7BA20F}"/>
                  </a:ext>
                </a:extLst>
              </p:cNvPr>
              <p:cNvSpPr>
                <a:spLocks/>
              </p:cNvSpPr>
              <p:nvPr/>
            </p:nvSpPr>
            <p:spPr bwMode="auto">
              <a:xfrm>
                <a:off x="4570" y="1976"/>
                <a:ext cx="65" cy="66"/>
              </a:xfrm>
              <a:custGeom>
                <a:avLst/>
                <a:gdLst>
                  <a:gd name="T0" fmla="*/ 0 w 132"/>
                  <a:gd name="T1" fmla="*/ 0 h 131"/>
                  <a:gd name="T2" fmla="*/ 0 w 132"/>
                  <a:gd name="T3" fmla="*/ 131 h 131"/>
                  <a:gd name="T4" fmla="*/ 132 w 132"/>
                  <a:gd name="T5" fmla="*/ 65 h 131"/>
                  <a:gd name="T6" fmla="*/ 0 w 132"/>
                  <a:gd name="T7" fmla="*/ 0 h 131"/>
                </a:gdLst>
                <a:ahLst/>
                <a:cxnLst>
                  <a:cxn ang="0">
                    <a:pos x="T0" y="T1"/>
                  </a:cxn>
                  <a:cxn ang="0">
                    <a:pos x="T2" y="T3"/>
                  </a:cxn>
                  <a:cxn ang="0">
                    <a:pos x="T4" y="T5"/>
                  </a:cxn>
                  <a:cxn ang="0">
                    <a:pos x="T6" y="T7"/>
                  </a:cxn>
                </a:cxnLst>
                <a:rect l="0" t="0" r="r" b="b"/>
                <a:pathLst>
                  <a:path w="132" h="131">
                    <a:moveTo>
                      <a:pt x="0" y="0"/>
                    </a:moveTo>
                    <a:lnTo>
                      <a:pt x="0" y="131"/>
                    </a:lnTo>
                    <a:lnTo>
                      <a:pt x="132" y="6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7897" name="Freeform 25">
                <a:extLst>
                  <a:ext uri="{FF2B5EF4-FFF2-40B4-BE49-F238E27FC236}">
                    <a16:creationId xmlns:a16="http://schemas.microsoft.com/office/drawing/2014/main" id="{DE4127D9-5F69-4EC8-8C19-6E8B697BCDDD}"/>
                  </a:ext>
                </a:extLst>
              </p:cNvPr>
              <p:cNvSpPr>
                <a:spLocks/>
              </p:cNvSpPr>
              <p:nvPr/>
            </p:nvSpPr>
            <p:spPr bwMode="auto">
              <a:xfrm>
                <a:off x="4570" y="1976"/>
                <a:ext cx="65" cy="66"/>
              </a:xfrm>
              <a:custGeom>
                <a:avLst/>
                <a:gdLst>
                  <a:gd name="T0" fmla="*/ 0 w 132"/>
                  <a:gd name="T1" fmla="*/ 0 h 131"/>
                  <a:gd name="T2" fmla="*/ 0 w 132"/>
                  <a:gd name="T3" fmla="*/ 131 h 131"/>
                  <a:gd name="T4" fmla="*/ 132 w 132"/>
                  <a:gd name="T5" fmla="*/ 65 h 131"/>
                  <a:gd name="T6" fmla="*/ 0 w 132"/>
                  <a:gd name="T7" fmla="*/ 0 h 131"/>
                </a:gdLst>
                <a:ahLst/>
                <a:cxnLst>
                  <a:cxn ang="0">
                    <a:pos x="T0" y="T1"/>
                  </a:cxn>
                  <a:cxn ang="0">
                    <a:pos x="T2" y="T3"/>
                  </a:cxn>
                  <a:cxn ang="0">
                    <a:pos x="T4" y="T5"/>
                  </a:cxn>
                  <a:cxn ang="0">
                    <a:pos x="T6" y="T7"/>
                  </a:cxn>
                </a:cxnLst>
                <a:rect l="0" t="0" r="r" b="b"/>
                <a:pathLst>
                  <a:path w="132" h="131">
                    <a:moveTo>
                      <a:pt x="0" y="0"/>
                    </a:moveTo>
                    <a:lnTo>
                      <a:pt x="0" y="131"/>
                    </a:lnTo>
                    <a:lnTo>
                      <a:pt x="132" y="65"/>
                    </a:lnTo>
                    <a:lnTo>
                      <a:pt x="0"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47898" name="Line 26">
                <a:extLst>
                  <a:ext uri="{FF2B5EF4-FFF2-40B4-BE49-F238E27FC236}">
                    <a16:creationId xmlns:a16="http://schemas.microsoft.com/office/drawing/2014/main" id="{BA1B3BAA-3D99-48FC-8016-5947F97973F7}"/>
                  </a:ext>
                </a:extLst>
              </p:cNvPr>
              <p:cNvSpPr>
                <a:spLocks noChangeShapeType="1"/>
              </p:cNvSpPr>
              <p:nvPr/>
            </p:nvSpPr>
            <p:spPr bwMode="auto">
              <a:xfrm>
                <a:off x="4110" y="2008"/>
                <a:ext cx="460"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7899" name="Freeform 27">
                <a:extLst>
                  <a:ext uri="{FF2B5EF4-FFF2-40B4-BE49-F238E27FC236}">
                    <a16:creationId xmlns:a16="http://schemas.microsoft.com/office/drawing/2014/main" id="{BA61C807-693C-44A9-B4AA-E5957B4CB84C}"/>
                  </a:ext>
                </a:extLst>
              </p:cNvPr>
              <p:cNvSpPr>
                <a:spLocks/>
              </p:cNvSpPr>
              <p:nvPr/>
            </p:nvSpPr>
            <p:spPr bwMode="auto">
              <a:xfrm>
                <a:off x="2928" y="2895"/>
                <a:ext cx="394" cy="393"/>
              </a:xfrm>
              <a:custGeom>
                <a:avLst/>
                <a:gdLst>
                  <a:gd name="T0" fmla="*/ 0 w 787"/>
                  <a:gd name="T1" fmla="*/ 394 h 788"/>
                  <a:gd name="T2" fmla="*/ 3 w 787"/>
                  <a:gd name="T3" fmla="*/ 343 h 788"/>
                  <a:gd name="T4" fmla="*/ 14 w 787"/>
                  <a:gd name="T5" fmla="*/ 293 h 788"/>
                  <a:gd name="T6" fmla="*/ 31 w 787"/>
                  <a:gd name="T7" fmla="*/ 244 h 788"/>
                  <a:gd name="T8" fmla="*/ 54 w 787"/>
                  <a:gd name="T9" fmla="*/ 196 h 788"/>
                  <a:gd name="T10" fmla="*/ 82 w 787"/>
                  <a:gd name="T11" fmla="*/ 154 h 788"/>
                  <a:gd name="T12" fmla="*/ 115 w 787"/>
                  <a:gd name="T13" fmla="*/ 116 h 788"/>
                  <a:gd name="T14" fmla="*/ 154 w 787"/>
                  <a:gd name="T15" fmla="*/ 81 h 788"/>
                  <a:gd name="T16" fmla="*/ 198 w 787"/>
                  <a:gd name="T17" fmla="*/ 53 h 788"/>
                  <a:gd name="T18" fmla="*/ 243 w 787"/>
                  <a:gd name="T19" fmla="*/ 30 h 788"/>
                  <a:gd name="T20" fmla="*/ 292 w 787"/>
                  <a:gd name="T21" fmla="*/ 14 h 788"/>
                  <a:gd name="T22" fmla="*/ 343 w 787"/>
                  <a:gd name="T23" fmla="*/ 4 h 788"/>
                  <a:gd name="T24" fmla="*/ 394 w 787"/>
                  <a:gd name="T25" fmla="*/ 0 h 788"/>
                  <a:gd name="T26" fmla="*/ 446 w 787"/>
                  <a:gd name="T27" fmla="*/ 4 h 788"/>
                  <a:gd name="T28" fmla="*/ 497 w 787"/>
                  <a:gd name="T29" fmla="*/ 14 h 788"/>
                  <a:gd name="T30" fmla="*/ 546 w 787"/>
                  <a:gd name="T31" fmla="*/ 30 h 788"/>
                  <a:gd name="T32" fmla="*/ 591 w 787"/>
                  <a:gd name="T33" fmla="*/ 53 h 788"/>
                  <a:gd name="T34" fmla="*/ 633 w 787"/>
                  <a:gd name="T35" fmla="*/ 81 h 788"/>
                  <a:gd name="T36" fmla="*/ 674 w 787"/>
                  <a:gd name="T37" fmla="*/ 116 h 788"/>
                  <a:gd name="T38" fmla="*/ 707 w 787"/>
                  <a:gd name="T39" fmla="*/ 154 h 788"/>
                  <a:gd name="T40" fmla="*/ 735 w 787"/>
                  <a:gd name="T41" fmla="*/ 196 h 788"/>
                  <a:gd name="T42" fmla="*/ 758 w 787"/>
                  <a:gd name="T43" fmla="*/ 244 h 788"/>
                  <a:gd name="T44" fmla="*/ 775 w 787"/>
                  <a:gd name="T45" fmla="*/ 293 h 788"/>
                  <a:gd name="T46" fmla="*/ 786 w 787"/>
                  <a:gd name="T47" fmla="*/ 343 h 788"/>
                  <a:gd name="T48" fmla="*/ 787 w 787"/>
                  <a:gd name="T49" fmla="*/ 394 h 788"/>
                  <a:gd name="T50" fmla="*/ 786 w 787"/>
                  <a:gd name="T51" fmla="*/ 445 h 788"/>
                  <a:gd name="T52" fmla="*/ 775 w 787"/>
                  <a:gd name="T53" fmla="*/ 496 h 788"/>
                  <a:gd name="T54" fmla="*/ 758 w 787"/>
                  <a:gd name="T55" fmla="*/ 545 h 788"/>
                  <a:gd name="T56" fmla="*/ 735 w 787"/>
                  <a:gd name="T57" fmla="*/ 590 h 788"/>
                  <a:gd name="T58" fmla="*/ 707 w 787"/>
                  <a:gd name="T59" fmla="*/ 634 h 788"/>
                  <a:gd name="T60" fmla="*/ 674 w 787"/>
                  <a:gd name="T61" fmla="*/ 672 h 788"/>
                  <a:gd name="T62" fmla="*/ 633 w 787"/>
                  <a:gd name="T63" fmla="*/ 706 h 788"/>
                  <a:gd name="T64" fmla="*/ 591 w 787"/>
                  <a:gd name="T65" fmla="*/ 735 h 788"/>
                  <a:gd name="T66" fmla="*/ 546 w 787"/>
                  <a:gd name="T67" fmla="*/ 758 h 788"/>
                  <a:gd name="T68" fmla="*/ 497 w 787"/>
                  <a:gd name="T69" fmla="*/ 774 h 788"/>
                  <a:gd name="T70" fmla="*/ 446 w 787"/>
                  <a:gd name="T71" fmla="*/ 784 h 788"/>
                  <a:gd name="T72" fmla="*/ 394 w 787"/>
                  <a:gd name="T73" fmla="*/ 788 h 788"/>
                  <a:gd name="T74" fmla="*/ 343 w 787"/>
                  <a:gd name="T75" fmla="*/ 784 h 788"/>
                  <a:gd name="T76" fmla="*/ 292 w 787"/>
                  <a:gd name="T77" fmla="*/ 774 h 788"/>
                  <a:gd name="T78" fmla="*/ 243 w 787"/>
                  <a:gd name="T79" fmla="*/ 758 h 788"/>
                  <a:gd name="T80" fmla="*/ 198 w 787"/>
                  <a:gd name="T81" fmla="*/ 735 h 788"/>
                  <a:gd name="T82" fmla="*/ 154 w 787"/>
                  <a:gd name="T83" fmla="*/ 706 h 788"/>
                  <a:gd name="T84" fmla="*/ 115 w 787"/>
                  <a:gd name="T85" fmla="*/ 672 h 788"/>
                  <a:gd name="T86" fmla="*/ 82 w 787"/>
                  <a:gd name="T87" fmla="*/ 634 h 788"/>
                  <a:gd name="T88" fmla="*/ 54 w 787"/>
                  <a:gd name="T89" fmla="*/ 590 h 788"/>
                  <a:gd name="T90" fmla="*/ 31 w 787"/>
                  <a:gd name="T91" fmla="*/ 545 h 788"/>
                  <a:gd name="T92" fmla="*/ 14 w 787"/>
                  <a:gd name="T93" fmla="*/ 496 h 788"/>
                  <a:gd name="T94" fmla="*/ 3 w 787"/>
                  <a:gd name="T95" fmla="*/ 445 h 788"/>
                  <a:gd name="T96" fmla="*/ 0 w 787"/>
                  <a:gd name="T97" fmla="*/ 394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87" h="788">
                    <a:moveTo>
                      <a:pt x="0" y="394"/>
                    </a:moveTo>
                    <a:lnTo>
                      <a:pt x="3" y="343"/>
                    </a:lnTo>
                    <a:lnTo>
                      <a:pt x="14" y="293"/>
                    </a:lnTo>
                    <a:lnTo>
                      <a:pt x="31" y="244"/>
                    </a:lnTo>
                    <a:lnTo>
                      <a:pt x="54" y="196"/>
                    </a:lnTo>
                    <a:lnTo>
                      <a:pt x="82" y="154"/>
                    </a:lnTo>
                    <a:lnTo>
                      <a:pt x="115" y="116"/>
                    </a:lnTo>
                    <a:lnTo>
                      <a:pt x="154" y="81"/>
                    </a:lnTo>
                    <a:lnTo>
                      <a:pt x="198" y="53"/>
                    </a:lnTo>
                    <a:lnTo>
                      <a:pt x="243" y="30"/>
                    </a:lnTo>
                    <a:lnTo>
                      <a:pt x="292" y="14"/>
                    </a:lnTo>
                    <a:lnTo>
                      <a:pt x="343" y="4"/>
                    </a:lnTo>
                    <a:lnTo>
                      <a:pt x="394" y="0"/>
                    </a:lnTo>
                    <a:lnTo>
                      <a:pt x="446" y="4"/>
                    </a:lnTo>
                    <a:lnTo>
                      <a:pt x="497" y="14"/>
                    </a:lnTo>
                    <a:lnTo>
                      <a:pt x="546" y="30"/>
                    </a:lnTo>
                    <a:lnTo>
                      <a:pt x="591" y="53"/>
                    </a:lnTo>
                    <a:lnTo>
                      <a:pt x="633" y="81"/>
                    </a:lnTo>
                    <a:lnTo>
                      <a:pt x="674" y="116"/>
                    </a:lnTo>
                    <a:lnTo>
                      <a:pt x="707" y="154"/>
                    </a:lnTo>
                    <a:lnTo>
                      <a:pt x="735" y="196"/>
                    </a:lnTo>
                    <a:lnTo>
                      <a:pt x="758" y="244"/>
                    </a:lnTo>
                    <a:lnTo>
                      <a:pt x="775" y="293"/>
                    </a:lnTo>
                    <a:lnTo>
                      <a:pt x="786" y="343"/>
                    </a:lnTo>
                    <a:lnTo>
                      <a:pt x="787" y="394"/>
                    </a:lnTo>
                    <a:lnTo>
                      <a:pt x="786" y="445"/>
                    </a:lnTo>
                    <a:lnTo>
                      <a:pt x="775" y="496"/>
                    </a:lnTo>
                    <a:lnTo>
                      <a:pt x="758" y="545"/>
                    </a:lnTo>
                    <a:lnTo>
                      <a:pt x="735" y="590"/>
                    </a:lnTo>
                    <a:lnTo>
                      <a:pt x="707" y="634"/>
                    </a:lnTo>
                    <a:lnTo>
                      <a:pt x="674" y="672"/>
                    </a:lnTo>
                    <a:lnTo>
                      <a:pt x="633" y="706"/>
                    </a:lnTo>
                    <a:lnTo>
                      <a:pt x="591" y="735"/>
                    </a:lnTo>
                    <a:lnTo>
                      <a:pt x="546" y="758"/>
                    </a:lnTo>
                    <a:lnTo>
                      <a:pt x="497" y="774"/>
                    </a:lnTo>
                    <a:lnTo>
                      <a:pt x="446" y="784"/>
                    </a:lnTo>
                    <a:lnTo>
                      <a:pt x="394" y="788"/>
                    </a:lnTo>
                    <a:lnTo>
                      <a:pt x="343" y="784"/>
                    </a:lnTo>
                    <a:lnTo>
                      <a:pt x="292" y="774"/>
                    </a:lnTo>
                    <a:lnTo>
                      <a:pt x="243" y="758"/>
                    </a:lnTo>
                    <a:lnTo>
                      <a:pt x="198" y="735"/>
                    </a:lnTo>
                    <a:lnTo>
                      <a:pt x="154" y="706"/>
                    </a:lnTo>
                    <a:lnTo>
                      <a:pt x="115" y="672"/>
                    </a:lnTo>
                    <a:lnTo>
                      <a:pt x="82" y="634"/>
                    </a:lnTo>
                    <a:lnTo>
                      <a:pt x="54" y="590"/>
                    </a:lnTo>
                    <a:lnTo>
                      <a:pt x="31" y="545"/>
                    </a:lnTo>
                    <a:lnTo>
                      <a:pt x="14" y="496"/>
                    </a:lnTo>
                    <a:lnTo>
                      <a:pt x="3" y="445"/>
                    </a:lnTo>
                    <a:lnTo>
                      <a:pt x="0" y="394"/>
                    </a:lnTo>
                    <a:close/>
                  </a:path>
                </a:pathLst>
              </a:custGeom>
              <a:solidFill>
                <a:srgbClr val="FFFFFF"/>
              </a:solidFill>
              <a:ln w="6350">
                <a:solidFill>
                  <a:srgbClr val="000000"/>
                </a:solidFill>
                <a:prstDash val="solid"/>
                <a:round/>
                <a:headEnd/>
                <a:tailEnd/>
              </a:ln>
            </p:spPr>
            <p:txBody>
              <a:bodyPr/>
              <a:lstStyle/>
              <a:p>
                <a:endParaRPr lang="zh-CN" altLang="en-US"/>
              </a:p>
            </p:txBody>
          </p:sp>
          <p:sp>
            <p:nvSpPr>
              <p:cNvPr id="847900" name="Rectangle 28">
                <a:extLst>
                  <a:ext uri="{FF2B5EF4-FFF2-40B4-BE49-F238E27FC236}">
                    <a16:creationId xmlns:a16="http://schemas.microsoft.com/office/drawing/2014/main" id="{B172EED9-EA27-4180-A887-13D6ABA116F8}"/>
                  </a:ext>
                </a:extLst>
              </p:cNvPr>
              <p:cNvSpPr>
                <a:spLocks noChangeArrowheads="1"/>
              </p:cNvSpPr>
              <p:nvPr/>
            </p:nvSpPr>
            <p:spPr bwMode="auto">
              <a:xfrm>
                <a:off x="3059" y="2944"/>
                <a:ext cx="133"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300" b="1">
                    <a:solidFill>
                      <a:srgbClr val="000000"/>
                    </a:solidFill>
                    <a:latin typeface="宋体" panose="02010600030101010101" pitchFamily="2" charset="-122"/>
                  </a:rPr>
                  <a:t>+</a:t>
                </a:r>
                <a:endParaRPr lang="en-US" altLang="zh-CN"/>
              </a:p>
            </p:txBody>
          </p:sp>
          <p:sp>
            <p:nvSpPr>
              <p:cNvPr id="847901" name="Freeform 29">
                <a:extLst>
                  <a:ext uri="{FF2B5EF4-FFF2-40B4-BE49-F238E27FC236}">
                    <a16:creationId xmlns:a16="http://schemas.microsoft.com/office/drawing/2014/main" id="{F34DE71A-58B0-4024-BC5D-90296E88F594}"/>
                  </a:ext>
                </a:extLst>
              </p:cNvPr>
              <p:cNvSpPr>
                <a:spLocks/>
              </p:cNvSpPr>
              <p:nvPr/>
            </p:nvSpPr>
            <p:spPr bwMode="auto">
              <a:xfrm>
                <a:off x="3269" y="2205"/>
                <a:ext cx="611" cy="753"/>
              </a:xfrm>
              <a:custGeom>
                <a:avLst/>
                <a:gdLst>
                  <a:gd name="T0" fmla="*/ 1222 w 1222"/>
                  <a:gd name="T1" fmla="*/ 0 h 1504"/>
                  <a:gd name="T2" fmla="*/ 0 w 1222"/>
                  <a:gd name="T3" fmla="*/ 1504 h 1504"/>
                  <a:gd name="T4" fmla="*/ 0 w 1222"/>
                  <a:gd name="T5" fmla="*/ 1504 h 1504"/>
                </a:gdLst>
                <a:ahLst/>
                <a:cxnLst>
                  <a:cxn ang="0">
                    <a:pos x="T0" y="T1"/>
                  </a:cxn>
                  <a:cxn ang="0">
                    <a:pos x="T2" y="T3"/>
                  </a:cxn>
                  <a:cxn ang="0">
                    <a:pos x="T4" y="T5"/>
                  </a:cxn>
                </a:cxnLst>
                <a:rect l="0" t="0" r="r" b="b"/>
                <a:pathLst>
                  <a:path w="1222" h="1504">
                    <a:moveTo>
                      <a:pt x="1222" y="0"/>
                    </a:moveTo>
                    <a:lnTo>
                      <a:pt x="0" y="1504"/>
                    </a:lnTo>
                    <a:lnTo>
                      <a:pt x="0" y="1504"/>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47902" name="Freeform 30">
                <a:extLst>
                  <a:ext uri="{FF2B5EF4-FFF2-40B4-BE49-F238E27FC236}">
                    <a16:creationId xmlns:a16="http://schemas.microsoft.com/office/drawing/2014/main" id="{3D27DB75-AE08-4435-A7F8-785426E43BFB}"/>
                  </a:ext>
                </a:extLst>
              </p:cNvPr>
              <p:cNvSpPr>
                <a:spLocks/>
              </p:cNvSpPr>
              <p:nvPr/>
            </p:nvSpPr>
            <p:spPr bwMode="auto">
              <a:xfrm>
                <a:off x="2896" y="2205"/>
                <a:ext cx="135" cy="713"/>
              </a:xfrm>
              <a:custGeom>
                <a:avLst/>
                <a:gdLst>
                  <a:gd name="T0" fmla="*/ 0 w 271"/>
                  <a:gd name="T1" fmla="*/ 0 h 1426"/>
                  <a:gd name="T2" fmla="*/ 271 w 271"/>
                  <a:gd name="T3" fmla="*/ 1426 h 1426"/>
                  <a:gd name="T4" fmla="*/ 271 w 271"/>
                  <a:gd name="T5" fmla="*/ 1426 h 1426"/>
                </a:gdLst>
                <a:ahLst/>
                <a:cxnLst>
                  <a:cxn ang="0">
                    <a:pos x="T0" y="T1"/>
                  </a:cxn>
                  <a:cxn ang="0">
                    <a:pos x="T2" y="T3"/>
                  </a:cxn>
                  <a:cxn ang="0">
                    <a:pos x="T4" y="T5"/>
                  </a:cxn>
                </a:cxnLst>
                <a:rect l="0" t="0" r="r" b="b"/>
                <a:pathLst>
                  <a:path w="271" h="1426">
                    <a:moveTo>
                      <a:pt x="0" y="0"/>
                    </a:moveTo>
                    <a:lnTo>
                      <a:pt x="271" y="1426"/>
                    </a:lnTo>
                    <a:lnTo>
                      <a:pt x="271" y="1426"/>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47903" name="Freeform 31">
                <a:extLst>
                  <a:ext uri="{FF2B5EF4-FFF2-40B4-BE49-F238E27FC236}">
                    <a16:creationId xmlns:a16="http://schemas.microsoft.com/office/drawing/2014/main" id="{B1CBABB9-D182-4DC5-B00E-10365C3CBE85}"/>
                  </a:ext>
                </a:extLst>
              </p:cNvPr>
              <p:cNvSpPr>
                <a:spLocks/>
              </p:cNvSpPr>
              <p:nvPr/>
            </p:nvSpPr>
            <p:spPr bwMode="auto">
              <a:xfrm>
                <a:off x="2436" y="2205"/>
                <a:ext cx="537" cy="762"/>
              </a:xfrm>
              <a:custGeom>
                <a:avLst/>
                <a:gdLst>
                  <a:gd name="T0" fmla="*/ 0 w 1073"/>
                  <a:gd name="T1" fmla="*/ 0 h 1524"/>
                  <a:gd name="T2" fmla="*/ 1073 w 1073"/>
                  <a:gd name="T3" fmla="*/ 1524 h 1524"/>
                  <a:gd name="T4" fmla="*/ 1073 w 1073"/>
                  <a:gd name="T5" fmla="*/ 1524 h 1524"/>
                </a:gdLst>
                <a:ahLst/>
                <a:cxnLst>
                  <a:cxn ang="0">
                    <a:pos x="T0" y="T1"/>
                  </a:cxn>
                  <a:cxn ang="0">
                    <a:pos x="T2" y="T3"/>
                  </a:cxn>
                  <a:cxn ang="0">
                    <a:pos x="T4" y="T5"/>
                  </a:cxn>
                </a:cxnLst>
                <a:rect l="0" t="0" r="r" b="b"/>
                <a:pathLst>
                  <a:path w="1073" h="1524">
                    <a:moveTo>
                      <a:pt x="0" y="0"/>
                    </a:moveTo>
                    <a:lnTo>
                      <a:pt x="1073" y="1524"/>
                    </a:lnTo>
                    <a:lnTo>
                      <a:pt x="1073" y="1524"/>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47904" name="Freeform 32">
                <a:extLst>
                  <a:ext uri="{FF2B5EF4-FFF2-40B4-BE49-F238E27FC236}">
                    <a16:creationId xmlns:a16="http://schemas.microsoft.com/office/drawing/2014/main" id="{75A22647-F5AB-446A-A74A-93B7B849FA46}"/>
                  </a:ext>
                </a:extLst>
              </p:cNvPr>
              <p:cNvSpPr>
                <a:spLocks/>
              </p:cNvSpPr>
              <p:nvPr/>
            </p:nvSpPr>
            <p:spPr bwMode="auto">
              <a:xfrm>
                <a:off x="1812" y="3092"/>
                <a:ext cx="1116" cy="1"/>
              </a:xfrm>
              <a:custGeom>
                <a:avLst/>
                <a:gdLst>
                  <a:gd name="T0" fmla="*/ 2232 w 2232"/>
                  <a:gd name="T1" fmla="*/ 0 w 2232"/>
                  <a:gd name="T2" fmla="*/ 0 w 2232"/>
                </a:gdLst>
                <a:ahLst/>
                <a:cxnLst>
                  <a:cxn ang="0">
                    <a:pos x="T0" y="0"/>
                  </a:cxn>
                  <a:cxn ang="0">
                    <a:pos x="T1" y="0"/>
                  </a:cxn>
                  <a:cxn ang="0">
                    <a:pos x="T2" y="0"/>
                  </a:cxn>
                </a:cxnLst>
                <a:rect l="0" t="0" r="r" b="b"/>
                <a:pathLst>
                  <a:path w="2232">
                    <a:moveTo>
                      <a:pt x="2232" y="0"/>
                    </a:moveTo>
                    <a:lnTo>
                      <a:pt x="0" y="0"/>
                    </a:lnTo>
                    <a:lnTo>
                      <a:pt x="0"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47905" name="Freeform 33">
                <a:extLst>
                  <a:ext uri="{FF2B5EF4-FFF2-40B4-BE49-F238E27FC236}">
                    <a16:creationId xmlns:a16="http://schemas.microsoft.com/office/drawing/2014/main" id="{9332D0F7-FDF3-4191-8F75-13626B7445B7}"/>
                  </a:ext>
                </a:extLst>
              </p:cNvPr>
              <p:cNvSpPr>
                <a:spLocks/>
              </p:cNvSpPr>
              <p:nvPr/>
            </p:nvSpPr>
            <p:spPr bwMode="auto">
              <a:xfrm>
                <a:off x="1812" y="2008"/>
                <a:ext cx="1" cy="1084"/>
              </a:xfrm>
              <a:custGeom>
                <a:avLst/>
                <a:gdLst>
                  <a:gd name="T0" fmla="*/ 2166 h 2166"/>
                  <a:gd name="T1" fmla="*/ 0 h 2166"/>
                  <a:gd name="T2" fmla="*/ 0 h 2166"/>
                </a:gdLst>
                <a:ahLst/>
                <a:cxnLst>
                  <a:cxn ang="0">
                    <a:pos x="0" y="T0"/>
                  </a:cxn>
                  <a:cxn ang="0">
                    <a:pos x="0" y="T1"/>
                  </a:cxn>
                  <a:cxn ang="0">
                    <a:pos x="0" y="T2"/>
                  </a:cxn>
                </a:cxnLst>
                <a:rect l="0" t="0" r="r" b="b"/>
                <a:pathLst>
                  <a:path h="2166">
                    <a:moveTo>
                      <a:pt x="0" y="2166"/>
                    </a:moveTo>
                    <a:lnTo>
                      <a:pt x="0" y="0"/>
                    </a:lnTo>
                    <a:lnTo>
                      <a:pt x="0"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47906" name="Freeform 34">
                <a:extLst>
                  <a:ext uri="{FF2B5EF4-FFF2-40B4-BE49-F238E27FC236}">
                    <a16:creationId xmlns:a16="http://schemas.microsoft.com/office/drawing/2014/main" id="{A0E621F4-FDD0-4EEF-B068-3009AFD85A7E}"/>
                  </a:ext>
                </a:extLst>
              </p:cNvPr>
              <p:cNvSpPr>
                <a:spLocks/>
              </p:cNvSpPr>
              <p:nvPr/>
            </p:nvSpPr>
            <p:spPr bwMode="auto">
              <a:xfrm>
                <a:off x="2140" y="1976"/>
                <a:ext cx="66" cy="66"/>
              </a:xfrm>
              <a:custGeom>
                <a:avLst/>
                <a:gdLst>
                  <a:gd name="T0" fmla="*/ 0 w 131"/>
                  <a:gd name="T1" fmla="*/ 0 h 131"/>
                  <a:gd name="T2" fmla="*/ 0 w 131"/>
                  <a:gd name="T3" fmla="*/ 131 h 131"/>
                  <a:gd name="T4" fmla="*/ 131 w 131"/>
                  <a:gd name="T5" fmla="*/ 65 h 131"/>
                  <a:gd name="T6" fmla="*/ 0 w 131"/>
                  <a:gd name="T7" fmla="*/ 0 h 131"/>
                </a:gdLst>
                <a:ahLst/>
                <a:cxnLst>
                  <a:cxn ang="0">
                    <a:pos x="T0" y="T1"/>
                  </a:cxn>
                  <a:cxn ang="0">
                    <a:pos x="T2" y="T3"/>
                  </a:cxn>
                  <a:cxn ang="0">
                    <a:pos x="T4" y="T5"/>
                  </a:cxn>
                  <a:cxn ang="0">
                    <a:pos x="T6" y="T7"/>
                  </a:cxn>
                </a:cxnLst>
                <a:rect l="0" t="0" r="r" b="b"/>
                <a:pathLst>
                  <a:path w="131" h="131">
                    <a:moveTo>
                      <a:pt x="0" y="0"/>
                    </a:moveTo>
                    <a:lnTo>
                      <a:pt x="0" y="131"/>
                    </a:lnTo>
                    <a:lnTo>
                      <a:pt x="131" y="6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7907" name="Freeform 35">
                <a:extLst>
                  <a:ext uri="{FF2B5EF4-FFF2-40B4-BE49-F238E27FC236}">
                    <a16:creationId xmlns:a16="http://schemas.microsoft.com/office/drawing/2014/main" id="{A50FDA12-4EA1-48C2-BFA2-BF47DEE829A4}"/>
                  </a:ext>
                </a:extLst>
              </p:cNvPr>
              <p:cNvSpPr>
                <a:spLocks/>
              </p:cNvSpPr>
              <p:nvPr/>
            </p:nvSpPr>
            <p:spPr bwMode="auto">
              <a:xfrm>
                <a:off x="2140" y="1976"/>
                <a:ext cx="66" cy="66"/>
              </a:xfrm>
              <a:custGeom>
                <a:avLst/>
                <a:gdLst>
                  <a:gd name="T0" fmla="*/ 0 w 131"/>
                  <a:gd name="T1" fmla="*/ 0 h 131"/>
                  <a:gd name="T2" fmla="*/ 0 w 131"/>
                  <a:gd name="T3" fmla="*/ 131 h 131"/>
                  <a:gd name="T4" fmla="*/ 131 w 131"/>
                  <a:gd name="T5" fmla="*/ 65 h 131"/>
                  <a:gd name="T6" fmla="*/ 0 w 131"/>
                  <a:gd name="T7" fmla="*/ 0 h 131"/>
                </a:gdLst>
                <a:ahLst/>
                <a:cxnLst>
                  <a:cxn ang="0">
                    <a:pos x="T0" y="T1"/>
                  </a:cxn>
                  <a:cxn ang="0">
                    <a:pos x="T2" y="T3"/>
                  </a:cxn>
                  <a:cxn ang="0">
                    <a:pos x="T4" y="T5"/>
                  </a:cxn>
                  <a:cxn ang="0">
                    <a:pos x="T6" y="T7"/>
                  </a:cxn>
                </a:cxnLst>
                <a:rect l="0" t="0" r="r" b="b"/>
                <a:pathLst>
                  <a:path w="131" h="131">
                    <a:moveTo>
                      <a:pt x="0" y="0"/>
                    </a:moveTo>
                    <a:lnTo>
                      <a:pt x="0" y="131"/>
                    </a:lnTo>
                    <a:lnTo>
                      <a:pt x="131" y="65"/>
                    </a:lnTo>
                    <a:lnTo>
                      <a:pt x="0"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47908" name="Line 36">
                <a:extLst>
                  <a:ext uri="{FF2B5EF4-FFF2-40B4-BE49-F238E27FC236}">
                    <a16:creationId xmlns:a16="http://schemas.microsoft.com/office/drawing/2014/main" id="{BCA5ADE2-985D-4E0C-A52B-BAB108040483}"/>
                  </a:ext>
                </a:extLst>
              </p:cNvPr>
              <p:cNvSpPr>
                <a:spLocks noChangeShapeType="1"/>
              </p:cNvSpPr>
              <p:nvPr/>
            </p:nvSpPr>
            <p:spPr bwMode="auto">
              <a:xfrm>
                <a:off x="1812" y="2008"/>
                <a:ext cx="328"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7909" name="Rectangle 37">
                <a:extLst>
                  <a:ext uri="{FF2B5EF4-FFF2-40B4-BE49-F238E27FC236}">
                    <a16:creationId xmlns:a16="http://schemas.microsoft.com/office/drawing/2014/main" id="{A84BB535-AF85-4A8B-917B-ECAA018B1F90}"/>
                  </a:ext>
                </a:extLst>
              </p:cNvPr>
              <p:cNvSpPr>
                <a:spLocks noChangeArrowheads="1"/>
              </p:cNvSpPr>
              <p:nvPr/>
            </p:nvSpPr>
            <p:spPr bwMode="auto">
              <a:xfrm>
                <a:off x="2570" y="2663"/>
                <a:ext cx="69"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i="1">
                    <a:solidFill>
                      <a:srgbClr val="000000"/>
                    </a:solidFill>
                    <a:latin typeface="Times New Roman" panose="02020603050405020304" pitchFamily="18" charset="0"/>
                  </a:rPr>
                  <a:t>n</a:t>
                </a:r>
                <a:endParaRPr lang="en-US" altLang="zh-CN"/>
              </a:p>
            </p:txBody>
          </p:sp>
          <p:sp>
            <p:nvSpPr>
              <p:cNvPr id="847910" name="Rectangle 38">
                <a:extLst>
                  <a:ext uri="{FF2B5EF4-FFF2-40B4-BE49-F238E27FC236}">
                    <a16:creationId xmlns:a16="http://schemas.microsoft.com/office/drawing/2014/main" id="{01FAEBA1-0926-441A-A8F2-12764DBC892E}"/>
                  </a:ext>
                </a:extLst>
              </p:cNvPr>
              <p:cNvSpPr>
                <a:spLocks noChangeArrowheads="1"/>
              </p:cNvSpPr>
              <p:nvPr/>
            </p:nvSpPr>
            <p:spPr bwMode="auto">
              <a:xfrm>
                <a:off x="2474" y="2515"/>
                <a:ext cx="65"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900" i="1">
                    <a:solidFill>
                      <a:srgbClr val="000000"/>
                    </a:solidFill>
                    <a:latin typeface="Times New Roman" panose="02020603050405020304" pitchFamily="18" charset="0"/>
                  </a:rPr>
                  <a:t>t</a:t>
                </a:r>
                <a:endParaRPr lang="en-US" altLang="zh-CN"/>
              </a:p>
            </p:txBody>
          </p:sp>
          <p:sp>
            <p:nvSpPr>
              <p:cNvPr id="847911" name="Rectangle 39">
                <a:extLst>
                  <a:ext uri="{FF2B5EF4-FFF2-40B4-BE49-F238E27FC236}">
                    <a16:creationId xmlns:a16="http://schemas.microsoft.com/office/drawing/2014/main" id="{4B47BD78-5A4B-4EE2-B592-874CF8279E79}"/>
                  </a:ext>
                </a:extLst>
              </p:cNvPr>
              <p:cNvSpPr>
                <a:spLocks noChangeArrowheads="1"/>
              </p:cNvSpPr>
              <p:nvPr/>
            </p:nvSpPr>
            <p:spPr bwMode="auto">
              <a:xfrm>
                <a:off x="3184" y="2409"/>
                <a:ext cx="5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solidFill>
                      <a:srgbClr val="000000"/>
                    </a:solidFill>
                    <a:latin typeface="Times New Roman" panose="02020603050405020304" pitchFamily="18" charset="0"/>
                  </a:rPr>
                  <a:t>1</a:t>
                </a:r>
                <a:endParaRPr lang="en-US" altLang="zh-CN"/>
              </a:p>
            </p:txBody>
          </p:sp>
          <p:sp>
            <p:nvSpPr>
              <p:cNvPr id="847912" name="Rectangle 40">
                <a:extLst>
                  <a:ext uri="{FF2B5EF4-FFF2-40B4-BE49-F238E27FC236}">
                    <a16:creationId xmlns:a16="http://schemas.microsoft.com/office/drawing/2014/main" id="{2B6A37DE-E65A-4986-9C59-53AF94A048E5}"/>
                  </a:ext>
                </a:extLst>
              </p:cNvPr>
              <p:cNvSpPr>
                <a:spLocks noChangeArrowheads="1"/>
              </p:cNvSpPr>
              <p:nvPr/>
            </p:nvSpPr>
            <p:spPr bwMode="auto">
              <a:xfrm>
                <a:off x="3071" y="2409"/>
                <a:ext cx="5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i="1">
                    <a:solidFill>
                      <a:srgbClr val="000000"/>
                    </a:solidFill>
                    <a:latin typeface="Times New Roman" panose="02020603050405020304" pitchFamily="18" charset="0"/>
                  </a:rPr>
                  <a:t>n</a:t>
                </a:r>
                <a:endParaRPr lang="en-US" altLang="zh-CN"/>
              </a:p>
            </p:txBody>
          </p:sp>
          <p:sp>
            <p:nvSpPr>
              <p:cNvPr id="847913" name="Rectangle 41">
                <a:extLst>
                  <a:ext uri="{FF2B5EF4-FFF2-40B4-BE49-F238E27FC236}">
                    <a16:creationId xmlns:a16="http://schemas.microsoft.com/office/drawing/2014/main" id="{4076DB2D-5BBE-4584-B71B-720925472384}"/>
                  </a:ext>
                </a:extLst>
              </p:cNvPr>
              <p:cNvSpPr>
                <a:spLocks noChangeArrowheads="1"/>
              </p:cNvSpPr>
              <p:nvPr/>
            </p:nvSpPr>
            <p:spPr bwMode="auto">
              <a:xfrm>
                <a:off x="3015" y="2291"/>
                <a:ext cx="5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300" i="1">
                    <a:solidFill>
                      <a:srgbClr val="000000"/>
                    </a:solidFill>
                    <a:latin typeface="Times New Roman" panose="02020603050405020304" pitchFamily="18" charset="0"/>
                  </a:rPr>
                  <a:t>t</a:t>
                </a:r>
                <a:endParaRPr lang="en-US" altLang="zh-CN"/>
              </a:p>
            </p:txBody>
          </p:sp>
          <p:sp>
            <p:nvSpPr>
              <p:cNvPr id="847914" name="Rectangle 42">
                <a:extLst>
                  <a:ext uri="{FF2B5EF4-FFF2-40B4-BE49-F238E27FC236}">
                    <a16:creationId xmlns:a16="http://schemas.microsoft.com/office/drawing/2014/main" id="{A425F70A-1A7F-4494-92F3-10901BCA0658}"/>
                  </a:ext>
                </a:extLst>
              </p:cNvPr>
              <p:cNvSpPr>
                <a:spLocks noChangeArrowheads="1"/>
              </p:cNvSpPr>
              <p:nvPr/>
            </p:nvSpPr>
            <p:spPr bwMode="auto">
              <a:xfrm>
                <a:off x="3131" y="2397"/>
                <a:ext cx="6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a:solidFill>
                      <a:srgbClr val="000000"/>
                    </a:solidFill>
                    <a:latin typeface="Symbol" panose="05050102010706020507" pitchFamily="18" charset="2"/>
                  </a:rPr>
                  <a:t>-</a:t>
                </a:r>
                <a:endParaRPr lang="en-US" altLang="zh-CN"/>
              </a:p>
            </p:txBody>
          </p:sp>
          <p:sp>
            <p:nvSpPr>
              <p:cNvPr id="847915" name="Rectangle 43">
                <a:extLst>
                  <a:ext uri="{FF2B5EF4-FFF2-40B4-BE49-F238E27FC236}">
                    <a16:creationId xmlns:a16="http://schemas.microsoft.com/office/drawing/2014/main" id="{89F20CFA-7E51-49D7-AEB5-BA5D37A2989E}"/>
                  </a:ext>
                </a:extLst>
              </p:cNvPr>
              <p:cNvSpPr>
                <a:spLocks noChangeArrowheads="1"/>
              </p:cNvSpPr>
              <p:nvPr/>
            </p:nvSpPr>
            <p:spPr bwMode="auto">
              <a:xfrm>
                <a:off x="3317" y="2279"/>
                <a:ext cx="26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a:solidFill>
                      <a:srgbClr val="000000"/>
                    </a:solidFill>
                    <a:latin typeface="宋体" panose="02010600030101010101" pitchFamily="2" charset="-122"/>
                  </a:rPr>
                  <a:t>...</a:t>
                </a:r>
                <a:endParaRPr lang="en-US" altLang="zh-CN"/>
              </a:p>
            </p:txBody>
          </p:sp>
          <p:sp>
            <p:nvSpPr>
              <p:cNvPr id="847916" name="Rectangle 44">
                <a:extLst>
                  <a:ext uri="{FF2B5EF4-FFF2-40B4-BE49-F238E27FC236}">
                    <a16:creationId xmlns:a16="http://schemas.microsoft.com/office/drawing/2014/main" id="{0CBAEB89-2B21-46BB-9A82-E0BA133F6E56}"/>
                  </a:ext>
                </a:extLst>
              </p:cNvPr>
              <p:cNvSpPr>
                <a:spLocks noChangeArrowheads="1"/>
              </p:cNvSpPr>
              <p:nvPr/>
            </p:nvSpPr>
            <p:spPr bwMode="auto">
              <a:xfrm>
                <a:off x="3907" y="2432"/>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a:solidFill>
                      <a:srgbClr val="000000"/>
                    </a:solidFill>
                    <a:latin typeface="Times New Roman" panose="02020603050405020304" pitchFamily="18" charset="0"/>
                  </a:rPr>
                  <a:t>1</a:t>
                </a:r>
                <a:endParaRPr lang="en-US" altLang="zh-CN"/>
              </a:p>
            </p:txBody>
          </p:sp>
          <p:sp>
            <p:nvSpPr>
              <p:cNvPr id="847917" name="Rectangle 45">
                <a:extLst>
                  <a:ext uri="{FF2B5EF4-FFF2-40B4-BE49-F238E27FC236}">
                    <a16:creationId xmlns:a16="http://schemas.microsoft.com/office/drawing/2014/main" id="{05A1CCF7-54B2-4CFA-A6BA-BF51D376942F}"/>
                  </a:ext>
                </a:extLst>
              </p:cNvPr>
              <p:cNvSpPr>
                <a:spLocks noChangeArrowheads="1"/>
              </p:cNvSpPr>
              <p:nvPr/>
            </p:nvSpPr>
            <p:spPr bwMode="auto">
              <a:xfrm>
                <a:off x="3846" y="2295"/>
                <a:ext cx="61"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700" i="1">
                    <a:solidFill>
                      <a:srgbClr val="000000"/>
                    </a:solidFill>
                    <a:latin typeface="Times New Roman" panose="02020603050405020304" pitchFamily="18" charset="0"/>
                  </a:rPr>
                  <a:t>t</a:t>
                </a:r>
                <a:endParaRPr lang="en-US" altLang="zh-CN"/>
              </a:p>
            </p:txBody>
          </p:sp>
          <p:sp>
            <p:nvSpPr>
              <p:cNvPr id="847918" name="Rectangle 46">
                <a:extLst>
                  <a:ext uri="{FF2B5EF4-FFF2-40B4-BE49-F238E27FC236}">
                    <a16:creationId xmlns:a16="http://schemas.microsoft.com/office/drawing/2014/main" id="{BC36A227-3675-430F-A6D4-1B257290E245}"/>
                  </a:ext>
                </a:extLst>
              </p:cNvPr>
              <p:cNvSpPr>
                <a:spLocks noChangeArrowheads="1"/>
              </p:cNvSpPr>
              <p:nvPr/>
            </p:nvSpPr>
            <p:spPr bwMode="auto">
              <a:xfrm>
                <a:off x="4482" y="2108"/>
                <a:ext cx="711"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200">
                    <a:solidFill>
                      <a:srgbClr val="000000"/>
                    </a:solidFill>
                    <a:latin typeface="宋体" panose="02010600030101010101" pitchFamily="2" charset="-122"/>
                  </a:rPr>
                  <a:t>密钥序列</a:t>
                </a:r>
                <a:endParaRPr lang="zh-CN" altLang="en-US"/>
              </a:p>
            </p:txBody>
          </p:sp>
          <p:sp>
            <p:nvSpPr>
              <p:cNvPr id="847919" name="Rectangle 47">
                <a:extLst>
                  <a:ext uri="{FF2B5EF4-FFF2-40B4-BE49-F238E27FC236}">
                    <a16:creationId xmlns:a16="http://schemas.microsoft.com/office/drawing/2014/main" id="{6E9AB30D-174E-4AA6-97B7-0ED1B4229F67}"/>
                  </a:ext>
                </a:extLst>
              </p:cNvPr>
              <p:cNvSpPr>
                <a:spLocks noChangeArrowheads="1"/>
              </p:cNvSpPr>
              <p:nvPr/>
            </p:nvSpPr>
            <p:spPr bwMode="auto">
              <a:xfrm>
                <a:off x="2709" y="1485"/>
                <a:ext cx="88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200">
                    <a:solidFill>
                      <a:srgbClr val="000000"/>
                    </a:solidFill>
                    <a:latin typeface="宋体" panose="02010600030101010101" pitchFamily="2" charset="-122"/>
                  </a:rPr>
                  <a:t>移位寄存器</a:t>
                </a:r>
                <a:endParaRPr lang="zh-CN" altLang="en-US"/>
              </a:p>
            </p:txBody>
          </p:sp>
          <p:sp>
            <p:nvSpPr>
              <p:cNvPr id="847920" name="Rectangle 48">
                <a:extLst>
                  <a:ext uri="{FF2B5EF4-FFF2-40B4-BE49-F238E27FC236}">
                    <a16:creationId xmlns:a16="http://schemas.microsoft.com/office/drawing/2014/main" id="{CF2EFE3F-8ECC-4C87-B580-F07A910E5C77}"/>
                  </a:ext>
                </a:extLst>
              </p:cNvPr>
              <p:cNvSpPr>
                <a:spLocks noChangeArrowheads="1"/>
              </p:cNvSpPr>
              <p:nvPr/>
            </p:nvSpPr>
            <p:spPr bwMode="auto">
              <a:xfrm>
                <a:off x="3584" y="1485"/>
                <a:ext cx="9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solidFill>
                      <a:srgbClr val="000000"/>
                    </a:solidFill>
                    <a:latin typeface="宋体" panose="02010600030101010101" pitchFamily="2" charset="-122"/>
                  </a:rPr>
                  <a:t>R</a:t>
                </a:r>
                <a:endParaRPr lang="en-US" altLang="zh-CN"/>
              </a:p>
            </p:txBody>
          </p:sp>
        </p:gr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日期占位符 4">
            <a:extLst>
              <a:ext uri="{FF2B5EF4-FFF2-40B4-BE49-F238E27FC236}">
                <a16:creationId xmlns:a16="http://schemas.microsoft.com/office/drawing/2014/main" id="{F660EBB8-EFCF-4E46-ADE2-48A04D5C1661}"/>
              </a:ext>
            </a:extLst>
          </p:cNvPr>
          <p:cNvSpPr>
            <a:spLocks noGrp="1"/>
          </p:cNvSpPr>
          <p:nvPr>
            <p:ph type="dt" sz="half" idx="10"/>
          </p:nvPr>
        </p:nvSpPr>
        <p:spPr/>
        <p:txBody>
          <a:bodyPr/>
          <a:lstStyle/>
          <a:p>
            <a:fld id="{6A64471E-FA75-45C4-A647-22CA4D867051}" type="datetime1">
              <a:rPr lang="zh-CN" altLang="en-US"/>
              <a:pPr/>
              <a:t>2018/11/28</a:t>
            </a:fld>
            <a:endParaRPr lang="en-US" altLang="zh-CN"/>
          </a:p>
        </p:txBody>
      </p:sp>
      <p:sp>
        <p:nvSpPr>
          <p:cNvPr id="18" name="灯片编号占位符 6">
            <a:extLst>
              <a:ext uri="{FF2B5EF4-FFF2-40B4-BE49-F238E27FC236}">
                <a16:creationId xmlns:a16="http://schemas.microsoft.com/office/drawing/2014/main" id="{39232ADB-115B-47ED-B752-70C28EB50AB5}"/>
              </a:ext>
            </a:extLst>
          </p:cNvPr>
          <p:cNvSpPr>
            <a:spLocks noGrp="1"/>
          </p:cNvSpPr>
          <p:nvPr>
            <p:ph type="sldNum" sz="quarter" idx="12"/>
          </p:nvPr>
        </p:nvSpPr>
        <p:spPr/>
        <p:txBody>
          <a:bodyPr/>
          <a:lstStyle/>
          <a:p>
            <a:fld id="{32796063-104B-4676-AE44-9BF2715363A9}" type="slidenum">
              <a:rPr lang="en-US" altLang="zh-CN"/>
              <a:pPr/>
              <a:t>18</a:t>
            </a:fld>
            <a:endParaRPr lang="en-US" altLang="zh-CN"/>
          </a:p>
        </p:txBody>
      </p:sp>
      <p:sp>
        <p:nvSpPr>
          <p:cNvPr id="693251" name="Rectangle 3">
            <a:extLst>
              <a:ext uri="{FF2B5EF4-FFF2-40B4-BE49-F238E27FC236}">
                <a16:creationId xmlns:a16="http://schemas.microsoft.com/office/drawing/2014/main" id="{F4DA2B21-7EE0-472A-9A8E-77059E4E0C44}"/>
              </a:ext>
            </a:extLst>
          </p:cNvPr>
          <p:cNvSpPr>
            <a:spLocks noGrp="1" noRot="1" noChangeArrowheads="1"/>
          </p:cNvSpPr>
          <p:nvPr>
            <p:ph type="body" sz="half" idx="1"/>
          </p:nvPr>
        </p:nvSpPr>
        <p:spPr>
          <a:xfrm>
            <a:off x="2133601" y="1196976"/>
            <a:ext cx="7707313" cy="5191125"/>
          </a:xfrm>
        </p:spPr>
        <p:txBody>
          <a:bodyPr/>
          <a:lstStyle/>
          <a:p>
            <a:pPr>
              <a:buFont typeface="Wingdings" panose="05000000000000000000" pitchFamily="2" charset="2"/>
              <a:buNone/>
            </a:pPr>
            <a:r>
              <a:rPr lang="zh-CN" altLang="en-US" sz="2400"/>
              <a:t>令                               </a:t>
            </a:r>
            <a:r>
              <a:rPr lang="zh-CN" altLang="en-US" sz="2400">
                <a:latin typeface="宋体" panose="02010600030101010101" pitchFamily="2" charset="-122"/>
              </a:rPr>
              <a:t>表示</a:t>
            </a:r>
            <a:r>
              <a:rPr lang="en-US" altLang="zh-CN" sz="2400">
                <a:latin typeface="宋体" panose="02010600030101010101" pitchFamily="2" charset="-122"/>
              </a:rPr>
              <a:t>R</a:t>
            </a:r>
            <a:r>
              <a:rPr lang="zh-CN" altLang="en-US" sz="2400">
                <a:latin typeface="宋体" panose="02010600030101010101" pitchFamily="2" charset="-122"/>
              </a:rPr>
              <a:t>的下一状态，则</a:t>
            </a:r>
          </a:p>
          <a:p>
            <a:pPr>
              <a:buFont typeface="Wingdings" panose="05000000000000000000" pitchFamily="2" charset="2"/>
              <a:buNone/>
            </a:pPr>
            <a:endParaRPr lang="zh-CN" altLang="en-US" sz="2400"/>
          </a:p>
          <a:p>
            <a:pPr>
              <a:buFont typeface="Wingdings" panose="05000000000000000000" pitchFamily="2" charset="2"/>
              <a:buNone/>
            </a:pPr>
            <a:r>
              <a:rPr lang="zh-CN" altLang="en-US" sz="2400"/>
              <a:t>   </a:t>
            </a:r>
          </a:p>
          <a:p>
            <a:pPr>
              <a:buFont typeface="Wingdings" panose="05000000000000000000" pitchFamily="2" charset="2"/>
              <a:buNone/>
            </a:pPr>
            <a:endParaRPr lang="zh-CN" altLang="en-US" sz="2400"/>
          </a:p>
          <a:p>
            <a:pPr>
              <a:buFont typeface="Wingdings" panose="05000000000000000000" pitchFamily="2" charset="2"/>
              <a:buNone/>
            </a:pPr>
            <a:r>
              <a:rPr lang="zh-CN" altLang="en-US" sz="2400">
                <a:latin typeface="宋体" panose="02010600030101010101" pitchFamily="2" charset="-122"/>
              </a:rPr>
              <a:t>即 </a:t>
            </a:r>
            <a:r>
              <a:rPr lang="zh-CN" altLang="en-US" sz="2400"/>
              <a:t>                                             </a:t>
            </a:r>
          </a:p>
          <a:p>
            <a:pPr>
              <a:buFont typeface="Wingdings" panose="05000000000000000000" pitchFamily="2" charset="2"/>
              <a:buNone/>
            </a:pPr>
            <a:r>
              <a:rPr lang="zh-CN" altLang="en-US" sz="2400"/>
              <a:t>其中，</a:t>
            </a:r>
            <a:r>
              <a:rPr lang="en-US" altLang="zh-CN" sz="2400"/>
              <a:t>H</a:t>
            </a:r>
            <a:r>
              <a:rPr lang="zh-CN" altLang="en-US" sz="2400"/>
              <a:t>为          阶矩阵</a:t>
            </a:r>
          </a:p>
        </p:txBody>
      </p:sp>
      <p:sp>
        <p:nvSpPr>
          <p:cNvPr id="693253" name="Rectangle 5">
            <a:extLst>
              <a:ext uri="{FF2B5EF4-FFF2-40B4-BE49-F238E27FC236}">
                <a16:creationId xmlns:a16="http://schemas.microsoft.com/office/drawing/2014/main" id="{C3277572-0324-4F51-9F18-E5D8CCB07D7C}"/>
              </a:ext>
            </a:extLst>
          </p:cNvPr>
          <p:cNvSpPr>
            <a:spLocks noChangeArrowheads="1"/>
          </p:cNvSpPr>
          <p:nvPr/>
        </p:nvSpPr>
        <p:spPr bwMode="auto">
          <a:xfrm>
            <a:off x="1524001" y="3418959"/>
            <a:ext cx="184731" cy="369332"/>
          </a:xfrm>
          <a:prstGeom prst="rect">
            <a:avLst/>
          </a:prstGeom>
          <a:noFill/>
          <a:ln>
            <a:noFill/>
          </a:ln>
          <a:effectLst>
            <a:outerShdw dist="125724" dir="189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Lst>
        </p:spPr>
        <p:txBody>
          <a:bodyPr wrap="none" anchor="ctr">
            <a:spAutoFit/>
          </a:bodyPr>
          <a:lstStyle/>
          <a:p>
            <a:endParaRPr lang="zh-CN" altLang="en-US"/>
          </a:p>
        </p:txBody>
      </p:sp>
      <p:graphicFrame>
        <p:nvGraphicFramePr>
          <p:cNvPr id="693252" name="Object 4">
            <a:extLst>
              <a:ext uri="{FF2B5EF4-FFF2-40B4-BE49-F238E27FC236}">
                <a16:creationId xmlns:a16="http://schemas.microsoft.com/office/drawing/2014/main" id="{4DD7FA3B-3D00-4901-A2BA-7FDCF43AA5CF}"/>
              </a:ext>
            </a:extLst>
          </p:cNvPr>
          <p:cNvGraphicFramePr>
            <a:graphicFrameLocks noChangeAspect="1"/>
          </p:cNvGraphicFramePr>
          <p:nvPr/>
        </p:nvGraphicFramePr>
        <p:xfrm>
          <a:off x="2782889" y="1701801"/>
          <a:ext cx="1152525" cy="588963"/>
        </p:xfrm>
        <a:graphic>
          <a:graphicData uri="http://schemas.openxmlformats.org/presentationml/2006/ole">
            <mc:AlternateContent xmlns:mc="http://schemas.openxmlformats.org/markup-compatibility/2006">
              <mc:Choice xmlns:v="urn:schemas-microsoft-com:vml" Requires="v">
                <p:oleObj spid="_x0000_s6181" name="Equation" r:id="rId3" imgW="444307" imgH="228501" progId="Equation.DSMT4">
                  <p:embed/>
                </p:oleObj>
              </mc:Choice>
              <mc:Fallback>
                <p:oleObj name="Equation" r:id="rId3" imgW="444307" imgH="228501" progId="Equation.DSMT4">
                  <p:embed/>
                  <p:pic>
                    <p:nvPicPr>
                      <p:cNvPr id="693252" name="Object 4">
                        <a:extLst>
                          <a:ext uri="{FF2B5EF4-FFF2-40B4-BE49-F238E27FC236}">
                            <a16:creationId xmlns:a16="http://schemas.microsoft.com/office/drawing/2014/main" id="{4DD7FA3B-3D00-4901-A2BA-7FDCF43AA5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2889" y="1701801"/>
                        <a:ext cx="1152525" cy="588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93255" name="Rectangle 7">
            <a:extLst>
              <a:ext uri="{FF2B5EF4-FFF2-40B4-BE49-F238E27FC236}">
                <a16:creationId xmlns:a16="http://schemas.microsoft.com/office/drawing/2014/main" id="{153BF40D-E34A-4A43-9A3F-E976BD2FA758}"/>
              </a:ext>
            </a:extLst>
          </p:cNvPr>
          <p:cNvSpPr>
            <a:spLocks noChangeArrowheads="1"/>
          </p:cNvSpPr>
          <p:nvPr/>
        </p:nvSpPr>
        <p:spPr bwMode="auto">
          <a:xfrm>
            <a:off x="1524001" y="3404672"/>
            <a:ext cx="184731" cy="369332"/>
          </a:xfrm>
          <a:prstGeom prst="rect">
            <a:avLst/>
          </a:prstGeom>
          <a:noFill/>
          <a:ln>
            <a:noFill/>
          </a:ln>
          <a:effectLst>
            <a:outerShdw dist="125724" dir="189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Lst>
        </p:spPr>
        <p:txBody>
          <a:bodyPr wrap="none" anchor="ctr">
            <a:spAutoFit/>
          </a:bodyPr>
          <a:lstStyle/>
          <a:p>
            <a:endParaRPr lang="zh-CN" altLang="en-US"/>
          </a:p>
        </p:txBody>
      </p:sp>
      <p:graphicFrame>
        <p:nvGraphicFramePr>
          <p:cNvPr id="693254" name="Object 6">
            <a:extLst>
              <a:ext uri="{FF2B5EF4-FFF2-40B4-BE49-F238E27FC236}">
                <a16:creationId xmlns:a16="http://schemas.microsoft.com/office/drawing/2014/main" id="{51CF7912-B571-487B-BFDC-5D529CFDEC52}"/>
              </a:ext>
            </a:extLst>
          </p:cNvPr>
          <p:cNvGraphicFramePr>
            <a:graphicFrameLocks noChangeAspect="1"/>
          </p:cNvGraphicFramePr>
          <p:nvPr/>
        </p:nvGraphicFramePr>
        <p:xfrm>
          <a:off x="4367213" y="1773238"/>
          <a:ext cx="2089150" cy="508000"/>
        </p:xfrm>
        <a:graphic>
          <a:graphicData uri="http://schemas.openxmlformats.org/presentationml/2006/ole">
            <mc:AlternateContent xmlns:mc="http://schemas.openxmlformats.org/markup-compatibility/2006">
              <mc:Choice xmlns:v="urn:schemas-microsoft-com:vml" Requires="v">
                <p:oleObj spid="_x0000_s6182" name="Equation" r:id="rId5" imgW="1054100" imgH="254000" progId="Equation.DSMT4">
                  <p:embed/>
                </p:oleObj>
              </mc:Choice>
              <mc:Fallback>
                <p:oleObj name="Equation" r:id="rId5" imgW="1054100" imgH="254000" progId="Equation.DSMT4">
                  <p:embed/>
                  <p:pic>
                    <p:nvPicPr>
                      <p:cNvPr id="693254" name="Object 6">
                        <a:extLst>
                          <a:ext uri="{FF2B5EF4-FFF2-40B4-BE49-F238E27FC236}">
                            <a16:creationId xmlns:a16="http://schemas.microsoft.com/office/drawing/2014/main" id="{51CF7912-B571-487B-BFDC-5D529CFDEC5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67213" y="1773238"/>
                        <a:ext cx="2089150"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93257" name="Rectangle 9">
            <a:extLst>
              <a:ext uri="{FF2B5EF4-FFF2-40B4-BE49-F238E27FC236}">
                <a16:creationId xmlns:a16="http://schemas.microsoft.com/office/drawing/2014/main" id="{BCF978C5-C60D-4861-8599-5396FF573E1B}"/>
              </a:ext>
            </a:extLst>
          </p:cNvPr>
          <p:cNvSpPr>
            <a:spLocks noChangeArrowheads="1"/>
          </p:cNvSpPr>
          <p:nvPr/>
        </p:nvSpPr>
        <p:spPr bwMode="auto">
          <a:xfrm>
            <a:off x="1524001" y="3318947"/>
            <a:ext cx="184731" cy="369332"/>
          </a:xfrm>
          <a:prstGeom prst="rect">
            <a:avLst/>
          </a:prstGeom>
          <a:noFill/>
          <a:ln>
            <a:noFill/>
          </a:ln>
          <a:effectLst>
            <a:outerShdw dist="125724" dir="189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Lst>
        </p:spPr>
        <p:txBody>
          <a:bodyPr wrap="none" anchor="ctr">
            <a:spAutoFit/>
          </a:bodyPr>
          <a:lstStyle/>
          <a:p>
            <a:endParaRPr lang="zh-CN" altLang="en-US"/>
          </a:p>
        </p:txBody>
      </p:sp>
      <p:graphicFrame>
        <p:nvGraphicFramePr>
          <p:cNvPr id="693256" name="Object 8">
            <a:extLst>
              <a:ext uri="{FF2B5EF4-FFF2-40B4-BE49-F238E27FC236}">
                <a16:creationId xmlns:a16="http://schemas.microsoft.com/office/drawing/2014/main" id="{9B321495-1B47-4FF4-8DD8-031B51313421}"/>
              </a:ext>
            </a:extLst>
          </p:cNvPr>
          <p:cNvGraphicFramePr>
            <a:graphicFrameLocks noChangeAspect="1"/>
          </p:cNvGraphicFramePr>
          <p:nvPr/>
        </p:nvGraphicFramePr>
        <p:xfrm>
          <a:off x="2755900" y="2133601"/>
          <a:ext cx="5672138" cy="892175"/>
        </p:xfrm>
        <a:graphic>
          <a:graphicData uri="http://schemas.openxmlformats.org/presentationml/2006/ole">
            <mc:AlternateContent xmlns:mc="http://schemas.openxmlformats.org/markup-compatibility/2006">
              <mc:Choice xmlns:v="urn:schemas-microsoft-com:vml" Requires="v">
                <p:oleObj spid="_x0000_s6183" name="Equation" r:id="rId7" imgW="2717640" imgH="431640" progId="Equation.DSMT4">
                  <p:embed/>
                </p:oleObj>
              </mc:Choice>
              <mc:Fallback>
                <p:oleObj name="Equation" r:id="rId7" imgW="2717640" imgH="431640" progId="Equation.DSMT4">
                  <p:embed/>
                  <p:pic>
                    <p:nvPicPr>
                      <p:cNvPr id="693256" name="Object 8">
                        <a:extLst>
                          <a:ext uri="{FF2B5EF4-FFF2-40B4-BE49-F238E27FC236}">
                            <a16:creationId xmlns:a16="http://schemas.microsoft.com/office/drawing/2014/main" id="{9B321495-1B47-4FF4-8DD8-031B5131342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55900" y="2133601"/>
                        <a:ext cx="5672138" cy="892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93259" name="Rectangle 11">
            <a:extLst>
              <a:ext uri="{FF2B5EF4-FFF2-40B4-BE49-F238E27FC236}">
                <a16:creationId xmlns:a16="http://schemas.microsoft.com/office/drawing/2014/main" id="{65DA61DC-0A9F-44AD-81B7-546F9E92008C}"/>
              </a:ext>
            </a:extLst>
          </p:cNvPr>
          <p:cNvSpPr>
            <a:spLocks noChangeArrowheads="1"/>
          </p:cNvSpPr>
          <p:nvPr/>
        </p:nvSpPr>
        <p:spPr bwMode="auto">
          <a:xfrm>
            <a:off x="1524001" y="3442772"/>
            <a:ext cx="184731" cy="369332"/>
          </a:xfrm>
          <a:prstGeom prst="rect">
            <a:avLst/>
          </a:prstGeom>
          <a:noFill/>
          <a:ln>
            <a:noFill/>
          </a:ln>
          <a:effectLst>
            <a:outerShdw dist="125724" dir="189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Lst>
        </p:spPr>
        <p:txBody>
          <a:bodyPr wrap="none" anchor="ctr">
            <a:spAutoFit/>
          </a:bodyPr>
          <a:lstStyle/>
          <a:p>
            <a:endParaRPr lang="zh-CN" altLang="en-US"/>
          </a:p>
        </p:txBody>
      </p:sp>
      <p:graphicFrame>
        <p:nvGraphicFramePr>
          <p:cNvPr id="693258" name="Object 10">
            <a:extLst>
              <a:ext uri="{FF2B5EF4-FFF2-40B4-BE49-F238E27FC236}">
                <a16:creationId xmlns:a16="http://schemas.microsoft.com/office/drawing/2014/main" id="{0715BDBD-6419-4079-9EB4-294F1F809D9F}"/>
              </a:ext>
            </a:extLst>
          </p:cNvPr>
          <p:cNvGraphicFramePr>
            <a:graphicFrameLocks noChangeAspect="1"/>
          </p:cNvGraphicFramePr>
          <p:nvPr/>
        </p:nvGraphicFramePr>
        <p:xfrm>
          <a:off x="3503613" y="2925763"/>
          <a:ext cx="2087562" cy="400050"/>
        </p:xfrm>
        <a:graphic>
          <a:graphicData uri="http://schemas.openxmlformats.org/presentationml/2006/ole">
            <mc:AlternateContent xmlns:mc="http://schemas.openxmlformats.org/markup-compatibility/2006">
              <mc:Choice xmlns:v="urn:schemas-microsoft-com:vml" Requires="v">
                <p:oleObj spid="_x0000_s6184" name="Equation" r:id="rId9" imgW="939392" imgH="177723" progId="Equation.DSMT4">
                  <p:embed/>
                </p:oleObj>
              </mc:Choice>
              <mc:Fallback>
                <p:oleObj name="Equation" r:id="rId9" imgW="939392" imgH="177723" progId="Equation.DSMT4">
                  <p:embed/>
                  <p:pic>
                    <p:nvPicPr>
                      <p:cNvPr id="693258" name="Object 10">
                        <a:extLst>
                          <a:ext uri="{FF2B5EF4-FFF2-40B4-BE49-F238E27FC236}">
                            <a16:creationId xmlns:a16="http://schemas.microsoft.com/office/drawing/2014/main" id="{0715BDBD-6419-4079-9EB4-294F1F809D9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03613" y="2925763"/>
                        <a:ext cx="2087562" cy="400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93261" name="Rectangle 13">
            <a:extLst>
              <a:ext uri="{FF2B5EF4-FFF2-40B4-BE49-F238E27FC236}">
                <a16:creationId xmlns:a16="http://schemas.microsoft.com/office/drawing/2014/main" id="{A019CB3B-2135-47CE-9E3F-2AF09A56BDF4}"/>
              </a:ext>
            </a:extLst>
          </p:cNvPr>
          <p:cNvSpPr>
            <a:spLocks noChangeArrowheads="1"/>
          </p:cNvSpPr>
          <p:nvPr/>
        </p:nvSpPr>
        <p:spPr bwMode="auto">
          <a:xfrm>
            <a:off x="1524001" y="3461822"/>
            <a:ext cx="184731" cy="369332"/>
          </a:xfrm>
          <a:prstGeom prst="rect">
            <a:avLst/>
          </a:prstGeom>
          <a:noFill/>
          <a:ln>
            <a:noFill/>
          </a:ln>
          <a:effectLst>
            <a:outerShdw dist="125724" dir="189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Lst>
        </p:spPr>
        <p:txBody>
          <a:bodyPr wrap="none" anchor="ctr">
            <a:spAutoFit/>
          </a:bodyPr>
          <a:lstStyle/>
          <a:p>
            <a:endParaRPr lang="zh-CN" altLang="en-US"/>
          </a:p>
        </p:txBody>
      </p:sp>
      <p:graphicFrame>
        <p:nvGraphicFramePr>
          <p:cNvPr id="693260" name="Object 12">
            <a:extLst>
              <a:ext uri="{FF2B5EF4-FFF2-40B4-BE49-F238E27FC236}">
                <a16:creationId xmlns:a16="http://schemas.microsoft.com/office/drawing/2014/main" id="{772FF11B-78FB-4E58-BF1B-9A904CF28E26}"/>
              </a:ext>
            </a:extLst>
          </p:cNvPr>
          <p:cNvGraphicFramePr>
            <a:graphicFrameLocks noChangeAspect="1"/>
          </p:cNvGraphicFramePr>
          <p:nvPr/>
        </p:nvGraphicFramePr>
        <p:xfrm>
          <a:off x="3648076" y="3430588"/>
          <a:ext cx="792163" cy="360362"/>
        </p:xfrm>
        <a:graphic>
          <a:graphicData uri="http://schemas.openxmlformats.org/presentationml/2006/ole">
            <mc:AlternateContent xmlns:mc="http://schemas.openxmlformats.org/markup-compatibility/2006">
              <mc:Choice xmlns:v="urn:schemas-microsoft-com:vml" Requires="v">
                <p:oleObj spid="_x0000_s6185" name="Equation" r:id="rId11" imgW="317225" imgH="139579" progId="Equation.DSMT4">
                  <p:embed/>
                </p:oleObj>
              </mc:Choice>
              <mc:Fallback>
                <p:oleObj name="Equation" r:id="rId11" imgW="317225" imgH="139579" progId="Equation.DSMT4">
                  <p:embed/>
                  <p:pic>
                    <p:nvPicPr>
                      <p:cNvPr id="693260" name="Object 12">
                        <a:extLst>
                          <a:ext uri="{FF2B5EF4-FFF2-40B4-BE49-F238E27FC236}">
                            <a16:creationId xmlns:a16="http://schemas.microsoft.com/office/drawing/2014/main" id="{772FF11B-78FB-4E58-BF1B-9A904CF28E2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48076" y="3430588"/>
                        <a:ext cx="792163" cy="360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93263" name="Rectangle 15">
            <a:extLst>
              <a:ext uri="{FF2B5EF4-FFF2-40B4-BE49-F238E27FC236}">
                <a16:creationId xmlns:a16="http://schemas.microsoft.com/office/drawing/2014/main" id="{51B8F2BF-8A03-4CFD-862D-43159F5E437F}"/>
              </a:ext>
            </a:extLst>
          </p:cNvPr>
          <p:cNvSpPr>
            <a:spLocks noChangeArrowheads="1"/>
          </p:cNvSpPr>
          <p:nvPr/>
        </p:nvSpPr>
        <p:spPr bwMode="auto">
          <a:xfrm>
            <a:off x="1524001" y="2947472"/>
            <a:ext cx="184731" cy="369332"/>
          </a:xfrm>
          <a:prstGeom prst="rect">
            <a:avLst/>
          </a:prstGeom>
          <a:noFill/>
          <a:ln>
            <a:noFill/>
          </a:ln>
          <a:effectLst>
            <a:outerShdw dist="125724" dir="189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Lst>
        </p:spPr>
        <p:txBody>
          <a:bodyPr wrap="none" anchor="ctr">
            <a:spAutoFit/>
          </a:bodyPr>
          <a:lstStyle/>
          <a:p>
            <a:endParaRPr lang="zh-CN" altLang="en-US"/>
          </a:p>
        </p:txBody>
      </p:sp>
      <p:graphicFrame>
        <p:nvGraphicFramePr>
          <p:cNvPr id="693262" name="Object 14">
            <a:extLst>
              <a:ext uri="{FF2B5EF4-FFF2-40B4-BE49-F238E27FC236}">
                <a16:creationId xmlns:a16="http://schemas.microsoft.com/office/drawing/2014/main" id="{1B47758C-319D-4DC3-A879-E64015494A98}"/>
              </a:ext>
            </a:extLst>
          </p:cNvPr>
          <p:cNvGraphicFramePr>
            <a:graphicFrameLocks noChangeAspect="1"/>
          </p:cNvGraphicFramePr>
          <p:nvPr/>
        </p:nvGraphicFramePr>
        <p:xfrm>
          <a:off x="4297363" y="3789364"/>
          <a:ext cx="2951162" cy="2751137"/>
        </p:xfrm>
        <a:graphic>
          <a:graphicData uri="http://schemas.openxmlformats.org/presentationml/2006/ole">
            <mc:AlternateContent xmlns:mc="http://schemas.openxmlformats.org/markup-compatibility/2006">
              <mc:Choice xmlns:v="urn:schemas-microsoft-com:vml" Requires="v">
                <p:oleObj spid="_x0000_s6186" name="Equation" r:id="rId13" imgW="1257300" imgH="1168400" progId="Equation.DSMT4">
                  <p:embed/>
                </p:oleObj>
              </mc:Choice>
              <mc:Fallback>
                <p:oleObj name="Equation" r:id="rId13" imgW="1257300" imgH="1168400" progId="Equation.DSMT4">
                  <p:embed/>
                  <p:pic>
                    <p:nvPicPr>
                      <p:cNvPr id="693262" name="Object 14">
                        <a:extLst>
                          <a:ext uri="{FF2B5EF4-FFF2-40B4-BE49-F238E27FC236}">
                            <a16:creationId xmlns:a16="http://schemas.microsoft.com/office/drawing/2014/main" id="{1B47758C-319D-4DC3-A879-E64015494A98}"/>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97363" y="3789364"/>
                        <a:ext cx="2951162" cy="2751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93283" name="Object 35">
            <a:extLst>
              <a:ext uri="{FF2B5EF4-FFF2-40B4-BE49-F238E27FC236}">
                <a16:creationId xmlns:a16="http://schemas.microsoft.com/office/drawing/2014/main" id="{3FFF8055-8D49-4522-8541-6D9093267B0B}"/>
              </a:ext>
            </a:extLst>
          </p:cNvPr>
          <p:cNvGraphicFramePr>
            <a:graphicFrameLocks noGrp="1" noChangeAspect="1"/>
          </p:cNvGraphicFramePr>
          <p:nvPr>
            <p:ph sz="half" idx="2"/>
          </p:nvPr>
        </p:nvGraphicFramePr>
        <p:xfrm>
          <a:off x="2632076" y="1125538"/>
          <a:ext cx="2390775" cy="577850"/>
        </p:xfrm>
        <a:graphic>
          <a:graphicData uri="http://schemas.openxmlformats.org/presentationml/2006/ole">
            <mc:AlternateContent xmlns:mc="http://schemas.openxmlformats.org/markup-compatibility/2006">
              <mc:Choice xmlns:v="urn:schemas-microsoft-com:vml" Requires="v">
                <p:oleObj spid="_x0000_s6187" name="Equation" r:id="rId15" imgW="1155600" imgH="279360" progId="Equation.DSMT4">
                  <p:embed/>
                </p:oleObj>
              </mc:Choice>
              <mc:Fallback>
                <p:oleObj name="Equation" r:id="rId15" imgW="1155600" imgH="279360" progId="Equation.DSMT4">
                  <p:embed/>
                  <p:pic>
                    <p:nvPicPr>
                      <p:cNvPr id="693283" name="Object 35">
                        <a:extLst>
                          <a:ext uri="{FF2B5EF4-FFF2-40B4-BE49-F238E27FC236}">
                            <a16:creationId xmlns:a16="http://schemas.microsoft.com/office/drawing/2014/main" id="{3FFF8055-8D49-4522-8541-6D9093267B0B}"/>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632076" y="1125538"/>
                        <a:ext cx="2390775" cy="577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日期占位符 3">
            <a:extLst>
              <a:ext uri="{FF2B5EF4-FFF2-40B4-BE49-F238E27FC236}">
                <a16:creationId xmlns:a16="http://schemas.microsoft.com/office/drawing/2014/main" id="{E273D151-68C6-4AC2-BDB7-89D7A1B430D8}"/>
              </a:ext>
            </a:extLst>
          </p:cNvPr>
          <p:cNvSpPr>
            <a:spLocks noGrp="1"/>
          </p:cNvSpPr>
          <p:nvPr>
            <p:ph type="dt" sz="half" idx="10"/>
          </p:nvPr>
        </p:nvSpPr>
        <p:spPr/>
        <p:txBody>
          <a:bodyPr/>
          <a:lstStyle/>
          <a:p>
            <a:fld id="{254CB386-545D-4CF0-A1BD-AEE4F77EFC14}" type="datetime1">
              <a:rPr lang="zh-CN" altLang="en-US"/>
              <a:pPr/>
              <a:t>2018/11/28</a:t>
            </a:fld>
            <a:endParaRPr lang="en-US" altLang="zh-CN"/>
          </a:p>
        </p:txBody>
      </p:sp>
      <p:sp>
        <p:nvSpPr>
          <p:cNvPr id="13" name="灯片编号占位符 5">
            <a:extLst>
              <a:ext uri="{FF2B5EF4-FFF2-40B4-BE49-F238E27FC236}">
                <a16:creationId xmlns:a16="http://schemas.microsoft.com/office/drawing/2014/main" id="{E2C37AA7-3A27-4494-9F2B-AF37431593C3}"/>
              </a:ext>
            </a:extLst>
          </p:cNvPr>
          <p:cNvSpPr>
            <a:spLocks noGrp="1"/>
          </p:cNvSpPr>
          <p:nvPr>
            <p:ph type="sldNum" sz="quarter" idx="12"/>
          </p:nvPr>
        </p:nvSpPr>
        <p:spPr/>
        <p:txBody>
          <a:bodyPr/>
          <a:lstStyle/>
          <a:p>
            <a:fld id="{FB2ED31E-D15A-4729-9067-32E7F8B636A2}" type="slidenum">
              <a:rPr lang="en-US" altLang="zh-CN"/>
              <a:pPr/>
              <a:t>19</a:t>
            </a:fld>
            <a:endParaRPr lang="en-US" altLang="zh-CN"/>
          </a:p>
        </p:txBody>
      </p:sp>
      <p:sp>
        <p:nvSpPr>
          <p:cNvPr id="694275" name="Rectangle 3">
            <a:extLst>
              <a:ext uri="{FF2B5EF4-FFF2-40B4-BE49-F238E27FC236}">
                <a16:creationId xmlns:a16="http://schemas.microsoft.com/office/drawing/2014/main" id="{3F81E7EB-F5F5-4182-8EA3-4CC54877629C}"/>
              </a:ext>
            </a:extLst>
          </p:cNvPr>
          <p:cNvSpPr>
            <a:spLocks noGrp="1" noRot="1" noChangeArrowheads="1"/>
          </p:cNvSpPr>
          <p:nvPr>
            <p:ph type="body" idx="1"/>
          </p:nvPr>
        </p:nvSpPr>
        <p:spPr>
          <a:xfrm>
            <a:off x="1703388" y="1235075"/>
            <a:ext cx="8585200" cy="5289550"/>
          </a:xfrm>
        </p:spPr>
        <p:txBody>
          <a:bodyPr>
            <a:normAutofit lnSpcReduction="10000"/>
          </a:bodyPr>
          <a:lstStyle/>
          <a:p>
            <a:pPr>
              <a:lnSpc>
                <a:spcPct val="90000"/>
              </a:lnSpc>
            </a:pPr>
            <a:r>
              <a:rPr lang="en-US" altLang="zh-CN" i="1"/>
              <a:t> </a:t>
            </a:r>
            <a:r>
              <a:rPr lang="en-US" altLang="zh-CN" i="1">
                <a:solidFill>
                  <a:schemeClr val="tx2"/>
                </a:solidFill>
                <a:latin typeface="宋体" panose="02010600030101010101" pitchFamily="2" charset="-122"/>
              </a:rPr>
              <a:t>n</a:t>
            </a:r>
            <a:r>
              <a:rPr lang="zh-CN" altLang="en-US">
                <a:solidFill>
                  <a:schemeClr val="tx2"/>
                </a:solidFill>
                <a:latin typeface="宋体" panose="02010600030101010101" pitchFamily="2" charset="-122"/>
              </a:rPr>
              <a:t>级</a:t>
            </a:r>
            <a:r>
              <a:rPr lang="zh-CN" altLang="en-US">
                <a:latin typeface="宋体" panose="02010600030101010101" pitchFamily="2" charset="-122"/>
              </a:rPr>
              <a:t>线性反馈移位寄存器可以产生</a:t>
            </a:r>
            <a:r>
              <a:rPr lang="zh-CN" altLang="en-US">
                <a:solidFill>
                  <a:schemeClr val="tx2"/>
                </a:solidFill>
                <a:latin typeface="宋体" panose="02010600030101010101" pitchFamily="2" charset="-122"/>
              </a:rPr>
              <a:t>周期为</a:t>
            </a:r>
            <a:r>
              <a:rPr lang="en-US" altLang="zh-CN">
                <a:solidFill>
                  <a:schemeClr val="tx2"/>
                </a:solidFill>
                <a:latin typeface="宋体" panose="02010600030101010101" pitchFamily="2" charset="-122"/>
              </a:rPr>
              <a:t>2</a:t>
            </a:r>
            <a:r>
              <a:rPr lang="en-US" altLang="zh-CN" i="1" baseline="30000">
                <a:solidFill>
                  <a:schemeClr val="tx2"/>
                </a:solidFill>
                <a:latin typeface="宋体" panose="02010600030101010101" pitchFamily="2" charset="-122"/>
              </a:rPr>
              <a:t>n </a:t>
            </a:r>
            <a:r>
              <a:rPr lang="en-US" altLang="zh-CN">
                <a:solidFill>
                  <a:schemeClr val="tx2"/>
                </a:solidFill>
                <a:latin typeface="宋体" panose="02010600030101010101" pitchFamily="2" charset="-122"/>
              </a:rPr>
              <a:t>-1(</a:t>
            </a:r>
            <a:r>
              <a:rPr lang="zh-CN" altLang="en-US">
                <a:solidFill>
                  <a:schemeClr val="tx2"/>
                </a:solidFill>
                <a:latin typeface="宋体" panose="02010600030101010101" pitchFamily="2" charset="-122"/>
              </a:rPr>
              <a:t>极大周期）</a:t>
            </a:r>
            <a:r>
              <a:rPr lang="zh-CN" altLang="en-US">
                <a:latin typeface="宋体" panose="02010600030101010101" pitchFamily="2" charset="-122"/>
              </a:rPr>
              <a:t>的伪随机位串。为此，</a:t>
            </a:r>
            <a:r>
              <a:rPr lang="zh-CN" altLang="en-US">
                <a:solidFill>
                  <a:schemeClr val="tx2"/>
                </a:solidFill>
                <a:latin typeface="宋体" panose="02010600030101010101" pitchFamily="2" charset="-122"/>
              </a:rPr>
              <a:t>节拍序列</a:t>
            </a:r>
            <a:r>
              <a:rPr lang="en-US" altLang="zh-CN">
                <a:solidFill>
                  <a:schemeClr val="tx2"/>
                </a:solidFill>
                <a:latin typeface="宋体" panose="02010600030101010101" pitchFamily="2" charset="-122"/>
              </a:rPr>
              <a:t>T</a:t>
            </a:r>
            <a:r>
              <a:rPr lang="zh-CN" altLang="en-US">
                <a:solidFill>
                  <a:schemeClr val="tx2"/>
                </a:solidFill>
                <a:latin typeface="宋体" panose="02010600030101010101" pitchFamily="2" charset="-122"/>
              </a:rPr>
              <a:t>必须使</a:t>
            </a:r>
            <a:r>
              <a:rPr lang="en-US" altLang="zh-CN">
                <a:solidFill>
                  <a:schemeClr val="tx2"/>
                </a:solidFill>
                <a:latin typeface="宋体" panose="02010600030101010101" pitchFamily="2" charset="-122"/>
              </a:rPr>
              <a:t>R</a:t>
            </a:r>
            <a:r>
              <a:rPr lang="zh-CN" altLang="en-US">
                <a:solidFill>
                  <a:schemeClr val="tx2"/>
                </a:solidFill>
                <a:latin typeface="宋体" panose="02010600030101010101" pitchFamily="2" charset="-122"/>
              </a:rPr>
              <a:t>循环地遍历全部</a:t>
            </a:r>
            <a:r>
              <a:rPr lang="en-US" altLang="zh-CN">
                <a:solidFill>
                  <a:schemeClr val="tx2"/>
                </a:solidFill>
                <a:latin typeface="宋体" panose="02010600030101010101" pitchFamily="2" charset="-122"/>
              </a:rPr>
              <a:t>2</a:t>
            </a:r>
            <a:r>
              <a:rPr lang="en-US" altLang="zh-CN" i="1" baseline="30000">
                <a:solidFill>
                  <a:schemeClr val="tx2"/>
                </a:solidFill>
                <a:latin typeface="宋体" panose="02010600030101010101" pitchFamily="2" charset="-122"/>
              </a:rPr>
              <a:t>n </a:t>
            </a:r>
            <a:r>
              <a:rPr lang="en-US" altLang="zh-CN">
                <a:solidFill>
                  <a:schemeClr val="tx2"/>
                </a:solidFill>
                <a:latin typeface="宋体" panose="02010600030101010101" pitchFamily="2" charset="-122"/>
              </a:rPr>
              <a:t>-1</a:t>
            </a:r>
            <a:r>
              <a:rPr lang="zh-CN" altLang="en-US">
                <a:solidFill>
                  <a:schemeClr val="tx2"/>
                </a:solidFill>
                <a:latin typeface="宋体" panose="02010600030101010101" pitchFamily="2" charset="-122"/>
              </a:rPr>
              <a:t>个非零的位序列</a:t>
            </a:r>
            <a:r>
              <a:rPr lang="zh-CN" altLang="en-US">
                <a:latin typeface="宋体" panose="02010600030101010101" pitchFamily="2" charset="-122"/>
              </a:rPr>
              <a:t>。以节拍序列的元素做系数的多项式</a:t>
            </a:r>
          </a:p>
          <a:p>
            <a:pPr>
              <a:lnSpc>
                <a:spcPct val="90000"/>
              </a:lnSpc>
              <a:buFont typeface="Wingdings" panose="05000000000000000000" pitchFamily="2" charset="2"/>
              <a:buNone/>
            </a:pPr>
            <a:endParaRPr lang="zh-CN" altLang="en-US">
              <a:latin typeface="宋体" panose="02010600030101010101" pitchFamily="2" charset="-122"/>
            </a:endParaRPr>
          </a:p>
          <a:p>
            <a:pPr>
              <a:lnSpc>
                <a:spcPct val="90000"/>
              </a:lnSpc>
              <a:buFont typeface="Wingdings" panose="05000000000000000000" pitchFamily="2" charset="2"/>
              <a:buNone/>
            </a:pPr>
            <a:r>
              <a:rPr lang="en-US" altLang="zh-CN">
                <a:latin typeface="宋体" panose="02010600030101010101" pitchFamily="2" charset="-122"/>
              </a:rPr>
              <a:t>D</a:t>
            </a:r>
            <a:r>
              <a:rPr lang="zh-CN" altLang="en-US">
                <a:latin typeface="宋体" panose="02010600030101010101" pitchFamily="2" charset="-122"/>
              </a:rPr>
              <a:t>．</a:t>
            </a:r>
            <a:r>
              <a:rPr lang="en-US" altLang="zh-CN">
                <a:latin typeface="宋体" panose="02010600030101010101" pitchFamily="2" charset="-122"/>
              </a:rPr>
              <a:t>Denning</a:t>
            </a:r>
            <a:r>
              <a:rPr lang="zh-CN" altLang="en-US">
                <a:latin typeface="宋体" panose="02010600030101010101" pitchFamily="2" charset="-122"/>
              </a:rPr>
              <a:t>指出，形如</a:t>
            </a:r>
          </a:p>
          <a:p>
            <a:pPr>
              <a:lnSpc>
                <a:spcPct val="90000"/>
              </a:lnSpc>
              <a:buFont typeface="Wingdings" panose="05000000000000000000" pitchFamily="2" charset="2"/>
              <a:buNone/>
            </a:pPr>
            <a:endParaRPr lang="zh-CN" altLang="en-US">
              <a:latin typeface="宋体" panose="02010600030101010101" pitchFamily="2" charset="-122"/>
            </a:endParaRPr>
          </a:p>
          <a:p>
            <a:pPr>
              <a:lnSpc>
                <a:spcPct val="90000"/>
              </a:lnSpc>
              <a:buFont typeface="Wingdings" panose="05000000000000000000" pitchFamily="2" charset="2"/>
              <a:buNone/>
            </a:pPr>
            <a:r>
              <a:rPr lang="zh-CN" altLang="en-US">
                <a:latin typeface="宋体" panose="02010600030101010101" pitchFamily="2" charset="-122"/>
              </a:rPr>
              <a:t>的</a:t>
            </a:r>
            <a:r>
              <a:rPr lang="zh-CN" altLang="en-US">
                <a:solidFill>
                  <a:schemeClr val="tx2"/>
                </a:solidFill>
                <a:latin typeface="宋体" panose="02010600030101010101" pitchFamily="2" charset="-122"/>
              </a:rPr>
              <a:t>三项本原多项式</a:t>
            </a:r>
            <a:r>
              <a:rPr lang="zh-CN" altLang="en-US">
                <a:latin typeface="宋体" panose="02010600030101010101" pitchFamily="2" charset="-122"/>
              </a:rPr>
              <a:t>特别实用，因为它所对应的反馈</a:t>
            </a:r>
          </a:p>
          <a:p>
            <a:pPr>
              <a:lnSpc>
                <a:spcPct val="90000"/>
              </a:lnSpc>
              <a:buFont typeface="Wingdings" panose="05000000000000000000" pitchFamily="2" charset="2"/>
              <a:buNone/>
            </a:pPr>
            <a:r>
              <a:rPr lang="zh-CN" altLang="en-US">
                <a:latin typeface="宋体" panose="02010600030101010101" pitchFamily="2" charset="-122"/>
              </a:rPr>
              <a:t>移位寄存器</a:t>
            </a:r>
            <a:r>
              <a:rPr lang="zh-CN" altLang="en-US">
                <a:solidFill>
                  <a:schemeClr val="tx2"/>
                </a:solidFill>
                <a:latin typeface="宋体" panose="02010600030101010101" pitchFamily="2" charset="-122"/>
              </a:rPr>
              <a:t>仅有两级反馈线</a:t>
            </a:r>
            <a:r>
              <a:rPr lang="zh-CN" altLang="en-US">
                <a:latin typeface="宋体" panose="02010600030101010101" pitchFamily="2" charset="-122"/>
              </a:rPr>
              <a:t>。</a:t>
            </a:r>
          </a:p>
          <a:p>
            <a:pPr>
              <a:lnSpc>
                <a:spcPct val="90000"/>
              </a:lnSpc>
            </a:pPr>
            <a:r>
              <a:rPr lang="zh-CN" altLang="en-US">
                <a:latin typeface="宋体" panose="02010600030101010101" pitchFamily="2" charset="-122"/>
              </a:rPr>
              <a:t>极大</a:t>
            </a:r>
            <a:r>
              <a:rPr lang="zh-CN" altLang="en-US">
                <a:solidFill>
                  <a:schemeClr val="tx2"/>
                </a:solidFill>
                <a:latin typeface="宋体" panose="02010600030101010101" pitchFamily="2" charset="-122"/>
              </a:rPr>
              <a:t>周期</a:t>
            </a:r>
            <a:r>
              <a:rPr lang="en-US" altLang="zh-CN">
                <a:solidFill>
                  <a:schemeClr val="tx2"/>
                </a:solidFill>
                <a:latin typeface="宋体" panose="02010600030101010101" pitchFamily="2" charset="-122"/>
              </a:rPr>
              <a:t>LFRS</a:t>
            </a:r>
            <a:r>
              <a:rPr lang="zh-CN" altLang="en-US">
                <a:solidFill>
                  <a:schemeClr val="tx2"/>
                </a:solidFill>
                <a:latin typeface="宋体" panose="02010600030101010101" pitchFamily="2" charset="-122"/>
              </a:rPr>
              <a:t>序列称为</a:t>
            </a:r>
            <a:r>
              <a:rPr lang="en-US" altLang="zh-CN">
                <a:solidFill>
                  <a:schemeClr val="tx2"/>
                </a:solidFill>
                <a:latin typeface="宋体" panose="02010600030101010101" pitchFamily="2" charset="-122"/>
              </a:rPr>
              <a:t>m-</a:t>
            </a:r>
            <a:r>
              <a:rPr lang="zh-CN" altLang="en-US">
                <a:solidFill>
                  <a:schemeClr val="tx2"/>
                </a:solidFill>
                <a:latin typeface="宋体" panose="02010600030101010101" pitchFamily="2" charset="-122"/>
              </a:rPr>
              <a:t>序列，鉴于它具有硬件实现速度快、周期长、统计特性好等优点，因而早期的序列密码体制多数都以</a:t>
            </a:r>
            <a:r>
              <a:rPr lang="en-US" altLang="zh-CN">
                <a:solidFill>
                  <a:schemeClr val="tx2"/>
                </a:solidFill>
                <a:latin typeface="宋体" panose="02010600030101010101" pitchFamily="2" charset="-122"/>
              </a:rPr>
              <a:t>m-</a:t>
            </a:r>
            <a:r>
              <a:rPr lang="zh-CN" altLang="en-US">
                <a:solidFill>
                  <a:schemeClr val="tx2"/>
                </a:solidFill>
                <a:latin typeface="宋体" panose="02010600030101010101" pitchFamily="2" charset="-122"/>
              </a:rPr>
              <a:t>序列为原本。</a:t>
            </a:r>
          </a:p>
        </p:txBody>
      </p:sp>
      <p:sp>
        <p:nvSpPr>
          <p:cNvPr id="694277" name="Rectangle 5">
            <a:extLst>
              <a:ext uri="{FF2B5EF4-FFF2-40B4-BE49-F238E27FC236}">
                <a16:creationId xmlns:a16="http://schemas.microsoft.com/office/drawing/2014/main" id="{1F49758B-8EC9-47C1-8219-8124C2190AA6}"/>
              </a:ext>
            </a:extLst>
          </p:cNvPr>
          <p:cNvSpPr>
            <a:spLocks noChangeArrowheads="1"/>
          </p:cNvSpPr>
          <p:nvPr/>
        </p:nvSpPr>
        <p:spPr bwMode="auto">
          <a:xfrm>
            <a:off x="1524001" y="3476109"/>
            <a:ext cx="184731" cy="369332"/>
          </a:xfrm>
          <a:prstGeom prst="rect">
            <a:avLst/>
          </a:prstGeom>
          <a:noFill/>
          <a:ln>
            <a:noFill/>
          </a:ln>
          <a:effectLst>
            <a:outerShdw dist="125724" dir="189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Lst>
        </p:spPr>
        <p:txBody>
          <a:bodyPr wrap="none" anchor="ctr">
            <a:spAutoFit/>
          </a:bodyPr>
          <a:lstStyle/>
          <a:p>
            <a:endParaRPr lang="zh-CN" altLang="en-US"/>
          </a:p>
        </p:txBody>
      </p:sp>
      <p:sp>
        <p:nvSpPr>
          <p:cNvPr id="694279" name="Rectangle 7">
            <a:extLst>
              <a:ext uri="{FF2B5EF4-FFF2-40B4-BE49-F238E27FC236}">
                <a16:creationId xmlns:a16="http://schemas.microsoft.com/office/drawing/2014/main" id="{E7C1EF5D-B88C-42F6-9A46-605E904FD536}"/>
              </a:ext>
            </a:extLst>
          </p:cNvPr>
          <p:cNvSpPr>
            <a:spLocks noChangeArrowheads="1"/>
          </p:cNvSpPr>
          <p:nvPr/>
        </p:nvSpPr>
        <p:spPr bwMode="auto">
          <a:xfrm>
            <a:off x="1524001" y="3476109"/>
            <a:ext cx="184731" cy="369332"/>
          </a:xfrm>
          <a:prstGeom prst="rect">
            <a:avLst/>
          </a:prstGeom>
          <a:noFill/>
          <a:ln>
            <a:noFill/>
          </a:ln>
          <a:effectLst>
            <a:outerShdw dist="125724" dir="189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Lst>
        </p:spPr>
        <p:txBody>
          <a:bodyPr wrap="none" anchor="ctr">
            <a:spAutoFit/>
          </a:bodyPr>
          <a:lstStyle/>
          <a:p>
            <a:endParaRPr lang="zh-CN" altLang="en-US"/>
          </a:p>
        </p:txBody>
      </p:sp>
      <p:sp>
        <p:nvSpPr>
          <p:cNvPr id="694281" name="Rectangle 9">
            <a:extLst>
              <a:ext uri="{FF2B5EF4-FFF2-40B4-BE49-F238E27FC236}">
                <a16:creationId xmlns:a16="http://schemas.microsoft.com/office/drawing/2014/main" id="{D9078951-4400-4FB9-9DCC-FD0CAD73EE06}"/>
              </a:ext>
            </a:extLst>
          </p:cNvPr>
          <p:cNvSpPr>
            <a:spLocks noChangeArrowheads="1"/>
          </p:cNvSpPr>
          <p:nvPr/>
        </p:nvSpPr>
        <p:spPr bwMode="auto">
          <a:xfrm>
            <a:off x="1524001" y="3442772"/>
            <a:ext cx="184731" cy="369332"/>
          </a:xfrm>
          <a:prstGeom prst="rect">
            <a:avLst/>
          </a:prstGeom>
          <a:noFill/>
          <a:ln>
            <a:noFill/>
          </a:ln>
          <a:effectLst>
            <a:outerShdw dist="125724" dir="189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Lst>
        </p:spPr>
        <p:txBody>
          <a:bodyPr wrap="none" anchor="ctr">
            <a:spAutoFit/>
          </a:bodyPr>
          <a:lstStyle/>
          <a:p>
            <a:endParaRPr lang="zh-CN" altLang="en-US"/>
          </a:p>
        </p:txBody>
      </p:sp>
      <p:graphicFrame>
        <p:nvGraphicFramePr>
          <p:cNvPr id="694280" name="Object 8">
            <a:extLst>
              <a:ext uri="{FF2B5EF4-FFF2-40B4-BE49-F238E27FC236}">
                <a16:creationId xmlns:a16="http://schemas.microsoft.com/office/drawing/2014/main" id="{33416CA0-E5DF-47AA-A859-7F963B2AA1EF}"/>
              </a:ext>
            </a:extLst>
          </p:cNvPr>
          <p:cNvGraphicFramePr>
            <a:graphicFrameLocks noChangeAspect="1"/>
          </p:cNvGraphicFramePr>
          <p:nvPr/>
        </p:nvGraphicFramePr>
        <p:xfrm>
          <a:off x="3886200" y="2852738"/>
          <a:ext cx="3816350" cy="512762"/>
        </p:xfrm>
        <a:graphic>
          <a:graphicData uri="http://schemas.openxmlformats.org/presentationml/2006/ole">
            <mc:AlternateContent xmlns:mc="http://schemas.openxmlformats.org/markup-compatibility/2006">
              <mc:Choice xmlns:v="urn:schemas-microsoft-com:vml" Requires="v">
                <p:oleObj spid="_x0000_s7185" name="Equation" r:id="rId4" imgW="1916868" imgH="253890" progId="Equation.DSMT4">
                  <p:embed/>
                </p:oleObj>
              </mc:Choice>
              <mc:Fallback>
                <p:oleObj name="Equation" r:id="rId4" imgW="1916868" imgH="253890" progId="Equation.DSMT4">
                  <p:embed/>
                  <p:pic>
                    <p:nvPicPr>
                      <p:cNvPr id="694280" name="Object 8">
                        <a:extLst>
                          <a:ext uri="{FF2B5EF4-FFF2-40B4-BE49-F238E27FC236}">
                            <a16:creationId xmlns:a16="http://schemas.microsoft.com/office/drawing/2014/main" id="{33416CA0-E5DF-47AA-A859-7F963B2AA1E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6200" y="2852738"/>
                        <a:ext cx="3816350" cy="512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94283" name="Rectangle 11">
            <a:extLst>
              <a:ext uri="{FF2B5EF4-FFF2-40B4-BE49-F238E27FC236}">
                <a16:creationId xmlns:a16="http://schemas.microsoft.com/office/drawing/2014/main" id="{44A3FACA-260C-45A3-A755-FB9F331987D8}"/>
              </a:ext>
            </a:extLst>
          </p:cNvPr>
          <p:cNvSpPr>
            <a:spLocks noChangeArrowheads="1"/>
          </p:cNvSpPr>
          <p:nvPr/>
        </p:nvSpPr>
        <p:spPr bwMode="auto">
          <a:xfrm>
            <a:off x="1524001" y="-184666"/>
            <a:ext cx="184731" cy="369332"/>
          </a:xfrm>
          <a:prstGeom prst="rect">
            <a:avLst/>
          </a:prstGeom>
          <a:noFill/>
          <a:ln>
            <a:noFill/>
          </a:ln>
          <a:effectLst>
            <a:outerShdw dist="125724" dir="189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Lst>
        </p:spPr>
        <p:txBody>
          <a:bodyPr wrap="none" anchor="ctr">
            <a:spAutoFit/>
          </a:bodyPr>
          <a:lstStyle/>
          <a:p>
            <a:endParaRPr lang="zh-CN" altLang="en-US"/>
          </a:p>
        </p:txBody>
      </p:sp>
      <p:graphicFrame>
        <p:nvGraphicFramePr>
          <p:cNvPr id="694282" name="Object 10">
            <a:extLst>
              <a:ext uri="{FF2B5EF4-FFF2-40B4-BE49-F238E27FC236}">
                <a16:creationId xmlns:a16="http://schemas.microsoft.com/office/drawing/2014/main" id="{465A31A1-3DFC-4742-84AF-FD023027E808}"/>
              </a:ext>
            </a:extLst>
          </p:cNvPr>
          <p:cNvGraphicFramePr>
            <a:graphicFrameLocks noChangeAspect="1"/>
          </p:cNvGraphicFramePr>
          <p:nvPr/>
        </p:nvGraphicFramePr>
        <p:xfrm>
          <a:off x="3886201" y="3716338"/>
          <a:ext cx="2232025" cy="514350"/>
        </p:xfrm>
        <a:graphic>
          <a:graphicData uri="http://schemas.openxmlformats.org/presentationml/2006/ole">
            <mc:AlternateContent xmlns:mc="http://schemas.openxmlformats.org/markup-compatibility/2006">
              <mc:Choice xmlns:v="urn:schemas-microsoft-com:vml" Requires="v">
                <p:oleObj spid="_x0000_s7186" name="Equation" r:id="rId6" imgW="1117115" imgH="253890" progId="Equation.DSMT4">
                  <p:embed/>
                </p:oleObj>
              </mc:Choice>
              <mc:Fallback>
                <p:oleObj name="Equation" r:id="rId6" imgW="1117115" imgH="253890" progId="Equation.DSMT4">
                  <p:embed/>
                  <p:pic>
                    <p:nvPicPr>
                      <p:cNvPr id="694282" name="Object 10">
                        <a:extLst>
                          <a:ext uri="{FF2B5EF4-FFF2-40B4-BE49-F238E27FC236}">
                            <a16:creationId xmlns:a16="http://schemas.microsoft.com/office/drawing/2014/main" id="{465A31A1-3DFC-4742-84AF-FD023027E80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86201" y="3716338"/>
                        <a:ext cx="2232025" cy="514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94285" name="Rectangle 13">
            <a:extLst>
              <a:ext uri="{FF2B5EF4-FFF2-40B4-BE49-F238E27FC236}">
                <a16:creationId xmlns:a16="http://schemas.microsoft.com/office/drawing/2014/main" id="{003DAF3E-28F3-48C9-ACAF-0ACABDA0C4A0}"/>
              </a:ext>
            </a:extLst>
          </p:cNvPr>
          <p:cNvSpPr>
            <a:spLocks noChangeArrowheads="1"/>
          </p:cNvSpPr>
          <p:nvPr/>
        </p:nvSpPr>
        <p:spPr bwMode="auto">
          <a:xfrm>
            <a:off x="1524001" y="3442772"/>
            <a:ext cx="184731" cy="369332"/>
          </a:xfrm>
          <a:prstGeom prst="rect">
            <a:avLst/>
          </a:prstGeom>
          <a:noFill/>
          <a:ln>
            <a:noFill/>
          </a:ln>
          <a:effectLst>
            <a:outerShdw dist="125724" dir="189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Lst>
        </p:spPr>
        <p:txBody>
          <a:bodyPr wrap="none" anchor="ctr">
            <a:spAutoFit/>
          </a:bodyPr>
          <a:lstStyle/>
          <a:p>
            <a:endParaRPr lang="zh-CN" altLang="en-US"/>
          </a:p>
        </p:txBody>
      </p:sp>
      <p:graphicFrame>
        <p:nvGraphicFramePr>
          <p:cNvPr id="694284" name="Object 12">
            <a:extLst>
              <a:ext uri="{FF2B5EF4-FFF2-40B4-BE49-F238E27FC236}">
                <a16:creationId xmlns:a16="http://schemas.microsoft.com/office/drawing/2014/main" id="{F67E4409-8B17-49DC-BF93-54142D35C423}"/>
              </a:ext>
            </a:extLst>
          </p:cNvPr>
          <p:cNvGraphicFramePr>
            <a:graphicFrameLocks noChangeAspect="1"/>
          </p:cNvGraphicFramePr>
          <p:nvPr/>
        </p:nvGraphicFramePr>
        <p:xfrm>
          <a:off x="6400801" y="3716338"/>
          <a:ext cx="1368425" cy="519112"/>
        </p:xfrm>
        <a:graphic>
          <a:graphicData uri="http://schemas.openxmlformats.org/presentationml/2006/ole">
            <mc:AlternateContent xmlns:mc="http://schemas.openxmlformats.org/markup-compatibility/2006">
              <mc:Choice xmlns:v="urn:schemas-microsoft-com:vml" Requires="v">
                <p:oleObj spid="_x0000_s7187" name="Equation" r:id="rId8" imgW="672808" imgH="253890" progId="Equation.DSMT4">
                  <p:embed/>
                </p:oleObj>
              </mc:Choice>
              <mc:Fallback>
                <p:oleObj name="Equation" r:id="rId8" imgW="672808" imgH="253890" progId="Equation.DSMT4">
                  <p:embed/>
                  <p:pic>
                    <p:nvPicPr>
                      <p:cNvPr id="694284" name="Object 12">
                        <a:extLst>
                          <a:ext uri="{FF2B5EF4-FFF2-40B4-BE49-F238E27FC236}">
                            <a16:creationId xmlns:a16="http://schemas.microsoft.com/office/drawing/2014/main" id="{F67E4409-8B17-49DC-BF93-54142D35C42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00801" y="3716338"/>
                        <a:ext cx="1368425" cy="519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a:extLst>
              <a:ext uri="{FF2B5EF4-FFF2-40B4-BE49-F238E27FC236}">
                <a16:creationId xmlns:a16="http://schemas.microsoft.com/office/drawing/2014/main" id="{CF2D9959-AEDF-42CF-BB96-A8DEE37BD9C8}"/>
              </a:ext>
            </a:extLst>
          </p:cNvPr>
          <p:cNvSpPr>
            <a:spLocks noGrp="1"/>
          </p:cNvSpPr>
          <p:nvPr>
            <p:ph type="dt" sz="half" idx="10"/>
          </p:nvPr>
        </p:nvSpPr>
        <p:spPr/>
        <p:txBody>
          <a:bodyPr/>
          <a:lstStyle/>
          <a:p>
            <a:fld id="{21298112-D2FD-404E-BF4F-BCF0516EF676}" type="datetime1">
              <a:rPr lang="zh-CN" altLang="en-US"/>
              <a:pPr/>
              <a:t>2018/11/28</a:t>
            </a:fld>
            <a:endParaRPr lang="en-US" altLang="zh-CN"/>
          </a:p>
        </p:txBody>
      </p:sp>
      <p:sp>
        <p:nvSpPr>
          <p:cNvPr id="7" name="灯片编号占位符 5">
            <a:extLst>
              <a:ext uri="{FF2B5EF4-FFF2-40B4-BE49-F238E27FC236}">
                <a16:creationId xmlns:a16="http://schemas.microsoft.com/office/drawing/2014/main" id="{254BC0C3-2334-46A0-A770-621D481CE8EC}"/>
              </a:ext>
            </a:extLst>
          </p:cNvPr>
          <p:cNvSpPr>
            <a:spLocks noGrp="1"/>
          </p:cNvSpPr>
          <p:nvPr>
            <p:ph type="sldNum" sz="quarter" idx="12"/>
          </p:nvPr>
        </p:nvSpPr>
        <p:spPr/>
        <p:txBody>
          <a:bodyPr/>
          <a:lstStyle/>
          <a:p>
            <a:fld id="{68A3C289-6D4F-4881-BA82-A383F0D39FA0}" type="slidenum">
              <a:rPr lang="en-US" altLang="zh-CN"/>
              <a:pPr/>
              <a:t>2</a:t>
            </a:fld>
            <a:endParaRPr lang="en-US" altLang="zh-CN"/>
          </a:p>
        </p:txBody>
      </p:sp>
      <p:sp>
        <p:nvSpPr>
          <p:cNvPr id="953346" name="Rectangle 1026">
            <a:extLst>
              <a:ext uri="{FF2B5EF4-FFF2-40B4-BE49-F238E27FC236}">
                <a16:creationId xmlns:a16="http://schemas.microsoft.com/office/drawing/2014/main" id="{DF0685F9-7ACA-4F7C-84F7-4B05A735B114}"/>
              </a:ext>
            </a:extLst>
          </p:cNvPr>
          <p:cNvSpPr>
            <a:spLocks noGrp="1" noRot="1" noChangeArrowheads="1"/>
          </p:cNvSpPr>
          <p:nvPr>
            <p:ph type="title"/>
          </p:nvPr>
        </p:nvSpPr>
        <p:spPr>
          <a:noFill/>
        </p:spPr>
        <p:txBody>
          <a:bodyPr/>
          <a:lstStyle/>
          <a:p>
            <a:pPr fontAlgn="t"/>
            <a:r>
              <a:rPr lang="zh-CN" altLang="en-US">
                <a:latin typeface="华文行楷" panose="02010800040101010101" pitchFamily="2" charset="-122"/>
              </a:rPr>
              <a:t>流密码</a:t>
            </a:r>
          </a:p>
        </p:txBody>
      </p:sp>
      <p:sp>
        <p:nvSpPr>
          <p:cNvPr id="953347" name="Rectangle 1027">
            <a:extLst>
              <a:ext uri="{FF2B5EF4-FFF2-40B4-BE49-F238E27FC236}">
                <a16:creationId xmlns:a16="http://schemas.microsoft.com/office/drawing/2014/main" id="{AE7DB9F7-1368-4EAE-8075-B752D832BB4E}"/>
              </a:ext>
            </a:extLst>
          </p:cNvPr>
          <p:cNvSpPr>
            <a:spLocks noGrp="1" noRot="1" noChangeArrowheads="1"/>
          </p:cNvSpPr>
          <p:nvPr>
            <p:ph type="body" idx="1"/>
          </p:nvPr>
        </p:nvSpPr>
        <p:spPr>
          <a:xfrm>
            <a:off x="2098676" y="1438276"/>
            <a:ext cx="8277225" cy="5038725"/>
          </a:xfrm>
          <a:noFill/>
          <a:extLst>
            <a:ext uri="{AF507438-7753-43E0-B8FC-AC1667EBCBE1}">
              <a14:hiddenEffects xmlns:a14="http://schemas.microsoft.com/office/drawing/2010/main">
                <a:effectLst>
                  <a:outerShdw dist="35921" dir="2700000" algn="ctr" rotWithShape="0">
                    <a:schemeClr val="bg1">
                      <a:alpha val="50000"/>
                    </a:schemeClr>
                  </a:outerShdw>
                </a:effectLst>
              </a14:hiddenEffects>
            </a:ext>
          </a:extLst>
        </p:spPr>
        <p:txBody>
          <a:bodyPr/>
          <a:lstStyle/>
          <a:p>
            <a:pPr>
              <a:buSzPct val="150000"/>
              <a:buFont typeface="Wingdings" panose="05000000000000000000" pitchFamily="2" charset="2"/>
              <a:buBlip>
                <a:blip r:embed="rId2"/>
              </a:buBlip>
            </a:pPr>
            <a:r>
              <a:rPr lang="zh-CN" altLang="en-US" dirty="0"/>
              <a:t>流密码介绍</a:t>
            </a:r>
          </a:p>
          <a:p>
            <a:pPr>
              <a:buSzPct val="150000"/>
              <a:buFont typeface="Wingdings" panose="05000000000000000000" pitchFamily="2" charset="2"/>
              <a:buBlip>
                <a:blip r:embed="rId2"/>
              </a:buBlip>
            </a:pPr>
            <a:r>
              <a:rPr lang="zh-CN" altLang="en-US" dirty="0"/>
              <a:t>流密码的分类</a:t>
            </a:r>
          </a:p>
          <a:p>
            <a:pPr>
              <a:buSzPct val="150000"/>
              <a:buFont typeface="Wingdings" panose="05000000000000000000" pitchFamily="2" charset="2"/>
              <a:buBlip>
                <a:blip r:embed="rId2"/>
              </a:buBlip>
            </a:pPr>
            <a:r>
              <a:rPr lang="zh-CN" altLang="en-US" dirty="0">
                <a:latin typeface="宋体" panose="02010600030101010101" pitchFamily="2" charset="-122"/>
              </a:rPr>
              <a:t>一种流密码算法</a:t>
            </a:r>
            <a:r>
              <a:rPr lang="en-US" altLang="zh-CN" dirty="0"/>
              <a:t>——</a:t>
            </a:r>
            <a:r>
              <a:rPr lang="en-US" altLang="zh-CN" dirty="0">
                <a:latin typeface="宋体" panose="02010600030101010101" pitchFamily="2" charset="-122"/>
              </a:rPr>
              <a:t>RC4</a:t>
            </a:r>
          </a:p>
          <a:p>
            <a:pPr>
              <a:buSzPct val="150000"/>
              <a:buFont typeface="Wingdings" panose="05000000000000000000" pitchFamily="2" charset="2"/>
              <a:buBlip>
                <a:blip r:embed="rId2"/>
              </a:buBlip>
            </a:pPr>
            <a:r>
              <a:rPr lang="zh-CN" altLang="en-US" dirty="0"/>
              <a:t>流密码的设计准则</a:t>
            </a:r>
            <a:endParaRPr lang="zh-CN" altLang="en-US" dirty="0">
              <a:latin typeface="宋体" panose="02010600030101010101" pitchFamily="2" charset="-122"/>
            </a:endParaRPr>
          </a:p>
          <a:p>
            <a:pPr>
              <a:buSzPct val="150000"/>
              <a:buFont typeface="Wingdings" panose="05000000000000000000" pitchFamily="2" charset="2"/>
              <a:buBlip>
                <a:blip r:embed="rId2"/>
              </a:buBlip>
            </a:pPr>
            <a:r>
              <a:rPr lang="zh-CN" altLang="en-US" dirty="0">
                <a:latin typeface="宋体" panose="02010600030101010101" pitchFamily="2" charset="-122"/>
              </a:rPr>
              <a:t>流密码和分组密码的比较</a:t>
            </a:r>
          </a:p>
          <a:p>
            <a:pPr>
              <a:buSzPct val="150000"/>
              <a:buFont typeface="Wingdings" panose="05000000000000000000" pitchFamily="2" charset="2"/>
              <a:buBlip>
                <a:blip r:embed="rId2"/>
              </a:buBlip>
            </a:pPr>
            <a:r>
              <a:rPr lang="zh-CN" altLang="en-US" dirty="0">
                <a:latin typeface="宋体" panose="02010600030101010101" pitchFamily="2" charset="-122"/>
              </a:rPr>
              <a:t>混沌变码本流密码</a:t>
            </a:r>
          </a:p>
        </p:txBody>
      </p:sp>
      <p:sp>
        <p:nvSpPr>
          <p:cNvPr id="953348" name="AutoShape 1028">
            <a:extLst>
              <a:ext uri="{FF2B5EF4-FFF2-40B4-BE49-F238E27FC236}">
                <a16:creationId xmlns:a16="http://schemas.microsoft.com/office/drawing/2014/main" id="{571E7D36-3970-4B59-BB46-97648C82B65C}"/>
              </a:ext>
            </a:extLst>
          </p:cNvPr>
          <p:cNvSpPr>
            <a:spLocks noChangeArrowheads="1"/>
          </p:cNvSpPr>
          <p:nvPr/>
        </p:nvSpPr>
        <p:spPr bwMode="auto">
          <a:xfrm>
            <a:off x="4800600" y="1611313"/>
            <a:ext cx="1016000" cy="304800"/>
          </a:xfrm>
          <a:prstGeom prst="leftArrow">
            <a:avLst>
              <a:gd name="adj1" fmla="val 50000"/>
              <a:gd name="adj2" fmla="val 83333"/>
            </a:avLst>
          </a:prstGeom>
          <a:solidFill>
            <a:srgbClr val="009900"/>
          </a:solidFill>
          <a:ln w="9525">
            <a:miter lim="800000"/>
            <a:headEnd/>
            <a:tailEnd/>
          </a:ln>
          <a:effectLst/>
          <a:scene3d>
            <a:camera prst="legacyPerspectiveTopRight"/>
            <a:lightRig rig="legacyFlat3" dir="b"/>
          </a:scene3d>
          <a:sp3d extrusionH="430200" prstMaterial="legacyMatte">
            <a:bevelT w="13500" h="13500" prst="angle"/>
            <a:bevelB w="13500" h="13500" prst="angle"/>
            <a:extrusionClr>
              <a:srgbClr val="009900"/>
            </a:extrusionClr>
            <a:contourClr>
              <a:srgbClr val="009900"/>
            </a:contourClr>
          </a:sp3d>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flatTx/>
          </a:bodyPr>
          <a:lstStyle/>
          <a:p>
            <a:pPr algn="ctr" eaLnBrk="1" fontAlgn="ctr" latinLnBrk="1" hangingPunct="1">
              <a:spcBef>
                <a:spcPct val="20000"/>
              </a:spcBef>
            </a:pPr>
            <a:endParaRPr lang="zh-CN" altLang="zh-CN">
              <a:latin typeface="Times New Roman" panose="02020603050405020304" pitchFamily="18" charset="0"/>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日期占位符 3">
            <a:extLst>
              <a:ext uri="{FF2B5EF4-FFF2-40B4-BE49-F238E27FC236}">
                <a16:creationId xmlns:a16="http://schemas.microsoft.com/office/drawing/2014/main" id="{194C580A-F576-4694-8CC5-D8DD739EB825}"/>
              </a:ext>
            </a:extLst>
          </p:cNvPr>
          <p:cNvSpPr>
            <a:spLocks noGrp="1"/>
          </p:cNvSpPr>
          <p:nvPr>
            <p:ph type="dt" sz="half" idx="10"/>
          </p:nvPr>
        </p:nvSpPr>
        <p:spPr/>
        <p:txBody>
          <a:bodyPr/>
          <a:lstStyle/>
          <a:p>
            <a:fld id="{22B45110-01C7-464A-B7B2-8BC09F432983}" type="datetime1">
              <a:rPr lang="zh-CN" altLang="en-US"/>
              <a:pPr/>
              <a:t>2018/11/28</a:t>
            </a:fld>
            <a:endParaRPr lang="en-US" altLang="zh-CN"/>
          </a:p>
        </p:txBody>
      </p:sp>
      <p:sp>
        <p:nvSpPr>
          <p:cNvPr id="11" name="灯片编号占位符 5">
            <a:extLst>
              <a:ext uri="{FF2B5EF4-FFF2-40B4-BE49-F238E27FC236}">
                <a16:creationId xmlns:a16="http://schemas.microsoft.com/office/drawing/2014/main" id="{A8E30A1F-04C0-4C81-95B9-FFFB9BF8E912}"/>
              </a:ext>
            </a:extLst>
          </p:cNvPr>
          <p:cNvSpPr>
            <a:spLocks noGrp="1"/>
          </p:cNvSpPr>
          <p:nvPr>
            <p:ph type="sldNum" sz="quarter" idx="12"/>
          </p:nvPr>
        </p:nvSpPr>
        <p:spPr/>
        <p:txBody>
          <a:bodyPr/>
          <a:lstStyle/>
          <a:p>
            <a:fld id="{9AE11B53-175E-4F64-A6FA-DD131FEC199A}" type="slidenum">
              <a:rPr lang="en-US" altLang="zh-CN"/>
              <a:pPr/>
              <a:t>20</a:t>
            </a:fld>
            <a:endParaRPr lang="en-US" altLang="zh-CN"/>
          </a:p>
        </p:txBody>
      </p:sp>
      <p:sp>
        <p:nvSpPr>
          <p:cNvPr id="1025026" name="Rectangle 2">
            <a:extLst>
              <a:ext uri="{FF2B5EF4-FFF2-40B4-BE49-F238E27FC236}">
                <a16:creationId xmlns:a16="http://schemas.microsoft.com/office/drawing/2014/main" id="{2C9D6A3F-4565-4960-B1CF-E015494CC876}"/>
              </a:ext>
            </a:extLst>
          </p:cNvPr>
          <p:cNvSpPr>
            <a:spLocks noChangeArrowheads="1"/>
          </p:cNvSpPr>
          <p:nvPr/>
        </p:nvSpPr>
        <p:spPr bwMode="auto">
          <a:xfrm>
            <a:off x="1774825" y="179389"/>
            <a:ext cx="87137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1" hangingPunct="1"/>
            <a:r>
              <a:rPr lang="zh-CN" altLang="en-US" sz="4000" b="1">
                <a:solidFill>
                  <a:schemeClr val="bg1"/>
                </a:solidFill>
                <a:ea typeface="华文行楷" panose="02010800040101010101" pitchFamily="2" charset="-122"/>
              </a:rPr>
              <a:t>本原多项式</a:t>
            </a:r>
          </a:p>
        </p:txBody>
      </p:sp>
      <p:grpSp>
        <p:nvGrpSpPr>
          <p:cNvPr id="1025028" name="Group 4">
            <a:extLst>
              <a:ext uri="{FF2B5EF4-FFF2-40B4-BE49-F238E27FC236}">
                <a16:creationId xmlns:a16="http://schemas.microsoft.com/office/drawing/2014/main" id="{6B789CB0-F8BE-4B44-9FB5-48158DABC16B}"/>
              </a:ext>
            </a:extLst>
          </p:cNvPr>
          <p:cNvGrpSpPr>
            <a:grpSpLocks/>
          </p:cNvGrpSpPr>
          <p:nvPr/>
        </p:nvGrpSpPr>
        <p:grpSpPr bwMode="auto">
          <a:xfrm>
            <a:off x="1847850" y="1484314"/>
            <a:ext cx="7924800" cy="2522537"/>
            <a:chOff x="295" y="981"/>
            <a:chExt cx="4992" cy="1589"/>
          </a:xfrm>
        </p:grpSpPr>
        <p:sp>
          <p:nvSpPr>
            <p:cNvPr id="1025029" name="Rectangle 5">
              <a:extLst>
                <a:ext uri="{FF2B5EF4-FFF2-40B4-BE49-F238E27FC236}">
                  <a16:creationId xmlns:a16="http://schemas.microsoft.com/office/drawing/2014/main" id="{A6A196EE-8B59-4C0E-BB08-4B1CD8CAAD9B}"/>
                </a:ext>
              </a:extLst>
            </p:cNvPr>
            <p:cNvSpPr>
              <a:spLocks noChangeArrowheads="1"/>
            </p:cNvSpPr>
            <p:nvPr/>
          </p:nvSpPr>
          <p:spPr bwMode="auto">
            <a:xfrm>
              <a:off x="295" y="981"/>
              <a:ext cx="410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kumimoji="1" lang="zh-CN" altLang="en-US" sz="3200" b="1">
                  <a:solidFill>
                    <a:schemeClr val="hlink"/>
                  </a:solidFill>
                  <a:latin typeface="Times New Roman" panose="02020603050405020304" pitchFamily="18" charset="0"/>
                  <a:cs typeface="Times New Roman" panose="02020603050405020304" pitchFamily="18" charset="0"/>
                </a:rPr>
                <a:t>定义</a:t>
              </a:r>
              <a:r>
                <a:rPr kumimoji="1" lang="en-US" altLang="zh-CN" sz="3200" b="1">
                  <a:solidFill>
                    <a:schemeClr val="hlink"/>
                  </a:solidFill>
                  <a:latin typeface="Times New Roman" panose="02020603050405020304" pitchFamily="18" charset="0"/>
                  <a:cs typeface="Times New Roman" panose="02020603050405020304" pitchFamily="18" charset="0"/>
                </a:rPr>
                <a:t>1</a:t>
              </a:r>
              <a:r>
                <a:rPr kumimoji="1" lang="en-US" altLang="zh-CN" sz="3200" b="1">
                  <a:latin typeface="Times New Roman" panose="02020603050405020304" pitchFamily="18" charset="0"/>
                  <a:cs typeface="Times New Roman" panose="02020603050405020304" pitchFamily="18" charset="0"/>
                </a:rPr>
                <a:t>   </a:t>
              </a:r>
              <a:r>
                <a:rPr kumimoji="1" lang="zh-CN" altLang="en-US" sz="3200" b="1">
                  <a:latin typeface="Times New Roman" panose="02020603050405020304" pitchFamily="18" charset="0"/>
                  <a:cs typeface="Times New Roman" panose="02020603050405020304" pitchFamily="18" charset="0"/>
                </a:rPr>
                <a:t>设</a:t>
              </a:r>
              <a:r>
                <a:rPr kumimoji="1" lang="en-US" altLang="zh-CN" sz="3200" b="1" i="1">
                  <a:latin typeface="Times New Roman" panose="02020603050405020304" pitchFamily="18" charset="0"/>
                  <a:cs typeface="Times New Roman" panose="02020603050405020304" pitchFamily="18" charset="0"/>
                </a:rPr>
                <a:t>n</a:t>
              </a:r>
              <a:r>
                <a:rPr kumimoji="1" lang="en-US" altLang="zh-CN" sz="3200" b="1">
                  <a:latin typeface="Times New Roman" panose="02020603050405020304" pitchFamily="18" charset="0"/>
                  <a:cs typeface="Times New Roman" panose="02020603050405020304" pitchFamily="18" charset="0"/>
                </a:rPr>
                <a:t>(</a:t>
              </a:r>
              <a:r>
                <a:rPr kumimoji="1" lang="en-US" altLang="zh-CN" sz="3200" b="1" i="1">
                  <a:latin typeface="Times New Roman" panose="02020603050405020304" pitchFamily="18" charset="0"/>
                  <a:cs typeface="Times New Roman" panose="02020603050405020304" pitchFamily="18" charset="0"/>
                </a:rPr>
                <a:t>n</a:t>
              </a:r>
              <a:r>
                <a:rPr kumimoji="1" lang="en-US" altLang="zh-CN" sz="3200" b="1">
                  <a:latin typeface="Times New Roman" panose="02020603050405020304" pitchFamily="18" charset="0"/>
                  <a:cs typeface="Times New Roman" panose="02020603050405020304" pitchFamily="18" charset="0"/>
                </a:rPr>
                <a:t>≥1)</a:t>
              </a:r>
              <a:r>
                <a:rPr kumimoji="1" lang="zh-CN" altLang="en-US" sz="3200" b="1">
                  <a:latin typeface="Garamond" panose="02020404030301010803" pitchFamily="18" charset="0"/>
                </a:rPr>
                <a:t>次整系数多项式为</a:t>
              </a:r>
            </a:p>
          </p:txBody>
        </p:sp>
        <p:graphicFrame>
          <p:nvGraphicFramePr>
            <p:cNvPr id="1025030" name="Object 6">
              <a:extLst>
                <a:ext uri="{FF2B5EF4-FFF2-40B4-BE49-F238E27FC236}">
                  <a16:creationId xmlns:a16="http://schemas.microsoft.com/office/drawing/2014/main" id="{E4E0BFF9-88EC-493A-928B-8ABDC52C6B7C}"/>
                </a:ext>
              </a:extLst>
            </p:cNvPr>
            <p:cNvGraphicFramePr>
              <a:graphicFrameLocks noChangeAspect="1"/>
            </p:cNvGraphicFramePr>
            <p:nvPr/>
          </p:nvGraphicFramePr>
          <p:xfrm>
            <a:off x="1249" y="1344"/>
            <a:ext cx="3987" cy="435"/>
          </p:xfrm>
          <a:graphic>
            <a:graphicData uri="http://schemas.openxmlformats.org/presentationml/2006/ole">
              <mc:AlternateContent xmlns:mc="http://schemas.openxmlformats.org/markup-compatibility/2006">
                <mc:Choice xmlns:v="urn:schemas-microsoft-com:vml" Requires="v">
                  <p:oleObj spid="_x0000_s8204" name="公式" r:id="rId3" imgW="2209680" imgH="241200" progId="Equation.3">
                    <p:embed/>
                  </p:oleObj>
                </mc:Choice>
                <mc:Fallback>
                  <p:oleObj name="公式" r:id="rId3" imgW="2209680" imgH="241200" progId="Equation.3">
                    <p:embed/>
                    <p:pic>
                      <p:nvPicPr>
                        <p:cNvPr id="1025030" name="Object 6">
                          <a:extLst>
                            <a:ext uri="{FF2B5EF4-FFF2-40B4-BE49-F238E27FC236}">
                              <a16:creationId xmlns:a16="http://schemas.microsoft.com/office/drawing/2014/main" id="{E4E0BFF9-88EC-493A-928B-8ABDC52C6B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9" y="1344"/>
                          <a:ext cx="3987" cy="4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5031" name="Object 7">
              <a:extLst>
                <a:ext uri="{FF2B5EF4-FFF2-40B4-BE49-F238E27FC236}">
                  <a16:creationId xmlns:a16="http://schemas.microsoft.com/office/drawing/2014/main" id="{556EDEC3-11A7-4896-84FE-CBB24E460762}"/>
                </a:ext>
              </a:extLst>
            </p:cNvPr>
            <p:cNvGraphicFramePr>
              <a:graphicFrameLocks noChangeAspect="1"/>
            </p:cNvGraphicFramePr>
            <p:nvPr/>
          </p:nvGraphicFramePr>
          <p:xfrm>
            <a:off x="1154" y="1797"/>
            <a:ext cx="4133" cy="384"/>
          </p:xfrm>
          <a:graphic>
            <a:graphicData uri="http://schemas.openxmlformats.org/presentationml/2006/ole">
              <mc:AlternateContent xmlns:mc="http://schemas.openxmlformats.org/markup-compatibility/2006">
                <mc:Choice xmlns:v="urn:schemas-microsoft-com:vml" Requires="v">
                  <p:oleObj spid="_x0000_s8205" name="公式" r:id="rId5" imgW="2374560" imgH="228600" progId="Equation.3">
                    <p:embed/>
                  </p:oleObj>
                </mc:Choice>
                <mc:Fallback>
                  <p:oleObj name="公式" r:id="rId5" imgW="2374560" imgH="228600" progId="Equation.3">
                    <p:embed/>
                    <p:pic>
                      <p:nvPicPr>
                        <p:cNvPr id="1025031" name="Object 7">
                          <a:extLst>
                            <a:ext uri="{FF2B5EF4-FFF2-40B4-BE49-F238E27FC236}">
                              <a16:creationId xmlns:a16="http://schemas.microsoft.com/office/drawing/2014/main" id="{556EDEC3-11A7-4896-84FE-CBB24E46076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4" y="1797"/>
                          <a:ext cx="4133" cy="3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5032" name="Rectangle 8">
              <a:extLst>
                <a:ext uri="{FF2B5EF4-FFF2-40B4-BE49-F238E27FC236}">
                  <a16:creationId xmlns:a16="http://schemas.microsoft.com/office/drawing/2014/main" id="{46FDDB7B-18DC-4C14-8B2D-315D76222A4F}"/>
                </a:ext>
              </a:extLst>
            </p:cNvPr>
            <p:cNvSpPr>
              <a:spLocks noChangeArrowheads="1"/>
            </p:cNvSpPr>
            <p:nvPr/>
          </p:nvSpPr>
          <p:spPr bwMode="auto">
            <a:xfrm>
              <a:off x="1111" y="2205"/>
              <a:ext cx="1915"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kumimoji="1" lang="zh-CN" altLang="en-US" sz="3200" b="1">
                  <a:latin typeface="Times New Roman" panose="02020603050405020304" pitchFamily="18" charset="0"/>
                  <a:cs typeface="Times New Roman" panose="02020603050405020304" pitchFamily="18" charset="0"/>
                </a:rPr>
                <a:t>为本原多项式。</a:t>
              </a:r>
              <a:endParaRPr kumimoji="1" lang="zh-CN" altLang="en-US" sz="3200" b="1">
                <a:latin typeface="Times New Roman" panose="02020603050405020304" pitchFamily="18" charset="0"/>
              </a:endParaRPr>
            </a:p>
          </p:txBody>
        </p:sp>
      </p:grpSp>
      <p:sp>
        <p:nvSpPr>
          <p:cNvPr id="1025034" name="Rectangle 10">
            <a:extLst>
              <a:ext uri="{FF2B5EF4-FFF2-40B4-BE49-F238E27FC236}">
                <a16:creationId xmlns:a16="http://schemas.microsoft.com/office/drawing/2014/main" id="{CD586980-7D4E-4234-B6B7-5F0AF3F038E0}"/>
              </a:ext>
            </a:extLst>
          </p:cNvPr>
          <p:cNvSpPr>
            <a:spLocks noChangeArrowheads="1"/>
          </p:cNvSpPr>
          <p:nvPr/>
        </p:nvSpPr>
        <p:spPr bwMode="auto">
          <a:xfrm>
            <a:off x="1919288" y="4215129"/>
            <a:ext cx="8470900" cy="117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spcBef>
                <a:spcPct val="20000"/>
              </a:spcBef>
            </a:pPr>
            <a:r>
              <a:rPr kumimoji="1" lang="zh-CN" altLang="en-US" sz="3200" b="1">
                <a:solidFill>
                  <a:schemeClr val="hlink"/>
                </a:solidFill>
                <a:latin typeface="Garamond" panose="02020404030301010803" pitchFamily="18" charset="0"/>
              </a:rPr>
              <a:t>定理</a:t>
            </a:r>
            <a:r>
              <a:rPr kumimoji="1" lang="en-US" altLang="zh-CN" sz="3200" b="1">
                <a:solidFill>
                  <a:schemeClr val="hlink"/>
                </a:solidFill>
                <a:latin typeface="Garamond" panose="02020404030301010803" pitchFamily="18" charset="0"/>
              </a:rPr>
              <a:t>1</a:t>
            </a:r>
            <a:r>
              <a:rPr kumimoji="1" lang="en-US" altLang="zh-CN" sz="3200" b="1">
                <a:latin typeface="Garamond" panose="02020404030301010803" pitchFamily="18" charset="0"/>
              </a:rPr>
              <a:t> </a:t>
            </a:r>
            <a:r>
              <a:rPr kumimoji="1" lang="zh-CN" altLang="en-US" sz="3200" b="1">
                <a:latin typeface="Garamond" panose="02020404030301010803" pitchFamily="18" charset="0"/>
              </a:rPr>
              <a:t>（</a:t>
            </a:r>
            <a:r>
              <a:rPr kumimoji="1" lang="zh-CN" altLang="en-US" sz="3200" b="1">
                <a:solidFill>
                  <a:schemeClr val="hlink"/>
                </a:solidFill>
                <a:latin typeface="Garamond" panose="02020404030301010803" pitchFamily="18" charset="0"/>
              </a:rPr>
              <a:t>高斯</a:t>
            </a:r>
            <a:r>
              <a:rPr kumimoji="1" lang="en-US" altLang="zh-CN" sz="3200" b="1" i="1">
                <a:solidFill>
                  <a:schemeClr val="hlink"/>
                </a:solidFill>
                <a:latin typeface="Times New Roman" panose="02020603050405020304" pitchFamily="18" charset="0"/>
              </a:rPr>
              <a:t>Gauss</a:t>
            </a:r>
            <a:r>
              <a:rPr kumimoji="1" lang="zh-CN" altLang="en-US" sz="3200" b="1">
                <a:solidFill>
                  <a:schemeClr val="hlink"/>
                </a:solidFill>
                <a:latin typeface="Garamond" panose="02020404030301010803" pitchFamily="18" charset="0"/>
              </a:rPr>
              <a:t>引理</a:t>
            </a:r>
            <a:r>
              <a:rPr kumimoji="1" lang="zh-CN" altLang="en-US" sz="3200" b="1">
                <a:latin typeface="Garamond" panose="02020404030301010803" pitchFamily="18" charset="0"/>
              </a:rPr>
              <a:t>） </a:t>
            </a:r>
          </a:p>
          <a:p>
            <a:pPr eaLnBrk="1" hangingPunct="1">
              <a:spcBef>
                <a:spcPct val="20000"/>
              </a:spcBef>
            </a:pPr>
            <a:r>
              <a:rPr kumimoji="1" lang="zh-CN" altLang="en-US" sz="3200" b="1">
                <a:latin typeface="Garamond" panose="02020404030301010803" pitchFamily="18" charset="0"/>
              </a:rPr>
              <a:t>        两个本原多项式的乘积仍是本原多项式。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25026"/>
                                        </p:tgtEl>
                                        <p:attrNameLst>
                                          <p:attrName>style.visibility</p:attrName>
                                        </p:attrNameLst>
                                      </p:cBhvr>
                                      <p:to>
                                        <p:strVal val="visible"/>
                                      </p:to>
                                    </p:set>
                                    <p:animEffect transition="in" filter="wipe(left)">
                                      <p:cBhvr>
                                        <p:cTn id="7" dur="500"/>
                                        <p:tgtEl>
                                          <p:spTgt spid="10250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16" fill="hold" nodeType="clickEffect">
                                  <p:stCondLst>
                                    <p:cond delay="0"/>
                                  </p:stCondLst>
                                  <p:childTnLst>
                                    <p:set>
                                      <p:cBhvr>
                                        <p:cTn id="11" dur="1" fill="hold">
                                          <p:stCondLst>
                                            <p:cond delay="0"/>
                                          </p:stCondLst>
                                        </p:cTn>
                                        <p:tgtEl>
                                          <p:spTgt spid="1025028"/>
                                        </p:tgtEl>
                                        <p:attrNameLst>
                                          <p:attrName>style.visibility</p:attrName>
                                        </p:attrNameLst>
                                      </p:cBhvr>
                                      <p:to>
                                        <p:strVal val="visible"/>
                                      </p:to>
                                    </p:set>
                                    <p:anim calcmode="lin" valueType="num">
                                      <p:cBhvr>
                                        <p:cTn id="12" dur="500" fill="hold"/>
                                        <p:tgtEl>
                                          <p:spTgt spid="1025028"/>
                                        </p:tgtEl>
                                        <p:attrNameLst>
                                          <p:attrName>ppt_w</p:attrName>
                                        </p:attrNameLst>
                                      </p:cBhvr>
                                      <p:tavLst>
                                        <p:tav tm="0">
                                          <p:val>
                                            <p:fltVal val="0"/>
                                          </p:val>
                                        </p:tav>
                                        <p:tav tm="100000">
                                          <p:val>
                                            <p:strVal val="#ppt_w"/>
                                          </p:val>
                                        </p:tav>
                                      </p:tavLst>
                                    </p:anim>
                                    <p:anim calcmode="lin" valueType="num">
                                      <p:cBhvr>
                                        <p:cTn id="13" dur="500" fill="hold"/>
                                        <p:tgtEl>
                                          <p:spTgt spid="1025028"/>
                                        </p:tgtEl>
                                        <p:attrNameLst>
                                          <p:attrName>ppt_h</p:attrName>
                                        </p:attrNameLst>
                                      </p:cBhvr>
                                      <p:tavLst>
                                        <p:tav tm="0">
                                          <p:val>
                                            <p:fltVal val="0"/>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1025034"/>
                                        </p:tgtEl>
                                        <p:attrNameLst>
                                          <p:attrName>style.visibility</p:attrName>
                                        </p:attrNameLst>
                                      </p:cBhvr>
                                      <p:to>
                                        <p:strVal val="visible"/>
                                      </p:to>
                                    </p:set>
                                    <p:anim calcmode="lin" valueType="num">
                                      <p:cBhvr>
                                        <p:cTn id="18" dur="500" fill="hold"/>
                                        <p:tgtEl>
                                          <p:spTgt spid="1025034"/>
                                        </p:tgtEl>
                                        <p:attrNameLst>
                                          <p:attrName>ppt_w</p:attrName>
                                        </p:attrNameLst>
                                      </p:cBhvr>
                                      <p:tavLst>
                                        <p:tav tm="0">
                                          <p:val>
                                            <p:fltVal val="0"/>
                                          </p:val>
                                        </p:tav>
                                        <p:tav tm="100000">
                                          <p:val>
                                            <p:strVal val="#ppt_w"/>
                                          </p:val>
                                        </p:tav>
                                      </p:tavLst>
                                    </p:anim>
                                    <p:anim calcmode="lin" valueType="num">
                                      <p:cBhvr>
                                        <p:cTn id="19" dur="500" fill="hold"/>
                                        <p:tgtEl>
                                          <p:spTgt spid="102503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026" grpId="0"/>
      <p:bldP spid="102503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日期占位符 5">
            <a:extLst>
              <a:ext uri="{FF2B5EF4-FFF2-40B4-BE49-F238E27FC236}">
                <a16:creationId xmlns:a16="http://schemas.microsoft.com/office/drawing/2014/main" id="{E6E57041-074D-4738-A4D4-65088D65C67E}"/>
              </a:ext>
            </a:extLst>
          </p:cNvPr>
          <p:cNvSpPr>
            <a:spLocks noGrp="1"/>
          </p:cNvSpPr>
          <p:nvPr>
            <p:ph type="dt" sz="half" idx="10"/>
          </p:nvPr>
        </p:nvSpPr>
        <p:spPr/>
        <p:txBody>
          <a:bodyPr/>
          <a:lstStyle/>
          <a:p>
            <a:fld id="{0A16CAF4-75F5-4173-9C05-712655F7CF5A}" type="datetime1">
              <a:rPr lang="zh-CN" altLang="en-US"/>
              <a:pPr/>
              <a:t>2018/11/28</a:t>
            </a:fld>
            <a:endParaRPr lang="en-US" altLang="zh-CN"/>
          </a:p>
        </p:txBody>
      </p:sp>
      <p:sp>
        <p:nvSpPr>
          <p:cNvPr id="16" name="灯片编号占位符 7">
            <a:extLst>
              <a:ext uri="{FF2B5EF4-FFF2-40B4-BE49-F238E27FC236}">
                <a16:creationId xmlns:a16="http://schemas.microsoft.com/office/drawing/2014/main" id="{C99A5531-5122-479B-A4D2-7E212AC54647}"/>
              </a:ext>
            </a:extLst>
          </p:cNvPr>
          <p:cNvSpPr>
            <a:spLocks noGrp="1"/>
          </p:cNvSpPr>
          <p:nvPr>
            <p:ph type="sldNum" sz="quarter" idx="12"/>
          </p:nvPr>
        </p:nvSpPr>
        <p:spPr/>
        <p:txBody>
          <a:bodyPr/>
          <a:lstStyle/>
          <a:p>
            <a:fld id="{7E0D0F71-548C-4A3C-9DBE-F51D195AEC59}" type="slidenum">
              <a:rPr lang="en-US" altLang="zh-CN"/>
              <a:pPr/>
              <a:t>21</a:t>
            </a:fld>
            <a:endParaRPr lang="en-US" altLang="zh-CN"/>
          </a:p>
        </p:txBody>
      </p:sp>
      <p:sp>
        <p:nvSpPr>
          <p:cNvPr id="696323" name="Rectangle 3">
            <a:extLst>
              <a:ext uri="{FF2B5EF4-FFF2-40B4-BE49-F238E27FC236}">
                <a16:creationId xmlns:a16="http://schemas.microsoft.com/office/drawing/2014/main" id="{8F8CABC1-D4F2-4539-A7C0-FD4986CCF4FD}"/>
              </a:ext>
            </a:extLst>
          </p:cNvPr>
          <p:cNvSpPr>
            <a:spLocks noGrp="1" noRot="1" noChangeArrowheads="1"/>
          </p:cNvSpPr>
          <p:nvPr>
            <p:ph type="body" sz="half" idx="1"/>
          </p:nvPr>
        </p:nvSpPr>
        <p:spPr>
          <a:xfrm>
            <a:off x="2135189" y="836613"/>
            <a:ext cx="7850187" cy="2620962"/>
          </a:xfrm>
        </p:spPr>
        <p:txBody>
          <a:bodyPr/>
          <a:lstStyle/>
          <a:p>
            <a:pPr>
              <a:buFont typeface="Wingdings" panose="05000000000000000000" pitchFamily="2" charset="2"/>
              <a:buNone/>
            </a:pPr>
            <a:endParaRPr lang="en-US" altLang="zh-CN"/>
          </a:p>
          <a:p>
            <a:pPr>
              <a:buFont typeface="Wingdings" panose="05000000000000000000" pitchFamily="2" charset="2"/>
              <a:buNone/>
            </a:pPr>
            <a:r>
              <a:rPr lang="zh-CN" altLang="en-US" sz="2400">
                <a:latin typeface="宋体" panose="02010600030101010101" pitchFamily="2" charset="-122"/>
              </a:rPr>
              <a:t>设一个</a:t>
            </a:r>
            <a:r>
              <a:rPr lang="en-US" altLang="zh-CN" sz="2400">
                <a:latin typeface="宋体" panose="02010600030101010101" pitchFamily="2" charset="-122"/>
              </a:rPr>
              <a:t>0</a:t>
            </a:r>
            <a:r>
              <a:rPr lang="zh-CN" altLang="en-US" sz="2400">
                <a:latin typeface="宋体" panose="02010600030101010101" pitchFamily="2" charset="-122"/>
              </a:rPr>
              <a:t>－</a:t>
            </a:r>
            <a:r>
              <a:rPr lang="en-US" altLang="zh-CN" sz="2400">
                <a:latin typeface="宋体" panose="02010600030101010101" pitchFamily="2" charset="-122"/>
              </a:rPr>
              <a:t>1</a:t>
            </a:r>
            <a:r>
              <a:rPr lang="zh-CN" altLang="en-US" sz="2400">
                <a:latin typeface="宋体" panose="02010600030101010101" pitchFamily="2" charset="-122"/>
              </a:rPr>
              <a:t>消息序列</a:t>
            </a:r>
          </a:p>
          <a:p>
            <a:pPr>
              <a:buFont typeface="Wingdings" panose="05000000000000000000" pitchFamily="2" charset="2"/>
              <a:buNone/>
            </a:pPr>
            <a:r>
              <a:rPr lang="zh-CN" altLang="en-US" sz="2400"/>
              <a:t>则：加密计算为</a:t>
            </a:r>
          </a:p>
          <a:p>
            <a:pPr>
              <a:buFont typeface="Wingdings" panose="05000000000000000000" pitchFamily="2" charset="2"/>
              <a:buNone/>
            </a:pPr>
            <a:r>
              <a:rPr lang="zh-CN" altLang="en-US" sz="2400"/>
              <a:t>       解密计算为</a:t>
            </a:r>
          </a:p>
          <a:p>
            <a:pPr>
              <a:buFont typeface="Wingdings" panose="05000000000000000000" pitchFamily="2" charset="2"/>
              <a:buNone/>
            </a:pPr>
            <a:endParaRPr lang="zh-CN" altLang="en-US" sz="2400">
              <a:latin typeface="宋体" panose="02010600030101010101" pitchFamily="2" charset="-122"/>
            </a:endParaRPr>
          </a:p>
          <a:p>
            <a:pPr>
              <a:buFont typeface="Wingdings" panose="05000000000000000000" pitchFamily="2" charset="2"/>
              <a:buNone/>
            </a:pPr>
            <a:endParaRPr lang="en-US" altLang="zh-CN"/>
          </a:p>
        </p:txBody>
      </p:sp>
      <p:sp>
        <p:nvSpPr>
          <p:cNvPr id="696325" name="Rectangle 5">
            <a:extLst>
              <a:ext uri="{FF2B5EF4-FFF2-40B4-BE49-F238E27FC236}">
                <a16:creationId xmlns:a16="http://schemas.microsoft.com/office/drawing/2014/main" id="{B6B4A4C4-344A-42EA-A5E3-9F87EE2CF402}"/>
              </a:ext>
            </a:extLst>
          </p:cNvPr>
          <p:cNvSpPr>
            <a:spLocks noChangeArrowheads="1"/>
          </p:cNvSpPr>
          <p:nvPr/>
        </p:nvSpPr>
        <p:spPr bwMode="auto">
          <a:xfrm>
            <a:off x="1524001" y="3130034"/>
            <a:ext cx="184731" cy="369332"/>
          </a:xfrm>
          <a:prstGeom prst="rect">
            <a:avLst/>
          </a:prstGeom>
          <a:noFill/>
          <a:ln>
            <a:noFill/>
          </a:ln>
          <a:effectLst>
            <a:outerShdw dist="125724" dir="189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Lst>
        </p:spPr>
        <p:txBody>
          <a:bodyPr wrap="none" anchor="ctr">
            <a:spAutoFit/>
          </a:bodyPr>
          <a:lstStyle/>
          <a:p>
            <a:endParaRPr lang="zh-CN" altLang="en-US"/>
          </a:p>
        </p:txBody>
      </p:sp>
      <p:graphicFrame>
        <p:nvGraphicFramePr>
          <p:cNvPr id="696324" name="Object 4">
            <a:extLst>
              <a:ext uri="{FF2B5EF4-FFF2-40B4-BE49-F238E27FC236}">
                <a16:creationId xmlns:a16="http://schemas.microsoft.com/office/drawing/2014/main" id="{7D34AB75-9A20-41B5-8814-3A8E50561861}"/>
              </a:ext>
            </a:extLst>
          </p:cNvPr>
          <p:cNvGraphicFramePr>
            <a:graphicFrameLocks noChangeAspect="1"/>
          </p:cNvGraphicFramePr>
          <p:nvPr/>
        </p:nvGraphicFramePr>
        <p:xfrm>
          <a:off x="5556250" y="1484313"/>
          <a:ext cx="1619250" cy="457200"/>
        </p:xfrm>
        <a:graphic>
          <a:graphicData uri="http://schemas.openxmlformats.org/presentationml/2006/ole">
            <mc:AlternateContent xmlns:mc="http://schemas.openxmlformats.org/markup-compatibility/2006">
              <mc:Choice xmlns:v="urn:schemas-microsoft-com:vml" Requires="v">
                <p:oleObj spid="_x0000_s9238" name="Equation" r:id="rId3" imgW="812447" imgH="228501" progId="Equation.DSMT4">
                  <p:embed/>
                </p:oleObj>
              </mc:Choice>
              <mc:Fallback>
                <p:oleObj name="Equation" r:id="rId3" imgW="812447" imgH="228501" progId="Equation.DSMT4">
                  <p:embed/>
                  <p:pic>
                    <p:nvPicPr>
                      <p:cNvPr id="696324" name="Object 4">
                        <a:extLst>
                          <a:ext uri="{FF2B5EF4-FFF2-40B4-BE49-F238E27FC236}">
                            <a16:creationId xmlns:a16="http://schemas.microsoft.com/office/drawing/2014/main" id="{7D34AB75-9A20-41B5-8814-3A8E505618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6250" y="1484313"/>
                        <a:ext cx="16192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96327" name="Rectangle 7">
            <a:extLst>
              <a:ext uri="{FF2B5EF4-FFF2-40B4-BE49-F238E27FC236}">
                <a16:creationId xmlns:a16="http://schemas.microsoft.com/office/drawing/2014/main" id="{A4BACCAE-9229-4090-A070-354ABF98F0DD}"/>
              </a:ext>
            </a:extLst>
          </p:cNvPr>
          <p:cNvSpPr>
            <a:spLocks noChangeArrowheads="1"/>
          </p:cNvSpPr>
          <p:nvPr/>
        </p:nvSpPr>
        <p:spPr bwMode="auto">
          <a:xfrm>
            <a:off x="1524001" y="3130034"/>
            <a:ext cx="184731" cy="369332"/>
          </a:xfrm>
          <a:prstGeom prst="rect">
            <a:avLst/>
          </a:prstGeom>
          <a:noFill/>
          <a:ln>
            <a:noFill/>
          </a:ln>
          <a:effectLst>
            <a:outerShdw dist="125724" dir="189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Lst>
        </p:spPr>
        <p:txBody>
          <a:bodyPr wrap="none" anchor="ctr">
            <a:spAutoFit/>
          </a:bodyPr>
          <a:lstStyle/>
          <a:p>
            <a:endParaRPr lang="zh-CN" altLang="en-US"/>
          </a:p>
        </p:txBody>
      </p:sp>
      <p:graphicFrame>
        <p:nvGraphicFramePr>
          <p:cNvPr id="696326" name="Object 6">
            <a:extLst>
              <a:ext uri="{FF2B5EF4-FFF2-40B4-BE49-F238E27FC236}">
                <a16:creationId xmlns:a16="http://schemas.microsoft.com/office/drawing/2014/main" id="{B4DF05F1-BDEB-4468-A598-F6AF7F95327D}"/>
              </a:ext>
            </a:extLst>
          </p:cNvPr>
          <p:cNvGraphicFramePr>
            <a:graphicFrameLocks noChangeAspect="1"/>
          </p:cNvGraphicFramePr>
          <p:nvPr/>
        </p:nvGraphicFramePr>
        <p:xfrm>
          <a:off x="4800600" y="1844676"/>
          <a:ext cx="1403350" cy="447675"/>
        </p:xfrm>
        <a:graphic>
          <a:graphicData uri="http://schemas.openxmlformats.org/presentationml/2006/ole">
            <mc:AlternateContent xmlns:mc="http://schemas.openxmlformats.org/markup-compatibility/2006">
              <mc:Choice xmlns:v="urn:schemas-microsoft-com:vml" Requires="v">
                <p:oleObj spid="_x0000_s9239" name="Equation" r:id="rId5" imgW="711200" imgH="228600" progId="Equation.DSMT4">
                  <p:embed/>
                </p:oleObj>
              </mc:Choice>
              <mc:Fallback>
                <p:oleObj name="Equation" r:id="rId5" imgW="711200" imgH="228600" progId="Equation.DSMT4">
                  <p:embed/>
                  <p:pic>
                    <p:nvPicPr>
                      <p:cNvPr id="696326" name="Object 6">
                        <a:extLst>
                          <a:ext uri="{FF2B5EF4-FFF2-40B4-BE49-F238E27FC236}">
                            <a16:creationId xmlns:a16="http://schemas.microsoft.com/office/drawing/2014/main" id="{B4DF05F1-BDEB-4468-A598-F6AF7F95327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0600" y="1844676"/>
                        <a:ext cx="1403350" cy="447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96329" name="Rectangle 9">
            <a:extLst>
              <a:ext uri="{FF2B5EF4-FFF2-40B4-BE49-F238E27FC236}">
                <a16:creationId xmlns:a16="http://schemas.microsoft.com/office/drawing/2014/main" id="{2AEFC33E-8348-4E0B-9274-E8DC1284D28B}"/>
              </a:ext>
            </a:extLst>
          </p:cNvPr>
          <p:cNvSpPr>
            <a:spLocks noChangeArrowheads="1"/>
          </p:cNvSpPr>
          <p:nvPr/>
        </p:nvSpPr>
        <p:spPr bwMode="auto">
          <a:xfrm>
            <a:off x="1524001" y="3130034"/>
            <a:ext cx="184731" cy="369332"/>
          </a:xfrm>
          <a:prstGeom prst="rect">
            <a:avLst/>
          </a:prstGeom>
          <a:noFill/>
          <a:ln>
            <a:noFill/>
          </a:ln>
          <a:effectLst>
            <a:outerShdw dist="125724" dir="189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Lst>
        </p:spPr>
        <p:txBody>
          <a:bodyPr wrap="none" anchor="ctr">
            <a:spAutoFit/>
          </a:bodyPr>
          <a:lstStyle/>
          <a:p>
            <a:endParaRPr lang="zh-CN" altLang="en-US"/>
          </a:p>
        </p:txBody>
      </p:sp>
      <p:graphicFrame>
        <p:nvGraphicFramePr>
          <p:cNvPr id="696328" name="Object 8">
            <a:extLst>
              <a:ext uri="{FF2B5EF4-FFF2-40B4-BE49-F238E27FC236}">
                <a16:creationId xmlns:a16="http://schemas.microsoft.com/office/drawing/2014/main" id="{8EABD826-D68E-4048-92E5-08C5A7F64597}"/>
              </a:ext>
            </a:extLst>
          </p:cNvPr>
          <p:cNvGraphicFramePr>
            <a:graphicFrameLocks noChangeAspect="1"/>
          </p:cNvGraphicFramePr>
          <p:nvPr/>
        </p:nvGraphicFramePr>
        <p:xfrm>
          <a:off x="4799014" y="2276475"/>
          <a:ext cx="1296987" cy="414338"/>
        </p:xfrm>
        <a:graphic>
          <a:graphicData uri="http://schemas.openxmlformats.org/presentationml/2006/ole">
            <mc:AlternateContent xmlns:mc="http://schemas.openxmlformats.org/markup-compatibility/2006">
              <mc:Choice xmlns:v="urn:schemas-microsoft-com:vml" Requires="v">
                <p:oleObj spid="_x0000_s9240" name="Equation" r:id="rId7" imgW="711200" imgH="228600" progId="Equation.DSMT4">
                  <p:embed/>
                </p:oleObj>
              </mc:Choice>
              <mc:Fallback>
                <p:oleObj name="Equation" r:id="rId7" imgW="711200" imgH="228600" progId="Equation.DSMT4">
                  <p:embed/>
                  <p:pic>
                    <p:nvPicPr>
                      <p:cNvPr id="696328" name="Object 8">
                        <a:extLst>
                          <a:ext uri="{FF2B5EF4-FFF2-40B4-BE49-F238E27FC236}">
                            <a16:creationId xmlns:a16="http://schemas.microsoft.com/office/drawing/2014/main" id="{8EABD826-D68E-4048-92E5-08C5A7F6459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99014" y="2276475"/>
                        <a:ext cx="1296987" cy="414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96331" name="Rectangle 11">
            <a:extLst>
              <a:ext uri="{FF2B5EF4-FFF2-40B4-BE49-F238E27FC236}">
                <a16:creationId xmlns:a16="http://schemas.microsoft.com/office/drawing/2014/main" id="{889BEEDE-D6C9-48DF-8167-02D8EA1C4768}"/>
              </a:ext>
            </a:extLst>
          </p:cNvPr>
          <p:cNvSpPr>
            <a:spLocks noChangeArrowheads="1"/>
          </p:cNvSpPr>
          <p:nvPr/>
        </p:nvSpPr>
        <p:spPr bwMode="auto">
          <a:xfrm>
            <a:off x="1524001" y="3130034"/>
            <a:ext cx="184731" cy="369332"/>
          </a:xfrm>
          <a:prstGeom prst="rect">
            <a:avLst/>
          </a:prstGeom>
          <a:noFill/>
          <a:ln>
            <a:noFill/>
          </a:ln>
          <a:effectLst>
            <a:outerShdw dist="125724" dir="189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Lst>
        </p:spPr>
        <p:txBody>
          <a:bodyPr wrap="none" anchor="ctr">
            <a:spAutoFit/>
          </a:bodyPr>
          <a:lstStyle/>
          <a:p>
            <a:endParaRPr lang="zh-CN" altLang="en-US"/>
          </a:p>
        </p:txBody>
      </p:sp>
      <p:graphicFrame>
        <p:nvGraphicFramePr>
          <p:cNvPr id="696336" name="Object 16">
            <a:extLst>
              <a:ext uri="{FF2B5EF4-FFF2-40B4-BE49-F238E27FC236}">
                <a16:creationId xmlns:a16="http://schemas.microsoft.com/office/drawing/2014/main" id="{7B20888D-D274-4A12-ADC8-5496354BC3B3}"/>
              </a:ext>
            </a:extLst>
          </p:cNvPr>
          <p:cNvGraphicFramePr>
            <a:graphicFrameLocks noGrp="1" noChangeAspect="1"/>
          </p:cNvGraphicFramePr>
          <p:nvPr>
            <p:ph sz="quarter" idx="3"/>
          </p:nvPr>
        </p:nvGraphicFramePr>
        <p:xfrm>
          <a:off x="2782889" y="2997201"/>
          <a:ext cx="6480175" cy="1895475"/>
        </p:xfrm>
        <a:graphic>
          <a:graphicData uri="http://schemas.openxmlformats.org/presentationml/2006/ole">
            <mc:AlternateContent xmlns:mc="http://schemas.openxmlformats.org/markup-compatibility/2006">
              <mc:Choice xmlns:v="urn:schemas-microsoft-com:vml" Requires="v">
                <p:oleObj spid="_x0000_s9241" name="VISIO" r:id="rId9" imgW="7412760" imgH="2168640" progId="Visio.Drawing.6">
                  <p:embed/>
                </p:oleObj>
              </mc:Choice>
              <mc:Fallback>
                <p:oleObj name="VISIO" r:id="rId9" imgW="7412760" imgH="2168640" progId="Visio.Drawing.6">
                  <p:embed/>
                  <p:pic>
                    <p:nvPicPr>
                      <p:cNvPr id="696336" name="Object 16">
                        <a:extLst>
                          <a:ext uri="{FF2B5EF4-FFF2-40B4-BE49-F238E27FC236}">
                            <a16:creationId xmlns:a16="http://schemas.microsoft.com/office/drawing/2014/main" id="{7B20888D-D274-4A12-ADC8-5496354BC3B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82889" y="2997201"/>
                        <a:ext cx="6480175" cy="1895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6340" name="Rectangle 20">
            <a:extLst>
              <a:ext uri="{FF2B5EF4-FFF2-40B4-BE49-F238E27FC236}">
                <a16:creationId xmlns:a16="http://schemas.microsoft.com/office/drawing/2014/main" id="{5C7B174A-BBA3-41CC-8C65-896E2519EC73}"/>
              </a:ext>
            </a:extLst>
          </p:cNvPr>
          <p:cNvSpPr>
            <a:spLocks noChangeArrowheads="1"/>
          </p:cNvSpPr>
          <p:nvPr/>
        </p:nvSpPr>
        <p:spPr bwMode="auto">
          <a:xfrm>
            <a:off x="4224339" y="5084763"/>
            <a:ext cx="42751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lgn="ctr">
                <a:pattFill prst="sphere">
                  <a:fgClr>
                    <a:srgbClr val="FF6600"/>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kumimoji="1" lang="zh-CN" altLang="en-US" b="1">
                <a:latin typeface="宋体" panose="02010600030101010101" pitchFamily="2" charset="-122"/>
              </a:rPr>
              <a:t>用线性反馈移位寄存器进行加密和解密</a:t>
            </a:r>
            <a:r>
              <a:rPr kumimoji="1" lang="zh-CN" altLang="en-US" sz="2800">
                <a:latin typeface="宋体" panose="02010600030101010101" pitchFamily="2" charset="-122"/>
              </a:rPr>
              <a:t> </a:t>
            </a:r>
          </a:p>
        </p:txBody>
      </p:sp>
      <p:sp>
        <p:nvSpPr>
          <p:cNvPr id="696341" name="Rectangle 21">
            <a:extLst>
              <a:ext uri="{FF2B5EF4-FFF2-40B4-BE49-F238E27FC236}">
                <a16:creationId xmlns:a16="http://schemas.microsoft.com/office/drawing/2014/main" id="{334D3A1E-747E-46DC-9C69-BC1016C6DF83}"/>
              </a:ext>
            </a:extLst>
          </p:cNvPr>
          <p:cNvSpPr>
            <a:spLocks noChangeArrowheads="1"/>
          </p:cNvSpPr>
          <p:nvPr/>
        </p:nvSpPr>
        <p:spPr bwMode="auto">
          <a:xfrm>
            <a:off x="1595438" y="142875"/>
            <a:ext cx="8997950"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lgn="ctr">
                <a:pattFill prst="sphere">
                  <a:fgClr>
                    <a:srgbClr val="FF6600"/>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CN" sz="4800">
                <a:solidFill>
                  <a:schemeClr val="bg1"/>
                </a:solidFill>
                <a:latin typeface="宋体" panose="02010600030101010101" pitchFamily="2" charset="-122"/>
              </a:rPr>
              <a:t>LFSR</a:t>
            </a:r>
            <a:r>
              <a:rPr lang="zh-CN" altLang="en-US" sz="4800">
                <a:solidFill>
                  <a:schemeClr val="bg1"/>
                </a:solidFill>
                <a:latin typeface="华文行楷" panose="02010800040101010101" pitchFamily="2" charset="-122"/>
                <a:ea typeface="华文行楷" panose="02010800040101010101" pitchFamily="2" charset="-122"/>
              </a:rPr>
              <a:t>的不安全性</a:t>
            </a:r>
          </a:p>
        </p:txBody>
      </p:sp>
      <p:sp>
        <p:nvSpPr>
          <p:cNvPr id="696342" name="Text Box 22">
            <a:extLst>
              <a:ext uri="{FF2B5EF4-FFF2-40B4-BE49-F238E27FC236}">
                <a16:creationId xmlns:a16="http://schemas.microsoft.com/office/drawing/2014/main" id="{650F529F-5FCA-48CD-A0D8-0D59FC056B99}"/>
              </a:ext>
            </a:extLst>
          </p:cNvPr>
          <p:cNvSpPr txBox="1">
            <a:spLocks noChangeArrowheads="1"/>
          </p:cNvSpPr>
          <p:nvPr/>
        </p:nvSpPr>
        <p:spPr bwMode="auto">
          <a:xfrm>
            <a:off x="1992313" y="5805488"/>
            <a:ext cx="84248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25724" dir="18900000" algn="ctr" rotWithShape="0">
                    <a:schemeClr val="bg2"/>
                  </a:outerShdw>
                </a:effectLst>
              </a14:hiddenEffects>
            </a:ext>
          </a:extLst>
        </p:spPr>
        <p:txBody>
          <a:bodyPr>
            <a:spAutoFit/>
          </a:bodyPr>
          <a:lstStyle/>
          <a:p>
            <a:pPr>
              <a:spcBef>
                <a:spcPct val="50000"/>
              </a:spcBef>
            </a:pPr>
            <a:r>
              <a:rPr lang="zh-CN" altLang="en-US" sz="2400" b="1"/>
              <a:t>图中种子</a:t>
            </a:r>
            <a:r>
              <a:rPr lang="en-US" altLang="zh-CN" sz="2400" b="1" i="1">
                <a:cs typeface="Arial" panose="020B0604020202020204" pitchFamily="34" charset="0"/>
              </a:rPr>
              <a:t>I</a:t>
            </a:r>
            <a:r>
              <a:rPr lang="en-US" altLang="zh-CN" sz="2400" b="1" baseline="-25000"/>
              <a:t>0</a:t>
            </a:r>
            <a:r>
              <a:rPr lang="en-US" altLang="zh-CN" sz="2400" b="1"/>
              <a:t>  </a:t>
            </a:r>
            <a:r>
              <a:rPr lang="zh-CN" altLang="en-US" sz="2400" b="1"/>
              <a:t>即用来启动</a:t>
            </a:r>
            <a:r>
              <a:rPr lang="en-US" altLang="zh-CN" sz="2400" b="1"/>
              <a:t>R</a:t>
            </a:r>
            <a:r>
              <a:rPr lang="zh-CN" altLang="en-US" sz="2400" b="1"/>
              <a:t>进行加密，也用来启动</a:t>
            </a:r>
            <a:r>
              <a:rPr lang="en-US" altLang="zh-CN" sz="2400" b="1"/>
              <a:t>R</a:t>
            </a:r>
            <a:r>
              <a:rPr lang="zh-CN" altLang="en-US" sz="2400" b="1"/>
              <a:t>进行解密。</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日期占位符 3">
            <a:extLst>
              <a:ext uri="{FF2B5EF4-FFF2-40B4-BE49-F238E27FC236}">
                <a16:creationId xmlns:a16="http://schemas.microsoft.com/office/drawing/2014/main" id="{F4170DCC-C4F5-427A-A75F-011BA3011EA4}"/>
              </a:ext>
            </a:extLst>
          </p:cNvPr>
          <p:cNvSpPr>
            <a:spLocks noGrp="1"/>
          </p:cNvSpPr>
          <p:nvPr>
            <p:ph type="dt" sz="half" idx="10"/>
          </p:nvPr>
        </p:nvSpPr>
        <p:spPr/>
        <p:txBody>
          <a:bodyPr/>
          <a:lstStyle/>
          <a:p>
            <a:fld id="{D4C6150F-8058-4853-8296-F6BAE7CE20C6}" type="datetime1">
              <a:rPr lang="zh-CN" altLang="en-US"/>
              <a:pPr/>
              <a:t>2018/11/28</a:t>
            </a:fld>
            <a:endParaRPr lang="en-US" altLang="zh-CN"/>
          </a:p>
        </p:txBody>
      </p:sp>
      <p:sp>
        <p:nvSpPr>
          <p:cNvPr id="15" name="灯片编号占位符 5">
            <a:extLst>
              <a:ext uri="{FF2B5EF4-FFF2-40B4-BE49-F238E27FC236}">
                <a16:creationId xmlns:a16="http://schemas.microsoft.com/office/drawing/2014/main" id="{AF0CDE47-9C83-461B-B3B9-63F9442E8695}"/>
              </a:ext>
            </a:extLst>
          </p:cNvPr>
          <p:cNvSpPr>
            <a:spLocks noGrp="1"/>
          </p:cNvSpPr>
          <p:nvPr>
            <p:ph type="sldNum" sz="quarter" idx="12"/>
          </p:nvPr>
        </p:nvSpPr>
        <p:spPr/>
        <p:txBody>
          <a:bodyPr/>
          <a:lstStyle/>
          <a:p>
            <a:fld id="{5F825DD2-DC5E-440D-AE5C-6068AF7E2B9B}" type="slidenum">
              <a:rPr lang="en-US" altLang="zh-CN"/>
              <a:pPr/>
              <a:t>22</a:t>
            </a:fld>
            <a:endParaRPr lang="en-US" altLang="zh-CN"/>
          </a:p>
        </p:txBody>
      </p:sp>
      <p:sp>
        <p:nvSpPr>
          <p:cNvPr id="698371" name="Rectangle 3">
            <a:extLst>
              <a:ext uri="{FF2B5EF4-FFF2-40B4-BE49-F238E27FC236}">
                <a16:creationId xmlns:a16="http://schemas.microsoft.com/office/drawing/2014/main" id="{19ACAB53-3A82-4F5D-844A-39AEF441F86F}"/>
              </a:ext>
            </a:extLst>
          </p:cNvPr>
          <p:cNvSpPr>
            <a:spLocks noGrp="1" noRot="1" noChangeArrowheads="1"/>
          </p:cNvSpPr>
          <p:nvPr>
            <p:ph type="body" idx="1"/>
          </p:nvPr>
        </p:nvSpPr>
        <p:spPr>
          <a:xfrm>
            <a:off x="2135188" y="1308101"/>
            <a:ext cx="8153400" cy="4498975"/>
          </a:xfrm>
        </p:spPr>
        <p:txBody>
          <a:bodyPr>
            <a:normAutofit fontScale="92500" lnSpcReduction="10000"/>
          </a:bodyPr>
          <a:lstStyle/>
          <a:p>
            <a:pPr>
              <a:lnSpc>
                <a:spcPct val="90000"/>
              </a:lnSpc>
              <a:buFont typeface="Wingdings" panose="05000000000000000000" pitchFamily="2" charset="2"/>
              <a:buNone/>
            </a:pPr>
            <a:r>
              <a:rPr lang="zh-CN" altLang="en-US" sz="2400">
                <a:latin typeface="宋体" panose="02010600030101010101" pitchFamily="2" charset="-122"/>
              </a:rPr>
              <a:t>进行线性反馈的目的实际上是要把一个短密钥  </a:t>
            </a:r>
          </a:p>
          <a:p>
            <a:pPr>
              <a:lnSpc>
                <a:spcPct val="90000"/>
              </a:lnSpc>
              <a:buFont typeface="Wingdings" panose="05000000000000000000" pitchFamily="2" charset="2"/>
              <a:buNone/>
            </a:pPr>
            <a:r>
              <a:rPr lang="zh-CN" altLang="en-US" sz="2400">
                <a:latin typeface="宋体" panose="02010600030101010101" pitchFamily="2" charset="-122"/>
              </a:rPr>
              <a:t>变成一个长的伪随机序列</a:t>
            </a:r>
            <a:r>
              <a:rPr lang="en-US" altLang="zh-CN" sz="2400">
                <a:latin typeface="宋体" panose="02010600030101010101" pitchFamily="2" charset="-122"/>
              </a:rPr>
              <a:t>K</a:t>
            </a:r>
            <a:r>
              <a:rPr lang="zh-CN" altLang="en-US" sz="2400">
                <a:latin typeface="宋体" panose="02010600030101010101" pitchFamily="2" charset="-122"/>
              </a:rPr>
              <a:t>，以模拟一次一密的密</a:t>
            </a:r>
          </a:p>
          <a:p>
            <a:pPr>
              <a:lnSpc>
                <a:spcPct val="90000"/>
              </a:lnSpc>
              <a:buFont typeface="Wingdings" panose="05000000000000000000" pitchFamily="2" charset="2"/>
              <a:buNone/>
            </a:pPr>
            <a:r>
              <a:rPr lang="zh-CN" altLang="en-US" sz="2400">
                <a:latin typeface="宋体" panose="02010600030101010101" pitchFamily="2" charset="-122"/>
              </a:rPr>
              <a:t>码。不幸的是，所产生的结果并不理想，若巳知</a:t>
            </a:r>
            <a:r>
              <a:rPr lang="en-US" altLang="zh-CN" sz="2400">
                <a:latin typeface="宋体" panose="02010600030101010101" pitchFamily="2" charset="-122"/>
              </a:rPr>
              <a:t>2n</a:t>
            </a:r>
          </a:p>
          <a:p>
            <a:pPr>
              <a:lnSpc>
                <a:spcPct val="90000"/>
              </a:lnSpc>
              <a:buFont typeface="Wingdings" panose="05000000000000000000" pitchFamily="2" charset="2"/>
              <a:buNone/>
            </a:pPr>
            <a:r>
              <a:rPr lang="zh-CN" altLang="en-US" sz="2400">
                <a:latin typeface="宋体" panose="02010600030101010101" pitchFamily="2" charset="-122"/>
              </a:rPr>
              <a:t>位明文与对应的密文，则很容易在已知明文问题中</a:t>
            </a:r>
          </a:p>
          <a:p>
            <a:pPr>
              <a:lnSpc>
                <a:spcPct val="90000"/>
              </a:lnSpc>
              <a:buFont typeface="Wingdings" panose="05000000000000000000" pitchFamily="2" charset="2"/>
              <a:buNone/>
            </a:pPr>
            <a:r>
              <a:rPr lang="zh-CN" altLang="en-US" sz="2400">
                <a:latin typeface="宋体" panose="02010600030101010101" pitchFamily="2" charset="-122"/>
              </a:rPr>
              <a:t>求出节拍序列</a:t>
            </a:r>
            <a:r>
              <a:rPr lang="en-US" altLang="zh-CN" sz="2400">
                <a:latin typeface="宋体" panose="02010600030101010101" pitchFamily="2" charset="-122"/>
              </a:rPr>
              <a:t>T</a:t>
            </a:r>
            <a:r>
              <a:rPr lang="zh-CN" altLang="en-US" sz="2400">
                <a:latin typeface="宋体" panose="02010600030101010101" pitchFamily="2" charset="-122"/>
              </a:rPr>
              <a:t>。设：</a:t>
            </a:r>
          </a:p>
          <a:p>
            <a:pPr>
              <a:lnSpc>
                <a:spcPct val="90000"/>
              </a:lnSpc>
              <a:buFont typeface="Wingdings" panose="05000000000000000000" pitchFamily="2" charset="2"/>
              <a:buNone/>
            </a:pPr>
            <a:endParaRPr lang="zh-CN" altLang="en-US" sz="2400">
              <a:latin typeface="宋体" panose="02010600030101010101" pitchFamily="2" charset="-122"/>
            </a:endParaRPr>
          </a:p>
          <a:p>
            <a:pPr>
              <a:lnSpc>
                <a:spcPct val="90000"/>
              </a:lnSpc>
              <a:buFont typeface="Wingdings" panose="05000000000000000000" pitchFamily="2" charset="2"/>
              <a:buNone/>
            </a:pPr>
            <a:r>
              <a:rPr lang="zh-CN" altLang="en-US" sz="2400"/>
              <a:t>是已知明文，其对应的密文为</a:t>
            </a:r>
          </a:p>
          <a:p>
            <a:pPr>
              <a:lnSpc>
                <a:spcPct val="90000"/>
              </a:lnSpc>
              <a:buFont typeface="Wingdings" panose="05000000000000000000" pitchFamily="2" charset="2"/>
              <a:buNone/>
            </a:pPr>
            <a:endParaRPr lang="zh-CN" altLang="en-US" sz="2400"/>
          </a:p>
          <a:p>
            <a:pPr>
              <a:lnSpc>
                <a:spcPct val="90000"/>
              </a:lnSpc>
              <a:buFont typeface="Wingdings" panose="05000000000000000000" pitchFamily="2" charset="2"/>
              <a:buNone/>
            </a:pPr>
            <a:r>
              <a:rPr lang="zh-CN" altLang="en-US" sz="2400"/>
              <a:t>利用</a:t>
            </a:r>
          </a:p>
          <a:p>
            <a:pPr>
              <a:lnSpc>
                <a:spcPct val="90000"/>
              </a:lnSpc>
              <a:buFont typeface="Wingdings" panose="05000000000000000000" pitchFamily="2" charset="2"/>
              <a:buNone/>
            </a:pPr>
            <a:endParaRPr lang="zh-CN" altLang="en-US" sz="2400"/>
          </a:p>
          <a:p>
            <a:pPr>
              <a:lnSpc>
                <a:spcPct val="90000"/>
              </a:lnSpc>
              <a:buFont typeface="Wingdings" panose="05000000000000000000" pitchFamily="2" charset="2"/>
              <a:buNone/>
            </a:pPr>
            <a:r>
              <a:rPr lang="zh-CN" altLang="en-US" sz="2400"/>
              <a:t> </a:t>
            </a:r>
          </a:p>
        </p:txBody>
      </p:sp>
      <p:sp>
        <p:nvSpPr>
          <p:cNvPr id="698373" name="Rectangle 5">
            <a:extLst>
              <a:ext uri="{FF2B5EF4-FFF2-40B4-BE49-F238E27FC236}">
                <a16:creationId xmlns:a16="http://schemas.microsoft.com/office/drawing/2014/main" id="{D5A23FE1-E7C8-456A-948B-ABFFD0610D32}"/>
              </a:ext>
            </a:extLst>
          </p:cNvPr>
          <p:cNvSpPr>
            <a:spLocks noChangeArrowheads="1"/>
          </p:cNvSpPr>
          <p:nvPr/>
        </p:nvSpPr>
        <p:spPr bwMode="auto">
          <a:xfrm>
            <a:off x="1524001" y="3130034"/>
            <a:ext cx="184731" cy="369332"/>
          </a:xfrm>
          <a:prstGeom prst="rect">
            <a:avLst/>
          </a:prstGeom>
          <a:noFill/>
          <a:ln>
            <a:noFill/>
          </a:ln>
          <a:effectLst>
            <a:outerShdw dist="125724" dir="189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Lst>
        </p:spPr>
        <p:txBody>
          <a:bodyPr wrap="none" anchor="ctr">
            <a:spAutoFit/>
          </a:bodyPr>
          <a:lstStyle/>
          <a:p>
            <a:endParaRPr lang="zh-CN" altLang="en-US"/>
          </a:p>
        </p:txBody>
      </p:sp>
      <p:graphicFrame>
        <p:nvGraphicFramePr>
          <p:cNvPr id="698372" name="Object 4">
            <a:extLst>
              <a:ext uri="{FF2B5EF4-FFF2-40B4-BE49-F238E27FC236}">
                <a16:creationId xmlns:a16="http://schemas.microsoft.com/office/drawing/2014/main" id="{8AEA8E53-DF79-420C-B0C1-4A2C0C965FFA}"/>
              </a:ext>
            </a:extLst>
          </p:cNvPr>
          <p:cNvGraphicFramePr>
            <a:graphicFrameLocks noChangeAspect="1"/>
          </p:cNvGraphicFramePr>
          <p:nvPr/>
        </p:nvGraphicFramePr>
        <p:xfrm>
          <a:off x="8504238" y="1308100"/>
          <a:ext cx="334962" cy="503238"/>
        </p:xfrm>
        <a:graphic>
          <a:graphicData uri="http://schemas.openxmlformats.org/presentationml/2006/ole">
            <mc:AlternateContent xmlns:mc="http://schemas.openxmlformats.org/markup-compatibility/2006">
              <mc:Choice xmlns:v="urn:schemas-microsoft-com:vml" Requires="v">
                <p:oleObj spid="_x0000_s10267" name="Equation" r:id="rId3" imgW="152334" imgH="228501" progId="Equation.DSMT4">
                  <p:embed/>
                </p:oleObj>
              </mc:Choice>
              <mc:Fallback>
                <p:oleObj name="Equation" r:id="rId3" imgW="152334" imgH="228501" progId="Equation.DSMT4">
                  <p:embed/>
                  <p:pic>
                    <p:nvPicPr>
                      <p:cNvPr id="698372" name="Object 4">
                        <a:extLst>
                          <a:ext uri="{FF2B5EF4-FFF2-40B4-BE49-F238E27FC236}">
                            <a16:creationId xmlns:a16="http://schemas.microsoft.com/office/drawing/2014/main" id="{8AEA8E53-DF79-420C-B0C1-4A2C0C965F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04238" y="1308100"/>
                        <a:ext cx="334962" cy="50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98375" name="Rectangle 7">
            <a:extLst>
              <a:ext uri="{FF2B5EF4-FFF2-40B4-BE49-F238E27FC236}">
                <a16:creationId xmlns:a16="http://schemas.microsoft.com/office/drawing/2014/main" id="{EB7341F2-7678-4638-A4D2-2C8FF60C7820}"/>
              </a:ext>
            </a:extLst>
          </p:cNvPr>
          <p:cNvSpPr>
            <a:spLocks noChangeArrowheads="1"/>
          </p:cNvSpPr>
          <p:nvPr/>
        </p:nvSpPr>
        <p:spPr bwMode="auto">
          <a:xfrm>
            <a:off x="1524001" y="3130034"/>
            <a:ext cx="184731" cy="369332"/>
          </a:xfrm>
          <a:prstGeom prst="rect">
            <a:avLst/>
          </a:prstGeom>
          <a:noFill/>
          <a:ln>
            <a:noFill/>
          </a:ln>
          <a:effectLst>
            <a:outerShdw dist="125724" dir="189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Lst>
        </p:spPr>
        <p:txBody>
          <a:bodyPr wrap="none" anchor="ctr">
            <a:spAutoFit/>
          </a:bodyPr>
          <a:lstStyle/>
          <a:p>
            <a:endParaRPr lang="zh-CN" altLang="en-US"/>
          </a:p>
        </p:txBody>
      </p:sp>
      <p:graphicFrame>
        <p:nvGraphicFramePr>
          <p:cNvPr id="698374" name="Object 6">
            <a:extLst>
              <a:ext uri="{FF2B5EF4-FFF2-40B4-BE49-F238E27FC236}">
                <a16:creationId xmlns:a16="http://schemas.microsoft.com/office/drawing/2014/main" id="{57F23D0D-599F-42BE-B45A-5D6058EC8A46}"/>
              </a:ext>
            </a:extLst>
          </p:cNvPr>
          <p:cNvGraphicFramePr>
            <a:graphicFrameLocks noChangeAspect="1"/>
          </p:cNvGraphicFramePr>
          <p:nvPr/>
        </p:nvGraphicFramePr>
        <p:xfrm>
          <a:off x="4548189" y="3324226"/>
          <a:ext cx="2124075" cy="468313"/>
        </p:xfrm>
        <a:graphic>
          <a:graphicData uri="http://schemas.openxmlformats.org/presentationml/2006/ole">
            <mc:AlternateContent xmlns:mc="http://schemas.openxmlformats.org/markup-compatibility/2006">
              <mc:Choice xmlns:v="urn:schemas-microsoft-com:vml" Requires="v">
                <p:oleObj spid="_x0000_s10268" name="Equation" r:id="rId5" imgW="1040948" imgH="228501" progId="Equation.DSMT4">
                  <p:embed/>
                </p:oleObj>
              </mc:Choice>
              <mc:Fallback>
                <p:oleObj name="Equation" r:id="rId5" imgW="1040948" imgH="228501" progId="Equation.DSMT4">
                  <p:embed/>
                  <p:pic>
                    <p:nvPicPr>
                      <p:cNvPr id="698374" name="Object 6">
                        <a:extLst>
                          <a:ext uri="{FF2B5EF4-FFF2-40B4-BE49-F238E27FC236}">
                            <a16:creationId xmlns:a16="http://schemas.microsoft.com/office/drawing/2014/main" id="{57F23D0D-599F-42BE-B45A-5D6058EC8A4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48189" y="3324226"/>
                        <a:ext cx="2124075" cy="468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98377" name="Rectangle 9">
            <a:extLst>
              <a:ext uri="{FF2B5EF4-FFF2-40B4-BE49-F238E27FC236}">
                <a16:creationId xmlns:a16="http://schemas.microsoft.com/office/drawing/2014/main" id="{CDB69D74-8EAE-40F5-B39C-082B78B1147D}"/>
              </a:ext>
            </a:extLst>
          </p:cNvPr>
          <p:cNvSpPr>
            <a:spLocks noChangeArrowheads="1"/>
          </p:cNvSpPr>
          <p:nvPr/>
        </p:nvSpPr>
        <p:spPr bwMode="auto">
          <a:xfrm>
            <a:off x="1524001" y="3130034"/>
            <a:ext cx="184731" cy="369332"/>
          </a:xfrm>
          <a:prstGeom prst="rect">
            <a:avLst/>
          </a:prstGeom>
          <a:noFill/>
          <a:ln>
            <a:noFill/>
          </a:ln>
          <a:effectLst>
            <a:outerShdw dist="125724" dir="189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Lst>
        </p:spPr>
        <p:txBody>
          <a:bodyPr wrap="none" anchor="ctr">
            <a:spAutoFit/>
          </a:bodyPr>
          <a:lstStyle/>
          <a:p>
            <a:endParaRPr lang="zh-CN" altLang="en-US"/>
          </a:p>
        </p:txBody>
      </p:sp>
      <p:graphicFrame>
        <p:nvGraphicFramePr>
          <p:cNvPr id="698376" name="Object 8">
            <a:extLst>
              <a:ext uri="{FF2B5EF4-FFF2-40B4-BE49-F238E27FC236}">
                <a16:creationId xmlns:a16="http://schemas.microsoft.com/office/drawing/2014/main" id="{4388E110-67CC-48AC-9B2C-21C0B3AA2D17}"/>
              </a:ext>
            </a:extLst>
          </p:cNvPr>
          <p:cNvGraphicFramePr>
            <a:graphicFrameLocks noChangeAspect="1"/>
          </p:cNvGraphicFramePr>
          <p:nvPr/>
        </p:nvGraphicFramePr>
        <p:xfrm>
          <a:off x="4572000" y="4164014"/>
          <a:ext cx="1835150" cy="484187"/>
        </p:xfrm>
        <a:graphic>
          <a:graphicData uri="http://schemas.openxmlformats.org/presentationml/2006/ole">
            <mc:AlternateContent xmlns:mc="http://schemas.openxmlformats.org/markup-compatibility/2006">
              <mc:Choice xmlns:v="urn:schemas-microsoft-com:vml" Requires="v">
                <p:oleObj spid="_x0000_s10269" name="Equation" r:id="rId7" imgW="863225" imgH="228501" progId="Equation.DSMT4">
                  <p:embed/>
                </p:oleObj>
              </mc:Choice>
              <mc:Fallback>
                <p:oleObj name="Equation" r:id="rId7" imgW="863225" imgH="228501" progId="Equation.DSMT4">
                  <p:embed/>
                  <p:pic>
                    <p:nvPicPr>
                      <p:cNvPr id="698376" name="Object 8">
                        <a:extLst>
                          <a:ext uri="{FF2B5EF4-FFF2-40B4-BE49-F238E27FC236}">
                            <a16:creationId xmlns:a16="http://schemas.microsoft.com/office/drawing/2014/main" id="{4388E110-67CC-48AC-9B2C-21C0B3AA2D1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0" y="4164014"/>
                        <a:ext cx="1835150" cy="484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98379" name="Rectangle 11">
            <a:extLst>
              <a:ext uri="{FF2B5EF4-FFF2-40B4-BE49-F238E27FC236}">
                <a16:creationId xmlns:a16="http://schemas.microsoft.com/office/drawing/2014/main" id="{8477283D-F5D5-46EE-A2DB-6AA4C1AE734A}"/>
              </a:ext>
            </a:extLst>
          </p:cNvPr>
          <p:cNvSpPr>
            <a:spLocks noChangeArrowheads="1"/>
          </p:cNvSpPr>
          <p:nvPr/>
        </p:nvSpPr>
        <p:spPr bwMode="auto">
          <a:xfrm>
            <a:off x="1524001" y="-184666"/>
            <a:ext cx="184731" cy="369332"/>
          </a:xfrm>
          <a:prstGeom prst="rect">
            <a:avLst/>
          </a:prstGeom>
          <a:noFill/>
          <a:ln>
            <a:noFill/>
          </a:ln>
          <a:effectLst>
            <a:outerShdw dist="125724" dir="189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Lst>
        </p:spPr>
        <p:txBody>
          <a:bodyPr wrap="none" anchor="ctr">
            <a:spAutoFit/>
          </a:bodyPr>
          <a:lstStyle/>
          <a:p>
            <a:endParaRPr lang="zh-CN" altLang="en-US"/>
          </a:p>
        </p:txBody>
      </p:sp>
      <p:graphicFrame>
        <p:nvGraphicFramePr>
          <p:cNvPr id="698378" name="Object 10">
            <a:extLst>
              <a:ext uri="{FF2B5EF4-FFF2-40B4-BE49-F238E27FC236}">
                <a16:creationId xmlns:a16="http://schemas.microsoft.com/office/drawing/2014/main" id="{37B546A2-5FAD-4E84-B85A-83277D5F3187}"/>
              </a:ext>
            </a:extLst>
          </p:cNvPr>
          <p:cNvGraphicFramePr>
            <a:graphicFrameLocks noChangeAspect="1"/>
          </p:cNvGraphicFramePr>
          <p:nvPr/>
        </p:nvGraphicFramePr>
        <p:xfrm>
          <a:off x="3048000" y="5105401"/>
          <a:ext cx="3600450" cy="536575"/>
        </p:xfrm>
        <a:graphic>
          <a:graphicData uri="http://schemas.openxmlformats.org/presentationml/2006/ole">
            <mc:AlternateContent xmlns:mc="http://schemas.openxmlformats.org/markup-compatibility/2006">
              <mc:Choice xmlns:v="urn:schemas-microsoft-com:vml" Requires="v">
                <p:oleObj spid="_x0000_s10270" name="Equation" r:id="rId9" imgW="1726451" imgH="253890" progId="Equation.DSMT4">
                  <p:embed/>
                </p:oleObj>
              </mc:Choice>
              <mc:Fallback>
                <p:oleObj name="Equation" r:id="rId9" imgW="1726451" imgH="253890" progId="Equation.DSMT4">
                  <p:embed/>
                  <p:pic>
                    <p:nvPicPr>
                      <p:cNvPr id="698378" name="Object 10">
                        <a:extLst>
                          <a:ext uri="{FF2B5EF4-FFF2-40B4-BE49-F238E27FC236}">
                            <a16:creationId xmlns:a16="http://schemas.microsoft.com/office/drawing/2014/main" id="{37B546A2-5FAD-4E84-B85A-83277D5F318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48000" y="5105401"/>
                        <a:ext cx="3600450" cy="536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98381" name="Rectangle 13">
            <a:extLst>
              <a:ext uri="{FF2B5EF4-FFF2-40B4-BE49-F238E27FC236}">
                <a16:creationId xmlns:a16="http://schemas.microsoft.com/office/drawing/2014/main" id="{BF2F1C2C-DFB7-460B-B864-7D792FB2426A}"/>
              </a:ext>
            </a:extLst>
          </p:cNvPr>
          <p:cNvSpPr>
            <a:spLocks noChangeArrowheads="1"/>
          </p:cNvSpPr>
          <p:nvPr/>
        </p:nvSpPr>
        <p:spPr bwMode="auto">
          <a:xfrm>
            <a:off x="1524001" y="3115747"/>
            <a:ext cx="184731" cy="369332"/>
          </a:xfrm>
          <a:prstGeom prst="rect">
            <a:avLst/>
          </a:prstGeom>
          <a:noFill/>
          <a:ln>
            <a:noFill/>
          </a:ln>
          <a:effectLst>
            <a:outerShdw dist="125724" dir="189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Lst>
        </p:spPr>
        <p:txBody>
          <a:bodyPr wrap="none" anchor="ctr">
            <a:spAutoFit/>
          </a:bodyPr>
          <a:lstStyle/>
          <a:p>
            <a:endParaRPr lang="zh-CN" altLang="en-US"/>
          </a:p>
        </p:txBody>
      </p:sp>
      <p:graphicFrame>
        <p:nvGraphicFramePr>
          <p:cNvPr id="698380" name="Object 12">
            <a:extLst>
              <a:ext uri="{FF2B5EF4-FFF2-40B4-BE49-F238E27FC236}">
                <a16:creationId xmlns:a16="http://schemas.microsoft.com/office/drawing/2014/main" id="{2C032B1A-0B89-4198-8F3D-E6349BCB0AAA}"/>
              </a:ext>
            </a:extLst>
          </p:cNvPr>
          <p:cNvGraphicFramePr>
            <a:graphicFrameLocks noChangeAspect="1"/>
          </p:cNvGraphicFramePr>
          <p:nvPr/>
        </p:nvGraphicFramePr>
        <p:xfrm>
          <a:off x="7010401" y="5105401"/>
          <a:ext cx="1871663" cy="504825"/>
        </p:xfrm>
        <a:graphic>
          <a:graphicData uri="http://schemas.openxmlformats.org/presentationml/2006/ole">
            <mc:AlternateContent xmlns:mc="http://schemas.openxmlformats.org/markup-compatibility/2006">
              <mc:Choice xmlns:v="urn:schemas-microsoft-com:vml" Requires="v">
                <p:oleObj spid="_x0000_s10271" name="Equation" r:id="rId11" imgW="952087" imgH="253890" progId="Equation.DSMT4">
                  <p:embed/>
                </p:oleObj>
              </mc:Choice>
              <mc:Fallback>
                <p:oleObj name="Equation" r:id="rId11" imgW="952087" imgH="253890" progId="Equation.DSMT4">
                  <p:embed/>
                  <p:pic>
                    <p:nvPicPr>
                      <p:cNvPr id="698380" name="Object 12">
                        <a:extLst>
                          <a:ext uri="{FF2B5EF4-FFF2-40B4-BE49-F238E27FC236}">
                            <a16:creationId xmlns:a16="http://schemas.microsoft.com/office/drawing/2014/main" id="{2C032B1A-0B89-4198-8F3D-E6349BCB0AA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010401" y="5105401"/>
                        <a:ext cx="1871663"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日期占位符 4">
            <a:extLst>
              <a:ext uri="{FF2B5EF4-FFF2-40B4-BE49-F238E27FC236}">
                <a16:creationId xmlns:a16="http://schemas.microsoft.com/office/drawing/2014/main" id="{53CA5171-5C12-467B-B661-5277F31F0031}"/>
              </a:ext>
            </a:extLst>
          </p:cNvPr>
          <p:cNvSpPr>
            <a:spLocks noGrp="1"/>
          </p:cNvSpPr>
          <p:nvPr>
            <p:ph type="dt" sz="half" idx="10"/>
          </p:nvPr>
        </p:nvSpPr>
        <p:spPr/>
        <p:txBody>
          <a:bodyPr/>
          <a:lstStyle/>
          <a:p>
            <a:fld id="{A8A72A81-B5C5-4F50-AA6F-752588929550}" type="datetime1">
              <a:rPr lang="zh-CN" altLang="en-US"/>
              <a:pPr/>
              <a:t>2018/11/28</a:t>
            </a:fld>
            <a:endParaRPr lang="en-US" altLang="zh-CN"/>
          </a:p>
        </p:txBody>
      </p:sp>
      <p:sp>
        <p:nvSpPr>
          <p:cNvPr id="20" name="灯片编号占位符 6">
            <a:extLst>
              <a:ext uri="{FF2B5EF4-FFF2-40B4-BE49-F238E27FC236}">
                <a16:creationId xmlns:a16="http://schemas.microsoft.com/office/drawing/2014/main" id="{8F56D2D0-4F17-42D1-B373-CBC17136C7FB}"/>
              </a:ext>
            </a:extLst>
          </p:cNvPr>
          <p:cNvSpPr>
            <a:spLocks noGrp="1"/>
          </p:cNvSpPr>
          <p:nvPr>
            <p:ph type="sldNum" sz="quarter" idx="12"/>
          </p:nvPr>
        </p:nvSpPr>
        <p:spPr/>
        <p:txBody>
          <a:bodyPr/>
          <a:lstStyle/>
          <a:p>
            <a:fld id="{430DF4BA-A745-4206-9B76-AD1340D514CA}" type="slidenum">
              <a:rPr lang="en-US" altLang="zh-CN"/>
              <a:pPr/>
              <a:t>23</a:t>
            </a:fld>
            <a:endParaRPr lang="en-US" altLang="zh-CN"/>
          </a:p>
        </p:txBody>
      </p:sp>
      <p:graphicFrame>
        <p:nvGraphicFramePr>
          <p:cNvPr id="699410" name="Object 18">
            <a:extLst>
              <a:ext uri="{FF2B5EF4-FFF2-40B4-BE49-F238E27FC236}">
                <a16:creationId xmlns:a16="http://schemas.microsoft.com/office/drawing/2014/main" id="{7FFB32DF-EB2B-43A6-A313-398FB9F1D14B}"/>
              </a:ext>
            </a:extLst>
          </p:cNvPr>
          <p:cNvGraphicFramePr>
            <a:graphicFrameLocks noGrp="1" noChangeAspect="1"/>
          </p:cNvGraphicFramePr>
          <p:nvPr>
            <p:ph sz="half" idx="2"/>
          </p:nvPr>
        </p:nvGraphicFramePr>
        <p:xfrm>
          <a:off x="4151313" y="1166813"/>
          <a:ext cx="8666162" cy="5791200"/>
        </p:xfrm>
        <a:graphic>
          <a:graphicData uri="http://schemas.openxmlformats.org/presentationml/2006/ole">
            <mc:AlternateContent xmlns:mc="http://schemas.openxmlformats.org/markup-compatibility/2006">
              <mc:Choice xmlns:v="urn:schemas-microsoft-com:vml" Requires="v">
                <p:oleObj spid="_x0000_s11306" name="VISIO" r:id="rId3" imgW="6124320" imgH="4092480" progId="Visio.Drawing.6">
                  <p:embed/>
                </p:oleObj>
              </mc:Choice>
              <mc:Fallback>
                <p:oleObj name="VISIO" r:id="rId3" imgW="6124320" imgH="4092480" progId="Visio.Drawing.6">
                  <p:embed/>
                  <p:pic>
                    <p:nvPicPr>
                      <p:cNvPr id="699410" name="Object 18">
                        <a:extLst>
                          <a:ext uri="{FF2B5EF4-FFF2-40B4-BE49-F238E27FC236}">
                            <a16:creationId xmlns:a16="http://schemas.microsoft.com/office/drawing/2014/main" id="{7FFB32DF-EB2B-43A6-A313-398FB9F1D1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1313" y="1166813"/>
                        <a:ext cx="8666162" cy="579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9395" name="Rectangle 3">
            <a:extLst>
              <a:ext uri="{FF2B5EF4-FFF2-40B4-BE49-F238E27FC236}">
                <a16:creationId xmlns:a16="http://schemas.microsoft.com/office/drawing/2014/main" id="{067F0CBA-3EB4-47D9-BA8B-70D89F54A0A1}"/>
              </a:ext>
            </a:extLst>
          </p:cNvPr>
          <p:cNvSpPr>
            <a:spLocks noGrp="1" noRot="1" noChangeArrowheads="1"/>
          </p:cNvSpPr>
          <p:nvPr>
            <p:ph type="body" sz="half" idx="1"/>
          </p:nvPr>
        </p:nvSpPr>
        <p:spPr>
          <a:xfrm>
            <a:off x="1828800" y="1382714"/>
            <a:ext cx="4572000" cy="5407025"/>
          </a:xfrm>
        </p:spPr>
        <p:txBody>
          <a:bodyPr/>
          <a:lstStyle/>
          <a:p>
            <a:pPr>
              <a:buFont typeface="Wingdings" panose="05000000000000000000" pitchFamily="2" charset="2"/>
              <a:buNone/>
            </a:pPr>
            <a:r>
              <a:rPr lang="zh-CN" altLang="en-US" sz="2400"/>
              <a:t>可以求出密钥序列</a:t>
            </a:r>
          </a:p>
          <a:p>
            <a:pPr>
              <a:buFont typeface="Wingdings" panose="05000000000000000000" pitchFamily="2" charset="2"/>
              <a:buNone/>
            </a:pPr>
            <a:r>
              <a:rPr lang="zh-CN" altLang="en-US" sz="2400">
                <a:latin typeface="宋体" panose="02010600030101010101" pitchFamily="2" charset="-122"/>
              </a:rPr>
              <a:t>。令列向量  表示进行第  步计</a:t>
            </a:r>
          </a:p>
          <a:p>
            <a:pPr>
              <a:buFont typeface="Wingdings" panose="05000000000000000000" pitchFamily="2" charset="2"/>
              <a:buNone/>
            </a:pPr>
            <a:r>
              <a:rPr lang="zh-CN" altLang="en-US" sz="2400">
                <a:latin typeface="宋体" panose="02010600030101010101" pitchFamily="2" charset="-122"/>
              </a:rPr>
              <a:t>算时寄存器</a:t>
            </a:r>
            <a:r>
              <a:rPr lang="en-US" altLang="zh-CN" sz="2400">
                <a:latin typeface="宋体" panose="02010600030101010101" pitchFamily="2" charset="-122"/>
              </a:rPr>
              <a:t>R</a:t>
            </a:r>
            <a:r>
              <a:rPr lang="zh-CN" altLang="en-US" sz="2400">
                <a:latin typeface="宋体" panose="02010600030101010101" pitchFamily="2" charset="-122"/>
              </a:rPr>
              <a:t>的值，</a:t>
            </a:r>
            <a:r>
              <a:rPr lang="zh-CN" altLang="en-US" sz="2400"/>
              <a:t>则：</a:t>
            </a:r>
            <a:endParaRPr lang="zh-CN" altLang="en-US" sz="2400">
              <a:latin typeface="宋体" panose="02010600030101010101" pitchFamily="2" charset="-122"/>
            </a:endParaRPr>
          </a:p>
          <a:p>
            <a:pPr>
              <a:buFont typeface="Wingdings" panose="05000000000000000000" pitchFamily="2" charset="2"/>
              <a:buNone/>
            </a:pPr>
            <a:endParaRPr lang="en-US" altLang="zh-CN" sz="2400"/>
          </a:p>
        </p:txBody>
      </p:sp>
      <p:sp>
        <p:nvSpPr>
          <p:cNvPr id="699397" name="Rectangle 5">
            <a:extLst>
              <a:ext uri="{FF2B5EF4-FFF2-40B4-BE49-F238E27FC236}">
                <a16:creationId xmlns:a16="http://schemas.microsoft.com/office/drawing/2014/main" id="{47D366D4-E86E-486A-B43F-13F231470BFB}"/>
              </a:ext>
            </a:extLst>
          </p:cNvPr>
          <p:cNvSpPr>
            <a:spLocks noChangeArrowheads="1"/>
          </p:cNvSpPr>
          <p:nvPr/>
        </p:nvSpPr>
        <p:spPr bwMode="auto">
          <a:xfrm>
            <a:off x="1524001" y="3820597"/>
            <a:ext cx="184731" cy="369332"/>
          </a:xfrm>
          <a:prstGeom prst="rect">
            <a:avLst/>
          </a:prstGeom>
          <a:noFill/>
          <a:ln>
            <a:noFill/>
          </a:ln>
          <a:effectLst>
            <a:outerShdw dist="125724" dir="189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Lst>
        </p:spPr>
        <p:txBody>
          <a:bodyPr wrap="none" anchor="ctr">
            <a:spAutoFit/>
          </a:bodyPr>
          <a:lstStyle/>
          <a:p>
            <a:endParaRPr lang="zh-CN" altLang="en-US"/>
          </a:p>
        </p:txBody>
      </p:sp>
      <p:graphicFrame>
        <p:nvGraphicFramePr>
          <p:cNvPr id="699396" name="Object 4">
            <a:extLst>
              <a:ext uri="{FF2B5EF4-FFF2-40B4-BE49-F238E27FC236}">
                <a16:creationId xmlns:a16="http://schemas.microsoft.com/office/drawing/2014/main" id="{F564F1F8-994E-4199-A5BA-0FABD45A4416}"/>
              </a:ext>
            </a:extLst>
          </p:cNvPr>
          <p:cNvGraphicFramePr>
            <a:graphicFrameLocks noChangeAspect="1"/>
          </p:cNvGraphicFramePr>
          <p:nvPr/>
        </p:nvGraphicFramePr>
        <p:xfrm>
          <a:off x="4419600" y="1419225"/>
          <a:ext cx="1835150" cy="463550"/>
        </p:xfrm>
        <a:graphic>
          <a:graphicData uri="http://schemas.openxmlformats.org/presentationml/2006/ole">
            <mc:AlternateContent xmlns:mc="http://schemas.openxmlformats.org/markup-compatibility/2006">
              <mc:Choice xmlns:v="urn:schemas-microsoft-com:vml" Requires="v">
                <p:oleObj spid="_x0000_s11307" name="Equation" r:id="rId5" imgW="901309" imgH="228501" progId="Equation.DSMT4">
                  <p:embed/>
                </p:oleObj>
              </mc:Choice>
              <mc:Fallback>
                <p:oleObj name="Equation" r:id="rId5" imgW="901309" imgH="228501" progId="Equation.DSMT4">
                  <p:embed/>
                  <p:pic>
                    <p:nvPicPr>
                      <p:cNvPr id="699396" name="Object 4">
                        <a:extLst>
                          <a:ext uri="{FF2B5EF4-FFF2-40B4-BE49-F238E27FC236}">
                            <a16:creationId xmlns:a16="http://schemas.microsoft.com/office/drawing/2014/main" id="{F564F1F8-994E-4199-A5BA-0FABD45A441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19600" y="1419225"/>
                        <a:ext cx="1835150" cy="463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99399" name="Rectangle 7">
            <a:extLst>
              <a:ext uri="{FF2B5EF4-FFF2-40B4-BE49-F238E27FC236}">
                <a16:creationId xmlns:a16="http://schemas.microsoft.com/office/drawing/2014/main" id="{88D85B59-A45F-4AF1-9192-4C6979E78275}"/>
              </a:ext>
            </a:extLst>
          </p:cNvPr>
          <p:cNvSpPr>
            <a:spLocks noChangeArrowheads="1"/>
          </p:cNvSpPr>
          <p:nvPr/>
        </p:nvSpPr>
        <p:spPr bwMode="auto">
          <a:xfrm>
            <a:off x="1524001" y="3820597"/>
            <a:ext cx="184731" cy="369332"/>
          </a:xfrm>
          <a:prstGeom prst="rect">
            <a:avLst/>
          </a:prstGeom>
          <a:noFill/>
          <a:ln>
            <a:noFill/>
          </a:ln>
          <a:effectLst>
            <a:outerShdw dist="125724" dir="189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Lst>
        </p:spPr>
        <p:txBody>
          <a:bodyPr wrap="none" anchor="ctr">
            <a:spAutoFit/>
          </a:bodyPr>
          <a:lstStyle/>
          <a:p>
            <a:endParaRPr lang="zh-CN" altLang="en-US"/>
          </a:p>
        </p:txBody>
      </p:sp>
      <p:graphicFrame>
        <p:nvGraphicFramePr>
          <p:cNvPr id="699398" name="Object 6">
            <a:extLst>
              <a:ext uri="{FF2B5EF4-FFF2-40B4-BE49-F238E27FC236}">
                <a16:creationId xmlns:a16="http://schemas.microsoft.com/office/drawing/2014/main" id="{E8D76672-05C1-443D-8EBC-F2AC2B231F6B}"/>
              </a:ext>
            </a:extLst>
          </p:cNvPr>
          <p:cNvGraphicFramePr>
            <a:graphicFrameLocks noChangeAspect="1"/>
          </p:cNvGraphicFramePr>
          <p:nvPr/>
        </p:nvGraphicFramePr>
        <p:xfrm>
          <a:off x="3432175" y="1851026"/>
          <a:ext cx="336550" cy="474663"/>
        </p:xfrm>
        <a:graphic>
          <a:graphicData uri="http://schemas.openxmlformats.org/presentationml/2006/ole">
            <mc:AlternateContent xmlns:mc="http://schemas.openxmlformats.org/markup-compatibility/2006">
              <mc:Choice xmlns:v="urn:schemas-microsoft-com:vml" Requires="v">
                <p:oleObj spid="_x0000_s11308" name="Equation" r:id="rId7" imgW="165028" imgH="228501" progId="Equation.DSMT4">
                  <p:embed/>
                </p:oleObj>
              </mc:Choice>
              <mc:Fallback>
                <p:oleObj name="Equation" r:id="rId7" imgW="165028" imgH="228501" progId="Equation.DSMT4">
                  <p:embed/>
                  <p:pic>
                    <p:nvPicPr>
                      <p:cNvPr id="699398" name="Object 6">
                        <a:extLst>
                          <a:ext uri="{FF2B5EF4-FFF2-40B4-BE49-F238E27FC236}">
                            <a16:creationId xmlns:a16="http://schemas.microsoft.com/office/drawing/2014/main" id="{E8D76672-05C1-443D-8EBC-F2AC2B231F6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32175" y="1851026"/>
                        <a:ext cx="336550" cy="474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99401" name="Rectangle 9">
            <a:extLst>
              <a:ext uri="{FF2B5EF4-FFF2-40B4-BE49-F238E27FC236}">
                <a16:creationId xmlns:a16="http://schemas.microsoft.com/office/drawing/2014/main" id="{E79071D7-BEC5-4306-BA10-45199F1BCBA3}"/>
              </a:ext>
            </a:extLst>
          </p:cNvPr>
          <p:cNvSpPr>
            <a:spLocks noChangeArrowheads="1"/>
          </p:cNvSpPr>
          <p:nvPr/>
        </p:nvSpPr>
        <p:spPr bwMode="auto">
          <a:xfrm>
            <a:off x="1524001" y="3853934"/>
            <a:ext cx="184731" cy="369332"/>
          </a:xfrm>
          <a:prstGeom prst="rect">
            <a:avLst/>
          </a:prstGeom>
          <a:noFill/>
          <a:ln>
            <a:noFill/>
          </a:ln>
          <a:effectLst>
            <a:outerShdw dist="125724" dir="189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Lst>
        </p:spPr>
        <p:txBody>
          <a:bodyPr wrap="none" anchor="ctr">
            <a:spAutoFit/>
          </a:bodyPr>
          <a:lstStyle/>
          <a:p>
            <a:endParaRPr lang="zh-CN" altLang="en-US"/>
          </a:p>
        </p:txBody>
      </p:sp>
      <p:graphicFrame>
        <p:nvGraphicFramePr>
          <p:cNvPr id="699400" name="Object 8">
            <a:extLst>
              <a:ext uri="{FF2B5EF4-FFF2-40B4-BE49-F238E27FC236}">
                <a16:creationId xmlns:a16="http://schemas.microsoft.com/office/drawing/2014/main" id="{BC69721E-8E9A-400F-B2A6-9E47D91883CE}"/>
              </a:ext>
            </a:extLst>
          </p:cNvPr>
          <p:cNvGraphicFramePr>
            <a:graphicFrameLocks noChangeAspect="1"/>
          </p:cNvGraphicFramePr>
          <p:nvPr/>
        </p:nvGraphicFramePr>
        <p:xfrm>
          <a:off x="5372100" y="1905001"/>
          <a:ext cx="190500" cy="358775"/>
        </p:xfrm>
        <a:graphic>
          <a:graphicData uri="http://schemas.openxmlformats.org/presentationml/2006/ole">
            <mc:AlternateContent xmlns:mc="http://schemas.openxmlformats.org/markup-compatibility/2006">
              <mc:Choice xmlns:v="urn:schemas-microsoft-com:vml" Requires="v">
                <p:oleObj spid="_x0000_s11309" name="Equation" r:id="rId9" imgW="88707" imgH="164742" progId="Equation.DSMT4">
                  <p:embed/>
                </p:oleObj>
              </mc:Choice>
              <mc:Fallback>
                <p:oleObj name="Equation" r:id="rId9" imgW="88707" imgH="164742" progId="Equation.DSMT4">
                  <p:embed/>
                  <p:pic>
                    <p:nvPicPr>
                      <p:cNvPr id="699400" name="Object 8">
                        <a:extLst>
                          <a:ext uri="{FF2B5EF4-FFF2-40B4-BE49-F238E27FC236}">
                            <a16:creationId xmlns:a16="http://schemas.microsoft.com/office/drawing/2014/main" id="{BC69721E-8E9A-400F-B2A6-9E47D91883C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72100" y="1905001"/>
                        <a:ext cx="190500" cy="35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99403" name="Rectangle 11">
            <a:extLst>
              <a:ext uri="{FF2B5EF4-FFF2-40B4-BE49-F238E27FC236}">
                <a16:creationId xmlns:a16="http://schemas.microsoft.com/office/drawing/2014/main" id="{11B9F232-5ECE-4498-B9CB-89D74C121841}"/>
              </a:ext>
            </a:extLst>
          </p:cNvPr>
          <p:cNvSpPr>
            <a:spLocks noChangeArrowheads="1"/>
          </p:cNvSpPr>
          <p:nvPr/>
        </p:nvSpPr>
        <p:spPr bwMode="auto">
          <a:xfrm>
            <a:off x="1524001" y="3806309"/>
            <a:ext cx="184731" cy="369332"/>
          </a:xfrm>
          <a:prstGeom prst="rect">
            <a:avLst/>
          </a:prstGeom>
          <a:noFill/>
          <a:ln>
            <a:noFill/>
          </a:ln>
          <a:effectLst>
            <a:outerShdw dist="125724" dir="189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Lst>
        </p:spPr>
        <p:txBody>
          <a:bodyPr wrap="none" anchor="ctr">
            <a:spAutoFit/>
          </a:bodyPr>
          <a:lstStyle/>
          <a:p>
            <a:endParaRPr lang="zh-CN" altLang="en-US"/>
          </a:p>
        </p:txBody>
      </p:sp>
      <p:graphicFrame>
        <p:nvGraphicFramePr>
          <p:cNvPr id="699402" name="Object 10">
            <a:extLst>
              <a:ext uri="{FF2B5EF4-FFF2-40B4-BE49-F238E27FC236}">
                <a16:creationId xmlns:a16="http://schemas.microsoft.com/office/drawing/2014/main" id="{E85C9826-CB43-4EE6-BCD4-BB6621A73611}"/>
              </a:ext>
            </a:extLst>
          </p:cNvPr>
          <p:cNvGraphicFramePr>
            <a:graphicFrameLocks noChangeAspect="1"/>
          </p:cNvGraphicFramePr>
          <p:nvPr/>
        </p:nvGraphicFramePr>
        <p:xfrm>
          <a:off x="2532064" y="2819400"/>
          <a:ext cx="2801937" cy="603250"/>
        </p:xfrm>
        <a:graphic>
          <a:graphicData uri="http://schemas.openxmlformats.org/presentationml/2006/ole">
            <mc:AlternateContent xmlns:mc="http://schemas.openxmlformats.org/markup-compatibility/2006">
              <mc:Choice xmlns:v="urn:schemas-microsoft-com:vml" Requires="v">
                <p:oleObj spid="_x0000_s11310" name="Equation" r:id="rId11" imgW="1307880" imgH="279360" progId="Equation.DSMT4">
                  <p:embed/>
                </p:oleObj>
              </mc:Choice>
              <mc:Fallback>
                <p:oleObj name="Equation" r:id="rId11" imgW="1307880" imgH="279360" progId="Equation.DSMT4">
                  <p:embed/>
                  <p:pic>
                    <p:nvPicPr>
                      <p:cNvPr id="699402" name="Object 10">
                        <a:extLst>
                          <a:ext uri="{FF2B5EF4-FFF2-40B4-BE49-F238E27FC236}">
                            <a16:creationId xmlns:a16="http://schemas.microsoft.com/office/drawing/2014/main" id="{E85C9826-CB43-4EE6-BCD4-BB6621A7361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32064" y="2819400"/>
                        <a:ext cx="2801937" cy="603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99405" name="Rectangle 13">
            <a:extLst>
              <a:ext uri="{FF2B5EF4-FFF2-40B4-BE49-F238E27FC236}">
                <a16:creationId xmlns:a16="http://schemas.microsoft.com/office/drawing/2014/main" id="{BAEEB6AD-2BE2-41D1-8F15-A0B39B360361}"/>
              </a:ext>
            </a:extLst>
          </p:cNvPr>
          <p:cNvSpPr>
            <a:spLocks noChangeArrowheads="1"/>
          </p:cNvSpPr>
          <p:nvPr/>
        </p:nvSpPr>
        <p:spPr bwMode="auto">
          <a:xfrm>
            <a:off x="1524001" y="3806309"/>
            <a:ext cx="184731" cy="369332"/>
          </a:xfrm>
          <a:prstGeom prst="rect">
            <a:avLst/>
          </a:prstGeom>
          <a:noFill/>
          <a:ln>
            <a:noFill/>
          </a:ln>
          <a:effectLst>
            <a:outerShdw dist="125724" dir="189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Lst>
        </p:spPr>
        <p:txBody>
          <a:bodyPr wrap="none" anchor="ctr">
            <a:spAutoFit/>
          </a:bodyPr>
          <a:lstStyle/>
          <a:p>
            <a:endParaRPr lang="zh-CN" altLang="en-US"/>
          </a:p>
        </p:txBody>
      </p:sp>
      <p:graphicFrame>
        <p:nvGraphicFramePr>
          <p:cNvPr id="699404" name="Object 12">
            <a:extLst>
              <a:ext uri="{FF2B5EF4-FFF2-40B4-BE49-F238E27FC236}">
                <a16:creationId xmlns:a16="http://schemas.microsoft.com/office/drawing/2014/main" id="{AEE3833C-D84D-4059-9D3C-796E77ABEA82}"/>
              </a:ext>
            </a:extLst>
          </p:cNvPr>
          <p:cNvGraphicFramePr>
            <a:graphicFrameLocks noChangeAspect="1"/>
          </p:cNvGraphicFramePr>
          <p:nvPr/>
        </p:nvGraphicFramePr>
        <p:xfrm>
          <a:off x="2514601" y="3581400"/>
          <a:ext cx="2720975" cy="571500"/>
        </p:xfrm>
        <a:graphic>
          <a:graphicData uri="http://schemas.openxmlformats.org/presentationml/2006/ole">
            <mc:AlternateContent xmlns:mc="http://schemas.openxmlformats.org/markup-compatibility/2006">
              <mc:Choice xmlns:v="urn:schemas-microsoft-com:vml" Requires="v">
                <p:oleObj spid="_x0000_s11311" name="Equation" r:id="rId13" imgW="1346040" imgH="279360" progId="Equation.DSMT4">
                  <p:embed/>
                </p:oleObj>
              </mc:Choice>
              <mc:Fallback>
                <p:oleObj name="Equation" r:id="rId13" imgW="1346040" imgH="279360" progId="Equation.DSMT4">
                  <p:embed/>
                  <p:pic>
                    <p:nvPicPr>
                      <p:cNvPr id="699404" name="Object 12">
                        <a:extLst>
                          <a:ext uri="{FF2B5EF4-FFF2-40B4-BE49-F238E27FC236}">
                            <a16:creationId xmlns:a16="http://schemas.microsoft.com/office/drawing/2014/main" id="{AEE3833C-D84D-4059-9D3C-796E77ABEA82}"/>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14601" y="3581400"/>
                        <a:ext cx="2720975"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99407" name="Rectangle 15">
            <a:extLst>
              <a:ext uri="{FF2B5EF4-FFF2-40B4-BE49-F238E27FC236}">
                <a16:creationId xmlns:a16="http://schemas.microsoft.com/office/drawing/2014/main" id="{3864E057-2F44-40D8-9FF7-5AE74E14A28D}"/>
              </a:ext>
            </a:extLst>
          </p:cNvPr>
          <p:cNvSpPr>
            <a:spLocks noChangeArrowheads="1"/>
          </p:cNvSpPr>
          <p:nvPr/>
        </p:nvSpPr>
        <p:spPr bwMode="auto">
          <a:xfrm>
            <a:off x="1524001" y="3882509"/>
            <a:ext cx="184731" cy="369332"/>
          </a:xfrm>
          <a:prstGeom prst="rect">
            <a:avLst/>
          </a:prstGeom>
          <a:noFill/>
          <a:ln>
            <a:noFill/>
          </a:ln>
          <a:effectLst>
            <a:outerShdw dist="125724" dir="189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Lst>
        </p:spPr>
        <p:txBody>
          <a:bodyPr wrap="none" anchor="ctr">
            <a:spAutoFit/>
          </a:bodyPr>
          <a:lstStyle/>
          <a:p>
            <a:endParaRPr lang="zh-CN" altLang="en-US"/>
          </a:p>
        </p:txBody>
      </p:sp>
      <p:graphicFrame>
        <p:nvGraphicFramePr>
          <p:cNvPr id="699406" name="Object 14">
            <a:extLst>
              <a:ext uri="{FF2B5EF4-FFF2-40B4-BE49-F238E27FC236}">
                <a16:creationId xmlns:a16="http://schemas.microsoft.com/office/drawing/2014/main" id="{EB13EE7D-357C-4452-BE41-A01256DD9D8C}"/>
              </a:ext>
            </a:extLst>
          </p:cNvPr>
          <p:cNvGraphicFramePr>
            <a:graphicFrameLocks noChangeAspect="1"/>
          </p:cNvGraphicFramePr>
          <p:nvPr/>
        </p:nvGraphicFramePr>
        <p:xfrm>
          <a:off x="2590801" y="4267200"/>
          <a:ext cx="1008063" cy="336550"/>
        </p:xfrm>
        <a:graphic>
          <a:graphicData uri="http://schemas.openxmlformats.org/presentationml/2006/ole">
            <mc:AlternateContent xmlns:mc="http://schemas.openxmlformats.org/markup-compatibility/2006">
              <mc:Choice xmlns:v="urn:schemas-microsoft-com:vml" Requires="v">
                <p:oleObj spid="_x0000_s11312" name="Equation" r:id="rId15" imgW="317225" imgH="101512" progId="Equation.DSMT4">
                  <p:embed/>
                </p:oleObj>
              </mc:Choice>
              <mc:Fallback>
                <p:oleObj name="Equation" r:id="rId15" imgW="317225" imgH="101512" progId="Equation.DSMT4">
                  <p:embed/>
                  <p:pic>
                    <p:nvPicPr>
                      <p:cNvPr id="699406" name="Object 14">
                        <a:extLst>
                          <a:ext uri="{FF2B5EF4-FFF2-40B4-BE49-F238E27FC236}">
                            <a16:creationId xmlns:a16="http://schemas.microsoft.com/office/drawing/2014/main" id="{EB13EE7D-357C-4452-BE41-A01256DD9D8C}"/>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590801" y="4267200"/>
                        <a:ext cx="1008063" cy="336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99409" name="Rectangle 17">
            <a:extLst>
              <a:ext uri="{FF2B5EF4-FFF2-40B4-BE49-F238E27FC236}">
                <a16:creationId xmlns:a16="http://schemas.microsoft.com/office/drawing/2014/main" id="{36F634AE-4D32-4695-828B-D6914F2C16C0}"/>
              </a:ext>
            </a:extLst>
          </p:cNvPr>
          <p:cNvSpPr>
            <a:spLocks noChangeArrowheads="1"/>
          </p:cNvSpPr>
          <p:nvPr/>
        </p:nvSpPr>
        <p:spPr bwMode="auto">
          <a:xfrm>
            <a:off x="1524001" y="3806309"/>
            <a:ext cx="184731" cy="369332"/>
          </a:xfrm>
          <a:prstGeom prst="rect">
            <a:avLst/>
          </a:prstGeom>
          <a:noFill/>
          <a:ln>
            <a:noFill/>
          </a:ln>
          <a:effectLst>
            <a:outerShdw dist="125724" dir="189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Lst>
        </p:spPr>
        <p:txBody>
          <a:bodyPr wrap="none" anchor="ctr">
            <a:spAutoFit/>
          </a:bodyPr>
          <a:lstStyle/>
          <a:p>
            <a:endParaRPr lang="zh-CN" altLang="en-US"/>
          </a:p>
        </p:txBody>
      </p:sp>
      <p:graphicFrame>
        <p:nvGraphicFramePr>
          <p:cNvPr id="699408" name="Object 16">
            <a:extLst>
              <a:ext uri="{FF2B5EF4-FFF2-40B4-BE49-F238E27FC236}">
                <a16:creationId xmlns:a16="http://schemas.microsoft.com/office/drawing/2014/main" id="{AB701346-C8A6-4D1D-8F54-9518ADDCADA2}"/>
              </a:ext>
            </a:extLst>
          </p:cNvPr>
          <p:cNvGraphicFramePr>
            <a:graphicFrameLocks noChangeAspect="1"/>
          </p:cNvGraphicFramePr>
          <p:nvPr/>
        </p:nvGraphicFramePr>
        <p:xfrm>
          <a:off x="2514601" y="4572000"/>
          <a:ext cx="3495675" cy="611188"/>
        </p:xfrm>
        <a:graphic>
          <a:graphicData uri="http://schemas.openxmlformats.org/presentationml/2006/ole">
            <mc:AlternateContent xmlns:mc="http://schemas.openxmlformats.org/markup-compatibility/2006">
              <mc:Choice xmlns:v="urn:schemas-microsoft-com:vml" Requires="v">
                <p:oleObj spid="_x0000_s11313" name="Equation" r:id="rId17" imgW="1612800" imgH="279360" progId="Equation.DSMT4">
                  <p:embed/>
                </p:oleObj>
              </mc:Choice>
              <mc:Fallback>
                <p:oleObj name="Equation" r:id="rId17" imgW="1612800" imgH="279360" progId="Equation.DSMT4">
                  <p:embed/>
                  <p:pic>
                    <p:nvPicPr>
                      <p:cNvPr id="699408" name="Object 16">
                        <a:extLst>
                          <a:ext uri="{FF2B5EF4-FFF2-40B4-BE49-F238E27FC236}">
                            <a16:creationId xmlns:a16="http://schemas.microsoft.com/office/drawing/2014/main" id="{AB701346-C8A6-4D1D-8F54-9518ADDCADA2}"/>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514601" y="4572000"/>
                        <a:ext cx="3495675" cy="611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日期占位符 4">
            <a:extLst>
              <a:ext uri="{FF2B5EF4-FFF2-40B4-BE49-F238E27FC236}">
                <a16:creationId xmlns:a16="http://schemas.microsoft.com/office/drawing/2014/main" id="{181089B6-3F9D-4452-B9A3-2F0952654811}"/>
              </a:ext>
            </a:extLst>
          </p:cNvPr>
          <p:cNvSpPr>
            <a:spLocks noGrp="1"/>
          </p:cNvSpPr>
          <p:nvPr>
            <p:ph type="dt" sz="half" idx="10"/>
          </p:nvPr>
        </p:nvSpPr>
        <p:spPr/>
        <p:txBody>
          <a:bodyPr/>
          <a:lstStyle/>
          <a:p>
            <a:fld id="{40927AD7-8887-4F5F-BE61-837D1E981ACA}" type="datetime1">
              <a:rPr lang="zh-CN" altLang="en-US"/>
              <a:pPr/>
              <a:t>2018/11/28</a:t>
            </a:fld>
            <a:endParaRPr lang="en-US" altLang="zh-CN"/>
          </a:p>
        </p:txBody>
      </p:sp>
      <p:sp>
        <p:nvSpPr>
          <p:cNvPr id="29" name="灯片编号占位符 6">
            <a:extLst>
              <a:ext uri="{FF2B5EF4-FFF2-40B4-BE49-F238E27FC236}">
                <a16:creationId xmlns:a16="http://schemas.microsoft.com/office/drawing/2014/main" id="{57B8D863-EC60-4905-BC83-249FA3C97AE3}"/>
              </a:ext>
            </a:extLst>
          </p:cNvPr>
          <p:cNvSpPr>
            <a:spLocks noGrp="1"/>
          </p:cNvSpPr>
          <p:nvPr>
            <p:ph type="sldNum" sz="quarter" idx="12"/>
          </p:nvPr>
        </p:nvSpPr>
        <p:spPr/>
        <p:txBody>
          <a:bodyPr/>
          <a:lstStyle/>
          <a:p>
            <a:fld id="{0569D571-2EA0-48D9-A19D-01FE413A2FAF}" type="slidenum">
              <a:rPr lang="en-US" altLang="zh-CN"/>
              <a:pPr/>
              <a:t>24</a:t>
            </a:fld>
            <a:endParaRPr lang="en-US" altLang="zh-CN"/>
          </a:p>
        </p:txBody>
      </p:sp>
      <p:sp>
        <p:nvSpPr>
          <p:cNvPr id="700443" name="Rectangle 27">
            <a:extLst>
              <a:ext uri="{FF2B5EF4-FFF2-40B4-BE49-F238E27FC236}">
                <a16:creationId xmlns:a16="http://schemas.microsoft.com/office/drawing/2014/main" id="{FD264620-7B5A-4748-BB73-3399B6CF342D}"/>
              </a:ext>
            </a:extLst>
          </p:cNvPr>
          <p:cNvSpPr>
            <a:spLocks noGrp="1" noRot="1" noChangeArrowheads="1"/>
          </p:cNvSpPr>
          <p:nvPr>
            <p:ph type="title"/>
          </p:nvPr>
        </p:nvSpPr>
        <p:spPr/>
        <p:txBody>
          <a:bodyPr/>
          <a:lstStyle/>
          <a:p>
            <a:endParaRPr lang="zh-CN" altLang="zh-CN"/>
          </a:p>
        </p:txBody>
      </p:sp>
      <p:sp>
        <p:nvSpPr>
          <p:cNvPr id="700419" name="Rectangle 3">
            <a:extLst>
              <a:ext uri="{FF2B5EF4-FFF2-40B4-BE49-F238E27FC236}">
                <a16:creationId xmlns:a16="http://schemas.microsoft.com/office/drawing/2014/main" id="{97ECE826-4BF3-42E2-9587-81F621E85882}"/>
              </a:ext>
            </a:extLst>
          </p:cNvPr>
          <p:cNvSpPr>
            <a:spLocks noGrp="1" noRot="1" noChangeArrowheads="1"/>
          </p:cNvSpPr>
          <p:nvPr>
            <p:ph type="body" sz="half" idx="1"/>
          </p:nvPr>
        </p:nvSpPr>
        <p:spPr>
          <a:xfrm>
            <a:off x="2133601" y="1600201"/>
            <a:ext cx="4970463" cy="4498975"/>
          </a:xfrm>
        </p:spPr>
        <p:txBody>
          <a:bodyPr>
            <a:normAutofit lnSpcReduction="10000"/>
          </a:bodyPr>
          <a:lstStyle/>
          <a:p>
            <a:pPr>
              <a:buFont typeface="Wingdings" panose="05000000000000000000" pitchFamily="2" charset="2"/>
              <a:buNone/>
            </a:pPr>
            <a:r>
              <a:rPr lang="zh-CN" altLang="en-US" sz="2400">
                <a:latin typeface="宋体" panose="02010600030101010101" pitchFamily="2" charset="-122"/>
              </a:rPr>
              <a:t>设   和   是下列矩阵</a:t>
            </a:r>
          </a:p>
          <a:p>
            <a:pPr>
              <a:buFont typeface="Wingdings" panose="05000000000000000000" pitchFamily="2" charset="2"/>
              <a:buNone/>
            </a:pPr>
            <a:endParaRPr lang="zh-CN" altLang="en-US" sz="2400"/>
          </a:p>
          <a:p>
            <a:pPr>
              <a:buFont typeface="Wingdings" panose="05000000000000000000" pitchFamily="2" charset="2"/>
              <a:buNone/>
            </a:pPr>
            <a:endParaRPr lang="zh-CN" altLang="en-US" sz="2400"/>
          </a:p>
          <a:p>
            <a:pPr>
              <a:buFont typeface="Wingdings" panose="05000000000000000000" pitchFamily="2" charset="2"/>
              <a:buNone/>
            </a:pPr>
            <a:r>
              <a:rPr lang="zh-CN" altLang="en-US" sz="2400"/>
              <a:t>我们有（见</a:t>
            </a:r>
            <a:r>
              <a:rPr lang="en-US" altLang="zh-CN" sz="2400"/>
              <a:t>P18</a:t>
            </a:r>
            <a:r>
              <a:rPr lang="zh-CN" altLang="en-US" sz="2400"/>
              <a:t>）</a:t>
            </a:r>
            <a:r>
              <a:rPr lang="en-US" altLang="zh-CN" sz="2400"/>
              <a:t>:</a:t>
            </a:r>
          </a:p>
          <a:p>
            <a:pPr>
              <a:buFont typeface="Wingdings" panose="05000000000000000000" pitchFamily="2" charset="2"/>
              <a:buNone/>
            </a:pPr>
            <a:endParaRPr lang="en-US" altLang="zh-CN" sz="2400"/>
          </a:p>
          <a:p>
            <a:pPr>
              <a:buFont typeface="Wingdings" panose="05000000000000000000" pitchFamily="2" charset="2"/>
              <a:buNone/>
            </a:pPr>
            <a:r>
              <a:rPr lang="zh-CN" altLang="en-US" sz="2400"/>
              <a:t>由于   是非奇异的，所以     为</a:t>
            </a:r>
            <a:r>
              <a:rPr lang="en-US" altLang="zh-CN" sz="2400"/>
              <a:t>:</a:t>
            </a:r>
          </a:p>
          <a:p>
            <a:pPr>
              <a:buFont typeface="Wingdings" panose="05000000000000000000" pitchFamily="2" charset="2"/>
              <a:buNone/>
            </a:pPr>
            <a:endParaRPr lang="en-US" altLang="zh-CN" sz="2400"/>
          </a:p>
          <a:p>
            <a:pPr>
              <a:buFont typeface="Wingdings" panose="05000000000000000000" pitchFamily="2" charset="2"/>
              <a:buNone/>
            </a:pPr>
            <a:endParaRPr lang="en-US" altLang="zh-CN" sz="2400"/>
          </a:p>
          <a:p>
            <a:pPr>
              <a:buFont typeface="Wingdings" panose="05000000000000000000" pitchFamily="2" charset="2"/>
              <a:buNone/>
            </a:pPr>
            <a:r>
              <a:rPr lang="zh-CN" altLang="en-US" sz="2400"/>
              <a:t>从     的第一行即可得到节拍序</a:t>
            </a:r>
          </a:p>
          <a:p>
            <a:pPr>
              <a:buFont typeface="Wingdings" panose="05000000000000000000" pitchFamily="2" charset="2"/>
              <a:buNone/>
            </a:pPr>
            <a:r>
              <a:rPr lang="zh-CN" altLang="en-US" sz="2400"/>
              <a:t>列   。</a:t>
            </a:r>
          </a:p>
        </p:txBody>
      </p:sp>
      <p:sp>
        <p:nvSpPr>
          <p:cNvPr id="700421" name="Rectangle 5">
            <a:extLst>
              <a:ext uri="{FF2B5EF4-FFF2-40B4-BE49-F238E27FC236}">
                <a16:creationId xmlns:a16="http://schemas.microsoft.com/office/drawing/2014/main" id="{7C7368B0-4692-4505-856A-0BA1CFC428E9}"/>
              </a:ext>
            </a:extLst>
          </p:cNvPr>
          <p:cNvSpPr>
            <a:spLocks noChangeArrowheads="1"/>
          </p:cNvSpPr>
          <p:nvPr/>
        </p:nvSpPr>
        <p:spPr bwMode="auto">
          <a:xfrm>
            <a:off x="1524001" y="3163372"/>
            <a:ext cx="184731" cy="369332"/>
          </a:xfrm>
          <a:prstGeom prst="rect">
            <a:avLst/>
          </a:prstGeom>
          <a:noFill/>
          <a:ln>
            <a:noFill/>
          </a:ln>
          <a:effectLst>
            <a:outerShdw dist="125724" dir="189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Lst>
        </p:spPr>
        <p:txBody>
          <a:bodyPr wrap="none" anchor="ctr">
            <a:spAutoFit/>
          </a:bodyPr>
          <a:lstStyle/>
          <a:p>
            <a:endParaRPr lang="zh-CN" altLang="en-US"/>
          </a:p>
        </p:txBody>
      </p:sp>
      <p:graphicFrame>
        <p:nvGraphicFramePr>
          <p:cNvPr id="700420" name="Object 4">
            <a:extLst>
              <a:ext uri="{FF2B5EF4-FFF2-40B4-BE49-F238E27FC236}">
                <a16:creationId xmlns:a16="http://schemas.microsoft.com/office/drawing/2014/main" id="{A0416544-D9E2-48C0-9735-5ABC93078F4E}"/>
              </a:ext>
            </a:extLst>
          </p:cNvPr>
          <p:cNvGraphicFramePr>
            <a:graphicFrameLocks noChangeAspect="1"/>
          </p:cNvGraphicFramePr>
          <p:nvPr/>
        </p:nvGraphicFramePr>
        <p:xfrm>
          <a:off x="2640013" y="1628776"/>
          <a:ext cx="431800" cy="385763"/>
        </p:xfrm>
        <a:graphic>
          <a:graphicData uri="http://schemas.openxmlformats.org/presentationml/2006/ole">
            <mc:AlternateContent xmlns:mc="http://schemas.openxmlformats.org/markup-compatibility/2006">
              <mc:Choice xmlns:v="urn:schemas-microsoft-com:vml" Requires="v">
                <p:oleObj spid="_x0000_s12345" name="Equation" r:id="rId3" imgW="177492" imgH="164814" progId="Equation.DSMT4">
                  <p:embed/>
                </p:oleObj>
              </mc:Choice>
              <mc:Fallback>
                <p:oleObj name="Equation" r:id="rId3" imgW="177492" imgH="164814" progId="Equation.DSMT4">
                  <p:embed/>
                  <p:pic>
                    <p:nvPicPr>
                      <p:cNvPr id="700420" name="Object 4">
                        <a:extLst>
                          <a:ext uri="{FF2B5EF4-FFF2-40B4-BE49-F238E27FC236}">
                            <a16:creationId xmlns:a16="http://schemas.microsoft.com/office/drawing/2014/main" id="{A0416544-D9E2-48C0-9735-5ABC93078F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0013" y="1628776"/>
                        <a:ext cx="431800" cy="385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00423" name="Rectangle 7">
            <a:extLst>
              <a:ext uri="{FF2B5EF4-FFF2-40B4-BE49-F238E27FC236}">
                <a16:creationId xmlns:a16="http://schemas.microsoft.com/office/drawing/2014/main" id="{A871E348-71C6-4538-A9C4-D934FAC647E7}"/>
              </a:ext>
            </a:extLst>
          </p:cNvPr>
          <p:cNvSpPr>
            <a:spLocks noChangeArrowheads="1"/>
          </p:cNvSpPr>
          <p:nvPr/>
        </p:nvSpPr>
        <p:spPr bwMode="auto">
          <a:xfrm>
            <a:off x="1524001" y="3163372"/>
            <a:ext cx="184731" cy="369332"/>
          </a:xfrm>
          <a:prstGeom prst="rect">
            <a:avLst/>
          </a:prstGeom>
          <a:noFill/>
          <a:ln>
            <a:noFill/>
          </a:ln>
          <a:effectLst>
            <a:outerShdw dist="125724" dir="189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Lst>
        </p:spPr>
        <p:txBody>
          <a:bodyPr wrap="none" anchor="ctr">
            <a:spAutoFit/>
          </a:bodyPr>
          <a:lstStyle/>
          <a:p>
            <a:endParaRPr lang="zh-CN" altLang="en-US"/>
          </a:p>
        </p:txBody>
      </p:sp>
      <p:graphicFrame>
        <p:nvGraphicFramePr>
          <p:cNvPr id="700422" name="Object 6">
            <a:extLst>
              <a:ext uri="{FF2B5EF4-FFF2-40B4-BE49-F238E27FC236}">
                <a16:creationId xmlns:a16="http://schemas.microsoft.com/office/drawing/2014/main" id="{8229F5DB-2661-4A53-A113-AB5D9AA4F5DD}"/>
              </a:ext>
            </a:extLst>
          </p:cNvPr>
          <p:cNvGraphicFramePr>
            <a:graphicFrameLocks noChangeAspect="1"/>
          </p:cNvGraphicFramePr>
          <p:nvPr/>
        </p:nvGraphicFramePr>
        <p:xfrm>
          <a:off x="3359150" y="1628776"/>
          <a:ext cx="317500" cy="360363"/>
        </p:xfrm>
        <a:graphic>
          <a:graphicData uri="http://schemas.openxmlformats.org/presentationml/2006/ole">
            <mc:AlternateContent xmlns:mc="http://schemas.openxmlformats.org/markup-compatibility/2006">
              <mc:Choice xmlns:v="urn:schemas-microsoft-com:vml" Requires="v">
                <p:oleObj spid="_x0000_s12346" name="Equation" r:id="rId5" imgW="139579" imgH="164957" progId="Equation.DSMT4">
                  <p:embed/>
                </p:oleObj>
              </mc:Choice>
              <mc:Fallback>
                <p:oleObj name="Equation" r:id="rId5" imgW="139579" imgH="164957" progId="Equation.DSMT4">
                  <p:embed/>
                  <p:pic>
                    <p:nvPicPr>
                      <p:cNvPr id="700422" name="Object 6">
                        <a:extLst>
                          <a:ext uri="{FF2B5EF4-FFF2-40B4-BE49-F238E27FC236}">
                            <a16:creationId xmlns:a16="http://schemas.microsoft.com/office/drawing/2014/main" id="{8229F5DB-2661-4A53-A113-AB5D9AA4F5D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59150" y="1628776"/>
                        <a:ext cx="317500" cy="360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00425" name="Rectangle 9">
            <a:extLst>
              <a:ext uri="{FF2B5EF4-FFF2-40B4-BE49-F238E27FC236}">
                <a16:creationId xmlns:a16="http://schemas.microsoft.com/office/drawing/2014/main" id="{9B343117-E25A-44A3-B8BF-3DDB1BF58445}"/>
              </a:ext>
            </a:extLst>
          </p:cNvPr>
          <p:cNvSpPr>
            <a:spLocks noChangeArrowheads="1"/>
          </p:cNvSpPr>
          <p:nvPr/>
        </p:nvSpPr>
        <p:spPr bwMode="auto">
          <a:xfrm>
            <a:off x="1524001" y="3115747"/>
            <a:ext cx="184731" cy="369332"/>
          </a:xfrm>
          <a:prstGeom prst="rect">
            <a:avLst/>
          </a:prstGeom>
          <a:noFill/>
          <a:ln>
            <a:noFill/>
          </a:ln>
          <a:effectLst>
            <a:outerShdw dist="125724" dir="189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Lst>
        </p:spPr>
        <p:txBody>
          <a:bodyPr wrap="none" anchor="ctr">
            <a:spAutoFit/>
          </a:bodyPr>
          <a:lstStyle/>
          <a:p>
            <a:endParaRPr lang="zh-CN" altLang="en-US"/>
          </a:p>
        </p:txBody>
      </p:sp>
      <p:graphicFrame>
        <p:nvGraphicFramePr>
          <p:cNvPr id="700424" name="Object 8">
            <a:extLst>
              <a:ext uri="{FF2B5EF4-FFF2-40B4-BE49-F238E27FC236}">
                <a16:creationId xmlns:a16="http://schemas.microsoft.com/office/drawing/2014/main" id="{DD0AD347-C183-421E-97AE-147194E2D48A}"/>
              </a:ext>
            </a:extLst>
          </p:cNvPr>
          <p:cNvGraphicFramePr>
            <a:graphicFrameLocks noChangeAspect="1"/>
          </p:cNvGraphicFramePr>
          <p:nvPr/>
        </p:nvGraphicFramePr>
        <p:xfrm>
          <a:off x="3575050" y="1954214"/>
          <a:ext cx="2808288" cy="593725"/>
        </p:xfrm>
        <a:graphic>
          <a:graphicData uri="http://schemas.openxmlformats.org/presentationml/2006/ole">
            <mc:AlternateContent xmlns:mc="http://schemas.openxmlformats.org/markup-compatibility/2006">
              <mc:Choice xmlns:v="urn:schemas-microsoft-com:vml" Requires="v">
                <p:oleObj spid="_x0000_s12347" name="Equation" r:id="rId7" imgW="1205977" imgH="253890" progId="Equation.DSMT4">
                  <p:embed/>
                </p:oleObj>
              </mc:Choice>
              <mc:Fallback>
                <p:oleObj name="Equation" r:id="rId7" imgW="1205977" imgH="253890" progId="Equation.DSMT4">
                  <p:embed/>
                  <p:pic>
                    <p:nvPicPr>
                      <p:cNvPr id="700424" name="Object 8">
                        <a:extLst>
                          <a:ext uri="{FF2B5EF4-FFF2-40B4-BE49-F238E27FC236}">
                            <a16:creationId xmlns:a16="http://schemas.microsoft.com/office/drawing/2014/main" id="{DD0AD347-C183-421E-97AE-147194E2D48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75050" y="1954214"/>
                        <a:ext cx="2808288" cy="593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00427" name="Rectangle 11">
            <a:extLst>
              <a:ext uri="{FF2B5EF4-FFF2-40B4-BE49-F238E27FC236}">
                <a16:creationId xmlns:a16="http://schemas.microsoft.com/office/drawing/2014/main" id="{2E090998-E233-47A3-A1B1-2AB8B752F941}"/>
              </a:ext>
            </a:extLst>
          </p:cNvPr>
          <p:cNvSpPr>
            <a:spLocks noChangeArrowheads="1"/>
          </p:cNvSpPr>
          <p:nvPr/>
        </p:nvSpPr>
        <p:spPr bwMode="auto">
          <a:xfrm>
            <a:off x="1524001" y="3115747"/>
            <a:ext cx="184731" cy="369332"/>
          </a:xfrm>
          <a:prstGeom prst="rect">
            <a:avLst/>
          </a:prstGeom>
          <a:noFill/>
          <a:ln>
            <a:noFill/>
          </a:ln>
          <a:effectLst>
            <a:outerShdw dist="125724" dir="189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Lst>
        </p:spPr>
        <p:txBody>
          <a:bodyPr wrap="none" anchor="ctr">
            <a:spAutoFit/>
          </a:bodyPr>
          <a:lstStyle/>
          <a:p>
            <a:endParaRPr lang="zh-CN" altLang="en-US"/>
          </a:p>
        </p:txBody>
      </p:sp>
      <p:graphicFrame>
        <p:nvGraphicFramePr>
          <p:cNvPr id="700426" name="Object 10">
            <a:extLst>
              <a:ext uri="{FF2B5EF4-FFF2-40B4-BE49-F238E27FC236}">
                <a16:creationId xmlns:a16="http://schemas.microsoft.com/office/drawing/2014/main" id="{5EFE9492-82CE-4B42-8D5A-5AAD727B8E51}"/>
              </a:ext>
            </a:extLst>
          </p:cNvPr>
          <p:cNvGraphicFramePr>
            <a:graphicFrameLocks noChangeAspect="1"/>
          </p:cNvGraphicFramePr>
          <p:nvPr/>
        </p:nvGraphicFramePr>
        <p:xfrm>
          <a:off x="3648075" y="2439988"/>
          <a:ext cx="2736850" cy="557212"/>
        </p:xfrm>
        <a:graphic>
          <a:graphicData uri="http://schemas.openxmlformats.org/presentationml/2006/ole">
            <mc:AlternateContent xmlns:mc="http://schemas.openxmlformats.org/markup-compatibility/2006">
              <mc:Choice xmlns:v="urn:schemas-microsoft-com:vml" Requires="v">
                <p:oleObj spid="_x0000_s12348" name="Equation" r:id="rId9" imgW="1269449" imgH="253890" progId="Equation.DSMT4">
                  <p:embed/>
                </p:oleObj>
              </mc:Choice>
              <mc:Fallback>
                <p:oleObj name="Equation" r:id="rId9" imgW="1269449" imgH="253890" progId="Equation.DSMT4">
                  <p:embed/>
                  <p:pic>
                    <p:nvPicPr>
                      <p:cNvPr id="700426" name="Object 10">
                        <a:extLst>
                          <a:ext uri="{FF2B5EF4-FFF2-40B4-BE49-F238E27FC236}">
                            <a16:creationId xmlns:a16="http://schemas.microsoft.com/office/drawing/2014/main" id="{5EFE9492-82CE-4B42-8D5A-5AAD727B8E5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48075" y="2439988"/>
                        <a:ext cx="2736850" cy="557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00429" name="Rectangle 13">
            <a:extLst>
              <a:ext uri="{FF2B5EF4-FFF2-40B4-BE49-F238E27FC236}">
                <a16:creationId xmlns:a16="http://schemas.microsoft.com/office/drawing/2014/main" id="{BB512989-FD45-4B71-A230-FA8E20D66746}"/>
              </a:ext>
            </a:extLst>
          </p:cNvPr>
          <p:cNvSpPr>
            <a:spLocks noChangeArrowheads="1"/>
          </p:cNvSpPr>
          <p:nvPr/>
        </p:nvSpPr>
        <p:spPr bwMode="auto">
          <a:xfrm>
            <a:off x="1524001" y="3153847"/>
            <a:ext cx="184731" cy="369332"/>
          </a:xfrm>
          <a:prstGeom prst="rect">
            <a:avLst/>
          </a:prstGeom>
          <a:noFill/>
          <a:ln>
            <a:noFill/>
          </a:ln>
          <a:effectLst>
            <a:outerShdw dist="125724" dir="189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Lst>
        </p:spPr>
        <p:txBody>
          <a:bodyPr wrap="none" anchor="ctr">
            <a:spAutoFit/>
          </a:bodyPr>
          <a:lstStyle/>
          <a:p>
            <a:endParaRPr lang="zh-CN" altLang="en-US"/>
          </a:p>
        </p:txBody>
      </p:sp>
      <p:graphicFrame>
        <p:nvGraphicFramePr>
          <p:cNvPr id="700428" name="Object 12">
            <a:extLst>
              <a:ext uri="{FF2B5EF4-FFF2-40B4-BE49-F238E27FC236}">
                <a16:creationId xmlns:a16="http://schemas.microsoft.com/office/drawing/2014/main" id="{93E238A7-C7B2-44C8-8C2A-6F904BB1E8F5}"/>
              </a:ext>
            </a:extLst>
          </p:cNvPr>
          <p:cNvGraphicFramePr>
            <a:graphicFrameLocks noChangeAspect="1"/>
          </p:cNvGraphicFramePr>
          <p:nvPr/>
        </p:nvGraphicFramePr>
        <p:xfrm>
          <a:off x="3575050" y="3260726"/>
          <a:ext cx="2305050" cy="455613"/>
        </p:xfrm>
        <a:graphic>
          <a:graphicData uri="http://schemas.openxmlformats.org/presentationml/2006/ole">
            <mc:AlternateContent xmlns:mc="http://schemas.openxmlformats.org/markup-compatibility/2006">
              <mc:Choice xmlns:v="urn:schemas-microsoft-com:vml" Requires="v">
                <p:oleObj spid="_x0000_s12349" name="Equation" r:id="rId11" imgW="914003" imgH="177723" progId="Equation.DSMT4">
                  <p:embed/>
                </p:oleObj>
              </mc:Choice>
              <mc:Fallback>
                <p:oleObj name="Equation" r:id="rId11" imgW="914003" imgH="177723" progId="Equation.DSMT4">
                  <p:embed/>
                  <p:pic>
                    <p:nvPicPr>
                      <p:cNvPr id="700428" name="Object 12">
                        <a:extLst>
                          <a:ext uri="{FF2B5EF4-FFF2-40B4-BE49-F238E27FC236}">
                            <a16:creationId xmlns:a16="http://schemas.microsoft.com/office/drawing/2014/main" id="{93E238A7-C7B2-44C8-8C2A-6F904BB1E8F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75050" y="3260726"/>
                        <a:ext cx="2305050" cy="455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00431" name="Rectangle 15">
            <a:extLst>
              <a:ext uri="{FF2B5EF4-FFF2-40B4-BE49-F238E27FC236}">
                <a16:creationId xmlns:a16="http://schemas.microsoft.com/office/drawing/2014/main" id="{FA1F35D6-01B8-4BFC-94CE-6AFE3DAC2550}"/>
              </a:ext>
            </a:extLst>
          </p:cNvPr>
          <p:cNvSpPr>
            <a:spLocks noChangeArrowheads="1"/>
          </p:cNvSpPr>
          <p:nvPr/>
        </p:nvSpPr>
        <p:spPr bwMode="auto">
          <a:xfrm>
            <a:off x="1524001" y="3163372"/>
            <a:ext cx="184731" cy="369332"/>
          </a:xfrm>
          <a:prstGeom prst="rect">
            <a:avLst/>
          </a:prstGeom>
          <a:noFill/>
          <a:ln>
            <a:noFill/>
          </a:ln>
          <a:effectLst>
            <a:outerShdw dist="125724" dir="189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Lst>
        </p:spPr>
        <p:txBody>
          <a:bodyPr wrap="none" anchor="ctr">
            <a:spAutoFit/>
          </a:bodyPr>
          <a:lstStyle/>
          <a:p>
            <a:endParaRPr lang="zh-CN" altLang="en-US"/>
          </a:p>
        </p:txBody>
      </p:sp>
      <p:graphicFrame>
        <p:nvGraphicFramePr>
          <p:cNvPr id="700430" name="Object 14">
            <a:extLst>
              <a:ext uri="{FF2B5EF4-FFF2-40B4-BE49-F238E27FC236}">
                <a16:creationId xmlns:a16="http://schemas.microsoft.com/office/drawing/2014/main" id="{3C7AEEC3-CB65-4F5E-A66F-7195D99EA079}"/>
              </a:ext>
            </a:extLst>
          </p:cNvPr>
          <p:cNvGraphicFramePr>
            <a:graphicFrameLocks noChangeAspect="1"/>
          </p:cNvGraphicFramePr>
          <p:nvPr/>
        </p:nvGraphicFramePr>
        <p:xfrm>
          <a:off x="2747964" y="3860801"/>
          <a:ext cx="395287" cy="354013"/>
        </p:xfrm>
        <a:graphic>
          <a:graphicData uri="http://schemas.openxmlformats.org/presentationml/2006/ole">
            <mc:AlternateContent xmlns:mc="http://schemas.openxmlformats.org/markup-compatibility/2006">
              <mc:Choice xmlns:v="urn:schemas-microsoft-com:vml" Requires="v">
                <p:oleObj spid="_x0000_s12350" name="Equation" r:id="rId13" imgW="177492" imgH="164814" progId="Equation.DSMT4">
                  <p:embed/>
                </p:oleObj>
              </mc:Choice>
              <mc:Fallback>
                <p:oleObj name="Equation" r:id="rId13" imgW="177492" imgH="164814" progId="Equation.DSMT4">
                  <p:embed/>
                  <p:pic>
                    <p:nvPicPr>
                      <p:cNvPr id="700430" name="Object 14">
                        <a:extLst>
                          <a:ext uri="{FF2B5EF4-FFF2-40B4-BE49-F238E27FC236}">
                            <a16:creationId xmlns:a16="http://schemas.microsoft.com/office/drawing/2014/main" id="{3C7AEEC3-CB65-4F5E-A66F-7195D99EA0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7964" y="3860801"/>
                        <a:ext cx="395287" cy="354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00433" name="Rectangle 17">
            <a:extLst>
              <a:ext uri="{FF2B5EF4-FFF2-40B4-BE49-F238E27FC236}">
                <a16:creationId xmlns:a16="http://schemas.microsoft.com/office/drawing/2014/main" id="{60BDCBAC-8B22-414A-ACE9-E19DFC59896B}"/>
              </a:ext>
            </a:extLst>
          </p:cNvPr>
          <p:cNvSpPr>
            <a:spLocks noChangeArrowheads="1"/>
          </p:cNvSpPr>
          <p:nvPr/>
        </p:nvSpPr>
        <p:spPr bwMode="auto">
          <a:xfrm>
            <a:off x="1524001" y="3163372"/>
            <a:ext cx="184731" cy="369332"/>
          </a:xfrm>
          <a:prstGeom prst="rect">
            <a:avLst/>
          </a:prstGeom>
          <a:noFill/>
          <a:ln>
            <a:noFill/>
          </a:ln>
          <a:effectLst>
            <a:outerShdw dist="125724" dir="189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Lst>
        </p:spPr>
        <p:txBody>
          <a:bodyPr wrap="none" anchor="ctr">
            <a:spAutoFit/>
          </a:bodyPr>
          <a:lstStyle/>
          <a:p>
            <a:endParaRPr lang="zh-CN" altLang="en-US"/>
          </a:p>
        </p:txBody>
      </p:sp>
      <p:graphicFrame>
        <p:nvGraphicFramePr>
          <p:cNvPr id="700432" name="Object 16">
            <a:extLst>
              <a:ext uri="{FF2B5EF4-FFF2-40B4-BE49-F238E27FC236}">
                <a16:creationId xmlns:a16="http://schemas.microsoft.com/office/drawing/2014/main" id="{7F2AE00E-2999-40F4-937E-056172F2F840}"/>
              </a:ext>
            </a:extLst>
          </p:cNvPr>
          <p:cNvGraphicFramePr>
            <a:graphicFrameLocks noChangeAspect="1"/>
          </p:cNvGraphicFramePr>
          <p:nvPr/>
        </p:nvGraphicFramePr>
        <p:xfrm>
          <a:off x="5519738" y="3835401"/>
          <a:ext cx="431800" cy="385763"/>
        </p:xfrm>
        <a:graphic>
          <a:graphicData uri="http://schemas.openxmlformats.org/presentationml/2006/ole">
            <mc:AlternateContent xmlns:mc="http://schemas.openxmlformats.org/markup-compatibility/2006">
              <mc:Choice xmlns:v="urn:schemas-microsoft-com:vml" Requires="v">
                <p:oleObj spid="_x0000_s12351" name="Equation" r:id="rId14" imgW="177492" imgH="164814" progId="Equation.DSMT4">
                  <p:embed/>
                </p:oleObj>
              </mc:Choice>
              <mc:Fallback>
                <p:oleObj name="Equation" r:id="rId14" imgW="177492" imgH="164814" progId="Equation.DSMT4">
                  <p:embed/>
                  <p:pic>
                    <p:nvPicPr>
                      <p:cNvPr id="700432" name="Object 16">
                        <a:extLst>
                          <a:ext uri="{FF2B5EF4-FFF2-40B4-BE49-F238E27FC236}">
                            <a16:creationId xmlns:a16="http://schemas.microsoft.com/office/drawing/2014/main" id="{7F2AE00E-2999-40F4-937E-056172F2F840}"/>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519738" y="3835401"/>
                        <a:ext cx="431800" cy="385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00435" name="Rectangle 19">
            <a:extLst>
              <a:ext uri="{FF2B5EF4-FFF2-40B4-BE49-F238E27FC236}">
                <a16:creationId xmlns:a16="http://schemas.microsoft.com/office/drawing/2014/main" id="{717284D5-A945-4B94-B630-5E53F16A1A86}"/>
              </a:ext>
            </a:extLst>
          </p:cNvPr>
          <p:cNvSpPr>
            <a:spLocks noChangeArrowheads="1"/>
          </p:cNvSpPr>
          <p:nvPr/>
        </p:nvSpPr>
        <p:spPr bwMode="auto">
          <a:xfrm>
            <a:off x="1524001" y="3144322"/>
            <a:ext cx="184731" cy="369332"/>
          </a:xfrm>
          <a:prstGeom prst="rect">
            <a:avLst/>
          </a:prstGeom>
          <a:noFill/>
          <a:ln>
            <a:noFill/>
          </a:ln>
          <a:effectLst>
            <a:outerShdw dist="125724" dir="189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Lst>
        </p:spPr>
        <p:txBody>
          <a:bodyPr wrap="none" anchor="ctr">
            <a:spAutoFit/>
          </a:bodyPr>
          <a:lstStyle/>
          <a:p>
            <a:endParaRPr lang="zh-CN" altLang="en-US"/>
          </a:p>
        </p:txBody>
      </p:sp>
      <p:graphicFrame>
        <p:nvGraphicFramePr>
          <p:cNvPr id="700434" name="Object 18">
            <a:extLst>
              <a:ext uri="{FF2B5EF4-FFF2-40B4-BE49-F238E27FC236}">
                <a16:creationId xmlns:a16="http://schemas.microsoft.com/office/drawing/2014/main" id="{A085ECDD-61DD-4DFB-9E36-E652DF7AA326}"/>
              </a:ext>
            </a:extLst>
          </p:cNvPr>
          <p:cNvGraphicFramePr>
            <a:graphicFrameLocks noChangeAspect="1"/>
          </p:cNvGraphicFramePr>
          <p:nvPr/>
        </p:nvGraphicFramePr>
        <p:xfrm>
          <a:off x="3719514" y="4402139"/>
          <a:ext cx="2376487" cy="466725"/>
        </p:xfrm>
        <a:graphic>
          <a:graphicData uri="http://schemas.openxmlformats.org/presentationml/2006/ole">
            <mc:AlternateContent xmlns:mc="http://schemas.openxmlformats.org/markup-compatibility/2006">
              <mc:Choice xmlns:v="urn:schemas-microsoft-com:vml" Requires="v">
                <p:oleObj spid="_x0000_s12352" name="Equation" r:id="rId16" imgW="1016000" imgH="203200" progId="Equation.DSMT4">
                  <p:embed/>
                </p:oleObj>
              </mc:Choice>
              <mc:Fallback>
                <p:oleObj name="Equation" r:id="rId16" imgW="1016000" imgH="203200" progId="Equation.DSMT4">
                  <p:embed/>
                  <p:pic>
                    <p:nvPicPr>
                      <p:cNvPr id="700434" name="Object 18">
                        <a:extLst>
                          <a:ext uri="{FF2B5EF4-FFF2-40B4-BE49-F238E27FC236}">
                            <a16:creationId xmlns:a16="http://schemas.microsoft.com/office/drawing/2014/main" id="{A085ECDD-61DD-4DFB-9E36-E652DF7AA326}"/>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719514" y="4402139"/>
                        <a:ext cx="2376487" cy="46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00437" name="Rectangle 21">
            <a:extLst>
              <a:ext uri="{FF2B5EF4-FFF2-40B4-BE49-F238E27FC236}">
                <a16:creationId xmlns:a16="http://schemas.microsoft.com/office/drawing/2014/main" id="{659DEE82-AF7B-431E-B65D-DAD9AAC91B67}"/>
              </a:ext>
            </a:extLst>
          </p:cNvPr>
          <p:cNvSpPr>
            <a:spLocks noChangeArrowheads="1"/>
          </p:cNvSpPr>
          <p:nvPr/>
        </p:nvSpPr>
        <p:spPr bwMode="auto">
          <a:xfrm>
            <a:off x="1524001" y="3163372"/>
            <a:ext cx="184731" cy="369332"/>
          </a:xfrm>
          <a:prstGeom prst="rect">
            <a:avLst/>
          </a:prstGeom>
          <a:noFill/>
          <a:ln>
            <a:noFill/>
          </a:ln>
          <a:effectLst>
            <a:outerShdw dist="125724" dir="189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Lst>
        </p:spPr>
        <p:txBody>
          <a:bodyPr wrap="none" anchor="ctr">
            <a:spAutoFit/>
          </a:bodyPr>
          <a:lstStyle/>
          <a:p>
            <a:endParaRPr lang="zh-CN" altLang="en-US"/>
          </a:p>
        </p:txBody>
      </p:sp>
      <p:graphicFrame>
        <p:nvGraphicFramePr>
          <p:cNvPr id="700436" name="Object 20">
            <a:extLst>
              <a:ext uri="{FF2B5EF4-FFF2-40B4-BE49-F238E27FC236}">
                <a16:creationId xmlns:a16="http://schemas.microsoft.com/office/drawing/2014/main" id="{D6AC15EA-568F-4D59-BA17-30A982E841C3}"/>
              </a:ext>
            </a:extLst>
          </p:cNvPr>
          <p:cNvGraphicFramePr>
            <a:graphicFrameLocks noChangeAspect="1"/>
          </p:cNvGraphicFramePr>
          <p:nvPr/>
        </p:nvGraphicFramePr>
        <p:xfrm>
          <a:off x="2566989" y="5129213"/>
          <a:ext cx="433387" cy="387350"/>
        </p:xfrm>
        <a:graphic>
          <a:graphicData uri="http://schemas.openxmlformats.org/presentationml/2006/ole">
            <mc:AlternateContent xmlns:mc="http://schemas.openxmlformats.org/markup-compatibility/2006">
              <mc:Choice xmlns:v="urn:schemas-microsoft-com:vml" Requires="v">
                <p:oleObj spid="_x0000_s12353" name="Equation" r:id="rId18" imgW="177492" imgH="164814" progId="Equation.DSMT4">
                  <p:embed/>
                </p:oleObj>
              </mc:Choice>
              <mc:Fallback>
                <p:oleObj name="Equation" r:id="rId18" imgW="177492" imgH="164814" progId="Equation.DSMT4">
                  <p:embed/>
                  <p:pic>
                    <p:nvPicPr>
                      <p:cNvPr id="700436" name="Object 20">
                        <a:extLst>
                          <a:ext uri="{FF2B5EF4-FFF2-40B4-BE49-F238E27FC236}">
                            <a16:creationId xmlns:a16="http://schemas.microsoft.com/office/drawing/2014/main" id="{D6AC15EA-568F-4D59-BA17-30A982E841C3}"/>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566989" y="5129213"/>
                        <a:ext cx="433387" cy="38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00439" name="Rectangle 23">
            <a:extLst>
              <a:ext uri="{FF2B5EF4-FFF2-40B4-BE49-F238E27FC236}">
                <a16:creationId xmlns:a16="http://schemas.microsoft.com/office/drawing/2014/main" id="{EEB6A937-06BE-4DA2-B23E-C4228101E31B}"/>
              </a:ext>
            </a:extLst>
          </p:cNvPr>
          <p:cNvSpPr>
            <a:spLocks noChangeArrowheads="1"/>
          </p:cNvSpPr>
          <p:nvPr/>
        </p:nvSpPr>
        <p:spPr bwMode="auto">
          <a:xfrm>
            <a:off x="1524001" y="3172897"/>
            <a:ext cx="184731" cy="369332"/>
          </a:xfrm>
          <a:prstGeom prst="rect">
            <a:avLst/>
          </a:prstGeom>
          <a:noFill/>
          <a:ln>
            <a:noFill/>
          </a:ln>
          <a:effectLst>
            <a:outerShdw dist="125724" dir="189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Lst>
        </p:spPr>
        <p:txBody>
          <a:bodyPr wrap="none" anchor="ctr">
            <a:spAutoFit/>
          </a:bodyPr>
          <a:lstStyle/>
          <a:p>
            <a:endParaRPr lang="zh-CN" altLang="en-US"/>
          </a:p>
        </p:txBody>
      </p:sp>
      <p:graphicFrame>
        <p:nvGraphicFramePr>
          <p:cNvPr id="700438" name="Object 22">
            <a:extLst>
              <a:ext uri="{FF2B5EF4-FFF2-40B4-BE49-F238E27FC236}">
                <a16:creationId xmlns:a16="http://schemas.microsoft.com/office/drawing/2014/main" id="{F02E2DEA-AA6D-4FA8-8393-2C32596FD24D}"/>
              </a:ext>
            </a:extLst>
          </p:cNvPr>
          <p:cNvGraphicFramePr>
            <a:graphicFrameLocks noChangeAspect="1"/>
          </p:cNvGraphicFramePr>
          <p:nvPr/>
        </p:nvGraphicFramePr>
        <p:xfrm>
          <a:off x="2566989" y="5589588"/>
          <a:ext cx="319087" cy="360362"/>
        </p:xfrm>
        <a:graphic>
          <a:graphicData uri="http://schemas.openxmlformats.org/presentationml/2006/ole">
            <mc:AlternateContent xmlns:mc="http://schemas.openxmlformats.org/markup-compatibility/2006">
              <mc:Choice xmlns:v="urn:schemas-microsoft-com:vml" Requires="v">
                <p:oleObj spid="_x0000_s12354" name="Equation" r:id="rId19" imgW="139579" imgH="164957" progId="Equation.DSMT4">
                  <p:embed/>
                </p:oleObj>
              </mc:Choice>
              <mc:Fallback>
                <p:oleObj name="Equation" r:id="rId19" imgW="139579" imgH="164957" progId="Equation.DSMT4">
                  <p:embed/>
                  <p:pic>
                    <p:nvPicPr>
                      <p:cNvPr id="700438" name="Object 22">
                        <a:extLst>
                          <a:ext uri="{FF2B5EF4-FFF2-40B4-BE49-F238E27FC236}">
                            <a16:creationId xmlns:a16="http://schemas.microsoft.com/office/drawing/2014/main" id="{F02E2DEA-AA6D-4FA8-8393-2C32596FD24D}"/>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566989" y="5589588"/>
                        <a:ext cx="319087" cy="360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00440" name="Text Box 24">
            <a:extLst>
              <a:ext uri="{FF2B5EF4-FFF2-40B4-BE49-F238E27FC236}">
                <a16:creationId xmlns:a16="http://schemas.microsoft.com/office/drawing/2014/main" id="{8BAC87E6-269E-45CE-A535-A389B60FA50C}"/>
              </a:ext>
            </a:extLst>
          </p:cNvPr>
          <p:cNvSpPr txBox="1">
            <a:spLocks noChangeArrowheads="1"/>
          </p:cNvSpPr>
          <p:nvPr/>
        </p:nvSpPr>
        <p:spPr bwMode="auto">
          <a:xfrm>
            <a:off x="6769399" y="1690689"/>
            <a:ext cx="461665" cy="92075"/>
          </a:xfrm>
          <a:prstGeom prst="rect">
            <a:avLst/>
          </a:prstGeom>
          <a:noFill/>
          <a:ln>
            <a:noFill/>
          </a:ln>
          <a:effectLst>
            <a:outerShdw dist="125724" dir="189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Lst>
        </p:spPr>
        <p:txBody>
          <a:bodyPr vert="eaVert">
            <a:spAutoFit/>
          </a:bodyPr>
          <a:lstStyle/>
          <a:p>
            <a:pPr>
              <a:spcBef>
                <a:spcPct val="50000"/>
              </a:spcBef>
            </a:pPr>
            <a:endParaRPr lang="zh-CN" altLang="zh-CN"/>
          </a:p>
        </p:txBody>
      </p:sp>
      <p:sp>
        <p:nvSpPr>
          <p:cNvPr id="700441" name="Text Box 25">
            <a:extLst>
              <a:ext uri="{FF2B5EF4-FFF2-40B4-BE49-F238E27FC236}">
                <a16:creationId xmlns:a16="http://schemas.microsoft.com/office/drawing/2014/main" id="{83006460-774D-45F8-B3A1-460513A6CA6E}"/>
              </a:ext>
            </a:extLst>
          </p:cNvPr>
          <p:cNvSpPr txBox="1">
            <a:spLocks noChangeArrowheads="1"/>
          </p:cNvSpPr>
          <p:nvPr/>
        </p:nvSpPr>
        <p:spPr bwMode="auto">
          <a:xfrm>
            <a:off x="9595149" y="1700214"/>
            <a:ext cx="461665" cy="4465637"/>
          </a:xfrm>
          <a:prstGeom prst="rect">
            <a:avLst/>
          </a:prstGeom>
          <a:noFill/>
          <a:ln>
            <a:noFill/>
          </a:ln>
          <a:effectLst>
            <a:outerShdw dist="125724" dir="189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Lst>
        </p:spPr>
        <p:txBody>
          <a:bodyPr vert="eaVert">
            <a:spAutoFit/>
          </a:bodyPr>
          <a:lstStyle/>
          <a:p>
            <a:pPr>
              <a:spcBef>
                <a:spcPct val="50000"/>
              </a:spcBef>
            </a:pPr>
            <a:endParaRPr lang="zh-CN" altLang="zh-CN"/>
          </a:p>
        </p:txBody>
      </p:sp>
      <p:graphicFrame>
        <p:nvGraphicFramePr>
          <p:cNvPr id="700442" name="Object 26">
            <a:extLst>
              <a:ext uri="{FF2B5EF4-FFF2-40B4-BE49-F238E27FC236}">
                <a16:creationId xmlns:a16="http://schemas.microsoft.com/office/drawing/2014/main" id="{79D854CA-06AD-4134-BF52-C4AD49D280E5}"/>
              </a:ext>
            </a:extLst>
          </p:cNvPr>
          <p:cNvGraphicFramePr>
            <a:graphicFrameLocks noGrp="1" noChangeAspect="1"/>
          </p:cNvGraphicFramePr>
          <p:nvPr>
            <p:ph sz="half" idx="2"/>
          </p:nvPr>
        </p:nvGraphicFramePr>
        <p:xfrm>
          <a:off x="6888163" y="1844675"/>
          <a:ext cx="3168650" cy="3455988"/>
        </p:xfrm>
        <a:graphic>
          <a:graphicData uri="http://schemas.openxmlformats.org/presentationml/2006/ole">
            <mc:AlternateContent xmlns:mc="http://schemas.openxmlformats.org/markup-compatibility/2006">
              <mc:Choice xmlns:v="urn:schemas-microsoft-com:vml" Requires="v">
                <p:oleObj spid="_x0000_s12355" name="Equation" r:id="rId21" imgW="1257300" imgH="1168400" progId="Equation.DSMT4">
                  <p:embed/>
                </p:oleObj>
              </mc:Choice>
              <mc:Fallback>
                <p:oleObj name="Equation" r:id="rId21" imgW="1257300" imgH="1168400" progId="Equation.DSMT4">
                  <p:embed/>
                  <p:pic>
                    <p:nvPicPr>
                      <p:cNvPr id="700442" name="Object 26">
                        <a:extLst>
                          <a:ext uri="{FF2B5EF4-FFF2-40B4-BE49-F238E27FC236}">
                            <a16:creationId xmlns:a16="http://schemas.microsoft.com/office/drawing/2014/main" id="{79D854CA-06AD-4134-BF52-C4AD49D280E5}"/>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888163" y="1844675"/>
                        <a:ext cx="3168650" cy="3455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a:extLst>
              <a:ext uri="{FF2B5EF4-FFF2-40B4-BE49-F238E27FC236}">
                <a16:creationId xmlns:a16="http://schemas.microsoft.com/office/drawing/2014/main" id="{F616876C-27DF-41EC-B47B-F50BFFE93079}"/>
              </a:ext>
            </a:extLst>
          </p:cNvPr>
          <p:cNvSpPr>
            <a:spLocks noGrp="1"/>
          </p:cNvSpPr>
          <p:nvPr>
            <p:ph type="dt" sz="half" idx="10"/>
          </p:nvPr>
        </p:nvSpPr>
        <p:spPr/>
        <p:txBody>
          <a:bodyPr/>
          <a:lstStyle/>
          <a:p>
            <a:fld id="{65FA666E-7EDF-4F77-B47C-4C99A69DA2F8}" type="datetime1">
              <a:rPr lang="zh-CN" altLang="en-US"/>
              <a:pPr/>
              <a:t>2018/11/28</a:t>
            </a:fld>
            <a:endParaRPr lang="en-US" altLang="zh-CN"/>
          </a:p>
        </p:txBody>
      </p:sp>
      <p:sp>
        <p:nvSpPr>
          <p:cNvPr id="8" name="灯片编号占位符 5">
            <a:extLst>
              <a:ext uri="{FF2B5EF4-FFF2-40B4-BE49-F238E27FC236}">
                <a16:creationId xmlns:a16="http://schemas.microsoft.com/office/drawing/2014/main" id="{CAC6E6A9-8DB4-4D02-BCC5-7FB94D51D1CC}"/>
              </a:ext>
            </a:extLst>
          </p:cNvPr>
          <p:cNvSpPr>
            <a:spLocks noGrp="1"/>
          </p:cNvSpPr>
          <p:nvPr>
            <p:ph type="sldNum" sz="quarter" idx="12"/>
          </p:nvPr>
        </p:nvSpPr>
        <p:spPr/>
        <p:txBody>
          <a:bodyPr/>
          <a:lstStyle/>
          <a:p>
            <a:fld id="{E2E77500-20FA-4D44-BC2D-ACDE94005ADD}" type="slidenum">
              <a:rPr lang="en-US" altLang="zh-CN"/>
              <a:pPr/>
              <a:t>25</a:t>
            </a:fld>
            <a:endParaRPr lang="en-US" altLang="zh-CN"/>
          </a:p>
        </p:txBody>
      </p:sp>
      <p:sp>
        <p:nvSpPr>
          <p:cNvPr id="701443" name="Rectangle 3">
            <a:extLst>
              <a:ext uri="{FF2B5EF4-FFF2-40B4-BE49-F238E27FC236}">
                <a16:creationId xmlns:a16="http://schemas.microsoft.com/office/drawing/2014/main" id="{763E43C2-2019-445C-9BCB-A5180A2C0630}"/>
              </a:ext>
            </a:extLst>
          </p:cNvPr>
          <p:cNvSpPr>
            <a:spLocks noGrp="1" noRot="1" noChangeArrowheads="1"/>
          </p:cNvSpPr>
          <p:nvPr>
            <p:ph type="body" idx="1"/>
          </p:nvPr>
        </p:nvSpPr>
        <p:spPr>
          <a:xfrm>
            <a:off x="1524000" y="1196976"/>
            <a:ext cx="9144000" cy="5256213"/>
          </a:xfrm>
        </p:spPr>
        <p:txBody>
          <a:bodyPr/>
          <a:lstStyle/>
          <a:p>
            <a:pPr>
              <a:lnSpc>
                <a:spcPct val="110000"/>
              </a:lnSpc>
            </a:pPr>
            <a:r>
              <a:rPr lang="zh-CN" altLang="en-US">
                <a:latin typeface="宋体" panose="02010600030101010101" pitchFamily="2" charset="-122"/>
              </a:rPr>
              <a:t>计算逆矩阵</a:t>
            </a:r>
            <a:r>
              <a:rPr lang="en-US" altLang="zh-CN">
                <a:latin typeface="宋体" panose="02010600030101010101" pitchFamily="2" charset="-122"/>
              </a:rPr>
              <a:t>X</a:t>
            </a:r>
            <a:r>
              <a:rPr lang="en-US" altLang="zh-CN" baseline="30000">
                <a:latin typeface="宋体" panose="02010600030101010101" pitchFamily="2" charset="-122"/>
              </a:rPr>
              <a:t>-1</a:t>
            </a:r>
            <a:r>
              <a:rPr lang="zh-CN" altLang="en-US">
                <a:latin typeface="宋体" panose="02010600030101010101" pitchFamily="2" charset="-122"/>
              </a:rPr>
              <a:t>的时间复杂度为 </a:t>
            </a:r>
            <a:r>
              <a:rPr lang="en-US" altLang="zh-CN">
                <a:latin typeface="宋体" panose="02010600030101010101" pitchFamily="2" charset="-122"/>
              </a:rPr>
              <a:t>O(</a:t>
            </a:r>
            <a:r>
              <a:rPr lang="en-US" altLang="zh-CN" i="1">
                <a:latin typeface="宋体" panose="02010600030101010101" pitchFamily="2" charset="-122"/>
              </a:rPr>
              <a:t>n</a:t>
            </a:r>
            <a:r>
              <a:rPr lang="en-US" altLang="zh-CN" baseline="30000">
                <a:latin typeface="宋体" panose="02010600030101010101" pitchFamily="2" charset="-122"/>
              </a:rPr>
              <a:t>3</a:t>
            </a:r>
            <a:r>
              <a:rPr lang="en-US" altLang="zh-CN">
                <a:latin typeface="宋体" panose="02010600030101010101" pitchFamily="2" charset="-122"/>
              </a:rPr>
              <a:t>)</a:t>
            </a:r>
            <a:r>
              <a:rPr lang="zh-CN" altLang="en-US">
                <a:latin typeface="宋体" panose="02010600030101010101" pitchFamily="2" charset="-122"/>
              </a:rPr>
              <a:t>（</a:t>
            </a:r>
            <a:r>
              <a:rPr lang="en-US" altLang="zh-CN" i="1">
                <a:latin typeface="宋体" panose="02010600030101010101" pitchFamily="2" charset="-122"/>
              </a:rPr>
              <a:t>n</a:t>
            </a:r>
            <a:r>
              <a:rPr lang="zh-CN" altLang="en-US">
                <a:latin typeface="宋体" panose="02010600030101010101" pitchFamily="2" charset="-122"/>
              </a:rPr>
              <a:t>为移位寄存器的长度）。在</a:t>
            </a:r>
            <a:r>
              <a:rPr lang="en-US" altLang="zh-CN" i="1">
                <a:latin typeface="宋体" panose="02010600030101010101" pitchFamily="2" charset="-122"/>
              </a:rPr>
              <a:t>n</a:t>
            </a:r>
            <a:r>
              <a:rPr lang="zh-CN" altLang="en-US">
                <a:latin typeface="宋体" panose="02010600030101010101" pitchFamily="2" charset="-122"/>
              </a:rPr>
              <a:t>为</a:t>
            </a:r>
            <a:r>
              <a:rPr lang="en-US" altLang="zh-CN">
                <a:latin typeface="宋体" panose="02010600030101010101" pitchFamily="2" charset="-122"/>
              </a:rPr>
              <a:t>1000</a:t>
            </a:r>
            <a:r>
              <a:rPr lang="zh-CN" altLang="en-US">
                <a:latin typeface="宋体" panose="02010600030101010101" pitchFamily="2" charset="-122"/>
              </a:rPr>
              <a:t>时，用每微秒执行一条指令的计算机可在不到一天的时间内破译这种密码。所以，</a:t>
            </a:r>
            <a:r>
              <a:rPr lang="en-US" altLang="zh-CN">
                <a:latin typeface="宋体" panose="02010600030101010101" pitchFamily="2" charset="-122"/>
              </a:rPr>
              <a:t>LFSR</a:t>
            </a:r>
            <a:r>
              <a:rPr lang="zh-CN" altLang="en-US">
                <a:latin typeface="宋体" panose="02010600030101010101" pitchFamily="2" charset="-122"/>
              </a:rPr>
              <a:t>是不安全的。</a:t>
            </a:r>
          </a:p>
          <a:p>
            <a:pPr>
              <a:lnSpc>
                <a:spcPct val="110000"/>
              </a:lnSpc>
            </a:pPr>
            <a:r>
              <a:rPr lang="zh-CN" altLang="en-US">
                <a:latin typeface="宋体" panose="02010600030101010101" pitchFamily="2" charset="-122"/>
              </a:rPr>
              <a:t>著名伯利坎</a:t>
            </a:r>
            <a:r>
              <a:rPr lang="en-US" altLang="zh-CN">
                <a:latin typeface="宋体" panose="02010600030101010101" pitchFamily="2" charset="-122"/>
              </a:rPr>
              <a:t>-</a:t>
            </a:r>
            <a:r>
              <a:rPr lang="zh-CN" altLang="en-US">
                <a:latin typeface="宋体" panose="02010600030101010101" pitchFamily="2" charset="-122"/>
              </a:rPr>
              <a:t>梅塞（</a:t>
            </a:r>
            <a:r>
              <a:rPr lang="en-US" altLang="zh-CN">
                <a:latin typeface="宋体" panose="02010600030101010101" pitchFamily="2" charset="-122"/>
              </a:rPr>
              <a:t>Berlekamp-Massey</a:t>
            </a:r>
            <a:r>
              <a:rPr lang="zh-CN" altLang="en-US">
                <a:latin typeface="宋体" panose="02010600030101010101" pitchFamily="2" charset="-122"/>
              </a:rPr>
              <a:t>）算法首次揭示了</a:t>
            </a:r>
            <a:r>
              <a:rPr lang="en-US" altLang="zh-CN">
                <a:latin typeface="宋体" panose="02010600030101010101" pitchFamily="2" charset="-122"/>
              </a:rPr>
              <a:t>m-</a:t>
            </a:r>
            <a:r>
              <a:rPr lang="zh-CN" altLang="en-US">
                <a:latin typeface="宋体" panose="02010600030101010101" pitchFamily="2" charset="-122"/>
              </a:rPr>
              <a:t>序列的线性弱点，即线性复杂度低，使得</a:t>
            </a:r>
            <a:r>
              <a:rPr lang="en-US" altLang="zh-CN" i="1">
                <a:latin typeface="宋体" panose="02010600030101010101" pitchFamily="2" charset="-122"/>
              </a:rPr>
              <a:t>m</a:t>
            </a:r>
            <a:r>
              <a:rPr lang="en-US" altLang="zh-CN">
                <a:latin typeface="宋体" panose="02010600030101010101" pitchFamily="2" charset="-122"/>
              </a:rPr>
              <a:t>-</a:t>
            </a:r>
            <a:r>
              <a:rPr lang="zh-CN" altLang="en-US">
                <a:latin typeface="宋体" panose="02010600030101010101" pitchFamily="2" charset="-122"/>
              </a:rPr>
              <a:t>序列自身不能直接作为密钥流序列使用。自然地，为了弥补线性复杂度低的缺点，人们想办法对</a:t>
            </a:r>
            <a:r>
              <a:rPr lang="en-US" altLang="zh-CN">
                <a:latin typeface="宋体" panose="02010600030101010101" pitchFamily="2" charset="-122"/>
              </a:rPr>
              <a:t>LFSR</a:t>
            </a:r>
            <a:r>
              <a:rPr lang="zh-CN" altLang="en-US">
                <a:latin typeface="宋体" panose="02010600030101010101" pitchFamily="2" charset="-122"/>
              </a:rPr>
              <a:t>序列进行各种非线性改造，掩盖</a:t>
            </a:r>
            <a:r>
              <a:rPr lang="en-US" altLang="zh-CN">
                <a:latin typeface="宋体" panose="02010600030101010101" pitchFamily="2" charset="-122"/>
              </a:rPr>
              <a:t>LFSR</a:t>
            </a:r>
            <a:r>
              <a:rPr lang="zh-CN" altLang="en-US">
                <a:latin typeface="宋体" panose="02010600030101010101" pitchFamily="2" charset="-122"/>
              </a:rPr>
              <a:t>序列的线性本质。大致有三种经典的非线性改造思想：钟控、非线性过滤和非线性组合。</a:t>
            </a:r>
          </a:p>
        </p:txBody>
      </p:sp>
      <p:sp>
        <p:nvSpPr>
          <p:cNvPr id="701445" name="Rectangle 5">
            <a:extLst>
              <a:ext uri="{FF2B5EF4-FFF2-40B4-BE49-F238E27FC236}">
                <a16:creationId xmlns:a16="http://schemas.microsoft.com/office/drawing/2014/main" id="{14E3A8DE-536F-4979-95F1-4EEC40CB9C75}"/>
              </a:ext>
            </a:extLst>
          </p:cNvPr>
          <p:cNvSpPr>
            <a:spLocks noChangeArrowheads="1"/>
          </p:cNvSpPr>
          <p:nvPr/>
        </p:nvSpPr>
        <p:spPr bwMode="auto">
          <a:xfrm>
            <a:off x="1524001" y="3506272"/>
            <a:ext cx="184731" cy="369332"/>
          </a:xfrm>
          <a:prstGeom prst="rect">
            <a:avLst/>
          </a:prstGeom>
          <a:noFill/>
          <a:ln>
            <a:noFill/>
          </a:ln>
          <a:effectLst>
            <a:outerShdw dist="125724" dir="189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Lst>
        </p:spPr>
        <p:txBody>
          <a:bodyPr wrap="none" anchor="ctr">
            <a:spAutoFit/>
          </a:bodyPr>
          <a:lstStyle/>
          <a:p>
            <a:endParaRPr lang="zh-CN" altLang="en-US"/>
          </a:p>
        </p:txBody>
      </p:sp>
      <p:sp>
        <p:nvSpPr>
          <p:cNvPr id="701447" name="Rectangle 7">
            <a:extLst>
              <a:ext uri="{FF2B5EF4-FFF2-40B4-BE49-F238E27FC236}">
                <a16:creationId xmlns:a16="http://schemas.microsoft.com/office/drawing/2014/main" id="{EB466C93-68FF-4BDA-9142-6BA42E82F8B1}"/>
              </a:ext>
            </a:extLst>
          </p:cNvPr>
          <p:cNvSpPr>
            <a:spLocks noChangeArrowheads="1"/>
          </p:cNvSpPr>
          <p:nvPr/>
        </p:nvSpPr>
        <p:spPr bwMode="auto">
          <a:xfrm>
            <a:off x="1524001" y="3463409"/>
            <a:ext cx="184731" cy="369332"/>
          </a:xfrm>
          <a:prstGeom prst="rect">
            <a:avLst/>
          </a:prstGeom>
          <a:noFill/>
          <a:ln>
            <a:noFill/>
          </a:ln>
          <a:effectLst>
            <a:outerShdw dist="125724" dir="189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Lst>
        </p:spPr>
        <p:txBody>
          <a:bodyPr wrap="none" anchor="ctr">
            <a:spAutoFit/>
          </a:bodyPr>
          <a:lstStyle/>
          <a:p>
            <a:endParaRPr lang="zh-CN" altLang="en-US"/>
          </a:p>
        </p:txBody>
      </p:sp>
      <p:graphicFrame>
        <p:nvGraphicFramePr>
          <p:cNvPr id="714756" name="Object 4">
            <a:extLst>
              <a:ext uri="{FF2B5EF4-FFF2-40B4-BE49-F238E27FC236}">
                <a16:creationId xmlns:a16="http://schemas.microsoft.com/office/drawing/2014/main" id="{658F6EDA-5B50-4839-B336-E1CB666F034E}"/>
              </a:ext>
            </a:extLst>
          </p:cNvPr>
          <p:cNvGraphicFramePr>
            <a:graphicFrameLocks noChangeAspect="1"/>
          </p:cNvGraphicFramePr>
          <p:nvPr/>
        </p:nvGraphicFramePr>
        <p:xfrm>
          <a:off x="4800600" y="1892300"/>
          <a:ext cx="914400" cy="198438"/>
        </p:xfrm>
        <a:graphic>
          <a:graphicData uri="http://schemas.openxmlformats.org/presentationml/2006/ole">
            <mc:AlternateContent xmlns:mc="http://schemas.openxmlformats.org/markup-compatibility/2006">
              <mc:Choice xmlns:v="urn:schemas-microsoft-com:vml" Requires="v">
                <p:oleObj spid="_x0000_s13319" name="Equation" r:id="rId3" imgW="914400" imgH="198720" progId="Equation.DSMT4">
                  <p:embed/>
                </p:oleObj>
              </mc:Choice>
              <mc:Fallback>
                <p:oleObj name="Equation" r:id="rId3" imgW="914400" imgH="198720" progId="Equation.DSMT4">
                  <p:embed/>
                  <p:pic>
                    <p:nvPicPr>
                      <p:cNvPr id="714756" name="Object 4">
                        <a:extLst>
                          <a:ext uri="{FF2B5EF4-FFF2-40B4-BE49-F238E27FC236}">
                            <a16:creationId xmlns:a16="http://schemas.microsoft.com/office/drawing/2014/main" id="{658F6EDA-5B50-4839-B336-E1CB666F03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1892300"/>
                        <a:ext cx="914400" cy="198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日期占位符 3">
            <a:extLst>
              <a:ext uri="{FF2B5EF4-FFF2-40B4-BE49-F238E27FC236}">
                <a16:creationId xmlns:a16="http://schemas.microsoft.com/office/drawing/2014/main" id="{015B9B2B-AFE5-4AFD-9EA1-11DB6C8CBE75}"/>
              </a:ext>
            </a:extLst>
          </p:cNvPr>
          <p:cNvSpPr>
            <a:spLocks noGrp="1"/>
          </p:cNvSpPr>
          <p:nvPr>
            <p:ph type="dt" sz="half" idx="10"/>
          </p:nvPr>
        </p:nvSpPr>
        <p:spPr/>
        <p:txBody>
          <a:bodyPr/>
          <a:lstStyle/>
          <a:p>
            <a:fld id="{D8DB6A5E-3A88-4B37-8EEB-FB648C218E19}" type="datetime1">
              <a:rPr lang="zh-CN" altLang="en-US"/>
              <a:pPr/>
              <a:t>2018/11/28</a:t>
            </a:fld>
            <a:endParaRPr lang="en-US" altLang="zh-CN"/>
          </a:p>
        </p:txBody>
      </p:sp>
      <p:sp>
        <p:nvSpPr>
          <p:cNvPr id="11" name="灯片编号占位符 5">
            <a:extLst>
              <a:ext uri="{FF2B5EF4-FFF2-40B4-BE49-F238E27FC236}">
                <a16:creationId xmlns:a16="http://schemas.microsoft.com/office/drawing/2014/main" id="{BC1443EA-E6B1-4700-89D4-7B077BEE8805}"/>
              </a:ext>
            </a:extLst>
          </p:cNvPr>
          <p:cNvSpPr>
            <a:spLocks noGrp="1"/>
          </p:cNvSpPr>
          <p:nvPr>
            <p:ph type="sldNum" sz="quarter" idx="12"/>
          </p:nvPr>
        </p:nvSpPr>
        <p:spPr/>
        <p:txBody>
          <a:bodyPr/>
          <a:lstStyle/>
          <a:p>
            <a:fld id="{24B7158E-F78F-44D1-88D1-B4E8626CC7EC}" type="slidenum">
              <a:rPr lang="en-US" altLang="zh-CN"/>
              <a:pPr/>
              <a:t>26</a:t>
            </a:fld>
            <a:endParaRPr lang="en-US" altLang="zh-CN"/>
          </a:p>
        </p:txBody>
      </p:sp>
      <p:sp>
        <p:nvSpPr>
          <p:cNvPr id="991234" name="Rectangle 2">
            <a:extLst>
              <a:ext uri="{FF2B5EF4-FFF2-40B4-BE49-F238E27FC236}">
                <a16:creationId xmlns:a16="http://schemas.microsoft.com/office/drawing/2014/main" id="{C12DB443-6ACE-464A-A452-2E9534B74352}"/>
              </a:ext>
            </a:extLst>
          </p:cNvPr>
          <p:cNvSpPr>
            <a:spLocks noGrp="1" noRot="1" noChangeArrowheads="1"/>
          </p:cNvSpPr>
          <p:nvPr>
            <p:ph type="title"/>
          </p:nvPr>
        </p:nvSpPr>
        <p:spPr/>
        <p:txBody>
          <a:bodyPr/>
          <a:lstStyle/>
          <a:p>
            <a:r>
              <a:rPr lang="zh-CN" altLang="en-US" dirty="0"/>
              <a:t>钟控生成器</a:t>
            </a:r>
          </a:p>
        </p:txBody>
      </p:sp>
      <p:sp>
        <p:nvSpPr>
          <p:cNvPr id="991235" name="Rectangle 3">
            <a:extLst>
              <a:ext uri="{FF2B5EF4-FFF2-40B4-BE49-F238E27FC236}">
                <a16:creationId xmlns:a16="http://schemas.microsoft.com/office/drawing/2014/main" id="{340257B8-D989-4F2F-BA55-4C9B2D92D39E}"/>
              </a:ext>
            </a:extLst>
          </p:cNvPr>
          <p:cNvSpPr>
            <a:spLocks noGrp="1" noRot="1" noChangeArrowheads="1"/>
          </p:cNvSpPr>
          <p:nvPr>
            <p:ph type="body" idx="1"/>
          </p:nvPr>
        </p:nvSpPr>
        <p:spPr>
          <a:xfrm>
            <a:off x="1703389" y="1341439"/>
            <a:ext cx="8785225" cy="5183187"/>
          </a:xfrm>
        </p:spPr>
        <p:txBody>
          <a:bodyPr/>
          <a:lstStyle/>
          <a:p>
            <a:r>
              <a:rPr lang="zh-CN" altLang="en-US">
                <a:latin typeface="宋体" panose="02010600030101010101" pitchFamily="2" charset="-122"/>
              </a:rPr>
              <a:t>时钟生成器的基本思想是通过改变</a:t>
            </a:r>
            <a:r>
              <a:rPr lang="en-US" altLang="zh-CN">
                <a:latin typeface="宋体" panose="02010600030101010101" pitchFamily="2" charset="-122"/>
              </a:rPr>
              <a:t>LFSR</a:t>
            </a:r>
            <a:r>
              <a:rPr lang="zh-CN" altLang="en-US">
                <a:latin typeface="宋体" panose="02010600030101010101" pitchFamily="2" charset="-122"/>
              </a:rPr>
              <a:t>的输出时钟，从位置上破坏</a:t>
            </a:r>
            <a:r>
              <a:rPr lang="en-US" altLang="zh-CN">
                <a:latin typeface="宋体" panose="02010600030101010101" pitchFamily="2" charset="-122"/>
              </a:rPr>
              <a:t>LFSR</a:t>
            </a:r>
            <a:r>
              <a:rPr lang="zh-CN" altLang="en-US">
                <a:latin typeface="宋体" panose="02010600030101010101" pitchFamily="2" charset="-122"/>
              </a:rPr>
              <a:t>序列的线性结构。</a:t>
            </a:r>
          </a:p>
          <a:p>
            <a:pPr lvl="1" algn="just">
              <a:buClr>
                <a:srgbClr val="0000CC"/>
              </a:buClr>
            </a:pPr>
            <a:r>
              <a:rPr lang="zh-CN" altLang="en-US">
                <a:latin typeface="宋体" panose="02010600030101010101" pitchFamily="2" charset="-122"/>
              </a:rPr>
              <a:t>停走生成器（</a:t>
            </a:r>
            <a:r>
              <a:rPr lang="en-US" altLang="zh-CN">
                <a:latin typeface="宋体" panose="02010600030101010101" pitchFamily="2" charset="-122"/>
              </a:rPr>
              <a:t>Stop-and</a:t>
            </a:r>
            <a:r>
              <a:rPr lang="zh-CN" altLang="en-US">
                <a:latin typeface="宋体" panose="02010600030101010101" pitchFamily="2" charset="-122"/>
              </a:rPr>
              <a:t>－</a:t>
            </a:r>
            <a:r>
              <a:rPr lang="en-US" altLang="zh-CN">
                <a:latin typeface="宋体" panose="02010600030101010101" pitchFamily="2" charset="-122"/>
              </a:rPr>
              <a:t>Go Generator</a:t>
            </a:r>
            <a:r>
              <a:rPr lang="zh-CN" altLang="en-US">
                <a:latin typeface="宋体" panose="02010600030101010101" pitchFamily="2" charset="-122"/>
              </a:rPr>
              <a:t>）</a:t>
            </a:r>
          </a:p>
          <a:p>
            <a:pPr lvl="1" algn="just">
              <a:buClr>
                <a:srgbClr val="0000CC"/>
              </a:buClr>
              <a:buFont typeface="Wingdings" panose="05000000000000000000" pitchFamily="2" charset="2"/>
              <a:buNone/>
            </a:pPr>
            <a:r>
              <a:rPr lang="zh-CN" altLang="en-US">
                <a:latin typeface="宋体" panose="02010600030101010101" pitchFamily="2" charset="-122"/>
              </a:rPr>
              <a:t>      </a:t>
            </a:r>
            <a:r>
              <a:rPr lang="en-US" altLang="zh-CN">
                <a:latin typeface="宋体" panose="02010600030101010101" pitchFamily="2" charset="-122"/>
              </a:rPr>
              <a:t>1984</a:t>
            </a:r>
            <a:r>
              <a:rPr lang="zh-CN" altLang="en-US">
                <a:latin typeface="宋体" panose="02010600030101010101" pitchFamily="2" charset="-122"/>
              </a:rPr>
              <a:t>年，</a:t>
            </a:r>
            <a:r>
              <a:rPr lang="en-US" altLang="zh-CN">
                <a:latin typeface="宋体" panose="02010600030101010101" pitchFamily="2" charset="-122"/>
              </a:rPr>
              <a:t>T.Beth</a:t>
            </a:r>
            <a:r>
              <a:rPr lang="zh-CN" altLang="en-US">
                <a:latin typeface="宋体" panose="02010600030101010101" pitchFamily="2" charset="-122"/>
              </a:rPr>
              <a:t>和</a:t>
            </a:r>
            <a:r>
              <a:rPr lang="en-US" altLang="zh-CN">
                <a:latin typeface="宋体" panose="02010600030101010101" pitchFamily="2" charset="-122"/>
              </a:rPr>
              <a:t>F.C.Piper</a:t>
            </a:r>
            <a:r>
              <a:rPr lang="zh-CN" altLang="en-US">
                <a:latin typeface="宋体" panose="02010600030101010101" pitchFamily="2" charset="-122"/>
              </a:rPr>
              <a:t>等人提出了第一个钟控生成器－停走生成器，其思想是用一个</a:t>
            </a:r>
            <a:r>
              <a:rPr lang="en-US" altLang="zh-CN">
                <a:latin typeface="宋体" panose="02010600030101010101" pitchFamily="2" charset="-122"/>
              </a:rPr>
              <a:t>LFSR</a:t>
            </a:r>
            <a:r>
              <a:rPr lang="zh-CN" altLang="en-US">
                <a:latin typeface="宋体" panose="02010600030101010101" pitchFamily="2" charset="-122"/>
              </a:rPr>
              <a:t>的输出比特来控制另一个</a:t>
            </a:r>
            <a:r>
              <a:rPr lang="en-US" altLang="zh-CN">
                <a:latin typeface="宋体" panose="02010600030101010101" pitchFamily="2" charset="-122"/>
              </a:rPr>
              <a:t>LFSR</a:t>
            </a:r>
            <a:r>
              <a:rPr lang="zh-CN" altLang="en-US">
                <a:latin typeface="宋体" panose="02010600030101010101" pitchFamily="2" charset="-122"/>
              </a:rPr>
              <a:t>的输出时钟。设</a:t>
            </a:r>
            <a:r>
              <a:rPr lang="en-US" altLang="zh-CN" u="sng">
                <a:latin typeface="宋体" panose="02010600030101010101" pitchFamily="2" charset="-122"/>
              </a:rPr>
              <a:t>a</a:t>
            </a:r>
            <a:r>
              <a:rPr lang="zh-CN" altLang="en-US">
                <a:latin typeface="宋体" panose="02010600030101010101" pitchFamily="2" charset="-122"/>
              </a:rPr>
              <a:t>是控制序列，</a:t>
            </a:r>
            <a:r>
              <a:rPr lang="en-US" altLang="zh-CN" u="sng">
                <a:latin typeface="宋体" panose="02010600030101010101" pitchFamily="2" charset="-122"/>
              </a:rPr>
              <a:t>b</a:t>
            </a:r>
            <a:r>
              <a:rPr lang="zh-CN" altLang="en-US">
                <a:latin typeface="宋体" panose="02010600030101010101" pitchFamily="2" charset="-122"/>
              </a:rPr>
              <a:t>是受控序列，则停走生成器的输出序列</a:t>
            </a:r>
            <a:r>
              <a:rPr lang="en-US" altLang="zh-CN">
                <a:latin typeface="宋体" panose="02010600030101010101" pitchFamily="2" charset="-122"/>
              </a:rPr>
              <a:t>Z=(Z(t))</a:t>
            </a:r>
            <a:r>
              <a:rPr lang="en-US" altLang="zh-CN" baseline="-25000">
                <a:latin typeface="宋体" panose="02010600030101010101" pitchFamily="2" charset="-122"/>
              </a:rPr>
              <a:t>t≥0</a:t>
            </a:r>
            <a:r>
              <a:rPr lang="zh-CN" altLang="en-US">
                <a:latin typeface="宋体" panose="02010600030101010101" pitchFamily="2" charset="-122"/>
              </a:rPr>
              <a:t>满足：</a:t>
            </a:r>
          </a:p>
          <a:p>
            <a:pPr lvl="1" algn="just">
              <a:buClr>
                <a:srgbClr val="0000CC"/>
              </a:buClr>
              <a:buFont typeface="Wingdings" panose="05000000000000000000" pitchFamily="2" charset="2"/>
              <a:buNone/>
            </a:pPr>
            <a:r>
              <a:rPr lang="zh-CN" altLang="en-US">
                <a:latin typeface="宋体" panose="02010600030101010101" pitchFamily="2" charset="-122"/>
              </a:rPr>
              <a:t>          </a:t>
            </a:r>
            <a:endParaRPr lang="zh-CN" altLang="en-US">
              <a:latin typeface="Times New Roman" panose="02020603050405020304" pitchFamily="18" charset="0"/>
            </a:endParaRPr>
          </a:p>
          <a:p>
            <a:pPr lvl="1" algn="just">
              <a:buClr>
                <a:srgbClr val="0000CC"/>
              </a:buClr>
              <a:buFont typeface="Wingdings" panose="05000000000000000000" pitchFamily="2" charset="2"/>
              <a:buNone/>
            </a:pPr>
            <a:r>
              <a:rPr lang="zh-CN" altLang="en-US">
                <a:latin typeface="Times New Roman" panose="02020603050405020304" pitchFamily="18" charset="0"/>
              </a:rPr>
              <a:t>   </a:t>
            </a:r>
          </a:p>
          <a:p>
            <a:pPr lvl="1" algn="just">
              <a:buClr>
                <a:srgbClr val="0000CC"/>
              </a:buClr>
              <a:buFont typeface="Wingdings" panose="05000000000000000000" pitchFamily="2" charset="2"/>
              <a:buNone/>
            </a:pPr>
            <a:r>
              <a:rPr lang="zh-CN" altLang="en-US">
                <a:latin typeface="宋体" panose="02010600030101010101" pitchFamily="2" charset="-122"/>
              </a:rPr>
              <a:t>  文中研究了停走生成器的线性复杂度和周期，并指出停走生成器生成序列的统计特性不理想，建议在输出序列上模</a:t>
            </a:r>
            <a:r>
              <a:rPr lang="en-US" altLang="zh-CN">
                <a:latin typeface="宋体" panose="02010600030101010101" pitchFamily="2" charset="-122"/>
              </a:rPr>
              <a:t>2</a:t>
            </a:r>
            <a:r>
              <a:rPr lang="zh-CN" altLang="en-US">
                <a:latin typeface="宋体" panose="02010600030101010101" pitchFamily="2" charset="-122"/>
              </a:rPr>
              <a:t>加一条</a:t>
            </a:r>
            <a:r>
              <a:rPr lang="en-US" altLang="zh-CN">
                <a:latin typeface="宋体" panose="02010600030101010101" pitchFamily="2" charset="-122"/>
              </a:rPr>
              <a:t>m-</a:t>
            </a:r>
            <a:r>
              <a:rPr lang="zh-CN" altLang="en-US">
                <a:latin typeface="宋体" panose="02010600030101010101" pitchFamily="2" charset="-122"/>
              </a:rPr>
              <a:t>序列。</a:t>
            </a:r>
          </a:p>
        </p:txBody>
      </p:sp>
      <p:sp>
        <p:nvSpPr>
          <p:cNvPr id="991237" name="Rectangle 5">
            <a:extLst>
              <a:ext uri="{FF2B5EF4-FFF2-40B4-BE49-F238E27FC236}">
                <a16:creationId xmlns:a16="http://schemas.microsoft.com/office/drawing/2014/main" id="{255BBAD5-D659-4D1E-8678-EEBA4F186A3D}"/>
              </a:ext>
            </a:extLst>
          </p:cNvPr>
          <p:cNvSpPr>
            <a:spLocks noChangeArrowheads="1"/>
          </p:cNvSpPr>
          <p:nvPr/>
        </p:nvSpPr>
        <p:spPr bwMode="auto">
          <a:xfrm>
            <a:off x="1524001" y="-184666"/>
            <a:ext cx="184731" cy="369332"/>
          </a:xfrm>
          <a:prstGeom prst="rect">
            <a:avLst/>
          </a:prstGeom>
          <a:noFill/>
          <a:ln>
            <a:noFill/>
          </a:ln>
          <a:effectLst>
            <a:outerShdw dist="125724" dir="189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Lst>
        </p:spPr>
        <p:txBody>
          <a:bodyPr wrap="none" anchor="ctr">
            <a:spAutoFit/>
          </a:bodyPr>
          <a:lstStyle/>
          <a:p>
            <a:endParaRPr lang="zh-CN" altLang="en-US"/>
          </a:p>
        </p:txBody>
      </p:sp>
      <p:sp>
        <p:nvSpPr>
          <p:cNvPr id="991239" name="Rectangle 7">
            <a:extLst>
              <a:ext uri="{FF2B5EF4-FFF2-40B4-BE49-F238E27FC236}">
                <a16:creationId xmlns:a16="http://schemas.microsoft.com/office/drawing/2014/main" id="{1FF828EE-99C1-49B7-A6A6-405AC10A9BA3}"/>
              </a:ext>
            </a:extLst>
          </p:cNvPr>
          <p:cNvSpPr>
            <a:spLocks noChangeArrowheads="1"/>
          </p:cNvSpPr>
          <p:nvPr/>
        </p:nvSpPr>
        <p:spPr bwMode="auto">
          <a:xfrm>
            <a:off x="1524001" y="-184666"/>
            <a:ext cx="184731" cy="369332"/>
          </a:xfrm>
          <a:prstGeom prst="rect">
            <a:avLst/>
          </a:prstGeom>
          <a:noFill/>
          <a:ln>
            <a:noFill/>
          </a:ln>
          <a:effectLst>
            <a:outerShdw dist="125724" dir="189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Lst>
        </p:spPr>
        <p:txBody>
          <a:bodyPr wrap="none" anchor="ctr">
            <a:spAutoFit/>
          </a:bodyPr>
          <a:lstStyle/>
          <a:p>
            <a:endParaRPr lang="zh-CN" altLang="en-US"/>
          </a:p>
        </p:txBody>
      </p:sp>
      <p:sp>
        <p:nvSpPr>
          <p:cNvPr id="991241" name="Rectangle 9">
            <a:extLst>
              <a:ext uri="{FF2B5EF4-FFF2-40B4-BE49-F238E27FC236}">
                <a16:creationId xmlns:a16="http://schemas.microsoft.com/office/drawing/2014/main" id="{8CFBC39F-5F3F-4596-A322-8E9ABC7ED351}"/>
              </a:ext>
            </a:extLst>
          </p:cNvPr>
          <p:cNvSpPr>
            <a:spLocks noChangeArrowheads="1"/>
          </p:cNvSpPr>
          <p:nvPr/>
        </p:nvSpPr>
        <p:spPr bwMode="auto">
          <a:xfrm>
            <a:off x="1524001" y="-184666"/>
            <a:ext cx="184731" cy="369332"/>
          </a:xfrm>
          <a:prstGeom prst="rect">
            <a:avLst/>
          </a:prstGeom>
          <a:noFill/>
          <a:ln>
            <a:noFill/>
          </a:ln>
          <a:effectLst>
            <a:outerShdw dist="125724" dir="189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Lst>
        </p:spPr>
        <p:txBody>
          <a:bodyPr wrap="none" anchor="ctr">
            <a:spAutoFit/>
          </a:bodyPr>
          <a:lstStyle/>
          <a:p>
            <a:endParaRPr lang="zh-CN" altLang="en-US"/>
          </a:p>
        </p:txBody>
      </p:sp>
      <p:sp>
        <p:nvSpPr>
          <p:cNvPr id="991243" name="Rectangle 11">
            <a:extLst>
              <a:ext uri="{FF2B5EF4-FFF2-40B4-BE49-F238E27FC236}">
                <a16:creationId xmlns:a16="http://schemas.microsoft.com/office/drawing/2014/main" id="{002F4E44-9C75-4256-B13C-B7409A0D4667}"/>
              </a:ext>
            </a:extLst>
          </p:cNvPr>
          <p:cNvSpPr>
            <a:spLocks noChangeArrowheads="1"/>
          </p:cNvSpPr>
          <p:nvPr/>
        </p:nvSpPr>
        <p:spPr bwMode="auto">
          <a:xfrm>
            <a:off x="1524001" y="3030022"/>
            <a:ext cx="184731" cy="369332"/>
          </a:xfrm>
          <a:prstGeom prst="rect">
            <a:avLst/>
          </a:prstGeom>
          <a:noFill/>
          <a:ln>
            <a:noFill/>
          </a:ln>
          <a:effectLst>
            <a:outerShdw dist="125724" dir="189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Lst>
        </p:spPr>
        <p:txBody>
          <a:bodyPr wrap="none" anchor="ctr">
            <a:spAutoFit/>
          </a:bodyPr>
          <a:lstStyle/>
          <a:p>
            <a:endParaRPr lang="zh-CN" altLang="en-US"/>
          </a:p>
        </p:txBody>
      </p:sp>
      <p:graphicFrame>
        <p:nvGraphicFramePr>
          <p:cNvPr id="991242" name="Object 10">
            <a:extLst>
              <a:ext uri="{FF2B5EF4-FFF2-40B4-BE49-F238E27FC236}">
                <a16:creationId xmlns:a16="http://schemas.microsoft.com/office/drawing/2014/main" id="{32B0799B-A6AE-4A07-9342-7330168869FD}"/>
              </a:ext>
            </a:extLst>
          </p:cNvPr>
          <p:cNvGraphicFramePr>
            <a:graphicFrameLocks noChangeAspect="1"/>
          </p:cNvGraphicFramePr>
          <p:nvPr/>
        </p:nvGraphicFramePr>
        <p:xfrm>
          <a:off x="3648076" y="4297364"/>
          <a:ext cx="4968875" cy="860425"/>
        </p:xfrm>
        <a:graphic>
          <a:graphicData uri="http://schemas.openxmlformats.org/presentationml/2006/ole">
            <mc:AlternateContent xmlns:mc="http://schemas.openxmlformats.org/markup-compatibility/2006">
              <mc:Choice xmlns:v="urn:schemas-microsoft-com:vml" Requires="v">
                <p:oleObj spid="_x0000_s14343" name="Equation" r:id="rId3" imgW="1714500" imgH="431800" progId="Equation.DSMT4">
                  <p:embed/>
                </p:oleObj>
              </mc:Choice>
              <mc:Fallback>
                <p:oleObj name="Equation" r:id="rId3" imgW="1714500" imgH="431800" progId="Equation.DSMT4">
                  <p:embed/>
                  <p:pic>
                    <p:nvPicPr>
                      <p:cNvPr id="991242" name="Object 10">
                        <a:extLst>
                          <a:ext uri="{FF2B5EF4-FFF2-40B4-BE49-F238E27FC236}">
                            <a16:creationId xmlns:a16="http://schemas.microsoft.com/office/drawing/2014/main" id="{32B0799B-A6AE-4A07-9342-7330168869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8076" y="4297364"/>
                        <a:ext cx="4968875" cy="860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a:extLst>
              <a:ext uri="{FF2B5EF4-FFF2-40B4-BE49-F238E27FC236}">
                <a16:creationId xmlns:a16="http://schemas.microsoft.com/office/drawing/2014/main" id="{2E100673-5EE1-4BE1-9D7C-20C6070B6B85}"/>
              </a:ext>
            </a:extLst>
          </p:cNvPr>
          <p:cNvSpPr>
            <a:spLocks noGrp="1"/>
          </p:cNvSpPr>
          <p:nvPr>
            <p:ph type="dt" sz="half" idx="10"/>
          </p:nvPr>
        </p:nvSpPr>
        <p:spPr/>
        <p:txBody>
          <a:bodyPr/>
          <a:lstStyle/>
          <a:p>
            <a:fld id="{13A0EE99-D392-4F90-B3AB-0CF708108385}" type="datetime1">
              <a:rPr lang="zh-CN" altLang="en-US"/>
              <a:pPr/>
              <a:t>2018/11/28</a:t>
            </a:fld>
            <a:endParaRPr lang="en-US" altLang="zh-CN"/>
          </a:p>
        </p:txBody>
      </p:sp>
      <p:sp>
        <p:nvSpPr>
          <p:cNvPr id="8" name="灯片编号占位符 5">
            <a:extLst>
              <a:ext uri="{FF2B5EF4-FFF2-40B4-BE49-F238E27FC236}">
                <a16:creationId xmlns:a16="http://schemas.microsoft.com/office/drawing/2014/main" id="{CC240CA6-C45C-4E26-9F40-9233F0CA899B}"/>
              </a:ext>
            </a:extLst>
          </p:cNvPr>
          <p:cNvSpPr>
            <a:spLocks noGrp="1"/>
          </p:cNvSpPr>
          <p:nvPr>
            <p:ph type="sldNum" sz="quarter" idx="12"/>
          </p:nvPr>
        </p:nvSpPr>
        <p:spPr/>
        <p:txBody>
          <a:bodyPr/>
          <a:lstStyle/>
          <a:p>
            <a:fld id="{C07590DB-A374-43C5-816C-3481929612CC}" type="slidenum">
              <a:rPr lang="en-US" altLang="zh-CN"/>
              <a:pPr/>
              <a:t>27</a:t>
            </a:fld>
            <a:endParaRPr lang="en-US" altLang="zh-CN"/>
          </a:p>
        </p:txBody>
      </p:sp>
      <p:sp>
        <p:nvSpPr>
          <p:cNvPr id="993282" name="Rectangle 2">
            <a:extLst>
              <a:ext uri="{FF2B5EF4-FFF2-40B4-BE49-F238E27FC236}">
                <a16:creationId xmlns:a16="http://schemas.microsoft.com/office/drawing/2014/main" id="{6EB4A41D-3E5B-4094-94CA-D5C7C490449B}"/>
              </a:ext>
            </a:extLst>
          </p:cNvPr>
          <p:cNvSpPr>
            <a:spLocks noGrp="1" noRot="1" noChangeArrowheads="1"/>
          </p:cNvSpPr>
          <p:nvPr>
            <p:ph type="title"/>
          </p:nvPr>
        </p:nvSpPr>
        <p:spPr/>
        <p:txBody>
          <a:bodyPr/>
          <a:lstStyle/>
          <a:p>
            <a:r>
              <a:rPr lang="zh-CN" altLang="en-US">
                <a:latin typeface="宋体" panose="02010600030101010101" pitchFamily="2" charset="-122"/>
              </a:rPr>
              <a:t>变步生成器</a:t>
            </a:r>
          </a:p>
        </p:txBody>
      </p:sp>
      <p:sp>
        <p:nvSpPr>
          <p:cNvPr id="993283" name="Rectangle 3">
            <a:extLst>
              <a:ext uri="{FF2B5EF4-FFF2-40B4-BE49-F238E27FC236}">
                <a16:creationId xmlns:a16="http://schemas.microsoft.com/office/drawing/2014/main" id="{C232393F-1F3C-48CA-97E5-0D088BF83366}"/>
              </a:ext>
            </a:extLst>
          </p:cNvPr>
          <p:cNvSpPr>
            <a:spLocks noGrp="1" noRot="1" noChangeArrowheads="1"/>
          </p:cNvSpPr>
          <p:nvPr>
            <p:ph type="body" idx="1"/>
          </p:nvPr>
        </p:nvSpPr>
        <p:spPr>
          <a:xfrm>
            <a:off x="1774825" y="1196975"/>
            <a:ext cx="8713788" cy="5327650"/>
          </a:xfrm>
        </p:spPr>
        <p:txBody>
          <a:bodyPr>
            <a:normAutofit lnSpcReduction="10000"/>
          </a:bodyPr>
          <a:lstStyle/>
          <a:p>
            <a:pPr lvl="1" algn="just">
              <a:lnSpc>
                <a:spcPct val="110000"/>
              </a:lnSpc>
              <a:buClr>
                <a:srgbClr val="0000CC"/>
              </a:buClr>
            </a:pPr>
            <a:r>
              <a:rPr lang="zh-CN" altLang="en-US">
                <a:latin typeface="宋体" panose="02010600030101010101" pitchFamily="2" charset="-122"/>
              </a:rPr>
              <a:t>变步生成器（</a:t>
            </a:r>
            <a:r>
              <a:rPr lang="en-US" altLang="zh-CN">
                <a:latin typeface="宋体" panose="02010600030101010101" pitchFamily="2" charset="-122"/>
              </a:rPr>
              <a:t>Alternating Step Generators</a:t>
            </a:r>
            <a:r>
              <a:rPr lang="zh-CN" altLang="en-US">
                <a:latin typeface="宋体" panose="02010600030101010101" pitchFamily="2" charset="-122"/>
              </a:rPr>
              <a:t>）</a:t>
            </a:r>
          </a:p>
          <a:p>
            <a:pPr lvl="1" algn="just">
              <a:lnSpc>
                <a:spcPct val="120000"/>
              </a:lnSpc>
              <a:buClr>
                <a:srgbClr val="0000CC"/>
              </a:buClr>
              <a:buFont typeface="Wingdings" panose="05000000000000000000" pitchFamily="2" charset="2"/>
              <a:buNone/>
            </a:pPr>
            <a:r>
              <a:rPr lang="zh-CN" altLang="en-US">
                <a:latin typeface="宋体" panose="02010600030101010101" pitchFamily="2" charset="-122"/>
              </a:rPr>
              <a:t>  </a:t>
            </a:r>
            <a:r>
              <a:rPr lang="en-US" altLang="zh-CN">
                <a:latin typeface="宋体" panose="02010600030101010101" pitchFamily="2" charset="-122"/>
              </a:rPr>
              <a:t>1987</a:t>
            </a:r>
            <a:r>
              <a:rPr lang="zh-CN" altLang="en-US">
                <a:latin typeface="宋体" panose="02010600030101010101" pitchFamily="2" charset="-122"/>
              </a:rPr>
              <a:t>年，提出了变步生成器。变步生成器由</a:t>
            </a:r>
            <a:r>
              <a:rPr lang="en-US" altLang="zh-CN">
                <a:latin typeface="宋体" panose="02010600030101010101" pitchFamily="2" charset="-122"/>
              </a:rPr>
              <a:t>3</a:t>
            </a:r>
            <a:r>
              <a:rPr lang="zh-CN" altLang="en-US">
                <a:latin typeface="宋体" panose="02010600030101010101" pitchFamily="2" charset="-122"/>
              </a:rPr>
              <a:t>个</a:t>
            </a:r>
            <a:r>
              <a:rPr lang="en-US" altLang="zh-CN">
                <a:latin typeface="宋体" panose="02010600030101010101" pitchFamily="2" charset="-122"/>
              </a:rPr>
              <a:t>LFSR</a:t>
            </a:r>
            <a:r>
              <a:rPr lang="zh-CN" altLang="en-US">
                <a:latin typeface="宋体" panose="02010600030101010101" pitchFamily="2" charset="-122"/>
              </a:rPr>
              <a:t>组成，一个为控制</a:t>
            </a:r>
            <a:r>
              <a:rPr lang="en-US" altLang="zh-CN">
                <a:latin typeface="宋体" panose="02010600030101010101" pitchFamily="2" charset="-122"/>
              </a:rPr>
              <a:t>LFSR</a:t>
            </a:r>
            <a:r>
              <a:rPr lang="zh-CN" altLang="en-US">
                <a:latin typeface="宋体" panose="02010600030101010101" pitchFamily="2" charset="-122"/>
              </a:rPr>
              <a:t>，另两个为受控</a:t>
            </a:r>
            <a:r>
              <a:rPr lang="en-US" altLang="zh-CN">
                <a:latin typeface="宋体" panose="02010600030101010101" pitchFamily="2" charset="-122"/>
              </a:rPr>
              <a:t>LFSR</a:t>
            </a:r>
            <a:r>
              <a:rPr lang="zh-CN" altLang="en-US">
                <a:latin typeface="宋体" panose="02010600030101010101" pitchFamily="2" charset="-122"/>
              </a:rPr>
              <a:t>。设</a:t>
            </a:r>
            <a:r>
              <a:rPr lang="en-US" altLang="zh-CN" u="sng">
                <a:latin typeface="宋体" panose="02010600030101010101" pitchFamily="2" charset="-122"/>
              </a:rPr>
              <a:t>a</a:t>
            </a:r>
            <a:r>
              <a:rPr lang="zh-CN" altLang="en-US">
                <a:latin typeface="宋体" panose="02010600030101010101" pitchFamily="2" charset="-122"/>
              </a:rPr>
              <a:t>是控制序列，</a:t>
            </a:r>
            <a:r>
              <a:rPr lang="en-US" altLang="zh-CN" u="sng">
                <a:latin typeface="宋体" panose="02010600030101010101" pitchFamily="2" charset="-122"/>
              </a:rPr>
              <a:t>b</a:t>
            </a:r>
            <a:r>
              <a:rPr lang="zh-CN" altLang="en-US">
                <a:latin typeface="宋体" panose="02010600030101010101" pitchFamily="2" charset="-122"/>
              </a:rPr>
              <a:t>和</a:t>
            </a:r>
            <a:r>
              <a:rPr lang="en-US" altLang="zh-CN" u="sng">
                <a:latin typeface="宋体" panose="02010600030101010101" pitchFamily="2" charset="-122"/>
              </a:rPr>
              <a:t>c</a:t>
            </a:r>
            <a:r>
              <a:rPr lang="zh-CN" altLang="en-US">
                <a:latin typeface="宋体" panose="02010600030101010101" pitchFamily="2" charset="-122"/>
              </a:rPr>
              <a:t>是受控序列，则变步生成器的输出序列</a:t>
            </a:r>
            <a:r>
              <a:rPr lang="en-US" altLang="zh-CN" u="sng">
                <a:latin typeface="宋体" panose="02010600030101010101" pitchFamily="2" charset="-122"/>
              </a:rPr>
              <a:t>z</a:t>
            </a:r>
            <a:r>
              <a:rPr lang="zh-CN" altLang="en-US">
                <a:latin typeface="宋体" panose="02010600030101010101" pitchFamily="2" charset="-122"/>
              </a:rPr>
              <a:t>满足</a:t>
            </a:r>
          </a:p>
          <a:p>
            <a:pPr lvl="1" algn="just">
              <a:lnSpc>
                <a:spcPct val="120000"/>
              </a:lnSpc>
              <a:buClr>
                <a:srgbClr val="0000CC"/>
              </a:buClr>
              <a:buFont typeface="Wingdings" panose="05000000000000000000" pitchFamily="2" charset="2"/>
              <a:buNone/>
            </a:pPr>
            <a:endParaRPr lang="zh-CN" altLang="en-US">
              <a:latin typeface="宋体" panose="02010600030101010101" pitchFamily="2" charset="-122"/>
            </a:endParaRPr>
          </a:p>
          <a:p>
            <a:pPr lvl="1" algn="just">
              <a:lnSpc>
                <a:spcPct val="110000"/>
              </a:lnSpc>
              <a:buClr>
                <a:srgbClr val="0000CC"/>
              </a:buClr>
              <a:buFont typeface="Wingdings" panose="05000000000000000000" pitchFamily="2" charset="2"/>
              <a:buNone/>
            </a:pPr>
            <a:endParaRPr lang="zh-CN" altLang="en-US">
              <a:latin typeface="宋体" panose="02010600030101010101" pitchFamily="2" charset="-122"/>
            </a:endParaRPr>
          </a:p>
          <a:p>
            <a:pPr lvl="1" algn="just">
              <a:lnSpc>
                <a:spcPct val="140000"/>
              </a:lnSpc>
              <a:buClr>
                <a:srgbClr val="0000CC"/>
              </a:buClr>
              <a:buFont typeface="Wingdings" panose="05000000000000000000" pitchFamily="2" charset="2"/>
              <a:buNone/>
            </a:pPr>
            <a:r>
              <a:rPr lang="zh-CN" altLang="en-US">
                <a:latin typeface="宋体" panose="02010600030101010101" pitchFamily="2" charset="-122"/>
              </a:rPr>
              <a:t>  实际上，序列</a:t>
            </a:r>
            <a:r>
              <a:rPr lang="en-US" altLang="zh-CN">
                <a:latin typeface="宋体" panose="02010600030101010101" pitchFamily="2" charset="-122"/>
              </a:rPr>
              <a:t>(b</a:t>
            </a:r>
            <a:r>
              <a:rPr lang="en-US" altLang="zh-CN" baseline="-25000">
                <a:latin typeface="宋体" panose="02010600030101010101" pitchFamily="2" charset="-122"/>
              </a:rPr>
              <a:t>s(t)</a:t>
            </a:r>
            <a:r>
              <a:rPr lang="en-US" altLang="zh-CN">
                <a:latin typeface="宋体" panose="02010600030101010101" pitchFamily="2" charset="-122"/>
              </a:rPr>
              <a:t>)</a:t>
            </a:r>
            <a:r>
              <a:rPr lang="en-US" altLang="zh-CN" baseline="-25000">
                <a:latin typeface="宋体" panose="02010600030101010101" pitchFamily="2" charset="-122"/>
              </a:rPr>
              <a:t>t≥0</a:t>
            </a:r>
            <a:r>
              <a:rPr lang="zh-CN" altLang="en-US">
                <a:latin typeface="宋体" panose="02010600030101010101" pitchFamily="2" charset="-122"/>
              </a:rPr>
              <a:t>就是</a:t>
            </a:r>
            <a:r>
              <a:rPr lang="en-US" altLang="zh-CN" u="sng">
                <a:latin typeface="宋体" panose="02010600030101010101" pitchFamily="2" charset="-122"/>
              </a:rPr>
              <a:t>b</a:t>
            </a:r>
            <a:r>
              <a:rPr lang="zh-CN" altLang="en-US">
                <a:latin typeface="宋体" panose="02010600030101010101" pitchFamily="2" charset="-122"/>
              </a:rPr>
              <a:t>受</a:t>
            </a:r>
            <a:r>
              <a:rPr lang="en-US" altLang="zh-CN" u="sng">
                <a:latin typeface="宋体" panose="02010600030101010101" pitchFamily="2" charset="-122"/>
              </a:rPr>
              <a:t>a</a:t>
            </a:r>
            <a:r>
              <a:rPr lang="zh-CN" altLang="en-US">
                <a:latin typeface="宋体" panose="02010600030101010101" pitchFamily="2" charset="-122"/>
              </a:rPr>
              <a:t>控制的停走序列，而 </a:t>
            </a:r>
            <a:r>
              <a:rPr lang="en-US" altLang="zh-CN">
                <a:latin typeface="宋体" panose="02010600030101010101" pitchFamily="2" charset="-122"/>
              </a:rPr>
              <a:t>(c</a:t>
            </a:r>
            <a:r>
              <a:rPr lang="en-US" altLang="zh-CN" baseline="-25000">
                <a:latin typeface="宋体" panose="02010600030101010101" pitchFamily="2" charset="-122"/>
              </a:rPr>
              <a:t>i+1-s(t)</a:t>
            </a:r>
            <a:r>
              <a:rPr lang="en-US" altLang="zh-CN">
                <a:latin typeface="宋体" panose="02010600030101010101" pitchFamily="2" charset="-122"/>
              </a:rPr>
              <a:t>)</a:t>
            </a:r>
            <a:r>
              <a:rPr lang="en-US" altLang="zh-CN" baseline="-25000">
                <a:latin typeface="宋体" panose="02010600030101010101" pitchFamily="2" charset="-122"/>
              </a:rPr>
              <a:t>t≥0</a:t>
            </a:r>
            <a:r>
              <a:rPr lang="zh-CN" altLang="en-US">
                <a:latin typeface="宋体" panose="02010600030101010101" pitchFamily="2" charset="-122"/>
              </a:rPr>
              <a:t>序列是</a:t>
            </a:r>
            <a:r>
              <a:rPr lang="en-US" altLang="zh-CN" u="sng">
                <a:latin typeface="宋体" panose="02010600030101010101" pitchFamily="2" charset="-122"/>
              </a:rPr>
              <a:t>c</a:t>
            </a:r>
            <a:r>
              <a:rPr lang="zh-CN" altLang="en-US">
                <a:latin typeface="宋体" panose="02010600030101010101" pitchFamily="2" charset="-122"/>
              </a:rPr>
              <a:t>受</a:t>
            </a:r>
            <a:r>
              <a:rPr lang="en-US" altLang="zh-CN">
                <a:latin typeface="宋体" panose="02010600030101010101" pitchFamily="2" charset="-122"/>
              </a:rPr>
              <a:t>a⊕1</a:t>
            </a:r>
            <a:r>
              <a:rPr lang="zh-CN" altLang="en-US">
                <a:latin typeface="宋体" panose="02010600030101010101" pitchFamily="2" charset="-122"/>
              </a:rPr>
              <a:t>控制的停走序列。因而，变步生成器输出序列就是两个停走序列的模</a:t>
            </a:r>
            <a:r>
              <a:rPr lang="en-US" altLang="zh-CN">
                <a:latin typeface="宋体" panose="02010600030101010101" pitchFamily="2" charset="-122"/>
              </a:rPr>
              <a:t>2</a:t>
            </a:r>
            <a:r>
              <a:rPr lang="zh-CN" altLang="en-US">
                <a:latin typeface="宋体" panose="02010600030101010101" pitchFamily="2" charset="-122"/>
              </a:rPr>
              <a:t>和。它基本保留了停走序列周期和线性复杂度的优良性质，并具有理想的统计特性。</a:t>
            </a:r>
          </a:p>
        </p:txBody>
      </p:sp>
      <p:sp>
        <p:nvSpPr>
          <p:cNvPr id="993285" name="Rectangle 5">
            <a:extLst>
              <a:ext uri="{FF2B5EF4-FFF2-40B4-BE49-F238E27FC236}">
                <a16:creationId xmlns:a16="http://schemas.microsoft.com/office/drawing/2014/main" id="{587FBB85-74E3-4737-A017-6B495D93DD0F}"/>
              </a:ext>
            </a:extLst>
          </p:cNvPr>
          <p:cNvSpPr>
            <a:spLocks noChangeArrowheads="1"/>
          </p:cNvSpPr>
          <p:nvPr/>
        </p:nvSpPr>
        <p:spPr bwMode="auto">
          <a:xfrm>
            <a:off x="1524001" y="3030022"/>
            <a:ext cx="184731" cy="369332"/>
          </a:xfrm>
          <a:prstGeom prst="rect">
            <a:avLst/>
          </a:prstGeom>
          <a:noFill/>
          <a:ln>
            <a:noFill/>
          </a:ln>
          <a:effectLst>
            <a:outerShdw dist="125724" dir="189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Lst>
        </p:spPr>
        <p:txBody>
          <a:bodyPr wrap="none" anchor="ctr">
            <a:spAutoFit/>
          </a:bodyPr>
          <a:lstStyle/>
          <a:p>
            <a:endParaRPr lang="zh-CN" altLang="en-US"/>
          </a:p>
        </p:txBody>
      </p:sp>
      <p:graphicFrame>
        <p:nvGraphicFramePr>
          <p:cNvPr id="993284" name="Object 4">
            <a:extLst>
              <a:ext uri="{FF2B5EF4-FFF2-40B4-BE49-F238E27FC236}">
                <a16:creationId xmlns:a16="http://schemas.microsoft.com/office/drawing/2014/main" id="{B74C115E-EAD8-4CCB-B26A-04BD653B9AA3}"/>
              </a:ext>
            </a:extLst>
          </p:cNvPr>
          <p:cNvGraphicFramePr>
            <a:graphicFrameLocks noChangeAspect="1"/>
          </p:cNvGraphicFramePr>
          <p:nvPr/>
        </p:nvGraphicFramePr>
        <p:xfrm>
          <a:off x="3432175" y="3079751"/>
          <a:ext cx="5759450" cy="925513"/>
        </p:xfrm>
        <a:graphic>
          <a:graphicData uri="http://schemas.openxmlformats.org/presentationml/2006/ole">
            <mc:AlternateContent xmlns:mc="http://schemas.openxmlformats.org/markup-compatibility/2006">
              <mc:Choice xmlns:v="urn:schemas-microsoft-com:vml" Requires="v">
                <p:oleObj spid="_x0000_s15367" name="Equation" r:id="rId3" imgW="2184400" imgH="431800" progId="Equation.DSMT4">
                  <p:embed/>
                </p:oleObj>
              </mc:Choice>
              <mc:Fallback>
                <p:oleObj name="Equation" r:id="rId3" imgW="2184400" imgH="431800" progId="Equation.DSMT4">
                  <p:embed/>
                  <p:pic>
                    <p:nvPicPr>
                      <p:cNvPr id="993284" name="Object 4">
                        <a:extLst>
                          <a:ext uri="{FF2B5EF4-FFF2-40B4-BE49-F238E27FC236}">
                            <a16:creationId xmlns:a16="http://schemas.microsoft.com/office/drawing/2014/main" id="{B74C115E-EAD8-4CCB-B26A-04BD653B9A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32175" y="3079751"/>
                        <a:ext cx="5759450" cy="925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日期占位符 3">
            <a:extLst>
              <a:ext uri="{FF2B5EF4-FFF2-40B4-BE49-F238E27FC236}">
                <a16:creationId xmlns:a16="http://schemas.microsoft.com/office/drawing/2014/main" id="{083FD08F-C67C-4DC8-8EE3-F5A48090D0B2}"/>
              </a:ext>
            </a:extLst>
          </p:cNvPr>
          <p:cNvSpPr>
            <a:spLocks noGrp="1"/>
          </p:cNvSpPr>
          <p:nvPr>
            <p:ph type="dt" sz="half" idx="10"/>
          </p:nvPr>
        </p:nvSpPr>
        <p:spPr/>
        <p:txBody>
          <a:bodyPr/>
          <a:lstStyle/>
          <a:p>
            <a:fld id="{C3708913-A01D-4AC2-823E-B44F9F61846A}" type="datetime1">
              <a:rPr lang="zh-CN" altLang="en-US"/>
              <a:pPr/>
              <a:t>2018/11/28</a:t>
            </a:fld>
            <a:endParaRPr lang="en-US" altLang="zh-CN"/>
          </a:p>
        </p:txBody>
      </p:sp>
      <p:sp>
        <p:nvSpPr>
          <p:cNvPr id="22" name="灯片编号占位符 5">
            <a:extLst>
              <a:ext uri="{FF2B5EF4-FFF2-40B4-BE49-F238E27FC236}">
                <a16:creationId xmlns:a16="http://schemas.microsoft.com/office/drawing/2014/main" id="{FCB35991-635D-4809-93F0-4CC2FD52F03D}"/>
              </a:ext>
            </a:extLst>
          </p:cNvPr>
          <p:cNvSpPr>
            <a:spLocks noGrp="1"/>
          </p:cNvSpPr>
          <p:nvPr>
            <p:ph type="sldNum" sz="quarter" idx="12"/>
          </p:nvPr>
        </p:nvSpPr>
        <p:spPr/>
        <p:txBody>
          <a:bodyPr/>
          <a:lstStyle/>
          <a:p>
            <a:fld id="{D09D293E-0135-4904-8843-DB47C1E16071}" type="slidenum">
              <a:rPr lang="en-US" altLang="zh-CN"/>
              <a:pPr/>
              <a:t>28</a:t>
            </a:fld>
            <a:endParaRPr lang="en-US" altLang="zh-CN"/>
          </a:p>
        </p:txBody>
      </p:sp>
      <p:sp>
        <p:nvSpPr>
          <p:cNvPr id="1019906" name="Rectangle 2">
            <a:extLst>
              <a:ext uri="{FF2B5EF4-FFF2-40B4-BE49-F238E27FC236}">
                <a16:creationId xmlns:a16="http://schemas.microsoft.com/office/drawing/2014/main" id="{B5C8FA6B-53E0-423E-8673-A5B8AB4B166A}"/>
              </a:ext>
            </a:extLst>
          </p:cNvPr>
          <p:cNvSpPr>
            <a:spLocks noGrp="1" noRot="1" noChangeArrowheads="1"/>
          </p:cNvSpPr>
          <p:nvPr>
            <p:ph type="title"/>
          </p:nvPr>
        </p:nvSpPr>
        <p:spPr/>
        <p:txBody>
          <a:bodyPr/>
          <a:lstStyle/>
          <a:p>
            <a:r>
              <a:rPr lang="zh-CN" altLang="en-US"/>
              <a:t>非线性组合生成器</a:t>
            </a:r>
          </a:p>
        </p:txBody>
      </p:sp>
      <p:sp>
        <p:nvSpPr>
          <p:cNvPr id="1019907" name="Rectangle 3">
            <a:extLst>
              <a:ext uri="{FF2B5EF4-FFF2-40B4-BE49-F238E27FC236}">
                <a16:creationId xmlns:a16="http://schemas.microsoft.com/office/drawing/2014/main" id="{C71C669B-F78C-44B7-885E-28645FDA9323}"/>
              </a:ext>
            </a:extLst>
          </p:cNvPr>
          <p:cNvSpPr>
            <a:spLocks noGrp="1" noRot="1" noChangeArrowheads="1"/>
          </p:cNvSpPr>
          <p:nvPr>
            <p:ph type="body" idx="1"/>
          </p:nvPr>
        </p:nvSpPr>
        <p:spPr>
          <a:xfrm>
            <a:off x="1703389" y="1196976"/>
            <a:ext cx="8785225" cy="5400675"/>
          </a:xfrm>
        </p:spPr>
        <p:txBody>
          <a:bodyPr/>
          <a:lstStyle/>
          <a:p>
            <a:r>
              <a:rPr lang="zh-CN" altLang="en-US">
                <a:latin typeface="宋体" panose="02010600030101010101" pitchFamily="2" charset="-122"/>
              </a:rPr>
              <a:t>非线性组合生成器的思想是将多条</a:t>
            </a:r>
            <a:r>
              <a:rPr lang="en-US" altLang="zh-CN">
                <a:latin typeface="宋体" panose="02010600030101010101" pitchFamily="2" charset="-122"/>
              </a:rPr>
              <a:t>m-</a:t>
            </a:r>
            <a:r>
              <a:rPr lang="zh-CN" altLang="en-US">
                <a:latin typeface="宋体" panose="02010600030101010101" pitchFamily="2" charset="-122"/>
              </a:rPr>
              <a:t>序列通过非线性的方式合并成一条密钥流序列。图</a:t>
            </a:r>
            <a:r>
              <a:rPr lang="en-US" altLang="zh-CN">
                <a:latin typeface="宋体" panose="02010600030101010101" pitchFamily="2" charset="-122"/>
              </a:rPr>
              <a:t>1</a:t>
            </a:r>
            <a:r>
              <a:rPr lang="zh-CN" altLang="en-US">
                <a:latin typeface="宋体" panose="02010600030101010101" pitchFamily="2" charset="-122"/>
              </a:rPr>
              <a:t>是非线性组合生成器的简单模型图，其中</a:t>
            </a:r>
            <a:r>
              <a:rPr lang="en-US" altLang="zh-CN" i="1">
                <a:latin typeface="Times New Roman" panose="02020603050405020304" pitchFamily="18" charset="0"/>
              </a:rPr>
              <a:t>f=f</a:t>
            </a:r>
            <a:r>
              <a:rPr lang="en-US" altLang="zh-CN">
                <a:latin typeface="Times New Roman" panose="02020603050405020304" pitchFamily="18" charset="0"/>
              </a:rPr>
              <a:t>(</a:t>
            </a:r>
            <a:r>
              <a:rPr lang="en-US" altLang="zh-CN" i="1">
                <a:latin typeface="Times New Roman" panose="02020603050405020304" pitchFamily="18" charset="0"/>
              </a:rPr>
              <a:t>x</a:t>
            </a:r>
            <a:r>
              <a:rPr lang="en-US" altLang="zh-CN" i="1" baseline="-25000">
                <a:latin typeface="Times New Roman" panose="02020603050405020304" pitchFamily="18" charset="0"/>
              </a:rPr>
              <a:t>1</a:t>
            </a:r>
            <a:r>
              <a:rPr lang="en-US" altLang="zh-CN" i="1">
                <a:latin typeface="Times New Roman" panose="02020603050405020304" pitchFamily="18" charset="0"/>
              </a:rPr>
              <a:t>,x</a:t>
            </a:r>
            <a:r>
              <a:rPr lang="en-US" altLang="zh-CN" i="1" baseline="-25000">
                <a:latin typeface="Times New Roman" panose="02020603050405020304" pitchFamily="18" charset="0"/>
              </a:rPr>
              <a:t>2</a:t>
            </a:r>
            <a:r>
              <a:rPr lang="en-US" altLang="zh-CN" i="1">
                <a:latin typeface="Times New Roman" panose="02020603050405020304" pitchFamily="18" charset="0"/>
              </a:rPr>
              <a:t>,…,x</a:t>
            </a:r>
            <a:r>
              <a:rPr lang="en-US" altLang="zh-CN" i="1" baseline="-25000">
                <a:latin typeface="Times New Roman" panose="02020603050405020304" pitchFamily="18" charset="0"/>
              </a:rPr>
              <a:t>n</a:t>
            </a:r>
            <a:r>
              <a:rPr lang="en-US" altLang="zh-CN">
                <a:latin typeface="Times New Roman" panose="02020603050405020304" pitchFamily="18" charset="0"/>
              </a:rPr>
              <a:t>)</a:t>
            </a:r>
            <a:r>
              <a:rPr lang="zh-CN" altLang="en-US">
                <a:latin typeface="宋体" panose="02010600030101010101" pitchFamily="2" charset="-122"/>
              </a:rPr>
              <a:t>是一个</a:t>
            </a:r>
            <a:r>
              <a:rPr lang="en-US" altLang="zh-CN" i="1">
                <a:latin typeface="宋体" panose="02010600030101010101" pitchFamily="2" charset="-122"/>
              </a:rPr>
              <a:t>n</a:t>
            </a:r>
            <a:r>
              <a:rPr lang="zh-CN" altLang="en-US">
                <a:latin typeface="宋体" panose="02010600030101010101" pitchFamily="2" charset="-122"/>
              </a:rPr>
              <a:t>元布尔函数，密钥流序列</a:t>
            </a:r>
            <a:r>
              <a:rPr lang="en-US" altLang="zh-CN" u="sng">
                <a:latin typeface="宋体" panose="02010600030101010101" pitchFamily="2" charset="-122"/>
              </a:rPr>
              <a:t>z</a:t>
            </a:r>
            <a:r>
              <a:rPr lang="en-US" altLang="zh-CN">
                <a:latin typeface="宋体" panose="02010600030101010101" pitchFamily="2" charset="-122"/>
              </a:rPr>
              <a:t>=(z(t))</a:t>
            </a:r>
            <a:r>
              <a:rPr lang="en-US" altLang="zh-CN" baseline="-25000">
                <a:latin typeface="宋体" panose="02010600030101010101" pitchFamily="2" charset="-122"/>
              </a:rPr>
              <a:t>t≥0</a:t>
            </a:r>
            <a:r>
              <a:rPr lang="zh-CN" altLang="en-US">
                <a:latin typeface="宋体" panose="02010600030101010101" pitchFamily="2" charset="-122"/>
              </a:rPr>
              <a:t>满足</a:t>
            </a:r>
          </a:p>
          <a:p>
            <a:pPr algn="ctr">
              <a:buFont typeface="Wingdings" panose="05000000000000000000" pitchFamily="2" charset="2"/>
              <a:buNone/>
            </a:pPr>
            <a:r>
              <a:rPr lang="en-US" altLang="zh-CN" i="1">
                <a:latin typeface="Times New Roman" panose="02020603050405020304" pitchFamily="18" charset="0"/>
              </a:rPr>
              <a:t>z</a:t>
            </a:r>
            <a:r>
              <a:rPr lang="en-US" altLang="zh-CN">
                <a:latin typeface="Times New Roman" panose="02020603050405020304" pitchFamily="18" charset="0"/>
              </a:rPr>
              <a:t>(</a:t>
            </a:r>
            <a:r>
              <a:rPr lang="en-US" altLang="zh-CN" i="1">
                <a:latin typeface="Times New Roman" panose="02020603050405020304" pitchFamily="18" charset="0"/>
              </a:rPr>
              <a:t>t</a:t>
            </a:r>
            <a:r>
              <a:rPr lang="en-US" altLang="zh-CN">
                <a:latin typeface="Times New Roman" panose="02020603050405020304" pitchFamily="18" charset="0"/>
              </a:rPr>
              <a:t>)</a:t>
            </a:r>
            <a:r>
              <a:rPr lang="en-US" altLang="zh-CN" i="1">
                <a:latin typeface="Times New Roman" panose="02020603050405020304" pitchFamily="18" charset="0"/>
              </a:rPr>
              <a:t> = f</a:t>
            </a:r>
            <a:r>
              <a:rPr lang="en-US" altLang="zh-CN">
                <a:latin typeface="Times New Roman" panose="02020603050405020304" pitchFamily="18" charset="0"/>
              </a:rPr>
              <a:t>(</a:t>
            </a:r>
            <a:r>
              <a:rPr lang="en-US" altLang="zh-CN" i="1">
                <a:latin typeface="Times New Roman" panose="02020603050405020304" pitchFamily="18" charset="0"/>
              </a:rPr>
              <a:t>a</a:t>
            </a:r>
            <a:r>
              <a:rPr lang="en-US" altLang="zh-CN" i="1" baseline="-25000">
                <a:latin typeface="Times New Roman" panose="02020603050405020304" pitchFamily="18" charset="0"/>
              </a:rPr>
              <a:t>1</a:t>
            </a:r>
            <a:r>
              <a:rPr lang="en-US" altLang="zh-CN">
                <a:latin typeface="Times New Roman" panose="02020603050405020304" pitchFamily="18" charset="0"/>
              </a:rPr>
              <a:t>(</a:t>
            </a:r>
            <a:r>
              <a:rPr lang="en-US" altLang="zh-CN" i="1">
                <a:latin typeface="Times New Roman" panose="02020603050405020304" pitchFamily="18" charset="0"/>
              </a:rPr>
              <a:t>t</a:t>
            </a:r>
            <a:r>
              <a:rPr lang="en-US" altLang="zh-CN">
                <a:latin typeface="Times New Roman" panose="02020603050405020304" pitchFamily="18" charset="0"/>
              </a:rPr>
              <a:t>)</a:t>
            </a:r>
            <a:r>
              <a:rPr lang="en-US" altLang="zh-CN" i="1">
                <a:latin typeface="Times New Roman" panose="02020603050405020304" pitchFamily="18" charset="0"/>
              </a:rPr>
              <a:t>, a</a:t>
            </a:r>
            <a:r>
              <a:rPr lang="en-US" altLang="zh-CN" i="1" baseline="-25000">
                <a:latin typeface="Times New Roman" panose="02020603050405020304" pitchFamily="18" charset="0"/>
              </a:rPr>
              <a:t>2</a:t>
            </a:r>
            <a:r>
              <a:rPr lang="en-US" altLang="zh-CN">
                <a:latin typeface="Times New Roman" panose="02020603050405020304" pitchFamily="18" charset="0"/>
              </a:rPr>
              <a:t>(</a:t>
            </a:r>
            <a:r>
              <a:rPr lang="en-US" altLang="zh-CN" i="1">
                <a:latin typeface="Times New Roman" panose="02020603050405020304" pitchFamily="18" charset="0"/>
              </a:rPr>
              <a:t>t</a:t>
            </a:r>
            <a:r>
              <a:rPr lang="en-US" altLang="zh-CN">
                <a:latin typeface="Times New Roman" panose="02020603050405020304" pitchFamily="18" charset="0"/>
              </a:rPr>
              <a:t>)</a:t>
            </a:r>
            <a:r>
              <a:rPr lang="en-US" altLang="zh-CN" i="1">
                <a:latin typeface="Times New Roman" panose="02020603050405020304" pitchFamily="18" charset="0"/>
              </a:rPr>
              <a:t>,… a</a:t>
            </a:r>
            <a:r>
              <a:rPr lang="en-US" altLang="zh-CN" i="1" baseline="-25000">
                <a:latin typeface="Times New Roman" panose="02020603050405020304" pitchFamily="18" charset="0"/>
              </a:rPr>
              <a:t>n</a:t>
            </a:r>
            <a:r>
              <a:rPr lang="en-US" altLang="zh-CN">
                <a:latin typeface="Times New Roman" panose="02020603050405020304" pitchFamily="18" charset="0"/>
              </a:rPr>
              <a:t>(</a:t>
            </a:r>
            <a:r>
              <a:rPr lang="en-US" altLang="zh-CN" i="1">
                <a:latin typeface="Times New Roman" panose="02020603050405020304" pitchFamily="18" charset="0"/>
              </a:rPr>
              <a:t>t</a:t>
            </a:r>
            <a:r>
              <a:rPr lang="en-US" altLang="zh-CN">
                <a:latin typeface="Times New Roman" panose="02020603050405020304" pitchFamily="18" charset="0"/>
              </a:rPr>
              <a:t>))</a:t>
            </a:r>
            <a:r>
              <a:rPr lang="en-US" altLang="zh-CN" i="1">
                <a:latin typeface="Times New Roman" panose="02020603050405020304" pitchFamily="18" charset="0"/>
              </a:rPr>
              <a:t>, t≥0</a:t>
            </a:r>
            <a:r>
              <a:rPr lang="zh-CN" altLang="en-US">
                <a:latin typeface="宋体" panose="02010600030101010101" pitchFamily="2" charset="-122"/>
              </a:rPr>
              <a:t>。 </a:t>
            </a:r>
          </a:p>
        </p:txBody>
      </p:sp>
      <p:sp>
        <p:nvSpPr>
          <p:cNvPr id="1019908" name="Rectangle 4">
            <a:extLst>
              <a:ext uri="{FF2B5EF4-FFF2-40B4-BE49-F238E27FC236}">
                <a16:creationId xmlns:a16="http://schemas.microsoft.com/office/drawing/2014/main" id="{426A17CD-DD0E-4BA6-A972-C45B85D0E905}"/>
              </a:ext>
            </a:extLst>
          </p:cNvPr>
          <p:cNvSpPr>
            <a:spLocks noChangeArrowheads="1"/>
          </p:cNvSpPr>
          <p:nvPr/>
        </p:nvSpPr>
        <p:spPr bwMode="auto">
          <a:xfrm>
            <a:off x="3143251" y="3789364"/>
            <a:ext cx="1584325" cy="287337"/>
          </a:xfrm>
          <a:prstGeom prst="rect">
            <a:avLst/>
          </a:prstGeom>
          <a:solidFill>
            <a:schemeClr val="accent1"/>
          </a:solidFill>
          <a:ln w="12700" algn="ctr">
            <a:solidFill>
              <a:schemeClr val="tx1"/>
            </a:solidFill>
            <a:miter lim="800000"/>
            <a:headEnd/>
            <a:tailEnd/>
          </a:ln>
          <a:effectLst/>
          <a:extLst>
            <a:ext uri="{AF507438-7753-43E0-B8FC-AC1667EBCBE1}">
              <a14:hiddenEffects xmlns:a14="http://schemas.microsoft.com/office/drawing/2010/main">
                <a:effectLst>
                  <a:outerShdw dist="125724" dir="18900000" algn="ctr" rotWithShape="0">
                    <a:schemeClr val="bg2"/>
                  </a:outerShdw>
                </a:effectLst>
              </a14:hiddenEffects>
            </a:ext>
          </a:extLst>
        </p:spPr>
        <p:txBody>
          <a:bodyPr wrap="none" anchor="ctr"/>
          <a:lstStyle/>
          <a:p>
            <a:pPr algn="ctr"/>
            <a:r>
              <a:rPr lang="en-US" altLang="zh-CN" b="1"/>
              <a:t>LFSR1</a:t>
            </a:r>
          </a:p>
        </p:txBody>
      </p:sp>
      <p:sp>
        <p:nvSpPr>
          <p:cNvPr id="1019909" name="Rectangle 5">
            <a:extLst>
              <a:ext uri="{FF2B5EF4-FFF2-40B4-BE49-F238E27FC236}">
                <a16:creationId xmlns:a16="http://schemas.microsoft.com/office/drawing/2014/main" id="{37B07245-063C-4482-B1F0-CC8C95424965}"/>
              </a:ext>
            </a:extLst>
          </p:cNvPr>
          <p:cNvSpPr>
            <a:spLocks noChangeArrowheads="1"/>
          </p:cNvSpPr>
          <p:nvPr/>
        </p:nvSpPr>
        <p:spPr bwMode="auto">
          <a:xfrm>
            <a:off x="3143251" y="4437063"/>
            <a:ext cx="1584325" cy="360362"/>
          </a:xfrm>
          <a:prstGeom prst="rect">
            <a:avLst/>
          </a:prstGeom>
          <a:solidFill>
            <a:schemeClr val="accent1"/>
          </a:solidFill>
          <a:ln w="12700" algn="ctr">
            <a:solidFill>
              <a:schemeClr val="tx1"/>
            </a:solidFill>
            <a:miter lim="800000"/>
            <a:headEnd/>
            <a:tailEnd/>
          </a:ln>
          <a:effectLst/>
          <a:extLst>
            <a:ext uri="{AF507438-7753-43E0-B8FC-AC1667EBCBE1}">
              <a14:hiddenEffects xmlns:a14="http://schemas.microsoft.com/office/drawing/2010/main">
                <a:effectLst>
                  <a:outerShdw dist="125724" dir="18900000" algn="ctr" rotWithShape="0">
                    <a:schemeClr val="bg2"/>
                  </a:outerShdw>
                </a:effectLst>
              </a14:hiddenEffects>
            </a:ext>
          </a:extLst>
        </p:spPr>
        <p:txBody>
          <a:bodyPr wrap="none" anchor="ctr"/>
          <a:lstStyle/>
          <a:p>
            <a:endParaRPr lang="zh-CN" altLang="en-US"/>
          </a:p>
        </p:txBody>
      </p:sp>
      <p:sp>
        <p:nvSpPr>
          <p:cNvPr id="1019910" name="Rectangle 6">
            <a:extLst>
              <a:ext uri="{FF2B5EF4-FFF2-40B4-BE49-F238E27FC236}">
                <a16:creationId xmlns:a16="http://schemas.microsoft.com/office/drawing/2014/main" id="{D88A7006-172E-46F7-8C64-044026C23D37}"/>
              </a:ext>
            </a:extLst>
          </p:cNvPr>
          <p:cNvSpPr>
            <a:spLocks noChangeArrowheads="1"/>
          </p:cNvSpPr>
          <p:nvPr/>
        </p:nvSpPr>
        <p:spPr bwMode="auto">
          <a:xfrm>
            <a:off x="3216276" y="5734051"/>
            <a:ext cx="1584325" cy="358775"/>
          </a:xfrm>
          <a:prstGeom prst="rect">
            <a:avLst/>
          </a:prstGeom>
          <a:solidFill>
            <a:schemeClr val="accent1"/>
          </a:solidFill>
          <a:ln w="12700" algn="ctr">
            <a:solidFill>
              <a:schemeClr val="tx1"/>
            </a:solidFill>
            <a:miter lim="800000"/>
            <a:headEnd/>
            <a:tailEnd/>
          </a:ln>
          <a:effectLst/>
          <a:extLst>
            <a:ext uri="{AF507438-7753-43E0-B8FC-AC1667EBCBE1}">
              <a14:hiddenEffects xmlns:a14="http://schemas.microsoft.com/office/drawing/2010/main">
                <a:effectLst>
                  <a:outerShdw dist="125724" dir="18900000" algn="ctr" rotWithShape="0">
                    <a:schemeClr val="bg2"/>
                  </a:outerShdw>
                </a:effectLst>
              </a14:hiddenEffects>
            </a:ext>
          </a:extLst>
        </p:spPr>
        <p:txBody>
          <a:bodyPr wrap="none" anchor="ctr"/>
          <a:lstStyle/>
          <a:p>
            <a:pPr algn="ctr"/>
            <a:r>
              <a:rPr lang="en-US" altLang="zh-CN" b="1"/>
              <a:t>LFSRn</a:t>
            </a:r>
          </a:p>
        </p:txBody>
      </p:sp>
      <p:sp>
        <p:nvSpPr>
          <p:cNvPr id="1019911" name="Rectangle 7">
            <a:extLst>
              <a:ext uri="{FF2B5EF4-FFF2-40B4-BE49-F238E27FC236}">
                <a16:creationId xmlns:a16="http://schemas.microsoft.com/office/drawing/2014/main" id="{2859F3AA-0881-4A7B-B636-CEB529DB29A8}"/>
              </a:ext>
            </a:extLst>
          </p:cNvPr>
          <p:cNvSpPr>
            <a:spLocks noChangeArrowheads="1"/>
          </p:cNvSpPr>
          <p:nvPr/>
        </p:nvSpPr>
        <p:spPr bwMode="auto">
          <a:xfrm>
            <a:off x="6456363" y="4149725"/>
            <a:ext cx="2735262" cy="1295400"/>
          </a:xfrm>
          <a:prstGeom prst="rect">
            <a:avLst/>
          </a:prstGeom>
          <a:solidFill>
            <a:schemeClr val="accent1"/>
          </a:solidFill>
          <a:ln w="12700" algn="ctr">
            <a:solidFill>
              <a:schemeClr val="tx1"/>
            </a:solidFill>
            <a:miter lim="800000"/>
            <a:headEnd/>
            <a:tailEnd/>
          </a:ln>
          <a:effectLst/>
          <a:extLst>
            <a:ext uri="{AF507438-7753-43E0-B8FC-AC1667EBCBE1}">
              <a14:hiddenEffects xmlns:a14="http://schemas.microsoft.com/office/drawing/2010/main">
                <a:effectLst>
                  <a:outerShdw dist="125724" dir="18900000" algn="ctr" rotWithShape="0">
                    <a:schemeClr val="bg2"/>
                  </a:outerShdw>
                </a:effectLst>
              </a14:hiddenEffects>
            </a:ext>
          </a:extLst>
        </p:spPr>
        <p:txBody>
          <a:bodyPr wrap="none" anchor="ctr"/>
          <a:lstStyle/>
          <a:p>
            <a:pPr algn="ctr"/>
            <a:r>
              <a:rPr lang="en-US" altLang="zh-CN" b="1" i="1"/>
              <a:t>f=f</a:t>
            </a:r>
            <a:r>
              <a:rPr lang="en-US" altLang="zh-CN" b="1"/>
              <a:t>(</a:t>
            </a:r>
            <a:r>
              <a:rPr lang="en-US" altLang="zh-CN" b="1" i="1"/>
              <a:t>x</a:t>
            </a:r>
            <a:r>
              <a:rPr lang="en-US" altLang="zh-CN" b="1" i="1" baseline="-25000"/>
              <a:t>1</a:t>
            </a:r>
            <a:r>
              <a:rPr lang="en-US" altLang="zh-CN" b="1" i="1"/>
              <a:t>,x</a:t>
            </a:r>
            <a:r>
              <a:rPr lang="en-US" altLang="zh-CN" b="1" i="1" baseline="-25000"/>
              <a:t>2</a:t>
            </a:r>
            <a:r>
              <a:rPr lang="en-US" altLang="zh-CN" b="1" i="1"/>
              <a:t>,…,x</a:t>
            </a:r>
            <a:r>
              <a:rPr lang="en-US" altLang="zh-CN" b="1" i="1" baseline="-25000"/>
              <a:t>n</a:t>
            </a:r>
            <a:r>
              <a:rPr lang="en-US" altLang="zh-CN" b="1"/>
              <a:t>)</a:t>
            </a:r>
          </a:p>
        </p:txBody>
      </p:sp>
      <p:sp>
        <p:nvSpPr>
          <p:cNvPr id="1019913" name="Text Box 9">
            <a:extLst>
              <a:ext uri="{FF2B5EF4-FFF2-40B4-BE49-F238E27FC236}">
                <a16:creationId xmlns:a16="http://schemas.microsoft.com/office/drawing/2014/main" id="{C54AD9D4-2DF2-4961-889E-9FD3B958A49F}"/>
              </a:ext>
            </a:extLst>
          </p:cNvPr>
          <p:cNvSpPr txBox="1">
            <a:spLocks noChangeArrowheads="1"/>
          </p:cNvSpPr>
          <p:nvPr/>
        </p:nvSpPr>
        <p:spPr bwMode="auto">
          <a:xfrm>
            <a:off x="3375025" y="4570413"/>
            <a:ext cx="184150" cy="366712"/>
          </a:xfrm>
          <a:prstGeom prst="rect">
            <a:avLst/>
          </a:prstGeom>
          <a:noFill/>
          <a:ln>
            <a:noFill/>
          </a:ln>
          <a:effectLst>
            <a:outerShdw dist="125724" dir="189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Lst>
        </p:spPr>
        <p:txBody>
          <a:bodyPr>
            <a:spAutoFit/>
          </a:bodyPr>
          <a:lstStyle/>
          <a:p>
            <a:pPr>
              <a:spcBef>
                <a:spcPct val="50000"/>
              </a:spcBef>
            </a:pPr>
            <a:endParaRPr lang="zh-CN" altLang="zh-CN"/>
          </a:p>
        </p:txBody>
      </p:sp>
      <p:sp>
        <p:nvSpPr>
          <p:cNvPr id="1019915" name="Text Box 11">
            <a:extLst>
              <a:ext uri="{FF2B5EF4-FFF2-40B4-BE49-F238E27FC236}">
                <a16:creationId xmlns:a16="http://schemas.microsoft.com/office/drawing/2014/main" id="{B0F6C585-9496-4BA3-8677-E9EA13A71286}"/>
              </a:ext>
            </a:extLst>
          </p:cNvPr>
          <p:cNvSpPr txBox="1">
            <a:spLocks noChangeArrowheads="1"/>
          </p:cNvSpPr>
          <p:nvPr/>
        </p:nvSpPr>
        <p:spPr bwMode="auto">
          <a:xfrm>
            <a:off x="3287713" y="4437063"/>
            <a:ext cx="1295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25724" dir="18900000" algn="ctr" rotWithShape="0">
                    <a:schemeClr val="bg2"/>
                  </a:outerShdw>
                </a:effectLst>
              </a14:hiddenEffects>
            </a:ext>
          </a:extLst>
        </p:spPr>
        <p:txBody>
          <a:bodyPr>
            <a:spAutoFit/>
          </a:bodyPr>
          <a:lstStyle/>
          <a:p>
            <a:pPr algn="ctr">
              <a:spcBef>
                <a:spcPct val="50000"/>
              </a:spcBef>
            </a:pPr>
            <a:r>
              <a:rPr lang="en-US" altLang="zh-CN" b="1"/>
              <a:t>LFSR2</a:t>
            </a:r>
          </a:p>
        </p:txBody>
      </p:sp>
      <p:sp>
        <p:nvSpPr>
          <p:cNvPr id="1019918" name="Line 14">
            <a:extLst>
              <a:ext uri="{FF2B5EF4-FFF2-40B4-BE49-F238E27FC236}">
                <a16:creationId xmlns:a16="http://schemas.microsoft.com/office/drawing/2014/main" id="{0A02ADBF-3DD3-45E5-B2EB-8F8F4CADCA57}"/>
              </a:ext>
            </a:extLst>
          </p:cNvPr>
          <p:cNvSpPr>
            <a:spLocks noChangeShapeType="1"/>
          </p:cNvSpPr>
          <p:nvPr/>
        </p:nvSpPr>
        <p:spPr bwMode="auto">
          <a:xfrm>
            <a:off x="4727575" y="3933825"/>
            <a:ext cx="1728788" cy="50323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25724" dir="18900000" algn="ctr" rotWithShape="0">
                    <a:schemeClr val="bg2"/>
                  </a:outerShdw>
                </a:effectLst>
              </a14:hiddenEffects>
            </a:ext>
          </a:extLst>
        </p:spPr>
        <p:txBody>
          <a:bodyPr/>
          <a:lstStyle/>
          <a:p>
            <a:endParaRPr lang="zh-CN" altLang="en-US"/>
          </a:p>
        </p:txBody>
      </p:sp>
      <p:sp>
        <p:nvSpPr>
          <p:cNvPr id="1019919" name="Line 15">
            <a:extLst>
              <a:ext uri="{FF2B5EF4-FFF2-40B4-BE49-F238E27FC236}">
                <a16:creationId xmlns:a16="http://schemas.microsoft.com/office/drawing/2014/main" id="{8B0F8C0A-0475-40BD-BA65-EB1C4A4F0B29}"/>
              </a:ext>
            </a:extLst>
          </p:cNvPr>
          <p:cNvSpPr>
            <a:spLocks noChangeShapeType="1"/>
          </p:cNvSpPr>
          <p:nvPr/>
        </p:nvSpPr>
        <p:spPr bwMode="auto">
          <a:xfrm>
            <a:off x="4727575" y="4581525"/>
            <a:ext cx="1728788"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25724" dir="18900000" algn="ctr" rotWithShape="0">
                    <a:schemeClr val="bg2"/>
                  </a:outerShdw>
                </a:effectLst>
              </a14:hiddenEffects>
            </a:ext>
          </a:extLst>
        </p:spPr>
        <p:txBody>
          <a:bodyPr/>
          <a:lstStyle/>
          <a:p>
            <a:endParaRPr lang="zh-CN" altLang="en-US"/>
          </a:p>
        </p:txBody>
      </p:sp>
      <p:sp>
        <p:nvSpPr>
          <p:cNvPr id="1019920" name="Line 16">
            <a:extLst>
              <a:ext uri="{FF2B5EF4-FFF2-40B4-BE49-F238E27FC236}">
                <a16:creationId xmlns:a16="http://schemas.microsoft.com/office/drawing/2014/main" id="{3F122D6A-F2FF-47BA-8CDE-5548E42E002B}"/>
              </a:ext>
            </a:extLst>
          </p:cNvPr>
          <p:cNvSpPr>
            <a:spLocks noChangeShapeType="1"/>
          </p:cNvSpPr>
          <p:nvPr/>
        </p:nvSpPr>
        <p:spPr bwMode="auto">
          <a:xfrm flipV="1">
            <a:off x="4800601" y="5013326"/>
            <a:ext cx="1655763" cy="936625"/>
          </a:xfrm>
          <a:prstGeom prst="line">
            <a:avLst/>
          </a:prstGeom>
          <a:noFill/>
          <a:ln w="12700">
            <a:solidFill>
              <a:schemeClr val="tx1"/>
            </a:solidFill>
            <a:round/>
            <a:headEnd/>
            <a:tailEnd type="triangle" w="med" len="med"/>
          </a:ln>
          <a:effectLst>
            <a:outerShdw dist="125724" dir="189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1019921" name="Text Box 17">
            <a:extLst>
              <a:ext uri="{FF2B5EF4-FFF2-40B4-BE49-F238E27FC236}">
                <a16:creationId xmlns:a16="http://schemas.microsoft.com/office/drawing/2014/main" id="{90C6E1D8-8C77-4951-894E-839139854965}"/>
              </a:ext>
            </a:extLst>
          </p:cNvPr>
          <p:cNvSpPr txBox="1">
            <a:spLocks noChangeArrowheads="1"/>
          </p:cNvSpPr>
          <p:nvPr/>
        </p:nvSpPr>
        <p:spPr bwMode="auto">
          <a:xfrm>
            <a:off x="3503613" y="5157788"/>
            <a:ext cx="10795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25724" dir="18900000" algn="ctr" rotWithShape="0">
                    <a:schemeClr val="bg2"/>
                  </a:outerShdw>
                </a:effectLst>
              </a14:hiddenEffects>
            </a:ext>
          </a:extLst>
        </p:spPr>
        <p:txBody>
          <a:bodyPr>
            <a:spAutoFit/>
          </a:bodyPr>
          <a:lstStyle/>
          <a:p>
            <a:pPr algn="ctr">
              <a:spcBef>
                <a:spcPct val="50000"/>
              </a:spcBef>
            </a:pPr>
            <a:r>
              <a:rPr lang="en-US" altLang="zh-CN" b="1">
                <a:cs typeface="Arial" panose="020B0604020202020204" pitchFamily="34" charset="0"/>
              </a:rPr>
              <a:t>……</a:t>
            </a:r>
          </a:p>
        </p:txBody>
      </p:sp>
      <p:sp>
        <p:nvSpPr>
          <p:cNvPr id="1019922" name="Line 18">
            <a:extLst>
              <a:ext uri="{FF2B5EF4-FFF2-40B4-BE49-F238E27FC236}">
                <a16:creationId xmlns:a16="http://schemas.microsoft.com/office/drawing/2014/main" id="{856E7EFE-25BC-4531-B61D-D1D8BF39330B}"/>
              </a:ext>
            </a:extLst>
          </p:cNvPr>
          <p:cNvSpPr>
            <a:spLocks noChangeShapeType="1"/>
          </p:cNvSpPr>
          <p:nvPr/>
        </p:nvSpPr>
        <p:spPr bwMode="auto">
          <a:xfrm>
            <a:off x="9191626" y="4797425"/>
            <a:ext cx="504825"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25724" dir="18900000" algn="ctr" rotWithShape="0">
                    <a:schemeClr val="bg2"/>
                  </a:outerShdw>
                </a:effectLst>
              </a14:hiddenEffects>
            </a:ext>
          </a:extLst>
        </p:spPr>
        <p:txBody>
          <a:bodyPr/>
          <a:lstStyle/>
          <a:p>
            <a:endParaRPr lang="zh-CN" altLang="en-US"/>
          </a:p>
        </p:txBody>
      </p:sp>
      <p:sp>
        <p:nvSpPr>
          <p:cNvPr id="1019923" name="Text Box 19">
            <a:extLst>
              <a:ext uri="{FF2B5EF4-FFF2-40B4-BE49-F238E27FC236}">
                <a16:creationId xmlns:a16="http://schemas.microsoft.com/office/drawing/2014/main" id="{D6182C3F-0665-4F26-9487-2D3C3B7E5955}"/>
              </a:ext>
            </a:extLst>
          </p:cNvPr>
          <p:cNvSpPr txBox="1">
            <a:spLocks noChangeArrowheads="1"/>
          </p:cNvSpPr>
          <p:nvPr/>
        </p:nvSpPr>
        <p:spPr bwMode="auto">
          <a:xfrm>
            <a:off x="9317038" y="4384676"/>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25724" dir="18900000" algn="ctr" rotWithShape="0">
                    <a:schemeClr val="bg2"/>
                  </a:outerShdw>
                </a:effectLst>
              </a14:hiddenEffects>
            </a:ext>
          </a:extLst>
        </p:spPr>
        <p:txBody>
          <a:bodyPr wrap="none">
            <a:spAutoFit/>
          </a:bodyPr>
          <a:lstStyle/>
          <a:p>
            <a:r>
              <a:rPr lang="en-US" altLang="zh-CN" b="1" i="1" u="sng"/>
              <a:t>z</a:t>
            </a:r>
          </a:p>
        </p:txBody>
      </p:sp>
      <p:sp>
        <p:nvSpPr>
          <p:cNvPr id="1019924" name="Text Box 20">
            <a:extLst>
              <a:ext uri="{FF2B5EF4-FFF2-40B4-BE49-F238E27FC236}">
                <a16:creationId xmlns:a16="http://schemas.microsoft.com/office/drawing/2014/main" id="{DF0DAAE4-321F-45F9-BB78-4E30D2005F8A}"/>
              </a:ext>
            </a:extLst>
          </p:cNvPr>
          <p:cNvSpPr txBox="1">
            <a:spLocks noChangeArrowheads="1"/>
          </p:cNvSpPr>
          <p:nvPr/>
        </p:nvSpPr>
        <p:spPr bwMode="auto">
          <a:xfrm>
            <a:off x="5211764" y="3789363"/>
            <a:ext cx="3952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25724" dir="18900000" algn="ctr" rotWithShape="0">
                    <a:schemeClr val="bg2"/>
                  </a:outerShdw>
                </a:effectLst>
              </a14:hiddenEffects>
            </a:ext>
          </a:extLst>
        </p:spPr>
        <p:txBody>
          <a:bodyPr wrap="none">
            <a:spAutoFit/>
          </a:bodyPr>
          <a:lstStyle/>
          <a:p>
            <a:r>
              <a:rPr lang="en-US" altLang="zh-CN" b="1" u="sng"/>
              <a:t>a</a:t>
            </a:r>
            <a:r>
              <a:rPr lang="en-US" altLang="zh-CN" b="1" baseline="-25000"/>
              <a:t>1</a:t>
            </a:r>
          </a:p>
        </p:txBody>
      </p:sp>
      <p:sp>
        <p:nvSpPr>
          <p:cNvPr id="1019925" name="Text Box 21">
            <a:extLst>
              <a:ext uri="{FF2B5EF4-FFF2-40B4-BE49-F238E27FC236}">
                <a16:creationId xmlns:a16="http://schemas.microsoft.com/office/drawing/2014/main" id="{D0549A38-5CDA-4829-878F-04475C71BB1B}"/>
              </a:ext>
            </a:extLst>
          </p:cNvPr>
          <p:cNvSpPr txBox="1">
            <a:spLocks noChangeArrowheads="1"/>
          </p:cNvSpPr>
          <p:nvPr/>
        </p:nvSpPr>
        <p:spPr bwMode="auto">
          <a:xfrm>
            <a:off x="5140325" y="4240213"/>
            <a:ext cx="3952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25724" dir="18900000" algn="ctr" rotWithShape="0">
                    <a:schemeClr val="bg2"/>
                  </a:outerShdw>
                </a:effectLst>
              </a14:hiddenEffects>
            </a:ext>
          </a:extLst>
        </p:spPr>
        <p:txBody>
          <a:bodyPr wrap="none">
            <a:spAutoFit/>
          </a:bodyPr>
          <a:lstStyle/>
          <a:p>
            <a:r>
              <a:rPr lang="en-US" altLang="zh-CN" b="1" u="sng"/>
              <a:t>a</a:t>
            </a:r>
            <a:r>
              <a:rPr lang="en-US" altLang="zh-CN" b="1" baseline="-25000"/>
              <a:t>2</a:t>
            </a:r>
          </a:p>
          <a:p>
            <a:endParaRPr lang="en-US" altLang="zh-CN"/>
          </a:p>
        </p:txBody>
      </p:sp>
      <p:sp>
        <p:nvSpPr>
          <p:cNvPr id="1019926" name="Text Box 22">
            <a:extLst>
              <a:ext uri="{FF2B5EF4-FFF2-40B4-BE49-F238E27FC236}">
                <a16:creationId xmlns:a16="http://schemas.microsoft.com/office/drawing/2014/main" id="{E9B25214-DAEB-4C58-8738-4B203EC74464}"/>
              </a:ext>
            </a:extLst>
          </p:cNvPr>
          <p:cNvSpPr txBox="1">
            <a:spLocks noChangeArrowheads="1"/>
          </p:cNvSpPr>
          <p:nvPr/>
        </p:nvSpPr>
        <p:spPr bwMode="auto">
          <a:xfrm>
            <a:off x="5211763" y="5157788"/>
            <a:ext cx="40481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25724" dir="18900000" algn="ctr" rotWithShape="0">
                    <a:schemeClr val="bg2"/>
                  </a:outerShdw>
                </a:effectLst>
              </a14:hiddenEffects>
            </a:ext>
          </a:extLst>
        </p:spPr>
        <p:txBody>
          <a:bodyPr>
            <a:spAutoFit/>
          </a:bodyPr>
          <a:lstStyle/>
          <a:p>
            <a:r>
              <a:rPr lang="en-US" altLang="zh-CN" b="1" u="sng"/>
              <a:t>a</a:t>
            </a:r>
            <a:r>
              <a:rPr lang="en-US" altLang="zh-CN" b="1" i="1" baseline="-25000"/>
              <a:t>n</a:t>
            </a:r>
          </a:p>
          <a:p>
            <a:endParaRPr lang="en-US" altLang="zh-CN"/>
          </a:p>
        </p:txBody>
      </p:sp>
      <p:sp>
        <p:nvSpPr>
          <p:cNvPr id="1019928" name="Text Box 24">
            <a:extLst>
              <a:ext uri="{FF2B5EF4-FFF2-40B4-BE49-F238E27FC236}">
                <a16:creationId xmlns:a16="http://schemas.microsoft.com/office/drawing/2014/main" id="{5F837A46-200B-4B6D-892A-434FCE302C1E}"/>
              </a:ext>
            </a:extLst>
          </p:cNvPr>
          <p:cNvSpPr txBox="1">
            <a:spLocks noChangeArrowheads="1"/>
          </p:cNvSpPr>
          <p:nvPr/>
        </p:nvSpPr>
        <p:spPr bwMode="auto">
          <a:xfrm>
            <a:off x="4872039" y="6026150"/>
            <a:ext cx="280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25724" dir="18900000" algn="ctr" rotWithShape="0">
                    <a:schemeClr val="bg2"/>
                  </a:outerShdw>
                </a:effectLst>
              </a14:hiddenEffects>
            </a:ext>
          </a:extLst>
        </p:spPr>
        <p:txBody>
          <a:bodyPr>
            <a:spAutoFit/>
          </a:bodyPr>
          <a:lstStyle/>
          <a:p>
            <a:pPr algn="ctr"/>
            <a:r>
              <a:rPr lang="zh-CN" altLang="en-US" sz="2400" b="1"/>
              <a:t>非线性组合生成器</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4506C12C-5E0B-4227-A203-183A660B115C}"/>
              </a:ext>
            </a:extLst>
          </p:cNvPr>
          <p:cNvSpPr>
            <a:spLocks noGrp="1"/>
          </p:cNvSpPr>
          <p:nvPr>
            <p:ph type="dt" sz="half" idx="10"/>
          </p:nvPr>
        </p:nvSpPr>
        <p:spPr/>
        <p:txBody>
          <a:bodyPr/>
          <a:lstStyle/>
          <a:p>
            <a:fld id="{14E0BD91-E843-44D0-855F-9F0DCBEA57EE}" type="datetime1">
              <a:rPr lang="zh-CN" altLang="en-US"/>
              <a:pPr/>
              <a:t>2018/11/28</a:t>
            </a:fld>
            <a:endParaRPr lang="en-US" altLang="zh-CN"/>
          </a:p>
        </p:txBody>
      </p:sp>
      <p:sp>
        <p:nvSpPr>
          <p:cNvPr id="6" name="灯片编号占位符 5">
            <a:extLst>
              <a:ext uri="{FF2B5EF4-FFF2-40B4-BE49-F238E27FC236}">
                <a16:creationId xmlns:a16="http://schemas.microsoft.com/office/drawing/2014/main" id="{D78E1377-2F61-48C1-972F-3BB87238E542}"/>
              </a:ext>
            </a:extLst>
          </p:cNvPr>
          <p:cNvSpPr>
            <a:spLocks noGrp="1"/>
          </p:cNvSpPr>
          <p:nvPr>
            <p:ph type="sldNum" sz="quarter" idx="12"/>
          </p:nvPr>
        </p:nvSpPr>
        <p:spPr/>
        <p:txBody>
          <a:bodyPr/>
          <a:lstStyle/>
          <a:p>
            <a:fld id="{5CAB197A-6D67-4658-B333-988B7BFC9610}" type="slidenum">
              <a:rPr lang="en-US" altLang="zh-CN"/>
              <a:pPr/>
              <a:t>29</a:t>
            </a:fld>
            <a:endParaRPr lang="en-US" altLang="zh-CN"/>
          </a:p>
        </p:txBody>
      </p:sp>
      <p:sp>
        <p:nvSpPr>
          <p:cNvPr id="1021954" name="Rectangle 2">
            <a:extLst>
              <a:ext uri="{FF2B5EF4-FFF2-40B4-BE49-F238E27FC236}">
                <a16:creationId xmlns:a16="http://schemas.microsoft.com/office/drawing/2014/main" id="{C3EFE2C5-B1AE-4DD9-83F6-44418B1BA5C3}"/>
              </a:ext>
            </a:extLst>
          </p:cNvPr>
          <p:cNvSpPr>
            <a:spLocks noGrp="1" noRot="1" noChangeArrowheads="1"/>
          </p:cNvSpPr>
          <p:nvPr>
            <p:ph type="title"/>
          </p:nvPr>
        </p:nvSpPr>
        <p:spPr/>
        <p:txBody>
          <a:bodyPr/>
          <a:lstStyle/>
          <a:p>
            <a:endParaRPr lang="zh-CN" altLang="zh-CN"/>
          </a:p>
        </p:txBody>
      </p:sp>
      <p:sp>
        <p:nvSpPr>
          <p:cNvPr id="1021955" name="Rectangle 3">
            <a:extLst>
              <a:ext uri="{FF2B5EF4-FFF2-40B4-BE49-F238E27FC236}">
                <a16:creationId xmlns:a16="http://schemas.microsoft.com/office/drawing/2014/main" id="{1CCDD987-9CA6-40A3-A113-E29B028D8CFE}"/>
              </a:ext>
            </a:extLst>
          </p:cNvPr>
          <p:cNvSpPr>
            <a:spLocks noGrp="1" noRot="1" noChangeArrowheads="1"/>
          </p:cNvSpPr>
          <p:nvPr>
            <p:ph type="body" idx="1"/>
          </p:nvPr>
        </p:nvSpPr>
        <p:spPr>
          <a:xfrm>
            <a:off x="1703389" y="1268413"/>
            <a:ext cx="8785225" cy="5256212"/>
          </a:xfrm>
        </p:spPr>
        <p:txBody>
          <a:bodyPr/>
          <a:lstStyle/>
          <a:p>
            <a:pPr>
              <a:lnSpc>
                <a:spcPct val="90000"/>
              </a:lnSpc>
            </a:pPr>
            <a:r>
              <a:rPr lang="en-US" altLang="zh-CN">
                <a:latin typeface="宋体" panose="02010600030101010101" pitchFamily="2" charset="-122"/>
              </a:rPr>
              <a:t>1987</a:t>
            </a:r>
            <a:r>
              <a:rPr lang="zh-CN" altLang="en-US">
                <a:latin typeface="宋体" panose="02010600030101010101" pitchFamily="2" charset="-122"/>
              </a:rPr>
              <a:t>年，解决了组合生成器输出序列的线性复杂度。记</a:t>
            </a:r>
            <a:r>
              <a:rPr lang="en-US" altLang="zh-CN" i="1" u="sng">
                <a:latin typeface="宋体" panose="02010600030101010101" pitchFamily="2" charset="-122"/>
              </a:rPr>
              <a:t>a</a:t>
            </a:r>
            <a:r>
              <a:rPr lang="en-US" altLang="zh-CN" i="1" u="sng" baseline="-25000">
                <a:latin typeface="Times New Roman" panose="02020603050405020304" pitchFamily="18" charset="0"/>
              </a:rPr>
              <a:t>i</a:t>
            </a:r>
            <a:r>
              <a:rPr lang="zh-CN" altLang="en-US">
                <a:latin typeface="宋体" panose="02010600030101010101" pitchFamily="2" charset="-122"/>
              </a:rPr>
              <a:t>的线性复杂度为</a:t>
            </a:r>
            <a:r>
              <a:rPr lang="en-US" altLang="zh-CN" i="1">
                <a:latin typeface="Times New Roman" panose="02020603050405020304" pitchFamily="18" charset="0"/>
              </a:rPr>
              <a:t>L</a:t>
            </a:r>
            <a:r>
              <a:rPr lang="en-US" altLang="zh-CN" i="1" u="sng" baseline="-25000">
                <a:latin typeface="Times New Roman" panose="02020603050405020304" pitchFamily="18" charset="0"/>
              </a:rPr>
              <a:t>i</a:t>
            </a:r>
            <a:r>
              <a:rPr lang="zh-CN" altLang="en-US">
                <a:latin typeface="宋体" panose="02010600030101010101" pitchFamily="2" charset="-122"/>
              </a:rPr>
              <a:t>，</a:t>
            </a:r>
            <a:r>
              <a:rPr lang="en-US" altLang="zh-CN">
                <a:latin typeface="宋体" panose="02010600030101010101" pitchFamily="2" charset="-122"/>
              </a:rPr>
              <a:t>1≤</a:t>
            </a:r>
            <a:r>
              <a:rPr lang="en-US" altLang="zh-CN" i="1">
                <a:latin typeface="Times New Roman" panose="02020603050405020304" pitchFamily="18" charset="0"/>
              </a:rPr>
              <a:t>i</a:t>
            </a:r>
            <a:r>
              <a:rPr lang="en-US" altLang="zh-CN">
                <a:latin typeface="宋体" panose="02010600030101010101" pitchFamily="2" charset="-122"/>
              </a:rPr>
              <a:t>≤n</a:t>
            </a:r>
            <a:r>
              <a:rPr lang="zh-CN" altLang="en-US">
                <a:latin typeface="宋体" panose="02010600030101010101" pitchFamily="2" charset="-122"/>
              </a:rPr>
              <a:t>，若</a:t>
            </a:r>
            <a:r>
              <a:rPr lang="en-US" altLang="zh-CN" i="1">
                <a:latin typeface="Times New Roman" panose="02020603050405020304" pitchFamily="18" charset="0"/>
              </a:rPr>
              <a:t>L</a:t>
            </a:r>
            <a:r>
              <a:rPr lang="en-US" altLang="zh-CN" i="1" baseline="-25000">
                <a:latin typeface="Times New Roman" panose="02020603050405020304" pitchFamily="18" charset="0"/>
              </a:rPr>
              <a:t>1</a:t>
            </a:r>
            <a:r>
              <a:rPr lang="zh-CN" altLang="en-US" i="1">
                <a:latin typeface="Times New Roman" panose="02020603050405020304" pitchFamily="18" charset="0"/>
              </a:rPr>
              <a:t>，</a:t>
            </a:r>
            <a:r>
              <a:rPr lang="en-US" altLang="zh-CN" i="1">
                <a:latin typeface="Times New Roman" panose="02020603050405020304" pitchFamily="18" charset="0"/>
              </a:rPr>
              <a:t>L</a:t>
            </a:r>
            <a:r>
              <a:rPr lang="en-US" altLang="zh-CN" i="1" baseline="-25000">
                <a:latin typeface="Times New Roman" panose="02020603050405020304" pitchFamily="18" charset="0"/>
              </a:rPr>
              <a:t>2</a:t>
            </a:r>
            <a:r>
              <a:rPr lang="zh-CN" altLang="en-US" i="1">
                <a:latin typeface="Times New Roman" panose="02020603050405020304" pitchFamily="18" charset="0"/>
              </a:rPr>
              <a:t>，</a:t>
            </a:r>
            <a:r>
              <a:rPr lang="en-US" altLang="zh-CN" i="1">
                <a:latin typeface="Times New Roman" panose="02020603050405020304" pitchFamily="18" charset="0"/>
              </a:rPr>
              <a:t>…,L</a:t>
            </a:r>
            <a:r>
              <a:rPr lang="en-US" altLang="zh-CN" i="1" baseline="-25000">
                <a:latin typeface="Times New Roman" panose="02020603050405020304" pitchFamily="18" charset="0"/>
              </a:rPr>
              <a:t>n</a:t>
            </a:r>
            <a:r>
              <a:rPr lang="zh-CN" altLang="en-US">
                <a:latin typeface="宋体" panose="02010600030101010101" pitchFamily="2" charset="-122"/>
              </a:rPr>
              <a:t>各不相同且均大于</a:t>
            </a:r>
            <a:r>
              <a:rPr lang="en-US" altLang="zh-CN">
                <a:latin typeface="宋体" panose="02010600030101010101" pitchFamily="2" charset="-122"/>
              </a:rPr>
              <a:t>1</a:t>
            </a:r>
            <a:r>
              <a:rPr lang="zh-CN" altLang="en-US">
                <a:latin typeface="宋体" panose="02010600030101010101" pitchFamily="2" charset="-122"/>
              </a:rPr>
              <a:t>，则密钥流序列</a:t>
            </a:r>
            <a:r>
              <a:rPr lang="en-US" altLang="zh-CN" u="sng">
                <a:latin typeface="宋体" panose="02010600030101010101" pitchFamily="2" charset="-122"/>
              </a:rPr>
              <a:t>z</a:t>
            </a:r>
            <a:r>
              <a:rPr lang="zh-CN" altLang="en-US">
                <a:latin typeface="宋体" panose="02010600030101010101" pitchFamily="2" charset="-122"/>
              </a:rPr>
              <a:t>的线性复杂度为</a:t>
            </a:r>
            <a:r>
              <a:rPr lang="en-US" altLang="zh-CN" i="1">
                <a:latin typeface="Times New Roman" panose="02020603050405020304" pitchFamily="18" charset="0"/>
              </a:rPr>
              <a:t>f(L</a:t>
            </a:r>
            <a:r>
              <a:rPr lang="en-US" altLang="zh-CN" i="1" baseline="-25000">
                <a:latin typeface="Times New Roman" panose="02020603050405020304" pitchFamily="18" charset="0"/>
              </a:rPr>
              <a:t>1</a:t>
            </a:r>
            <a:r>
              <a:rPr lang="en-US" altLang="zh-CN" i="1">
                <a:latin typeface="Times New Roman" panose="02020603050405020304" pitchFamily="18" charset="0"/>
              </a:rPr>
              <a:t>,L</a:t>
            </a:r>
            <a:r>
              <a:rPr lang="en-US" altLang="zh-CN" i="1" baseline="-25000">
                <a:latin typeface="Times New Roman" panose="02020603050405020304" pitchFamily="18" charset="0"/>
              </a:rPr>
              <a:t>2</a:t>
            </a:r>
            <a:r>
              <a:rPr lang="en-US" altLang="zh-CN" i="1">
                <a:latin typeface="Times New Roman" panose="02020603050405020304" pitchFamily="18" charset="0"/>
              </a:rPr>
              <a:t>,…,L</a:t>
            </a:r>
            <a:r>
              <a:rPr lang="en-US" altLang="zh-CN" i="1" baseline="-25000">
                <a:latin typeface="Times New Roman" panose="02020603050405020304" pitchFamily="18" charset="0"/>
              </a:rPr>
              <a:t>n</a:t>
            </a:r>
            <a:r>
              <a:rPr lang="en-US" altLang="zh-CN" i="1">
                <a:latin typeface="Times New Roman" panose="02020603050405020304" pitchFamily="18" charset="0"/>
              </a:rPr>
              <a:t>)</a:t>
            </a:r>
            <a:r>
              <a:rPr lang="zh-CN" altLang="en-US">
                <a:latin typeface="宋体" panose="02010600030101010101" pitchFamily="2" charset="-122"/>
              </a:rPr>
              <a:t>，这里</a:t>
            </a:r>
            <a:r>
              <a:rPr lang="en-US" altLang="zh-CN" i="1">
                <a:latin typeface="Times New Roman" panose="02020603050405020304" pitchFamily="18" charset="0"/>
              </a:rPr>
              <a:t>f</a:t>
            </a:r>
            <a:r>
              <a:rPr lang="en-US" altLang="zh-CN">
                <a:latin typeface="Times New Roman" panose="02020603050405020304" pitchFamily="18" charset="0"/>
              </a:rPr>
              <a:t>(</a:t>
            </a:r>
            <a:r>
              <a:rPr lang="en-US" altLang="zh-CN" i="1">
                <a:latin typeface="Times New Roman" panose="02020603050405020304" pitchFamily="18" charset="0"/>
              </a:rPr>
              <a:t>L</a:t>
            </a:r>
            <a:r>
              <a:rPr lang="en-US" altLang="zh-CN" i="1" baseline="-25000">
                <a:latin typeface="Times New Roman" panose="02020603050405020304" pitchFamily="18" charset="0"/>
              </a:rPr>
              <a:t>1</a:t>
            </a:r>
            <a:r>
              <a:rPr lang="en-US" altLang="zh-CN" i="1">
                <a:latin typeface="Times New Roman" panose="02020603050405020304" pitchFamily="18" charset="0"/>
              </a:rPr>
              <a:t>,L</a:t>
            </a:r>
            <a:r>
              <a:rPr lang="en-US" altLang="zh-CN" i="1" baseline="-25000">
                <a:latin typeface="Times New Roman" panose="02020603050405020304" pitchFamily="18" charset="0"/>
              </a:rPr>
              <a:t>2</a:t>
            </a:r>
            <a:r>
              <a:rPr lang="en-US" altLang="zh-CN" i="1">
                <a:latin typeface="Times New Roman" panose="02020603050405020304" pitchFamily="18" charset="0"/>
              </a:rPr>
              <a:t>,…,L</a:t>
            </a:r>
            <a:r>
              <a:rPr lang="en-US" altLang="zh-CN" i="1" baseline="-25000">
                <a:latin typeface="Times New Roman" panose="02020603050405020304" pitchFamily="18" charset="0"/>
              </a:rPr>
              <a:t>n</a:t>
            </a:r>
            <a:r>
              <a:rPr lang="en-US" altLang="zh-CN">
                <a:latin typeface="Times New Roman" panose="02020603050405020304" pitchFamily="18" charset="0"/>
              </a:rPr>
              <a:t>)</a:t>
            </a:r>
            <a:r>
              <a:rPr lang="zh-CN" altLang="en-US">
                <a:latin typeface="宋体" panose="02010600030101010101" pitchFamily="2" charset="-122"/>
              </a:rPr>
              <a:t>中的运算是整数上的运算。显然，该结果表明，布尔函数</a:t>
            </a:r>
            <a:r>
              <a:rPr lang="en-US" altLang="zh-CN" i="1">
                <a:latin typeface="Times New Roman" panose="02020603050405020304" pitchFamily="18" charset="0"/>
              </a:rPr>
              <a:t>f</a:t>
            </a:r>
            <a:r>
              <a:rPr lang="en-US" altLang="zh-CN">
                <a:latin typeface="Times New Roman" panose="02020603050405020304" pitchFamily="18" charset="0"/>
              </a:rPr>
              <a:t>(</a:t>
            </a:r>
            <a:r>
              <a:rPr lang="en-US" altLang="zh-CN" i="1">
                <a:latin typeface="Times New Roman" panose="02020603050405020304" pitchFamily="18" charset="0"/>
              </a:rPr>
              <a:t>x</a:t>
            </a:r>
            <a:r>
              <a:rPr lang="en-US" altLang="zh-CN" i="1" baseline="-25000">
                <a:latin typeface="Times New Roman" panose="02020603050405020304" pitchFamily="18" charset="0"/>
              </a:rPr>
              <a:t>1</a:t>
            </a:r>
            <a:r>
              <a:rPr lang="en-US" altLang="zh-CN" i="1">
                <a:latin typeface="Times New Roman" panose="02020603050405020304" pitchFamily="18" charset="0"/>
              </a:rPr>
              <a:t>,x</a:t>
            </a:r>
            <a:r>
              <a:rPr lang="en-US" altLang="zh-CN" i="1" baseline="-25000">
                <a:latin typeface="Times New Roman" panose="02020603050405020304" pitchFamily="18" charset="0"/>
              </a:rPr>
              <a:t>2</a:t>
            </a:r>
            <a:r>
              <a:rPr lang="en-US" altLang="zh-CN" i="1">
                <a:latin typeface="Times New Roman" panose="02020603050405020304" pitchFamily="18" charset="0"/>
              </a:rPr>
              <a:t>,…,x</a:t>
            </a:r>
            <a:r>
              <a:rPr lang="en-US" altLang="zh-CN" i="1" baseline="-25000">
                <a:latin typeface="Times New Roman" panose="02020603050405020304" pitchFamily="18" charset="0"/>
              </a:rPr>
              <a:t>n</a:t>
            </a:r>
            <a:r>
              <a:rPr lang="en-US" altLang="zh-CN">
                <a:latin typeface="Times New Roman" panose="02020603050405020304" pitchFamily="18" charset="0"/>
              </a:rPr>
              <a:t>)</a:t>
            </a:r>
            <a:r>
              <a:rPr lang="zh-CN" altLang="en-US">
                <a:latin typeface="宋体" panose="02010600030101010101" pitchFamily="2" charset="-122"/>
              </a:rPr>
              <a:t>的代数次数的大小对密钥流序列的线性复杂度影响较大。</a:t>
            </a:r>
          </a:p>
          <a:p>
            <a:pPr>
              <a:lnSpc>
                <a:spcPct val="90000"/>
              </a:lnSpc>
            </a:pPr>
            <a:r>
              <a:rPr lang="zh-CN" altLang="en-US">
                <a:latin typeface="宋体" panose="02010600030101010101" pitchFamily="2" charset="-122"/>
              </a:rPr>
              <a:t>针对非线性组合生成器，</a:t>
            </a:r>
            <a:r>
              <a:rPr lang="en-US" altLang="zh-CN">
                <a:latin typeface="宋体" panose="02010600030101010101" pitchFamily="2" charset="-122"/>
              </a:rPr>
              <a:t>1984</a:t>
            </a:r>
            <a:r>
              <a:rPr lang="zh-CN" altLang="en-US">
                <a:latin typeface="宋体" panose="02010600030101010101" pitchFamily="2" charset="-122"/>
              </a:rPr>
              <a:t>年，提出了利用输出序列和某些输入分量序列之间的相关性逐个攻破的相关攻击。</a:t>
            </a:r>
            <a:r>
              <a:rPr lang="en-US" altLang="zh-CN">
                <a:latin typeface="宋体" panose="02010600030101010101" pitchFamily="2" charset="-122"/>
              </a:rPr>
              <a:t>1989</a:t>
            </a:r>
            <a:r>
              <a:rPr lang="zh-CN" altLang="en-US">
                <a:latin typeface="宋体" panose="02010600030101010101" pitchFamily="2" charset="-122"/>
              </a:rPr>
              <a:t>年，对相关攻击进行改进，提出快速相关攻击，主要思想是在</a:t>
            </a:r>
            <a:r>
              <a:rPr lang="en-US" altLang="zh-CN">
                <a:latin typeface="宋体" panose="02010600030101010101" pitchFamily="2" charset="-122"/>
              </a:rPr>
              <a:t>LFSR</a:t>
            </a:r>
            <a:r>
              <a:rPr lang="zh-CN" altLang="en-US">
                <a:latin typeface="宋体" panose="02010600030101010101" pitchFamily="2" charset="-122"/>
              </a:rPr>
              <a:t>的连接多项式是低重的（非零项少）假设下，利用概率迭代译码算法。</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84B95CB7-31F0-4D49-9B6F-4349285AA074}"/>
              </a:ext>
            </a:extLst>
          </p:cNvPr>
          <p:cNvSpPr>
            <a:spLocks noGrp="1"/>
          </p:cNvSpPr>
          <p:nvPr>
            <p:ph type="dt" sz="half" idx="10"/>
          </p:nvPr>
        </p:nvSpPr>
        <p:spPr/>
        <p:txBody>
          <a:bodyPr/>
          <a:lstStyle/>
          <a:p>
            <a:fld id="{1F96BFFB-A3B2-47D9-A8F4-4B6434680BD8}" type="datetime1">
              <a:rPr lang="zh-CN" altLang="en-US"/>
              <a:pPr/>
              <a:t>2018/11/28</a:t>
            </a:fld>
            <a:endParaRPr lang="en-US" altLang="zh-CN"/>
          </a:p>
        </p:txBody>
      </p:sp>
      <p:sp>
        <p:nvSpPr>
          <p:cNvPr id="6" name="灯片编号占位符 5">
            <a:extLst>
              <a:ext uri="{FF2B5EF4-FFF2-40B4-BE49-F238E27FC236}">
                <a16:creationId xmlns:a16="http://schemas.microsoft.com/office/drawing/2014/main" id="{B78FD084-8DBF-4335-97B5-38B97DCA30B3}"/>
              </a:ext>
            </a:extLst>
          </p:cNvPr>
          <p:cNvSpPr>
            <a:spLocks noGrp="1"/>
          </p:cNvSpPr>
          <p:nvPr>
            <p:ph type="sldNum" sz="quarter" idx="12"/>
          </p:nvPr>
        </p:nvSpPr>
        <p:spPr/>
        <p:txBody>
          <a:bodyPr/>
          <a:lstStyle/>
          <a:p>
            <a:fld id="{B93C9B49-3035-49E8-B2DF-4AA80A2AB39E}" type="slidenum">
              <a:rPr lang="en-US" altLang="zh-CN"/>
              <a:pPr/>
              <a:t>3</a:t>
            </a:fld>
            <a:endParaRPr lang="en-US" altLang="zh-CN"/>
          </a:p>
        </p:txBody>
      </p:sp>
      <p:sp>
        <p:nvSpPr>
          <p:cNvPr id="966658" name="Rectangle 2">
            <a:extLst>
              <a:ext uri="{FF2B5EF4-FFF2-40B4-BE49-F238E27FC236}">
                <a16:creationId xmlns:a16="http://schemas.microsoft.com/office/drawing/2014/main" id="{532E2225-4338-4CB0-AC6E-708DE383EA7D}"/>
              </a:ext>
            </a:extLst>
          </p:cNvPr>
          <p:cNvSpPr>
            <a:spLocks noGrp="1" noRot="1" noChangeArrowheads="1"/>
          </p:cNvSpPr>
          <p:nvPr>
            <p:ph type="title"/>
          </p:nvPr>
        </p:nvSpPr>
        <p:spPr/>
        <p:txBody>
          <a:bodyPr/>
          <a:lstStyle/>
          <a:p>
            <a:r>
              <a:rPr lang="zh-CN" altLang="en-US" dirty="0"/>
              <a:t>流密码的一般性描述</a:t>
            </a:r>
          </a:p>
        </p:txBody>
      </p:sp>
      <p:sp>
        <p:nvSpPr>
          <p:cNvPr id="966659" name="Rectangle 3">
            <a:extLst>
              <a:ext uri="{FF2B5EF4-FFF2-40B4-BE49-F238E27FC236}">
                <a16:creationId xmlns:a16="http://schemas.microsoft.com/office/drawing/2014/main" id="{6C4D827C-E1A3-483A-BC4D-539DA96E4AEC}"/>
              </a:ext>
            </a:extLst>
          </p:cNvPr>
          <p:cNvSpPr>
            <a:spLocks noGrp="1" noRot="1" noChangeArrowheads="1"/>
          </p:cNvSpPr>
          <p:nvPr>
            <p:ph type="body" idx="1"/>
          </p:nvPr>
        </p:nvSpPr>
        <p:spPr/>
        <p:txBody>
          <a:bodyPr/>
          <a:lstStyle/>
          <a:p>
            <a:pPr latinLnBrk="1">
              <a:lnSpc>
                <a:spcPct val="240000"/>
              </a:lnSpc>
              <a:buFont typeface="Wingdings" panose="05000000000000000000" pitchFamily="2" charset="2"/>
              <a:buBlip>
                <a:blip r:embed="rId2"/>
              </a:buBlip>
            </a:pPr>
            <a:r>
              <a:rPr lang="zh-CN" altLang="en-US" dirty="0"/>
              <a:t>序列密码的思想来源于早期著名的一次一密，其核心是通过固定算法，将一串短的密钥序列扩展为长周期的密钥流序列，且密钥流序列在计算能力内应与随机序列不可区分。</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33150275-5CB6-48A1-8D1B-9244801997E8}"/>
              </a:ext>
            </a:extLst>
          </p:cNvPr>
          <p:cNvSpPr>
            <a:spLocks noGrp="1"/>
          </p:cNvSpPr>
          <p:nvPr>
            <p:ph type="dt" sz="half" idx="10"/>
          </p:nvPr>
        </p:nvSpPr>
        <p:spPr/>
        <p:txBody>
          <a:bodyPr/>
          <a:lstStyle/>
          <a:p>
            <a:fld id="{400C4CCC-D7E7-4648-99E5-9FA1F9926D4B}" type="datetime1">
              <a:rPr lang="zh-CN" altLang="en-US"/>
              <a:pPr/>
              <a:t>2018/11/28</a:t>
            </a:fld>
            <a:endParaRPr lang="en-US" altLang="zh-CN"/>
          </a:p>
        </p:txBody>
      </p:sp>
      <p:sp>
        <p:nvSpPr>
          <p:cNvPr id="6" name="灯片编号占位符 5">
            <a:extLst>
              <a:ext uri="{FF2B5EF4-FFF2-40B4-BE49-F238E27FC236}">
                <a16:creationId xmlns:a16="http://schemas.microsoft.com/office/drawing/2014/main" id="{38B9E6DA-23D4-4CB2-ACE0-AD646155AF76}"/>
              </a:ext>
            </a:extLst>
          </p:cNvPr>
          <p:cNvSpPr>
            <a:spLocks noGrp="1"/>
          </p:cNvSpPr>
          <p:nvPr>
            <p:ph type="sldNum" sz="quarter" idx="12"/>
          </p:nvPr>
        </p:nvSpPr>
        <p:spPr/>
        <p:txBody>
          <a:bodyPr/>
          <a:lstStyle/>
          <a:p>
            <a:fld id="{305989CB-FE0D-4705-8A2F-C2739A9EB8FC}" type="slidenum">
              <a:rPr lang="en-US" altLang="zh-CN"/>
              <a:pPr/>
              <a:t>30</a:t>
            </a:fld>
            <a:endParaRPr lang="en-US" altLang="zh-CN"/>
          </a:p>
        </p:txBody>
      </p:sp>
      <p:sp>
        <p:nvSpPr>
          <p:cNvPr id="1022978" name="Rectangle 2">
            <a:extLst>
              <a:ext uri="{FF2B5EF4-FFF2-40B4-BE49-F238E27FC236}">
                <a16:creationId xmlns:a16="http://schemas.microsoft.com/office/drawing/2014/main" id="{5BB2E0B4-EDC7-4670-8B82-16F5E11FC6B1}"/>
              </a:ext>
            </a:extLst>
          </p:cNvPr>
          <p:cNvSpPr>
            <a:spLocks noGrp="1" noRot="1" noChangeArrowheads="1"/>
          </p:cNvSpPr>
          <p:nvPr>
            <p:ph type="title"/>
          </p:nvPr>
        </p:nvSpPr>
        <p:spPr/>
        <p:txBody>
          <a:bodyPr/>
          <a:lstStyle/>
          <a:p>
            <a:endParaRPr lang="zh-CN" altLang="zh-CN"/>
          </a:p>
        </p:txBody>
      </p:sp>
      <p:sp>
        <p:nvSpPr>
          <p:cNvPr id="1022979" name="Rectangle 3">
            <a:extLst>
              <a:ext uri="{FF2B5EF4-FFF2-40B4-BE49-F238E27FC236}">
                <a16:creationId xmlns:a16="http://schemas.microsoft.com/office/drawing/2014/main" id="{8F138551-4D0F-40E7-8AB3-D2FAB0650B80}"/>
              </a:ext>
            </a:extLst>
          </p:cNvPr>
          <p:cNvSpPr>
            <a:spLocks noGrp="1" noRot="1" noChangeArrowheads="1"/>
          </p:cNvSpPr>
          <p:nvPr>
            <p:ph type="body" idx="1"/>
          </p:nvPr>
        </p:nvSpPr>
        <p:spPr>
          <a:xfrm>
            <a:off x="1774825" y="1268414"/>
            <a:ext cx="8713788" cy="5184775"/>
          </a:xfrm>
        </p:spPr>
        <p:txBody>
          <a:bodyPr/>
          <a:lstStyle/>
          <a:p>
            <a:r>
              <a:rPr lang="zh-CN" altLang="en-US"/>
              <a:t>针对相关攻击的特点，有文献对组合函数引入了相关免疫的概念。为了能抵抗相关攻击，组合函数必须具有足够高的相关免疫阶数。该文献还进一步给出代数次数和相关免疫阶数之间相互制约的代数关系，结果表明相关免疫阶数越大的布尔函数能达到的最大代数次数必然越小，因此，同时具有最大代数次数和最大相关免疫阶数的布尔函数是不存在的。</a:t>
            </a:r>
            <a:r>
              <a:rPr lang="en-US" altLang="zh-CN"/>
              <a:t>1988</a:t>
            </a:r>
            <a:r>
              <a:rPr lang="zh-CN" altLang="en-US"/>
              <a:t>年，</a:t>
            </a:r>
            <a:r>
              <a:rPr lang="en-US" altLang="zh-CN"/>
              <a:t>G.Z. Xiao</a:t>
            </a:r>
            <a:r>
              <a:rPr lang="zh-CN" altLang="en-US"/>
              <a:t>和</a:t>
            </a:r>
            <a:r>
              <a:rPr lang="en-US" altLang="zh-CN"/>
              <a:t>J.L. Massey</a:t>
            </a:r>
            <a:r>
              <a:rPr lang="zh-CN" altLang="en-US"/>
              <a:t>提出了相关免疫函数的沃尔什</a:t>
            </a:r>
            <a:r>
              <a:rPr lang="en-US" altLang="zh-CN"/>
              <a:t>(Walsh)</a:t>
            </a:r>
            <a:r>
              <a:rPr lang="zh-CN" altLang="en-US"/>
              <a:t>谱等价条件，即肖</a:t>
            </a:r>
            <a:r>
              <a:rPr lang="en-US" altLang="zh-CN"/>
              <a:t>-</a:t>
            </a:r>
            <a:r>
              <a:rPr lang="zh-CN" altLang="en-US"/>
              <a:t>梅塞</a:t>
            </a:r>
            <a:r>
              <a:rPr lang="en-US" altLang="zh-CN"/>
              <a:t>(Xiao-Massey)</a:t>
            </a:r>
            <a:r>
              <a:rPr lang="zh-CN" altLang="en-US"/>
              <a:t>定理，之后，该结果成为研究相关免疫函数的基础理论之一。</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日期占位符 3">
            <a:extLst>
              <a:ext uri="{FF2B5EF4-FFF2-40B4-BE49-F238E27FC236}">
                <a16:creationId xmlns:a16="http://schemas.microsoft.com/office/drawing/2014/main" id="{5A150DD9-9C4E-45F5-8EE5-F7A5715239D1}"/>
              </a:ext>
            </a:extLst>
          </p:cNvPr>
          <p:cNvSpPr>
            <a:spLocks noGrp="1"/>
          </p:cNvSpPr>
          <p:nvPr>
            <p:ph type="dt" sz="half" idx="10"/>
          </p:nvPr>
        </p:nvSpPr>
        <p:spPr/>
        <p:txBody>
          <a:bodyPr/>
          <a:lstStyle/>
          <a:p>
            <a:fld id="{5BAD24BA-33A7-4DAB-94E3-D801B85A33E5}" type="datetime1">
              <a:rPr lang="zh-CN" altLang="en-US"/>
              <a:pPr/>
              <a:t>2018/11/28</a:t>
            </a:fld>
            <a:endParaRPr lang="en-US" altLang="zh-CN"/>
          </a:p>
        </p:txBody>
      </p:sp>
      <p:sp>
        <p:nvSpPr>
          <p:cNvPr id="16" name="灯片编号占位符 5">
            <a:extLst>
              <a:ext uri="{FF2B5EF4-FFF2-40B4-BE49-F238E27FC236}">
                <a16:creationId xmlns:a16="http://schemas.microsoft.com/office/drawing/2014/main" id="{6F124022-5032-4844-B257-1EB9C4691012}"/>
              </a:ext>
            </a:extLst>
          </p:cNvPr>
          <p:cNvSpPr>
            <a:spLocks noGrp="1"/>
          </p:cNvSpPr>
          <p:nvPr>
            <p:ph type="sldNum" sz="quarter" idx="12"/>
          </p:nvPr>
        </p:nvSpPr>
        <p:spPr/>
        <p:txBody>
          <a:bodyPr/>
          <a:lstStyle/>
          <a:p>
            <a:fld id="{35B02D21-79FA-4327-9C86-02C2D9D9D988}" type="slidenum">
              <a:rPr lang="en-US" altLang="zh-CN"/>
              <a:pPr/>
              <a:t>31</a:t>
            </a:fld>
            <a:endParaRPr lang="en-US" altLang="zh-CN"/>
          </a:p>
        </p:txBody>
      </p:sp>
      <p:sp>
        <p:nvSpPr>
          <p:cNvPr id="1017858" name="Rectangle 2">
            <a:extLst>
              <a:ext uri="{FF2B5EF4-FFF2-40B4-BE49-F238E27FC236}">
                <a16:creationId xmlns:a16="http://schemas.microsoft.com/office/drawing/2014/main" id="{1371D921-7F1E-44E0-A4F2-03B631C15140}"/>
              </a:ext>
            </a:extLst>
          </p:cNvPr>
          <p:cNvSpPr>
            <a:spLocks noGrp="1" noRot="1" noChangeArrowheads="1"/>
          </p:cNvSpPr>
          <p:nvPr>
            <p:ph type="title"/>
          </p:nvPr>
        </p:nvSpPr>
        <p:spPr/>
        <p:txBody>
          <a:bodyPr/>
          <a:lstStyle/>
          <a:p>
            <a:r>
              <a:rPr lang="zh-CN" altLang="en-US"/>
              <a:t>非线性过虑生成器</a:t>
            </a:r>
          </a:p>
        </p:txBody>
      </p:sp>
      <p:sp>
        <p:nvSpPr>
          <p:cNvPr id="1017859" name="Rectangle 3">
            <a:extLst>
              <a:ext uri="{FF2B5EF4-FFF2-40B4-BE49-F238E27FC236}">
                <a16:creationId xmlns:a16="http://schemas.microsoft.com/office/drawing/2014/main" id="{6A2440E1-8CE9-423C-95F6-F613F0707C5D}"/>
              </a:ext>
            </a:extLst>
          </p:cNvPr>
          <p:cNvSpPr>
            <a:spLocks noGrp="1" noRot="1" noChangeArrowheads="1"/>
          </p:cNvSpPr>
          <p:nvPr>
            <p:ph type="body" idx="1"/>
          </p:nvPr>
        </p:nvSpPr>
        <p:spPr>
          <a:xfrm>
            <a:off x="1703389" y="1341438"/>
            <a:ext cx="8785225" cy="5040312"/>
          </a:xfrm>
        </p:spPr>
        <p:txBody>
          <a:bodyPr/>
          <a:lstStyle/>
          <a:p>
            <a:r>
              <a:rPr lang="zh-CN" altLang="en-US">
                <a:latin typeface="宋体" panose="02010600030101010101" pitchFamily="2" charset="-122"/>
              </a:rPr>
              <a:t>非线性过滤生成器的思想是对单条</a:t>
            </a:r>
            <a:r>
              <a:rPr lang="en-US" altLang="zh-CN">
                <a:latin typeface="宋体" panose="02010600030101010101" pitchFamily="2" charset="-122"/>
              </a:rPr>
              <a:t>m-</a:t>
            </a:r>
            <a:r>
              <a:rPr lang="zh-CN" altLang="en-US">
                <a:latin typeface="宋体" panose="02010600030101010101" pitchFamily="2" charset="-122"/>
              </a:rPr>
              <a:t>序列进行非线性运算得到的密钥流序列。下图是非线性过滤生成器的简单模型图，</a:t>
            </a:r>
            <a:r>
              <a:rPr lang="en-US" altLang="zh-CN">
                <a:latin typeface="宋体" panose="02010600030101010101" pitchFamily="2" charset="-122"/>
              </a:rPr>
              <a:t>LFSR</a:t>
            </a:r>
            <a:r>
              <a:rPr lang="zh-CN" altLang="en-US">
                <a:latin typeface="宋体" panose="02010600030101010101" pitchFamily="2" charset="-122"/>
              </a:rPr>
              <a:t>的输出序列为</a:t>
            </a:r>
            <a:r>
              <a:rPr lang="en-US" altLang="zh-CN" u="sng">
                <a:latin typeface="Times New Roman" panose="02020603050405020304" pitchFamily="18" charset="0"/>
              </a:rPr>
              <a:t>a</a:t>
            </a:r>
            <a:r>
              <a:rPr lang="zh-CN" altLang="en-US">
                <a:latin typeface="Times New Roman" panose="02020603050405020304" pitchFamily="18" charset="0"/>
              </a:rPr>
              <a:t>，</a:t>
            </a:r>
            <a:r>
              <a:rPr lang="en-US" altLang="zh-CN" i="1">
                <a:latin typeface="Times New Roman" panose="02020603050405020304" pitchFamily="18" charset="0"/>
              </a:rPr>
              <a:t>f</a:t>
            </a:r>
            <a:r>
              <a:rPr lang="en-US" altLang="zh-CN">
                <a:latin typeface="Times New Roman" panose="02020603050405020304" pitchFamily="18" charset="0"/>
              </a:rPr>
              <a:t>=</a:t>
            </a:r>
            <a:r>
              <a:rPr lang="en-US" altLang="zh-CN" i="1">
                <a:latin typeface="Times New Roman" panose="02020603050405020304" pitchFamily="18" charset="0"/>
              </a:rPr>
              <a:t>f</a:t>
            </a:r>
            <a:r>
              <a:rPr lang="en-US" altLang="zh-CN">
                <a:latin typeface="Times New Roman" panose="02020603050405020304" pitchFamily="18" charset="0"/>
              </a:rPr>
              <a:t>(</a:t>
            </a:r>
            <a:r>
              <a:rPr lang="en-US" altLang="zh-CN" i="1">
                <a:latin typeface="Times New Roman" panose="02020603050405020304" pitchFamily="18" charset="0"/>
              </a:rPr>
              <a:t>x</a:t>
            </a:r>
            <a:r>
              <a:rPr lang="en-US" altLang="zh-CN" baseline="-25000">
                <a:latin typeface="Times New Roman" panose="02020603050405020304" pitchFamily="18" charset="0"/>
              </a:rPr>
              <a:t>1</a:t>
            </a:r>
            <a:r>
              <a:rPr lang="en-US" altLang="zh-CN">
                <a:latin typeface="Times New Roman" panose="02020603050405020304" pitchFamily="18" charset="0"/>
              </a:rPr>
              <a:t>,</a:t>
            </a:r>
            <a:r>
              <a:rPr lang="en-US" altLang="zh-CN" i="1">
                <a:latin typeface="Times New Roman" panose="02020603050405020304" pitchFamily="18" charset="0"/>
              </a:rPr>
              <a:t>x</a:t>
            </a:r>
            <a:r>
              <a:rPr lang="en-US" altLang="zh-CN" baseline="-25000">
                <a:latin typeface="Times New Roman" panose="02020603050405020304" pitchFamily="18" charset="0"/>
              </a:rPr>
              <a:t>2</a:t>
            </a:r>
            <a:r>
              <a:rPr lang="en-US" altLang="zh-CN">
                <a:latin typeface="Times New Roman" panose="02020603050405020304" pitchFamily="18" charset="0"/>
              </a:rPr>
              <a:t>,…,</a:t>
            </a:r>
            <a:r>
              <a:rPr lang="en-US" altLang="zh-CN" i="1">
                <a:latin typeface="Times New Roman" panose="02020603050405020304" pitchFamily="18" charset="0"/>
              </a:rPr>
              <a:t>x</a:t>
            </a:r>
            <a:r>
              <a:rPr lang="en-US" altLang="zh-CN" baseline="-25000">
                <a:latin typeface="Times New Roman" panose="02020603050405020304" pitchFamily="18" charset="0"/>
              </a:rPr>
              <a:t>n</a:t>
            </a:r>
            <a:r>
              <a:rPr lang="en-US" altLang="zh-CN">
                <a:latin typeface="Times New Roman" panose="02020603050405020304" pitchFamily="18" charset="0"/>
              </a:rPr>
              <a:t>)</a:t>
            </a:r>
            <a:r>
              <a:rPr lang="zh-CN" altLang="en-US">
                <a:latin typeface="宋体" panose="02010600030101010101" pitchFamily="2" charset="-122"/>
              </a:rPr>
              <a:t>是一个</a:t>
            </a:r>
            <a:r>
              <a:rPr lang="en-US" altLang="zh-CN" i="1">
                <a:latin typeface="宋体" panose="02010600030101010101" pitchFamily="2" charset="-122"/>
              </a:rPr>
              <a:t>n</a:t>
            </a:r>
            <a:r>
              <a:rPr lang="zh-CN" altLang="en-US">
                <a:latin typeface="宋体" panose="02010600030101010101" pitchFamily="2" charset="-122"/>
              </a:rPr>
              <a:t>元布尔函数，密钥流序列</a:t>
            </a:r>
            <a:r>
              <a:rPr lang="en-US" altLang="zh-CN">
                <a:latin typeface="Times New Roman" panose="02020603050405020304" pitchFamily="18" charset="0"/>
              </a:rPr>
              <a:t>z=(z(t))</a:t>
            </a:r>
            <a:r>
              <a:rPr lang="en-US" altLang="zh-CN" baseline="-25000">
                <a:latin typeface="Times New Roman" panose="02020603050405020304" pitchFamily="18" charset="0"/>
              </a:rPr>
              <a:t>t=0</a:t>
            </a:r>
            <a:r>
              <a:rPr lang="en-US" altLang="zh-CN">
                <a:latin typeface="宋体" panose="02010600030101010101" pitchFamily="2" charset="-122"/>
              </a:rPr>
              <a:t> </a:t>
            </a:r>
            <a:r>
              <a:rPr lang="zh-CN" altLang="en-US">
                <a:latin typeface="宋体" panose="02010600030101010101" pitchFamily="2" charset="-122"/>
              </a:rPr>
              <a:t>满足</a:t>
            </a:r>
          </a:p>
          <a:p>
            <a:pPr>
              <a:buFont typeface="Wingdings" panose="05000000000000000000" pitchFamily="2" charset="2"/>
              <a:buNone/>
            </a:pPr>
            <a:r>
              <a:rPr lang="zh-CN" altLang="en-US" sz="2400">
                <a:latin typeface="宋体" panose="02010600030101010101" pitchFamily="2" charset="-122"/>
              </a:rPr>
              <a:t>          </a:t>
            </a:r>
            <a:r>
              <a:rPr lang="en-US" altLang="zh-CN" sz="2400">
                <a:latin typeface="Times New Roman" panose="02020603050405020304" pitchFamily="18" charset="0"/>
              </a:rPr>
              <a:t>z(t)=</a:t>
            </a:r>
            <a:r>
              <a:rPr lang="en-US" altLang="zh-CN" sz="2400" i="1">
                <a:latin typeface="Times New Roman" panose="02020603050405020304" pitchFamily="18" charset="0"/>
              </a:rPr>
              <a:t>f</a:t>
            </a:r>
            <a:r>
              <a:rPr lang="en-US" altLang="zh-CN" sz="2400">
                <a:latin typeface="Times New Roman" panose="02020603050405020304" pitchFamily="18" charset="0"/>
              </a:rPr>
              <a:t>(a(t),a(t+1),…,a(t+</a:t>
            </a:r>
            <a:r>
              <a:rPr lang="en-US" altLang="zh-CN" sz="2400" i="1">
                <a:latin typeface="Times New Roman" panose="02020603050405020304" pitchFamily="18" charset="0"/>
              </a:rPr>
              <a:t>n</a:t>
            </a:r>
            <a:r>
              <a:rPr lang="en-US" altLang="zh-CN" sz="2400">
                <a:latin typeface="Times New Roman" panose="02020603050405020304" pitchFamily="18" charset="0"/>
              </a:rPr>
              <a:t>-1)),t≥0 </a:t>
            </a:r>
          </a:p>
          <a:p>
            <a:pPr>
              <a:buFont typeface="Wingdings" panose="05000000000000000000" pitchFamily="2" charset="2"/>
              <a:buNone/>
            </a:pPr>
            <a:endParaRPr lang="en-US" altLang="zh-CN" sz="2400">
              <a:latin typeface="Times New Roman" panose="02020603050405020304" pitchFamily="18" charset="0"/>
            </a:endParaRPr>
          </a:p>
        </p:txBody>
      </p:sp>
      <p:sp>
        <p:nvSpPr>
          <p:cNvPr id="1017868" name="Rectangle 12">
            <a:extLst>
              <a:ext uri="{FF2B5EF4-FFF2-40B4-BE49-F238E27FC236}">
                <a16:creationId xmlns:a16="http://schemas.microsoft.com/office/drawing/2014/main" id="{3C0D1BC3-D4BC-470F-9893-73BD4D501005}"/>
              </a:ext>
            </a:extLst>
          </p:cNvPr>
          <p:cNvSpPr>
            <a:spLocks noChangeArrowheads="1"/>
          </p:cNvSpPr>
          <p:nvPr/>
        </p:nvSpPr>
        <p:spPr bwMode="auto">
          <a:xfrm>
            <a:off x="4800601" y="4005263"/>
            <a:ext cx="2016125" cy="431800"/>
          </a:xfrm>
          <a:prstGeom prst="rect">
            <a:avLst/>
          </a:prstGeom>
          <a:solidFill>
            <a:schemeClr val="accent1"/>
          </a:solidFill>
          <a:ln w="12700" algn="ctr">
            <a:solidFill>
              <a:schemeClr val="tx1"/>
            </a:solidFill>
            <a:miter lim="800000"/>
            <a:headEnd/>
            <a:tailEnd/>
          </a:ln>
          <a:effectLst/>
          <a:extLst>
            <a:ext uri="{AF507438-7753-43E0-B8FC-AC1667EBCBE1}">
              <a14:hiddenEffects xmlns:a14="http://schemas.microsoft.com/office/drawing/2010/main">
                <a:effectLst>
                  <a:outerShdw dist="125724" dir="18900000" algn="ctr" rotWithShape="0">
                    <a:schemeClr val="bg2"/>
                  </a:outerShdw>
                </a:effectLst>
              </a14:hiddenEffects>
            </a:ext>
          </a:extLst>
        </p:spPr>
        <p:txBody>
          <a:bodyPr wrap="none" anchor="ctr"/>
          <a:lstStyle/>
          <a:p>
            <a:endParaRPr lang="zh-CN" altLang="en-US"/>
          </a:p>
        </p:txBody>
      </p:sp>
      <p:sp>
        <p:nvSpPr>
          <p:cNvPr id="1017869" name="Rectangle 13">
            <a:extLst>
              <a:ext uri="{FF2B5EF4-FFF2-40B4-BE49-F238E27FC236}">
                <a16:creationId xmlns:a16="http://schemas.microsoft.com/office/drawing/2014/main" id="{62E09E13-2F28-4402-8D5C-84927DA5BFB2}"/>
              </a:ext>
            </a:extLst>
          </p:cNvPr>
          <p:cNvSpPr>
            <a:spLocks noChangeArrowheads="1"/>
          </p:cNvSpPr>
          <p:nvPr/>
        </p:nvSpPr>
        <p:spPr bwMode="auto">
          <a:xfrm>
            <a:off x="4367213" y="4868863"/>
            <a:ext cx="2952750" cy="576262"/>
          </a:xfrm>
          <a:prstGeom prst="rect">
            <a:avLst/>
          </a:prstGeom>
          <a:solidFill>
            <a:schemeClr val="accent1"/>
          </a:solidFill>
          <a:ln w="12700" algn="ctr">
            <a:solidFill>
              <a:schemeClr val="tx1"/>
            </a:solidFill>
            <a:miter lim="800000"/>
            <a:headEnd/>
            <a:tailEnd/>
          </a:ln>
          <a:effectLst/>
          <a:extLst>
            <a:ext uri="{AF507438-7753-43E0-B8FC-AC1667EBCBE1}">
              <a14:hiddenEffects xmlns:a14="http://schemas.microsoft.com/office/drawing/2010/main">
                <a:effectLst>
                  <a:outerShdw dist="125724" dir="18900000" algn="ctr" rotWithShape="0">
                    <a:schemeClr val="bg2"/>
                  </a:outerShdw>
                </a:effectLst>
              </a14:hiddenEffects>
            </a:ext>
          </a:extLst>
        </p:spPr>
        <p:txBody>
          <a:bodyPr wrap="none" anchor="ctr"/>
          <a:lstStyle/>
          <a:p>
            <a:endParaRPr lang="zh-CN" altLang="en-US"/>
          </a:p>
        </p:txBody>
      </p:sp>
      <p:sp>
        <p:nvSpPr>
          <p:cNvPr id="1017871" name="Text Box 15">
            <a:extLst>
              <a:ext uri="{FF2B5EF4-FFF2-40B4-BE49-F238E27FC236}">
                <a16:creationId xmlns:a16="http://schemas.microsoft.com/office/drawing/2014/main" id="{171B922A-3818-4AB4-8557-B7803B2A3C53}"/>
              </a:ext>
            </a:extLst>
          </p:cNvPr>
          <p:cNvSpPr txBox="1">
            <a:spLocks noChangeArrowheads="1"/>
          </p:cNvSpPr>
          <p:nvPr/>
        </p:nvSpPr>
        <p:spPr bwMode="auto">
          <a:xfrm>
            <a:off x="5375276" y="4005264"/>
            <a:ext cx="9366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25724" dir="18900000" algn="ctr" rotWithShape="0">
                    <a:schemeClr val="bg2"/>
                  </a:outerShdw>
                </a:effectLst>
              </a14:hiddenEffects>
            </a:ext>
          </a:extLst>
        </p:spPr>
        <p:txBody>
          <a:bodyPr>
            <a:spAutoFit/>
          </a:bodyPr>
          <a:lstStyle/>
          <a:p>
            <a:pPr>
              <a:spcBef>
                <a:spcPct val="50000"/>
              </a:spcBef>
            </a:pPr>
            <a:r>
              <a:rPr lang="en-US" altLang="zh-CN" sz="2000" b="1"/>
              <a:t>LFSR</a:t>
            </a:r>
          </a:p>
        </p:txBody>
      </p:sp>
      <p:sp>
        <p:nvSpPr>
          <p:cNvPr id="1017873" name="Text Box 17">
            <a:extLst>
              <a:ext uri="{FF2B5EF4-FFF2-40B4-BE49-F238E27FC236}">
                <a16:creationId xmlns:a16="http://schemas.microsoft.com/office/drawing/2014/main" id="{80B8A2AF-3C9A-422C-AB53-16E8851F842A}"/>
              </a:ext>
            </a:extLst>
          </p:cNvPr>
          <p:cNvSpPr txBox="1">
            <a:spLocks noChangeArrowheads="1"/>
          </p:cNvSpPr>
          <p:nvPr/>
        </p:nvSpPr>
        <p:spPr bwMode="auto">
          <a:xfrm>
            <a:off x="5016501" y="5013326"/>
            <a:ext cx="18716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25724" dir="18900000" algn="ctr" rotWithShape="0">
                    <a:schemeClr val="bg2"/>
                  </a:outerShdw>
                </a:effectLst>
              </a14:hiddenEffects>
            </a:ext>
          </a:extLst>
        </p:spPr>
        <p:txBody>
          <a:bodyPr>
            <a:spAutoFit/>
          </a:bodyPr>
          <a:lstStyle/>
          <a:p>
            <a:pPr>
              <a:spcBef>
                <a:spcPct val="50000"/>
              </a:spcBef>
            </a:pPr>
            <a:r>
              <a:rPr lang="en-US" altLang="zh-CN" b="1" i="1"/>
              <a:t>f</a:t>
            </a:r>
            <a:r>
              <a:rPr lang="en-US" altLang="zh-CN" b="1"/>
              <a:t>(</a:t>
            </a:r>
            <a:r>
              <a:rPr lang="en-US" altLang="zh-CN" b="1" i="1"/>
              <a:t>x</a:t>
            </a:r>
            <a:r>
              <a:rPr lang="en-US" altLang="zh-CN" b="1" baseline="-25000"/>
              <a:t>1</a:t>
            </a:r>
            <a:r>
              <a:rPr lang="en-US" altLang="zh-CN" b="1"/>
              <a:t>,</a:t>
            </a:r>
            <a:r>
              <a:rPr lang="en-US" altLang="zh-CN" b="1" i="1"/>
              <a:t>x</a:t>
            </a:r>
            <a:r>
              <a:rPr lang="en-US" altLang="zh-CN" b="1" baseline="-25000"/>
              <a:t>2</a:t>
            </a:r>
            <a:r>
              <a:rPr lang="en-US" altLang="zh-CN" b="1"/>
              <a:t>,…,</a:t>
            </a:r>
            <a:r>
              <a:rPr lang="en-US" altLang="zh-CN" b="1" i="1"/>
              <a:t>x</a:t>
            </a:r>
            <a:r>
              <a:rPr lang="en-US" altLang="zh-CN" b="1" baseline="-25000"/>
              <a:t>n</a:t>
            </a:r>
            <a:r>
              <a:rPr lang="en-US" altLang="zh-CN" b="1"/>
              <a:t>)</a:t>
            </a:r>
          </a:p>
        </p:txBody>
      </p:sp>
      <p:sp>
        <p:nvSpPr>
          <p:cNvPr id="1017875" name="Line 19">
            <a:extLst>
              <a:ext uri="{FF2B5EF4-FFF2-40B4-BE49-F238E27FC236}">
                <a16:creationId xmlns:a16="http://schemas.microsoft.com/office/drawing/2014/main" id="{DF427D39-D62B-48D8-858A-E1F41C2CD1D0}"/>
              </a:ext>
            </a:extLst>
          </p:cNvPr>
          <p:cNvSpPr>
            <a:spLocks noChangeShapeType="1"/>
          </p:cNvSpPr>
          <p:nvPr/>
        </p:nvSpPr>
        <p:spPr bwMode="auto">
          <a:xfrm flipH="1">
            <a:off x="6240464" y="4437063"/>
            <a:ext cx="287337" cy="4318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25724" dir="18900000" algn="ctr" rotWithShape="0">
                    <a:schemeClr val="bg2"/>
                  </a:outerShdw>
                </a:effectLst>
              </a14:hiddenEffects>
            </a:ext>
          </a:extLst>
        </p:spPr>
        <p:txBody>
          <a:bodyPr/>
          <a:lstStyle/>
          <a:p>
            <a:endParaRPr lang="zh-CN" altLang="en-US"/>
          </a:p>
        </p:txBody>
      </p:sp>
      <p:sp>
        <p:nvSpPr>
          <p:cNvPr id="1017876" name="Line 20">
            <a:extLst>
              <a:ext uri="{FF2B5EF4-FFF2-40B4-BE49-F238E27FC236}">
                <a16:creationId xmlns:a16="http://schemas.microsoft.com/office/drawing/2014/main" id="{475BC42E-1648-4E30-A905-09250B252B06}"/>
              </a:ext>
            </a:extLst>
          </p:cNvPr>
          <p:cNvSpPr>
            <a:spLocks noChangeShapeType="1"/>
          </p:cNvSpPr>
          <p:nvPr/>
        </p:nvSpPr>
        <p:spPr bwMode="auto">
          <a:xfrm>
            <a:off x="5880100" y="5445126"/>
            <a:ext cx="0" cy="28892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25724" dir="18900000" algn="ctr" rotWithShape="0">
                    <a:schemeClr val="bg2"/>
                  </a:outerShdw>
                </a:effectLst>
              </a14:hiddenEffects>
            </a:ext>
          </a:extLst>
        </p:spPr>
        <p:txBody>
          <a:bodyPr/>
          <a:lstStyle/>
          <a:p>
            <a:endParaRPr lang="zh-CN" altLang="en-US"/>
          </a:p>
        </p:txBody>
      </p:sp>
      <p:sp>
        <p:nvSpPr>
          <p:cNvPr id="1017878" name="Line 22">
            <a:extLst>
              <a:ext uri="{FF2B5EF4-FFF2-40B4-BE49-F238E27FC236}">
                <a16:creationId xmlns:a16="http://schemas.microsoft.com/office/drawing/2014/main" id="{7711053D-0401-4985-B0BB-3360D4A60A18}"/>
              </a:ext>
            </a:extLst>
          </p:cNvPr>
          <p:cNvSpPr>
            <a:spLocks noChangeShapeType="1"/>
          </p:cNvSpPr>
          <p:nvPr/>
        </p:nvSpPr>
        <p:spPr bwMode="auto">
          <a:xfrm>
            <a:off x="5087938" y="4437063"/>
            <a:ext cx="215900" cy="4318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25724" dir="18900000" algn="ctr" rotWithShape="0">
                    <a:schemeClr val="bg2"/>
                  </a:outerShdw>
                </a:effectLst>
              </a14:hiddenEffects>
            </a:ext>
          </a:extLst>
        </p:spPr>
        <p:txBody>
          <a:bodyPr/>
          <a:lstStyle/>
          <a:p>
            <a:endParaRPr lang="zh-CN" altLang="en-US"/>
          </a:p>
        </p:txBody>
      </p:sp>
      <p:sp>
        <p:nvSpPr>
          <p:cNvPr id="1017879" name="Text Box 23">
            <a:extLst>
              <a:ext uri="{FF2B5EF4-FFF2-40B4-BE49-F238E27FC236}">
                <a16:creationId xmlns:a16="http://schemas.microsoft.com/office/drawing/2014/main" id="{EF2CF758-6072-4981-8425-EC80DBFF537B}"/>
              </a:ext>
            </a:extLst>
          </p:cNvPr>
          <p:cNvSpPr txBox="1">
            <a:spLocks noChangeArrowheads="1"/>
          </p:cNvSpPr>
          <p:nvPr/>
        </p:nvSpPr>
        <p:spPr bwMode="auto">
          <a:xfrm>
            <a:off x="5880100" y="5445126"/>
            <a:ext cx="431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25724" dir="18900000" algn="ctr" rotWithShape="0">
                    <a:schemeClr val="bg2"/>
                  </a:outerShdw>
                </a:effectLst>
              </a14:hiddenEffects>
            </a:ext>
          </a:extLst>
        </p:spPr>
        <p:txBody>
          <a:bodyPr>
            <a:spAutoFit/>
          </a:bodyPr>
          <a:lstStyle/>
          <a:p>
            <a:pPr>
              <a:spcBef>
                <a:spcPct val="50000"/>
              </a:spcBef>
            </a:pPr>
            <a:r>
              <a:rPr lang="en-US" altLang="zh-CN" u="sng"/>
              <a:t>z</a:t>
            </a:r>
          </a:p>
        </p:txBody>
      </p:sp>
      <p:sp>
        <p:nvSpPr>
          <p:cNvPr id="1017880" name="Text Box 24">
            <a:extLst>
              <a:ext uri="{FF2B5EF4-FFF2-40B4-BE49-F238E27FC236}">
                <a16:creationId xmlns:a16="http://schemas.microsoft.com/office/drawing/2014/main" id="{5A9F8EC6-41F9-4F06-B9E5-5762624D13C6}"/>
              </a:ext>
            </a:extLst>
          </p:cNvPr>
          <p:cNvSpPr txBox="1">
            <a:spLocks noChangeArrowheads="1"/>
          </p:cNvSpPr>
          <p:nvPr/>
        </p:nvSpPr>
        <p:spPr bwMode="auto">
          <a:xfrm>
            <a:off x="5591175" y="4437063"/>
            <a:ext cx="3722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25724" dir="18900000" algn="ctr" rotWithShape="0">
                    <a:schemeClr val="bg2"/>
                  </a:outerShdw>
                </a:effectLst>
              </a14:hiddenEffects>
            </a:ext>
          </a:extLst>
        </p:spPr>
        <p:txBody>
          <a:bodyPr wrap="none">
            <a:spAutoFit/>
          </a:bodyPr>
          <a:lstStyle/>
          <a:p>
            <a:r>
              <a:rPr lang="en-US" altLang="zh-CN" b="1"/>
              <a:t>…</a:t>
            </a:r>
          </a:p>
        </p:txBody>
      </p:sp>
      <p:sp>
        <p:nvSpPr>
          <p:cNvPr id="1017881" name="Text Box 25">
            <a:extLst>
              <a:ext uri="{FF2B5EF4-FFF2-40B4-BE49-F238E27FC236}">
                <a16:creationId xmlns:a16="http://schemas.microsoft.com/office/drawing/2014/main" id="{9807BDC1-FF79-4275-930E-939802FCEBDA}"/>
              </a:ext>
            </a:extLst>
          </p:cNvPr>
          <p:cNvSpPr txBox="1">
            <a:spLocks noChangeArrowheads="1"/>
          </p:cNvSpPr>
          <p:nvPr/>
        </p:nvSpPr>
        <p:spPr bwMode="auto">
          <a:xfrm>
            <a:off x="3503613" y="5949951"/>
            <a:ext cx="4464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25724" dir="18900000" algn="ctr" rotWithShape="0">
                    <a:schemeClr val="bg2"/>
                  </a:outerShdw>
                </a:effectLst>
              </a14:hiddenEffects>
            </a:ext>
          </a:extLst>
        </p:spPr>
        <p:txBody>
          <a:bodyPr>
            <a:spAutoFit/>
          </a:bodyPr>
          <a:lstStyle/>
          <a:p>
            <a:pPr>
              <a:spcBef>
                <a:spcPct val="50000"/>
              </a:spcBef>
            </a:pPr>
            <a:r>
              <a:rPr lang="en-US" altLang="zh-CN"/>
              <a:t>                   </a:t>
            </a:r>
            <a:r>
              <a:rPr lang="zh-CN" altLang="en-US" b="1"/>
              <a:t>非线性过滤生成器</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0D96DA1E-F0DD-4C13-9F42-30C611E76A7D}"/>
              </a:ext>
            </a:extLst>
          </p:cNvPr>
          <p:cNvSpPr>
            <a:spLocks noGrp="1"/>
          </p:cNvSpPr>
          <p:nvPr>
            <p:ph type="dt" sz="half" idx="10"/>
          </p:nvPr>
        </p:nvSpPr>
        <p:spPr/>
        <p:txBody>
          <a:bodyPr/>
          <a:lstStyle/>
          <a:p>
            <a:fld id="{2C1A24A8-91A6-4983-B807-CE09CE0876EE}" type="datetime1">
              <a:rPr lang="zh-CN" altLang="en-US"/>
              <a:pPr/>
              <a:t>2018/11/28</a:t>
            </a:fld>
            <a:endParaRPr lang="en-US" altLang="zh-CN"/>
          </a:p>
        </p:txBody>
      </p:sp>
      <p:sp>
        <p:nvSpPr>
          <p:cNvPr id="6" name="灯片编号占位符 5">
            <a:extLst>
              <a:ext uri="{FF2B5EF4-FFF2-40B4-BE49-F238E27FC236}">
                <a16:creationId xmlns:a16="http://schemas.microsoft.com/office/drawing/2014/main" id="{3FE3B894-710E-4D5E-90BC-B30654CACF3E}"/>
              </a:ext>
            </a:extLst>
          </p:cNvPr>
          <p:cNvSpPr>
            <a:spLocks noGrp="1"/>
          </p:cNvSpPr>
          <p:nvPr>
            <p:ph type="sldNum" sz="quarter" idx="12"/>
          </p:nvPr>
        </p:nvSpPr>
        <p:spPr/>
        <p:txBody>
          <a:bodyPr/>
          <a:lstStyle/>
          <a:p>
            <a:fld id="{22A86468-9623-44A0-BF23-A5CD29A476B4}" type="slidenum">
              <a:rPr lang="en-US" altLang="zh-CN"/>
              <a:pPr/>
              <a:t>32</a:t>
            </a:fld>
            <a:endParaRPr lang="en-US" altLang="zh-CN"/>
          </a:p>
        </p:txBody>
      </p:sp>
      <p:sp>
        <p:nvSpPr>
          <p:cNvPr id="1018882" name="Rectangle 2">
            <a:extLst>
              <a:ext uri="{FF2B5EF4-FFF2-40B4-BE49-F238E27FC236}">
                <a16:creationId xmlns:a16="http://schemas.microsoft.com/office/drawing/2014/main" id="{CDCAA464-C840-4E56-A607-F7020F06CB68}"/>
              </a:ext>
            </a:extLst>
          </p:cNvPr>
          <p:cNvSpPr>
            <a:spLocks noGrp="1" noRot="1" noChangeArrowheads="1"/>
          </p:cNvSpPr>
          <p:nvPr>
            <p:ph type="title"/>
          </p:nvPr>
        </p:nvSpPr>
        <p:spPr/>
        <p:txBody>
          <a:bodyPr/>
          <a:lstStyle/>
          <a:p>
            <a:endParaRPr lang="zh-CN" altLang="zh-CN"/>
          </a:p>
        </p:txBody>
      </p:sp>
      <p:sp>
        <p:nvSpPr>
          <p:cNvPr id="1018883" name="Rectangle 3">
            <a:extLst>
              <a:ext uri="{FF2B5EF4-FFF2-40B4-BE49-F238E27FC236}">
                <a16:creationId xmlns:a16="http://schemas.microsoft.com/office/drawing/2014/main" id="{5ADD4E0C-1E47-4FAE-B842-21D60F23F037}"/>
              </a:ext>
            </a:extLst>
          </p:cNvPr>
          <p:cNvSpPr>
            <a:spLocks noGrp="1" noRot="1" noChangeArrowheads="1"/>
          </p:cNvSpPr>
          <p:nvPr>
            <p:ph type="body" idx="1"/>
          </p:nvPr>
        </p:nvSpPr>
        <p:spPr/>
        <p:txBody>
          <a:bodyPr/>
          <a:lstStyle/>
          <a:p>
            <a:r>
              <a:rPr lang="zh-CN" altLang="en-US">
                <a:latin typeface="宋体" panose="02010600030101010101" pitchFamily="2" charset="-122"/>
              </a:rPr>
              <a:t>一些文献研究了前馈序列的线性复杂度。相对于组合序列，前馈序列线性复杂度的研究困难较大，研究的进展也较缓慢，目前对其下界的最好估计结果也是针对一类非常特殊的前馈函数；另一反面，有文献给出若前馈生成器的输入序列</a:t>
            </a:r>
            <a:r>
              <a:rPr lang="en-US" altLang="zh-CN" u="sng">
                <a:latin typeface="宋体" panose="02010600030101010101" pitchFamily="2" charset="-122"/>
              </a:rPr>
              <a:t>a </a:t>
            </a:r>
            <a:r>
              <a:rPr lang="zh-CN" altLang="en-US">
                <a:latin typeface="宋体" panose="02010600030101010101" pitchFamily="2" charset="-122"/>
              </a:rPr>
              <a:t>的级数</a:t>
            </a:r>
            <a:r>
              <a:rPr lang="en-US" altLang="zh-CN">
                <a:latin typeface="宋体" panose="02010600030101010101" pitchFamily="2" charset="-122"/>
              </a:rPr>
              <a:t>L</a:t>
            </a:r>
            <a:r>
              <a:rPr lang="zh-CN" altLang="en-US">
                <a:latin typeface="宋体" panose="02010600030101010101" pitchFamily="2" charset="-122"/>
              </a:rPr>
              <a:t>是素数时，保证非线性过滤序列具有最大线性复杂度的</a:t>
            </a:r>
            <a:r>
              <a:rPr lang="en-US" altLang="zh-CN">
                <a:latin typeface="宋体" panose="02010600030101010101" pitchFamily="2" charset="-122"/>
              </a:rPr>
              <a:t>k</a:t>
            </a:r>
            <a:r>
              <a:rPr lang="zh-CN" altLang="en-US">
                <a:latin typeface="宋体" panose="02010600030101010101" pitchFamily="2" charset="-122"/>
              </a:rPr>
              <a:t>次非线性过滤函数占所有</a:t>
            </a:r>
            <a:r>
              <a:rPr lang="en-US" altLang="zh-CN">
                <a:latin typeface="宋体" panose="02010600030101010101" pitchFamily="2" charset="-122"/>
              </a:rPr>
              <a:t>k</a:t>
            </a:r>
            <a:r>
              <a:rPr lang="zh-CN" altLang="en-US">
                <a:latin typeface="宋体" panose="02010600030101010101" pitchFamily="2" charset="-122"/>
              </a:rPr>
              <a:t>次布尔函数的比例，随</a:t>
            </a:r>
            <a:r>
              <a:rPr lang="en-US" altLang="zh-CN">
                <a:latin typeface="宋体" panose="02010600030101010101" pitchFamily="2" charset="-122"/>
              </a:rPr>
              <a:t>L</a:t>
            </a:r>
            <a:r>
              <a:rPr lang="zh-CN" altLang="en-US">
                <a:latin typeface="宋体" panose="02010600030101010101" pitchFamily="2" charset="-122"/>
              </a:rPr>
              <a:t>的增大，该比例接近于</a:t>
            </a:r>
            <a:r>
              <a:rPr lang="en-US" altLang="zh-CN">
                <a:latin typeface="宋体" panose="02010600030101010101" pitchFamily="2" charset="-122"/>
              </a:rPr>
              <a:t>1</a:t>
            </a:r>
            <a:r>
              <a:rPr lang="zh-CN" altLang="en-US">
                <a:latin typeface="宋体" panose="02010600030101010101" pitchFamily="2" charset="-122"/>
              </a:rPr>
              <a:t>，即几乎所有</a:t>
            </a:r>
            <a:r>
              <a:rPr lang="en-US" altLang="zh-CN">
                <a:latin typeface="宋体" panose="02010600030101010101" pitchFamily="2" charset="-122"/>
              </a:rPr>
              <a:t>k</a:t>
            </a:r>
            <a:r>
              <a:rPr lang="zh-CN" altLang="en-US">
                <a:latin typeface="宋体" panose="02010600030101010101" pitchFamily="2" charset="-122"/>
              </a:rPr>
              <a:t>次布尔函数作用在</a:t>
            </a:r>
            <a:r>
              <a:rPr lang="en-US" altLang="zh-CN" u="sng">
                <a:latin typeface="宋体" panose="02010600030101010101" pitchFamily="2" charset="-122"/>
              </a:rPr>
              <a:t>a</a:t>
            </a:r>
            <a:r>
              <a:rPr lang="zh-CN" altLang="en-US">
                <a:latin typeface="宋体" panose="02010600030101010101" pitchFamily="2" charset="-122"/>
              </a:rPr>
              <a:t>上得到的前馈序列具有最大线性复杂度。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916EC26C-C275-411B-9F91-2E5131109A1A}"/>
              </a:ext>
            </a:extLst>
          </p:cNvPr>
          <p:cNvSpPr>
            <a:spLocks noGrp="1"/>
          </p:cNvSpPr>
          <p:nvPr>
            <p:ph type="dt" sz="half" idx="10"/>
          </p:nvPr>
        </p:nvSpPr>
        <p:spPr/>
        <p:txBody>
          <a:bodyPr/>
          <a:lstStyle/>
          <a:p>
            <a:fld id="{BB03ABAF-13FF-4941-943C-95C6E5FBA091}" type="datetime1">
              <a:rPr lang="zh-CN" altLang="en-US"/>
              <a:pPr/>
              <a:t>2018/11/28</a:t>
            </a:fld>
            <a:endParaRPr lang="en-US" altLang="zh-CN"/>
          </a:p>
        </p:txBody>
      </p:sp>
      <p:sp>
        <p:nvSpPr>
          <p:cNvPr id="6" name="灯片编号占位符 5">
            <a:extLst>
              <a:ext uri="{FF2B5EF4-FFF2-40B4-BE49-F238E27FC236}">
                <a16:creationId xmlns:a16="http://schemas.microsoft.com/office/drawing/2014/main" id="{A67CA7C1-A7E8-4D2E-8A87-D28D4F2CFD40}"/>
              </a:ext>
            </a:extLst>
          </p:cNvPr>
          <p:cNvSpPr>
            <a:spLocks noGrp="1"/>
          </p:cNvSpPr>
          <p:nvPr>
            <p:ph type="sldNum" sz="quarter" idx="12"/>
          </p:nvPr>
        </p:nvSpPr>
        <p:spPr/>
        <p:txBody>
          <a:bodyPr/>
          <a:lstStyle/>
          <a:p>
            <a:fld id="{160F5616-DE6E-4D51-A3FF-E0AE4EB1B0E9}" type="slidenum">
              <a:rPr lang="en-US" altLang="zh-CN"/>
              <a:pPr/>
              <a:t>33</a:t>
            </a:fld>
            <a:endParaRPr lang="en-US" altLang="zh-CN"/>
          </a:p>
        </p:txBody>
      </p:sp>
      <p:sp>
        <p:nvSpPr>
          <p:cNvPr id="1020930" name="Rectangle 2">
            <a:extLst>
              <a:ext uri="{FF2B5EF4-FFF2-40B4-BE49-F238E27FC236}">
                <a16:creationId xmlns:a16="http://schemas.microsoft.com/office/drawing/2014/main" id="{5038D05C-83D9-4FD9-A9F0-F10B2378AED2}"/>
              </a:ext>
            </a:extLst>
          </p:cNvPr>
          <p:cNvSpPr>
            <a:spLocks noGrp="1" noRot="1" noChangeArrowheads="1"/>
          </p:cNvSpPr>
          <p:nvPr>
            <p:ph type="title"/>
          </p:nvPr>
        </p:nvSpPr>
        <p:spPr/>
        <p:txBody>
          <a:bodyPr/>
          <a:lstStyle/>
          <a:p>
            <a:endParaRPr lang="zh-CN" altLang="zh-CN"/>
          </a:p>
        </p:txBody>
      </p:sp>
      <p:sp>
        <p:nvSpPr>
          <p:cNvPr id="1020931" name="Rectangle 3">
            <a:extLst>
              <a:ext uri="{FF2B5EF4-FFF2-40B4-BE49-F238E27FC236}">
                <a16:creationId xmlns:a16="http://schemas.microsoft.com/office/drawing/2014/main" id="{CA7E30A0-D135-4CC8-B8CF-A2DE8DFFD4F5}"/>
              </a:ext>
            </a:extLst>
          </p:cNvPr>
          <p:cNvSpPr>
            <a:spLocks noGrp="1" noRot="1" noChangeArrowheads="1"/>
          </p:cNvSpPr>
          <p:nvPr>
            <p:ph type="body" idx="1"/>
          </p:nvPr>
        </p:nvSpPr>
        <p:spPr>
          <a:xfrm>
            <a:off x="1703389" y="1268413"/>
            <a:ext cx="8785225" cy="4830762"/>
          </a:xfrm>
        </p:spPr>
        <p:txBody>
          <a:bodyPr/>
          <a:lstStyle/>
          <a:p>
            <a:pPr>
              <a:lnSpc>
                <a:spcPct val="120000"/>
              </a:lnSpc>
            </a:pPr>
            <a:r>
              <a:rPr lang="en-US" altLang="zh-CN">
                <a:latin typeface="宋体" panose="02010600030101010101" pitchFamily="2" charset="-122"/>
              </a:rPr>
              <a:t>1985</a:t>
            </a:r>
            <a:r>
              <a:rPr lang="zh-CN" altLang="en-US">
                <a:latin typeface="宋体" panose="02010600030101010101" pitchFamily="2" charset="-122"/>
              </a:rPr>
              <a:t>年，描述了非线性过滤生成器的相关攻击。</a:t>
            </a:r>
            <a:r>
              <a:rPr lang="en-US" altLang="zh-CN">
                <a:latin typeface="宋体" panose="02010600030101010101" pitchFamily="2" charset="-122"/>
              </a:rPr>
              <a:t>1990</a:t>
            </a:r>
            <a:r>
              <a:rPr lang="zh-CN" altLang="en-US">
                <a:latin typeface="宋体" panose="02010600030101010101" pitchFamily="2" charset="-122"/>
              </a:rPr>
              <a:t>年，对非线性过滤生成器应用了快速相关攻击。有学者指出，非线性过滤生成器可能存在其他的相关性，从而可以用来提高相关攻击的成功性。</a:t>
            </a:r>
            <a:r>
              <a:rPr lang="en-US" altLang="zh-CN">
                <a:latin typeface="宋体" panose="02010600030101010101" pitchFamily="2" charset="-122"/>
              </a:rPr>
              <a:t>1996</a:t>
            </a:r>
            <a:r>
              <a:rPr lang="zh-CN" altLang="en-US">
                <a:latin typeface="宋体" panose="02010600030101010101" pitchFamily="2" charset="-122"/>
              </a:rPr>
              <a:t>年，提出了可逆攻击</a:t>
            </a:r>
            <a:r>
              <a:rPr lang="en-US" altLang="zh-CN">
                <a:latin typeface="宋体" panose="02010600030101010101" pitchFamily="2" charset="-122"/>
              </a:rPr>
              <a:t>(Inversion Attack)</a:t>
            </a:r>
            <a:r>
              <a:rPr lang="zh-CN" altLang="en-US">
                <a:latin typeface="宋体" panose="02010600030101010101" pitchFamily="2" charset="-122"/>
              </a:rPr>
              <a:t>思想，对一类特殊的前馈函数进行了分析，并给出非线性过滤生成器抵抗快速相关攻击，条件相关攻击，可逆攻击的一些设计准则。</a:t>
            </a:r>
            <a:r>
              <a:rPr lang="en-US" altLang="zh-CN">
                <a:latin typeface="宋体" panose="02010600030101010101" pitchFamily="2" charset="-122"/>
              </a:rPr>
              <a:t>2000</a:t>
            </a:r>
            <a:r>
              <a:rPr lang="zh-CN" altLang="en-US">
                <a:latin typeface="宋体" panose="02010600030101010101" pitchFamily="2" charset="-122"/>
              </a:rPr>
              <a:t>年，又进一步推广可逆攻击思想，对一般前馈攻击序列进行了有效分析。</a:t>
            </a:r>
            <a:r>
              <a:rPr lang="zh-CN" altLang="en-US"/>
              <a:t>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415BBB7A-5CCD-4BA8-A9CE-6D0F58FACB23}"/>
              </a:ext>
            </a:extLst>
          </p:cNvPr>
          <p:cNvSpPr>
            <a:spLocks noGrp="1"/>
          </p:cNvSpPr>
          <p:nvPr>
            <p:ph type="dt" sz="half" idx="10"/>
          </p:nvPr>
        </p:nvSpPr>
        <p:spPr/>
        <p:txBody>
          <a:bodyPr/>
          <a:lstStyle/>
          <a:p>
            <a:fld id="{E199D11A-211F-4FE2-9366-1199B4D7E390}" type="datetime1">
              <a:rPr lang="zh-CN" altLang="en-US"/>
              <a:pPr/>
              <a:t>2018/11/28</a:t>
            </a:fld>
            <a:endParaRPr lang="en-US" altLang="zh-CN"/>
          </a:p>
        </p:txBody>
      </p:sp>
      <p:sp>
        <p:nvSpPr>
          <p:cNvPr id="6" name="灯片编号占位符 5">
            <a:extLst>
              <a:ext uri="{FF2B5EF4-FFF2-40B4-BE49-F238E27FC236}">
                <a16:creationId xmlns:a16="http://schemas.microsoft.com/office/drawing/2014/main" id="{0C1D92E6-0A8A-454B-8034-594FEF6F8318}"/>
              </a:ext>
            </a:extLst>
          </p:cNvPr>
          <p:cNvSpPr>
            <a:spLocks noGrp="1"/>
          </p:cNvSpPr>
          <p:nvPr>
            <p:ph type="sldNum" sz="quarter" idx="12"/>
          </p:nvPr>
        </p:nvSpPr>
        <p:spPr/>
        <p:txBody>
          <a:bodyPr/>
          <a:lstStyle/>
          <a:p>
            <a:fld id="{747B1F90-FD79-46F9-9D52-14307C28CCDE}" type="slidenum">
              <a:rPr lang="en-US" altLang="zh-CN"/>
              <a:pPr/>
              <a:t>34</a:t>
            </a:fld>
            <a:endParaRPr lang="en-US" altLang="zh-CN"/>
          </a:p>
        </p:txBody>
      </p:sp>
      <p:sp>
        <p:nvSpPr>
          <p:cNvPr id="702466" name="Rectangle 2">
            <a:extLst>
              <a:ext uri="{FF2B5EF4-FFF2-40B4-BE49-F238E27FC236}">
                <a16:creationId xmlns:a16="http://schemas.microsoft.com/office/drawing/2014/main" id="{04D900BD-4836-4F24-A862-80D680D67CE2}"/>
              </a:ext>
            </a:extLst>
          </p:cNvPr>
          <p:cNvSpPr>
            <a:spLocks noGrp="1" noRot="1" noChangeArrowheads="1"/>
          </p:cNvSpPr>
          <p:nvPr>
            <p:ph type="title"/>
          </p:nvPr>
        </p:nvSpPr>
        <p:spPr>
          <a:noFill/>
        </p:spPr>
        <p:txBody>
          <a:bodyPr/>
          <a:lstStyle/>
          <a:p>
            <a:pPr marL="914400" indent="-914400"/>
            <a:r>
              <a:rPr lang="zh-CN" altLang="en-US" b="1"/>
              <a:t>同步流密码</a:t>
            </a:r>
            <a:r>
              <a:rPr lang="en-US" altLang="zh-CN" b="1"/>
              <a:t>—</a:t>
            </a:r>
            <a:r>
              <a:rPr lang="zh-CN" altLang="en-US" b="1"/>
              <a:t>输出分组反馈方式</a:t>
            </a:r>
          </a:p>
        </p:txBody>
      </p:sp>
      <p:sp>
        <p:nvSpPr>
          <p:cNvPr id="702467" name="Rectangle 3">
            <a:extLst>
              <a:ext uri="{FF2B5EF4-FFF2-40B4-BE49-F238E27FC236}">
                <a16:creationId xmlns:a16="http://schemas.microsoft.com/office/drawing/2014/main" id="{9FB0B84D-3B93-47BF-A2B9-45D45E58DD1A}"/>
              </a:ext>
            </a:extLst>
          </p:cNvPr>
          <p:cNvSpPr>
            <a:spLocks noGrp="1" noRot="1" noChangeArrowheads="1"/>
          </p:cNvSpPr>
          <p:nvPr>
            <p:ph type="body" idx="1"/>
          </p:nvPr>
        </p:nvSpPr>
        <p:spPr/>
        <p:txBody>
          <a:bodyPr/>
          <a:lstStyle/>
          <a:p>
            <a:pPr algn="just">
              <a:lnSpc>
                <a:spcPct val="170000"/>
              </a:lnSpc>
            </a:pPr>
            <a:r>
              <a:rPr lang="zh-CN" altLang="en-US">
                <a:latin typeface="Times New Roman" panose="02020603050405020304" pitchFamily="18" charset="0"/>
              </a:rPr>
              <a:t>线性反馈移位寄存器加密的弱点在于它的线性性质。为了得到较高的安全性，必须使用非线性变换产生密钥序列。非线性分组密码</a:t>
            </a:r>
            <a:r>
              <a:rPr lang="en-US" altLang="zh-CN">
                <a:latin typeface="Times New Roman" panose="02020603050405020304" pitchFamily="18" charset="0"/>
              </a:rPr>
              <a:t>(</a:t>
            </a:r>
            <a:r>
              <a:rPr lang="zh-CN" altLang="en-US">
                <a:latin typeface="Times New Roman" panose="02020603050405020304" pitchFamily="18" charset="0"/>
              </a:rPr>
              <a:t>如</a:t>
            </a:r>
            <a:r>
              <a:rPr lang="en-US" altLang="zh-CN">
                <a:latin typeface="Times New Roman" panose="02020603050405020304" pitchFamily="18" charset="0"/>
              </a:rPr>
              <a:t>DES</a:t>
            </a:r>
            <a:r>
              <a:rPr lang="zh-CN" altLang="en-US">
                <a:latin typeface="Times New Roman" panose="02020603050405020304" pitchFamily="18" charset="0"/>
              </a:rPr>
              <a:t>密码</a:t>
            </a:r>
            <a:r>
              <a:rPr lang="en-US" altLang="zh-CN">
                <a:latin typeface="Times New Roman" panose="02020603050405020304" pitchFamily="18" charset="0"/>
              </a:rPr>
              <a:t>)</a:t>
            </a:r>
            <a:r>
              <a:rPr lang="zh-CN" altLang="en-US">
                <a:latin typeface="Times New Roman" panose="02020603050405020304" pitchFamily="18" charset="0"/>
              </a:rPr>
              <a:t>的加密变换就是非线性变换，因此很适合于产生密钥序列。下图说明了如何利用输出分组反馈方式</a:t>
            </a:r>
            <a:r>
              <a:rPr lang="en-US" altLang="zh-CN">
                <a:latin typeface="Times New Roman" panose="02020603050405020304" pitchFamily="18" charset="0"/>
              </a:rPr>
              <a:t>(OFM)</a:t>
            </a:r>
            <a:r>
              <a:rPr lang="zh-CN" altLang="en-US">
                <a:latin typeface="Times New Roman" panose="02020603050405020304" pitchFamily="18" charset="0"/>
              </a:rPr>
              <a:t>产生密钥序列。</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日期占位符 4">
            <a:extLst>
              <a:ext uri="{FF2B5EF4-FFF2-40B4-BE49-F238E27FC236}">
                <a16:creationId xmlns:a16="http://schemas.microsoft.com/office/drawing/2014/main" id="{300CE572-6466-47C9-923C-82E84DAF4F94}"/>
              </a:ext>
            </a:extLst>
          </p:cNvPr>
          <p:cNvSpPr>
            <a:spLocks noGrp="1"/>
          </p:cNvSpPr>
          <p:nvPr>
            <p:ph type="dt" sz="half" idx="10"/>
          </p:nvPr>
        </p:nvSpPr>
        <p:spPr/>
        <p:txBody>
          <a:bodyPr/>
          <a:lstStyle/>
          <a:p>
            <a:fld id="{43D02547-40F3-43C1-A51C-75B0BDB84CD7}" type="datetime1">
              <a:rPr lang="zh-CN" altLang="en-US"/>
              <a:pPr/>
              <a:t>2018/11/28</a:t>
            </a:fld>
            <a:endParaRPr lang="en-US" altLang="zh-CN"/>
          </a:p>
        </p:txBody>
      </p:sp>
      <p:sp>
        <p:nvSpPr>
          <p:cNvPr id="15" name="灯片编号占位符 6">
            <a:extLst>
              <a:ext uri="{FF2B5EF4-FFF2-40B4-BE49-F238E27FC236}">
                <a16:creationId xmlns:a16="http://schemas.microsoft.com/office/drawing/2014/main" id="{C5F0F728-F91A-4256-AFC8-223B9022D476}"/>
              </a:ext>
            </a:extLst>
          </p:cNvPr>
          <p:cNvSpPr>
            <a:spLocks noGrp="1"/>
          </p:cNvSpPr>
          <p:nvPr>
            <p:ph type="sldNum" sz="quarter" idx="12"/>
          </p:nvPr>
        </p:nvSpPr>
        <p:spPr/>
        <p:txBody>
          <a:bodyPr/>
          <a:lstStyle/>
          <a:p>
            <a:fld id="{70F0C632-29F5-4E8F-92FF-BE47C8650D4F}" type="slidenum">
              <a:rPr lang="en-US" altLang="zh-CN"/>
              <a:pPr/>
              <a:t>35</a:t>
            </a:fld>
            <a:endParaRPr lang="en-US" altLang="zh-CN"/>
          </a:p>
        </p:txBody>
      </p:sp>
      <p:sp>
        <p:nvSpPr>
          <p:cNvPr id="704515" name="Rectangle 3">
            <a:extLst>
              <a:ext uri="{FF2B5EF4-FFF2-40B4-BE49-F238E27FC236}">
                <a16:creationId xmlns:a16="http://schemas.microsoft.com/office/drawing/2014/main" id="{8978D86B-9C8B-4D4B-9D3F-A852800F5AE6}"/>
              </a:ext>
            </a:extLst>
          </p:cNvPr>
          <p:cNvSpPr>
            <a:spLocks noGrp="1" noRot="1" noChangeArrowheads="1"/>
          </p:cNvSpPr>
          <p:nvPr>
            <p:ph type="body" sz="half" idx="1"/>
          </p:nvPr>
        </p:nvSpPr>
        <p:spPr>
          <a:xfrm>
            <a:off x="2063750" y="1244600"/>
            <a:ext cx="8280400" cy="2116138"/>
          </a:xfrm>
        </p:spPr>
        <p:txBody>
          <a:bodyPr/>
          <a:lstStyle/>
          <a:p>
            <a:pPr>
              <a:lnSpc>
                <a:spcPct val="130000"/>
              </a:lnSpc>
              <a:buFont typeface="Wingdings" panose="05000000000000000000" pitchFamily="2" charset="2"/>
              <a:buNone/>
            </a:pPr>
            <a:r>
              <a:rPr lang="en-US" altLang="zh-CN" sz="2400">
                <a:latin typeface="宋体" panose="02010600030101010101" pitchFamily="2" charset="-122"/>
              </a:rPr>
              <a:t>  </a:t>
            </a:r>
            <a:r>
              <a:rPr lang="zh-CN" altLang="en-US" sz="2400">
                <a:latin typeface="宋体" panose="02010600030101010101" pitchFamily="2" charset="-122"/>
              </a:rPr>
              <a:t>分组加密算法</a:t>
            </a:r>
            <a:r>
              <a:rPr lang="en-US" altLang="zh-CN" sz="2400">
                <a:latin typeface="宋体" panose="02010600030101010101" pitchFamily="2" charset="-122"/>
              </a:rPr>
              <a:t>E</a:t>
            </a:r>
            <a:r>
              <a:rPr lang="en-US" altLang="zh-CN" sz="2400" baseline="-25000">
                <a:latin typeface="宋体" panose="02010600030101010101" pitchFamily="2" charset="-122"/>
              </a:rPr>
              <a:t>B</a:t>
            </a:r>
            <a:r>
              <a:rPr lang="zh-CN" altLang="en-US" sz="2400">
                <a:latin typeface="宋体" panose="02010600030101010101" pitchFamily="2" charset="-122"/>
              </a:rPr>
              <a:t>的密钥为</a:t>
            </a:r>
            <a:r>
              <a:rPr lang="en-US" altLang="zh-CN" sz="2400">
                <a:latin typeface="宋体" panose="02010600030101010101" pitchFamily="2" charset="-122"/>
              </a:rPr>
              <a:t>B</a:t>
            </a:r>
            <a:r>
              <a:rPr lang="zh-CN" altLang="en-US" sz="2400">
                <a:latin typeface="宋体" panose="02010600030101010101" pitchFamily="2" charset="-122"/>
              </a:rPr>
              <a:t>，反馈寄存器</a:t>
            </a:r>
            <a:r>
              <a:rPr lang="en-US" altLang="zh-CN" sz="2400">
                <a:latin typeface="宋体" panose="02010600030101010101" pitchFamily="2" charset="-122"/>
              </a:rPr>
              <a:t>R</a:t>
            </a:r>
            <a:r>
              <a:rPr lang="zh-CN" altLang="en-US" sz="2400">
                <a:latin typeface="宋体" panose="02010600030101010101" pitchFamily="2" charset="-122"/>
              </a:rPr>
              <a:t>为加密变换提供输入。在第</a:t>
            </a:r>
            <a:r>
              <a:rPr lang="en-US" altLang="zh-CN" sz="2400" i="1">
                <a:latin typeface="宋体" panose="02010600030101010101" pitchFamily="2" charset="-122"/>
              </a:rPr>
              <a:t>i</a:t>
            </a:r>
            <a:r>
              <a:rPr lang="zh-CN" altLang="en-US" sz="2400">
                <a:latin typeface="宋体" panose="02010600030101010101" pitchFamily="2" charset="-122"/>
              </a:rPr>
              <a:t>次迭代时，</a:t>
            </a:r>
            <a:r>
              <a:rPr lang="en-US" altLang="zh-CN" sz="2400">
                <a:latin typeface="宋体" panose="02010600030101010101" pitchFamily="2" charset="-122"/>
              </a:rPr>
              <a:t>E</a:t>
            </a:r>
            <a:r>
              <a:rPr lang="en-US" altLang="zh-CN" sz="2400" baseline="-25000">
                <a:latin typeface="宋体" panose="02010600030101010101" pitchFamily="2" charset="-122"/>
              </a:rPr>
              <a:t>B</a:t>
            </a:r>
            <a:r>
              <a:rPr lang="en-US" altLang="zh-CN" sz="2400">
                <a:latin typeface="宋体" panose="02010600030101010101" pitchFamily="2" charset="-122"/>
              </a:rPr>
              <a:t>(R)</a:t>
            </a:r>
            <a:r>
              <a:rPr lang="zh-CN" altLang="en-US" sz="2400">
                <a:latin typeface="宋体" panose="02010600030101010101" pitchFamily="2" charset="-122"/>
              </a:rPr>
              <a:t>的输出分组的低端（最右）字符变成第</a:t>
            </a:r>
            <a:r>
              <a:rPr lang="en-US" altLang="zh-CN" sz="2400" i="1">
                <a:latin typeface="宋体" panose="02010600030101010101" pitchFamily="2" charset="-122"/>
              </a:rPr>
              <a:t>i</a:t>
            </a:r>
            <a:r>
              <a:rPr lang="zh-CN" altLang="en-US" sz="2400">
                <a:latin typeface="宋体" panose="02010600030101010101" pitchFamily="2" charset="-122"/>
              </a:rPr>
              <a:t>个密钥字符</a:t>
            </a:r>
            <a:r>
              <a:rPr lang="en-US" altLang="zh-CN" sz="2400">
                <a:latin typeface="宋体" panose="02010600030101010101" pitchFamily="2" charset="-122"/>
              </a:rPr>
              <a:t>K</a:t>
            </a:r>
            <a:r>
              <a:rPr lang="en-US" altLang="zh-CN" sz="2400" i="1" baseline="-25000">
                <a:latin typeface="宋体" panose="02010600030101010101" pitchFamily="2" charset="-122"/>
              </a:rPr>
              <a:t>i</a:t>
            </a:r>
            <a:r>
              <a:rPr lang="zh-CN" altLang="en-US" sz="2400">
                <a:latin typeface="宋体" panose="02010600030101010101" pitchFamily="2" charset="-122"/>
              </a:rPr>
              <a:t>。同时，整个分组又通过</a:t>
            </a:r>
            <a:r>
              <a:rPr lang="en-US" altLang="zh-CN" sz="2400">
                <a:latin typeface="宋体" panose="02010600030101010101" pitchFamily="2" charset="-122"/>
              </a:rPr>
              <a:t>R</a:t>
            </a:r>
            <a:r>
              <a:rPr lang="zh-CN" altLang="en-US" sz="2400">
                <a:latin typeface="宋体" panose="02010600030101010101" pitchFamily="2" charset="-122"/>
              </a:rPr>
              <a:t>反馈回来作为下一次迭代的输入。</a:t>
            </a:r>
          </a:p>
        </p:txBody>
      </p:sp>
      <p:sp>
        <p:nvSpPr>
          <p:cNvPr id="704517" name="Rectangle 5">
            <a:extLst>
              <a:ext uri="{FF2B5EF4-FFF2-40B4-BE49-F238E27FC236}">
                <a16:creationId xmlns:a16="http://schemas.microsoft.com/office/drawing/2014/main" id="{64C280B1-6C82-44CF-8E5D-0B83A505E6AC}"/>
              </a:ext>
            </a:extLst>
          </p:cNvPr>
          <p:cNvSpPr>
            <a:spLocks noChangeArrowheads="1"/>
          </p:cNvSpPr>
          <p:nvPr/>
        </p:nvSpPr>
        <p:spPr bwMode="auto">
          <a:xfrm>
            <a:off x="1524001" y="3466584"/>
            <a:ext cx="184731" cy="369332"/>
          </a:xfrm>
          <a:prstGeom prst="rect">
            <a:avLst/>
          </a:prstGeom>
          <a:noFill/>
          <a:ln>
            <a:noFill/>
          </a:ln>
          <a:effectLst>
            <a:outerShdw dist="125724" dir="189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Lst>
        </p:spPr>
        <p:txBody>
          <a:bodyPr wrap="none" anchor="ctr">
            <a:spAutoFit/>
          </a:bodyPr>
          <a:lstStyle/>
          <a:p>
            <a:endParaRPr lang="zh-CN" altLang="en-US"/>
          </a:p>
        </p:txBody>
      </p:sp>
      <p:sp>
        <p:nvSpPr>
          <p:cNvPr id="704519" name="Rectangle 7">
            <a:extLst>
              <a:ext uri="{FF2B5EF4-FFF2-40B4-BE49-F238E27FC236}">
                <a16:creationId xmlns:a16="http://schemas.microsoft.com/office/drawing/2014/main" id="{0D36CDB8-C5E9-43EA-8F5E-89C4DCD90019}"/>
              </a:ext>
            </a:extLst>
          </p:cNvPr>
          <p:cNvSpPr>
            <a:spLocks noChangeArrowheads="1"/>
          </p:cNvSpPr>
          <p:nvPr/>
        </p:nvSpPr>
        <p:spPr bwMode="auto">
          <a:xfrm>
            <a:off x="1524001" y="3499922"/>
            <a:ext cx="184731" cy="369332"/>
          </a:xfrm>
          <a:prstGeom prst="rect">
            <a:avLst/>
          </a:prstGeom>
          <a:noFill/>
          <a:ln>
            <a:noFill/>
          </a:ln>
          <a:effectLst>
            <a:outerShdw dist="125724" dir="189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Lst>
        </p:spPr>
        <p:txBody>
          <a:bodyPr wrap="none" anchor="ctr">
            <a:spAutoFit/>
          </a:bodyPr>
          <a:lstStyle/>
          <a:p>
            <a:endParaRPr lang="zh-CN" altLang="en-US"/>
          </a:p>
        </p:txBody>
      </p:sp>
      <p:sp>
        <p:nvSpPr>
          <p:cNvPr id="704521" name="Rectangle 9">
            <a:extLst>
              <a:ext uri="{FF2B5EF4-FFF2-40B4-BE49-F238E27FC236}">
                <a16:creationId xmlns:a16="http://schemas.microsoft.com/office/drawing/2014/main" id="{15B20814-4D1D-461F-89DC-09BAF2DDBA4A}"/>
              </a:ext>
            </a:extLst>
          </p:cNvPr>
          <p:cNvSpPr>
            <a:spLocks noChangeArrowheads="1"/>
          </p:cNvSpPr>
          <p:nvPr/>
        </p:nvSpPr>
        <p:spPr bwMode="auto">
          <a:xfrm>
            <a:off x="1524001" y="3499922"/>
            <a:ext cx="184731" cy="369332"/>
          </a:xfrm>
          <a:prstGeom prst="rect">
            <a:avLst/>
          </a:prstGeom>
          <a:noFill/>
          <a:ln>
            <a:noFill/>
          </a:ln>
          <a:effectLst>
            <a:outerShdw dist="125724" dir="189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Lst>
        </p:spPr>
        <p:txBody>
          <a:bodyPr wrap="none" anchor="ctr">
            <a:spAutoFit/>
          </a:bodyPr>
          <a:lstStyle/>
          <a:p>
            <a:endParaRPr lang="zh-CN" altLang="en-US"/>
          </a:p>
        </p:txBody>
      </p:sp>
      <p:sp>
        <p:nvSpPr>
          <p:cNvPr id="704523" name="Rectangle 11">
            <a:extLst>
              <a:ext uri="{FF2B5EF4-FFF2-40B4-BE49-F238E27FC236}">
                <a16:creationId xmlns:a16="http://schemas.microsoft.com/office/drawing/2014/main" id="{59902380-5CE8-4F39-80E0-7F89FDE11F60}"/>
              </a:ext>
            </a:extLst>
          </p:cNvPr>
          <p:cNvSpPr>
            <a:spLocks noChangeArrowheads="1"/>
          </p:cNvSpPr>
          <p:nvPr/>
        </p:nvSpPr>
        <p:spPr bwMode="auto">
          <a:xfrm>
            <a:off x="1524001" y="3452297"/>
            <a:ext cx="184731" cy="369332"/>
          </a:xfrm>
          <a:prstGeom prst="rect">
            <a:avLst/>
          </a:prstGeom>
          <a:noFill/>
          <a:ln>
            <a:noFill/>
          </a:ln>
          <a:effectLst>
            <a:outerShdw dist="125724" dir="189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Lst>
        </p:spPr>
        <p:txBody>
          <a:bodyPr wrap="none" anchor="ctr">
            <a:spAutoFit/>
          </a:bodyPr>
          <a:lstStyle/>
          <a:p>
            <a:endParaRPr lang="zh-CN" altLang="en-US"/>
          </a:p>
        </p:txBody>
      </p:sp>
      <p:sp>
        <p:nvSpPr>
          <p:cNvPr id="704525" name="Rectangle 13">
            <a:extLst>
              <a:ext uri="{FF2B5EF4-FFF2-40B4-BE49-F238E27FC236}">
                <a16:creationId xmlns:a16="http://schemas.microsoft.com/office/drawing/2014/main" id="{9226BA09-890B-4C2D-A940-7D115F514549}"/>
              </a:ext>
            </a:extLst>
          </p:cNvPr>
          <p:cNvSpPr>
            <a:spLocks noChangeArrowheads="1"/>
          </p:cNvSpPr>
          <p:nvPr/>
        </p:nvSpPr>
        <p:spPr bwMode="auto">
          <a:xfrm>
            <a:off x="1524001" y="3499922"/>
            <a:ext cx="184731" cy="369332"/>
          </a:xfrm>
          <a:prstGeom prst="rect">
            <a:avLst/>
          </a:prstGeom>
          <a:noFill/>
          <a:ln>
            <a:noFill/>
          </a:ln>
          <a:effectLst>
            <a:outerShdw dist="125724" dir="189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Lst>
        </p:spPr>
        <p:txBody>
          <a:bodyPr wrap="none" anchor="ctr">
            <a:spAutoFit/>
          </a:bodyPr>
          <a:lstStyle/>
          <a:p>
            <a:endParaRPr lang="zh-CN" altLang="en-US"/>
          </a:p>
        </p:txBody>
      </p:sp>
      <p:sp>
        <p:nvSpPr>
          <p:cNvPr id="704527" name="Rectangle 15">
            <a:extLst>
              <a:ext uri="{FF2B5EF4-FFF2-40B4-BE49-F238E27FC236}">
                <a16:creationId xmlns:a16="http://schemas.microsoft.com/office/drawing/2014/main" id="{72C9F539-6050-4FB7-A572-76D1D83C0452}"/>
              </a:ext>
            </a:extLst>
          </p:cNvPr>
          <p:cNvSpPr>
            <a:spLocks noChangeArrowheads="1"/>
          </p:cNvSpPr>
          <p:nvPr/>
        </p:nvSpPr>
        <p:spPr bwMode="auto">
          <a:xfrm>
            <a:off x="1524001" y="3466584"/>
            <a:ext cx="184731" cy="369332"/>
          </a:xfrm>
          <a:prstGeom prst="rect">
            <a:avLst/>
          </a:prstGeom>
          <a:noFill/>
          <a:ln>
            <a:noFill/>
          </a:ln>
          <a:effectLst>
            <a:outerShdw dist="125724" dir="189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Lst>
        </p:spPr>
        <p:txBody>
          <a:bodyPr wrap="none" anchor="ctr">
            <a:spAutoFit/>
          </a:bodyPr>
          <a:lstStyle/>
          <a:p>
            <a:endParaRPr lang="zh-CN" altLang="en-US"/>
          </a:p>
        </p:txBody>
      </p:sp>
      <p:sp>
        <p:nvSpPr>
          <p:cNvPr id="704529" name="Rectangle 17">
            <a:extLst>
              <a:ext uri="{FF2B5EF4-FFF2-40B4-BE49-F238E27FC236}">
                <a16:creationId xmlns:a16="http://schemas.microsoft.com/office/drawing/2014/main" id="{F5CA349D-4C06-42FB-857E-C110C6A18B82}"/>
              </a:ext>
            </a:extLst>
          </p:cNvPr>
          <p:cNvSpPr>
            <a:spLocks noChangeArrowheads="1"/>
          </p:cNvSpPr>
          <p:nvPr/>
        </p:nvSpPr>
        <p:spPr bwMode="auto">
          <a:xfrm>
            <a:off x="1524001" y="3466584"/>
            <a:ext cx="184731" cy="369332"/>
          </a:xfrm>
          <a:prstGeom prst="rect">
            <a:avLst/>
          </a:prstGeom>
          <a:noFill/>
          <a:ln>
            <a:noFill/>
          </a:ln>
          <a:effectLst>
            <a:outerShdw dist="125724" dir="189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Lst>
        </p:spPr>
        <p:txBody>
          <a:bodyPr wrap="none" anchor="ctr">
            <a:spAutoFit/>
          </a:bodyPr>
          <a:lstStyle/>
          <a:p>
            <a:endParaRPr lang="zh-CN" altLang="en-US"/>
          </a:p>
        </p:txBody>
      </p:sp>
      <p:sp>
        <p:nvSpPr>
          <p:cNvPr id="704531" name="Rectangle 19">
            <a:extLst>
              <a:ext uri="{FF2B5EF4-FFF2-40B4-BE49-F238E27FC236}">
                <a16:creationId xmlns:a16="http://schemas.microsoft.com/office/drawing/2014/main" id="{241858AE-E50F-4962-9555-4723D461C119}"/>
              </a:ext>
            </a:extLst>
          </p:cNvPr>
          <p:cNvSpPr>
            <a:spLocks noChangeArrowheads="1"/>
          </p:cNvSpPr>
          <p:nvPr/>
        </p:nvSpPr>
        <p:spPr bwMode="auto">
          <a:xfrm>
            <a:off x="1524001" y="3466584"/>
            <a:ext cx="184731" cy="369332"/>
          </a:xfrm>
          <a:prstGeom prst="rect">
            <a:avLst/>
          </a:prstGeom>
          <a:noFill/>
          <a:ln>
            <a:noFill/>
          </a:ln>
          <a:effectLst>
            <a:outerShdw dist="125724" dir="189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Lst>
        </p:spPr>
        <p:txBody>
          <a:bodyPr wrap="none" anchor="ctr">
            <a:spAutoFit/>
          </a:bodyPr>
          <a:lstStyle/>
          <a:p>
            <a:endParaRPr lang="zh-CN" altLang="en-US"/>
          </a:p>
        </p:txBody>
      </p:sp>
      <p:sp>
        <p:nvSpPr>
          <p:cNvPr id="704533" name="Rectangle 21">
            <a:extLst>
              <a:ext uri="{FF2B5EF4-FFF2-40B4-BE49-F238E27FC236}">
                <a16:creationId xmlns:a16="http://schemas.microsoft.com/office/drawing/2014/main" id="{909B76B6-229F-43B4-AFF3-B791D41C272D}"/>
              </a:ext>
            </a:extLst>
          </p:cNvPr>
          <p:cNvSpPr>
            <a:spLocks noChangeArrowheads="1"/>
          </p:cNvSpPr>
          <p:nvPr/>
        </p:nvSpPr>
        <p:spPr bwMode="auto">
          <a:xfrm>
            <a:off x="1524001" y="3466584"/>
            <a:ext cx="184731" cy="369332"/>
          </a:xfrm>
          <a:prstGeom prst="rect">
            <a:avLst/>
          </a:prstGeom>
          <a:noFill/>
          <a:ln>
            <a:noFill/>
          </a:ln>
          <a:effectLst>
            <a:outerShdw dist="125724" dir="189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Lst>
        </p:spPr>
        <p:txBody>
          <a:bodyPr wrap="none" anchor="ctr">
            <a:spAutoFit/>
          </a:bodyPr>
          <a:lstStyle/>
          <a:p>
            <a:endParaRPr lang="zh-CN" altLang="en-US"/>
          </a:p>
        </p:txBody>
      </p:sp>
      <p:graphicFrame>
        <p:nvGraphicFramePr>
          <p:cNvPr id="704534" name="Object 22">
            <a:extLst>
              <a:ext uri="{FF2B5EF4-FFF2-40B4-BE49-F238E27FC236}">
                <a16:creationId xmlns:a16="http://schemas.microsoft.com/office/drawing/2014/main" id="{1F1E6F78-BEE9-4CD1-9893-074AA1209D94}"/>
              </a:ext>
            </a:extLst>
          </p:cNvPr>
          <p:cNvGraphicFramePr>
            <a:graphicFrameLocks noGrp="1" noChangeAspect="1"/>
          </p:cNvGraphicFramePr>
          <p:nvPr>
            <p:ph sz="half" idx="2"/>
          </p:nvPr>
        </p:nvGraphicFramePr>
        <p:xfrm>
          <a:off x="2782888" y="3333750"/>
          <a:ext cx="6481762" cy="3263900"/>
        </p:xfrm>
        <a:graphic>
          <a:graphicData uri="http://schemas.openxmlformats.org/presentationml/2006/ole">
            <mc:AlternateContent xmlns:mc="http://schemas.openxmlformats.org/markup-compatibility/2006">
              <mc:Choice xmlns:v="urn:schemas-microsoft-com:vml" Requires="v">
                <p:oleObj spid="_x0000_s16391" name="VISIO" r:id="rId3" imgW="7315560" imgH="3683520" progId="Visio.Drawing.6">
                  <p:embed/>
                </p:oleObj>
              </mc:Choice>
              <mc:Fallback>
                <p:oleObj name="VISIO" r:id="rId3" imgW="7315560" imgH="3683520" progId="Visio.Drawing.6">
                  <p:embed/>
                  <p:pic>
                    <p:nvPicPr>
                      <p:cNvPr id="704534" name="Object 22">
                        <a:extLst>
                          <a:ext uri="{FF2B5EF4-FFF2-40B4-BE49-F238E27FC236}">
                            <a16:creationId xmlns:a16="http://schemas.microsoft.com/office/drawing/2014/main" id="{1F1E6F78-BEE9-4CD1-9893-074AA1209D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2888" y="3333750"/>
                        <a:ext cx="6481762" cy="326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5">
            <a:extLst>
              <a:ext uri="{FF2B5EF4-FFF2-40B4-BE49-F238E27FC236}">
                <a16:creationId xmlns:a16="http://schemas.microsoft.com/office/drawing/2014/main" id="{652F1F3D-CBEF-4912-814D-E1698CD846A5}"/>
              </a:ext>
            </a:extLst>
          </p:cNvPr>
          <p:cNvSpPr>
            <a:spLocks noGrp="1"/>
          </p:cNvSpPr>
          <p:nvPr>
            <p:ph type="dt" sz="half" idx="10"/>
          </p:nvPr>
        </p:nvSpPr>
        <p:spPr/>
        <p:txBody>
          <a:bodyPr/>
          <a:lstStyle/>
          <a:p>
            <a:fld id="{2E6A9771-92D5-4B68-9056-8EBA687601E8}" type="datetime1">
              <a:rPr lang="zh-CN" altLang="en-US"/>
              <a:pPr/>
              <a:t>2018/11/28</a:t>
            </a:fld>
            <a:endParaRPr lang="en-US" altLang="zh-CN"/>
          </a:p>
        </p:txBody>
      </p:sp>
      <p:sp>
        <p:nvSpPr>
          <p:cNvPr id="5" name="灯片编号占位符 7">
            <a:extLst>
              <a:ext uri="{FF2B5EF4-FFF2-40B4-BE49-F238E27FC236}">
                <a16:creationId xmlns:a16="http://schemas.microsoft.com/office/drawing/2014/main" id="{21CE1D5C-DF6A-4036-A0AB-1F0B4197EE4D}"/>
              </a:ext>
            </a:extLst>
          </p:cNvPr>
          <p:cNvSpPr>
            <a:spLocks noGrp="1"/>
          </p:cNvSpPr>
          <p:nvPr>
            <p:ph type="sldNum" sz="quarter" idx="12"/>
          </p:nvPr>
        </p:nvSpPr>
        <p:spPr/>
        <p:txBody>
          <a:bodyPr/>
          <a:lstStyle/>
          <a:p>
            <a:fld id="{6A6F00C2-EC65-4AC8-8A0A-45E801D2351F}" type="slidenum">
              <a:rPr lang="en-US" altLang="zh-CN"/>
              <a:pPr/>
              <a:t>36</a:t>
            </a:fld>
            <a:endParaRPr lang="en-US" altLang="zh-CN"/>
          </a:p>
        </p:txBody>
      </p:sp>
      <p:sp>
        <p:nvSpPr>
          <p:cNvPr id="886787" name="Rectangle 1027">
            <a:extLst>
              <a:ext uri="{FF2B5EF4-FFF2-40B4-BE49-F238E27FC236}">
                <a16:creationId xmlns:a16="http://schemas.microsoft.com/office/drawing/2014/main" id="{408516C0-1387-4776-9A73-C1356384C5C1}"/>
              </a:ext>
            </a:extLst>
          </p:cNvPr>
          <p:cNvSpPr>
            <a:spLocks noGrp="1" noRot="1" noChangeArrowheads="1"/>
          </p:cNvSpPr>
          <p:nvPr>
            <p:ph type="body" sz="half" idx="1"/>
          </p:nvPr>
        </p:nvSpPr>
        <p:spPr>
          <a:xfrm>
            <a:off x="1774825" y="1268413"/>
            <a:ext cx="8642350" cy="5219700"/>
          </a:xfrm>
        </p:spPr>
        <p:txBody>
          <a:bodyPr/>
          <a:lstStyle/>
          <a:p>
            <a:pPr>
              <a:lnSpc>
                <a:spcPct val="120000"/>
              </a:lnSpc>
            </a:pPr>
            <a:r>
              <a:rPr lang="zh-CN" altLang="en-US">
                <a:latin typeface="宋体" panose="02010600030101010101" pitchFamily="2" charset="-122"/>
              </a:rPr>
              <a:t>需要注意的是，</a:t>
            </a:r>
            <a:r>
              <a:rPr lang="zh-CN" altLang="en-US">
                <a:solidFill>
                  <a:schemeClr val="tx2"/>
                </a:solidFill>
                <a:latin typeface="宋体" panose="02010600030101010101" pitchFamily="2" charset="-122"/>
              </a:rPr>
              <a:t>每个</a:t>
            </a:r>
            <a:r>
              <a:rPr lang="en-US" altLang="zh-CN">
                <a:solidFill>
                  <a:schemeClr val="tx2"/>
                </a:solidFill>
                <a:latin typeface="宋体" panose="02010600030101010101" pitchFamily="2" charset="-122"/>
              </a:rPr>
              <a:t>K</a:t>
            </a:r>
            <a:r>
              <a:rPr lang="en-US" altLang="zh-CN" i="1" baseline="-25000">
                <a:solidFill>
                  <a:schemeClr val="tx2"/>
                </a:solidFill>
                <a:latin typeface="宋体" panose="02010600030101010101" pitchFamily="2" charset="-122"/>
              </a:rPr>
              <a:t>i</a:t>
            </a:r>
            <a:r>
              <a:rPr lang="zh-CN" altLang="en-US">
                <a:solidFill>
                  <a:schemeClr val="tx2"/>
                </a:solidFill>
                <a:latin typeface="宋体" panose="02010600030101010101" pitchFamily="2" charset="-122"/>
              </a:rPr>
              <a:t>是一个字符，而不是一位</a:t>
            </a:r>
            <a:r>
              <a:rPr lang="zh-CN" altLang="en-US">
                <a:latin typeface="宋体" panose="02010600030101010101" pitchFamily="2" charset="-122"/>
              </a:rPr>
              <a:t>。这样可以减少用</a:t>
            </a:r>
            <a:r>
              <a:rPr lang="en-US" altLang="zh-CN">
                <a:latin typeface="宋体" panose="02010600030101010101" pitchFamily="2" charset="-122"/>
              </a:rPr>
              <a:t>E</a:t>
            </a:r>
            <a:r>
              <a:rPr lang="en-US" altLang="zh-CN" baseline="-25000">
                <a:latin typeface="宋体" panose="02010600030101010101" pitchFamily="2" charset="-122"/>
              </a:rPr>
              <a:t>B</a:t>
            </a:r>
            <a:r>
              <a:rPr lang="zh-CN" altLang="en-US">
                <a:latin typeface="宋体" panose="02010600030101010101" pitchFamily="2" charset="-122"/>
              </a:rPr>
              <a:t>加密的次数，因为</a:t>
            </a:r>
            <a:r>
              <a:rPr lang="en-US" altLang="zh-CN">
                <a:solidFill>
                  <a:schemeClr val="tx2"/>
                </a:solidFill>
                <a:latin typeface="宋体" panose="02010600030101010101" pitchFamily="2" charset="-122"/>
              </a:rPr>
              <a:t>E</a:t>
            </a:r>
            <a:r>
              <a:rPr lang="en-US" altLang="zh-CN" baseline="-25000">
                <a:solidFill>
                  <a:schemeClr val="tx2"/>
                </a:solidFill>
                <a:latin typeface="宋体" panose="02010600030101010101" pitchFamily="2" charset="-122"/>
              </a:rPr>
              <a:t>B</a:t>
            </a:r>
            <a:r>
              <a:rPr lang="zh-CN" altLang="en-US">
                <a:solidFill>
                  <a:schemeClr val="tx2"/>
                </a:solidFill>
                <a:latin typeface="宋体" panose="02010600030101010101" pitchFamily="2" charset="-122"/>
              </a:rPr>
              <a:t>加密一次比线性反馈移位寄存器迭代一次消耗的时间要多得多。</a:t>
            </a:r>
            <a:r>
              <a:rPr lang="zh-CN" altLang="en-US">
                <a:latin typeface="宋体" panose="02010600030101010101" pitchFamily="2" charset="-122"/>
              </a:rPr>
              <a:t>明文消息被分成连续的字符序列，在按上述方式产生密钥序列的同时，消息序列的各字符被生成的密钥字符加密。接受端解密的情形也与发送端完全类同。</a:t>
            </a:r>
          </a:p>
          <a:p>
            <a:pPr>
              <a:lnSpc>
                <a:spcPct val="120000"/>
              </a:lnSpc>
            </a:pPr>
            <a:r>
              <a:rPr lang="zh-CN" altLang="en-US">
                <a:latin typeface="宋体" panose="02010600030101010101" pitchFamily="2" charset="-122"/>
              </a:rPr>
              <a:t>上述这种反馈方式也叫</a:t>
            </a:r>
            <a:r>
              <a:rPr lang="zh-CN" altLang="en-US">
                <a:solidFill>
                  <a:schemeClr val="tx2"/>
                </a:solidFill>
                <a:latin typeface="宋体" panose="02010600030101010101" pitchFamily="2" charset="-122"/>
              </a:rPr>
              <a:t>内反馈</a:t>
            </a:r>
            <a:r>
              <a:rPr lang="zh-CN" altLang="en-US">
                <a:latin typeface="宋体" panose="02010600030101010101" pitchFamily="2" charset="-122"/>
              </a:rPr>
              <a:t>，因为反馈发生在产生密钥序列的过程内部。与此相反，在</a:t>
            </a:r>
            <a:r>
              <a:rPr lang="zh-CN" altLang="en-US">
                <a:solidFill>
                  <a:schemeClr val="tx2"/>
                </a:solidFill>
                <a:latin typeface="宋体" panose="02010600030101010101" pitchFamily="2" charset="-122"/>
              </a:rPr>
              <a:t>自同步方法</a:t>
            </a:r>
            <a:r>
              <a:rPr lang="zh-CN" altLang="en-US">
                <a:latin typeface="宋体" panose="02010600030101010101" pitchFamily="2" charset="-122"/>
              </a:rPr>
              <a:t>中，反馈是从密码文中导出的，因而也叫</a:t>
            </a:r>
            <a:r>
              <a:rPr lang="zh-CN" altLang="en-US">
                <a:solidFill>
                  <a:schemeClr val="tx2"/>
                </a:solidFill>
                <a:latin typeface="宋体" panose="02010600030101010101" pitchFamily="2" charset="-122"/>
              </a:rPr>
              <a:t>外反馈</a:t>
            </a:r>
            <a:r>
              <a:rPr lang="zh-CN" altLang="en-US">
                <a:latin typeface="宋体" panose="02010600030101010101" pitchFamily="2" charset="-122"/>
              </a:rPr>
              <a: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4">
            <a:extLst>
              <a:ext uri="{FF2B5EF4-FFF2-40B4-BE49-F238E27FC236}">
                <a16:creationId xmlns:a16="http://schemas.microsoft.com/office/drawing/2014/main" id="{AC15328D-EE2F-4C19-BD0C-7F5C2C731F84}"/>
              </a:ext>
            </a:extLst>
          </p:cNvPr>
          <p:cNvSpPr>
            <a:spLocks noGrp="1"/>
          </p:cNvSpPr>
          <p:nvPr>
            <p:ph type="dt" sz="half" idx="10"/>
          </p:nvPr>
        </p:nvSpPr>
        <p:spPr/>
        <p:txBody>
          <a:bodyPr/>
          <a:lstStyle/>
          <a:p>
            <a:fld id="{E59FBB10-CFDF-4E34-B888-D9652EBAAF59}" type="datetime1">
              <a:rPr lang="zh-CN" altLang="en-US"/>
              <a:pPr/>
              <a:t>2018/11/28</a:t>
            </a:fld>
            <a:endParaRPr lang="en-US" altLang="zh-CN"/>
          </a:p>
        </p:txBody>
      </p:sp>
      <p:sp>
        <p:nvSpPr>
          <p:cNvPr id="8" name="灯片编号占位符 6">
            <a:extLst>
              <a:ext uri="{FF2B5EF4-FFF2-40B4-BE49-F238E27FC236}">
                <a16:creationId xmlns:a16="http://schemas.microsoft.com/office/drawing/2014/main" id="{673A1DD3-26E6-457B-8E32-433938D39AFD}"/>
              </a:ext>
            </a:extLst>
          </p:cNvPr>
          <p:cNvSpPr>
            <a:spLocks noGrp="1"/>
          </p:cNvSpPr>
          <p:nvPr>
            <p:ph type="sldNum" sz="quarter" idx="12"/>
          </p:nvPr>
        </p:nvSpPr>
        <p:spPr/>
        <p:txBody>
          <a:bodyPr/>
          <a:lstStyle/>
          <a:p>
            <a:fld id="{477F63CE-1D93-4758-9F11-42E7B3649240}" type="slidenum">
              <a:rPr lang="en-US" altLang="zh-CN"/>
              <a:pPr/>
              <a:t>37</a:t>
            </a:fld>
            <a:endParaRPr lang="en-US" altLang="zh-CN"/>
          </a:p>
        </p:txBody>
      </p:sp>
      <p:sp>
        <p:nvSpPr>
          <p:cNvPr id="706562" name="Rectangle 2">
            <a:extLst>
              <a:ext uri="{FF2B5EF4-FFF2-40B4-BE49-F238E27FC236}">
                <a16:creationId xmlns:a16="http://schemas.microsoft.com/office/drawing/2014/main" id="{E7A53B09-4BA0-4C77-BA4E-DAD95A5EDDB6}"/>
              </a:ext>
            </a:extLst>
          </p:cNvPr>
          <p:cNvSpPr>
            <a:spLocks noGrp="1" noRot="1" noChangeArrowheads="1"/>
          </p:cNvSpPr>
          <p:nvPr>
            <p:ph type="title"/>
          </p:nvPr>
        </p:nvSpPr>
        <p:spPr>
          <a:noFill/>
        </p:spPr>
        <p:txBody>
          <a:bodyPr/>
          <a:lstStyle/>
          <a:p>
            <a:pPr marL="914400" indent="-914400"/>
            <a:r>
              <a:rPr lang="zh-CN" altLang="en-US" b="1"/>
              <a:t>同步流密码</a:t>
            </a:r>
            <a:r>
              <a:rPr lang="en-US" altLang="zh-CN" b="1"/>
              <a:t>—</a:t>
            </a:r>
            <a:r>
              <a:rPr lang="zh-CN" altLang="en-US" b="1"/>
              <a:t>计数器方法</a:t>
            </a:r>
          </a:p>
        </p:txBody>
      </p:sp>
      <p:sp>
        <p:nvSpPr>
          <p:cNvPr id="706563" name="Rectangle 3">
            <a:extLst>
              <a:ext uri="{FF2B5EF4-FFF2-40B4-BE49-F238E27FC236}">
                <a16:creationId xmlns:a16="http://schemas.microsoft.com/office/drawing/2014/main" id="{30C45FCA-C8E8-465F-9A14-7C2C0B58FB27}"/>
              </a:ext>
            </a:extLst>
          </p:cNvPr>
          <p:cNvSpPr>
            <a:spLocks noGrp="1" noRot="1" noChangeArrowheads="1"/>
          </p:cNvSpPr>
          <p:nvPr>
            <p:ph type="body" sz="half" idx="1"/>
          </p:nvPr>
        </p:nvSpPr>
        <p:spPr>
          <a:xfrm>
            <a:off x="1847851" y="1268413"/>
            <a:ext cx="8424863" cy="1873250"/>
          </a:xfrm>
        </p:spPr>
        <p:txBody>
          <a:bodyPr/>
          <a:lstStyle/>
          <a:p>
            <a:pPr>
              <a:lnSpc>
                <a:spcPct val="120000"/>
              </a:lnSpc>
            </a:pPr>
            <a:r>
              <a:rPr lang="en-US" altLang="zh-CN">
                <a:latin typeface="宋体" panose="02010600030101010101" pitchFamily="2" charset="-122"/>
              </a:rPr>
              <a:t>Diffie</a:t>
            </a:r>
            <a:r>
              <a:rPr lang="zh-CN" altLang="en-US">
                <a:latin typeface="宋体" panose="02010600030101010101" pitchFamily="2" charset="-122"/>
              </a:rPr>
              <a:t>和</a:t>
            </a:r>
            <a:r>
              <a:rPr lang="en-US" altLang="zh-CN">
                <a:latin typeface="宋体" panose="02010600030101010101" pitchFamily="2" charset="-122"/>
              </a:rPr>
              <a:t>Hellman</a:t>
            </a:r>
            <a:r>
              <a:rPr lang="zh-CN" altLang="en-US">
                <a:latin typeface="宋体" panose="02010600030101010101" pitchFamily="2" charset="-122"/>
              </a:rPr>
              <a:t>提出了另一种产生密钥序列的方案</a:t>
            </a:r>
            <a:r>
              <a:rPr lang="en-US" altLang="zh-CN"/>
              <a:t>——</a:t>
            </a:r>
            <a:r>
              <a:rPr lang="zh-CN" altLang="en-US">
                <a:latin typeface="宋体" panose="02010600030101010101" pitchFamily="2" charset="-122"/>
              </a:rPr>
              <a:t>计数器方法。它不把的输出重新送回，而是用计数器产生连续的输入分组</a:t>
            </a:r>
            <a:r>
              <a:rPr lang="en-US" altLang="zh-CN">
                <a:latin typeface="宋体" panose="02010600030101010101" pitchFamily="2" charset="-122"/>
              </a:rPr>
              <a:t>(</a:t>
            </a:r>
            <a:r>
              <a:rPr lang="zh-CN" altLang="en-US">
                <a:latin typeface="宋体" panose="02010600030101010101" pitchFamily="2" charset="-122"/>
              </a:rPr>
              <a:t>如图</a:t>
            </a:r>
            <a:r>
              <a:rPr lang="en-US" altLang="zh-CN">
                <a:latin typeface="宋体" panose="02010600030101010101" pitchFamily="2" charset="-122"/>
              </a:rPr>
              <a:t>)</a:t>
            </a:r>
            <a:r>
              <a:rPr lang="zh-CN" altLang="en-US">
                <a:latin typeface="宋体" panose="02010600030101010101" pitchFamily="2" charset="-122"/>
              </a:rPr>
              <a:t>。</a:t>
            </a:r>
          </a:p>
        </p:txBody>
      </p:sp>
      <p:graphicFrame>
        <p:nvGraphicFramePr>
          <p:cNvPr id="706571" name="Object 11">
            <a:extLst>
              <a:ext uri="{FF2B5EF4-FFF2-40B4-BE49-F238E27FC236}">
                <a16:creationId xmlns:a16="http://schemas.microsoft.com/office/drawing/2014/main" id="{13401E16-9862-4E43-A62C-DA57C32A23F4}"/>
              </a:ext>
            </a:extLst>
          </p:cNvPr>
          <p:cNvGraphicFramePr>
            <a:graphicFrameLocks noGrp="1" noChangeAspect="1"/>
          </p:cNvGraphicFramePr>
          <p:nvPr>
            <p:ph sz="half" idx="2"/>
          </p:nvPr>
        </p:nvGraphicFramePr>
        <p:xfrm>
          <a:off x="2711450" y="2924175"/>
          <a:ext cx="6985000" cy="3073400"/>
        </p:xfrm>
        <a:graphic>
          <a:graphicData uri="http://schemas.openxmlformats.org/presentationml/2006/ole">
            <mc:AlternateContent xmlns:mc="http://schemas.openxmlformats.org/markup-compatibility/2006">
              <mc:Choice xmlns:v="urn:schemas-microsoft-com:vml" Requires="v">
                <p:oleObj spid="_x0000_s17415" name="VISIO" r:id="rId3" imgW="5360760" imgH="3178440" progId="Visio.Drawing.6">
                  <p:embed/>
                </p:oleObj>
              </mc:Choice>
              <mc:Fallback>
                <p:oleObj name="VISIO" r:id="rId3" imgW="5360760" imgH="3178440" progId="Visio.Drawing.6">
                  <p:embed/>
                  <p:pic>
                    <p:nvPicPr>
                      <p:cNvPr id="706571" name="Object 11">
                        <a:extLst>
                          <a:ext uri="{FF2B5EF4-FFF2-40B4-BE49-F238E27FC236}">
                            <a16:creationId xmlns:a16="http://schemas.microsoft.com/office/drawing/2014/main" id="{13401E16-9862-4E43-A62C-DA57C32A23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1450" y="2924175"/>
                        <a:ext cx="6985000" cy="307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06572" name="Rectangle 12">
            <a:extLst>
              <a:ext uri="{FF2B5EF4-FFF2-40B4-BE49-F238E27FC236}">
                <a16:creationId xmlns:a16="http://schemas.microsoft.com/office/drawing/2014/main" id="{2498182A-16F9-4ADF-8977-8669767C9695}"/>
              </a:ext>
            </a:extLst>
          </p:cNvPr>
          <p:cNvSpPr>
            <a:spLocks noChangeArrowheads="1"/>
          </p:cNvSpPr>
          <p:nvPr/>
        </p:nvSpPr>
        <p:spPr bwMode="auto">
          <a:xfrm>
            <a:off x="4367213" y="6067425"/>
            <a:ext cx="35544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lgn="ctr">
                <a:pattFill prst="sphere">
                  <a:fgClr>
                    <a:srgbClr val="FF6600"/>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r>
              <a:rPr kumimoji="1" lang="zh-CN" altLang="en-US" sz="2400" b="1">
                <a:latin typeface="宋体" panose="02010600030101010101" pitchFamily="2" charset="-122"/>
              </a:rPr>
              <a:t>用计数器产生同步流密码</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3">
            <a:extLst>
              <a:ext uri="{FF2B5EF4-FFF2-40B4-BE49-F238E27FC236}">
                <a16:creationId xmlns:a16="http://schemas.microsoft.com/office/drawing/2014/main" id="{D361BCD8-1862-46CC-9AF6-948ED1D83883}"/>
              </a:ext>
            </a:extLst>
          </p:cNvPr>
          <p:cNvSpPr>
            <a:spLocks noGrp="1"/>
          </p:cNvSpPr>
          <p:nvPr>
            <p:ph type="dt" sz="half" idx="10"/>
          </p:nvPr>
        </p:nvSpPr>
        <p:spPr/>
        <p:txBody>
          <a:bodyPr/>
          <a:lstStyle/>
          <a:p>
            <a:fld id="{F5836E19-E223-4C4E-BCE2-67EB10ECDC63}" type="datetime1">
              <a:rPr lang="zh-CN" altLang="en-US"/>
              <a:pPr/>
              <a:t>2018/11/28</a:t>
            </a:fld>
            <a:endParaRPr lang="en-US" altLang="zh-CN"/>
          </a:p>
        </p:txBody>
      </p:sp>
      <p:sp>
        <p:nvSpPr>
          <p:cNvPr id="10" name="灯片编号占位符 5">
            <a:extLst>
              <a:ext uri="{FF2B5EF4-FFF2-40B4-BE49-F238E27FC236}">
                <a16:creationId xmlns:a16="http://schemas.microsoft.com/office/drawing/2014/main" id="{A9F4A695-3012-48E1-8495-EDFA0BA2129D}"/>
              </a:ext>
            </a:extLst>
          </p:cNvPr>
          <p:cNvSpPr>
            <a:spLocks noGrp="1"/>
          </p:cNvSpPr>
          <p:nvPr>
            <p:ph type="sldNum" sz="quarter" idx="12"/>
          </p:nvPr>
        </p:nvSpPr>
        <p:spPr/>
        <p:txBody>
          <a:bodyPr/>
          <a:lstStyle/>
          <a:p>
            <a:fld id="{FB4D2E06-AB4D-4FFD-BF3C-83FD34268DB1}" type="slidenum">
              <a:rPr lang="en-US" altLang="zh-CN"/>
              <a:pPr/>
              <a:t>38</a:t>
            </a:fld>
            <a:endParaRPr lang="en-US" altLang="zh-CN"/>
          </a:p>
        </p:txBody>
      </p:sp>
      <p:sp>
        <p:nvSpPr>
          <p:cNvPr id="708611" name="Rectangle 3">
            <a:extLst>
              <a:ext uri="{FF2B5EF4-FFF2-40B4-BE49-F238E27FC236}">
                <a16:creationId xmlns:a16="http://schemas.microsoft.com/office/drawing/2014/main" id="{80241E9A-31E3-4ED3-980A-536B9F890776}"/>
              </a:ext>
            </a:extLst>
          </p:cNvPr>
          <p:cNvSpPr>
            <a:spLocks noGrp="1" noRot="1" noChangeArrowheads="1"/>
          </p:cNvSpPr>
          <p:nvPr>
            <p:ph type="body" idx="1"/>
          </p:nvPr>
        </p:nvSpPr>
        <p:spPr>
          <a:xfrm>
            <a:off x="1774826" y="1235076"/>
            <a:ext cx="8513763" cy="5002213"/>
          </a:xfrm>
        </p:spPr>
        <p:txBody>
          <a:bodyPr/>
          <a:lstStyle/>
          <a:p>
            <a:pPr>
              <a:lnSpc>
                <a:spcPct val="220000"/>
              </a:lnSpc>
              <a:buFont typeface="Wingdings" panose="05000000000000000000" pitchFamily="2" charset="2"/>
              <a:buNone/>
            </a:pPr>
            <a:r>
              <a:rPr lang="en-US" altLang="zh-CN"/>
              <a:t>    </a:t>
            </a:r>
            <a:r>
              <a:rPr lang="zh-CN" altLang="en-US"/>
              <a:t>在计数器方法中，只要把计数器置为</a:t>
            </a:r>
            <a:r>
              <a:rPr lang="en-US" altLang="zh-CN">
                <a:latin typeface="Batang" panose="02030600000101010101" pitchFamily="18" charset="-127"/>
                <a:ea typeface="Batang" panose="02030600000101010101" pitchFamily="18" charset="-127"/>
              </a:rPr>
              <a:t>I</a:t>
            </a:r>
            <a:r>
              <a:rPr lang="en-US" altLang="zh-CN" baseline="-25000">
                <a:latin typeface="Batang" panose="02030600000101010101" pitchFamily="18" charset="-127"/>
                <a:ea typeface="Batang" panose="02030600000101010101" pitchFamily="18" charset="-127"/>
              </a:rPr>
              <a:t>0</a:t>
            </a:r>
            <a:r>
              <a:rPr lang="en-US" altLang="zh-CN">
                <a:latin typeface="Batang" panose="02030600000101010101" pitchFamily="18" charset="-127"/>
                <a:ea typeface="Batang" panose="02030600000101010101" pitchFamily="18" charset="-127"/>
              </a:rPr>
              <a:t>+</a:t>
            </a:r>
            <a:r>
              <a:rPr lang="en-US" altLang="zh-CN" i="1">
                <a:ea typeface="Batang" panose="02030600000101010101" pitchFamily="18" charset="-127"/>
              </a:rPr>
              <a:t>i</a:t>
            </a:r>
            <a:r>
              <a:rPr lang="en-US" altLang="zh-CN">
                <a:latin typeface="Batang" panose="02030600000101010101" pitchFamily="18" charset="-127"/>
                <a:ea typeface="Batang" panose="02030600000101010101" pitchFamily="18" charset="-127"/>
              </a:rPr>
              <a:t>-1 </a:t>
            </a:r>
            <a:r>
              <a:rPr lang="zh-CN" altLang="en-US"/>
              <a:t>就能不生成前 </a:t>
            </a:r>
            <a:r>
              <a:rPr lang="en-US" altLang="zh-CN" i="1">
                <a:ea typeface="Batang" panose="02030600000101010101" pitchFamily="18" charset="-127"/>
              </a:rPr>
              <a:t>i</a:t>
            </a:r>
            <a:r>
              <a:rPr lang="en-US" altLang="zh-CN">
                <a:latin typeface="Batang" panose="02030600000101010101" pitchFamily="18" charset="-127"/>
                <a:ea typeface="Batang" panose="02030600000101010101" pitchFamily="18" charset="-127"/>
              </a:rPr>
              <a:t>-1</a:t>
            </a:r>
            <a:r>
              <a:rPr lang="zh-CN" altLang="en-US"/>
              <a:t>个密钥字符而直接产生第</a:t>
            </a:r>
            <a:r>
              <a:rPr lang="en-US" altLang="zh-CN" i="1">
                <a:ea typeface="Batang" panose="02030600000101010101" pitchFamily="18" charset="-127"/>
              </a:rPr>
              <a:t>i </a:t>
            </a:r>
            <a:r>
              <a:rPr lang="zh-CN" altLang="en-US"/>
              <a:t>个密钥字符 </a:t>
            </a:r>
            <a:r>
              <a:rPr lang="en-US" altLang="zh-CN"/>
              <a:t>k</a:t>
            </a:r>
            <a:r>
              <a:rPr lang="en-US" altLang="zh-CN" i="1" baseline="-25000"/>
              <a:t>i</a:t>
            </a:r>
            <a:r>
              <a:rPr lang="zh-CN" altLang="en-US"/>
              <a:t>。这种能力对</a:t>
            </a:r>
            <a:r>
              <a:rPr lang="zh-CN" altLang="en-US">
                <a:solidFill>
                  <a:schemeClr val="tx2"/>
                </a:solidFill>
              </a:rPr>
              <a:t>直接访问</a:t>
            </a:r>
            <a:r>
              <a:rPr lang="zh-CN" altLang="en-US"/>
              <a:t>文件中的第</a:t>
            </a:r>
            <a:r>
              <a:rPr lang="en-US" altLang="zh-CN" i="1">
                <a:ea typeface="Batang" panose="02030600000101010101" pitchFamily="18" charset="-127"/>
              </a:rPr>
              <a:t>i </a:t>
            </a:r>
            <a:r>
              <a:rPr lang="zh-CN" altLang="en-US"/>
              <a:t>个字符特别有用，而</a:t>
            </a:r>
            <a:r>
              <a:rPr lang="zh-CN" altLang="en-US">
                <a:solidFill>
                  <a:schemeClr val="tx2"/>
                </a:solidFill>
              </a:rPr>
              <a:t>在输出分组反馈方法中，不计算前</a:t>
            </a:r>
            <a:r>
              <a:rPr lang="en-US" altLang="zh-CN" i="1">
                <a:solidFill>
                  <a:schemeClr val="tx2"/>
                </a:solidFill>
              </a:rPr>
              <a:t>i</a:t>
            </a:r>
            <a:r>
              <a:rPr lang="en-US" altLang="zh-CN">
                <a:solidFill>
                  <a:schemeClr val="tx2"/>
                </a:solidFill>
              </a:rPr>
              <a:t>-1 </a:t>
            </a:r>
            <a:r>
              <a:rPr lang="zh-CN" altLang="en-US">
                <a:solidFill>
                  <a:schemeClr val="tx2"/>
                </a:solidFill>
              </a:rPr>
              <a:t>个密钥字符就无法产生第</a:t>
            </a:r>
            <a:r>
              <a:rPr lang="en-US" altLang="zh-CN" i="1">
                <a:solidFill>
                  <a:schemeClr val="tx2"/>
                </a:solidFill>
              </a:rPr>
              <a:t>i</a:t>
            </a:r>
            <a:r>
              <a:rPr lang="zh-CN" altLang="en-US">
                <a:solidFill>
                  <a:schemeClr val="tx2"/>
                </a:solidFill>
              </a:rPr>
              <a:t>个密钥字符。</a:t>
            </a:r>
            <a:r>
              <a:rPr lang="zh-CN" altLang="en-US"/>
              <a:t> </a:t>
            </a:r>
          </a:p>
        </p:txBody>
      </p:sp>
      <p:sp>
        <p:nvSpPr>
          <p:cNvPr id="708614" name="Rectangle 6">
            <a:extLst>
              <a:ext uri="{FF2B5EF4-FFF2-40B4-BE49-F238E27FC236}">
                <a16:creationId xmlns:a16="http://schemas.microsoft.com/office/drawing/2014/main" id="{48098654-F135-492C-A723-EE5D074AC915}"/>
              </a:ext>
            </a:extLst>
          </p:cNvPr>
          <p:cNvSpPr>
            <a:spLocks noChangeArrowheads="1"/>
          </p:cNvSpPr>
          <p:nvPr/>
        </p:nvSpPr>
        <p:spPr bwMode="auto">
          <a:xfrm>
            <a:off x="1524001" y="3130034"/>
            <a:ext cx="184731" cy="369332"/>
          </a:xfrm>
          <a:prstGeom prst="rect">
            <a:avLst/>
          </a:prstGeom>
          <a:noFill/>
          <a:ln>
            <a:noFill/>
          </a:ln>
          <a:effectLst>
            <a:outerShdw dist="125724" dir="189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Lst>
        </p:spPr>
        <p:txBody>
          <a:bodyPr wrap="none" anchor="ctr">
            <a:spAutoFit/>
          </a:bodyPr>
          <a:lstStyle/>
          <a:p>
            <a:endParaRPr lang="zh-CN" altLang="en-US"/>
          </a:p>
        </p:txBody>
      </p:sp>
      <p:sp>
        <p:nvSpPr>
          <p:cNvPr id="708616" name="Rectangle 8">
            <a:extLst>
              <a:ext uri="{FF2B5EF4-FFF2-40B4-BE49-F238E27FC236}">
                <a16:creationId xmlns:a16="http://schemas.microsoft.com/office/drawing/2014/main" id="{4FA7B18B-C983-44AE-BE06-5C0F510F913C}"/>
              </a:ext>
            </a:extLst>
          </p:cNvPr>
          <p:cNvSpPr>
            <a:spLocks noChangeArrowheads="1"/>
          </p:cNvSpPr>
          <p:nvPr/>
        </p:nvSpPr>
        <p:spPr bwMode="auto">
          <a:xfrm>
            <a:off x="1524001" y="3153847"/>
            <a:ext cx="184731" cy="369332"/>
          </a:xfrm>
          <a:prstGeom prst="rect">
            <a:avLst/>
          </a:prstGeom>
          <a:noFill/>
          <a:ln>
            <a:noFill/>
          </a:ln>
          <a:effectLst>
            <a:outerShdw dist="125724" dir="189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Lst>
        </p:spPr>
        <p:txBody>
          <a:bodyPr wrap="none" anchor="ctr">
            <a:spAutoFit/>
          </a:bodyPr>
          <a:lstStyle/>
          <a:p>
            <a:endParaRPr lang="zh-CN" altLang="en-US"/>
          </a:p>
        </p:txBody>
      </p:sp>
      <p:sp>
        <p:nvSpPr>
          <p:cNvPr id="708618" name="Rectangle 10">
            <a:extLst>
              <a:ext uri="{FF2B5EF4-FFF2-40B4-BE49-F238E27FC236}">
                <a16:creationId xmlns:a16="http://schemas.microsoft.com/office/drawing/2014/main" id="{A78BACD6-B6E7-44CD-8AF3-396FC5E1DF82}"/>
              </a:ext>
            </a:extLst>
          </p:cNvPr>
          <p:cNvSpPr>
            <a:spLocks noChangeArrowheads="1"/>
          </p:cNvSpPr>
          <p:nvPr/>
        </p:nvSpPr>
        <p:spPr bwMode="auto">
          <a:xfrm>
            <a:off x="1524001" y="3163372"/>
            <a:ext cx="184731" cy="369332"/>
          </a:xfrm>
          <a:prstGeom prst="rect">
            <a:avLst/>
          </a:prstGeom>
          <a:noFill/>
          <a:ln>
            <a:noFill/>
          </a:ln>
          <a:effectLst>
            <a:outerShdw dist="125724" dir="189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Lst>
        </p:spPr>
        <p:txBody>
          <a:bodyPr wrap="none" anchor="ctr">
            <a:spAutoFit/>
          </a:bodyPr>
          <a:lstStyle/>
          <a:p>
            <a:endParaRPr lang="zh-CN" altLang="en-US"/>
          </a:p>
        </p:txBody>
      </p:sp>
      <p:sp>
        <p:nvSpPr>
          <p:cNvPr id="708620" name="Rectangle 12">
            <a:extLst>
              <a:ext uri="{FF2B5EF4-FFF2-40B4-BE49-F238E27FC236}">
                <a16:creationId xmlns:a16="http://schemas.microsoft.com/office/drawing/2014/main" id="{8749E16D-10E6-46B8-98B7-720E898FC487}"/>
              </a:ext>
            </a:extLst>
          </p:cNvPr>
          <p:cNvSpPr>
            <a:spLocks noChangeArrowheads="1"/>
          </p:cNvSpPr>
          <p:nvPr/>
        </p:nvSpPr>
        <p:spPr bwMode="auto">
          <a:xfrm>
            <a:off x="1524001" y="3130034"/>
            <a:ext cx="184731" cy="369332"/>
          </a:xfrm>
          <a:prstGeom prst="rect">
            <a:avLst/>
          </a:prstGeom>
          <a:noFill/>
          <a:ln>
            <a:noFill/>
          </a:ln>
          <a:effectLst>
            <a:outerShdw dist="125724" dir="189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Lst>
        </p:spPr>
        <p:txBody>
          <a:bodyPr wrap="none" anchor="ctr">
            <a:spAutoFit/>
          </a:bodyPr>
          <a:lstStyle/>
          <a:p>
            <a:endParaRPr lang="zh-CN" altLang="en-US"/>
          </a:p>
        </p:txBody>
      </p:sp>
      <p:sp>
        <p:nvSpPr>
          <p:cNvPr id="708622" name="Rectangle 14">
            <a:extLst>
              <a:ext uri="{FF2B5EF4-FFF2-40B4-BE49-F238E27FC236}">
                <a16:creationId xmlns:a16="http://schemas.microsoft.com/office/drawing/2014/main" id="{8F9FDD7F-46D3-479A-A71E-9EE979EBD4C8}"/>
              </a:ext>
            </a:extLst>
          </p:cNvPr>
          <p:cNvSpPr>
            <a:spLocks noChangeArrowheads="1"/>
          </p:cNvSpPr>
          <p:nvPr/>
        </p:nvSpPr>
        <p:spPr bwMode="auto">
          <a:xfrm>
            <a:off x="1524001" y="3153847"/>
            <a:ext cx="184731" cy="369332"/>
          </a:xfrm>
          <a:prstGeom prst="rect">
            <a:avLst/>
          </a:prstGeom>
          <a:noFill/>
          <a:ln>
            <a:noFill/>
          </a:ln>
          <a:effectLst>
            <a:outerShdw dist="125724" dir="189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Lst>
        </p:spPr>
        <p:txBody>
          <a:bodyPr wrap="none" anchor="ctr">
            <a:spAutoFit/>
          </a:bodyPr>
          <a:lstStyle/>
          <a:p>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a:extLst>
              <a:ext uri="{FF2B5EF4-FFF2-40B4-BE49-F238E27FC236}">
                <a16:creationId xmlns:a16="http://schemas.microsoft.com/office/drawing/2014/main" id="{19470561-0349-4FBA-8C91-316163B3BB36}"/>
              </a:ext>
            </a:extLst>
          </p:cNvPr>
          <p:cNvSpPr>
            <a:spLocks noGrp="1"/>
          </p:cNvSpPr>
          <p:nvPr>
            <p:ph type="dt" sz="half" idx="10"/>
          </p:nvPr>
        </p:nvSpPr>
        <p:spPr/>
        <p:txBody>
          <a:bodyPr/>
          <a:lstStyle/>
          <a:p>
            <a:fld id="{FAFB60CE-23C7-4EC5-8EDC-930FA9ACB813}" type="datetime1">
              <a:rPr lang="zh-CN" altLang="en-US"/>
              <a:pPr/>
              <a:t>2018/11/28</a:t>
            </a:fld>
            <a:endParaRPr lang="en-US" altLang="zh-CN"/>
          </a:p>
        </p:txBody>
      </p:sp>
      <p:sp>
        <p:nvSpPr>
          <p:cNvPr id="5" name="灯片编号占位符 5">
            <a:extLst>
              <a:ext uri="{FF2B5EF4-FFF2-40B4-BE49-F238E27FC236}">
                <a16:creationId xmlns:a16="http://schemas.microsoft.com/office/drawing/2014/main" id="{DD43119C-43AA-4E8C-970B-D37A674BFB3C}"/>
              </a:ext>
            </a:extLst>
          </p:cNvPr>
          <p:cNvSpPr>
            <a:spLocks noGrp="1"/>
          </p:cNvSpPr>
          <p:nvPr>
            <p:ph type="sldNum" sz="quarter" idx="12"/>
          </p:nvPr>
        </p:nvSpPr>
        <p:spPr/>
        <p:txBody>
          <a:bodyPr/>
          <a:lstStyle/>
          <a:p>
            <a:fld id="{1B3ACBC5-123B-4784-AD8C-BA20BDC5B15E}" type="slidenum">
              <a:rPr lang="en-US" altLang="zh-CN"/>
              <a:pPr/>
              <a:t>39</a:t>
            </a:fld>
            <a:endParaRPr lang="en-US" altLang="zh-CN"/>
          </a:p>
        </p:txBody>
      </p:sp>
      <p:sp>
        <p:nvSpPr>
          <p:cNvPr id="711683" name="Rectangle 3">
            <a:extLst>
              <a:ext uri="{FF2B5EF4-FFF2-40B4-BE49-F238E27FC236}">
                <a16:creationId xmlns:a16="http://schemas.microsoft.com/office/drawing/2014/main" id="{A9380CE4-C20D-4C69-9F4A-3FB743628E25}"/>
              </a:ext>
            </a:extLst>
          </p:cNvPr>
          <p:cNvSpPr>
            <a:spLocks noGrp="1" noRot="1" noChangeArrowheads="1"/>
          </p:cNvSpPr>
          <p:nvPr>
            <p:ph type="body" idx="1"/>
          </p:nvPr>
        </p:nvSpPr>
        <p:spPr>
          <a:xfrm>
            <a:off x="1847851" y="1270000"/>
            <a:ext cx="8569325" cy="5111750"/>
          </a:xfrm>
        </p:spPr>
        <p:txBody>
          <a:bodyPr/>
          <a:lstStyle/>
          <a:p>
            <a:pPr algn="just">
              <a:lnSpc>
                <a:spcPct val="110000"/>
              </a:lnSpc>
              <a:buClr>
                <a:schemeClr val="tx2"/>
              </a:buClr>
              <a:buSzPct val="85000"/>
            </a:pPr>
            <a:r>
              <a:rPr lang="zh-CN" altLang="en-US"/>
              <a:t>计数器式同步流密码</a:t>
            </a:r>
            <a:r>
              <a:rPr lang="zh-CN" altLang="en-US">
                <a:solidFill>
                  <a:schemeClr val="tx2"/>
                </a:solidFill>
              </a:rPr>
              <a:t>具有抵抗密文搜索</a:t>
            </a:r>
            <a:r>
              <a:rPr lang="zh-CN" altLang="en-US"/>
              <a:t>的能力，因为明文序列中相同的字符串被密钥序列的不同部分加密，产生不同的密文。它</a:t>
            </a:r>
            <a:r>
              <a:rPr lang="zh-CN" altLang="en-US">
                <a:solidFill>
                  <a:schemeClr val="tx2"/>
                </a:solidFill>
              </a:rPr>
              <a:t>也有能力抵御假密文的掺入、密文的挪用和删除，</a:t>
            </a:r>
            <a:r>
              <a:rPr lang="zh-CN" altLang="en-US"/>
              <a:t>因为增加和删除密文序列都会</a:t>
            </a:r>
            <a:r>
              <a:rPr lang="zh-CN" altLang="en-US">
                <a:solidFill>
                  <a:schemeClr val="tx2"/>
                </a:solidFill>
              </a:rPr>
              <a:t>破坏同步</a:t>
            </a:r>
            <a:r>
              <a:rPr lang="zh-CN" altLang="en-US"/>
              <a:t>，使密文无法解密还原成明文。</a:t>
            </a:r>
          </a:p>
          <a:p>
            <a:pPr algn="just">
              <a:lnSpc>
                <a:spcPct val="110000"/>
              </a:lnSpc>
              <a:buClr>
                <a:schemeClr val="tx2"/>
              </a:buClr>
              <a:buSzPct val="85000"/>
            </a:pPr>
            <a:r>
              <a:rPr lang="zh-CN" altLang="en-US"/>
              <a:t>计数器式同步流密码还有</a:t>
            </a:r>
            <a:r>
              <a:rPr lang="zh-CN" altLang="en-US">
                <a:solidFill>
                  <a:schemeClr val="tx2"/>
                </a:solidFill>
              </a:rPr>
              <a:t>不传播错误</a:t>
            </a:r>
            <a:r>
              <a:rPr lang="zh-CN" altLang="en-US"/>
              <a:t>的优点，一次传输错误只影响</a:t>
            </a:r>
            <a:r>
              <a:rPr lang="en-US" altLang="zh-CN"/>
              <a:t>—</a:t>
            </a:r>
            <a:r>
              <a:rPr lang="zh-CN" altLang="en-US"/>
              <a:t>个字符．不会影响到以后的字符。但这也是一个缺点，因为这使得</a:t>
            </a:r>
            <a:r>
              <a:rPr lang="zh-CN" altLang="en-US">
                <a:solidFill>
                  <a:schemeClr val="tx2"/>
                </a:solidFill>
              </a:rPr>
              <a:t>敌方篡改单个密文字符的活动不太容易觉察</a:t>
            </a:r>
            <a:r>
              <a:rPr lang="zh-CN" altLang="en-US"/>
              <a:t>。可以利用</a:t>
            </a:r>
            <a:r>
              <a:rPr lang="zh-CN" altLang="en-US">
                <a:solidFill>
                  <a:schemeClr val="tx2"/>
                </a:solidFill>
              </a:rPr>
              <a:t>带密钥</a:t>
            </a:r>
            <a:r>
              <a:rPr lang="zh-CN" altLang="en-US"/>
              <a:t>的查错码或非线性查错码克服这个缺点。</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B97488B0-777A-48A4-919A-448B5E3C7EA0}"/>
              </a:ext>
            </a:extLst>
          </p:cNvPr>
          <p:cNvSpPr>
            <a:spLocks noGrp="1"/>
          </p:cNvSpPr>
          <p:nvPr>
            <p:ph type="dt" sz="half" idx="10"/>
          </p:nvPr>
        </p:nvSpPr>
        <p:spPr/>
        <p:txBody>
          <a:bodyPr/>
          <a:lstStyle/>
          <a:p>
            <a:fld id="{07D4E45A-00BB-4115-A7A3-D0F064815DBD}" type="datetime1">
              <a:rPr lang="zh-CN" altLang="en-US"/>
              <a:pPr/>
              <a:t>2018/11/28</a:t>
            </a:fld>
            <a:endParaRPr lang="en-US" altLang="zh-CN"/>
          </a:p>
        </p:txBody>
      </p:sp>
      <p:sp>
        <p:nvSpPr>
          <p:cNvPr id="6" name="灯片编号占位符 5">
            <a:extLst>
              <a:ext uri="{FF2B5EF4-FFF2-40B4-BE49-F238E27FC236}">
                <a16:creationId xmlns:a16="http://schemas.microsoft.com/office/drawing/2014/main" id="{898A5843-CAC3-4419-872D-D77861007CA2}"/>
              </a:ext>
            </a:extLst>
          </p:cNvPr>
          <p:cNvSpPr>
            <a:spLocks noGrp="1"/>
          </p:cNvSpPr>
          <p:nvPr>
            <p:ph type="sldNum" sz="quarter" idx="12"/>
          </p:nvPr>
        </p:nvSpPr>
        <p:spPr/>
        <p:txBody>
          <a:bodyPr/>
          <a:lstStyle/>
          <a:p>
            <a:fld id="{39EE48B2-1601-40E1-875D-95B158449427}" type="slidenum">
              <a:rPr lang="en-US" altLang="zh-CN"/>
              <a:pPr/>
              <a:t>4</a:t>
            </a:fld>
            <a:endParaRPr lang="en-US" altLang="zh-CN"/>
          </a:p>
        </p:txBody>
      </p:sp>
      <p:sp>
        <p:nvSpPr>
          <p:cNvPr id="558082" name="Rectangle 2">
            <a:extLst>
              <a:ext uri="{FF2B5EF4-FFF2-40B4-BE49-F238E27FC236}">
                <a16:creationId xmlns:a16="http://schemas.microsoft.com/office/drawing/2014/main" id="{B10724D7-8CEB-465E-ADAB-889F82674A50}"/>
              </a:ext>
            </a:extLst>
          </p:cNvPr>
          <p:cNvSpPr>
            <a:spLocks noGrp="1" noRot="1" noChangeArrowheads="1"/>
          </p:cNvSpPr>
          <p:nvPr>
            <p:ph type="title"/>
          </p:nvPr>
        </p:nvSpPr>
        <p:spPr>
          <a:noFill/>
        </p:spPr>
        <p:txBody>
          <a:bodyPr/>
          <a:lstStyle/>
          <a:p>
            <a:r>
              <a:rPr lang="zh-CN" altLang="en-US"/>
              <a:t>流密码的一般性描述</a:t>
            </a:r>
          </a:p>
        </p:txBody>
      </p:sp>
      <p:sp>
        <p:nvSpPr>
          <p:cNvPr id="558083" name="Rectangle 3">
            <a:extLst>
              <a:ext uri="{FF2B5EF4-FFF2-40B4-BE49-F238E27FC236}">
                <a16:creationId xmlns:a16="http://schemas.microsoft.com/office/drawing/2014/main" id="{68417B13-75C5-4AB5-8CA2-EC367341F3A1}"/>
              </a:ext>
            </a:extLst>
          </p:cNvPr>
          <p:cNvSpPr>
            <a:spLocks noGrp="1" noRot="1" noChangeArrowheads="1"/>
          </p:cNvSpPr>
          <p:nvPr>
            <p:ph type="body" idx="1"/>
          </p:nvPr>
        </p:nvSpPr>
        <p:spPr>
          <a:xfrm>
            <a:off x="2098676" y="1438276"/>
            <a:ext cx="8277225" cy="5038725"/>
          </a:xfrm>
          <a:noFill/>
        </p:spPr>
        <p:txBody>
          <a:bodyPr/>
          <a:lstStyle/>
          <a:p>
            <a:pPr algn="just">
              <a:lnSpc>
                <a:spcPct val="110000"/>
              </a:lnSpc>
            </a:pPr>
            <a:r>
              <a:rPr lang="zh-CN" altLang="en-US" dirty="0">
                <a:latin typeface="宋体" panose="02010600030101010101" pitchFamily="2" charset="-122"/>
              </a:rPr>
              <a:t>为理解流密码（第二类对称密钥算法），你首先需要理解一种叫做一次一密的密码技术，该技术在间谍中很流行。在该技术的一个变形中，生成一大堆随机数字，每个都在</a:t>
            </a:r>
            <a:r>
              <a:rPr lang="en-US" altLang="zh-CN" dirty="0">
                <a:latin typeface="宋体" panose="02010600030101010101" pitchFamily="2" charset="-122"/>
              </a:rPr>
              <a:t>0-25</a:t>
            </a:r>
            <a:r>
              <a:rPr lang="zh-CN" altLang="en-US" dirty="0">
                <a:latin typeface="宋体" panose="02010600030101010101" pitchFamily="2" charset="-122"/>
              </a:rPr>
              <a:t>之间。然后打印</a:t>
            </a:r>
            <a:r>
              <a:rPr lang="en-US" altLang="zh-CN" dirty="0">
                <a:latin typeface="宋体" panose="02010600030101010101" pitchFamily="2" charset="-122"/>
              </a:rPr>
              <a:t>2</a:t>
            </a:r>
            <a:r>
              <a:rPr lang="zh-CN" altLang="en-US" dirty="0">
                <a:latin typeface="宋体" panose="02010600030101010101" pitchFamily="2" charset="-122"/>
              </a:rPr>
              <a:t>份该序列。这就是“密码本”。其中，一份副件留在总部，间谍带走另一份。为了将信息送回总部，间谍对信息中的每个字母都用密码本上的一个数字进行加密。消息的第一个字母用密码本上的第一个数字加密，第二个字母用第二个数字加密，等等。</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a:extLst>
              <a:ext uri="{FF2B5EF4-FFF2-40B4-BE49-F238E27FC236}">
                <a16:creationId xmlns:a16="http://schemas.microsoft.com/office/drawing/2014/main" id="{13C7A7EE-DA41-4095-96B8-A4239AF9BD26}"/>
              </a:ext>
            </a:extLst>
          </p:cNvPr>
          <p:cNvSpPr>
            <a:spLocks noGrp="1"/>
          </p:cNvSpPr>
          <p:nvPr>
            <p:ph type="dt" sz="half" idx="10"/>
          </p:nvPr>
        </p:nvSpPr>
        <p:spPr/>
        <p:txBody>
          <a:bodyPr/>
          <a:lstStyle/>
          <a:p>
            <a:fld id="{952F6E53-A6DE-4970-9F2D-29047194570D}" type="datetime1">
              <a:rPr lang="zh-CN" altLang="en-US"/>
              <a:pPr/>
              <a:t>2018/11/28</a:t>
            </a:fld>
            <a:endParaRPr lang="en-US" altLang="zh-CN"/>
          </a:p>
        </p:txBody>
      </p:sp>
      <p:sp>
        <p:nvSpPr>
          <p:cNvPr id="9" name="灯片编号占位符 5">
            <a:extLst>
              <a:ext uri="{FF2B5EF4-FFF2-40B4-BE49-F238E27FC236}">
                <a16:creationId xmlns:a16="http://schemas.microsoft.com/office/drawing/2014/main" id="{23008AE2-2473-4BCA-9B93-859820A10FFE}"/>
              </a:ext>
            </a:extLst>
          </p:cNvPr>
          <p:cNvSpPr>
            <a:spLocks noGrp="1"/>
          </p:cNvSpPr>
          <p:nvPr>
            <p:ph type="sldNum" sz="quarter" idx="12"/>
          </p:nvPr>
        </p:nvSpPr>
        <p:spPr/>
        <p:txBody>
          <a:bodyPr/>
          <a:lstStyle/>
          <a:p>
            <a:fld id="{D3B69D71-36AE-454A-A8A1-2AEDCEF92A6B}" type="slidenum">
              <a:rPr lang="en-US" altLang="zh-CN"/>
              <a:pPr/>
              <a:t>40</a:t>
            </a:fld>
            <a:endParaRPr lang="en-US" altLang="zh-CN"/>
          </a:p>
        </p:txBody>
      </p:sp>
      <p:sp>
        <p:nvSpPr>
          <p:cNvPr id="726018" name="Rectangle 2">
            <a:extLst>
              <a:ext uri="{FF2B5EF4-FFF2-40B4-BE49-F238E27FC236}">
                <a16:creationId xmlns:a16="http://schemas.microsoft.com/office/drawing/2014/main" id="{47E0D921-C594-4BD1-8DDC-6D9CB94411B4}"/>
              </a:ext>
            </a:extLst>
          </p:cNvPr>
          <p:cNvSpPr>
            <a:spLocks noGrp="1" noRot="1" noChangeArrowheads="1"/>
          </p:cNvSpPr>
          <p:nvPr>
            <p:ph type="body" idx="1"/>
          </p:nvPr>
        </p:nvSpPr>
        <p:spPr>
          <a:xfrm>
            <a:off x="1752600" y="1196976"/>
            <a:ext cx="8591550" cy="4498975"/>
          </a:xfrm>
        </p:spPr>
        <p:txBody>
          <a:bodyPr/>
          <a:lstStyle/>
          <a:p>
            <a:pPr algn="just">
              <a:lnSpc>
                <a:spcPct val="200000"/>
              </a:lnSpc>
              <a:buClr>
                <a:srgbClr val="0000CC"/>
              </a:buClr>
              <a:buFont typeface="Wingdings" panose="05000000000000000000" pitchFamily="2" charset="2"/>
              <a:buNone/>
            </a:pPr>
            <a:r>
              <a:rPr lang="en-US" altLang="zh-CN"/>
              <a:t>    </a:t>
            </a:r>
            <a:r>
              <a:rPr lang="zh-CN" altLang="en-US"/>
              <a:t>同步流密码的加密变换    可以</a:t>
            </a:r>
            <a:r>
              <a:rPr lang="zh-CN" altLang="en-US">
                <a:solidFill>
                  <a:schemeClr val="tx2"/>
                </a:solidFill>
              </a:rPr>
              <a:t>有多种选择，只要保证变换是可逆的即可</a:t>
            </a:r>
            <a:r>
              <a:rPr lang="zh-CN" altLang="en-US"/>
              <a:t>。实际使用的数字保密通信系统一般都是二元系统，因而在有限域</a:t>
            </a:r>
            <a:r>
              <a:rPr lang="en-US" altLang="zh-CN"/>
              <a:t>GF(2)</a:t>
            </a:r>
            <a:r>
              <a:rPr lang="zh-CN" altLang="en-US"/>
              <a:t>上讨论的二元加法流密码是</a:t>
            </a:r>
            <a:r>
              <a:rPr lang="zh-CN" altLang="en-US">
                <a:solidFill>
                  <a:schemeClr val="tx2"/>
                </a:solidFill>
              </a:rPr>
              <a:t>最受欢迎</a:t>
            </a:r>
            <a:r>
              <a:rPr lang="zh-CN" altLang="en-US"/>
              <a:t>的流密码体制，其加密变换可表示为</a:t>
            </a:r>
          </a:p>
        </p:txBody>
      </p:sp>
      <p:sp>
        <p:nvSpPr>
          <p:cNvPr id="726019" name="Rectangle 3">
            <a:extLst>
              <a:ext uri="{FF2B5EF4-FFF2-40B4-BE49-F238E27FC236}">
                <a16:creationId xmlns:a16="http://schemas.microsoft.com/office/drawing/2014/main" id="{8F3479AB-0182-4FB4-B6DA-BEF65121C664}"/>
              </a:ext>
            </a:extLst>
          </p:cNvPr>
          <p:cNvSpPr>
            <a:spLocks noChangeArrowheads="1"/>
          </p:cNvSpPr>
          <p:nvPr/>
        </p:nvSpPr>
        <p:spPr bwMode="auto">
          <a:xfrm>
            <a:off x="1524001" y="3125272"/>
            <a:ext cx="184731" cy="369332"/>
          </a:xfrm>
          <a:prstGeom prst="rect">
            <a:avLst/>
          </a:prstGeom>
          <a:noFill/>
          <a:ln>
            <a:noFill/>
          </a:ln>
          <a:effectLst>
            <a:outerShdw dist="125724" dir="189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Lst>
        </p:spPr>
        <p:txBody>
          <a:bodyPr wrap="none" anchor="ctr">
            <a:spAutoFit/>
          </a:bodyPr>
          <a:lstStyle/>
          <a:p>
            <a:endParaRPr lang="zh-CN" altLang="en-US"/>
          </a:p>
        </p:txBody>
      </p:sp>
      <p:graphicFrame>
        <p:nvGraphicFramePr>
          <p:cNvPr id="726020" name="Object 4">
            <a:extLst>
              <a:ext uri="{FF2B5EF4-FFF2-40B4-BE49-F238E27FC236}">
                <a16:creationId xmlns:a16="http://schemas.microsoft.com/office/drawing/2014/main" id="{C6CC6151-2F27-41F5-8E09-977A048E1EE0}"/>
              </a:ext>
            </a:extLst>
          </p:cNvPr>
          <p:cNvGraphicFramePr>
            <a:graphicFrameLocks noChangeAspect="1"/>
          </p:cNvGraphicFramePr>
          <p:nvPr/>
        </p:nvGraphicFramePr>
        <p:xfrm>
          <a:off x="5886450" y="1481138"/>
          <a:ext cx="438150" cy="576262"/>
        </p:xfrm>
        <a:graphic>
          <a:graphicData uri="http://schemas.openxmlformats.org/presentationml/2006/ole">
            <mc:AlternateContent xmlns:mc="http://schemas.openxmlformats.org/markup-compatibility/2006">
              <mc:Choice xmlns:v="urn:schemas-microsoft-com:vml" Requires="v">
                <p:oleObj spid="_x0000_s18444" name="Equation" r:id="rId3" imgW="177646" imgH="241091" progId="Equation.DSMT4">
                  <p:embed/>
                </p:oleObj>
              </mc:Choice>
              <mc:Fallback>
                <p:oleObj name="Equation" r:id="rId3" imgW="177646" imgH="241091" progId="Equation.DSMT4">
                  <p:embed/>
                  <p:pic>
                    <p:nvPicPr>
                      <p:cNvPr id="726020" name="Object 4">
                        <a:extLst>
                          <a:ext uri="{FF2B5EF4-FFF2-40B4-BE49-F238E27FC236}">
                            <a16:creationId xmlns:a16="http://schemas.microsoft.com/office/drawing/2014/main" id="{C6CC6151-2F27-41F5-8E09-977A048E1E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86450" y="1481138"/>
                        <a:ext cx="438150" cy="576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26021" name="Rectangle 5">
            <a:extLst>
              <a:ext uri="{FF2B5EF4-FFF2-40B4-BE49-F238E27FC236}">
                <a16:creationId xmlns:a16="http://schemas.microsoft.com/office/drawing/2014/main" id="{27EE8541-0E34-49DA-ABE6-C83DEF36C868}"/>
              </a:ext>
            </a:extLst>
          </p:cNvPr>
          <p:cNvSpPr>
            <a:spLocks noChangeArrowheads="1"/>
          </p:cNvSpPr>
          <p:nvPr/>
        </p:nvSpPr>
        <p:spPr bwMode="auto">
          <a:xfrm>
            <a:off x="1524001" y="3130034"/>
            <a:ext cx="184731" cy="369332"/>
          </a:xfrm>
          <a:prstGeom prst="rect">
            <a:avLst/>
          </a:prstGeom>
          <a:noFill/>
          <a:ln>
            <a:noFill/>
          </a:ln>
          <a:effectLst>
            <a:outerShdw dist="125724" dir="189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Lst>
        </p:spPr>
        <p:txBody>
          <a:bodyPr wrap="none" anchor="ctr">
            <a:spAutoFit/>
          </a:bodyPr>
          <a:lstStyle/>
          <a:p>
            <a:endParaRPr lang="zh-CN" altLang="en-US"/>
          </a:p>
        </p:txBody>
      </p:sp>
      <p:graphicFrame>
        <p:nvGraphicFramePr>
          <p:cNvPr id="726022" name="Object 6">
            <a:extLst>
              <a:ext uri="{FF2B5EF4-FFF2-40B4-BE49-F238E27FC236}">
                <a16:creationId xmlns:a16="http://schemas.microsoft.com/office/drawing/2014/main" id="{D777E105-FE08-40E6-8B55-1978315AC57B}"/>
              </a:ext>
            </a:extLst>
          </p:cNvPr>
          <p:cNvGraphicFramePr>
            <a:graphicFrameLocks noChangeAspect="1"/>
          </p:cNvGraphicFramePr>
          <p:nvPr/>
        </p:nvGraphicFramePr>
        <p:xfrm>
          <a:off x="4800601" y="4941889"/>
          <a:ext cx="1635125" cy="530225"/>
        </p:xfrm>
        <a:graphic>
          <a:graphicData uri="http://schemas.openxmlformats.org/presentationml/2006/ole">
            <mc:AlternateContent xmlns:mc="http://schemas.openxmlformats.org/markup-compatibility/2006">
              <mc:Choice xmlns:v="urn:schemas-microsoft-com:vml" Requires="v">
                <p:oleObj spid="_x0000_s18445" name="Equation" r:id="rId5" imgW="698400" imgH="228600" progId="Equation.DSMT4">
                  <p:embed/>
                </p:oleObj>
              </mc:Choice>
              <mc:Fallback>
                <p:oleObj name="Equation" r:id="rId5" imgW="698400" imgH="228600" progId="Equation.DSMT4">
                  <p:embed/>
                  <p:pic>
                    <p:nvPicPr>
                      <p:cNvPr id="726022" name="Object 6">
                        <a:extLst>
                          <a:ext uri="{FF2B5EF4-FFF2-40B4-BE49-F238E27FC236}">
                            <a16:creationId xmlns:a16="http://schemas.microsoft.com/office/drawing/2014/main" id="{D777E105-FE08-40E6-8B55-1978315AC57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0601" y="4941889"/>
                        <a:ext cx="1635125" cy="530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4">
            <a:extLst>
              <a:ext uri="{FF2B5EF4-FFF2-40B4-BE49-F238E27FC236}">
                <a16:creationId xmlns:a16="http://schemas.microsoft.com/office/drawing/2014/main" id="{C57DBA5E-867D-4866-B221-028A8D254AEE}"/>
              </a:ext>
            </a:extLst>
          </p:cNvPr>
          <p:cNvSpPr>
            <a:spLocks noGrp="1"/>
          </p:cNvSpPr>
          <p:nvPr>
            <p:ph type="dt" sz="half" idx="10"/>
          </p:nvPr>
        </p:nvSpPr>
        <p:spPr/>
        <p:txBody>
          <a:bodyPr/>
          <a:lstStyle/>
          <a:p>
            <a:fld id="{AF2CD2DA-8ACB-4B60-88B7-8F395F86913A}" type="datetime1">
              <a:rPr lang="zh-CN" altLang="en-US"/>
              <a:pPr/>
              <a:t>2018/11/28</a:t>
            </a:fld>
            <a:endParaRPr lang="en-US" altLang="zh-CN"/>
          </a:p>
        </p:txBody>
      </p:sp>
      <p:sp>
        <p:nvSpPr>
          <p:cNvPr id="6" name="灯片编号占位符 6">
            <a:extLst>
              <a:ext uri="{FF2B5EF4-FFF2-40B4-BE49-F238E27FC236}">
                <a16:creationId xmlns:a16="http://schemas.microsoft.com/office/drawing/2014/main" id="{FCB0176D-DCE9-449F-BCA2-8C2284B53B67}"/>
              </a:ext>
            </a:extLst>
          </p:cNvPr>
          <p:cNvSpPr>
            <a:spLocks noGrp="1"/>
          </p:cNvSpPr>
          <p:nvPr>
            <p:ph type="sldNum" sz="quarter" idx="12"/>
          </p:nvPr>
        </p:nvSpPr>
        <p:spPr/>
        <p:txBody>
          <a:bodyPr/>
          <a:lstStyle/>
          <a:p>
            <a:fld id="{336872B9-8911-4F51-92E9-5BA878D62A18}" type="slidenum">
              <a:rPr lang="en-US" altLang="zh-CN"/>
              <a:pPr/>
              <a:t>41</a:t>
            </a:fld>
            <a:endParaRPr lang="en-US" altLang="zh-CN"/>
          </a:p>
        </p:txBody>
      </p:sp>
      <p:sp>
        <p:nvSpPr>
          <p:cNvPr id="727042" name="Rectangle 1026">
            <a:extLst>
              <a:ext uri="{FF2B5EF4-FFF2-40B4-BE49-F238E27FC236}">
                <a16:creationId xmlns:a16="http://schemas.microsoft.com/office/drawing/2014/main" id="{C2C3413A-776C-4A12-9FEC-CB570ED68533}"/>
              </a:ext>
            </a:extLst>
          </p:cNvPr>
          <p:cNvSpPr>
            <a:spLocks noGrp="1" noRot="1" noChangeArrowheads="1"/>
          </p:cNvSpPr>
          <p:nvPr>
            <p:ph type="body" sz="half" idx="1"/>
          </p:nvPr>
        </p:nvSpPr>
        <p:spPr>
          <a:xfrm>
            <a:off x="4151313" y="5489576"/>
            <a:ext cx="4000500" cy="676275"/>
          </a:xfrm>
        </p:spPr>
        <p:txBody>
          <a:bodyPr/>
          <a:lstStyle/>
          <a:p>
            <a:pPr>
              <a:buFont typeface="Wingdings" panose="05000000000000000000" pitchFamily="2" charset="2"/>
              <a:buNone/>
            </a:pPr>
            <a:r>
              <a:rPr lang="en-US" altLang="zh-CN"/>
              <a:t>  </a:t>
            </a:r>
            <a:r>
              <a:rPr lang="zh-CN" altLang="en-US"/>
              <a:t>加法流密码体制模型 </a:t>
            </a:r>
          </a:p>
        </p:txBody>
      </p:sp>
      <p:pic>
        <p:nvPicPr>
          <p:cNvPr id="727043" name="Picture 1027">
            <a:extLst>
              <a:ext uri="{FF2B5EF4-FFF2-40B4-BE49-F238E27FC236}">
                <a16:creationId xmlns:a16="http://schemas.microsoft.com/office/drawing/2014/main" id="{10D4EA48-C50F-4221-8611-8F9997674506}"/>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919288" y="1628775"/>
            <a:ext cx="8208962" cy="3797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日期占位符 3">
            <a:extLst>
              <a:ext uri="{FF2B5EF4-FFF2-40B4-BE49-F238E27FC236}">
                <a16:creationId xmlns:a16="http://schemas.microsoft.com/office/drawing/2014/main" id="{8C0141CE-3165-432C-A210-25AA793B73D9}"/>
              </a:ext>
            </a:extLst>
          </p:cNvPr>
          <p:cNvSpPr>
            <a:spLocks noGrp="1"/>
          </p:cNvSpPr>
          <p:nvPr>
            <p:ph type="dt" sz="half" idx="10"/>
          </p:nvPr>
        </p:nvSpPr>
        <p:spPr/>
        <p:txBody>
          <a:bodyPr/>
          <a:lstStyle/>
          <a:p>
            <a:fld id="{279FC7FF-56B5-480E-B6E0-3CCC38F7901F}" type="datetime1">
              <a:rPr lang="zh-CN" altLang="en-US"/>
              <a:pPr/>
              <a:t>2018/11/28</a:t>
            </a:fld>
            <a:endParaRPr lang="en-US" altLang="zh-CN"/>
          </a:p>
        </p:txBody>
      </p:sp>
      <p:sp>
        <p:nvSpPr>
          <p:cNvPr id="11" name="灯片编号占位符 5">
            <a:extLst>
              <a:ext uri="{FF2B5EF4-FFF2-40B4-BE49-F238E27FC236}">
                <a16:creationId xmlns:a16="http://schemas.microsoft.com/office/drawing/2014/main" id="{B4BDC2B5-05F2-4A2C-A11A-90E653781A9D}"/>
              </a:ext>
            </a:extLst>
          </p:cNvPr>
          <p:cNvSpPr>
            <a:spLocks noGrp="1"/>
          </p:cNvSpPr>
          <p:nvPr>
            <p:ph type="sldNum" sz="quarter" idx="12"/>
          </p:nvPr>
        </p:nvSpPr>
        <p:spPr/>
        <p:txBody>
          <a:bodyPr/>
          <a:lstStyle/>
          <a:p>
            <a:fld id="{B73EF5DA-E3EB-4D89-B074-4F644C852164}" type="slidenum">
              <a:rPr lang="en-US" altLang="zh-CN"/>
              <a:pPr/>
              <a:t>42</a:t>
            </a:fld>
            <a:endParaRPr lang="en-US" altLang="zh-CN"/>
          </a:p>
        </p:txBody>
      </p:sp>
      <p:sp>
        <p:nvSpPr>
          <p:cNvPr id="712706" name="Rectangle 2">
            <a:extLst>
              <a:ext uri="{FF2B5EF4-FFF2-40B4-BE49-F238E27FC236}">
                <a16:creationId xmlns:a16="http://schemas.microsoft.com/office/drawing/2014/main" id="{CB824430-610C-4935-AD36-C9598D592EB9}"/>
              </a:ext>
            </a:extLst>
          </p:cNvPr>
          <p:cNvSpPr>
            <a:spLocks noGrp="1" noRot="1" noChangeArrowheads="1"/>
          </p:cNvSpPr>
          <p:nvPr>
            <p:ph type="title"/>
          </p:nvPr>
        </p:nvSpPr>
        <p:spPr>
          <a:noFill/>
        </p:spPr>
        <p:txBody>
          <a:bodyPr/>
          <a:lstStyle/>
          <a:p>
            <a:r>
              <a:rPr lang="zh-CN" altLang="en-US"/>
              <a:t>自同步流密码</a:t>
            </a:r>
          </a:p>
        </p:txBody>
      </p:sp>
      <p:sp>
        <p:nvSpPr>
          <p:cNvPr id="712707" name="Rectangle 3">
            <a:extLst>
              <a:ext uri="{FF2B5EF4-FFF2-40B4-BE49-F238E27FC236}">
                <a16:creationId xmlns:a16="http://schemas.microsoft.com/office/drawing/2014/main" id="{3EB11251-22E0-4807-9FA3-79137F991CE0}"/>
              </a:ext>
            </a:extLst>
          </p:cNvPr>
          <p:cNvSpPr>
            <a:spLocks noGrp="1" noRot="1" noChangeArrowheads="1"/>
          </p:cNvSpPr>
          <p:nvPr>
            <p:ph type="body" idx="1"/>
          </p:nvPr>
        </p:nvSpPr>
        <p:spPr>
          <a:xfrm>
            <a:off x="2133600" y="1268414"/>
            <a:ext cx="8153400" cy="5056187"/>
          </a:xfrm>
        </p:spPr>
        <p:txBody>
          <a:bodyPr/>
          <a:lstStyle/>
          <a:p>
            <a:pPr>
              <a:lnSpc>
                <a:spcPct val="140000"/>
              </a:lnSpc>
            </a:pPr>
            <a:r>
              <a:rPr lang="zh-CN" altLang="en-US">
                <a:latin typeface="Times New Roman" panose="02020603050405020304" pitchFamily="18" charset="0"/>
              </a:rPr>
              <a:t>自同步流密码由加密过程中的</a:t>
            </a:r>
            <a:r>
              <a:rPr lang="zh-CN" altLang="en-US">
                <a:solidFill>
                  <a:schemeClr val="tx2"/>
                </a:solidFill>
                <a:latin typeface="Times New Roman" panose="02020603050405020304" pitchFamily="18" charset="0"/>
              </a:rPr>
              <a:t>当前密文字符的前</a:t>
            </a:r>
            <a:r>
              <a:rPr lang="en-US" altLang="zh-CN" i="1">
                <a:solidFill>
                  <a:schemeClr val="tx2"/>
                </a:solidFill>
                <a:latin typeface="Times New Roman" panose="02020603050405020304" pitchFamily="18" charset="0"/>
              </a:rPr>
              <a:t>n</a:t>
            </a:r>
            <a:r>
              <a:rPr lang="zh-CN" altLang="en-US">
                <a:solidFill>
                  <a:schemeClr val="tx2"/>
                </a:solidFill>
                <a:latin typeface="Times New Roman" panose="02020603050405020304" pitchFamily="18" charset="0"/>
              </a:rPr>
              <a:t>个字符</a:t>
            </a:r>
            <a:r>
              <a:rPr lang="en-US" altLang="zh-CN">
                <a:solidFill>
                  <a:schemeClr val="tx2"/>
                </a:solidFill>
                <a:latin typeface="Times New Roman" panose="02020603050405020304" pitchFamily="18" charset="0"/>
              </a:rPr>
              <a:t>(</a:t>
            </a:r>
            <a:r>
              <a:rPr lang="en-US" altLang="zh-CN" i="1">
                <a:solidFill>
                  <a:schemeClr val="tx2"/>
                </a:solidFill>
                <a:latin typeface="Times New Roman" panose="02020603050405020304" pitchFamily="18" charset="0"/>
              </a:rPr>
              <a:t>n</a:t>
            </a:r>
            <a:r>
              <a:rPr lang="zh-CN" altLang="en-US">
                <a:solidFill>
                  <a:schemeClr val="tx2"/>
                </a:solidFill>
                <a:latin typeface="Times New Roman" panose="02020603050405020304" pitchFamily="18" charset="0"/>
              </a:rPr>
              <a:t>为常数</a:t>
            </a:r>
            <a:r>
              <a:rPr lang="en-US" altLang="zh-CN">
                <a:solidFill>
                  <a:schemeClr val="tx2"/>
                </a:solidFill>
                <a:latin typeface="Times New Roman" panose="02020603050405020304" pitchFamily="18" charset="0"/>
              </a:rPr>
              <a:t>)</a:t>
            </a:r>
            <a:r>
              <a:rPr lang="zh-CN" altLang="en-US">
                <a:solidFill>
                  <a:schemeClr val="tx2"/>
                </a:solidFill>
                <a:latin typeface="Times New Roman" panose="02020603050405020304" pitchFamily="18" charset="0"/>
              </a:rPr>
              <a:t>导出各密钥字符</a:t>
            </a:r>
            <a:r>
              <a:rPr lang="zh-CN" altLang="en-US">
                <a:latin typeface="Times New Roman" panose="02020603050405020304" pitchFamily="18" charset="0"/>
              </a:rPr>
              <a:t>。这一思想起源于</a:t>
            </a:r>
            <a:r>
              <a:rPr lang="en-US" altLang="zh-CN">
                <a:latin typeface="Times New Roman" panose="02020603050405020304" pitchFamily="18" charset="0"/>
              </a:rPr>
              <a:t>16</a:t>
            </a:r>
            <a:r>
              <a:rPr lang="zh-CN" altLang="en-US">
                <a:latin typeface="Times New Roman" panose="02020603050405020304" pitchFamily="18" charset="0"/>
              </a:rPr>
              <a:t>世纪的</a:t>
            </a:r>
            <a:r>
              <a:rPr lang="zh-CN" altLang="en-US">
                <a:latin typeface="宋体" panose="02010600030101010101" pitchFamily="2" charset="-122"/>
              </a:rPr>
              <a:t>维吉尼亚（</a:t>
            </a:r>
            <a:r>
              <a:rPr lang="en-US" altLang="zh-CN">
                <a:latin typeface="Times New Roman" panose="02020603050405020304" pitchFamily="18" charset="0"/>
              </a:rPr>
              <a:t>Vigenere</a:t>
            </a:r>
            <a:r>
              <a:rPr lang="zh-CN" altLang="en-US">
                <a:latin typeface="Times New Roman" panose="02020603050405020304" pitchFamily="18" charset="0"/>
              </a:rPr>
              <a:t>）</a:t>
            </a:r>
            <a:r>
              <a:rPr lang="zh-CN" altLang="en-US">
                <a:latin typeface="宋体" panose="02010600030101010101" pitchFamily="2" charset="-122"/>
              </a:rPr>
              <a:t>第二密码</a:t>
            </a:r>
            <a:r>
              <a:rPr lang="zh-CN" altLang="en-US">
                <a:latin typeface="Times New Roman" panose="02020603050405020304" pitchFamily="18" charset="0"/>
              </a:rPr>
              <a:t>。</a:t>
            </a:r>
          </a:p>
          <a:p>
            <a:pPr>
              <a:lnSpc>
                <a:spcPct val="140000"/>
              </a:lnSpc>
            </a:pPr>
            <a:r>
              <a:rPr lang="zh-CN" altLang="en-US"/>
              <a:t> </a:t>
            </a:r>
            <a:r>
              <a:rPr lang="en-US" altLang="zh-CN">
                <a:latin typeface="宋体" panose="02010600030101010101" pitchFamily="2" charset="-122"/>
              </a:rPr>
              <a:t>Vigenere</a:t>
            </a:r>
            <a:r>
              <a:rPr lang="zh-CN" altLang="en-US">
                <a:latin typeface="宋体" panose="02010600030101010101" pitchFamily="2" charset="-122"/>
              </a:rPr>
              <a:t>第二密码的密钥由根密钥字符</a:t>
            </a:r>
            <a:r>
              <a:rPr lang="en-US" altLang="zh-CN">
                <a:latin typeface="Batang" panose="02030600000101010101" pitchFamily="18" charset="-127"/>
                <a:ea typeface="Batang" panose="02030600000101010101" pitchFamily="18" charset="-127"/>
              </a:rPr>
              <a:t>I</a:t>
            </a:r>
            <a:r>
              <a:rPr lang="en-US" altLang="zh-CN" baseline="-25000">
                <a:latin typeface="Batang" panose="02030600000101010101" pitchFamily="18" charset="-127"/>
                <a:ea typeface="Batang" panose="02030600000101010101" pitchFamily="18" charset="-127"/>
              </a:rPr>
              <a:t>0</a:t>
            </a:r>
            <a:r>
              <a:rPr lang="zh-CN" altLang="en-US">
                <a:latin typeface="宋体" panose="02010600030101010101" pitchFamily="2" charset="-122"/>
              </a:rPr>
              <a:t>后附加明文序列</a:t>
            </a:r>
          </a:p>
          <a:p>
            <a:pPr>
              <a:buFont typeface="Wingdings" panose="05000000000000000000" pitchFamily="2" charset="2"/>
              <a:buNone/>
            </a:pPr>
            <a:endParaRPr lang="zh-CN" altLang="en-US">
              <a:latin typeface="宋体" panose="02010600030101010101" pitchFamily="2" charset="-122"/>
            </a:endParaRPr>
          </a:p>
          <a:p>
            <a:pPr>
              <a:buFont typeface="Wingdings" panose="05000000000000000000" pitchFamily="2" charset="2"/>
              <a:buNone/>
            </a:pPr>
            <a:r>
              <a:rPr lang="zh-CN" altLang="en-US"/>
              <a:t>   构成，即：</a:t>
            </a:r>
          </a:p>
        </p:txBody>
      </p:sp>
      <p:graphicFrame>
        <p:nvGraphicFramePr>
          <p:cNvPr id="712710" name="Object 6">
            <a:extLst>
              <a:ext uri="{FF2B5EF4-FFF2-40B4-BE49-F238E27FC236}">
                <a16:creationId xmlns:a16="http://schemas.microsoft.com/office/drawing/2014/main" id="{6BF984EC-4DF7-4877-8623-AE59A013B5AB}"/>
              </a:ext>
            </a:extLst>
          </p:cNvPr>
          <p:cNvGraphicFramePr>
            <a:graphicFrameLocks noChangeAspect="1"/>
          </p:cNvGraphicFramePr>
          <p:nvPr/>
        </p:nvGraphicFramePr>
        <p:xfrm>
          <a:off x="4495800" y="4475164"/>
          <a:ext cx="3429000" cy="466725"/>
        </p:xfrm>
        <a:graphic>
          <a:graphicData uri="http://schemas.openxmlformats.org/presentationml/2006/ole">
            <mc:AlternateContent xmlns:mc="http://schemas.openxmlformats.org/markup-compatibility/2006">
              <mc:Choice xmlns:v="urn:schemas-microsoft-com:vml" Requires="v">
                <p:oleObj spid="_x0000_s19478" name="Equation" r:id="rId4" imgW="812447" imgH="228501" progId="Equation.DSMT4">
                  <p:embed/>
                </p:oleObj>
              </mc:Choice>
              <mc:Fallback>
                <p:oleObj name="Equation" r:id="rId4" imgW="812447" imgH="228501" progId="Equation.DSMT4">
                  <p:embed/>
                  <p:pic>
                    <p:nvPicPr>
                      <p:cNvPr id="712710" name="Object 6">
                        <a:extLst>
                          <a:ext uri="{FF2B5EF4-FFF2-40B4-BE49-F238E27FC236}">
                            <a16:creationId xmlns:a16="http://schemas.microsoft.com/office/drawing/2014/main" id="{6BF984EC-4DF7-4877-8623-AE59A013B5A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5800" y="4475164"/>
                        <a:ext cx="3429000" cy="46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12715" name="Group 11">
            <a:extLst>
              <a:ext uri="{FF2B5EF4-FFF2-40B4-BE49-F238E27FC236}">
                <a16:creationId xmlns:a16="http://schemas.microsoft.com/office/drawing/2014/main" id="{ED09403D-8112-4657-90BD-485CF82A442D}"/>
              </a:ext>
            </a:extLst>
          </p:cNvPr>
          <p:cNvGrpSpPr>
            <a:grpSpLocks/>
          </p:cNvGrpSpPr>
          <p:nvPr/>
        </p:nvGrpSpPr>
        <p:grpSpPr bwMode="auto">
          <a:xfrm>
            <a:off x="4583113" y="5445126"/>
            <a:ext cx="3179762" cy="1019175"/>
            <a:chOff x="2256" y="3168"/>
            <a:chExt cx="2003" cy="642"/>
          </a:xfrm>
        </p:grpSpPr>
        <p:graphicFrame>
          <p:nvGraphicFramePr>
            <p:cNvPr id="712711" name="Object 7">
              <a:extLst>
                <a:ext uri="{FF2B5EF4-FFF2-40B4-BE49-F238E27FC236}">
                  <a16:creationId xmlns:a16="http://schemas.microsoft.com/office/drawing/2014/main" id="{F6B528F0-B84E-4148-B6B8-50CA184D45B6}"/>
                </a:ext>
              </a:extLst>
            </p:cNvPr>
            <p:cNvGraphicFramePr>
              <a:graphicFrameLocks noChangeAspect="1"/>
            </p:cNvGraphicFramePr>
            <p:nvPr/>
          </p:nvGraphicFramePr>
          <p:xfrm>
            <a:off x="2256" y="3168"/>
            <a:ext cx="567" cy="303"/>
          </p:xfrm>
          <a:graphic>
            <a:graphicData uri="http://schemas.openxmlformats.org/presentationml/2006/ole">
              <mc:AlternateContent xmlns:mc="http://schemas.openxmlformats.org/markup-compatibility/2006">
                <mc:Choice xmlns:v="urn:schemas-microsoft-com:vml" Requires="v">
                  <p:oleObj spid="_x0000_s19479" name="Equation" r:id="rId6" imgW="431613" imgH="228501" progId="Equation.DSMT4">
                    <p:embed/>
                  </p:oleObj>
                </mc:Choice>
                <mc:Fallback>
                  <p:oleObj name="Equation" r:id="rId6" imgW="431613" imgH="228501" progId="Equation.DSMT4">
                    <p:embed/>
                    <p:pic>
                      <p:nvPicPr>
                        <p:cNvPr id="712711" name="Object 7">
                          <a:extLst>
                            <a:ext uri="{FF2B5EF4-FFF2-40B4-BE49-F238E27FC236}">
                              <a16:creationId xmlns:a16="http://schemas.microsoft.com/office/drawing/2014/main" id="{F6B528F0-B84E-4148-B6B8-50CA184D45B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56" y="3168"/>
                          <a:ext cx="567" cy="3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2712" name="Object 8">
              <a:extLst>
                <a:ext uri="{FF2B5EF4-FFF2-40B4-BE49-F238E27FC236}">
                  <a16:creationId xmlns:a16="http://schemas.microsoft.com/office/drawing/2014/main" id="{0C5F1DC3-0171-40AB-BD8D-3BB5E143339F}"/>
                </a:ext>
              </a:extLst>
            </p:cNvPr>
            <p:cNvGraphicFramePr>
              <a:graphicFrameLocks noChangeAspect="1"/>
            </p:cNvGraphicFramePr>
            <p:nvPr/>
          </p:nvGraphicFramePr>
          <p:xfrm>
            <a:off x="2256" y="3504"/>
            <a:ext cx="681" cy="292"/>
          </p:xfrm>
          <a:graphic>
            <a:graphicData uri="http://schemas.openxmlformats.org/presentationml/2006/ole">
              <mc:AlternateContent xmlns:mc="http://schemas.openxmlformats.org/markup-compatibility/2006">
                <mc:Choice xmlns:v="urn:schemas-microsoft-com:vml" Requires="v">
                  <p:oleObj spid="_x0000_s19480" name="Equation" r:id="rId8" imgW="533169" imgH="228501" progId="Equation.DSMT4">
                    <p:embed/>
                  </p:oleObj>
                </mc:Choice>
                <mc:Fallback>
                  <p:oleObj name="Equation" r:id="rId8" imgW="533169" imgH="228501" progId="Equation.DSMT4">
                    <p:embed/>
                    <p:pic>
                      <p:nvPicPr>
                        <p:cNvPr id="712712" name="Object 8">
                          <a:extLst>
                            <a:ext uri="{FF2B5EF4-FFF2-40B4-BE49-F238E27FC236}">
                              <a16:creationId xmlns:a16="http://schemas.microsoft.com/office/drawing/2014/main" id="{0C5F1DC3-0171-40AB-BD8D-3BB5E143339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56" y="3504"/>
                          <a:ext cx="681" cy="2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2713" name="Object 9">
              <a:extLst>
                <a:ext uri="{FF2B5EF4-FFF2-40B4-BE49-F238E27FC236}">
                  <a16:creationId xmlns:a16="http://schemas.microsoft.com/office/drawing/2014/main" id="{CB1F077F-7BEA-480D-84E4-14610F507A5C}"/>
                </a:ext>
              </a:extLst>
            </p:cNvPr>
            <p:cNvGraphicFramePr>
              <a:graphicFrameLocks noChangeAspect="1"/>
            </p:cNvGraphicFramePr>
            <p:nvPr/>
          </p:nvGraphicFramePr>
          <p:xfrm>
            <a:off x="3216" y="3504"/>
            <a:ext cx="1043" cy="306"/>
          </p:xfrm>
          <a:graphic>
            <a:graphicData uri="http://schemas.openxmlformats.org/presentationml/2006/ole">
              <mc:AlternateContent xmlns:mc="http://schemas.openxmlformats.org/markup-compatibility/2006">
                <mc:Choice xmlns:v="urn:schemas-microsoft-com:vml" Requires="v">
                  <p:oleObj spid="_x0000_s19481" name="Equation" r:id="rId10" imgW="876240" imgH="253800" progId="Equation.DSMT4">
                    <p:embed/>
                  </p:oleObj>
                </mc:Choice>
                <mc:Fallback>
                  <p:oleObj name="Equation" r:id="rId10" imgW="876240" imgH="253800" progId="Equation.DSMT4">
                    <p:embed/>
                    <p:pic>
                      <p:nvPicPr>
                        <p:cNvPr id="712713" name="Object 9">
                          <a:extLst>
                            <a:ext uri="{FF2B5EF4-FFF2-40B4-BE49-F238E27FC236}">
                              <a16:creationId xmlns:a16="http://schemas.microsoft.com/office/drawing/2014/main" id="{CB1F077F-7BEA-480D-84E4-14610F507A5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16" y="3504"/>
                          <a:ext cx="1043" cy="3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a:extLst>
              <a:ext uri="{FF2B5EF4-FFF2-40B4-BE49-F238E27FC236}">
                <a16:creationId xmlns:a16="http://schemas.microsoft.com/office/drawing/2014/main" id="{C25EE030-C4CE-4284-B859-59DE38BB1273}"/>
              </a:ext>
            </a:extLst>
          </p:cNvPr>
          <p:cNvSpPr>
            <a:spLocks noGrp="1"/>
          </p:cNvSpPr>
          <p:nvPr>
            <p:ph type="dt" sz="half" idx="10"/>
          </p:nvPr>
        </p:nvSpPr>
        <p:spPr/>
        <p:txBody>
          <a:bodyPr/>
          <a:lstStyle/>
          <a:p>
            <a:fld id="{E35E2E01-139F-47AB-B67F-725DADC2E857}" type="datetime1">
              <a:rPr lang="zh-CN" altLang="en-US"/>
              <a:pPr/>
              <a:t>2018/11/28</a:t>
            </a:fld>
            <a:endParaRPr lang="en-US" altLang="zh-CN"/>
          </a:p>
        </p:txBody>
      </p:sp>
      <p:sp>
        <p:nvSpPr>
          <p:cNvPr id="5" name="灯片编号占位符 5">
            <a:extLst>
              <a:ext uri="{FF2B5EF4-FFF2-40B4-BE49-F238E27FC236}">
                <a16:creationId xmlns:a16="http://schemas.microsoft.com/office/drawing/2014/main" id="{4FDB31E9-D37F-4EEF-8607-DAE8995DC237}"/>
              </a:ext>
            </a:extLst>
          </p:cNvPr>
          <p:cNvSpPr>
            <a:spLocks noGrp="1"/>
          </p:cNvSpPr>
          <p:nvPr>
            <p:ph type="sldNum" sz="quarter" idx="12"/>
          </p:nvPr>
        </p:nvSpPr>
        <p:spPr/>
        <p:txBody>
          <a:bodyPr/>
          <a:lstStyle/>
          <a:p>
            <a:fld id="{2EEFC0D6-9108-456C-AFED-86711C653715}" type="slidenum">
              <a:rPr lang="en-US" altLang="zh-CN"/>
              <a:pPr/>
              <a:t>43</a:t>
            </a:fld>
            <a:endParaRPr lang="en-US" altLang="zh-CN"/>
          </a:p>
        </p:txBody>
      </p:sp>
      <p:sp>
        <p:nvSpPr>
          <p:cNvPr id="714755" name="Rectangle 3">
            <a:extLst>
              <a:ext uri="{FF2B5EF4-FFF2-40B4-BE49-F238E27FC236}">
                <a16:creationId xmlns:a16="http://schemas.microsoft.com/office/drawing/2014/main" id="{B3EE72D3-FA10-49F1-829B-9674CBE58577}"/>
              </a:ext>
            </a:extLst>
          </p:cNvPr>
          <p:cNvSpPr>
            <a:spLocks noGrp="1" noRot="1" noChangeArrowheads="1"/>
          </p:cNvSpPr>
          <p:nvPr>
            <p:ph type="body" idx="1"/>
          </p:nvPr>
        </p:nvSpPr>
        <p:spPr>
          <a:xfrm>
            <a:off x="1847850" y="1377951"/>
            <a:ext cx="8440738" cy="5146675"/>
          </a:xfrm>
        </p:spPr>
        <p:txBody>
          <a:bodyPr/>
          <a:lstStyle/>
          <a:p>
            <a:pPr algn="just">
              <a:lnSpc>
                <a:spcPct val="180000"/>
              </a:lnSpc>
            </a:pPr>
            <a:r>
              <a:rPr lang="zh-CN" altLang="en-US"/>
              <a:t>当然，用今天的标准来看，这些密码不很安全，特别是</a:t>
            </a:r>
            <a:r>
              <a:rPr lang="zh-CN" altLang="en-US">
                <a:latin typeface="宋体" panose="02010600030101010101" pitchFamily="2" charset="-122"/>
              </a:rPr>
              <a:t>维吉尼亚（</a:t>
            </a:r>
            <a:r>
              <a:rPr lang="en-US" altLang="zh-CN"/>
              <a:t>Vigenere</a:t>
            </a:r>
            <a:r>
              <a:rPr lang="zh-CN" altLang="en-US"/>
              <a:t>）第二密码，它的密钥暴露在密文中，使敌方的密码分析者可以相当容易地用仅有密文问题破译。但是，</a:t>
            </a:r>
            <a:r>
              <a:rPr lang="en-US" altLang="zh-CN"/>
              <a:t>Vigenere</a:t>
            </a:r>
            <a:r>
              <a:rPr lang="zh-CN" altLang="en-US"/>
              <a:t>发现了从被加密或加密后的数据中可以得到不重复的密钥序列，这对密码学无疑是一项重大贡献。</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a:extLst>
              <a:ext uri="{FF2B5EF4-FFF2-40B4-BE49-F238E27FC236}">
                <a16:creationId xmlns:a16="http://schemas.microsoft.com/office/drawing/2014/main" id="{89E201E7-8364-4C17-A3EA-B0C1E03CDB80}"/>
              </a:ext>
            </a:extLst>
          </p:cNvPr>
          <p:cNvSpPr>
            <a:spLocks noGrp="1"/>
          </p:cNvSpPr>
          <p:nvPr>
            <p:ph type="dt" sz="half" idx="10"/>
          </p:nvPr>
        </p:nvSpPr>
        <p:spPr/>
        <p:txBody>
          <a:bodyPr/>
          <a:lstStyle/>
          <a:p>
            <a:fld id="{E81641F2-7E5A-48E6-896B-0A928B2D8830}" type="datetime1">
              <a:rPr lang="zh-CN" altLang="en-US"/>
              <a:pPr/>
              <a:t>2018/11/28</a:t>
            </a:fld>
            <a:endParaRPr lang="en-US" altLang="zh-CN"/>
          </a:p>
        </p:txBody>
      </p:sp>
      <p:sp>
        <p:nvSpPr>
          <p:cNvPr id="5" name="灯片编号占位符 5">
            <a:extLst>
              <a:ext uri="{FF2B5EF4-FFF2-40B4-BE49-F238E27FC236}">
                <a16:creationId xmlns:a16="http://schemas.microsoft.com/office/drawing/2014/main" id="{0BF8954C-5FD5-4D07-AFC5-87E2586DDA78}"/>
              </a:ext>
            </a:extLst>
          </p:cNvPr>
          <p:cNvSpPr>
            <a:spLocks noGrp="1"/>
          </p:cNvSpPr>
          <p:nvPr>
            <p:ph type="sldNum" sz="quarter" idx="12"/>
          </p:nvPr>
        </p:nvSpPr>
        <p:spPr/>
        <p:txBody>
          <a:bodyPr/>
          <a:lstStyle/>
          <a:p>
            <a:fld id="{C8CE313C-76DA-41DA-A57F-97FE2A6D57AA}" type="slidenum">
              <a:rPr lang="en-US" altLang="zh-CN"/>
              <a:pPr/>
              <a:t>44</a:t>
            </a:fld>
            <a:endParaRPr lang="en-US" altLang="zh-CN"/>
          </a:p>
        </p:txBody>
      </p:sp>
      <p:sp>
        <p:nvSpPr>
          <p:cNvPr id="715779" name="Rectangle 1027">
            <a:extLst>
              <a:ext uri="{FF2B5EF4-FFF2-40B4-BE49-F238E27FC236}">
                <a16:creationId xmlns:a16="http://schemas.microsoft.com/office/drawing/2014/main" id="{2D09563C-2C2B-4C6F-A578-0937C875F072}"/>
              </a:ext>
            </a:extLst>
          </p:cNvPr>
          <p:cNvSpPr>
            <a:spLocks noGrp="1" noRot="1" noChangeArrowheads="1"/>
          </p:cNvSpPr>
          <p:nvPr>
            <p:ph type="body" idx="1"/>
          </p:nvPr>
        </p:nvSpPr>
        <p:spPr>
          <a:xfrm>
            <a:off x="1774825" y="1306514"/>
            <a:ext cx="8713788" cy="5146675"/>
          </a:xfrm>
        </p:spPr>
        <p:txBody>
          <a:bodyPr/>
          <a:lstStyle/>
          <a:p>
            <a:pPr algn="just">
              <a:lnSpc>
                <a:spcPct val="130000"/>
              </a:lnSpc>
            </a:pPr>
            <a:r>
              <a:rPr lang="zh-CN" altLang="en-US">
                <a:latin typeface="宋体" panose="02010600030101010101" pitchFamily="2" charset="-122"/>
              </a:rPr>
              <a:t>维吉尼亚（</a:t>
            </a:r>
            <a:r>
              <a:rPr lang="en-US" altLang="zh-CN">
                <a:latin typeface="宋体" panose="02010600030101010101" pitchFamily="2" charset="-122"/>
              </a:rPr>
              <a:t>Vigenere</a:t>
            </a:r>
            <a:r>
              <a:rPr lang="zh-CN" altLang="en-US">
                <a:latin typeface="宋体" panose="02010600030101010101" pitchFamily="2" charset="-122"/>
              </a:rPr>
              <a:t>）第二密码是一种自同步的自身密钥密码，各密钥字符将由它前面那个密文算出，所用的计算就是简单的相等运算。</a:t>
            </a:r>
          </a:p>
          <a:p>
            <a:pPr algn="just">
              <a:lnSpc>
                <a:spcPct val="130000"/>
              </a:lnSpc>
            </a:pPr>
            <a:r>
              <a:rPr lang="zh-CN" altLang="en-US">
                <a:latin typeface="宋体" panose="02010600030101010101" pitchFamily="2" charset="-122"/>
              </a:rPr>
              <a:t>由于各密钥字符由它前面的密文字符算出，所以它函数依赖于根密钥和前面的密文字符。这样，</a:t>
            </a:r>
            <a:r>
              <a:rPr lang="zh-CN" altLang="en-US">
                <a:solidFill>
                  <a:schemeClr val="tx2"/>
                </a:solidFill>
                <a:latin typeface="宋体" panose="02010600030101010101" pitchFamily="2" charset="-122"/>
              </a:rPr>
              <a:t>每个密文字符都函数依赖于它前面的整个消息</a:t>
            </a:r>
            <a:r>
              <a:rPr lang="zh-CN" altLang="en-US">
                <a:latin typeface="宋体" panose="02010600030101010101" pitchFamily="2" charset="-122"/>
              </a:rPr>
              <a:t>。这种现象被有的密码学家称力“</a:t>
            </a:r>
            <a:r>
              <a:rPr lang="zh-CN" altLang="en-US">
                <a:solidFill>
                  <a:schemeClr val="tx2"/>
                </a:solidFill>
                <a:latin typeface="宋体" panose="02010600030101010101" pitchFamily="2" charset="-122"/>
              </a:rPr>
              <a:t>扭曲延伸</a:t>
            </a:r>
            <a:r>
              <a:rPr lang="zh-CN" altLang="en-US">
                <a:latin typeface="宋体" panose="02010600030101010101" pitchFamily="2" charset="-122"/>
              </a:rPr>
              <a:t>”。由于明文的统计性质在密文中得到充分扩散，从而增大了密码分析的难度。</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D10F2AC5-E3CC-4F79-AEC2-F7071D8164EF}"/>
              </a:ext>
            </a:extLst>
          </p:cNvPr>
          <p:cNvSpPr>
            <a:spLocks noGrp="1"/>
          </p:cNvSpPr>
          <p:nvPr>
            <p:ph type="dt" sz="half" idx="10"/>
          </p:nvPr>
        </p:nvSpPr>
        <p:spPr/>
        <p:txBody>
          <a:bodyPr/>
          <a:lstStyle/>
          <a:p>
            <a:fld id="{35D22D69-174B-468C-AFCA-0AF41090F6DD}" type="datetime1">
              <a:rPr lang="zh-CN" altLang="en-US"/>
              <a:pPr/>
              <a:t>2018/11/28</a:t>
            </a:fld>
            <a:endParaRPr lang="en-US" altLang="zh-CN"/>
          </a:p>
        </p:txBody>
      </p:sp>
      <p:sp>
        <p:nvSpPr>
          <p:cNvPr id="6" name="灯片编号占位符 5">
            <a:extLst>
              <a:ext uri="{FF2B5EF4-FFF2-40B4-BE49-F238E27FC236}">
                <a16:creationId xmlns:a16="http://schemas.microsoft.com/office/drawing/2014/main" id="{2C3DF1DB-3E52-4488-8669-D8E0D311D331}"/>
              </a:ext>
            </a:extLst>
          </p:cNvPr>
          <p:cNvSpPr>
            <a:spLocks noGrp="1"/>
          </p:cNvSpPr>
          <p:nvPr>
            <p:ph type="sldNum" sz="quarter" idx="12"/>
          </p:nvPr>
        </p:nvSpPr>
        <p:spPr/>
        <p:txBody>
          <a:bodyPr/>
          <a:lstStyle/>
          <a:p>
            <a:fld id="{7111B180-923C-4E59-921C-2BF49CDD5FF3}" type="slidenum">
              <a:rPr lang="en-US" altLang="zh-CN"/>
              <a:pPr/>
              <a:t>45</a:t>
            </a:fld>
            <a:endParaRPr lang="en-US" altLang="zh-CN"/>
          </a:p>
        </p:txBody>
      </p:sp>
      <p:sp>
        <p:nvSpPr>
          <p:cNvPr id="716802" name="Rectangle 1026">
            <a:extLst>
              <a:ext uri="{FF2B5EF4-FFF2-40B4-BE49-F238E27FC236}">
                <a16:creationId xmlns:a16="http://schemas.microsoft.com/office/drawing/2014/main" id="{4EE2049D-5A92-41AE-AA41-B02B662D37C4}"/>
              </a:ext>
            </a:extLst>
          </p:cNvPr>
          <p:cNvSpPr>
            <a:spLocks noGrp="1" noRot="1" noChangeArrowheads="1"/>
          </p:cNvSpPr>
          <p:nvPr>
            <p:ph type="title"/>
          </p:nvPr>
        </p:nvSpPr>
        <p:spPr>
          <a:noFill/>
        </p:spPr>
        <p:txBody>
          <a:bodyPr/>
          <a:lstStyle/>
          <a:p>
            <a:pPr marL="838200" indent="-838200"/>
            <a:r>
              <a:rPr lang="zh-CN" altLang="en-US" b="1"/>
              <a:t>自同步流密码</a:t>
            </a:r>
            <a:r>
              <a:rPr lang="en-US" altLang="zh-CN" b="1"/>
              <a:t>—</a:t>
            </a:r>
            <a:r>
              <a:rPr lang="zh-CN" altLang="en-US" b="1"/>
              <a:t>密文反馈</a:t>
            </a:r>
          </a:p>
        </p:txBody>
      </p:sp>
      <p:sp>
        <p:nvSpPr>
          <p:cNvPr id="716803" name="Rectangle 1027">
            <a:extLst>
              <a:ext uri="{FF2B5EF4-FFF2-40B4-BE49-F238E27FC236}">
                <a16:creationId xmlns:a16="http://schemas.microsoft.com/office/drawing/2014/main" id="{D002F483-7C74-4955-B50F-3AC508D53EF1}"/>
              </a:ext>
            </a:extLst>
          </p:cNvPr>
          <p:cNvSpPr>
            <a:spLocks noGrp="1" noRot="1" noChangeArrowheads="1"/>
          </p:cNvSpPr>
          <p:nvPr>
            <p:ph type="body" idx="1"/>
          </p:nvPr>
        </p:nvSpPr>
        <p:spPr/>
        <p:txBody>
          <a:bodyPr/>
          <a:lstStyle/>
          <a:p>
            <a:pPr algn="just"/>
            <a:r>
              <a:rPr lang="en-US" altLang="zh-CN"/>
              <a:t>Vigenere</a:t>
            </a:r>
            <a:r>
              <a:rPr lang="zh-CN" altLang="en-US"/>
              <a:t>第二密码的密钥暴露在密文序列中导致了它的脆弱性。然而，如果不取简单的恒等运算，而让密文字符被非线性分组密码体制加密之后再产生密钥字符，那么就可以克服这个缺陷。</a:t>
            </a:r>
          </a:p>
          <a:p>
            <a:pPr algn="just"/>
            <a:r>
              <a:rPr lang="zh-CN" altLang="en-US"/>
              <a:t>因为密文字符进入了反馈回路，所以这种做法叫做</a:t>
            </a:r>
            <a:r>
              <a:rPr lang="zh-CN" altLang="en-US">
                <a:solidFill>
                  <a:schemeClr val="tx2"/>
                </a:solidFill>
              </a:rPr>
              <a:t>密文反馈</a:t>
            </a:r>
            <a:r>
              <a:rPr lang="en-US" altLang="zh-CN">
                <a:solidFill>
                  <a:schemeClr val="tx2"/>
                </a:solidFill>
              </a:rPr>
              <a:t>(CFB)</a:t>
            </a:r>
            <a:r>
              <a:rPr lang="zh-CN" altLang="en-US"/>
              <a:t>。</a:t>
            </a:r>
          </a:p>
          <a:p>
            <a:pPr algn="just"/>
            <a:r>
              <a:rPr lang="zh-CN" altLang="en-US"/>
              <a:t>由于这种反馈发生在产生密钥序列的过程的外部，所以也叫</a:t>
            </a:r>
            <a:r>
              <a:rPr lang="zh-CN" altLang="en-US">
                <a:solidFill>
                  <a:schemeClr val="tx2"/>
                </a:solidFill>
              </a:rPr>
              <a:t>外反馈</a:t>
            </a:r>
            <a:r>
              <a:rPr lang="zh-CN" altLang="en-US"/>
              <a:t>。</a:t>
            </a:r>
          </a:p>
          <a:p>
            <a:pPr algn="just"/>
            <a:r>
              <a:rPr lang="zh-CN" altLang="en-US"/>
              <a:t>在这种加密方式中，每个密文字符函数依赖于</a:t>
            </a:r>
            <a:r>
              <a:rPr lang="en-US" altLang="zh-CN"/>
              <a:t>(</a:t>
            </a:r>
            <a:r>
              <a:rPr lang="zh-CN" altLang="en-US"/>
              <a:t>链接到</a:t>
            </a:r>
            <a:r>
              <a:rPr lang="en-US" altLang="zh-CN"/>
              <a:t>)</a:t>
            </a:r>
            <a:r>
              <a:rPr lang="zh-CN" altLang="en-US"/>
              <a:t>前面的密文字符，因此也被称为</a:t>
            </a:r>
            <a:r>
              <a:rPr lang="zh-CN" altLang="en-US">
                <a:solidFill>
                  <a:schemeClr val="tx2"/>
                </a:solidFill>
              </a:rPr>
              <a:t>密文链接</a:t>
            </a:r>
            <a:r>
              <a:rPr lang="zh-CN" altLang="en-US"/>
              <a: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4">
            <a:extLst>
              <a:ext uri="{FF2B5EF4-FFF2-40B4-BE49-F238E27FC236}">
                <a16:creationId xmlns:a16="http://schemas.microsoft.com/office/drawing/2014/main" id="{83B6A79F-2D72-4833-8C13-D92E848E13F2}"/>
              </a:ext>
            </a:extLst>
          </p:cNvPr>
          <p:cNvSpPr>
            <a:spLocks noGrp="1"/>
          </p:cNvSpPr>
          <p:nvPr>
            <p:ph type="dt" sz="half" idx="10"/>
          </p:nvPr>
        </p:nvSpPr>
        <p:spPr/>
        <p:txBody>
          <a:bodyPr/>
          <a:lstStyle/>
          <a:p>
            <a:fld id="{1958235E-7E62-4F69-B853-3F471EF13B7D}" type="datetime1">
              <a:rPr lang="zh-CN" altLang="en-US"/>
              <a:pPr/>
              <a:t>2018/11/28</a:t>
            </a:fld>
            <a:endParaRPr lang="en-US" altLang="zh-CN"/>
          </a:p>
        </p:txBody>
      </p:sp>
      <p:sp>
        <p:nvSpPr>
          <p:cNvPr id="7" name="灯片编号占位符 6">
            <a:extLst>
              <a:ext uri="{FF2B5EF4-FFF2-40B4-BE49-F238E27FC236}">
                <a16:creationId xmlns:a16="http://schemas.microsoft.com/office/drawing/2014/main" id="{66EDA294-C1AB-4030-AA8D-46CA2BC2D25B}"/>
              </a:ext>
            </a:extLst>
          </p:cNvPr>
          <p:cNvSpPr>
            <a:spLocks noGrp="1"/>
          </p:cNvSpPr>
          <p:nvPr>
            <p:ph type="sldNum" sz="quarter" idx="12"/>
          </p:nvPr>
        </p:nvSpPr>
        <p:spPr/>
        <p:txBody>
          <a:bodyPr/>
          <a:lstStyle/>
          <a:p>
            <a:fld id="{05731548-C570-41DB-981D-2BB7A35AFC96}" type="slidenum">
              <a:rPr lang="en-US" altLang="zh-CN"/>
              <a:pPr/>
              <a:t>46</a:t>
            </a:fld>
            <a:endParaRPr lang="en-US" altLang="zh-CN"/>
          </a:p>
        </p:txBody>
      </p:sp>
      <p:sp>
        <p:nvSpPr>
          <p:cNvPr id="717827" name="Rectangle 3">
            <a:extLst>
              <a:ext uri="{FF2B5EF4-FFF2-40B4-BE49-F238E27FC236}">
                <a16:creationId xmlns:a16="http://schemas.microsoft.com/office/drawing/2014/main" id="{8CE300E8-7209-4370-A140-B44A7F4F5A53}"/>
              </a:ext>
            </a:extLst>
          </p:cNvPr>
          <p:cNvSpPr>
            <a:spLocks noGrp="1" noRot="1" noChangeArrowheads="1"/>
          </p:cNvSpPr>
          <p:nvPr>
            <p:ph type="body" sz="half" idx="1"/>
          </p:nvPr>
        </p:nvSpPr>
        <p:spPr>
          <a:xfrm>
            <a:off x="2208214" y="1231901"/>
            <a:ext cx="7850187" cy="892175"/>
          </a:xfrm>
        </p:spPr>
        <p:txBody>
          <a:bodyPr/>
          <a:lstStyle/>
          <a:p>
            <a:pPr>
              <a:lnSpc>
                <a:spcPct val="90000"/>
              </a:lnSpc>
              <a:buFont typeface="Wingdings" panose="05000000000000000000" pitchFamily="2" charset="2"/>
              <a:buNone/>
            </a:pPr>
            <a:r>
              <a:rPr lang="en-US" altLang="zh-CN" sz="2400"/>
              <a:t>    </a:t>
            </a:r>
            <a:r>
              <a:rPr lang="zh-CN" altLang="en-US">
                <a:latin typeface="宋体" panose="02010600030101010101" pitchFamily="2" charset="-122"/>
              </a:rPr>
              <a:t>下图说明了密文反馈方式是如何产生密钥序列的 。</a:t>
            </a:r>
          </a:p>
        </p:txBody>
      </p:sp>
      <p:graphicFrame>
        <p:nvGraphicFramePr>
          <p:cNvPr id="717833" name="Object 9">
            <a:extLst>
              <a:ext uri="{FF2B5EF4-FFF2-40B4-BE49-F238E27FC236}">
                <a16:creationId xmlns:a16="http://schemas.microsoft.com/office/drawing/2014/main" id="{9554C804-2A40-410E-A343-FDC24D0EF6AF}"/>
              </a:ext>
            </a:extLst>
          </p:cNvPr>
          <p:cNvGraphicFramePr>
            <a:graphicFrameLocks noGrp="1" noChangeAspect="1"/>
          </p:cNvGraphicFramePr>
          <p:nvPr>
            <p:ph sz="half" idx="2"/>
          </p:nvPr>
        </p:nvGraphicFramePr>
        <p:xfrm>
          <a:off x="2424113" y="2166938"/>
          <a:ext cx="7416800" cy="3638550"/>
        </p:xfrm>
        <a:graphic>
          <a:graphicData uri="http://schemas.openxmlformats.org/presentationml/2006/ole">
            <mc:AlternateContent xmlns:mc="http://schemas.openxmlformats.org/markup-compatibility/2006">
              <mc:Choice xmlns:v="urn:schemas-microsoft-com:vml" Requires="v">
                <p:oleObj spid="_x0000_s20487" name="VISIO" r:id="rId3" imgW="7219080" imgH="3242880" progId="Visio.Drawing.6">
                  <p:embed/>
                </p:oleObj>
              </mc:Choice>
              <mc:Fallback>
                <p:oleObj name="VISIO" r:id="rId3" imgW="7219080" imgH="3242880" progId="Visio.Drawing.6">
                  <p:embed/>
                  <p:pic>
                    <p:nvPicPr>
                      <p:cNvPr id="717833" name="Object 9">
                        <a:extLst>
                          <a:ext uri="{FF2B5EF4-FFF2-40B4-BE49-F238E27FC236}">
                            <a16:creationId xmlns:a16="http://schemas.microsoft.com/office/drawing/2014/main" id="{9554C804-2A40-410E-A343-FDC24D0EF6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4113" y="2166938"/>
                        <a:ext cx="7416800" cy="3638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7836" name="Rectangle 12">
            <a:extLst>
              <a:ext uri="{FF2B5EF4-FFF2-40B4-BE49-F238E27FC236}">
                <a16:creationId xmlns:a16="http://schemas.microsoft.com/office/drawing/2014/main" id="{6BC48070-7949-4AE3-92C6-99DF18908EAB}"/>
              </a:ext>
            </a:extLst>
          </p:cNvPr>
          <p:cNvSpPr>
            <a:spLocks noChangeArrowheads="1"/>
          </p:cNvSpPr>
          <p:nvPr/>
        </p:nvSpPr>
        <p:spPr bwMode="auto">
          <a:xfrm>
            <a:off x="3719514" y="5851525"/>
            <a:ext cx="5241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lgn="ctr">
                <a:pattFill prst="sphere">
                  <a:fgClr>
                    <a:srgbClr val="FF6600"/>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kumimoji="1" lang="zh-CN" altLang="en-US" sz="2400" b="1">
                <a:latin typeface="宋体" panose="02010600030101010101" pitchFamily="2" charset="-122"/>
              </a:rPr>
              <a:t>密文反馈方式（</a:t>
            </a:r>
            <a:r>
              <a:rPr kumimoji="1" lang="en-US" altLang="zh-CN" sz="2400" b="1">
                <a:latin typeface="宋体" panose="02010600030101010101" pitchFamily="2" charset="-122"/>
              </a:rPr>
              <a:t>CFB</a:t>
            </a:r>
            <a:r>
              <a:rPr kumimoji="1" lang="zh-CN" altLang="en-US" sz="2400" b="1">
                <a:latin typeface="宋体" panose="02010600030101010101" pitchFamily="2" charset="-122"/>
              </a:rPr>
              <a:t>）的自同步流密码</a:t>
            </a:r>
            <a:endParaRPr kumimoji="1" lang="zh-CN" altLang="en-US" sz="2400" b="1">
              <a:solidFill>
                <a:srgbClr val="E48800"/>
              </a:solidFill>
              <a:latin typeface="宋体" panose="02010600030101010101" pitchFamily="2"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日期占位符 3">
            <a:extLst>
              <a:ext uri="{FF2B5EF4-FFF2-40B4-BE49-F238E27FC236}">
                <a16:creationId xmlns:a16="http://schemas.microsoft.com/office/drawing/2014/main" id="{AA09FC6D-7C07-47A9-9B99-6CC5ABD23622}"/>
              </a:ext>
            </a:extLst>
          </p:cNvPr>
          <p:cNvSpPr>
            <a:spLocks noGrp="1"/>
          </p:cNvSpPr>
          <p:nvPr>
            <p:ph type="dt" sz="half" idx="10"/>
          </p:nvPr>
        </p:nvSpPr>
        <p:spPr/>
        <p:txBody>
          <a:bodyPr/>
          <a:lstStyle/>
          <a:p>
            <a:fld id="{DB65826E-C440-49A7-A010-F961B203D2B8}" type="datetime1">
              <a:rPr lang="zh-CN" altLang="en-US"/>
              <a:pPr/>
              <a:t>2018/11/28</a:t>
            </a:fld>
            <a:endParaRPr lang="en-US" altLang="zh-CN"/>
          </a:p>
        </p:txBody>
      </p:sp>
      <p:sp>
        <p:nvSpPr>
          <p:cNvPr id="21" name="灯片编号占位符 5">
            <a:extLst>
              <a:ext uri="{FF2B5EF4-FFF2-40B4-BE49-F238E27FC236}">
                <a16:creationId xmlns:a16="http://schemas.microsoft.com/office/drawing/2014/main" id="{934CAEDC-B0C8-4559-862F-7F42DDE653C7}"/>
              </a:ext>
            </a:extLst>
          </p:cNvPr>
          <p:cNvSpPr>
            <a:spLocks noGrp="1"/>
          </p:cNvSpPr>
          <p:nvPr>
            <p:ph type="sldNum" sz="quarter" idx="12"/>
          </p:nvPr>
        </p:nvSpPr>
        <p:spPr/>
        <p:txBody>
          <a:bodyPr/>
          <a:lstStyle/>
          <a:p>
            <a:fld id="{9D9C63A9-0004-46DD-8E77-CD3568285014}" type="slidenum">
              <a:rPr lang="en-US" altLang="zh-CN"/>
              <a:pPr/>
              <a:t>47</a:t>
            </a:fld>
            <a:endParaRPr lang="en-US" altLang="zh-CN"/>
          </a:p>
        </p:txBody>
      </p:sp>
      <p:sp>
        <p:nvSpPr>
          <p:cNvPr id="719875" name="Rectangle 3">
            <a:extLst>
              <a:ext uri="{FF2B5EF4-FFF2-40B4-BE49-F238E27FC236}">
                <a16:creationId xmlns:a16="http://schemas.microsoft.com/office/drawing/2014/main" id="{06FAEB5C-5A84-426F-9475-CFFDCE2A44C2}"/>
              </a:ext>
            </a:extLst>
          </p:cNvPr>
          <p:cNvSpPr>
            <a:spLocks noGrp="1" noRot="1" noChangeArrowheads="1"/>
          </p:cNvSpPr>
          <p:nvPr>
            <p:ph type="body" idx="1"/>
          </p:nvPr>
        </p:nvSpPr>
        <p:spPr>
          <a:xfrm>
            <a:off x="2135188" y="1306514"/>
            <a:ext cx="8153400" cy="4498975"/>
          </a:xfrm>
        </p:spPr>
        <p:txBody>
          <a:bodyPr>
            <a:normAutofit lnSpcReduction="10000"/>
          </a:bodyPr>
          <a:lstStyle/>
          <a:p>
            <a:pPr>
              <a:lnSpc>
                <a:spcPct val="130000"/>
              </a:lnSpc>
              <a:buFont typeface="Wingdings" panose="05000000000000000000" pitchFamily="2" charset="2"/>
              <a:buNone/>
            </a:pPr>
            <a:r>
              <a:rPr lang="en-US" altLang="zh-CN"/>
              <a:t>    </a:t>
            </a:r>
            <a:r>
              <a:rPr lang="zh-CN" altLang="en-US">
                <a:latin typeface="宋体" panose="02010600030101010101" pitchFamily="2" charset="-122"/>
              </a:rPr>
              <a:t>反馈寄存器</a:t>
            </a:r>
            <a:r>
              <a:rPr lang="en-US" altLang="zh-CN">
                <a:latin typeface="宋体" panose="02010600030101010101" pitchFamily="2" charset="-122"/>
              </a:rPr>
              <a:t>R</a:t>
            </a:r>
            <a:r>
              <a:rPr lang="zh-CN" altLang="en-US">
                <a:latin typeface="宋体" panose="02010600030101010101" pitchFamily="2" charset="-122"/>
              </a:rPr>
              <a:t>是一个移位寄存器．它用作加密变</a:t>
            </a:r>
          </a:p>
          <a:p>
            <a:pPr>
              <a:lnSpc>
                <a:spcPct val="130000"/>
              </a:lnSpc>
              <a:buFont typeface="Wingdings" panose="05000000000000000000" pitchFamily="2" charset="2"/>
              <a:buNone/>
            </a:pPr>
            <a:r>
              <a:rPr lang="zh-CN" altLang="en-US">
                <a:latin typeface="宋体" panose="02010600030101010101" pitchFamily="2" charset="-122"/>
              </a:rPr>
              <a:t>换</a:t>
            </a:r>
            <a:r>
              <a:rPr lang="zh-CN" altLang="en-US"/>
              <a:t>    的输入。  输出分组中最右端的字符    被用做</a:t>
            </a:r>
          </a:p>
          <a:p>
            <a:pPr>
              <a:lnSpc>
                <a:spcPct val="130000"/>
              </a:lnSpc>
              <a:buFont typeface="Wingdings" panose="05000000000000000000" pitchFamily="2" charset="2"/>
              <a:buNone/>
            </a:pPr>
            <a:r>
              <a:rPr lang="zh-CN" altLang="en-US"/>
              <a:t>密钥字符，加密明文序列中的    ，产生密文符    。</a:t>
            </a:r>
          </a:p>
          <a:p>
            <a:pPr>
              <a:lnSpc>
                <a:spcPct val="130000"/>
              </a:lnSpc>
              <a:buFont typeface="Wingdings" panose="05000000000000000000" pitchFamily="2" charset="2"/>
              <a:buNone/>
            </a:pPr>
            <a:r>
              <a:rPr lang="zh-CN" altLang="en-US"/>
              <a:t>    输出分组中的其他字符则被舍弃。密文字符    一</a:t>
            </a:r>
          </a:p>
          <a:p>
            <a:pPr>
              <a:lnSpc>
                <a:spcPct val="130000"/>
              </a:lnSpc>
              <a:buFont typeface="Wingdings" panose="05000000000000000000" pitchFamily="2" charset="2"/>
              <a:buNone/>
            </a:pPr>
            <a:r>
              <a:rPr lang="zh-CN" altLang="en-US"/>
              <a:t>方面进入密文序列传送给接收者，同时还进入移位</a:t>
            </a:r>
          </a:p>
          <a:p>
            <a:pPr>
              <a:lnSpc>
                <a:spcPct val="130000"/>
              </a:lnSpc>
              <a:buFont typeface="Wingdings" panose="05000000000000000000" pitchFamily="2" charset="2"/>
              <a:buNone/>
            </a:pPr>
            <a:r>
              <a:rPr lang="zh-CN" altLang="en-US"/>
              <a:t>寄存器</a:t>
            </a:r>
            <a:r>
              <a:rPr lang="en-US" altLang="zh-CN"/>
              <a:t>R</a:t>
            </a:r>
            <a:r>
              <a:rPr lang="zh-CN" altLang="en-US"/>
              <a:t>的左端。与前面介绍的一样，</a:t>
            </a:r>
            <a:r>
              <a:rPr lang="en-US" altLang="zh-CN"/>
              <a:t>R</a:t>
            </a:r>
            <a:r>
              <a:rPr lang="zh-CN" altLang="en-US"/>
              <a:t>也是由种</a:t>
            </a:r>
          </a:p>
          <a:p>
            <a:pPr>
              <a:lnSpc>
                <a:spcPct val="130000"/>
              </a:lnSpc>
              <a:buFont typeface="Wingdings" panose="05000000000000000000" pitchFamily="2" charset="2"/>
              <a:buNone/>
            </a:pPr>
            <a:r>
              <a:rPr lang="zh-CN" altLang="en-US"/>
              <a:t>子    启动的。</a:t>
            </a:r>
          </a:p>
        </p:txBody>
      </p:sp>
      <p:sp>
        <p:nvSpPr>
          <p:cNvPr id="719877" name="Rectangle 5">
            <a:extLst>
              <a:ext uri="{FF2B5EF4-FFF2-40B4-BE49-F238E27FC236}">
                <a16:creationId xmlns:a16="http://schemas.microsoft.com/office/drawing/2014/main" id="{91F76669-AE12-4554-A9BE-F54C32557226}"/>
              </a:ext>
            </a:extLst>
          </p:cNvPr>
          <p:cNvSpPr>
            <a:spLocks noChangeArrowheads="1"/>
          </p:cNvSpPr>
          <p:nvPr/>
        </p:nvSpPr>
        <p:spPr bwMode="auto">
          <a:xfrm>
            <a:off x="1524001" y="3130034"/>
            <a:ext cx="184731" cy="369332"/>
          </a:xfrm>
          <a:prstGeom prst="rect">
            <a:avLst/>
          </a:prstGeom>
          <a:noFill/>
          <a:ln>
            <a:noFill/>
          </a:ln>
          <a:effectLst>
            <a:outerShdw dist="125724" dir="189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Lst>
        </p:spPr>
        <p:txBody>
          <a:bodyPr wrap="none" anchor="ctr">
            <a:spAutoFit/>
          </a:bodyPr>
          <a:lstStyle/>
          <a:p>
            <a:endParaRPr lang="zh-CN" altLang="en-US"/>
          </a:p>
        </p:txBody>
      </p:sp>
      <p:graphicFrame>
        <p:nvGraphicFramePr>
          <p:cNvPr id="719876" name="Object 4">
            <a:extLst>
              <a:ext uri="{FF2B5EF4-FFF2-40B4-BE49-F238E27FC236}">
                <a16:creationId xmlns:a16="http://schemas.microsoft.com/office/drawing/2014/main" id="{7389D56F-F20A-4CA4-957C-AACCF6117AF3}"/>
              </a:ext>
            </a:extLst>
          </p:cNvPr>
          <p:cNvGraphicFramePr>
            <a:graphicFrameLocks noChangeAspect="1"/>
          </p:cNvGraphicFramePr>
          <p:nvPr/>
        </p:nvGraphicFramePr>
        <p:xfrm>
          <a:off x="2566989" y="2057401"/>
          <a:ext cx="414337" cy="474663"/>
        </p:xfrm>
        <a:graphic>
          <a:graphicData uri="http://schemas.openxmlformats.org/presentationml/2006/ole">
            <mc:AlternateContent xmlns:mc="http://schemas.openxmlformats.org/markup-compatibility/2006">
              <mc:Choice xmlns:v="urn:schemas-microsoft-com:vml" Requires="v">
                <p:oleObj spid="_x0000_s21546" name="Equation" r:id="rId3" imgW="203112" imgH="228501" progId="Equation.DSMT4">
                  <p:embed/>
                </p:oleObj>
              </mc:Choice>
              <mc:Fallback>
                <p:oleObj name="Equation" r:id="rId3" imgW="203112" imgH="228501" progId="Equation.DSMT4">
                  <p:embed/>
                  <p:pic>
                    <p:nvPicPr>
                      <p:cNvPr id="719876" name="Object 4">
                        <a:extLst>
                          <a:ext uri="{FF2B5EF4-FFF2-40B4-BE49-F238E27FC236}">
                            <a16:creationId xmlns:a16="http://schemas.microsoft.com/office/drawing/2014/main" id="{7389D56F-F20A-4CA4-957C-AACCF6117A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6989" y="2057401"/>
                        <a:ext cx="414337" cy="474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9879" name="Rectangle 7">
            <a:extLst>
              <a:ext uri="{FF2B5EF4-FFF2-40B4-BE49-F238E27FC236}">
                <a16:creationId xmlns:a16="http://schemas.microsoft.com/office/drawing/2014/main" id="{AF2AD584-A2BC-48EB-A0DB-EEEC5E545D4F}"/>
              </a:ext>
            </a:extLst>
          </p:cNvPr>
          <p:cNvSpPr>
            <a:spLocks noChangeArrowheads="1"/>
          </p:cNvSpPr>
          <p:nvPr/>
        </p:nvSpPr>
        <p:spPr bwMode="auto">
          <a:xfrm>
            <a:off x="1524001" y="3130034"/>
            <a:ext cx="184731" cy="369332"/>
          </a:xfrm>
          <a:prstGeom prst="rect">
            <a:avLst/>
          </a:prstGeom>
          <a:noFill/>
          <a:ln>
            <a:noFill/>
          </a:ln>
          <a:effectLst>
            <a:outerShdw dist="125724" dir="189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Lst>
        </p:spPr>
        <p:txBody>
          <a:bodyPr wrap="none" anchor="ctr">
            <a:spAutoFit/>
          </a:bodyPr>
          <a:lstStyle/>
          <a:p>
            <a:endParaRPr lang="zh-CN" altLang="en-US"/>
          </a:p>
        </p:txBody>
      </p:sp>
      <p:graphicFrame>
        <p:nvGraphicFramePr>
          <p:cNvPr id="719878" name="Object 6">
            <a:extLst>
              <a:ext uri="{FF2B5EF4-FFF2-40B4-BE49-F238E27FC236}">
                <a16:creationId xmlns:a16="http://schemas.microsoft.com/office/drawing/2014/main" id="{454ED922-3295-490A-AC64-03980E551703}"/>
              </a:ext>
            </a:extLst>
          </p:cNvPr>
          <p:cNvGraphicFramePr>
            <a:graphicFrameLocks noChangeAspect="1"/>
          </p:cNvGraphicFramePr>
          <p:nvPr/>
        </p:nvGraphicFramePr>
        <p:xfrm>
          <a:off x="4224339" y="2039938"/>
          <a:ext cx="415925" cy="474662"/>
        </p:xfrm>
        <a:graphic>
          <a:graphicData uri="http://schemas.openxmlformats.org/presentationml/2006/ole">
            <mc:AlternateContent xmlns:mc="http://schemas.openxmlformats.org/markup-compatibility/2006">
              <mc:Choice xmlns:v="urn:schemas-microsoft-com:vml" Requires="v">
                <p:oleObj spid="_x0000_s21547" name="Equation" r:id="rId5" imgW="203112" imgH="228501" progId="Equation.DSMT4">
                  <p:embed/>
                </p:oleObj>
              </mc:Choice>
              <mc:Fallback>
                <p:oleObj name="Equation" r:id="rId5" imgW="203112" imgH="228501" progId="Equation.DSMT4">
                  <p:embed/>
                  <p:pic>
                    <p:nvPicPr>
                      <p:cNvPr id="719878" name="Object 6">
                        <a:extLst>
                          <a:ext uri="{FF2B5EF4-FFF2-40B4-BE49-F238E27FC236}">
                            <a16:creationId xmlns:a16="http://schemas.microsoft.com/office/drawing/2014/main" id="{454ED922-3295-490A-AC64-03980E5517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4339" y="2039938"/>
                        <a:ext cx="415925" cy="474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9881" name="Rectangle 9">
            <a:extLst>
              <a:ext uri="{FF2B5EF4-FFF2-40B4-BE49-F238E27FC236}">
                <a16:creationId xmlns:a16="http://schemas.microsoft.com/office/drawing/2014/main" id="{8E625335-9397-4C20-98B9-3BE5C587F6E8}"/>
              </a:ext>
            </a:extLst>
          </p:cNvPr>
          <p:cNvSpPr>
            <a:spLocks noChangeArrowheads="1"/>
          </p:cNvSpPr>
          <p:nvPr/>
        </p:nvSpPr>
        <p:spPr bwMode="auto">
          <a:xfrm>
            <a:off x="1524001" y="3130034"/>
            <a:ext cx="184731" cy="369332"/>
          </a:xfrm>
          <a:prstGeom prst="rect">
            <a:avLst/>
          </a:prstGeom>
          <a:noFill/>
          <a:ln>
            <a:noFill/>
          </a:ln>
          <a:effectLst>
            <a:outerShdw dist="125724" dir="189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Lst>
        </p:spPr>
        <p:txBody>
          <a:bodyPr wrap="none" anchor="ctr">
            <a:spAutoFit/>
          </a:bodyPr>
          <a:lstStyle/>
          <a:p>
            <a:endParaRPr lang="zh-CN" altLang="en-US"/>
          </a:p>
        </p:txBody>
      </p:sp>
      <p:graphicFrame>
        <p:nvGraphicFramePr>
          <p:cNvPr id="719880" name="Object 8">
            <a:extLst>
              <a:ext uri="{FF2B5EF4-FFF2-40B4-BE49-F238E27FC236}">
                <a16:creationId xmlns:a16="http://schemas.microsoft.com/office/drawing/2014/main" id="{3FC337FE-4FE3-4AA6-99E6-0671C7FB6234}"/>
              </a:ext>
            </a:extLst>
          </p:cNvPr>
          <p:cNvGraphicFramePr>
            <a:graphicFrameLocks noChangeAspect="1"/>
          </p:cNvGraphicFramePr>
          <p:nvPr/>
        </p:nvGraphicFramePr>
        <p:xfrm>
          <a:off x="8542338" y="2057401"/>
          <a:ext cx="296862" cy="474663"/>
        </p:xfrm>
        <a:graphic>
          <a:graphicData uri="http://schemas.openxmlformats.org/presentationml/2006/ole">
            <mc:AlternateContent xmlns:mc="http://schemas.openxmlformats.org/markup-compatibility/2006">
              <mc:Choice xmlns:v="urn:schemas-microsoft-com:vml" Requires="v">
                <p:oleObj spid="_x0000_s21548" name="Equation" r:id="rId6" imgW="139700" imgH="228600" progId="Equation.DSMT4">
                  <p:embed/>
                </p:oleObj>
              </mc:Choice>
              <mc:Fallback>
                <p:oleObj name="Equation" r:id="rId6" imgW="139700" imgH="228600" progId="Equation.DSMT4">
                  <p:embed/>
                  <p:pic>
                    <p:nvPicPr>
                      <p:cNvPr id="719880" name="Object 8">
                        <a:extLst>
                          <a:ext uri="{FF2B5EF4-FFF2-40B4-BE49-F238E27FC236}">
                            <a16:creationId xmlns:a16="http://schemas.microsoft.com/office/drawing/2014/main" id="{3FC337FE-4FE3-4AA6-99E6-0671C7FB62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42338" y="2057401"/>
                        <a:ext cx="296862" cy="474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9883" name="Rectangle 11">
            <a:extLst>
              <a:ext uri="{FF2B5EF4-FFF2-40B4-BE49-F238E27FC236}">
                <a16:creationId xmlns:a16="http://schemas.microsoft.com/office/drawing/2014/main" id="{5C2951F4-B928-4D38-9A79-E49A3BD21623}"/>
              </a:ext>
            </a:extLst>
          </p:cNvPr>
          <p:cNvSpPr>
            <a:spLocks noChangeArrowheads="1"/>
          </p:cNvSpPr>
          <p:nvPr/>
        </p:nvSpPr>
        <p:spPr bwMode="auto">
          <a:xfrm>
            <a:off x="1524001" y="3130034"/>
            <a:ext cx="184731" cy="369332"/>
          </a:xfrm>
          <a:prstGeom prst="rect">
            <a:avLst/>
          </a:prstGeom>
          <a:noFill/>
          <a:ln>
            <a:noFill/>
          </a:ln>
          <a:effectLst>
            <a:outerShdw dist="125724" dir="189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Lst>
        </p:spPr>
        <p:txBody>
          <a:bodyPr wrap="none" anchor="ctr">
            <a:spAutoFit/>
          </a:bodyPr>
          <a:lstStyle/>
          <a:p>
            <a:endParaRPr lang="zh-CN" altLang="en-US"/>
          </a:p>
        </p:txBody>
      </p:sp>
      <p:graphicFrame>
        <p:nvGraphicFramePr>
          <p:cNvPr id="719882" name="Object 10">
            <a:extLst>
              <a:ext uri="{FF2B5EF4-FFF2-40B4-BE49-F238E27FC236}">
                <a16:creationId xmlns:a16="http://schemas.microsoft.com/office/drawing/2014/main" id="{74F5969C-A458-4807-BAF5-587BEAAFAD43}"/>
              </a:ext>
            </a:extLst>
          </p:cNvPr>
          <p:cNvGraphicFramePr>
            <a:graphicFrameLocks noChangeAspect="1"/>
          </p:cNvGraphicFramePr>
          <p:nvPr/>
        </p:nvGraphicFramePr>
        <p:xfrm>
          <a:off x="6888164" y="2725738"/>
          <a:ext cx="377825" cy="474662"/>
        </p:xfrm>
        <a:graphic>
          <a:graphicData uri="http://schemas.openxmlformats.org/presentationml/2006/ole">
            <mc:AlternateContent xmlns:mc="http://schemas.openxmlformats.org/markup-compatibility/2006">
              <mc:Choice xmlns:v="urn:schemas-microsoft-com:vml" Requires="v">
                <p:oleObj spid="_x0000_s21549" name="Equation" r:id="rId8" imgW="177646" imgH="228402" progId="Equation.DSMT4">
                  <p:embed/>
                </p:oleObj>
              </mc:Choice>
              <mc:Fallback>
                <p:oleObj name="Equation" r:id="rId8" imgW="177646" imgH="228402" progId="Equation.DSMT4">
                  <p:embed/>
                  <p:pic>
                    <p:nvPicPr>
                      <p:cNvPr id="719882" name="Object 10">
                        <a:extLst>
                          <a:ext uri="{FF2B5EF4-FFF2-40B4-BE49-F238E27FC236}">
                            <a16:creationId xmlns:a16="http://schemas.microsoft.com/office/drawing/2014/main" id="{74F5969C-A458-4807-BAF5-587BEAAFAD4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88164" y="2725738"/>
                        <a:ext cx="377825" cy="474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9885" name="Rectangle 13">
            <a:extLst>
              <a:ext uri="{FF2B5EF4-FFF2-40B4-BE49-F238E27FC236}">
                <a16:creationId xmlns:a16="http://schemas.microsoft.com/office/drawing/2014/main" id="{5D007D40-88D4-449D-ABD7-058F1718FE98}"/>
              </a:ext>
            </a:extLst>
          </p:cNvPr>
          <p:cNvSpPr>
            <a:spLocks noChangeArrowheads="1"/>
          </p:cNvSpPr>
          <p:nvPr/>
        </p:nvSpPr>
        <p:spPr bwMode="auto">
          <a:xfrm>
            <a:off x="1524001" y="-184666"/>
            <a:ext cx="184731" cy="369332"/>
          </a:xfrm>
          <a:prstGeom prst="rect">
            <a:avLst/>
          </a:prstGeom>
          <a:noFill/>
          <a:ln>
            <a:noFill/>
          </a:ln>
          <a:effectLst>
            <a:outerShdw dist="125724" dir="189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Lst>
        </p:spPr>
        <p:txBody>
          <a:bodyPr wrap="none" anchor="ctr">
            <a:spAutoFit/>
          </a:bodyPr>
          <a:lstStyle/>
          <a:p>
            <a:endParaRPr lang="zh-CN" altLang="en-US"/>
          </a:p>
        </p:txBody>
      </p:sp>
      <p:graphicFrame>
        <p:nvGraphicFramePr>
          <p:cNvPr id="719884" name="Object 12">
            <a:extLst>
              <a:ext uri="{FF2B5EF4-FFF2-40B4-BE49-F238E27FC236}">
                <a16:creationId xmlns:a16="http://schemas.microsoft.com/office/drawing/2014/main" id="{247D688B-F7B5-488F-B0B9-069FD4FE4CAE}"/>
              </a:ext>
            </a:extLst>
          </p:cNvPr>
          <p:cNvGraphicFramePr>
            <a:graphicFrameLocks noChangeAspect="1"/>
          </p:cNvGraphicFramePr>
          <p:nvPr/>
        </p:nvGraphicFramePr>
        <p:xfrm>
          <a:off x="9409113" y="2724150"/>
          <a:ext cx="296862" cy="476250"/>
        </p:xfrm>
        <a:graphic>
          <a:graphicData uri="http://schemas.openxmlformats.org/presentationml/2006/ole">
            <mc:AlternateContent xmlns:mc="http://schemas.openxmlformats.org/markup-compatibility/2006">
              <mc:Choice xmlns:v="urn:schemas-microsoft-com:vml" Requires="v">
                <p:oleObj spid="_x0000_s21550" name="Equation" r:id="rId10" imgW="139700" imgH="228600" progId="Equation.DSMT4">
                  <p:embed/>
                </p:oleObj>
              </mc:Choice>
              <mc:Fallback>
                <p:oleObj name="Equation" r:id="rId10" imgW="139700" imgH="228600" progId="Equation.DSMT4">
                  <p:embed/>
                  <p:pic>
                    <p:nvPicPr>
                      <p:cNvPr id="719884" name="Object 12">
                        <a:extLst>
                          <a:ext uri="{FF2B5EF4-FFF2-40B4-BE49-F238E27FC236}">
                            <a16:creationId xmlns:a16="http://schemas.microsoft.com/office/drawing/2014/main" id="{247D688B-F7B5-488F-B0B9-069FD4FE4CA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409113" y="2724150"/>
                        <a:ext cx="296862"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9887" name="Rectangle 15">
            <a:extLst>
              <a:ext uri="{FF2B5EF4-FFF2-40B4-BE49-F238E27FC236}">
                <a16:creationId xmlns:a16="http://schemas.microsoft.com/office/drawing/2014/main" id="{9AFEC9AE-861D-4B2C-A9D5-A4505C66B7A0}"/>
              </a:ext>
            </a:extLst>
          </p:cNvPr>
          <p:cNvSpPr>
            <a:spLocks noChangeArrowheads="1"/>
          </p:cNvSpPr>
          <p:nvPr/>
        </p:nvSpPr>
        <p:spPr bwMode="auto">
          <a:xfrm>
            <a:off x="1524001" y="3130034"/>
            <a:ext cx="184731" cy="369332"/>
          </a:xfrm>
          <a:prstGeom prst="rect">
            <a:avLst/>
          </a:prstGeom>
          <a:noFill/>
          <a:ln>
            <a:noFill/>
          </a:ln>
          <a:effectLst>
            <a:outerShdw dist="125724" dir="189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Lst>
        </p:spPr>
        <p:txBody>
          <a:bodyPr wrap="none" anchor="ctr">
            <a:spAutoFit/>
          </a:bodyPr>
          <a:lstStyle/>
          <a:p>
            <a:endParaRPr lang="zh-CN" altLang="en-US"/>
          </a:p>
        </p:txBody>
      </p:sp>
      <p:graphicFrame>
        <p:nvGraphicFramePr>
          <p:cNvPr id="719886" name="Object 14">
            <a:extLst>
              <a:ext uri="{FF2B5EF4-FFF2-40B4-BE49-F238E27FC236}">
                <a16:creationId xmlns:a16="http://schemas.microsoft.com/office/drawing/2014/main" id="{1C29A412-29D1-451B-BE52-4B614DD03E0E}"/>
              </a:ext>
            </a:extLst>
          </p:cNvPr>
          <p:cNvGraphicFramePr>
            <a:graphicFrameLocks noChangeAspect="1"/>
          </p:cNvGraphicFramePr>
          <p:nvPr/>
        </p:nvGraphicFramePr>
        <p:xfrm>
          <a:off x="2208214" y="3335338"/>
          <a:ext cx="414337" cy="474662"/>
        </p:xfrm>
        <a:graphic>
          <a:graphicData uri="http://schemas.openxmlformats.org/presentationml/2006/ole">
            <mc:AlternateContent xmlns:mc="http://schemas.openxmlformats.org/markup-compatibility/2006">
              <mc:Choice xmlns:v="urn:schemas-microsoft-com:vml" Requires="v">
                <p:oleObj spid="_x0000_s21551" name="Equation" r:id="rId12" imgW="203112" imgH="228501" progId="Equation.DSMT4">
                  <p:embed/>
                </p:oleObj>
              </mc:Choice>
              <mc:Fallback>
                <p:oleObj name="Equation" r:id="rId12" imgW="203112" imgH="228501" progId="Equation.DSMT4">
                  <p:embed/>
                  <p:pic>
                    <p:nvPicPr>
                      <p:cNvPr id="719886" name="Object 14">
                        <a:extLst>
                          <a:ext uri="{FF2B5EF4-FFF2-40B4-BE49-F238E27FC236}">
                            <a16:creationId xmlns:a16="http://schemas.microsoft.com/office/drawing/2014/main" id="{1C29A412-29D1-451B-BE52-4B614DD03E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8214" y="3335338"/>
                        <a:ext cx="414337" cy="474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9889" name="Rectangle 17">
            <a:extLst>
              <a:ext uri="{FF2B5EF4-FFF2-40B4-BE49-F238E27FC236}">
                <a16:creationId xmlns:a16="http://schemas.microsoft.com/office/drawing/2014/main" id="{E413DE68-144D-4A17-B0BF-D181BF8DB312}"/>
              </a:ext>
            </a:extLst>
          </p:cNvPr>
          <p:cNvSpPr>
            <a:spLocks noChangeArrowheads="1"/>
          </p:cNvSpPr>
          <p:nvPr/>
        </p:nvSpPr>
        <p:spPr bwMode="auto">
          <a:xfrm>
            <a:off x="1524001" y="3130034"/>
            <a:ext cx="184731" cy="369332"/>
          </a:xfrm>
          <a:prstGeom prst="rect">
            <a:avLst/>
          </a:prstGeom>
          <a:noFill/>
          <a:ln>
            <a:noFill/>
          </a:ln>
          <a:effectLst>
            <a:outerShdw dist="125724" dir="189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Lst>
        </p:spPr>
        <p:txBody>
          <a:bodyPr wrap="none" anchor="ctr">
            <a:spAutoFit/>
          </a:bodyPr>
          <a:lstStyle/>
          <a:p>
            <a:endParaRPr lang="zh-CN" altLang="en-US"/>
          </a:p>
        </p:txBody>
      </p:sp>
      <p:graphicFrame>
        <p:nvGraphicFramePr>
          <p:cNvPr id="719888" name="Object 16">
            <a:extLst>
              <a:ext uri="{FF2B5EF4-FFF2-40B4-BE49-F238E27FC236}">
                <a16:creationId xmlns:a16="http://schemas.microsoft.com/office/drawing/2014/main" id="{9849CF5B-354D-4D31-8610-5569DB58F69C}"/>
              </a:ext>
            </a:extLst>
          </p:cNvPr>
          <p:cNvGraphicFramePr>
            <a:graphicFrameLocks noChangeAspect="1"/>
          </p:cNvGraphicFramePr>
          <p:nvPr/>
        </p:nvGraphicFramePr>
        <p:xfrm>
          <a:off x="9456738" y="3335338"/>
          <a:ext cx="296862" cy="474662"/>
        </p:xfrm>
        <a:graphic>
          <a:graphicData uri="http://schemas.openxmlformats.org/presentationml/2006/ole">
            <mc:AlternateContent xmlns:mc="http://schemas.openxmlformats.org/markup-compatibility/2006">
              <mc:Choice xmlns:v="urn:schemas-microsoft-com:vml" Requires="v">
                <p:oleObj spid="_x0000_s21552" name="Equation" r:id="rId13" imgW="139700" imgH="228600" progId="Equation.DSMT4">
                  <p:embed/>
                </p:oleObj>
              </mc:Choice>
              <mc:Fallback>
                <p:oleObj name="Equation" r:id="rId13" imgW="139700" imgH="228600" progId="Equation.DSMT4">
                  <p:embed/>
                  <p:pic>
                    <p:nvPicPr>
                      <p:cNvPr id="719888" name="Object 16">
                        <a:extLst>
                          <a:ext uri="{FF2B5EF4-FFF2-40B4-BE49-F238E27FC236}">
                            <a16:creationId xmlns:a16="http://schemas.microsoft.com/office/drawing/2014/main" id="{9849CF5B-354D-4D31-8610-5569DB58F69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456738" y="3335338"/>
                        <a:ext cx="296862" cy="474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9891" name="Rectangle 19">
            <a:extLst>
              <a:ext uri="{FF2B5EF4-FFF2-40B4-BE49-F238E27FC236}">
                <a16:creationId xmlns:a16="http://schemas.microsoft.com/office/drawing/2014/main" id="{FA22BDDD-70D5-4D76-9637-BB35B7B6C601}"/>
              </a:ext>
            </a:extLst>
          </p:cNvPr>
          <p:cNvSpPr>
            <a:spLocks noChangeArrowheads="1"/>
          </p:cNvSpPr>
          <p:nvPr/>
        </p:nvSpPr>
        <p:spPr bwMode="auto">
          <a:xfrm>
            <a:off x="1524001" y="3130034"/>
            <a:ext cx="184731" cy="369332"/>
          </a:xfrm>
          <a:prstGeom prst="rect">
            <a:avLst/>
          </a:prstGeom>
          <a:noFill/>
          <a:ln>
            <a:noFill/>
          </a:ln>
          <a:effectLst>
            <a:outerShdw dist="125724" dir="189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Lst>
        </p:spPr>
        <p:txBody>
          <a:bodyPr wrap="none" anchor="ctr">
            <a:spAutoFit/>
          </a:bodyPr>
          <a:lstStyle/>
          <a:p>
            <a:endParaRPr lang="zh-CN" altLang="en-US"/>
          </a:p>
        </p:txBody>
      </p:sp>
      <p:graphicFrame>
        <p:nvGraphicFramePr>
          <p:cNvPr id="719890" name="Object 18">
            <a:extLst>
              <a:ext uri="{FF2B5EF4-FFF2-40B4-BE49-F238E27FC236}">
                <a16:creationId xmlns:a16="http://schemas.microsoft.com/office/drawing/2014/main" id="{EE60DA08-13FD-4345-9F90-1147F307A13A}"/>
              </a:ext>
            </a:extLst>
          </p:cNvPr>
          <p:cNvGraphicFramePr>
            <a:graphicFrameLocks noChangeAspect="1"/>
          </p:cNvGraphicFramePr>
          <p:nvPr/>
        </p:nvGraphicFramePr>
        <p:xfrm>
          <a:off x="2640013" y="5316538"/>
          <a:ext cx="315912" cy="474662"/>
        </p:xfrm>
        <a:graphic>
          <a:graphicData uri="http://schemas.openxmlformats.org/presentationml/2006/ole">
            <mc:AlternateContent xmlns:mc="http://schemas.openxmlformats.org/markup-compatibility/2006">
              <mc:Choice xmlns:v="urn:schemas-microsoft-com:vml" Requires="v">
                <p:oleObj spid="_x0000_s21553" name="Equation" r:id="rId14" imgW="152334" imgH="228501" progId="Equation.DSMT4">
                  <p:embed/>
                </p:oleObj>
              </mc:Choice>
              <mc:Fallback>
                <p:oleObj name="Equation" r:id="rId14" imgW="152334" imgH="228501" progId="Equation.DSMT4">
                  <p:embed/>
                  <p:pic>
                    <p:nvPicPr>
                      <p:cNvPr id="719890" name="Object 18">
                        <a:extLst>
                          <a:ext uri="{FF2B5EF4-FFF2-40B4-BE49-F238E27FC236}">
                            <a16:creationId xmlns:a16="http://schemas.microsoft.com/office/drawing/2014/main" id="{EE60DA08-13FD-4345-9F90-1147F307A13A}"/>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640013" y="5316538"/>
                        <a:ext cx="315912" cy="474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a:extLst>
              <a:ext uri="{FF2B5EF4-FFF2-40B4-BE49-F238E27FC236}">
                <a16:creationId xmlns:a16="http://schemas.microsoft.com/office/drawing/2014/main" id="{F74E6B4C-8EF3-4141-9096-F82CA8E23D6D}"/>
              </a:ext>
            </a:extLst>
          </p:cNvPr>
          <p:cNvSpPr>
            <a:spLocks noGrp="1"/>
          </p:cNvSpPr>
          <p:nvPr>
            <p:ph type="dt" sz="half" idx="10"/>
          </p:nvPr>
        </p:nvSpPr>
        <p:spPr/>
        <p:txBody>
          <a:bodyPr/>
          <a:lstStyle/>
          <a:p>
            <a:fld id="{BB5DD6DC-B78E-4B06-AD92-B43F16A161B9}" type="datetime1">
              <a:rPr lang="zh-CN" altLang="en-US"/>
              <a:pPr/>
              <a:t>2018/11/28</a:t>
            </a:fld>
            <a:endParaRPr lang="en-US" altLang="zh-CN"/>
          </a:p>
        </p:txBody>
      </p:sp>
      <p:sp>
        <p:nvSpPr>
          <p:cNvPr id="8" name="灯片编号占位符 5">
            <a:extLst>
              <a:ext uri="{FF2B5EF4-FFF2-40B4-BE49-F238E27FC236}">
                <a16:creationId xmlns:a16="http://schemas.microsoft.com/office/drawing/2014/main" id="{A1F88D2E-6482-4475-B8E7-5BDE23641C18}"/>
              </a:ext>
            </a:extLst>
          </p:cNvPr>
          <p:cNvSpPr>
            <a:spLocks noGrp="1"/>
          </p:cNvSpPr>
          <p:nvPr>
            <p:ph type="sldNum" sz="quarter" idx="12"/>
          </p:nvPr>
        </p:nvSpPr>
        <p:spPr/>
        <p:txBody>
          <a:bodyPr/>
          <a:lstStyle/>
          <a:p>
            <a:fld id="{F9FCAC33-74A2-41DB-AE53-ABA5CC585ABC}" type="slidenum">
              <a:rPr lang="en-US" altLang="zh-CN"/>
              <a:pPr/>
              <a:t>48</a:t>
            </a:fld>
            <a:endParaRPr lang="en-US" altLang="zh-CN"/>
          </a:p>
        </p:txBody>
      </p:sp>
      <p:sp>
        <p:nvSpPr>
          <p:cNvPr id="720899" name="Rectangle 3">
            <a:extLst>
              <a:ext uri="{FF2B5EF4-FFF2-40B4-BE49-F238E27FC236}">
                <a16:creationId xmlns:a16="http://schemas.microsoft.com/office/drawing/2014/main" id="{ACFE15C2-8001-47FE-91F4-EDE48EE32437}"/>
              </a:ext>
            </a:extLst>
          </p:cNvPr>
          <p:cNvSpPr>
            <a:spLocks noGrp="1" noRot="1" noChangeArrowheads="1"/>
          </p:cNvSpPr>
          <p:nvPr>
            <p:ph type="body" idx="1"/>
          </p:nvPr>
        </p:nvSpPr>
        <p:spPr>
          <a:xfrm>
            <a:off x="2135188" y="1457326"/>
            <a:ext cx="8153400" cy="4791075"/>
          </a:xfrm>
        </p:spPr>
        <p:txBody>
          <a:bodyPr/>
          <a:lstStyle/>
          <a:p>
            <a:pPr algn="just">
              <a:lnSpc>
                <a:spcPct val="150000"/>
              </a:lnSpc>
              <a:buClr>
                <a:schemeClr val="tx2"/>
              </a:buClr>
              <a:buSzPct val="85000"/>
            </a:pPr>
            <a:r>
              <a:rPr lang="zh-CN" altLang="en-US">
                <a:latin typeface="宋体" panose="02010600030101010101" pitchFamily="2" charset="-122"/>
              </a:rPr>
              <a:t>用密文反馈方式时，传输错误将影响反馈回路。若密文字符在传输中改变或丢失，则</a:t>
            </a:r>
            <a:r>
              <a:rPr lang="zh-CN" altLang="en-US">
                <a:solidFill>
                  <a:schemeClr val="tx2"/>
                </a:solidFill>
                <a:latin typeface="宋体" panose="02010600030101010101" pitchFamily="2" charset="-122"/>
              </a:rPr>
              <a:t>在错误字符移出寄存器之前</a:t>
            </a:r>
            <a:r>
              <a:rPr lang="zh-CN" altLang="en-US">
                <a:latin typeface="宋体" panose="02010600030101010101" pitchFamily="2" charset="-122"/>
              </a:rPr>
              <a:t>，接收端的移位寄存器中的内容将不同于发送端中的内容，因此对</a:t>
            </a:r>
            <a:r>
              <a:rPr lang="zh-CN" altLang="en-US">
                <a:solidFill>
                  <a:schemeClr val="tx2"/>
                </a:solidFill>
                <a:latin typeface="宋体" panose="02010600030101010101" pitchFamily="2" charset="-122"/>
              </a:rPr>
              <a:t>密文不能正确解密</a:t>
            </a:r>
            <a:r>
              <a:rPr lang="zh-CN" altLang="en-US">
                <a:latin typeface="宋体" panose="02010600030101010101" pitchFamily="2" charset="-122"/>
              </a:rPr>
              <a:t>。由于移位寄存器在</a:t>
            </a:r>
            <a:r>
              <a:rPr lang="en-US" altLang="zh-CN">
                <a:latin typeface="宋体" panose="02010600030101010101" pitchFamily="2" charset="-122"/>
              </a:rPr>
              <a:t>n(n</a:t>
            </a:r>
            <a:r>
              <a:rPr lang="zh-CN" altLang="en-US">
                <a:latin typeface="宋体" panose="02010600030101010101" pitchFamily="2" charset="-122"/>
              </a:rPr>
              <a:t>为每分组的字符数</a:t>
            </a:r>
            <a:r>
              <a:rPr lang="en-US" altLang="zh-CN">
                <a:latin typeface="宋体" panose="02010600030101010101" pitchFamily="2" charset="-122"/>
              </a:rPr>
              <a:t>)</a:t>
            </a:r>
            <a:r>
              <a:rPr lang="zh-CN" altLang="en-US">
                <a:latin typeface="宋体" panose="02010600030101010101" pitchFamily="2" charset="-122"/>
              </a:rPr>
              <a:t>次循环后能够同步，所以</a:t>
            </a:r>
            <a:r>
              <a:rPr lang="zh-CN" altLang="en-US">
                <a:solidFill>
                  <a:schemeClr val="tx2"/>
                </a:solidFill>
                <a:latin typeface="宋体" panose="02010600030101010101" pitchFamily="2" charset="-122"/>
              </a:rPr>
              <a:t>一个错误至多影响</a:t>
            </a:r>
            <a:r>
              <a:rPr lang="en-US" altLang="zh-CN">
                <a:solidFill>
                  <a:schemeClr val="tx2"/>
                </a:solidFill>
                <a:latin typeface="宋体" panose="02010600030101010101" pitchFamily="2" charset="-122"/>
              </a:rPr>
              <a:t>n</a:t>
            </a:r>
            <a:r>
              <a:rPr lang="zh-CN" altLang="en-US">
                <a:solidFill>
                  <a:schemeClr val="tx2"/>
                </a:solidFill>
                <a:latin typeface="宋体" panose="02010600030101010101" pitchFamily="2" charset="-122"/>
              </a:rPr>
              <a:t>个字符</a:t>
            </a:r>
            <a:r>
              <a:rPr lang="zh-CN" altLang="en-US">
                <a:latin typeface="宋体" panose="02010600030101010101" pitchFamily="2" charset="-122"/>
              </a:rPr>
              <a:t>。在此之后，密文又将能够正常解密。</a:t>
            </a:r>
          </a:p>
        </p:txBody>
      </p:sp>
      <p:sp>
        <p:nvSpPr>
          <p:cNvPr id="720901" name="Rectangle 5">
            <a:extLst>
              <a:ext uri="{FF2B5EF4-FFF2-40B4-BE49-F238E27FC236}">
                <a16:creationId xmlns:a16="http://schemas.microsoft.com/office/drawing/2014/main" id="{9D5CBDB0-7FF6-460D-85E8-A4086A385B7A}"/>
              </a:ext>
            </a:extLst>
          </p:cNvPr>
          <p:cNvSpPr>
            <a:spLocks noChangeArrowheads="1"/>
          </p:cNvSpPr>
          <p:nvPr/>
        </p:nvSpPr>
        <p:spPr bwMode="auto">
          <a:xfrm>
            <a:off x="1524001" y="3130034"/>
            <a:ext cx="184731" cy="369332"/>
          </a:xfrm>
          <a:prstGeom prst="rect">
            <a:avLst/>
          </a:prstGeom>
          <a:noFill/>
          <a:ln>
            <a:noFill/>
          </a:ln>
          <a:effectLst>
            <a:outerShdw dist="125724" dir="189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Lst>
        </p:spPr>
        <p:txBody>
          <a:bodyPr wrap="none" anchor="ctr">
            <a:spAutoFit/>
          </a:bodyPr>
          <a:lstStyle/>
          <a:p>
            <a:endParaRPr lang="zh-CN" altLang="en-US"/>
          </a:p>
        </p:txBody>
      </p:sp>
      <p:sp>
        <p:nvSpPr>
          <p:cNvPr id="720903" name="Rectangle 7">
            <a:extLst>
              <a:ext uri="{FF2B5EF4-FFF2-40B4-BE49-F238E27FC236}">
                <a16:creationId xmlns:a16="http://schemas.microsoft.com/office/drawing/2014/main" id="{91A0DEBE-9C00-4ED9-9450-BFBD1C53B426}"/>
              </a:ext>
            </a:extLst>
          </p:cNvPr>
          <p:cNvSpPr>
            <a:spLocks noChangeArrowheads="1"/>
          </p:cNvSpPr>
          <p:nvPr/>
        </p:nvSpPr>
        <p:spPr bwMode="auto">
          <a:xfrm>
            <a:off x="1524001" y="3130034"/>
            <a:ext cx="184731" cy="369332"/>
          </a:xfrm>
          <a:prstGeom prst="rect">
            <a:avLst/>
          </a:prstGeom>
          <a:noFill/>
          <a:ln>
            <a:noFill/>
          </a:ln>
          <a:effectLst>
            <a:outerShdw dist="125724" dir="189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Lst>
        </p:spPr>
        <p:txBody>
          <a:bodyPr wrap="none" anchor="ctr">
            <a:spAutoFit/>
          </a:bodyPr>
          <a:lstStyle/>
          <a:p>
            <a:endParaRPr lang="zh-CN" altLang="en-US"/>
          </a:p>
        </p:txBody>
      </p:sp>
      <p:sp>
        <p:nvSpPr>
          <p:cNvPr id="720904" name="Rectangle 8">
            <a:extLst>
              <a:ext uri="{FF2B5EF4-FFF2-40B4-BE49-F238E27FC236}">
                <a16:creationId xmlns:a16="http://schemas.microsoft.com/office/drawing/2014/main" id="{9482E2EC-48FB-40AF-989A-6347E0C2591C}"/>
              </a:ext>
            </a:extLst>
          </p:cNvPr>
          <p:cNvSpPr>
            <a:spLocks noChangeArrowheads="1"/>
          </p:cNvSpPr>
          <p:nvPr/>
        </p:nvSpPr>
        <p:spPr bwMode="auto">
          <a:xfrm>
            <a:off x="1595438" y="142875"/>
            <a:ext cx="8997950"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lgn="ctr">
                <a:pattFill prst="sphere">
                  <a:fgClr>
                    <a:srgbClr val="FF6600"/>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spcBef>
                <a:spcPct val="20000"/>
              </a:spcBef>
              <a:buClr>
                <a:srgbClr val="008000"/>
              </a:buClr>
              <a:buFont typeface="Wingdings" panose="05000000000000000000" pitchFamily="2" charset="2"/>
              <a:buNone/>
            </a:pPr>
            <a:r>
              <a:rPr lang="zh-CN" altLang="en-US" sz="4800">
                <a:solidFill>
                  <a:schemeClr val="bg1"/>
                </a:solidFill>
                <a:latin typeface="华文行楷" panose="02010800040101010101" pitchFamily="2" charset="-122"/>
                <a:ea typeface="华文行楷" panose="02010800040101010101" pitchFamily="2" charset="-122"/>
              </a:rPr>
              <a:t>自同步流密码的特点</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5">
            <a:extLst>
              <a:ext uri="{FF2B5EF4-FFF2-40B4-BE49-F238E27FC236}">
                <a16:creationId xmlns:a16="http://schemas.microsoft.com/office/drawing/2014/main" id="{CA87B51C-2137-44BB-8AE0-D85EBD66F616}"/>
              </a:ext>
            </a:extLst>
          </p:cNvPr>
          <p:cNvSpPr>
            <a:spLocks noGrp="1"/>
          </p:cNvSpPr>
          <p:nvPr>
            <p:ph type="dt" sz="half" idx="10"/>
          </p:nvPr>
        </p:nvSpPr>
        <p:spPr/>
        <p:txBody>
          <a:bodyPr/>
          <a:lstStyle/>
          <a:p>
            <a:fld id="{BAF9B888-A7AC-4C85-BE48-42E832830A2C}" type="datetime1">
              <a:rPr lang="zh-CN" altLang="en-US"/>
              <a:pPr/>
              <a:t>2018/11/28</a:t>
            </a:fld>
            <a:endParaRPr lang="en-US" altLang="zh-CN"/>
          </a:p>
        </p:txBody>
      </p:sp>
      <p:sp>
        <p:nvSpPr>
          <p:cNvPr id="5" name="灯片编号占位符 7">
            <a:extLst>
              <a:ext uri="{FF2B5EF4-FFF2-40B4-BE49-F238E27FC236}">
                <a16:creationId xmlns:a16="http://schemas.microsoft.com/office/drawing/2014/main" id="{3E8FA548-F7CC-469B-B2E6-8A443A32248C}"/>
              </a:ext>
            </a:extLst>
          </p:cNvPr>
          <p:cNvSpPr>
            <a:spLocks noGrp="1"/>
          </p:cNvSpPr>
          <p:nvPr>
            <p:ph type="sldNum" sz="quarter" idx="12"/>
          </p:nvPr>
        </p:nvSpPr>
        <p:spPr/>
        <p:txBody>
          <a:bodyPr/>
          <a:lstStyle/>
          <a:p>
            <a:fld id="{BC8F330E-A639-4044-876B-D223F759D62F}" type="slidenum">
              <a:rPr lang="en-US" altLang="zh-CN"/>
              <a:pPr/>
              <a:t>49</a:t>
            </a:fld>
            <a:endParaRPr lang="en-US" altLang="zh-CN"/>
          </a:p>
        </p:txBody>
      </p:sp>
      <p:sp>
        <p:nvSpPr>
          <p:cNvPr id="869379" name="Rectangle 3">
            <a:extLst>
              <a:ext uri="{FF2B5EF4-FFF2-40B4-BE49-F238E27FC236}">
                <a16:creationId xmlns:a16="http://schemas.microsoft.com/office/drawing/2014/main" id="{5185EDB3-28ED-444E-A33E-EA40A1F471AC}"/>
              </a:ext>
            </a:extLst>
          </p:cNvPr>
          <p:cNvSpPr>
            <a:spLocks noGrp="1" noRot="1" noChangeArrowheads="1"/>
          </p:cNvSpPr>
          <p:nvPr>
            <p:ph type="body" sz="half" idx="1"/>
          </p:nvPr>
        </p:nvSpPr>
        <p:spPr>
          <a:xfrm>
            <a:off x="1524000" y="1306514"/>
            <a:ext cx="9144000" cy="5170487"/>
          </a:xfrm>
        </p:spPr>
        <p:txBody>
          <a:bodyPr/>
          <a:lstStyle/>
          <a:p>
            <a:pPr marL="0" indent="0">
              <a:buClr>
                <a:srgbClr val="0000CC"/>
              </a:buClr>
              <a:buSzPct val="85000"/>
            </a:pPr>
            <a:r>
              <a:rPr lang="en-US" altLang="zh-CN" sz="2400"/>
              <a:t> </a:t>
            </a:r>
            <a:r>
              <a:rPr lang="zh-CN" altLang="en-US">
                <a:latin typeface="宋体" panose="02010600030101010101" pitchFamily="2" charset="-122"/>
              </a:rPr>
              <a:t>密文反馈方式也象计数器方法一样有能力直接随机的访问文件中的数据。为了解密第</a:t>
            </a:r>
            <a:r>
              <a:rPr lang="en-US" altLang="zh-CN" i="1">
                <a:latin typeface="宋体" panose="02010600030101010101" pitchFamily="2" charset="-122"/>
              </a:rPr>
              <a:t>i</a:t>
            </a:r>
            <a:r>
              <a:rPr lang="zh-CN" altLang="en-US">
                <a:latin typeface="宋体" panose="02010600030101010101" pitchFamily="2" charset="-122"/>
              </a:rPr>
              <a:t>个密文字符，只要将它前面的</a:t>
            </a:r>
            <a:r>
              <a:rPr lang="en-US" altLang="zh-CN" i="1">
                <a:latin typeface="宋体" panose="02010600030101010101" pitchFamily="2" charset="-122"/>
              </a:rPr>
              <a:t>n</a:t>
            </a:r>
            <a:r>
              <a:rPr lang="zh-CN" altLang="en-US">
                <a:latin typeface="宋体" panose="02010600030101010101" pitchFamily="2" charset="-122"/>
              </a:rPr>
              <a:t>个密文字符 </a:t>
            </a:r>
            <a:r>
              <a:rPr lang="en-US" altLang="zh-CN">
                <a:latin typeface="宋体" panose="02010600030101010101" pitchFamily="2" charset="-122"/>
              </a:rPr>
              <a:t>c</a:t>
            </a:r>
            <a:r>
              <a:rPr lang="en-US" altLang="zh-CN" i="1" baseline="-25000">
                <a:latin typeface="宋体" panose="02010600030101010101" pitchFamily="2" charset="-122"/>
              </a:rPr>
              <a:t>i-n</a:t>
            </a:r>
            <a:r>
              <a:rPr lang="en-US" altLang="zh-CN" i="1">
                <a:latin typeface="宋体" panose="02010600030101010101" pitchFamily="2" charset="-122"/>
              </a:rPr>
              <a:t>,…,c</a:t>
            </a:r>
            <a:r>
              <a:rPr lang="en-US" altLang="zh-CN" i="1" baseline="-25000">
                <a:latin typeface="宋体" panose="02010600030101010101" pitchFamily="2" charset="-122"/>
              </a:rPr>
              <a:t>i-</a:t>
            </a:r>
            <a:r>
              <a:rPr lang="en-US" altLang="zh-CN" baseline="-25000">
                <a:latin typeface="宋体" panose="02010600030101010101" pitchFamily="2" charset="-122"/>
              </a:rPr>
              <a:t>1</a:t>
            </a:r>
            <a:r>
              <a:rPr lang="zh-CN" altLang="en-US">
                <a:latin typeface="宋体" panose="02010600030101010101" pitchFamily="2" charset="-122"/>
              </a:rPr>
              <a:t>装入反馈寄存器，然后执行一次反馈回路的循环，求得</a:t>
            </a:r>
            <a:r>
              <a:rPr lang="en-US" altLang="zh-CN">
                <a:latin typeface="宋体" panose="02010600030101010101" pitchFamily="2" charset="-122"/>
              </a:rPr>
              <a:t>K</a:t>
            </a:r>
            <a:r>
              <a:rPr lang="en-US" altLang="zh-CN" i="1" baseline="-25000">
                <a:latin typeface="宋体" panose="02010600030101010101" pitchFamily="2" charset="-122"/>
              </a:rPr>
              <a:t>i</a:t>
            </a:r>
            <a:r>
              <a:rPr lang="zh-CN" altLang="en-US">
                <a:latin typeface="宋体" panose="02010600030101010101" pitchFamily="2" charset="-122"/>
              </a:rPr>
              <a:t>即可。</a:t>
            </a:r>
          </a:p>
          <a:p>
            <a:pPr marL="0" indent="0">
              <a:buClr>
                <a:srgbClr val="0000CC"/>
              </a:buClr>
              <a:buSzPct val="85000"/>
            </a:pPr>
            <a:r>
              <a:rPr lang="zh-CN" altLang="en-US">
                <a:latin typeface="宋体" panose="02010600030101010101" pitchFamily="2" charset="-122"/>
              </a:rPr>
              <a:t>用密文反馈方式可以在文件中进行插入和删除，无需重新加密整个文件。但是插入、删除位置后面的所有字符却必须重新加密，否则后面的字符分组将无法解密。</a:t>
            </a:r>
          </a:p>
          <a:p>
            <a:pPr marL="0" indent="0" algn="just">
              <a:buClr>
                <a:srgbClr val="0000CC"/>
              </a:buClr>
              <a:buSzPct val="85000"/>
            </a:pPr>
            <a:r>
              <a:rPr lang="zh-CN" altLang="en-US">
                <a:latin typeface="宋体" panose="02010600030101010101" pitchFamily="2" charset="-122"/>
              </a:rPr>
              <a:t>如果在加密时，对每个记录都重新启动一次反馈回路，那就可以把重新加密限制在单个记录的范围内。当然，这样做会</a:t>
            </a:r>
            <a:r>
              <a:rPr lang="zh-CN" altLang="en-US">
                <a:solidFill>
                  <a:schemeClr val="tx2"/>
                </a:solidFill>
                <a:latin typeface="宋体" panose="02010600030101010101" pitchFamily="2" charset="-122"/>
              </a:rPr>
              <a:t>暴露出相同的记录</a:t>
            </a:r>
            <a:r>
              <a:rPr lang="zh-CN" altLang="en-US">
                <a:latin typeface="宋体" panose="02010600030101010101" pitchFamily="2" charset="-122"/>
              </a:rPr>
              <a:t>来，但是只要在所有记录前面加上一个随机的字符串，在记录解密后进行数据处理时再把它们删去，就可以把相同记录隐蔽起来。</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a:extLst>
              <a:ext uri="{FF2B5EF4-FFF2-40B4-BE49-F238E27FC236}">
                <a16:creationId xmlns:a16="http://schemas.microsoft.com/office/drawing/2014/main" id="{8838E4FA-C8D6-47B5-8ECA-EE048A2C4804}"/>
              </a:ext>
            </a:extLst>
          </p:cNvPr>
          <p:cNvSpPr>
            <a:spLocks noGrp="1"/>
          </p:cNvSpPr>
          <p:nvPr>
            <p:ph type="dt" sz="half" idx="10"/>
          </p:nvPr>
        </p:nvSpPr>
        <p:spPr/>
        <p:txBody>
          <a:bodyPr/>
          <a:lstStyle/>
          <a:p>
            <a:fld id="{14EA40AB-9B6B-4C09-9961-21D0E57C3C1E}" type="datetime1">
              <a:rPr lang="zh-CN" altLang="en-US"/>
              <a:pPr/>
              <a:t>2018/11/28</a:t>
            </a:fld>
            <a:endParaRPr lang="en-US" altLang="zh-CN"/>
          </a:p>
        </p:txBody>
      </p:sp>
      <p:sp>
        <p:nvSpPr>
          <p:cNvPr id="5" name="灯片编号占位符 5">
            <a:extLst>
              <a:ext uri="{FF2B5EF4-FFF2-40B4-BE49-F238E27FC236}">
                <a16:creationId xmlns:a16="http://schemas.microsoft.com/office/drawing/2014/main" id="{9A155015-5DA5-4FF8-9A45-453C53221D4C}"/>
              </a:ext>
            </a:extLst>
          </p:cNvPr>
          <p:cNvSpPr>
            <a:spLocks noGrp="1"/>
          </p:cNvSpPr>
          <p:nvPr>
            <p:ph type="sldNum" sz="quarter" idx="12"/>
          </p:nvPr>
        </p:nvSpPr>
        <p:spPr/>
        <p:txBody>
          <a:bodyPr/>
          <a:lstStyle/>
          <a:p>
            <a:fld id="{8C7E6FDE-0FC8-4D5D-A45D-77554E4C8B60}" type="slidenum">
              <a:rPr lang="en-US" altLang="zh-CN"/>
              <a:pPr/>
              <a:t>5</a:t>
            </a:fld>
            <a:endParaRPr lang="en-US" altLang="zh-CN"/>
          </a:p>
        </p:txBody>
      </p:sp>
      <p:sp>
        <p:nvSpPr>
          <p:cNvPr id="560131" name="Rectangle 3">
            <a:extLst>
              <a:ext uri="{FF2B5EF4-FFF2-40B4-BE49-F238E27FC236}">
                <a16:creationId xmlns:a16="http://schemas.microsoft.com/office/drawing/2014/main" id="{348FB9B1-D3C2-4F75-9107-1A8D087F2CA8}"/>
              </a:ext>
            </a:extLst>
          </p:cNvPr>
          <p:cNvSpPr>
            <a:spLocks noGrp="1" noRot="1" noChangeArrowheads="1"/>
          </p:cNvSpPr>
          <p:nvPr>
            <p:ph type="body" idx="1"/>
          </p:nvPr>
        </p:nvSpPr>
        <p:spPr>
          <a:xfrm>
            <a:off x="2098676" y="1343026"/>
            <a:ext cx="8277225" cy="5038725"/>
          </a:xfrm>
          <a:noFill/>
        </p:spPr>
        <p:txBody>
          <a:bodyPr/>
          <a:lstStyle/>
          <a:p>
            <a:pPr algn="just">
              <a:lnSpc>
                <a:spcPct val="90000"/>
              </a:lnSpc>
            </a:pPr>
            <a:r>
              <a:rPr lang="zh-CN" altLang="en-US"/>
              <a:t>加密是这样一件事情：将由字母指定的一个数字值与相应数字相加。由字母指定的数字值是这样的：如果明文字母是</a:t>
            </a:r>
            <a:r>
              <a:rPr lang="en-US" altLang="zh-CN"/>
              <a:t>G</a:t>
            </a:r>
            <a:r>
              <a:rPr lang="zh-CN" altLang="en-US"/>
              <a:t>，密码本上的数字是</a:t>
            </a:r>
            <a:r>
              <a:rPr lang="en-US" altLang="zh-CN"/>
              <a:t>11</a:t>
            </a:r>
            <a:r>
              <a:rPr lang="zh-CN" altLang="en-US"/>
              <a:t>，则密文字母为</a:t>
            </a:r>
            <a:r>
              <a:rPr lang="en-US" altLang="zh-CN"/>
              <a:t>R(R</a:t>
            </a:r>
            <a:r>
              <a:rPr lang="zh-CN" altLang="en-US"/>
              <a:t>是</a:t>
            </a:r>
            <a:r>
              <a:rPr lang="en-US" altLang="zh-CN"/>
              <a:t>G</a:t>
            </a:r>
            <a:r>
              <a:rPr lang="zh-CN" altLang="en-US"/>
              <a:t>后面的第</a:t>
            </a:r>
            <a:r>
              <a:rPr lang="en-US" altLang="zh-CN"/>
              <a:t>11</a:t>
            </a:r>
            <a:r>
              <a:rPr lang="zh-CN" altLang="en-US"/>
              <a:t>个字母，或者说</a:t>
            </a:r>
            <a:r>
              <a:rPr lang="en-US" altLang="zh-CN"/>
              <a:t>G</a:t>
            </a:r>
            <a:r>
              <a:rPr lang="zh-CN" altLang="en-US"/>
              <a:t>十</a:t>
            </a:r>
            <a:r>
              <a:rPr lang="en-US" altLang="zh-CN"/>
              <a:t>11</a:t>
            </a:r>
            <a:r>
              <a:rPr lang="zh-CN" altLang="en-US"/>
              <a:t>＝</a:t>
            </a:r>
            <a:r>
              <a:rPr lang="en-US" altLang="zh-CN"/>
              <a:t>R)</a:t>
            </a:r>
            <a:r>
              <a:rPr lang="zh-CN" altLang="en-US"/>
              <a:t>。如果明文字母是</a:t>
            </a:r>
            <a:r>
              <a:rPr lang="en-US" altLang="zh-CN"/>
              <a:t>Y</a:t>
            </a:r>
            <a:r>
              <a:rPr lang="zh-CN" altLang="en-US"/>
              <a:t>而密码本上的数字为</a:t>
            </a:r>
            <a:r>
              <a:rPr lang="en-US" altLang="zh-CN"/>
              <a:t>4</a:t>
            </a:r>
            <a:r>
              <a:rPr lang="zh-CN" altLang="en-US"/>
              <a:t>，密文的字母就是</a:t>
            </a:r>
            <a:r>
              <a:rPr lang="en-US" altLang="zh-CN"/>
              <a:t>C</a:t>
            </a:r>
            <a:r>
              <a:rPr lang="zh-CN" altLang="en-US"/>
              <a:t>．或</a:t>
            </a:r>
            <a:r>
              <a:rPr lang="en-US" altLang="zh-CN"/>
              <a:t>Y</a:t>
            </a:r>
            <a:r>
              <a:rPr lang="zh-CN" altLang="en-US"/>
              <a:t>十</a:t>
            </a:r>
            <a:r>
              <a:rPr lang="en-US" altLang="zh-CN"/>
              <a:t>4</a:t>
            </a:r>
            <a:r>
              <a:rPr lang="zh-CN" altLang="en-US"/>
              <a:t>＝</a:t>
            </a:r>
            <a:r>
              <a:rPr lang="en-US" altLang="zh-CN"/>
              <a:t>C(Y</a:t>
            </a:r>
            <a:r>
              <a:rPr lang="zh-CN" altLang="en-US"/>
              <a:t>，</a:t>
            </a:r>
            <a:r>
              <a:rPr lang="en-US" altLang="zh-CN"/>
              <a:t>Z</a:t>
            </a:r>
            <a:r>
              <a:rPr lang="zh-CN" altLang="en-US"/>
              <a:t>，</a:t>
            </a:r>
            <a:r>
              <a:rPr lang="en-US" altLang="zh-CN"/>
              <a:t>A</a:t>
            </a:r>
            <a:r>
              <a:rPr lang="zh-CN" altLang="en-US"/>
              <a:t>，</a:t>
            </a:r>
            <a:r>
              <a:rPr lang="en-US" altLang="zh-CN"/>
              <a:t>B</a:t>
            </a:r>
            <a:r>
              <a:rPr lang="zh-CN" altLang="en-US"/>
              <a:t>，</a:t>
            </a:r>
            <a:r>
              <a:rPr lang="en-US" altLang="zh-CN"/>
              <a:t>C</a:t>
            </a:r>
            <a:r>
              <a:rPr lang="zh-CN" altLang="en-US"/>
              <a:t>；当到了字母表最后时，你就从</a:t>
            </a:r>
            <a:r>
              <a:rPr lang="en-US" altLang="zh-CN"/>
              <a:t>A</a:t>
            </a:r>
            <a:r>
              <a:rPr lang="zh-CN" altLang="en-US"/>
              <a:t>重新开始</a:t>
            </a:r>
            <a:r>
              <a:rPr lang="en-US" altLang="zh-CN"/>
              <a:t>)</a:t>
            </a:r>
            <a:r>
              <a:rPr lang="zh-CN" altLang="en-US"/>
              <a:t>。</a:t>
            </a:r>
          </a:p>
          <a:p>
            <a:pPr algn="just">
              <a:lnSpc>
                <a:spcPct val="90000"/>
              </a:lnSpc>
            </a:pPr>
            <a:r>
              <a:rPr lang="zh-CN" altLang="en-US"/>
              <a:t>当总部得到加密的消息时，翻译者只需将算法反过来使用便可。如果密文是</a:t>
            </a:r>
            <a:r>
              <a:rPr lang="en-US" altLang="zh-CN"/>
              <a:t>B</a:t>
            </a:r>
            <a:r>
              <a:rPr lang="zh-CN" altLang="en-US"/>
              <a:t>而密码本中的相关数是</a:t>
            </a:r>
            <a:r>
              <a:rPr lang="en-US" altLang="zh-CN"/>
              <a:t>11</a:t>
            </a:r>
            <a:r>
              <a:rPr lang="zh-CN" altLang="en-US"/>
              <a:t>，则计算</a:t>
            </a:r>
            <a:r>
              <a:rPr lang="en-US" altLang="zh-CN"/>
              <a:t>R</a:t>
            </a:r>
            <a:r>
              <a:rPr lang="zh-CN" altLang="en-US"/>
              <a:t>一</a:t>
            </a:r>
            <a:r>
              <a:rPr lang="en-US" altLang="zh-CN"/>
              <a:t>11</a:t>
            </a:r>
            <a:r>
              <a:rPr lang="zh-CN" altLang="en-US"/>
              <a:t>＝</a:t>
            </a:r>
            <a:r>
              <a:rPr lang="en-US" altLang="zh-CN"/>
              <a:t>G</a:t>
            </a:r>
            <a:r>
              <a:rPr lang="zh-CN" altLang="en-US"/>
              <a:t>。若间谍和总部使用相同的密码本，则通信将成功。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a:extLst>
              <a:ext uri="{FF2B5EF4-FFF2-40B4-BE49-F238E27FC236}">
                <a16:creationId xmlns:a16="http://schemas.microsoft.com/office/drawing/2014/main" id="{63156E60-325D-45BD-B0AA-34CF87DB228C}"/>
              </a:ext>
            </a:extLst>
          </p:cNvPr>
          <p:cNvSpPr>
            <a:spLocks noGrp="1"/>
          </p:cNvSpPr>
          <p:nvPr>
            <p:ph type="dt" sz="half" idx="10"/>
          </p:nvPr>
        </p:nvSpPr>
        <p:spPr/>
        <p:txBody>
          <a:bodyPr/>
          <a:lstStyle/>
          <a:p>
            <a:fld id="{2AA4B13D-64D0-4AEA-88B3-0107D415F1CD}" type="datetime1">
              <a:rPr lang="zh-CN" altLang="en-US"/>
              <a:pPr/>
              <a:t>2018/11/28</a:t>
            </a:fld>
            <a:endParaRPr lang="en-US" altLang="zh-CN"/>
          </a:p>
        </p:txBody>
      </p:sp>
      <p:sp>
        <p:nvSpPr>
          <p:cNvPr id="5" name="灯片编号占位符 5">
            <a:extLst>
              <a:ext uri="{FF2B5EF4-FFF2-40B4-BE49-F238E27FC236}">
                <a16:creationId xmlns:a16="http://schemas.microsoft.com/office/drawing/2014/main" id="{C7F03FB4-C824-496C-856F-F8892A3A2365}"/>
              </a:ext>
            </a:extLst>
          </p:cNvPr>
          <p:cNvSpPr>
            <a:spLocks noGrp="1"/>
          </p:cNvSpPr>
          <p:nvPr>
            <p:ph type="sldNum" sz="quarter" idx="12"/>
          </p:nvPr>
        </p:nvSpPr>
        <p:spPr/>
        <p:txBody>
          <a:bodyPr/>
          <a:lstStyle/>
          <a:p>
            <a:fld id="{DF789384-9C40-4B50-98C9-E60A5254EA36}" type="slidenum">
              <a:rPr lang="en-US" altLang="zh-CN"/>
              <a:pPr/>
              <a:t>50</a:t>
            </a:fld>
            <a:endParaRPr lang="en-US" altLang="zh-CN"/>
          </a:p>
        </p:txBody>
      </p:sp>
      <p:sp>
        <p:nvSpPr>
          <p:cNvPr id="722947" name="Rectangle 3">
            <a:extLst>
              <a:ext uri="{FF2B5EF4-FFF2-40B4-BE49-F238E27FC236}">
                <a16:creationId xmlns:a16="http://schemas.microsoft.com/office/drawing/2014/main" id="{54AE724A-22A2-4B54-A2B7-6F40C03C04A8}"/>
              </a:ext>
            </a:extLst>
          </p:cNvPr>
          <p:cNvSpPr>
            <a:spLocks noGrp="1" noRot="1" noChangeArrowheads="1"/>
          </p:cNvSpPr>
          <p:nvPr>
            <p:ph type="body" idx="1"/>
          </p:nvPr>
        </p:nvSpPr>
        <p:spPr>
          <a:xfrm>
            <a:off x="2208213" y="1377951"/>
            <a:ext cx="8153400" cy="4498975"/>
          </a:xfrm>
        </p:spPr>
        <p:txBody>
          <a:bodyPr/>
          <a:lstStyle/>
          <a:p>
            <a:pPr algn="just">
              <a:lnSpc>
                <a:spcPct val="160000"/>
              </a:lnSpc>
              <a:buClr>
                <a:srgbClr val="0000CC"/>
              </a:buClr>
              <a:buSzPct val="85000"/>
            </a:pPr>
            <a:r>
              <a:rPr lang="zh-CN" altLang="en-US"/>
              <a:t>自同步流密码能够抵抗密文搜索，因为消息序列的相同部分被密钥序列的不同部分加密。</a:t>
            </a:r>
          </a:p>
          <a:p>
            <a:pPr algn="just">
              <a:lnSpc>
                <a:spcPct val="160000"/>
              </a:lnSpc>
              <a:buClr>
                <a:srgbClr val="0000CC"/>
              </a:buClr>
              <a:buSzPct val="85000"/>
            </a:pPr>
            <a:r>
              <a:rPr lang="zh-CN" altLang="en-US"/>
              <a:t>自同步流密码也能抵抗所有破坏真实性的活动，因为密文的任何改变都会影响密钥序列。</a:t>
            </a:r>
          </a:p>
          <a:p>
            <a:pPr algn="just">
              <a:lnSpc>
                <a:spcPct val="160000"/>
              </a:lnSpc>
              <a:buClr>
                <a:srgbClr val="0000CC"/>
              </a:buClr>
              <a:buSzPct val="85000"/>
            </a:pPr>
            <a:r>
              <a:rPr lang="zh-CN" altLang="en-US"/>
              <a:t>由于最后一个分组的密文函数依赖于整个消息，所以可以用它做整个消息的校验和。</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06C5731B-7ADF-43BB-AE96-A3D8017DA91D}"/>
              </a:ext>
            </a:extLst>
          </p:cNvPr>
          <p:cNvSpPr>
            <a:spLocks noGrp="1"/>
          </p:cNvSpPr>
          <p:nvPr>
            <p:ph type="dt" sz="half" idx="10"/>
          </p:nvPr>
        </p:nvSpPr>
        <p:spPr/>
        <p:txBody>
          <a:bodyPr/>
          <a:lstStyle/>
          <a:p>
            <a:fld id="{0D7742A0-B076-4A66-B98F-6CFDD60BFFB5}" type="datetime1">
              <a:rPr lang="zh-CN" altLang="en-US"/>
              <a:pPr/>
              <a:t>2018/11/28</a:t>
            </a:fld>
            <a:endParaRPr lang="en-US" altLang="zh-CN"/>
          </a:p>
        </p:txBody>
      </p:sp>
      <p:sp>
        <p:nvSpPr>
          <p:cNvPr id="6" name="灯片编号占位符 5">
            <a:extLst>
              <a:ext uri="{FF2B5EF4-FFF2-40B4-BE49-F238E27FC236}">
                <a16:creationId xmlns:a16="http://schemas.microsoft.com/office/drawing/2014/main" id="{F7F05451-F889-4637-8CC4-71B4A63DC3BD}"/>
              </a:ext>
            </a:extLst>
          </p:cNvPr>
          <p:cNvSpPr>
            <a:spLocks noGrp="1"/>
          </p:cNvSpPr>
          <p:nvPr>
            <p:ph type="sldNum" sz="quarter" idx="12"/>
          </p:nvPr>
        </p:nvSpPr>
        <p:spPr/>
        <p:txBody>
          <a:bodyPr/>
          <a:lstStyle/>
          <a:p>
            <a:fld id="{81571EEA-A4A6-4621-AC0E-F72D2F412706}" type="slidenum">
              <a:rPr lang="en-US" altLang="zh-CN"/>
              <a:pPr/>
              <a:t>51</a:t>
            </a:fld>
            <a:endParaRPr lang="en-US" altLang="zh-CN"/>
          </a:p>
        </p:txBody>
      </p:sp>
      <p:sp>
        <p:nvSpPr>
          <p:cNvPr id="723971" name="Rectangle 1027">
            <a:extLst>
              <a:ext uri="{FF2B5EF4-FFF2-40B4-BE49-F238E27FC236}">
                <a16:creationId xmlns:a16="http://schemas.microsoft.com/office/drawing/2014/main" id="{814767D1-3F7E-4E19-8B79-F1B9D310A0FC}"/>
              </a:ext>
            </a:extLst>
          </p:cNvPr>
          <p:cNvSpPr>
            <a:spLocks noGrp="1" noRot="1" noChangeArrowheads="1"/>
          </p:cNvSpPr>
          <p:nvPr>
            <p:ph type="body" idx="1"/>
          </p:nvPr>
        </p:nvSpPr>
        <p:spPr>
          <a:xfrm>
            <a:off x="1774826" y="1306514"/>
            <a:ext cx="8359775" cy="4930775"/>
          </a:xfrm>
        </p:spPr>
        <p:txBody>
          <a:bodyPr/>
          <a:lstStyle/>
          <a:p>
            <a:pPr algn="just">
              <a:lnSpc>
                <a:spcPct val="120000"/>
              </a:lnSpc>
            </a:pPr>
            <a:r>
              <a:rPr lang="zh-CN" altLang="en-US"/>
              <a:t>校验和是指函数依赖于消息中的每一位的任何定长分组，所以不同的消息几乎总有不同的校验和。为了验证真实性，总是把校验和加在消息的末尾。计算校验和的方法应能保证两个不同消息</a:t>
            </a:r>
            <a:r>
              <a:rPr lang="en-US" altLang="zh-CN"/>
              <a:t>(</a:t>
            </a:r>
            <a:r>
              <a:rPr lang="zh-CN" altLang="en-US"/>
              <a:t>至少有一位不同</a:t>
            </a:r>
            <a:r>
              <a:rPr lang="en-US" altLang="zh-CN"/>
              <a:t>)</a:t>
            </a:r>
            <a:r>
              <a:rPr lang="zh-CN" altLang="en-US"/>
              <a:t>产生同一校验和的概率仅为</a:t>
            </a:r>
            <a:r>
              <a:rPr lang="en-US" altLang="zh-CN"/>
              <a:t>2</a:t>
            </a:r>
            <a:r>
              <a:rPr lang="en-US" altLang="zh-CN" baseline="30000"/>
              <a:t>-</a:t>
            </a:r>
            <a:r>
              <a:rPr lang="en-US" altLang="zh-CN" i="1" baseline="30000"/>
              <a:t>n</a:t>
            </a:r>
            <a:r>
              <a:rPr lang="en-US" altLang="zh-CN"/>
              <a:t>(</a:t>
            </a:r>
            <a:r>
              <a:rPr lang="en-US" altLang="zh-CN" i="1"/>
              <a:t>n</a:t>
            </a:r>
            <a:r>
              <a:rPr lang="zh-CN" altLang="en-US"/>
              <a:t>是校验和的长度</a:t>
            </a:r>
            <a:r>
              <a:rPr lang="en-US" altLang="zh-CN"/>
              <a:t>)</a:t>
            </a:r>
            <a:r>
              <a:rPr lang="zh-CN" altLang="en-US"/>
              <a:t>。在不要求保密性，只要求真实性的场合，密文反馈方式可用来计算明文数据的校验和。尽管校验和通常不能象对整个消息进行真实性加密那么可靠，但是对于许多要求不太高的应用却已经足够了。</a:t>
            </a:r>
            <a:r>
              <a:rPr lang="zh-CN" altLang="en-US" sz="2400"/>
              <a:t> </a:t>
            </a:r>
          </a:p>
        </p:txBody>
      </p:sp>
      <p:sp>
        <p:nvSpPr>
          <p:cNvPr id="723973" name="Rectangle 1029">
            <a:extLst>
              <a:ext uri="{FF2B5EF4-FFF2-40B4-BE49-F238E27FC236}">
                <a16:creationId xmlns:a16="http://schemas.microsoft.com/office/drawing/2014/main" id="{3A1124D4-C0A8-4D99-A244-EC74C63295E3}"/>
              </a:ext>
            </a:extLst>
          </p:cNvPr>
          <p:cNvSpPr>
            <a:spLocks noChangeArrowheads="1"/>
          </p:cNvSpPr>
          <p:nvPr/>
        </p:nvSpPr>
        <p:spPr bwMode="auto">
          <a:xfrm>
            <a:off x="1524001" y="3149084"/>
            <a:ext cx="184731" cy="369332"/>
          </a:xfrm>
          <a:prstGeom prst="rect">
            <a:avLst/>
          </a:prstGeom>
          <a:noFill/>
          <a:ln>
            <a:noFill/>
          </a:ln>
          <a:effectLst>
            <a:outerShdw dist="125724" dir="189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Lst>
        </p:spPr>
        <p:txBody>
          <a:bodyPr wrap="none" anchor="ctr">
            <a:spAutoFit/>
          </a:bodyPr>
          <a:lstStyle/>
          <a:p>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a:extLst>
              <a:ext uri="{FF2B5EF4-FFF2-40B4-BE49-F238E27FC236}">
                <a16:creationId xmlns:a16="http://schemas.microsoft.com/office/drawing/2014/main" id="{A7FA23EE-42DE-429E-A286-68416A22956F}"/>
              </a:ext>
            </a:extLst>
          </p:cNvPr>
          <p:cNvSpPr>
            <a:spLocks noGrp="1"/>
          </p:cNvSpPr>
          <p:nvPr>
            <p:ph type="dt" sz="half" idx="10"/>
          </p:nvPr>
        </p:nvSpPr>
        <p:spPr/>
        <p:txBody>
          <a:bodyPr/>
          <a:lstStyle/>
          <a:p>
            <a:fld id="{54552352-E453-423F-8B3F-3A28B5809877}" type="datetime1">
              <a:rPr lang="zh-CN" altLang="en-US"/>
              <a:pPr/>
              <a:t>2018/11/28</a:t>
            </a:fld>
            <a:endParaRPr lang="en-US" altLang="zh-CN"/>
          </a:p>
        </p:txBody>
      </p:sp>
      <p:sp>
        <p:nvSpPr>
          <p:cNvPr id="7" name="灯片编号占位符 5">
            <a:extLst>
              <a:ext uri="{FF2B5EF4-FFF2-40B4-BE49-F238E27FC236}">
                <a16:creationId xmlns:a16="http://schemas.microsoft.com/office/drawing/2014/main" id="{3FCA38C6-0018-47B2-A632-D64E6ED9E1ED}"/>
              </a:ext>
            </a:extLst>
          </p:cNvPr>
          <p:cNvSpPr>
            <a:spLocks noGrp="1"/>
          </p:cNvSpPr>
          <p:nvPr>
            <p:ph type="sldNum" sz="quarter" idx="12"/>
          </p:nvPr>
        </p:nvSpPr>
        <p:spPr/>
        <p:txBody>
          <a:bodyPr/>
          <a:lstStyle/>
          <a:p>
            <a:fld id="{D3DE82FB-3656-46DA-A8CF-DE8222663990}" type="slidenum">
              <a:rPr lang="en-US" altLang="zh-CN"/>
              <a:pPr/>
              <a:t>52</a:t>
            </a:fld>
            <a:endParaRPr lang="en-US" altLang="zh-CN"/>
          </a:p>
        </p:txBody>
      </p:sp>
      <p:sp>
        <p:nvSpPr>
          <p:cNvPr id="957442" name="Rectangle 1026">
            <a:extLst>
              <a:ext uri="{FF2B5EF4-FFF2-40B4-BE49-F238E27FC236}">
                <a16:creationId xmlns:a16="http://schemas.microsoft.com/office/drawing/2014/main" id="{830CE841-2F0A-4846-8024-5BFD6FA7BFC6}"/>
              </a:ext>
            </a:extLst>
          </p:cNvPr>
          <p:cNvSpPr>
            <a:spLocks noGrp="1" noRot="1" noChangeArrowheads="1"/>
          </p:cNvSpPr>
          <p:nvPr>
            <p:ph type="title"/>
          </p:nvPr>
        </p:nvSpPr>
        <p:spPr>
          <a:noFill/>
        </p:spPr>
        <p:txBody>
          <a:bodyPr/>
          <a:lstStyle/>
          <a:p>
            <a:pPr fontAlgn="t"/>
            <a:r>
              <a:rPr lang="zh-CN" altLang="en-US">
                <a:latin typeface="华文行楷" panose="02010800040101010101" pitchFamily="2" charset="-122"/>
              </a:rPr>
              <a:t>流密码</a:t>
            </a:r>
          </a:p>
        </p:txBody>
      </p:sp>
      <p:sp>
        <p:nvSpPr>
          <p:cNvPr id="957443" name="Rectangle 1027">
            <a:extLst>
              <a:ext uri="{FF2B5EF4-FFF2-40B4-BE49-F238E27FC236}">
                <a16:creationId xmlns:a16="http://schemas.microsoft.com/office/drawing/2014/main" id="{14A372F5-524F-4B09-BF98-CBB544664F35}"/>
              </a:ext>
            </a:extLst>
          </p:cNvPr>
          <p:cNvSpPr>
            <a:spLocks noGrp="1" noRot="1" noChangeArrowheads="1"/>
          </p:cNvSpPr>
          <p:nvPr>
            <p:ph type="body" idx="1"/>
          </p:nvPr>
        </p:nvSpPr>
        <p:spPr>
          <a:xfrm>
            <a:off x="2098676" y="1438276"/>
            <a:ext cx="8277225" cy="5038725"/>
          </a:xfrm>
          <a:noFill/>
          <a:extLst>
            <a:ext uri="{AF507438-7753-43E0-B8FC-AC1667EBCBE1}">
              <a14:hiddenEffects xmlns:a14="http://schemas.microsoft.com/office/drawing/2010/main">
                <a:effectLst>
                  <a:outerShdw dist="35921" dir="2700000" algn="ctr" rotWithShape="0">
                    <a:schemeClr val="bg1">
                      <a:alpha val="50000"/>
                    </a:schemeClr>
                  </a:outerShdw>
                </a:effectLst>
              </a14:hiddenEffects>
            </a:ext>
          </a:extLst>
        </p:spPr>
        <p:txBody>
          <a:bodyPr/>
          <a:lstStyle/>
          <a:p>
            <a:pPr>
              <a:buSzPct val="150000"/>
              <a:buFont typeface="Wingdings" panose="05000000000000000000" pitchFamily="2" charset="2"/>
              <a:buBlip>
                <a:blip r:embed="rId2"/>
              </a:buBlip>
            </a:pPr>
            <a:r>
              <a:rPr lang="zh-CN" altLang="en-US"/>
              <a:t>流密码介绍</a:t>
            </a:r>
          </a:p>
          <a:p>
            <a:pPr>
              <a:buSzPct val="150000"/>
              <a:buFont typeface="Wingdings" panose="05000000000000000000" pitchFamily="2" charset="2"/>
              <a:buBlip>
                <a:blip r:embed="rId2"/>
              </a:buBlip>
            </a:pPr>
            <a:r>
              <a:rPr lang="zh-CN" altLang="en-US"/>
              <a:t>流密码的分类</a:t>
            </a:r>
          </a:p>
          <a:p>
            <a:pPr>
              <a:buSzPct val="150000"/>
              <a:buFont typeface="Wingdings" panose="05000000000000000000" pitchFamily="2" charset="2"/>
              <a:buBlip>
                <a:blip r:embed="rId2"/>
              </a:buBlip>
            </a:pPr>
            <a:r>
              <a:rPr lang="zh-CN" altLang="en-US">
                <a:latin typeface="宋体" panose="02010600030101010101" pitchFamily="2" charset="-122"/>
              </a:rPr>
              <a:t>一种流密码算法</a:t>
            </a:r>
            <a:r>
              <a:rPr lang="en-US" altLang="zh-CN"/>
              <a:t>——</a:t>
            </a:r>
            <a:r>
              <a:rPr lang="en-US" altLang="zh-CN">
                <a:latin typeface="宋体" panose="02010600030101010101" pitchFamily="2" charset="-122"/>
              </a:rPr>
              <a:t>RC4</a:t>
            </a:r>
            <a:endParaRPr lang="en-US" altLang="zh-CN"/>
          </a:p>
          <a:p>
            <a:pPr>
              <a:buSzPct val="150000"/>
              <a:buFont typeface="Wingdings" panose="05000000000000000000" pitchFamily="2" charset="2"/>
              <a:buBlip>
                <a:blip r:embed="rId2"/>
              </a:buBlip>
            </a:pPr>
            <a:r>
              <a:rPr lang="zh-CN" altLang="en-US">
                <a:latin typeface="宋体" panose="02010600030101010101" pitchFamily="2" charset="-122"/>
              </a:rPr>
              <a:t>流密码和分组密码的比较</a:t>
            </a:r>
          </a:p>
          <a:p>
            <a:pPr>
              <a:buSzPct val="150000"/>
              <a:buFont typeface="Wingdings" panose="05000000000000000000" pitchFamily="2" charset="2"/>
              <a:buBlip>
                <a:blip r:embed="rId2"/>
              </a:buBlip>
            </a:pPr>
            <a:r>
              <a:rPr lang="zh-CN" altLang="en-US"/>
              <a:t>流密码的设计准则</a:t>
            </a:r>
            <a:endParaRPr lang="zh-CN" altLang="en-US">
              <a:latin typeface="宋体" panose="02010600030101010101" pitchFamily="2" charset="-122"/>
            </a:endParaRPr>
          </a:p>
          <a:p>
            <a:pPr>
              <a:buSzPct val="150000"/>
              <a:buFont typeface="Wingdings" panose="05000000000000000000" pitchFamily="2" charset="2"/>
              <a:buBlip>
                <a:blip r:embed="rId2"/>
              </a:buBlip>
            </a:pPr>
            <a:r>
              <a:rPr lang="zh-CN" altLang="en-US">
                <a:latin typeface="宋体" panose="02010600030101010101" pitchFamily="2" charset="-122"/>
              </a:rPr>
              <a:t>混沌变码本流密码</a:t>
            </a:r>
          </a:p>
        </p:txBody>
      </p:sp>
      <p:sp>
        <p:nvSpPr>
          <p:cNvPr id="957444" name="AutoShape 1028">
            <a:extLst>
              <a:ext uri="{FF2B5EF4-FFF2-40B4-BE49-F238E27FC236}">
                <a16:creationId xmlns:a16="http://schemas.microsoft.com/office/drawing/2014/main" id="{2295EB06-8A91-4E47-BA66-E90A21F3B9FB}"/>
              </a:ext>
            </a:extLst>
          </p:cNvPr>
          <p:cNvSpPr>
            <a:spLocks noChangeArrowheads="1"/>
          </p:cNvSpPr>
          <p:nvPr/>
        </p:nvSpPr>
        <p:spPr bwMode="auto">
          <a:xfrm>
            <a:off x="7104063" y="2781300"/>
            <a:ext cx="1016000" cy="304800"/>
          </a:xfrm>
          <a:prstGeom prst="leftArrow">
            <a:avLst>
              <a:gd name="adj1" fmla="val 50000"/>
              <a:gd name="adj2" fmla="val 83333"/>
            </a:avLst>
          </a:prstGeom>
          <a:solidFill>
            <a:srgbClr val="009900"/>
          </a:solidFill>
          <a:ln w="9525">
            <a:miter lim="800000"/>
            <a:headEnd/>
            <a:tailEnd/>
          </a:ln>
          <a:effectLst/>
          <a:scene3d>
            <a:camera prst="legacyPerspectiveTopRight"/>
            <a:lightRig rig="legacyFlat3" dir="b"/>
          </a:scene3d>
          <a:sp3d extrusionH="430200" prstMaterial="legacyMatte">
            <a:bevelT w="13500" h="13500" prst="angle"/>
            <a:bevelB w="13500" h="13500" prst="angle"/>
            <a:extrusionClr>
              <a:srgbClr val="009900"/>
            </a:extrusionClr>
            <a:contourClr>
              <a:srgbClr val="009900"/>
            </a:contourClr>
          </a:sp3d>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flatTx/>
          </a:bodyPr>
          <a:lstStyle/>
          <a:p>
            <a:pPr algn="ctr" eaLnBrk="1" fontAlgn="ctr" latinLnBrk="1" hangingPunct="1">
              <a:spcBef>
                <a:spcPct val="20000"/>
              </a:spcBef>
            </a:pPr>
            <a:endParaRPr lang="zh-CN" altLang="zh-CN">
              <a:latin typeface="Times New Roman" panose="02020603050405020304" pitchFamily="18" charset="0"/>
            </a:endParaRP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C3850A24-FBB2-4585-A46E-BD455F15E503}"/>
              </a:ext>
            </a:extLst>
          </p:cNvPr>
          <p:cNvSpPr>
            <a:spLocks noGrp="1"/>
          </p:cNvSpPr>
          <p:nvPr>
            <p:ph type="dt" sz="half" idx="10"/>
          </p:nvPr>
        </p:nvSpPr>
        <p:spPr/>
        <p:txBody>
          <a:bodyPr/>
          <a:lstStyle/>
          <a:p>
            <a:fld id="{4DE84E68-2891-4987-AE5C-FC13609CADC1}" type="datetime1">
              <a:rPr lang="zh-CN" altLang="en-US"/>
              <a:pPr/>
              <a:t>2018/11/28</a:t>
            </a:fld>
            <a:endParaRPr lang="en-US" altLang="zh-CN"/>
          </a:p>
        </p:txBody>
      </p:sp>
      <p:sp>
        <p:nvSpPr>
          <p:cNvPr id="6" name="灯片编号占位符 5">
            <a:extLst>
              <a:ext uri="{FF2B5EF4-FFF2-40B4-BE49-F238E27FC236}">
                <a16:creationId xmlns:a16="http://schemas.microsoft.com/office/drawing/2014/main" id="{85748F69-CC2F-4682-9972-C05AA6BC7C1A}"/>
              </a:ext>
            </a:extLst>
          </p:cNvPr>
          <p:cNvSpPr>
            <a:spLocks noGrp="1"/>
          </p:cNvSpPr>
          <p:nvPr>
            <p:ph type="sldNum" sz="quarter" idx="12"/>
          </p:nvPr>
        </p:nvSpPr>
        <p:spPr/>
        <p:txBody>
          <a:bodyPr/>
          <a:lstStyle/>
          <a:p>
            <a:fld id="{BB322B5D-28D9-455F-A1E1-CD5E76597CB6}" type="slidenum">
              <a:rPr lang="en-US" altLang="zh-CN"/>
              <a:pPr/>
              <a:t>53</a:t>
            </a:fld>
            <a:endParaRPr lang="en-US" altLang="zh-CN"/>
          </a:p>
        </p:txBody>
      </p:sp>
      <p:sp>
        <p:nvSpPr>
          <p:cNvPr id="975874" name="Rectangle 2">
            <a:extLst>
              <a:ext uri="{FF2B5EF4-FFF2-40B4-BE49-F238E27FC236}">
                <a16:creationId xmlns:a16="http://schemas.microsoft.com/office/drawing/2014/main" id="{6D95455A-7921-4513-8BB7-2B6BCAAABD68}"/>
              </a:ext>
            </a:extLst>
          </p:cNvPr>
          <p:cNvSpPr>
            <a:spLocks noGrp="1" noRot="1" noChangeArrowheads="1"/>
          </p:cNvSpPr>
          <p:nvPr>
            <p:ph type="title"/>
          </p:nvPr>
        </p:nvSpPr>
        <p:spPr/>
        <p:txBody>
          <a:bodyPr/>
          <a:lstStyle/>
          <a:p>
            <a:r>
              <a:rPr lang="zh-CN" altLang="en-US"/>
              <a:t>流密码算法</a:t>
            </a:r>
            <a:r>
              <a:rPr lang="en-US" altLang="zh-CN"/>
              <a:t>RC4</a:t>
            </a:r>
          </a:p>
        </p:txBody>
      </p:sp>
      <p:sp>
        <p:nvSpPr>
          <p:cNvPr id="975875" name="Rectangle 3">
            <a:extLst>
              <a:ext uri="{FF2B5EF4-FFF2-40B4-BE49-F238E27FC236}">
                <a16:creationId xmlns:a16="http://schemas.microsoft.com/office/drawing/2014/main" id="{187257CA-7572-49D9-BF46-9C31F5AE4CD4}"/>
              </a:ext>
            </a:extLst>
          </p:cNvPr>
          <p:cNvSpPr>
            <a:spLocks noGrp="1" noRot="1" noChangeArrowheads="1"/>
          </p:cNvSpPr>
          <p:nvPr>
            <p:ph type="body" idx="1"/>
          </p:nvPr>
        </p:nvSpPr>
        <p:spPr>
          <a:xfrm>
            <a:off x="1847851" y="1341438"/>
            <a:ext cx="8512175" cy="5002212"/>
          </a:xfrm>
        </p:spPr>
        <p:txBody>
          <a:bodyPr/>
          <a:lstStyle/>
          <a:p>
            <a:pPr>
              <a:lnSpc>
                <a:spcPct val="120000"/>
              </a:lnSpc>
              <a:buFont typeface="Wingdings" panose="05000000000000000000" pitchFamily="2" charset="2"/>
              <a:buNone/>
            </a:pPr>
            <a:r>
              <a:rPr lang="en-US" altLang="zh-CN"/>
              <a:t>         </a:t>
            </a:r>
            <a:r>
              <a:rPr lang="en-US" altLang="zh-CN">
                <a:latin typeface="宋体" panose="02010600030101010101" pitchFamily="2" charset="-122"/>
              </a:rPr>
              <a:t>RC4</a:t>
            </a:r>
            <a:r>
              <a:rPr lang="zh-CN" altLang="en-US">
                <a:latin typeface="宋体" panose="02010600030101010101" pitchFamily="2" charset="-122"/>
              </a:rPr>
              <a:t>是</a:t>
            </a:r>
            <a:r>
              <a:rPr lang="en-US" altLang="zh-CN">
                <a:latin typeface="宋体" panose="02010600030101010101" pitchFamily="2" charset="-122"/>
              </a:rPr>
              <a:t>Ron Rivest</a:t>
            </a:r>
            <a:r>
              <a:rPr lang="zh-CN" altLang="en-US">
                <a:latin typeface="宋体" panose="02010600030101010101" pitchFamily="2" charset="-122"/>
              </a:rPr>
              <a:t>在</a:t>
            </a:r>
            <a:r>
              <a:rPr lang="en-US" altLang="zh-CN">
                <a:latin typeface="宋体" panose="02010600030101010101" pitchFamily="2" charset="-122"/>
              </a:rPr>
              <a:t>1987</a:t>
            </a:r>
            <a:r>
              <a:rPr lang="zh-CN" altLang="en-US">
                <a:latin typeface="宋体" panose="02010600030101010101" pitchFamily="2" charset="-122"/>
              </a:rPr>
              <a:t>年为</a:t>
            </a:r>
            <a:r>
              <a:rPr lang="en-US" altLang="zh-CN">
                <a:latin typeface="宋体" panose="02010600030101010101" pitchFamily="2" charset="-122"/>
              </a:rPr>
              <a:t>RSA</a:t>
            </a:r>
            <a:r>
              <a:rPr lang="zh-CN" altLang="en-US">
                <a:latin typeface="宋体" panose="02010600030101010101" pitchFamily="2" charset="-122"/>
              </a:rPr>
              <a:t>数据安全公司开发的一个</a:t>
            </a:r>
            <a:r>
              <a:rPr lang="zh-CN" altLang="en-US">
                <a:solidFill>
                  <a:schemeClr val="tx2"/>
                </a:solidFill>
                <a:latin typeface="宋体" panose="02010600030101010101" pitchFamily="2" charset="-122"/>
              </a:rPr>
              <a:t>密钥长度可变</a:t>
            </a:r>
            <a:r>
              <a:rPr lang="zh-CN" altLang="en-US">
                <a:latin typeface="宋体" panose="02010600030101010101" pitchFamily="2" charset="-122"/>
              </a:rPr>
              <a:t>的序列密码。已经应用于</a:t>
            </a:r>
            <a:r>
              <a:rPr lang="en-US" altLang="zh-CN">
                <a:latin typeface="宋体" panose="02010600030101010101" pitchFamily="2" charset="-122"/>
              </a:rPr>
              <a:t>SSL/TLS</a:t>
            </a:r>
            <a:r>
              <a:rPr lang="zh-CN" altLang="en-US">
                <a:latin typeface="宋体" panose="02010600030101010101" pitchFamily="2" charset="-122"/>
              </a:rPr>
              <a:t>协议，</a:t>
            </a:r>
            <a:r>
              <a:rPr lang="en-US" altLang="zh-CN">
                <a:latin typeface="宋体" panose="02010600030101010101" pitchFamily="2" charset="-122"/>
              </a:rPr>
              <a:t>WEP</a:t>
            </a:r>
            <a:r>
              <a:rPr lang="zh-CN" altLang="en-US">
                <a:latin typeface="宋体" panose="02010600030101010101" pitchFamily="2" charset="-122"/>
              </a:rPr>
              <a:t>（</a:t>
            </a:r>
            <a:r>
              <a:rPr lang="en-US" altLang="zh-CN">
                <a:latin typeface="宋体" panose="02010600030101010101" pitchFamily="2" charset="-122"/>
              </a:rPr>
              <a:t>IEEE802.11)</a:t>
            </a:r>
            <a:r>
              <a:rPr lang="zh-CN" altLang="en-US">
                <a:latin typeface="宋体" panose="02010600030101010101" pitchFamily="2" charset="-122"/>
              </a:rPr>
              <a:t>。 </a:t>
            </a:r>
          </a:p>
          <a:p>
            <a:pPr>
              <a:lnSpc>
                <a:spcPct val="120000"/>
              </a:lnSpc>
              <a:buFont typeface="Wingdings" panose="05000000000000000000" pitchFamily="2" charset="2"/>
              <a:buNone/>
            </a:pPr>
            <a:r>
              <a:rPr lang="zh-CN" altLang="en-US">
                <a:latin typeface="宋体" panose="02010600030101010101" pitchFamily="2" charset="-122"/>
              </a:rPr>
              <a:t>      在开始的七年中它有专利保护</a:t>
            </a:r>
            <a:r>
              <a:rPr lang="en-US" altLang="zh-CN">
                <a:latin typeface="宋体" panose="02010600030101010101" pitchFamily="2" charset="-122"/>
              </a:rPr>
              <a:t>,</a:t>
            </a:r>
            <a:r>
              <a:rPr lang="zh-CN" altLang="en-US">
                <a:latin typeface="宋体" panose="02010600030101010101" pitchFamily="2" charset="-122"/>
              </a:rPr>
              <a:t>算法的细节仅在签署一个保密协议后才能得到。</a:t>
            </a:r>
            <a:r>
              <a:rPr lang="en-US" altLang="zh-CN">
                <a:latin typeface="宋体" panose="02010600030101010101" pitchFamily="2" charset="-122"/>
              </a:rPr>
              <a:t>1994</a:t>
            </a:r>
            <a:r>
              <a:rPr lang="zh-CN" altLang="en-US">
                <a:latin typeface="宋体" panose="02010600030101010101" pitchFamily="2" charset="-122"/>
              </a:rPr>
              <a:t>年</a:t>
            </a:r>
            <a:r>
              <a:rPr lang="en-US" altLang="zh-CN">
                <a:latin typeface="宋体" panose="02010600030101010101" pitchFamily="2" charset="-122"/>
              </a:rPr>
              <a:t>9</a:t>
            </a:r>
            <a:r>
              <a:rPr lang="zh-CN" altLang="en-US">
                <a:latin typeface="宋体" panose="02010600030101010101" pitchFamily="2" charset="-122"/>
              </a:rPr>
              <a:t>月，有人把它的源代码仍匿名张贴到</a:t>
            </a:r>
            <a:r>
              <a:rPr lang="en-US" altLang="zh-CN">
                <a:latin typeface="宋体" panose="02010600030101010101" pitchFamily="2" charset="-122"/>
              </a:rPr>
              <a:t>Cypherpunks</a:t>
            </a:r>
            <a:r>
              <a:rPr lang="zh-CN" altLang="en-US">
                <a:latin typeface="宋体" panose="02010600030101010101" pitchFamily="2" charset="-122"/>
              </a:rPr>
              <a:t>邮件列表中，从而把这个算法泄露了出去。尽管</a:t>
            </a:r>
            <a:r>
              <a:rPr lang="en-US" altLang="zh-CN">
                <a:latin typeface="宋体" panose="02010600030101010101" pitchFamily="2" charset="-122"/>
              </a:rPr>
              <a:t>RSA</a:t>
            </a:r>
            <a:r>
              <a:rPr lang="zh-CN" altLang="en-US">
                <a:latin typeface="宋体" panose="02010600030101010101" pitchFamily="2" charset="-122"/>
              </a:rPr>
              <a:t>公司宣称即使公开代码它仍然是商业秘密，但为时己晚。</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a:extLst>
              <a:ext uri="{FF2B5EF4-FFF2-40B4-BE49-F238E27FC236}">
                <a16:creationId xmlns:a16="http://schemas.microsoft.com/office/drawing/2014/main" id="{2A27EE3C-CC1C-4A19-92AC-A6CF159AFFEA}"/>
              </a:ext>
            </a:extLst>
          </p:cNvPr>
          <p:cNvSpPr>
            <a:spLocks noGrp="1"/>
          </p:cNvSpPr>
          <p:nvPr>
            <p:ph type="dt" sz="half" idx="10"/>
          </p:nvPr>
        </p:nvSpPr>
        <p:spPr/>
        <p:txBody>
          <a:bodyPr/>
          <a:lstStyle/>
          <a:p>
            <a:fld id="{76A2CC1E-911A-4CE3-B6E7-5D1EDCF1140F}" type="datetime1">
              <a:rPr lang="zh-CN" altLang="en-US"/>
              <a:pPr/>
              <a:t>2018/11/28</a:t>
            </a:fld>
            <a:endParaRPr lang="en-US" altLang="zh-CN"/>
          </a:p>
        </p:txBody>
      </p:sp>
      <p:sp>
        <p:nvSpPr>
          <p:cNvPr id="7" name="灯片编号占位符 5">
            <a:extLst>
              <a:ext uri="{FF2B5EF4-FFF2-40B4-BE49-F238E27FC236}">
                <a16:creationId xmlns:a16="http://schemas.microsoft.com/office/drawing/2014/main" id="{A03489BF-6CB7-4A33-A520-9BB5F59642C2}"/>
              </a:ext>
            </a:extLst>
          </p:cNvPr>
          <p:cNvSpPr>
            <a:spLocks noGrp="1"/>
          </p:cNvSpPr>
          <p:nvPr>
            <p:ph type="sldNum" sz="quarter" idx="12"/>
          </p:nvPr>
        </p:nvSpPr>
        <p:spPr/>
        <p:txBody>
          <a:bodyPr/>
          <a:lstStyle/>
          <a:p>
            <a:fld id="{8F816309-79F1-4652-8A19-8C7932B2BF28}" type="slidenum">
              <a:rPr lang="en-US" altLang="zh-CN"/>
              <a:pPr/>
              <a:t>54</a:t>
            </a:fld>
            <a:endParaRPr lang="en-US" altLang="zh-CN"/>
          </a:p>
        </p:txBody>
      </p:sp>
      <p:sp>
        <p:nvSpPr>
          <p:cNvPr id="976898" name="Rectangle 2">
            <a:extLst>
              <a:ext uri="{FF2B5EF4-FFF2-40B4-BE49-F238E27FC236}">
                <a16:creationId xmlns:a16="http://schemas.microsoft.com/office/drawing/2014/main" id="{494C9A6D-64BA-4DFE-A77F-B718371ABB97}"/>
              </a:ext>
            </a:extLst>
          </p:cNvPr>
          <p:cNvSpPr>
            <a:spLocks noGrp="1" noRot="1" noChangeArrowheads="1"/>
          </p:cNvSpPr>
          <p:nvPr>
            <p:ph type="title"/>
          </p:nvPr>
        </p:nvSpPr>
        <p:spPr/>
        <p:txBody>
          <a:bodyPr/>
          <a:lstStyle/>
          <a:p>
            <a:r>
              <a:rPr lang="en-US" altLang="zh-CN"/>
              <a:t>RC4</a:t>
            </a:r>
            <a:r>
              <a:rPr lang="zh-CN" altLang="en-US"/>
              <a:t>的特点</a:t>
            </a:r>
          </a:p>
        </p:txBody>
      </p:sp>
      <p:sp>
        <p:nvSpPr>
          <p:cNvPr id="976899" name="Rectangle 3">
            <a:extLst>
              <a:ext uri="{FF2B5EF4-FFF2-40B4-BE49-F238E27FC236}">
                <a16:creationId xmlns:a16="http://schemas.microsoft.com/office/drawing/2014/main" id="{5B22ED07-8BFC-4A0C-8BB6-4A0AA8153B6B}"/>
              </a:ext>
            </a:extLst>
          </p:cNvPr>
          <p:cNvSpPr>
            <a:spLocks noGrp="1" noRot="1" noChangeArrowheads="1"/>
          </p:cNvSpPr>
          <p:nvPr>
            <p:ph type="body" idx="1"/>
          </p:nvPr>
        </p:nvSpPr>
        <p:spPr>
          <a:xfrm>
            <a:off x="1919289" y="1219201"/>
            <a:ext cx="8569325" cy="4879975"/>
          </a:xfrm>
        </p:spPr>
        <p:txBody>
          <a:bodyPr/>
          <a:lstStyle/>
          <a:p>
            <a:pPr>
              <a:lnSpc>
                <a:spcPct val="110000"/>
              </a:lnSpc>
              <a:buClr>
                <a:srgbClr val="0000CC"/>
              </a:buClr>
              <a:buSzPct val="85000"/>
            </a:pPr>
            <a:r>
              <a:rPr lang="en-US" altLang="zh-CN">
                <a:latin typeface="宋体" panose="02010600030101010101" pitchFamily="2" charset="-122"/>
              </a:rPr>
              <a:t>RC4</a:t>
            </a:r>
            <a:r>
              <a:rPr lang="zh-CN" altLang="en-US">
                <a:latin typeface="宋体" panose="02010600030101010101" pitchFamily="2" charset="-122"/>
              </a:rPr>
              <a:t>具有以下特点：</a:t>
            </a:r>
          </a:p>
          <a:p>
            <a:pPr lvl="1" algn="just">
              <a:lnSpc>
                <a:spcPct val="110000"/>
              </a:lnSpc>
            </a:pPr>
            <a:r>
              <a:rPr lang="zh-CN" altLang="en-US">
                <a:latin typeface="宋体" panose="02010600030101010101" pitchFamily="2" charset="-122"/>
              </a:rPr>
              <a:t>面向字节的流密码；</a:t>
            </a:r>
          </a:p>
          <a:p>
            <a:pPr lvl="1" algn="just">
              <a:lnSpc>
                <a:spcPct val="110000"/>
              </a:lnSpc>
            </a:pPr>
            <a:r>
              <a:rPr lang="zh-CN" altLang="en-US">
                <a:latin typeface="宋体" panose="02010600030101010101" pitchFamily="2" charset="-122"/>
              </a:rPr>
              <a:t>密钥序列独立于明文；</a:t>
            </a:r>
          </a:p>
          <a:p>
            <a:pPr lvl="1" algn="just">
              <a:lnSpc>
                <a:spcPct val="110000"/>
              </a:lnSpc>
            </a:pPr>
            <a:r>
              <a:rPr lang="en-US" altLang="zh-CN">
                <a:latin typeface="宋体" panose="02010600030101010101" pitchFamily="2" charset="-122"/>
              </a:rPr>
              <a:t>RSA</a:t>
            </a:r>
            <a:r>
              <a:rPr lang="zh-CN" altLang="en-US">
                <a:latin typeface="宋体" panose="02010600030101010101" pitchFamily="2" charset="-122"/>
              </a:rPr>
              <a:t>声称</a:t>
            </a:r>
            <a:r>
              <a:rPr lang="en-US" altLang="zh-CN">
                <a:latin typeface="宋体" panose="02010600030101010101" pitchFamily="2" charset="-122"/>
              </a:rPr>
              <a:t>RC4</a:t>
            </a:r>
            <a:r>
              <a:rPr lang="zh-CN" altLang="en-US">
                <a:latin typeface="宋体" panose="02010600030101010101" pitchFamily="2" charset="-122"/>
              </a:rPr>
              <a:t>对线性和差分分析具有免疫力；</a:t>
            </a:r>
          </a:p>
          <a:p>
            <a:pPr lvl="1" algn="just">
              <a:lnSpc>
                <a:spcPct val="110000"/>
              </a:lnSpc>
            </a:pPr>
            <a:r>
              <a:rPr lang="zh-CN" altLang="en-US">
                <a:latin typeface="宋体" panose="02010600030101010101" pitchFamily="2" charset="-122"/>
              </a:rPr>
              <a:t>由于</a:t>
            </a:r>
            <a:r>
              <a:rPr lang="en-US" altLang="zh-CN">
                <a:latin typeface="宋体" panose="02010600030101010101" pitchFamily="2" charset="-122"/>
              </a:rPr>
              <a:t>RC4</a:t>
            </a:r>
            <a:r>
              <a:rPr lang="zh-CN" altLang="en-US">
                <a:latin typeface="宋体" panose="02010600030101010101" pitchFamily="2" charset="-122"/>
              </a:rPr>
              <a:t>是流密码，避免了重复使用密钥；</a:t>
            </a:r>
          </a:p>
          <a:p>
            <a:pPr lvl="1" algn="just">
              <a:lnSpc>
                <a:spcPct val="110000"/>
              </a:lnSpc>
            </a:pPr>
            <a:r>
              <a:rPr lang="zh-CN" altLang="en-US">
                <a:latin typeface="宋体" panose="02010600030101010101" pitchFamily="2" charset="-122"/>
              </a:rPr>
              <a:t>所需要代码少；</a:t>
            </a:r>
          </a:p>
          <a:p>
            <a:pPr lvl="1" algn="just">
              <a:lnSpc>
                <a:spcPct val="110000"/>
              </a:lnSpc>
            </a:pPr>
            <a:r>
              <a:rPr lang="zh-CN" altLang="en-US">
                <a:latin typeface="宋体" panose="02010600030101010101" pitchFamily="2" charset="-122"/>
              </a:rPr>
              <a:t>加密速度很快，大约比</a:t>
            </a:r>
            <a:r>
              <a:rPr lang="en-US" altLang="zh-CN">
                <a:latin typeface="宋体" panose="02010600030101010101" pitchFamily="2" charset="-122"/>
              </a:rPr>
              <a:t>DES</a:t>
            </a:r>
            <a:r>
              <a:rPr lang="zh-CN" altLang="en-US">
                <a:latin typeface="宋体" panose="02010600030101010101" pitchFamily="2" charset="-122"/>
              </a:rPr>
              <a:t>快</a:t>
            </a:r>
            <a:r>
              <a:rPr lang="en-US" altLang="zh-CN">
                <a:latin typeface="宋体" panose="02010600030101010101" pitchFamily="2" charset="-122"/>
              </a:rPr>
              <a:t>10</a:t>
            </a:r>
            <a:r>
              <a:rPr lang="zh-CN" altLang="en-US">
                <a:latin typeface="宋体" panose="02010600030101010101" pitchFamily="2" charset="-122"/>
              </a:rPr>
              <a:t>倍；</a:t>
            </a:r>
          </a:p>
          <a:p>
            <a:pPr lvl="1" algn="just">
              <a:lnSpc>
                <a:spcPct val="110000"/>
              </a:lnSpc>
            </a:pPr>
            <a:r>
              <a:rPr lang="zh-CN" altLang="en-US">
                <a:latin typeface="宋体" panose="02010600030101010101" pitchFamily="2" charset="-122"/>
              </a:rPr>
              <a:t>有一个</a:t>
            </a:r>
            <a:r>
              <a:rPr lang="en-US" altLang="zh-CN">
                <a:latin typeface="宋体" panose="02010600030101010101" pitchFamily="2" charset="-122"/>
              </a:rPr>
              <a:t>8×8</a:t>
            </a:r>
            <a:r>
              <a:rPr lang="zh-CN" altLang="en-US">
                <a:latin typeface="宋体" panose="02010600030101010101" pitchFamily="2" charset="-122"/>
              </a:rPr>
              <a:t>的</a:t>
            </a:r>
            <a:r>
              <a:rPr lang="en-US" altLang="zh-CN">
                <a:latin typeface="宋体" panose="02010600030101010101" pitchFamily="2" charset="-122"/>
              </a:rPr>
              <a:t>S</a:t>
            </a:r>
            <a:r>
              <a:rPr lang="zh-CN" altLang="en-US">
                <a:latin typeface="宋体" panose="02010600030101010101" pitchFamily="2" charset="-122"/>
              </a:rPr>
              <a:t>盒             ，所有项都是数字</a:t>
            </a:r>
            <a:r>
              <a:rPr lang="en-US" altLang="zh-CN">
                <a:latin typeface="宋体" panose="02010600030101010101" pitchFamily="2" charset="-122"/>
              </a:rPr>
              <a:t>0</a:t>
            </a:r>
            <a:r>
              <a:rPr lang="zh-CN" altLang="en-US">
                <a:latin typeface="宋体" panose="02010600030101010101" pitchFamily="2" charset="-122"/>
              </a:rPr>
              <a:t>到</a:t>
            </a:r>
            <a:r>
              <a:rPr lang="en-US" altLang="zh-CN">
                <a:latin typeface="宋体" panose="02010600030101010101" pitchFamily="2" charset="-122"/>
              </a:rPr>
              <a:t>255</a:t>
            </a:r>
            <a:r>
              <a:rPr lang="zh-CN" altLang="en-US">
                <a:latin typeface="宋体" panose="02010600030101010101" pitchFamily="2" charset="-122"/>
              </a:rPr>
              <a:t>的置换，并且这个置换是一个</a:t>
            </a:r>
            <a:r>
              <a:rPr lang="zh-CN" altLang="en-US">
                <a:solidFill>
                  <a:schemeClr val="tx2"/>
                </a:solidFill>
                <a:latin typeface="宋体" panose="02010600030101010101" pitchFamily="2" charset="-122"/>
              </a:rPr>
              <a:t>长度可变</a:t>
            </a:r>
            <a:r>
              <a:rPr lang="zh-CN" altLang="en-US">
                <a:latin typeface="宋体" panose="02010600030101010101" pitchFamily="2" charset="-122"/>
              </a:rPr>
              <a:t>的密钥函数；</a:t>
            </a:r>
          </a:p>
          <a:p>
            <a:pPr lvl="1" algn="just">
              <a:lnSpc>
                <a:spcPct val="110000"/>
              </a:lnSpc>
            </a:pPr>
            <a:r>
              <a:rPr lang="zh-CN" altLang="en-US">
                <a:latin typeface="宋体" panose="02010600030101010101" pitchFamily="2" charset="-122"/>
              </a:rPr>
              <a:t>密钥长度可变</a:t>
            </a:r>
            <a:r>
              <a:rPr lang="zh-CN" altLang="en-US"/>
              <a:t>。</a:t>
            </a:r>
          </a:p>
        </p:txBody>
      </p:sp>
      <p:graphicFrame>
        <p:nvGraphicFramePr>
          <p:cNvPr id="976900" name="Object 4">
            <a:extLst>
              <a:ext uri="{FF2B5EF4-FFF2-40B4-BE49-F238E27FC236}">
                <a16:creationId xmlns:a16="http://schemas.microsoft.com/office/drawing/2014/main" id="{EFD3FB33-6ED7-47CD-A453-BB21F2853BBF}"/>
              </a:ext>
            </a:extLst>
          </p:cNvPr>
          <p:cNvGraphicFramePr>
            <a:graphicFrameLocks noChangeAspect="1"/>
          </p:cNvGraphicFramePr>
          <p:nvPr/>
        </p:nvGraphicFramePr>
        <p:xfrm>
          <a:off x="5299076" y="4581526"/>
          <a:ext cx="2016125" cy="576263"/>
        </p:xfrm>
        <a:graphic>
          <a:graphicData uri="http://schemas.openxmlformats.org/presentationml/2006/ole">
            <mc:AlternateContent xmlns:mc="http://schemas.openxmlformats.org/markup-compatibility/2006">
              <mc:Choice xmlns:v="urn:schemas-microsoft-com:vml" Requires="v">
                <p:oleObj spid="_x0000_s22535" name="Equation" r:id="rId4" imgW="723586" imgH="228501" progId="Equation.DSMT4">
                  <p:embed/>
                </p:oleObj>
              </mc:Choice>
              <mc:Fallback>
                <p:oleObj name="Equation" r:id="rId4" imgW="723586" imgH="228501" progId="Equation.DSMT4">
                  <p:embed/>
                  <p:pic>
                    <p:nvPicPr>
                      <p:cNvPr id="976900" name="Object 4">
                        <a:extLst>
                          <a:ext uri="{FF2B5EF4-FFF2-40B4-BE49-F238E27FC236}">
                            <a16:creationId xmlns:a16="http://schemas.microsoft.com/office/drawing/2014/main" id="{EFD3FB33-6ED7-47CD-A453-BB21F2853BB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9076" y="4581526"/>
                        <a:ext cx="2016125" cy="576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4">
            <a:extLst>
              <a:ext uri="{FF2B5EF4-FFF2-40B4-BE49-F238E27FC236}">
                <a16:creationId xmlns:a16="http://schemas.microsoft.com/office/drawing/2014/main" id="{18E03FCF-DD0D-4F99-96BD-AE821CA4157C}"/>
              </a:ext>
            </a:extLst>
          </p:cNvPr>
          <p:cNvSpPr>
            <a:spLocks noGrp="1"/>
          </p:cNvSpPr>
          <p:nvPr>
            <p:ph type="dt" sz="half" idx="10"/>
          </p:nvPr>
        </p:nvSpPr>
        <p:spPr/>
        <p:txBody>
          <a:bodyPr/>
          <a:lstStyle/>
          <a:p>
            <a:fld id="{7FE5B53E-5BDD-48EF-8107-988C38ADC3B6}" type="datetime1">
              <a:rPr lang="zh-CN" altLang="en-US"/>
              <a:pPr/>
              <a:t>2018/11/28</a:t>
            </a:fld>
            <a:endParaRPr lang="en-US" altLang="zh-CN"/>
          </a:p>
        </p:txBody>
      </p:sp>
      <p:sp>
        <p:nvSpPr>
          <p:cNvPr id="7" name="灯片编号占位符 6">
            <a:extLst>
              <a:ext uri="{FF2B5EF4-FFF2-40B4-BE49-F238E27FC236}">
                <a16:creationId xmlns:a16="http://schemas.microsoft.com/office/drawing/2014/main" id="{D9D9219E-32A4-41C2-969C-E337D9571504}"/>
              </a:ext>
            </a:extLst>
          </p:cNvPr>
          <p:cNvSpPr>
            <a:spLocks noGrp="1"/>
          </p:cNvSpPr>
          <p:nvPr>
            <p:ph type="sldNum" sz="quarter" idx="12"/>
          </p:nvPr>
        </p:nvSpPr>
        <p:spPr/>
        <p:txBody>
          <a:bodyPr/>
          <a:lstStyle/>
          <a:p>
            <a:fld id="{51567A1E-EA34-4345-8266-0E5186B90DC2}" type="slidenum">
              <a:rPr lang="en-US" altLang="zh-CN"/>
              <a:pPr/>
              <a:t>55</a:t>
            </a:fld>
            <a:endParaRPr lang="en-US" altLang="zh-CN"/>
          </a:p>
        </p:txBody>
      </p:sp>
      <p:sp>
        <p:nvSpPr>
          <p:cNvPr id="977922" name="Rectangle 2">
            <a:extLst>
              <a:ext uri="{FF2B5EF4-FFF2-40B4-BE49-F238E27FC236}">
                <a16:creationId xmlns:a16="http://schemas.microsoft.com/office/drawing/2014/main" id="{A1CFAEF5-12F4-4EE0-9571-7FECFF4FF4C7}"/>
              </a:ext>
            </a:extLst>
          </p:cNvPr>
          <p:cNvSpPr>
            <a:spLocks noGrp="1" noRot="1" noChangeArrowheads="1"/>
          </p:cNvSpPr>
          <p:nvPr>
            <p:ph type="body" sz="half" idx="1"/>
          </p:nvPr>
        </p:nvSpPr>
        <p:spPr>
          <a:xfrm>
            <a:off x="4191000" y="6591300"/>
            <a:ext cx="4000500" cy="533400"/>
          </a:xfrm>
        </p:spPr>
        <p:txBody>
          <a:bodyPr/>
          <a:lstStyle/>
          <a:p>
            <a:pPr>
              <a:buFont typeface="Wingdings" panose="05000000000000000000" pitchFamily="2" charset="2"/>
              <a:buNone/>
            </a:pPr>
            <a:r>
              <a:rPr lang="en-US" altLang="zh-CN"/>
              <a:t>          </a:t>
            </a:r>
            <a:endParaRPr lang="en-US" altLang="zh-CN" sz="1600"/>
          </a:p>
        </p:txBody>
      </p:sp>
      <p:pic>
        <p:nvPicPr>
          <p:cNvPr id="977923" name="Picture 3">
            <a:extLst>
              <a:ext uri="{FF2B5EF4-FFF2-40B4-BE49-F238E27FC236}">
                <a16:creationId xmlns:a16="http://schemas.microsoft.com/office/drawing/2014/main" id="{D195C99D-697F-4191-91A8-78FD6494F20C}"/>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1676400" y="1219200"/>
            <a:ext cx="8839200" cy="5638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77924" name="Text Box 4">
            <a:extLst>
              <a:ext uri="{FF2B5EF4-FFF2-40B4-BE49-F238E27FC236}">
                <a16:creationId xmlns:a16="http://schemas.microsoft.com/office/drawing/2014/main" id="{21A9DD23-A431-462F-A6C1-E1785C69CD56}"/>
              </a:ext>
            </a:extLst>
          </p:cNvPr>
          <p:cNvSpPr txBox="1">
            <a:spLocks noChangeArrowheads="1"/>
          </p:cNvSpPr>
          <p:nvPr/>
        </p:nvSpPr>
        <p:spPr bwMode="auto">
          <a:xfrm>
            <a:off x="1524000" y="90488"/>
            <a:ext cx="9144000"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25724" dir="18900000" algn="ctr" rotWithShape="0">
                    <a:schemeClr val="bg2"/>
                  </a:outerShdw>
                </a:effectLst>
              </a14:hiddenEffects>
            </a:ext>
          </a:extLst>
        </p:spPr>
        <p:txBody>
          <a:bodyPr>
            <a:spAutoFit/>
          </a:bodyPr>
          <a:lstStyle/>
          <a:p>
            <a:pPr algn="ctr">
              <a:spcBef>
                <a:spcPct val="50000"/>
              </a:spcBef>
            </a:pPr>
            <a:r>
              <a:rPr lang="en-US" altLang="zh-CN" sz="4800" b="1">
                <a:solidFill>
                  <a:schemeClr val="bg1"/>
                </a:solidFill>
                <a:ea typeface="华文行楷" panose="02010800040101010101" pitchFamily="2" charset="-122"/>
              </a:rPr>
              <a:t>RC4</a:t>
            </a:r>
            <a:r>
              <a:rPr lang="zh-CN" altLang="en-US" sz="4800" b="1">
                <a:solidFill>
                  <a:schemeClr val="bg1"/>
                </a:solidFill>
                <a:ea typeface="华文行楷" panose="02010800040101010101" pitchFamily="2" charset="-122"/>
              </a:rPr>
              <a:t>算法的示意图</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1">
            <a:extLst>
              <a:ext uri="{FF2B5EF4-FFF2-40B4-BE49-F238E27FC236}">
                <a16:creationId xmlns:a16="http://schemas.microsoft.com/office/drawing/2014/main" id="{F3C07677-712D-495C-9D4C-6740CEFCDEDA}"/>
              </a:ext>
            </a:extLst>
          </p:cNvPr>
          <p:cNvSpPr>
            <a:spLocks noGrp="1"/>
          </p:cNvSpPr>
          <p:nvPr>
            <p:ph type="dt" sz="half" idx="10"/>
          </p:nvPr>
        </p:nvSpPr>
        <p:spPr/>
        <p:txBody>
          <a:bodyPr/>
          <a:lstStyle/>
          <a:p>
            <a:fld id="{404236CA-8A55-47DE-9EBB-18D7526EA4BF}" type="datetime1">
              <a:rPr lang="zh-CN" altLang="en-US"/>
              <a:pPr/>
              <a:t>2018/11/28</a:t>
            </a:fld>
            <a:endParaRPr lang="en-US" altLang="zh-CN"/>
          </a:p>
        </p:txBody>
      </p:sp>
      <p:sp>
        <p:nvSpPr>
          <p:cNvPr id="9" name="灯片编号占位符 3">
            <a:extLst>
              <a:ext uri="{FF2B5EF4-FFF2-40B4-BE49-F238E27FC236}">
                <a16:creationId xmlns:a16="http://schemas.microsoft.com/office/drawing/2014/main" id="{8453F8B2-FBBC-4359-AF32-86A7E2936B1F}"/>
              </a:ext>
            </a:extLst>
          </p:cNvPr>
          <p:cNvSpPr>
            <a:spLocks noGrp="1"/>
          </p:cNvSpPr>
          <p:nvPr>
            <p:ph type="sldNum" sz="quarter" idx="12"/>
          </p:nvPr>
        </p:nvSpPr>
        <p:spPr/>
        <p:txBody>
          <a:bodyPr/>
          <a:lstStyle/>
          <a:p>
            <a:fld id="{780891EE-2731-4998-9D0F-E3FBC2B25919}" type="slidenum">
              <a:rPr lang="en-US" altLang="zh-CN"/>
              <a:pPr/>
              <a:t>56</a:t>
            </a:fld>
            <a:endParaRPr lang="en-US" altLang="zh-CN"/>
          </a:p>
        </p:txBody>
      </p:sp>
      <p:sp>
        <p:nvSpPr>
          <p:cNvPr id="978946" name="Rectangle 2">
            <a:extLst>
              <a:ext uri="{FF2B5EF4-FFF2-40B4-BE49-F238E27FC236}">
                <a16:creationId xmlns:a16="http://schemas.microsoft.com/office/drawing/2014/main" id="{AD666C0F-6FB0-4A92-BAD0-E771BE9D39DB}"/>
              </a:ext>
            </a:extLst>
          </p:cNvPr>
          <p:cNvSpPr>
            <a:spLocks noChangeArrowheads="1"/>
          </p:cNvSpPr>
          <p:nvPr/>
        </p:nvSpPr>
        <p:spPr bwMode="auto">
          <a:xfrm>
            <a:off x="1981200" y="6086476"/>
            <a:ext cx="830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lgn="ctr">
                <a:pattFill prst="sphere">
                  <a:fgClr>
                    <a:srgbClr val="FF6600"/>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1" hangingPunct="1"/>
            <a:r>
              <a:rPr kumimoji="1" lang="en-US" altLang="zh-CN" b="1">
                <a:latin typeface="宋体" panose="02010600030101010101" pitchFamily="2" charset="-122"/>
              </a:rPr>
              <a:t>S </a:t>
            </a:r>
            <a:r>
              <a:rPr kumimoji="1" lang="zh-CN" altLang="en-US" b="1">
                <a:latin typeface="宋体" panose="02010600030101010101" pitchFamily="2" charset="-122"/>
              </a:rPr>
              <a:t>和</a:t>
            </a:r>
            <a:r>
              <a:rPr kumimoji="1" lang="en-US" altLang="zh-CN" b="1">
                <a:latin typeface="宋体" panose="02010600030101010101" pitchFamily="2" charset="-122"/>
              </a:rPr>
              <a:t>T</a:t>
            </a:r>
            <a:r>
              <a:rPr kumimoji="1" lang="zh-CN" altLang="en-US" b="1">
                <a:latin typeface="宋体" panose="02010600030101010101" pitchFamily="2" charset="-122"/>
              </a:rPr>
              <a:t>的初始化</a:t>
            </a:r>
          </a:p>
        </p:txBody>
      </p:sp>
      <p:sp>
        <p:nvSpPr>
          <p:cNvPr id="978947" name="Rectangle 3">
            <a:extLst>
              <a:ext uri="{FF2B5EF4-FFF2-40B4-BE49-F238E27FC236}">
                <a16:creationId xmlns:a16="http://schemas.microsoft.com/office/drawing/2014/main" id="{B00894BF-06C0-4100-AD80-056FD430792A}"/>
              </a:ext>
            </a:extLst>
          </p:cNvPr>
          <p:cNvSpPr>
            <a:spLocks noChangeArrowheads="1"/>
          </p:cNvSpPr>
          <p:nvPr/>
        </p:nvSpPr>
        <p:spPr bwMode="auto">
          <a:xfrm>
            <a:off x="1981200" y="1259074"/>
            <a:ext cx="8458200" cy="1865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lgn="ctr">
                <a:pattFill prst="sphere">
                  <a:fgClr>
                    <a:srgbClr val="FF6600"/>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eaLnBrk="1" fontAlgn="ctr" hangingPunct="1">
              <a:lnSpc>
                <a:spcPct val="110000"/>
              </a:lnSpc>
              <a:spcBef>
                <a:spcPct val="20000"/>
              </a:spcBef>
              <a:buClr>
                <a:srgbClr val="0000CC"/>
              </a:buClr>
              <a:buSzPct val="85000"/>
              <a:buFont typeface="Wingdings" panose="05000000000000000000" pitchFamily="2" charset="2"/>
              <a:buBlip>
                <a:blip r:embed="rId3"/>
              </a:buBlip>
            </a:pPr>
            <a:r>
              <a:rPr lang="zh-CN" altLang="en-US" sz="2400" b="1">
                <a:latin typeface="宋体" panose="02010600030101010101" pitchFamily="2" charset="-122"/>
              </a:rPr>
              <a:t>对</a:t>
            </a:r>
            <a:r>
              <a:rPr lang="en-US" altLang="zh-CN" sz="2400" b="1">
                <a:latin typeface="宋体" panose="02010600030101010101" pitchFamily="2" charset="-122"/>
              </a:rPr>
              <a:t>S</a:t>
            </a:r>
            <a:r>
              <a:rPr lang="zh-CN" altLang="en-US" sz="2400" b="1">
                <a:latin typeface="宋体" panose="02010600030101010101" pitchFamily="2" charset="-122"/>
              </a:rPr>
              <a:t>盒进行线性填充：</a:t>
            </a:r>
          </a:p>
          <a:p>
            <a:pPr eaLnBrk="1" fontAlgn="ctr" hangingPunct="1">
              <a:lnSpc>
                <a:spcPct val="110000"/>
              </a:lnSpc>
              <a:spcBef>
                <a:spcPct val="20000"/>
              </a:spcBef>
              <a:buClr>
                <a:srgbClr val="0000CC"/>
              </a:buClr>
              <a:buSzPct val="85000"/>
              <a:buFont typeface="Wingdings" panose="05000000000000000000" pitchFamily="2" charset="2"/>
              <a:buNone/>
            </a:pPr>
            <a:endParaRPr lang="zh-CN" altLang="en-US" sz="2400" b="1">
              <a:latin typeface="宋体" panose="02010600030101010101" pitchFamily="2" charset="-122"/>
            </a:endParaRPr>
          </a:p>
          <a:p>
            <a:pPr eaLnBrk="1" fontAlgn="ctr" hangingPunct="1">
              <a:lnSpc>
                <a:spcPct val="110000"/>
              </a:lnSpc>
              <a:spcBef>
                <a:spcPct val="20000"/>
              </a:spcBef>
              <a:buClr>
                <a:srgbClr val="0000CC"/>
              </a:buClr>
              <a:buSzPct val="85000"/>
              <a:buFont typeface="Wingdings" panose="05000000000000000000" pitchFamily="2" charset="2"/>
              <a:buBlip>
                <a:blip r:embed="rId3"/>
              </a:buBlip>
            </a:pPr>
            <a:r>
              <a:rPr lang="zh-CN" altLang="en-US" sz="2400" b="1">
                <a:latin typeface="宋体" panose="02010600030101010101" pitchFamily="2" charset="-122"/>
              </a:rPr>
              <a:t>用密钥</a:t>
            </a:r>
            <a:r>
              <a:rPr lang="en-US" altLang="zh-CN" sz="2400" b="1">
                <a:latin typeface="宋体" panose="02010600030101010101" pitchFamily="2" charset="-122"/>
              </a:rPr>
              <a:t>K</a:t>
            </a:r>
            <a:r>
              <a:rPr lang="zh-CN" altLang="en-US" sz="2400" b="1">
                <a:latin typeface="宋体" panose="02010600030101010101" pitchFamily="2" charset="-122"/>
              </a:rPr>
              <a:t>填充另一个</a:t>
            </a:r>
            <a:r>
              <a:rPr lang="en-US" altLang="zh-CN" sz="2400" b="1">
                <a:latin typeface="宋体" panose="02010600030101010101" pitchFamily="2" charset="-122"/>
              </a:rPr>
              <a:t>256</a:t>
            </a:r>
            <a:r>
              <a:rPr lang="zh-CN" altLang="en-US" sz="2400" b="1">
                <a:solidFill>
                  <a:schemeClr val="tx2"/>
                </a:solidFill>
                <a:latin typeface="宋体" panose="02010600030101010101" pitchFamily="2" charset="-122"/>
              </a:rPr>
              <a:t>字节</a:t>
            </a:r>
            <a:r>
              <a:rPr lang="zh-CN" altLang="en-US" sz="2400" b="1">
                <a:latin typeface="宋体" panose="02010600030101010101" pitchFamily="2" charset="-122"/>
              </a:rPr>
              <a:t>的数组</a:t>
            </a:r>
            <a:r>
              <a:rPr lang="en-US" altLang="zh-CN" sz="2400" b="1">
                <a:latin typeface="宋体" panose="02010600030101010101" pitchFamily="2" charset="-122"/>
              </a:rPr>
              <a:t>T</a:t>
            </a:r>
            <a:r>
              <a:rPr lang="zh-CN" altLang="en-US" sz="2400" b="1">
                <a:latin typeface="宋体" panose="02010600030101010101" pitchFamily="2" charset="-122"/>
              </a:rPr>
              <a:t>，不断重复密钥直至填充到整个数组中：</a:t>
            </a:r>
            <a:r>
              <a:rPr lang="en-US" altLang="zh-CN" sz="2400" b="1">
                <a:latin typeface="宋体" panose="02010600030101010101" pitchFamily="2" charset="-122"/>
              </a:rPr>
              <a:t>T[0],T[1],…,T[255]</a:t>
            </a:r>
            <a:r>
              <a:rPr lang="zh-CN" altLang="en-US" sz="2400" b="1">
                <a:latin typeface="宋体" panose="02010600030101010101" pitchFamily="2" charset="-122"/>
              </a:rPr>
              <a:t>。</a:t>
            </a:r>
          </a:p>
        </p:txBody>
      </p:sp>
      <p:graphicFrame>
        <p:nvGraphicFramePr>
          <p:cNvPr id="978948" name="Object 4">
            <a:extLst>
              <a:ext uri="{FF2B5EF4-FFF2-40B4-BE49-F238E27FC236}">
                <a16:creationId xmlns:a16="http://schemas.microsoft.com/office/drawing/2014/main" id="{D3946A63-1772-4FF2-8F6E-7A1CACFDA038}"/>
              </a:ext>
            </a:extLst>
          </p:cNvPr>
          <p:cNvGraphicFramePr>
            <a:graphicFrameLocks noChangeAspect="1"/>
          </p:cNvGraphicFramePr>
          <p:nvPr/>
        </p:nvGraphicFramePr>
        <p:xfrm>
          <a:off x="3246438" y="1725613"/>
          <a:ext cx="4513262" cy="538162"/>
        </p:xfrm>
        <a:graphic>
          <a:graphicData uri="http://schemas.openxmlformats.org/presentationml/2006/ole">
            <mc:AlternateContent xmlns:mc="http://schemas.openxmlformats.org/markup-compatibility/2006">
              <mc:Choice xmlns:v="urn:schemas-microsoft-com:vml" Requires="v">
                <p:oleObj spid="_x0000_s23559" name="Equation" r:id="rId4" imgW="2133360" imgH="253800" progId="Equation.DSMT4">
                  <p:embed/>
                </p:oleObj>
              </mc:Choice>
              <mc:Fallback>
                <p:oleObj name="Equation" r:id="rId4" imgW="2133360" imgH="253800" progId="Equation.DSMT4">
                  <p:embed/>
                  <p:pic>
                    <p:nvPicPr>
                      <p:cNvPr id="978948" name="Object 4">
                        <a:extLst>
                          <a:ext uri="{FF2B5EF4-FFF2-40B4-BE49-F238E27FC236}">
                            <a16:creationId xmlns:a16="http://schemas.microsoft.com/office/drawing/2014/main" id="{D3946A63-1772-4FF2-8F6E-7A1CACFDA03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46438" y="1725613"/>
                        <a:ext cx="4513262" cy="538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78949" name="Text Box 5">
            <a:extLst>
              <a:ext uri="{FF2B5EF4-FFF2-40B4-BE49-F238E27FC236}">
                <a16:creationId xmlns:a16="http://schemas.microsoft.com/office/drawing/2014/main" id="{BC40CFEA-297A-4D4F-9742-A9885F84CCE7}"/>
              </a:ext>
            </a:extLst>
          </p:cNvPr>
          <p:cNvSpPr txBox="1">
            <a:spLocks noChangeArrowheads="1"/>
          </p:cNvSpPr>
          <p:nvPr/>
        </p:nvSpPr>
        <p:spPr bwMode="auto">
          <a:xfrm>
            <a:off x="1524000" y="166688"/>
            <a:ext cx="9144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25724" dir="18900000" algn="ctr" rotWithShape="0">
                    <a:schemeClr val="bg2"/>
                  </a:outerShdw>
                </a:effectLst>
              </a14:hiddenEffects>
            </a:ext>
          </a:extLst>
        </p:spPr>
        <p:txBody>
          <a:bodyPr>
            <a:spAutoFit/>
          </a:bodyPr>
          <a:lstStyle/>
          <a:p>
            <a:pPr algn="ctr">
              <a:spcBef>
                <a:spcPct val="50000"/>
              </a:spcBef>
            </a:pPr>
            <a:r>
              <a:rPr lang="en-US" altLang="zh-CN" sz="4400" b="1">
                <a:solidFill>
                  <a:schemeClr val="bg1"/>
                </a:solidFill>
                <a:ea typeface="华文行楷" panose="02010800040101010101" pitchFamily="2" charset="-122"/>
              </a:rPr>
              <a:t>S</a:t>
            </a:r>
            <a:r>
              <a:rPr lang="zh-CN" altLang="en-US" sz="4400" b="1">
                <a:solidFill>
                  <a:schemeClr val="bg1"/>
                </a:solidFill>
                <a:ea typeface="华文行楷" panose="02010800040101010101" pitchFamily="2" charset="-122"/>
              </a:rPr>
              <a:t>盒初始化</a:t>
            </a:r>
            <a:endParaRPr lang="zh-CN" altLang="en-US" sz="4800" b="1">
              <a:solidFill>
                <a:schemeClr val="bg1"/>
              </a:solidFill>
              <a:ea typeface="华文行楷" panose="02010800040101010101" pitchFamily="2" charset="-122"/>
            </a:endParaRPr>
          </a:p>
        </p:txBody>
      </p:sp>
      <p:pic>
        <p:nvPicPr>
          <p:cNvPr id="978950" name="Picture 6" descr="1">
            <a:extLst>
              <a:ext uri="{FF2B5EF4-FFF2-40B4-BE49-F238E27FC236}">
                <a16:creationId xmlns:a16="http://schemas.microsoft.com/office/drawing/2014/main" id="{613A45B4-05F0-4D97-86B4-90E757BF3AD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40001" y="3175000"/>
            <a:ext cx="7110413" cy="2921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1">
            <a:extLst>
              <a:ext uri="{FF2B5EF4-FFF2-40B4-BE49-F238E27FC236}">
                <a16:creationId xmlns:a16="http://schemas.microsoft.com/office/drawing/2014/main" id="{674941DB-2698-416D-AEB6-8937C68CB934}"/>
              </a:ext>
            </a:extLst>
          </p:cNvPr>
          <p:cNvSpPr>
            <a:spLocks noGrp="1"/>
          </p:cNvSpPr>
          <p:nvPr>
            <p:ph type="dt" sz="half" idx="10"/>
          </p:nvPr>
        </p:nvSpPr>
        <p:spPr/>
        <p:txBody>
          <a:bodyPr/>
          <a:lstStyle/>
          <a:p>
            <a:fld id="{443BC144-B6E3-424D-8AF9-7CF68DD978EC}" type="datetime1">
              <a:rPr lang="zh-CN" altLang="en-US"/>
              <a:pPr/>
              <a:t>2018/11/28</a:t>
            </a:fld>
            <a:endParaRPr lang="en-US" altLang="zh-CN"/>
          </a:p>
        </p:txBody>
      </p:sp>
      <p:sp>
        <p:nvSpPr>
          <p:cNvPr id="10" name="灯片编号占位符 3">
            <a:extLst>
              <a:ext uri="{FF2B5EF4-FFF2-40B4-BE49-F238E27FC236}">
                <a16:creationId xmlns:a16="http://schemas.microsoft.com/office/drawing/2014/main" id="{378F8EF0-1FB9-4001-B9EC-50A9E224C8DD}"/>
              </a:ext>
            </a:extLst>
          </p:cNvPr>
          <p:cNvSpPr>
            <a:spLocks noGrp="1"/>
          </p:cNvSpPr>
          <p:nvPr>
            <p:ph type="sldNum" sz="quarter" idx="12"/>
          </p:nvPr>
        </p:nvSpPr>
        <p:spPr/>
        <p:txBody>
          <a:bodyPr/>
          <a:lstStyle/>
          <a:p>
            <a:fld id="{78792DC1-0F79-4238-8A63-017FD3D539FA}" type="slidenum">
              <a:rPr lang="en-US" altLang="zh-CN"/>
              <a:pPr/>
              <a:t>57</a:t>
            </a:fld>
            <a:endParaRPr lang="en-US" altLang="zh-CN"/>
          </a:p>
        </p:txBody>
      </p:sp>
      <p:graphicFrame>
        <p:nvGraphicFramePr>
          <p:cNvPr id="979970" name="Object 2">
            <a:extLst>
              <a:ext uri="{FF2B5EF4-FFF2-40B4-BE49-F238E27FC236}">
                <a16:creationId xmlns:a16="http://schemas.microsoft.com/office/drawing/2014/main" id="{8333E430-FBB2-4BF1-8685-40FDC432AFA6}"/>
              </a:ext>
            </a:extLst>
          </p:cNvPr>
          <p:cNvGraphicFramePr>
            <a:graphicFrameLocks noChangeAspect="1"/>
          </p:cNvGraphicFramePr>
          <p:nvPr/>
        </p:nvGraphicFramePr>
        <p:xfrm>
          <a:off x="2279650" y="2887663"/>
          <a:ext cx="7704138" cy="3384550"/>
        </p:xfrm>
        <a:graphic>
          <a:graphicData uri="http://schemas.openxmlformats.org/presentationml/2006/ole">
            <mc:AlternateContent xmlns:mc="http://schemas.openxmlformats.org/markup-compatibility/2006">
              <mc:Choice xmlns:v="urn:schemas-microsoft-com:vml" Requires="v">
                <p:oleObj spid="_x0000_s24598" name="位图图像" r:id="rId3" imgW="5380952" imgH="1790476" progId="Paint.Picture">
                  <p:embed/>
                </p:oleObj>
              </mc:Choice>
              <mc:Fallback>
                <p:oleObj name="位图图像" r:id="rId3" imgW="5380952" imgH="1790476" progId="Paint.Picture">
                  <p:embed/>
                  <p:pic>
                    <p:nvPicPr>
                      <p:cNvPr id="979970" name="Object 2">
                        <a:extLst>
                          <a:ext uri="{FF2B5EF4-FFF2-40B4-BE49-F238E27FC236}">
                            <a16:creationId xmlns:a16="http://schemas.microsoft.com/office/drawing/2014/main" id="{8333E430-FBB2-4BF1-8685-40FDC432AF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9650" y="2887663"/>
                        <a:ext cx="7704138" cy="338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lgn="ctr">
                            <a:pattFill prst="sphere">
                              <a:fgClr>
                                <a:srgbClr val="FF6600"/>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79972" name="Rectangle 4">
            <a:extLst>
              <a:ext uri="{FF2B5EF4-FFF2-40B4-BE49-F238E27FC236}">
                <a16:creationId xmlns:a16="http://schemas.microsoft.com/office/drawing/2014/main" id="{0ABF2D81-4275-429B-9D68-4D7271E5C7F0}"/>
              </a:ext>
            </a:extLst>
          </p:cNvPr>
          <p:cNvSpPr>
            <a:spLocks noChangeArrowheads="1"/>
          </p:cNvSpPr>
          <p:nvPr/>
        </p:nvSpPr>
        <p:spPr bwMode="auto">
          <a:xfrm>
            <a:off x="1524000" y="1252590"/>
            <a:ext cx="9144000" cy="1458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lgn="ctr">
                <a:pattFill prst="sphere">
                  <a:fgClr>
                    <a:srgbClr val="FF6600"/>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ctr" hangingPunct="1">
              <a:lnSpc>
                <a:spcPct val="110000"/>
              </a:lnSpc>
              <a:spcBef>
                <a:spcPct val="20000"/>
              </a:spcBef>
              <a:buClr>
                <a:srgbClr val="0000CC"/>
              </a:buClr>
              <a:buSzPct val="85000"/>
              <a:buFont typeface="Wingdings" panose="05000000000000000000" pitchFamily="2" charset="2"/>
              <a:buBlip>
                <a:blip r:embed="rId5"/>
              </a:buBlip>
            </a:pPr>
            <a:r>
              <a:rPr kumimoji="0" lang="zh-CN" altLang="en-US" b="1">
                <a:latin typeface="宋体" panose="02010600030101010101" pitchFamily="2" charset="-122"/>
              </a:rPr>
              <a:t>将指针</a:t>
            </a:r>
            <a:r>
              <a:rPr kumimoji="0" lang="en-US" altLang="zh-CN" b="1">
                <a:latin typeface="宋体" panose="02010600030101010101" pitchFamily="2" charset="-122"/>
              </a:rPr>
              <a:t>j</a:t>
            </a:r>
            <a:r>
              <a:rPr kumimoji="0" lang="zh-CN" altLang="en-US" b="1">
                <a:latin typeface="宋体" panose="02010600030101010101" pitchFamily="2" charset="-122"/>
              </a:rPr>
              <a:t>设为</a:t>
            </a:r>
            <a:r>
              <a:rPr kumimoji="0" lang="en-US" altLang="zh-CN" b="1">
                <a:latin typeface="宋体" panose="02010600030101010101" pitchFamily="2" charset="-122"/>
              </a:rPr>
              <a:t>0</a:t>
            </a:r>
            <a:r>
              <a:rPr kumimoji="0" lang="zh-CN" altLang="en-US" b="1">
                <a:latin typeface="宋体" panose="02010600030101010101" pitchFamily="2" charset="-122"/>
              </a:rPr>
              <a:t>，对</a:t>
            </a:r>
            <a:r>
              <a:rPr kumimoji="0" lang="en-US" altLang="zh-CN" b="1">
                <a:latin typeface="宋体" panose="02010600030101010101" pitchFamily="2" charset="-122"/>
              </a:rPr>
              <a:t>i</a:t>
            </a:r>
            <a:r>
              <a:rPr kumimoji="0" lang="zh-CN" altLang="en-US" b="1">
                <a:latin typeface="宋体" panose="02010600030101010101" pitchFamily="2" charset="-122"/>
              </a:rPr>
              <a:t>＝</a:t>
            </a:r>
            <a:r>
              <a:rPr kumimoji="0" lang="en-US" altLang="zh-CN" b="1">
                <a:latin typeface="宋体" panose="02010600030101010101" pitchFamily="2" charset="-122"/>
              </a:rPr>
              <a:t>0</a:t>
            </a:r>
            <a:r>
              <a:rPr kumimoji="0" lang="zh-CN" altLang="en-US" b="1">
                <a:latin typeface="宋体" panose="02010600030101010101" pitchFamily="2" charset="-122"/>
              </a:rPr>
              <a:t>至</a:t>
            </a:r>
            <a:r>
              <a:rPr kumimoji="0" lang="en-US" altLang="zh-CN" b="1">
                <a:latin typeface="宋体" panose="02010600030101010101" pitchFamily="2" charset="-122"/>
              </a:rPr>
              <a:t>255</a:t>
            </a:r>
            <a:r>
              <a:rPr kumimoji="0" lang="zh-CN" altLang="en-US" b="1">
                <a:latin typeface="宋体" panose="02010600030101010101" pitchFamily="2" charset="-122"/>
              </a:rPr>
              <a:t>完成以下操作：</a:t>
            </a:r>
          </a:p>
          <a:p>
            <a:pPr eaLnBrk="1" fontAlgn="ctr" hangingPunct="1">
              <a:lnSpc>
                <a:spcPct val="110000"/>
              </a:lnSpc>
              <a:spcBef>
                <a:spcPct val="20000"/>
              </a:spcBef>
              <a:buClr>
                <a:srgbClr val="0000CC"/>
              </a:buClr>
              <a:buSzPct val="85000"/>
              <a:buFont typeface="Wingdings" panose="05000000000000000000" pitchFamily="2" charset="2"/>
              <a:buAutoNum type="arabicPeriod"/>
            </a:pPr>
            <a:endParaRPr kumimoji="0" lang="zh-CN" altLang="en-US" b="1">
              <a:latin typeface="宋体" panose="02010600030101010101" pitchFamily="2" charset="-122"/>
            </a:endParaRPr>
          </a:p>
          <a:p>
            <a:pPr eaLnBrk="1" fontAlgn="ctr" hangingPunct="1">
              <a:lnSpc>
                <a:spcPct val="110000"/>
              </a:lnSpc>
              <a:spcBef>
                <a:spcPct val="20000"/>
              </a:spcBef>
              <a:buClr>
                <a:srgbClr val="0000CC"/>
              </a:buClr>
              <a:buSzPct val="85000"/>
              <a:buFont typeface="Wingdings" panose="05000000000000000000" pitchFamily="2" charset="2"/>
              <a:buNone/>
            </a:pPr>
            <a:r>
              <a:rPr kumimoji="0" lang="zh-CN" altLang="en-US" b="1">
                <a:latin typeface="宋体" panose="02010600030101010101" pitchFamily="2" charset="-122"/>
              </a:rPr>
              <a:t>                交换    和    （如下图所示）</a:t>
            </a:r>
          </a:p>
        </p:txBody>
      </p:sp>
      <p:graphicFrame>
        <p:nvGraphicFramePr>
          <p:cNvPr id="979973" name="Object 5">
            <a:extLst>
              <a:ext uri="{FF2B5EF4-FFF2-40B4-BE49-F238E27FC236}">
                <a16:creationId xmlns:a16="http://schemas.microsoft.com/office/drawing/2014/main" id="{42ED1C43-9848-487F-96F7-A1D7DA706784}"/>
              </a:ext>
            </a:extLst>
          </p:cNvPr>
          <p:cNvGraphicFramePr>
            <a:graphicFrameLocks noChangeAspect="1"/>
          </p:cNvGraphicFramePr>
          <p:nvPr/>
        </p:nvGraphicFramePr>
        <p:xfrm>
          <a:off x="4152901" y="1717675"/>
          <a:ext cx="3527425" cy="558800"/>
        </p:xfrm>
        <a:graphic>
          <a:graphicData uri="http://schemas.openxmlformats.org/presentationml/2006/ole">
            <mc:AlternateContent xmlns:mc="http://schemas.openxmlformats.org/markup-compatibility/2006">
              <mc:Choice xmlns:v="urn:schemas-microsoft-com:vml" Requires="v">
                <p:oleObj spid="_x0000_s24599" name="Equation" r:id="rId6" imgW="1790640" imgH="279360" progId="Equation.DSMT4">
                  <p:embed/>
                </p:oleObj>
              </mc:Choice>
              <mc:Fallback>
                <p:oleObj name="Equation" r:id="rId6" imgW="1790640" imgH="279360" progId="Equation.DSMT4">
                  <p:embed/>
                  <p:pic>
                    <p:nvPicPr>
                      <p:cNvPr id="979973" name="Object 5">
                        <a:extLst>
                          <a:ext uri="{FF2B5EF4-FFF2-40B4-BE49-F238E27FC236}">
                            <a16:creationId xmlns:a16="http://schemas.microsoft.com/office/drawing/2014/main" id="{42ED1C43-9848-487F-96F7-A1D7DA70678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52901" y="1717675"/>
                        <a:ext cx="3527425" cy="55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79974" name="Object 6">
            <a:extLst>
              <a:ext uri="{FF2B5EF4-FFF2-40B4-BE49-F238E27FC236}">
                <a16:creationId xmlns:a16="http://schemas.microsoft.com/office/drawing/2014/main" id="{B0D6120A-90DB-4751-A662-C97F82A508D0}"/>
              </a:ext>
            </a:extLst>
          </p:cNvPr>
          <p:cNvGraphicFramePr>
            <a:graphicFrameLocks noChangeAspect="1"/>
          </p:cNvGraphicFramePr>
          <p:nvPr/>
        </p:nvGraphicFramePr>
        <p:xfrm>
          <a:off x="5735638" y="2276475"/>
          <a:ext cx="533400" cy="433388"/>
        </p:xfrm>
        <a:graphic>
          <a:graphicData uri="http://schemas.openxmlformats.org/presentationml/2006/ole">
            <mc:AlternateContent xmlns:mc="http://schemas.openxmlformats.org/markup-compatibility/2006">
              <mc:Choice xmlns:v="urn:schemas-microsoft-com:vml" Requires="v">
                <p:oleObj spid="_x0000_s24600" name="Equation" r:id="rId8" imgW="304560" imgH="253800" progId="Equation.DSMT4">
                  <p:embed/>
                </p:oleObj>
              </mc:Choice>
              <mc:Fallback>
                <p:oleObj name="Equation" r:id="rId8" imgW="304560" imgH="253800" progId="Equation.DSMT4">
                  <p:embed/>
                  <p:pic>
                    <p:nvPicPr>
                      <p:cNvPr id="979974" name="Object 6">
                        <a:extLst>
                          <a:ext uri="{FF2B5EF4-FFF2-40B4-BE49-F238E27FC236}">
                            <a16:creationId xmlns:a16="http://schemas.microsoft.com/office/drawing/2014/main" id="{B0D6120A-90DB-4751-A662-C97F82A508D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35638" y="2276475"/>
                        <a:ext cx="533400" cy="433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79975" name="Object 7">
            <a:extLst>
              <a:ext uri="{FF2B5EF4-FFF2-40B4-BE49-F238E27FC236}">
                <a16:creationId xmlns:a16="http://schemas.microsoft.com/office/drawing/2014/main" id="{B453D68A-A349-49F5-A7A1-F9CE6C08594E}"/>
              </a:ext>
            </a:extLst>
          </p:cNvPr>
          <p:cNvGraphicFramePr>
            <a:graphicFrameLocks noChangeAspect="1"/>
          </p:cNvGraphicFramePr>
          <p:nvPr/>
        </p:nvGraphicFramePr>
        <p:xfrm>
          <a:off x="4800601" y="2276475"/>
          <a:ext cx="576263" cy="438150"/>
        </p:xfrm>
        <a:graphic>
          <a:graphicData uri="http://schemas.openxmlformats.org/presentationml/2006/ole">
            <mc:AlternateContent xmlns:mc="http://schemas.openxmlformats.org/markup-compatibility/2006">
              <mc:Choice xmlns:v="urn:schemas-microsoft-com:vml" Requires="v">
                <p:oleObj spid="_x0000_s24601" name="Equation" r:id="rId10" imgW="330120" imgH="253800" progId="Equation.DSMT4">
                  <p:embed/>
                </p:oleObj>
              </mc:Choice>
              <mc:Fallback>
                <p:oleObj name="Equation" r:id="rId10" imgW="330120" imgH="253800" progId="Equation.DSMT4">
                  <p:embed/>
                  <p:pic>
                    <p:nvPicPr>
                      <p:cNvPr id="979975" name="Object 7">
                        <a:extLst>
                          <a:ext uri="{FF2B5EF4-FFF2-40B4-BE49-F238E27FC236}">
                            <a16:creationId xmlns:a16="http://schemas.microsoft.com/office/drawing/2014/main" id="{B453D68A-A349-49F5-A7A1-F9CE6C08594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00601" y="2276475"/>
                        <a:ext cx="576263"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79976" name="Text Box 8">
            <a:extLst>
              <a:ext uri="{FF2B5EF4-FFF2-40B4-BE49-F238E27FC236}">
                <a16:creationId xmlns:a16="http://schemas.microsoft.com/office/drawing/2014/main" id="{56717E91-5AD1-4E96-88F4-78A28137C945}"/>
              </a:ext>
            </a:extLst>
          </p:cNvPr>
          <p:cNvSpPr txBox="1">
            <a:spLocks noChangeArrowheads="1"/>
          </p:cNvSpPr>
          <p:nvPr/>
        </p:nvSpPr>
        <p:spPr bwMode="auto">
          <a:xfrm>
            <a:off x="1524000" y="228600"/>
            <a:ext cx="9144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25724" dir="18900000" algn="ctr" rotWithShape="0">
                    <a:schemeClr val="bg2"/>
                  </a:outerShdw>
                </a:effectLst>
              </a14:hiddenEffects>
            </a:ext>
          </a:extLst>
        </p:spPr>
        <p:txBody>
          <a:bodyPr>
            <a:spAutoFit/>
          </a:bodyPr>
          <a:lstStyle/>
          <a:p>
            <a:pPr algn="ctr">
              <a:spcBef>
                <a:spcPct val="50000"/>
              </a:spcBef>
            </a:pPr>
            <a:r>
              <a:rPr lang="en-US" altLang="zh-CN" sz="4400" b="1">
                <a:solidFill>
                  <a:schemeClr val="bg1"/>
                </a:solidFill>
                <a:ea typeface="华文行楷" panose="02010800040101010101" pitchFamily="2" charset="-122"/>
              </a:rPr>
              <a:t>S</a:t>
            </a:r>
            <a:r>
              <a:rPr lang="zh-CN" altLang="en-US" sz="4400" b="1">
                <a:solidFill>
                  <a:schemeClr val="bg1"/>
                </a:solidFill>
                <a:ea typeface="华文行楷" panose="02010800040101010101" pitchFamily="2" charset="-122"/>
              </a:rPr>
              <a:t>盒的初始置换</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日期占位符 1">
            <a:extLst>
              <a:ext uri="{FF2B5EF4-FFF2-40B4-BE49-F238E27FC236}">
                <a16:creationId xmlns:a16="http://schemas.microsoft.com/office/drawing/2014/main" id="{F6ABAC65-A3B9-4A09-93E3-C8F6D16701DB}"/>
              </a:ext>
            </a:extLst>
          </p:cNvPr>
          <p:cNvSpPr>
            <a:spLocks noGrp="1"/>
          </p:cNvSpPr>
          <p:nvPr>
            <p:ph type="dt" sz="half" idx="10"/>
          </p:nvPr>
        </p:nvSpPr>
        <p:spPr/>
        <p:txBody>
          <a:bodyPr/>
          <a:lstStyle/>
          <a:p>
            <a:fld id="{CBA16AF1-45B7-42EA-A93A-2F5DB4FD7AAF}" type="datetime1">
              <a:rPr lang="zh-CN" altLang="en-US"/>
              <a:pPr/>
              <a:t>2018/11/28</a:t>
            </a:fld>
            <a:endParaRPr lang="en-US" altLang="zh-CN"/>
          </a:p>
        </p:txBody>
      </p:sp>
      <p:sp>
        <p:nvSpPr>
          <p:cNvPr id="14" name="灯片编号占位符 3">
            <a:extLst>
              <a:ext uri="{FF2B5EF4-FFF2-40B4-BE49-F238E27FC236}">
                <a16:creationId xmlns:a16="http://schemas.microsoft.com/office/drawing/2014/main" id="{41E71E82-0E42-4099-8B58-EF887277D884}"/>
              </a:ext>
            </a:extLst>
          </p:cNvPr>
          <p:cNvSpPr>
            <a:spLocks noGrp="1"/>
          </p:cNvSpPr>
          <p:nvPr>
            <p:ph type="sldNum" sz="quarter" idx="12"/>
          </p:nvPr>
        </p:nvSpPr>
        <p:spPr/>
        <p:txBody>
          <a:bodyPr/>
          <a:lstStyle/>
          <a:p>
            <a:fld id="{587BDC6D-95C4-4CF6-ADA8-18250CD9B947}" type="slidenum">
              <a:rPr lang="en-US" altLang="zh-CN"/>
              <a:pPr/>
              <a:t>58</a:t>
            </a:fld>
            <a:endParaRPr lang="en-US" altLang="zh-CN"/>
          </a:p>
        </p:txBody>
      </p:sp>
      <p:graphicFrame>
        <p:nvGraphicFramePr>
          <p:cNvPr id="980994" name="Object 2">
            <a:extLst>
              <a:ext uri="{FF2B5EF4-FFF2-40B4-BE49-F238E27FC236}">
                <a16:creationId xmlns:a16="http://schemas.microsoft.com/office/drawing/2014/main" id="{C64C6D87-8579-4BDB-B1E6-4F803323FABA}"/>
              </a:ext>
            </a:extLst>
          </p:cNvPr>
          <p:cNvGraphicFramePr>
            <a:graphicFrameLocks noChangeAspect="1"/>
          </p:cNvGraphicFramePr>
          <p:nvPr/>
        </p:nvGraphicFramePr>
        <p:xfrm>
          <a:off x="2208214" y="3962400"/>
          <a:ext cx="7559675" cy="2209800"/>
        </p:xfrm>
        <a:graphic>
          <a:graphicData uri="http://schemas.openxmlformats.org/presentationml/2006/ole">
            <mc:AlternateContent xmlns:mc="http://schemas.openxmlformats.org/markup-compatibility/2006">
              <mc:Choice xmlns:v="urn:schemas-microsoft-com:vml" Requires="v">
                <p:oleObj spid="_x0000_s25637" name="位图图像" r:id="rId3" imgW="5409524" imgH="1552792" progId="Paint.Picture">
                  <p:embed/>
                </p:oleObj>
              </mc:Choice>
              <mc:Fallback>
                <p:oleObj name="位图图像" r:id="rId3" imgW="5409524" imgH="1552792" progId="Paint.Picture">
                  <p:embed/>
                  <p:pic>
                    <p:nvPicPr>
                      <p:cNvPr id="980994" name="Object 2">
                        <a:extLst>
                          <a:ext uri="{FF2B5EF4-FFF2-40B4-BE49-F238E27FC236}">
                            <a16:creationId xmlns:a16="http://schemas.microsoft.com/office/drawing/2014/main" id="{C64C6D87-8579-4BDB-B1E6-4F803323FA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8214" y="3962400"/>
                        <a:ext cx="7559675"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lgn="ctr">
                            <a:pattFill prst="sphere">
                              <a:fgClr>
                                <a:srgbClr val="FF6600"/>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80995" name="Rectangle 3">
            <a:extLst>
              <a:ext uri="{FF2B5EF4-FFF2-40B4-BE49-F238E27FC236}">
                <a16:creationId xmlns:a16="http://schemas.microsoft.com/office/drawing/2014/main" id="{0F83C850-9B14-4552-9C0C-AB9E6B06AC9B}"/>
              </a:ext>
            </a:extLst>
          </p:cNvPr>
          <p:cNvSpPr>
            <a:spLocks noChangeArrowheads="1"/>
          </p:cNvSpPr>
          <p:nvPr/>
        </p:nvSpPr>
        <p:spPr bwMode="auto">
          <a:xfrm>
            <a:off x="4887914" y="6203951"/>
            <a:ext cx="18176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lgn="ctr">
                <a:pattFill prst="sphere">
                  <a:fgClr>
                    <a:srgbClr val="FF6600"/>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r>
              <a:rPr lang="zh-CN" altLang="en-US" sz="2000" b="1">
                <a:latin typeface="宋体" panose="02010600030101010101" pitchFamily="2" charset="-122"/>
              </a:rPr>
              <a:t>产生随机密钥</a:t>
            </a:r>
          </a:p>
        </p:txBody>
      </p:sp>
      <p:sp>
        <p:nvSpPr>
          <p:cNvPr id="980996" name="Rectangle 4">
            <a:extLst>
              <a:ext uri="{FF2B5EF4-FFF2-40B4-BE49-F238E27FC236}">
                <a16:creationId xmlns:a16="http://schemas.microsoft.com/office/drawing/2014/main" id="{FBAF30C9-549E-423A-A721-E35C5F023C90}"/>
              </a:ext>
            </a:extLst>
          </p:cNvPr>
          <p:cNvSpPr>
            <a:spLocks noChangeArrowheads="1"/>
          </p:cNvSpPr>
          <p:nvPr/>
        </p:nvSpPr>
        <p:spPr bwMode="auto">
          <a:xfrm>
            <a:off x="1524000" y="1205369"/>
            <a:ext cx="91440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lgn="ctr">
                <a:pattFill prst="sphere">
                  <a:fgClr>
                    <a:srgbClr val="FF6600"/>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eaLnBrk="1" hangingPunct="1"/>
            <a:r>
              <a:rPr lang="en-US" altLang="zh-CN" sz="2400">
                <a:latin typeface="宋体" panose="02010600030101010101" pitchFamily="2" charset="-122"/>
              </a:rPr>
              <a:t>    </a:t>
            </a:r>
            <a:r>
              <a:rPr lang="zh-CN" altLang="en-US" sz="2400" b="1">
                <a:latin typeface="宋体" panose="02010600030101010101" pitchFamily="2" charset="-122"/>
              </a:rPr>
              <a:t>设置</a:t>
            </a:r>
            <a:r>
              <a:rPr lang="en-US" altLang="zh-CN" sz="2400" b="1">
                <a:latin typeface="宋体" panose="02010600030101010101" pitchFamily="2" charset="-122"/>
              </a:rPr>
              <a:t>i</a:t>
            </a:r>
            <a:r>
              <a:rPr lang="zh-CN" altLang="en-US" sz="2400" b="1">
                <a:latin typeface="宋体" panose="02010600030101010101" pitchFamily="2" charset="-122"/>
              </a:rPr>
              <a:t>和</a:t>
            </a:r>
            <a:r>
              <a:rPr lang="en-US" altLang="zh-CN" sz="2400" b="1">
                <a:latin typeface="宋体" panose="02010600030101010101" pitchFamily="2" charset="-122"/>
              </a:rPr>
              <a:t>j</a:t>
            </a:r>
            <a:r>
              <a:rPr lang="zh-CN" altLang="en-US" sz="2400" b="1">
                <a:latin typeface="宋体" panose="02010600030101010101" pitchFamily="2" charset="-122"/>
              </a:rPr>
              <a:t>的初值均为</a:t>
            </a:r>
            <a:r>
              <a:rPr lang="en-US" altLang="zh-CN" sz="2400" b="1">
                <a:latin typeface="宋体" panose="02010600030101010101" pitchFamily="2" charset="-122"/>
              </a:rPr>
              <a:t>0</a:t>
            </a:r>
            <a:r>
              <a:rPr lang="zh-CN" altLang="en-US" sz="2400" b="1">
                <a:latin typeface="宋体" panose="02010600030101010101" pitchFamily="2" charset="-122"/>
              </a:rPr>
              <a:t>。产生一个字节随机密钥</a:t>
            </a:r>
            <a:r>
              <a:rPr lang="en-US" altLang="zh-CN" sz="2400" b="1">
                <a:latin typeface="宋体" panose="02010600030101010101" pitchFamily="2" charset="-122"/>
              </a:rPr>
              <a:t>k</a:t>
            </a:r>
            <a:r>
              <a:rPr lang="zh-CN" altLang="en-US" sz="2400" b="1">
                <a:latin typeface="宋体" panose="02010600030101010101" pitchFamily="2" charset="-122"/>
              </a:rPr>
              <a:t>的步骤如下：</a:t>
            </a:r>
          </a:p>
          <a:p>
            <a:pPr eaLnBrk="1" hangingPunct="1"/>
            <a:endParaRPr lang="zh-CN" altLang="en-US" sz="2400" b="1">
              <a:latin typeface="宋体" panose="02010600030101010101" pitchFamily="2" charset="-122"/>
            </a:endParaRPr>
          </a:p>
          <a:p>
            <a:pPr eaLnBrk="1" hangingPunct="1"/>
            <a:endParaRPr lang="zh-CN" altLang="en-US" sz="2400" b="1">
              <a:latin typeface="宋体" panose="02010600030101010101" pitchFamily="2" charset="-122"/>
            </a:endParaRPr>
          </a:p>
          <a:p>
            <a:pPr eaLnBrk="1" hangingPunct="1"/>
            <a:endParaRPr lang="zh-CN" altLang="en-US" sz="2400" b="1">
              <a:latin typeface="宋体" panose="02010600030101010101" pitchFamily="2" charset="-122"/>
            </a:endParaRPr>
          </a:p>
          <a:p>
            <a:pPr eaLnBrk="1" hangingPunct="1"/>
            <a:endParaRPr lang="zh-CN" altLang="en-US" sz="2400" b="1">
              <a:latin typeface="宋体" panose="02010600030101010101" pitchFamily="2" charset="-122"/>
            </a:endParaRPr>
          </a:p>
          <a:p>
            <a:pPr eaLnBrk="1" hangingPunct="1"/>
            <a:endParaRPr lang="zh-CN" altLang="en-US" sz="2400" b="1">
              <a:latin typeface="宋体" panose="02010600030101010101" pitchFamily="2" charset="-122"/>
            </a:endParaRPr>
          </a:p>
          <a:p>
            <a:pPr eaLnBrk="1" hangingPunct="1"/>
            <a:r>
              <a:rPr lang="zh-CN" altLang="en-US" sz="2400" b="1">
                <a:latin typeface="宋体" panose="02010600030101010101" pitchFamily="2" charset="-122"/>
              </a:rPr>
              <a:t>    交换   和    用以产生下一字节随机密钥。</a:t>
            </a:r>
          </a:p>
        </p:txBody>
      </p:sp>
      <p:graphicFrame>
        <p:nvGraphicFramePr>
          <p:cNvPr id="980997" name="Object 5">
            <a:extLst>
              <a:ext uri="{FF2B5EF4-FFF2-40B4-BE49-F238E27FC236}">
                <a16:creationId xmlns:a16="http://schemas.microsoft.com/office/drawing/2014/main" id="{CB6B607A-CB0E-40CF-8178-4575B76F1CC9}"/>
              </a:ext>
            </a:extLst>
          </p:cNvPr>
          <p:cNvGraphicFramePr>
            <a:graphicFrameLocks noChangeAspect="1"/>
          </p:cNvGraphicFramePr>
          <p:nvPr/>
        </p:nvGraphicFramePr>
        <p:xfrm>
          <a:off x="4184650" y="1600200"/>
          <a:ext cx="2520950" cy="452438"/>
        </p:xfrm>
        <a:graphic>
          <a:graphicData uri="http://schemas.openxmlformats.org/presentationml/2006/ole">
            <mc:AlternateContent xmlns:mc="http://schemas.openxmlformats.org/markup-compatibility/2006">
              <mc:Choice xmlns:v="urn:schemas-microsoft-com:vml" Requires="v">
                <p:oleObj spid="_x0000_s25638" name="Equation" r:id="rId5" imgW="1117115" imgH="203112" progId="Equation.DSMT4">
                  <p:embed/>
                </p:oleObj>
              </mc:Choice>
              <mc:Fallback>
                <p:oleObj name="Equation" r:id="rId5" imgW="1117115" imgH="203112" progId="Equation.DSMT4">
                  <p:embed/>
                  <p:pic>
                    <p:nvPicPr>
                      <p:cNvPr id="980997" name="Object 5">
                        <a:extLst>
                          <a:ext uri="{FF2B5EF4-FFF2-40B4-BE49-F238E27FC236}">
                            <a16:creationId xmlns:a16="http://schemas.microsoft.com/office/drawing/2014/main" id="{CB6B607A-CB0E-40CF-8178-4575B76F1CC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84650" y="1600200"/>
                        <a:ext cx="2520950" cy="452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80998" name="Object 6">
            <a:extLst>
              <a:ext uri="{FF2B5EF4-FFF2-40B4-BE49-F238E27FC236}">
                <a16:creationId xmlns:a16="http://schemas.microsoft.com/office/drawing/2014/main" id="{3BB45360-9971-4E77-91AE-1A9E5F4513F4}"/>
              </a:ext>
            </a:extLst>
          </p:cNvPr>
          <p:cNvGraphicFramePr>
            <a:graphicFrameLocks noChangeAspect="1"/>
          </p:cNvGraphicFramePr>
          <p:nvPr/>
        </p:nvGraphicFramePr>
        <p:xfrm>
          <a:off x="3962400" y="1981201"/>
          <a:ext cx="2801938" cy="512763"/>
        </p:xfrm>
        <a:graphic>
          <a:graphicData uri="http://schemas.openxmlformats.org/presentationml/2006/ole">
            <mc:AlternateContent xmlns:mc="http://schemas.openxmlformats.org/markup-compatibility/2006">
              <mc:Choice xmlns:v="urn:schemas-microsoft-com:vml" Requires="v">
                <p:oleObj spid="_x0000_s25639" name="Equation" r:id="rId7" imgW="1384200" imgH="253800" progId="Equation.DSMT4">
                  <p:embed/>
                </p:oleObj>
              </mc:Choice>
              <mc:Fallback>
                <p:oleObj name="Equation" r:id="rId7" imgW="1384200" imgH="253800" progId="Equation.DSMT4">
                  <p:embed/>
                  <p:pic>
                    <p:nvPicPr>
                      <p:cNvPr id="980998" name="Object 6">
                        <a:extLst>
                          <a:ext uri="{FF2B5EF4-FFF2-40B4-BE49-F238E27FC236}">
                            <a16:creationId xmlns:a16="http://schemas.microsoft.com/office/drawing/2014/main" id="{3BB45360-9971-4E77-91AE-1A9E5F4513F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62400" y="1981201"/>
                        <a:ext cx="2801938" cy="512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80999" name="Object 7">
            <a:extLst>
              <a:ext uri="{FF2B5EF4-FFF2-40B4-BE49-F238E27FC236}">
                <a16:creationId xmlns:a16="http://schemas.microsoft.com/office/drawing/2014/main" id="{D57EB597-B06A-4902-BCF9-10A990D0366B}"/>
              </a:ext>
            </a:extLst>
          </p:cNvPr>
          <p:cNvGraphicFramePr>
            <a:graphicFrameLocks noChangeAspect="1"/>
          </p:cNvGraphicFramePr>
          <p:nvPr/>
        </p:nvGraphicFramePr>
        <p:xfrm>
          <a:off x="2819400" y="3505200"/>
          <a:ext cx="533400" cy="406400"/>
        </p:xfrm>
        <a:graphic>
          <a:graphicData uri="http://schemas.openxmlformats.org/presentationml/2006/ole">
            <mc:AlternateContent xmlns:mc="http://schemas.openxmlformats.org/markup-compatibility/2006">
              <mc:Choice xmlns:v="urn:schemas-microsoft-com:vml" Requires="v">
                <p:oleObj spid="_x0000_s25640" name="Equation" r:id="rId9" imgW="304560" imgH="253800" progId="Equation.DSMT4">
                  <p:embed/>
                </p:oleObj>
              </mc:Choice>
              <mc:Fallback>
                <p:oleObj name="Equation" r:id="rId9" imgW="304560" imgH="253800" progId="Equation.DSMT4">
                  <p:embed/>
                  <p:pic>
                    <p:nvPicPr>
                      <p:cNvPr id="980999" name="Object 7">
                        <a:extLst>
                          <a:ext uri="{FF2B5EF4-FFF2-40B4-BE49-F238E27FC236}">
                            <a16:creationId xmlns:a16="http://schemas.microsoft.com/office/drawing/2014/main" id="{D57EB597-B06A-4902-BCF9-10A990D0366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19400" y="3505200"/>
                        <a:ext cx="533400"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81000" name="Object 8">
            <a:extLst>
              <a:ext uri="{FF2B5EF4-FFF2-40B4-BE49-F238E27FC236}">
                <a16:creationId xmlns:a16="http://schemas.microsoft.com/office/drawing/2014/main" id="{62555013-1B3A-4DB2-B0BF-B974A1A4075C}"/>
              </a:ext>
            </a:extLst>
          </p:cNvPr>
          <p:cNvGraphicFramePr>
            <a:graphicFrameLocks noChangeAspect="1"/>
          </p:cNvGraphicFramePr>
          <p:nvPr/>
        </p:nvGraphicFramePr>
        <p:xfrm>
          <a:off x="3548064" y="2438401"/>
          <a:ext cx="3309937" cy="530225"/>
        </p:xfrm>
        <a:graphic>
          <a:graphicData uri="http://schemas.openxmlformats.org/presentationml/2006/ole">
            <mc:AlternateContent xmlns:mc="http://schemas.openxmlformats.org/markup-compatibility/2006">
              <mc:Choice xmlns:v="urn:schemas-microsoft-com:vml" Requires="v">
                <p:oleObj spid="_x0000_s25641" name="Equation" r:id="rId11" imgW="1562040" imgH="253800" progId="Equation.DSMT4">
                  <p:embed/>
                </p:oleObj>
              </mc:Choice>
              <mc:Fallback>
                <p:oleObj name="Equation" r:id="rId11" imgW="1562040" imgH="253800" progId="Equation.DSMT4">
                  <p:embed/>
                  <p:pic>
                    <p:nvPicPr>
                      <p:cNvPr id="981000" name="Object 8">
                        <a:extLst>
                          <a:ext uri="{FF2B5EF4-FFF2-40B4-BE49-F238E27FC236}">
                            <a16:creationId xmlns:a16="http://schemas.microsoft.com/office/drawing/2014/main" id="{62555013-1B3A-4DB2-B0BF-B974A1A4075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48064" y="2438401"/>
                        <a:ext cx="3309937" cy="530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81001" name="Object 9">
            <a:extLst>
              <a:ext uri="{FF2B5EF4-FFF2-40B4-BE49-F238E27FC236}">
                <a16:creationId xmlns:a16="http://schemas.microsoft.com/office/drawing/2014/main" id="{C9A8A287-8F6B-4E1E-AB71-96818D6066C3}"/>
              </a:ext>
            </a:extLst>
          </p:cNvPr>
          <p:cNvGraphicFramePr>
            <a:graphicFrameLocks noChangeAspect="1"/>
          </p:cNvGraphicFramePr>
          <p:nvPr/>
        </p:nvGraphicFramePr>
        <p:xfrm>
          <a:off x="4567238" y="2895600"/>
          <a:ext cx="1147762" cy="541338"/>
        </p:xfrm>
        <a:graphic>
          <a:graphicData uri="http://schemas.openxmlformats.org/presentationml/2006/ole">
            <mc:AlternateContent xmlns:mc="http://schemas.openxmlformats.org/markup-compatibility/2006">
              <mc:Choice xmlns:v="urn:schemas-microsoft-com:vml" Requires="v">
                <p:oleObj spid="_x0000_s25642" name="Equation" r:id="rId13" imgW="533160" imgH="253800" progId="Equation.DSMT4">
                  <p:embed/>
                </p:oleObj>
              </mc:Choice>
              <mc:Fallback>
                <p:oleObj name="Equation" r:id="rId13" imgW="533160" imgH="253800" progId="Equation.DSMT4">
                  <p:embed/>
                  <p:pic>
                    <p:nvPicPr>
                      <p:cNvPr id="981001" name="Object 9">
                        <a:extLst>
                          <a:ext uri="{FF2B5EF4-FFF2-40B4-BE49-F238E27FC236}">
                            <a16:creationId xmlns:a16="http://schemas.microsoft.com/office/drawing/2014/main" id="{C9A8A287-8F6B-4E1E-AB71-96818D6066C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67238" y="2895600"/>
                        <a:ext cx="1147762" cy="541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81002" name="Text Box 10">
            <a:extLst>
              <a:ext uri="{FF2B5EF4-FFF2-40B4-BE49-F238E27FC236}">
                <a16:creationId xmlns:a16="http://schemas.microsoft.com/office/drawing/2014/main" id="{9A5CD85F-FD5E-4481-B6D1-022D204F9E8A}"/>
              </a:ext>
            </a:extLst>
          </p:cNvPr>
          <p:cNvSpPr txBox="1">
            <a:spLocks noChangeArrowheads="1"/>
          </p:cNvSpPr>
          <p:nvPr/>
        </p:nvSpPr>
        <p:spPr bwMode="auto">
          <a:xfrm>
            <a:off x="1595438" y="142875"/>
            <a:ext cx="8997950"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25724" dir="18900000" algn="ctr" rotWithShape="0">
                    <a:schemeClr val="bg2"/>
                  </a:outerShdw>
                </a:effectLst>
              </a14:hiddenEffects>
            </a:ext>
          </a:extLst>
        </p:spPr>
        <p:txBody>
          <a:bodyPr anchor="ctr"/>
          <a:lstStyle/>
          <a:p>
            <a:pPr algn="ctr">
              <a:spcBef>
                <a:spcPct val="50000"/>
              </a:spcBef>
            </a:pPr>
            <a:r>
              <a:rPr lang="zh-CN" altLang="en-US" sz="4400">
                <a:solidFill>
                  <a:schemeClr val="bg1"/>
                </a:solidFill>
                <a:ea typeface="华文行楷" panose="02010800040101010101" pitchFamily="2" charset="-122"/>
              </a:rPr>
              <a:t>产生密钥流</a:t>
            </a:r>
          </a:p>
        </p:txBody>
      </p:sp>
      <p:graphicFrame>
        <p:nvGraphicFramePr>
          <p:cNvPr id="981003" name="Object 11">
            <a:extLst>
              <a:ext uri="{FF2B5EF4-FFF2-40B4-BE49-F238E27FC236}">
                <a16:creationId xmlns:a16="http://schemas.microsoft.com/office/drawing/2014/main" id="{A4F07E7C-B111-4738-B3B7-D1464B374F70}"/>
              </a:ext>
            </a:extLst>
          </p:cNvPr>
          <p:cNvGraphicFramePr>
            <a:graphicFrameLocks noChangeAspect="1"/>
          </p:cNvGraphicFramePr>
          <p:nvPr/>
        </p:nvGraphicFramePr>
        <p:xfrm>
          <a:off x="3644900" y="3465514"/>
          <a:ext cx="546100" cy="420687"/>
        </p:xfrm>
        <a:graphic>
          <a:graphicData uri="http://schemas.openxmlformats.org/presentationml/2006/ole">
            <mc:AlternateContent xmlns:mc="http://schemas.openxmlformats.org/markup-compatibility/2006">
              <mc:Choice xmlns:v="urn:schemas-microsoft-com:vml" Requires="v">
                <p:oleObj spid="_x0000_s25643" name="Equation" r:id="rId15" imgW="330120" imgH="253800" progId="Equation.DSMT4">
                  <p:embed/>
                </p:oleObj>
              </mc:Choice>
              <mc:Fallback>
                <p:oleObj name="Equation" r:id="rId15" imgW="330120" imgH="253800" progId="Equation.DSMT4">
                  <p:embed/>
                  <p:pic>
                    <p:nvPicPr>
                      <p:cNvPr id="981003" name="Object 11">
                        <a:extLst>
                          <a:ext uri="{FF2B5EF4-FFF2-40B4-BE49-F238E27FC236}">
                            <a16:creationId xmlns:a16="http://schemas.microsoft.com/office/drawing/2014/main" id="{A4F07E7C-B111-4738-B3B7-D1464B374F70}"/>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644900" y="3465514"/>
                        <a:ext cx="546100" cy="42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25724" dir="18900000" algn="ctr" rotWithShape="0">
                                <a:schemeClr val="bg2"/>
                              </a:outerShdw>
                            </a:effectLst>
                          </a14:hiddenEffects>
                        </a:ext>
                      </a:extLst>
                    </p:spPr>
                  </p:pic>
                </p:oleObj>
              </mc:Fallback>
            </mc:AlternateContent>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a:extLst>
              <a:ext uri="{FF2B5EF4-FFF2-40B4-BE49-F238E27FC236}">
                <a16:creationId xmlns:a16="http://schemas.microsoft.com/office/drawing/2014/main" id="{40F19EEE-19FA-482E-8163-31ACC4EF08BC}"/>
              </a:ext>
            </a:extLst>
          </p:cNvPr>
          <p:cNvSpPr>
            <a:spLocks noGrp="1"/>
          </p:cNvSpPr>
          <p:nvPr>
            <p:ph type="dt" sz="half" idx="10"/>
          </p:nvPr>
        </p:nvSpPr>
        <p:spPr/>
        <p:txBody>
          <a:bodyPr/>
          <a:lstStyle/>
          <a:p>
            <a:fld id="{F793D1D2-F3FF-4CC9-B023-762240DD0EEA}" type="datetime1">
              <a:rPr lang="zh-CN" altLang="en-US"/>
              <a:pPr/>
              <a:t>2018/11/28</a:t>
            </a:fld>
            <a:endParaRPr lang="en-US" altLang="zh-CN"/>
          </a:p>
        </p:txBody>
      </p:sp>
      <p:sp>
        <p:nvSpPr>
          <p:cNvPr id="7" name="灯片编号占位符 5">
            <a:extLst>
              <a:ext uri="{FF2B5EF4-FFF2-40B4-BE49-F238E27FC236}">
                <a16:creationId xmlns:a16="http://schemas.microsoft.com/office/drawing/2014/main" id="{0B3D38BD-DF9D-4A4C-93C5-EAEC48C142EF}"/>
              </a:ext>
            </a:extLst>
          </p:cNvPr>
          <p:cNvSpPr>
            <a:spLocks noGrp="1"/>
          </p:cNvSpPr>
          <p:nvPr>
            <p:ph type="sldNum" sz="quarter" idx="12"/>
          </p:nvPr>
        </p:nvSpPr>
        <p:spPr/>
        <p:txBody>
          <a:bodyPr/>
          <a:lstStyle/>
          <a:p>
            <a:fld id="{79EF1E84-902E-4153-B88B-B2E6168BA847}" type="slidenum">
              <a:rPr lang="en-US" altLang="zh-CN"/>
              <a:pPr/>
              <a:t>59</a:t>
            </a:fld>
            <a:endParaRPr lang="en-US" altLang="zh-CN"/>
          </a:p>
        </p:txBody>
      </p:sp>
      <p:sp>
        <p:nvSpPr>
          <p:cNvPr id="982018" name="Rectangle 2">
            <a:extLst>
              <a:ext uri="{FF2B5EF4-FFF2-40B4-BE49-F238E27FC236}">
                <a16:creationId xmlns:a16="http://schemas.microsoft.com/office/drawing/2014/main" id="{6CB7DF97-12B5-42F4-BFDF-C68EC38E8720}"/>
              </a:ext>
            </a:extLst>
          </p:cNvPr>
          <p:cNvSpPr>
            <a:spLocks noGrp="1" noRot="1" noChangeArrowheads="1"/>
          </p:cNvSpPr>
          <p:nvPr>
            <p:ph type="body" idx="1"/>
          </p:nvPr>
        </p:nvSpPr>
        <p:spPr>
          <a:xfrm>
            <a:off x="2208214" y="1295400"/>
            <a:ext cx="8231187" cy="4438650"/>
          </a:xfrm>
        </p:spPr>
        <p:txBody>
          <a:bodyPr>
            <a:normAutofit lnSpcReduction="10000"/>
          </a:bodyPr>
          <a:lstStyle/>
          <a:p>
            <a:pPr>
              <a:lnSpc>
                <a:spcPct val="150000"/>
              </a:lnSpc>
              <a:buFont typeface="Wingdings" panose="05000000000000000000" pitchFamily="2" charset="2"/>
              <a:buNone/>
            </a:pPr>
            <a:r>
              <a:rPr lang="en-US" altLang="zh-CN"/>
              <a:t>        RSA DSI</a:t>
            </a:r>
            <a:r>
              <a:rPr lang="zh-CN" altLang="en-US"/>
              <a:t>声称，</a:t>
            </a:r>
            <a:r>
              <a:rPr lang="en-US" altLang="zh-CN"/>
              <a:t>RC4</a:t>
            </a:r>
            <a:r>
              <a:rPr lang="zh-CN" altLang="en-US"/>
              <a:t>对差分攻击和线性分析</a:t>
            </a:r>
          </a:p>
          <a:p>
            <a:pPr>
              <a:lnSpc>
                <a:spcPct val="150000"/>
              </a:lnSpc>
              <a:buFont typeface="Wingdings" panose="05000000000000000000" pitchFamily="2" charset="2"/>
              <a:buNone/>
            </a:pPr>
            <a:r>
              <a:rPr lang="zh-CN" altLang="en-US"/>
              <a:t>具有免疫力，没有短循环，且具有高度非线性，尚</a:t>
            </a:r>
          </a:p>
          <a:p>
            <a:pPr>
              <a:lnSpc>
                <a:spcPct val="150000"/>
              </a:lnSpc>
              <a:buFont typeface="Wingdings" panose="05000000000000000000" pitchFamily="2" charset="2"/>
              <a:buNone/>
            </a:pPr>
            <a:r>
              <a:rPr lang="zh-CN" altLang="en-US"/>
              <a:t>无公开的分析结果。它大约有个                          可</a:t>
            </a:r>
          </a:p>
          <a:p>
            <a:pPr>
              <a:lnSpc>
                <a:spcPct val="150000"/>
              </a:lnSpc>
              <a:buFont typeface="Wingdings" panose="05000000000000000000" pitchFamily="2" charset="2"/>
              <a:buNone/>
            </a:pPr>
            <a:r>
              <a:rPr lang="zh-CN" altLang="en-US"/>
              <a:t>能的状态。各</a:t>
            </a:r>
            <a:r>
              <a:rPr lang="en-US" altLang="zh-CN"/>
              <a:t>S</a:t>
            </a:r>
            <a:r>
              <a:rPr lang="zh-CN" altLang="en-US"/>
              <a:t>在</a:t>
            </a:r>
            <a:r>
              <a:rPr lang="en-US" altLang="zh-CN" i="1"/>
              <a:t>i</a:t>
            </a:r>
            <a:r>
              <a:rPr lang="zh-CN" altLang="en-US"/>
              <a:t>和</a:t>
            </a:r>
            <a:r>
              <a:rPr lang="en-US" altLang="zh-CN" i="1"/>
              <a:t>j</a:t>
            </a:r>
            <a:r>
              <a:rPr lang="zh-CN" altLang="en-US"/>
              <a:t>的控制下卷入加密。</a:t>
            </a:r>
            <a:r>
              <a:rPr lang="zh-CN" altLang="en-US">
                <a:solidFill>
                  <a:schemeClr val="tx2"/>
                </a:solidFill>
              </a:rPr>
              <a:t>指标</a:t>
            </a:r>
            <a:r>
              <a:rPr lang="en-US" altLang="zh-CN" i="1">
                <a:solidFill>
                  <a:schemeClr val="tx2"/>
                </a:solidFill>
              </a:rPr>
              <a:t>i</a:t>
            </a:r>
            <a:r>
              <a:rPr lang="zh-CN" altLang="en-US">
                <a:solidFill>
                  <a:schemeClr val="tx2"/>
                </a:solidFill>
              </a:rPr>
              <a:t>保证</a:t>
            </a:r>
          </a:p>
          <a:p>
            <a:pPr>
              <a:lnSpc>
                <a:spcPct val="150000"/>
              </a:lnSpc>
              <a:buFont typeface="Wingdings" panose="05000000000000000000" pitchFamily="2" charset="2"/>
              <a:buNone/>
            </a:pPr>
            <a:r>
              <a:rPr lang="zh-CN" altLang="en-US">
                <a:solidFill>
                  <a:schemeClr val="tx2"/>
                </a:solidFill>
              </a:rPr>
              <a:t>每个元素变化，指标</a:t>
            </a:r>
            <a:r>
              <a:rPr lang="en-US" altLang="zh-CN" i="1">
                <a:solidFill>
                  <a:schemeClr val="tx2"/>
                </a:solidFill>
              </a:rPr>
              <a:t>j</a:t>
            </a:r>
            <a:r>
              <a:rPr lang="zh-CN" altLang="en-US">
                <a:solidFill>
                  <a:schemeClr val="tx2"/>
                </a:solidFill>
              </a:rPr>
              <a:t>保证元素的随机改变，</a:t>
            </a:r>
            <a:r>
              <a:rPr lang="zh-CN" altLang="en-US"/>
              <a:t>算法</a:t>
            </a:r>
          </a:p>
          <a:p>
            <a:pPr>
              <a:lnSpc>
                <a:spcPct val="150000"/>
              </a:lnSpc>
              <a:buFont typeface="Wingdings" panose="05000000000000000000" pitchFamily="2" charset="2"/>
              <a:buNone/>
            </a:pPr>
            <a:r>
              <a:rPr lang="zh-CN" altLang="en-US"/>
              <a:t>简单，易于编程实现。</a:t>
            </a:r>
          </a:p>
        </p:txBody>
      </p:sp>
      <p:sp>
        <p:nvSpPr>
          <p:cNvPr id="982019" name="Rectangle 3">
            <a:extLst>
              <a:ext uri="{FF2B5EF4-FFF2-40B4-BE49-F238E27FC236}">
                <a16:creationId xmlns:a16="http://schemas.microsoft.com/office/drawing/2014/main" id="{99938FA5-4D25-4ED0-9E54-44A5F7B0E8D0}"/>
              </a:ext>
            </a:extLst>
          </p:cNvPr>
          <p:cNvSpPr>
            <a:spLocks noChangeArrowheads="1"/>
          </p:cNvSpPr>
          <p:nvPr/>
        </p:nvSpPr>
        <p:spPr bwMode="auto">
          <a:xfrm>
            <a:off x="1524001" y="34713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lgn="ctr">
                <a:pattFill prst="sphere">
                  <a:fgClr>
                    <a:srgbClr val="FF6600"/>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982020" name="Object 4">
            <a:extLst>
              <a:ext uri="{FF2B5EF4-FFF2-40B4-BE49-F238E27FC236}">
                <a16:creationId xmlns:a16="http://schemas.microsoft.com/office/drawing/2014/main" id="{B64C6C9F-C549-4CEA-A9DE-9E28F2F81E56}"/>
              </a:ext>
            </a:extLst>
          </p:cNvPr>
          <p:cNvGraphicFramePr>
            <a:graphicFrameLocks noChangeAspect="1"/>
          </p:cNvGraphicFramePr>
          <p:nvPr/>
        </p:nvGraphicFramePr>
        <p:xfrm>
          <a:off x="7213601" y="2952750"/>
          <a:ext cx="2627313" cy="476250"/>
        </p:xfrm>
        <a:graphic>
          <a:graphicData uri="http://schemas.openxmlformats.org/presentationml/2006/ole">
            <mc:AlternateContent xmlns:mc="http://schemas.openxmlformats.org/markup-compatibility/2006">
              <mc:Choice xmlns:v="urn:schemas-microsoft-com:vml" Requires="v">
                <p:oleObj spid="_x0000_s26631" name="Equation" r:id="rId3" imgW="1104900" imgH="203200" progId="Equation.DSMT4">
                  <p:embed/>
                </p:oleObj>
              </mc:Choice>
              <mc:Fallback>
                <p:oleObj name="Equation" r:id="rId3" imgW="1104900" imgH="203200" progId="Equation.DSMT4">
                  <p:embed/>
                  <p:pic>
                    <p:nvPicPr>
                      <p:cNvPr id="982020" name="Object 4">
                        <a:extLst>
                          <a:ext uri="{FF2B5EF4-FFF2-40B4-BE49-F238E27FC236}">
                            <a16:creationId xmlns:a16="http://schemas.microsoft.com/office/drawing/2014/main" id="{B64C6C9F-C549-4CEA-A9DE-9E28F2F81E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3601" y="2952750"/>
                        <a:ext cx="2627313"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4">
            <a:extLst>
              <a:ext uri="{FF2B5EF4-FFF2-40B4-BE49-F238E27FC236}">
                <a16:creationId xmlns:a16="http://schemas.microsoft.com/office/drawing/2014/main" id="{CD070774-525B-48AE-824B-0FCA3BD6FCCA}"/>
              </a:ext>
            </a:extLst>
          </p:cNvPr>
          <p:cNvSpPr>
            <a:spLocks noGrp="1"/>
          </p:cNvSpPr>
          <p:nvPr>
            <p:ph type="dt" sz="half" idx="10"/>
          </p:nvPr>
        </p:nvSpPr>
        <p:spPr/>
        <p:txBody>
          <a:bodyPr/>
          <a:lstStyle/>
          <a:p>
            <a:fld id="{049DD808-17C5-4284-A719-3B4047443ADD}" type="datetime1">
              <a:rPr lang="zh-CN" altLang="en-US"/>
              <a:pPr/>
              <a:t>2018/11/28</a:t>
            </a:fld>
            <a:endParaRPr lang="en-US" altLang="zh-CN"/>
          </a:p>
        </p:txBody>
      </p:sp>
      <p:sp>
        <p:nvSpPr>
          <p:cNvPr id="6" name="灯片编号占位符 6">
            <a:extLst>
              <a:ext uri="{FF2B5EF4-FFF2-40B4-BE49-F238E27FC236}">
                <a16:creationId xmlns:a16="http://schemas.microsoft.com/office/drawing/2014/main" id="{9CEF6862-A6A3-4E2F-865B-E42BFDD7EC83}"/>
              </a:ext>
            </a:extLst>
          </p:cNvPr>
          <p:cNvSpPr>
            <a:spLocks noGrp="1"/>
          </p:cNvSpPr>
          <p:nvPr>
            <p:ph type="sldNum" sz="quarter" idx="12"/>
          </p:nvPr>
        </p:nvSpPr>
        <p:spPr/>
        <p:txBody>
          <a:bodyPr/>
          <a:lstStyle/>
          <a:p>
            <a:fld id="{05229985-7EE7-4EFB-B95E-F60CAD7F363C}" type="slidenum">
              <a:rPr lang="en-US" altLang="zh-CN"/>
              <a:pPr/>
              <a:t>6</a:t>
            </a:fld>
            <a:endParaRPr lang="en-US" altLang="zh-CN"/>
          </a:p>
        </p:txBody>
      </p:sp>
      <p:sp>
        <p:nvSpPr>
          <p:cNvPr id="578563" name="Rectangle 3">
            <a:extLst>
              <a:ext uri="{FF2B5EF4-FFF2-40B4-BE49-F238E27FC236}">
                <a16:creationId xmlns:a16="http://schemas.microsoft.com/office/drawing/2014/main" id="{C2F2812D-5796-4DCF-B2A2-DCEDD6215687}"/>
              </a:ext>
            </a:extLst>
          </p:cNvPr>
          <p:cNvSpPr>
            <a:spLocks noGrp="1" noRot="1" noChangeArrowheads="1"/>
          </p:cNvSpPr>
          <p:nvPr>
            <p:ph type="body" sz="half" idx="1"/>
          </p:nvPr>
        </p:nvSpPr>
        <p:spPr>
          <a:xfrm>
            <a:off x="2135188" y="1241426"/>
            <a:ext cx="7923212" cy="1108075"/>
          </a:xfrm>
        </p:spPr>
        <p:txBody>
          <a:bodyPr/>
          <a:lstStyle/>
          <a:p>
            <a:r>
              <a:rPr lang="zh-CN" altLang="en-US"/>
              <a:t>下图显示了一次一密的一个例子。密码本从何而来</a:t>
            </a:r>
            <a:r>
              <a:rPr lang="en-US" altLang="zh-CN"/>
              <a:t>?</a:t>
            </a:r>
          </a:p>
        </p:txBody>
      </p:sp>
      <p:pic>
        <p:nvPicPr>
          <p:cNvPr id="578564" name="Picture 4">
            <a:extLst>
              <a:ext uri="{FF2B5EF4-FFF2-40B4-BE49-F238E27FC236}">
                <a16:creationId xmlns:a16="http://schemas.microsoft.com/office/drawing/2014/main" id="{C3CE01D1-AEA5-45EA-A68B-9BECEA87F6DF}"/>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2782889" y="2420939"/>
            <a:ext cx="6842125" cy="2663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65C40308-D95C-4E43-ADB4-88F582C03797}"/>
              </a:ext>
            </a:extLst>
          </p:cNvPr>
          <p:cNvSpPr>
            <a:spLocks noGrp="1"/>
          </p:cNvSpPr>
          <p:nvPr>
            <p:ph type="dt" sz="half" idx="10"/>
          </p:nvPr>
        </p:nvSpPr>
        <p:spPr/>
        <p:txBody>
          <a:bodyPr/>
          <a:lstStyle/>
          <a:p>
            <a:fld id="{8FB36AF7-EBD4-418E-839B-014CED7C537D}" type="datetime1">
              <a:rPr lang="zh-CN" altLang="en-US"/>
              <a:pPr/>
              <a:t>2018/11/28</a:t>
            </a:fld>
            <a:endParaRPr lang="en-US" altLang="zh-CN"/>
          </a:p>
        </p:txBody>
      </p:sp>
      <p:sp>
        <p:nvSpPr>
          <p:cNvPr id="6" name="灯片编号占位符 5">
            <a:extLst>
              <a:ext uri="{FF2B5EF4-FFF2-40B4-BE49-F238E27FC236}">
                <a16:creationId xmlns:a16="http://schemas.microsoft.com/office/drawing/2014/main" id="{7101DC4F-7CA7-4900-890D-29DB9352EA29}"/>
              </a:ext>
            </a:extLst>
          </p:cNvPr>
          <p:cNvSpPr>
            <a:spLocks noGrp="1"/>
          </p:cNvSpPr>
          <p:nvPr>
            <p:ph type="sldNum" sz="quarter" idx="12"/>
          </p:nvPr>
        </p:nvSpPr>
        <p:spPr/>
        <p:txBody>
          <a:bodyPr/>
          <a:lstStyle/>
          <a:p>
            <a:fld id="{04ECEF3C-EC93-4A9B-95F8-0D7AC927BFFE}" type="slidenum">
              <a:rPr lang="en-US" altLang="zh-CN"/>
              <a:pPr/>
              <a:t>60</a:t>
            </a:fld>
            <a:endParaRPr lang="en-US" altLang="zh-CN"/>
          </a:p>
        </p:txBody>
      </p:sp>
      <p:sp>
        <p:nvSpPr>
          <p:cNvPr id="983042" name="Rectangle 2">
            <a:extLst>
              <a:ext uri="{FF2B5EF4-FFF2-40B4-BE49-F238E27FC236}">
                <a16:creationId xmlns:a16="http://schemas.microsoft.com/office/drawing/2014/main" id="{443ACB20-8ACA-4E20-B174-3DD17DFC372F}"/>
              </a:ext>
            </a:extLst>
          </p:cNvPr>
          <p:cNvSpPr>
            <a:spLocks noGrp="1" noRot="1" noChangeArrowheads="1"/>
          </p:cNvSpPr>
          <p:nvPr>
            <p:ph type="body" idx="1"/>
          </p:nvPr>
        </p:nvSpPr>
        <p:spPr>
          <a:xfrm>
            <a:off x="2208214" y="1450976"/>
            <a:ext cx="8078787" cy="4498975"/>
          </a:xfrm>
        </p:spPr>
        <p:txBody>
          <a:bodyPr>
            <a:normAutofit lnSpcReduction="10000"/>
          </a:bodyPr>
          <a:lstStyle/>
          <a:p>
            <a:pPr>
              <a:lnSpc>
                <a:spcPct val="130000"/>
              </a:lnSpc>
              <a:buFont typeface="Wingdings" panose="05000000000000000000" pitchFamily="2" charset="2"/>
              <a:buNone/>
            </a:pPr>
            <a:r>
              <a:rPr lang="en-US" altLang="zh-CN"/>
              <a:t>     </a:t>
            </a:r>
            <a:r>
              <a:rPr lang="zh-CN" altLang="en-US"/>
              <a:t>可以设想利用更大的盒和更长的字。当然不一</a:t>
            </a:r>
          </a:p>
          <a:p>
            <a:pPr>
              <a:lnSpc>
                <a:spcPct val="130000"/>
              </a:lnSpc>
              <a:buFont typeface="Wingdings" panose="05000000000000000000" pitchFamily="2" charset="2"/>
              <a:buNone/>
            </a:pPr>
            <a:r>
              <a:rPr lang="zh-CN" altLang="en-US"/>
              <a:t>定要采用</a:t>
            </a:r>
            <a:r>
              <a:rPr lang="en-US" altLang="zh-CN"/>
              <a:t>16×16 </a:t>
            </a:r>
            <a:r>
              <a:rPr lang="zh-CN" altLang="en-US"/>
              <a:t>的</a:t>
            </a:r>
            <a:r>
              <a:rPr lang="en-US" altLang="zh-CN"/>
              <a:t>S</a:t>
            </a:r>
            <a:r>
              <a:rPr lang="zh-CN" altLang="en-US"/>
              <a:t>盒，否则初始化工作将太漫</a:t>
            </a:r>
          </a:p>
          <a:p>
            <a:pPr>
              <a:lnSpc>
                <a:spcPct val="130000"/>
              </a:lnSpc>
              <a:buFont typeface="Wingdings" panose="05000000000000000000" pitchFamily="2" charset="2"/>
              <a:buNone/>
            </a:pPr>
            <a:r>
              <a:rPr lang="zh-CN" altLang="en-US"/>
              <a:t>长。</a:t>
            </a:r>
            <a:r>
              <a:rPr lang="en-US" altLang="zh-CN"/>
              <a:t>40</a:t>
            </a:r>
            <a:r>
              <a:rPr lang="zh-CN" altLang="en-US"/>
              <a:t>比特密钥的</a:t>
            </a:r>
            <a:r>
              <a:rPr lang="en-US" altLang="zh-CN"/>
              <a:t>RC4</a:t>
            </a:r>
            <a:r>
              <a:rPr lang="zh-CN" altLang="en-US"/>
              <a:t>允许出口，但其安全性是</a:t>
            </a:r>
          </a:p>
          <a:p>
            <a:pPr>
              <a:lnSpc>
                <a:spcPct val="130000"/>
              </a:lnSpc>
              <a:buFont typeface="Wingdings" panose="05000000000000000000" pitchFamily="2" charset="2"/>
              <a:buNone/>
            </a:pPr>
            <a:r>
              <a:rPr lang="zh-CN" altLang="en-US"/>
              <a:t>无保证的。已有采用</a:t>
            </a:r>
            <a:r>
              <a:rPr lang="en-US" altLang="zh-CN"/>
              <a:t>RC4</a:t>
            </a:r>
            <a:r>
              <a:rPr lang="zh-CN" altLang="en-US"/>
              <a:t>算法的商业产品，其中</a:t>
            </a:r>
          </a:p>
          <a:p>
            <a:pPr>
              <a:lnSpc>
                <a:spcPct val="130000"/>
              </a:lnSpc>
              <a:buFont typeface="Wingdings" panose="05000000000000000000" pitchFamily="2" charset="2"/>
              <a:buNone/>
            </a:pPr>
            <a:r>
              <a:rPr lang="zh-CN" altLang="en-US"/>
              <a:t>包括</a:t>
            </a:r>
            <a:r>
              <a:rPr lang="en-US" altLang="zh-CN"/>
              <a:t>Lottus Notes</a:t>
            </a:r>
            <a:r>
              <a:rPr lang="zh-CN" altLang="en-US"/>
              <a:t>，</a:t>
            </a:r>
            <a:r>
              <a:rPr lang="en-US" altLang="zh-CN"/>
              <a:t>Apple</a:t>
            </a:r>
            <a:r>
              <a:rPr lang="zh-CN" altLang="en-US"/>
              <a:t>公司的</a:t>
            </a:r>
            <a:r>
              <a:rPr lang="en-US" altLang="zh-CN"/>
              <a:t>AOEC</a:t>
            </a:r>
            <a:r>
              <a:rPr lang="zh-CN" altLang="en-US"/>
              <a:t>，以及</a:t>
            </a:r>
          </a:p>
          <a:p>
            <a:pPr>
              <a:lnSpc>
                <a:spcPct val="130000"/>
              </a:lnSpc>
              <a:buFont typeface="Wingdings" panose="05000000000000000000" pitchFamily="2" charset="2"/>
              <a:buNone/>
            </a:pPr>
            <a:r>
              <a:rPr lang="en-US" altLang="zh-CN"/>
              <a:t>Oracle Secure SQL</a:t>
            </a:r>
            <a:r>
              <a:rPr lang="zh-CN" altLang="en-US"/>
              <a:t>，它也是美国移动通信技术</a:t>
            </a:r>
          </a:p>
          <a:p>
            <a:pPr>
              <a:lnSpc>
                <a:spcPct val="130000"/>
              </a:lnSpc>
              <a:buFont typeface="Wingdings" panose="05000000000000000000" pitchFamily="2" charset="2"/>
              <a:buNone/>
            </a:pPr>
            <a:r>
              <a:rPr lang="zh-CN" altLang="en-US"/>
              <a:t>公司的</a:t>
            </a:r>
            <a:r>
              <a:rPr lang="en-US" altLang="zh-CN"/>
              <a:t>CDPD</a:t>
            </a:r>
            <a:r>
              <a:rPr lang="zh-CN" altLang="en-US"/>
              <a:t>系统的一个组成部分。</a:t>
            </a:r>
          </a:p>
        </p:txBody>
      </p:sp>
      <p:sp>
        <p:nvSpPr>
          <p:cNvPr id="983043" name="Rectangle 3">
            <a:extLst>
              <a:ext uri="{FF2B5EF4-FFF2-40B4-BE49-F238E27FC236}">
                <a16:creationId xmlns:a16="http://schemas.microsoft.com/office/drawing/2014/main" id="{B8E997A8-8824-4FEE-B332-B6740CFC0F88}"/>
              </a:ext>
            </a:extLst>
          </p:cNvPr>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lgn="ctr">
                <a:pattFill prst="sphere">
                  <a:fgClr>
                    <a:srgbClr val="FF6600"/>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B570C962-26CA-450A-ACB1-6C4007456FA3}"/>
              </a:ext>
            </a:extLst>
          </p:cNvPr>
          <p:cNvSpPr>
            <a:spLocks noGrp="1"/>
          </p:cNvSpPr>
          <p:nvPr>
            <p:ph type="dt" sz="half" idx="10"/>
          </p:nvPr>
        </p:nvSpPr>
        <p:spPr/>
        <p:txBody>
          <a:bodyPr/>
          <a:lstStyle/>
          <a:p>
            <a:fld id="{DC3301DC-C21C-4521-8DAA-DBF7E5D5B39A}" type="datetime1">
              <a:rPr lang="zh-CN" altLang="en-US"/>
              <a:pPr/>
              <a:t>2018/11/28</a:t>
            </a:fld>
            <a:endParaRPr lang="en-US" altLang="zh-CN"/>
          </a:p>
        </p:txBody>
      </p:sp>
      <p:sp>
        <p:nvSpPr>
          <p:cNvPr id="6" name="灯片编号占位符 5">
            <a:extLst>
              <a:ext uri="{FF2B5EF4-FFF2-40B4-BE49-F238E27FC236}">
                <a16:creationId xmlns:a16="http://schemas.microsoft.com/office/drawing/2014/main" id="{28BF3A75-40E6-45C1-B62A-30C71508BE42}"/>
              </a:ext>
            </a:extLst>
          </p:cNvPr>
          <p:cNvSpPr>
            <a:spLocks noGrp="1"/>
          </p:cNvSpPr>
          <p:nvPr>
            <p:ph type="sldNum" sz="quarter" idx="12"/>
          </p:nvPr>
        </p:nvSpPr>
        <p:spPr/>
        <p:txBody>
          <a:bodyPr/>
          <a:lstStyle/>
          <a:p>
            <a:fld id="{F888E083-2041-471B-B615-54790D0892A2}" type="slidenum">
              <a:rPr lang="en-US" altLang="zh-CN"/>
              <a:pPr/>
              <a:t>61</a:t>
            </a:fld>
            <a:endParaRPr lang="en-US" altLang="zh-CN"/>
          </a:p>
        </p:txBody>
      </p:sp>
      <p:sp>
        <p:nvSpPr>
          <p:cNvPr id="984066" name="Rectangle 2">
            <a:extLst>
              <a:ext uri="{FF2B5EF4-FFF2-40B4-BE49-F238E27FC236}">
                <a16:creationId xmlns:a16="http://schemas.microsoft.com/office/drawing/2014/main" id="{540D8EB3-FE4E-4E1C-9BAB-5B111EB2D529}"/>
              </a:ext>
            </a:extLst>
          </p:cNvPr>
          <p:cNvSpPr>
            <a:spLocks noGrp="1" noRot="1" noChangeArrowheads="1"/>
          </p:cNvSpPr>
          <p:nvPr>
            <p:ph type="title"/>
          </p:nvPr>
        </p:nvSpPr>
        <p:spPr/>
        <p:txBody>
          <a:bodyPr/>
          <a:lstStyle/>
          <a:p>
            <a:r>
              <a:rPr lang="en-US" altLang="zh-CN"/>
              <a:t>RC</a:t>
            </a:r>
            <a:r>
              <a:rPr lang="zh-CN" altLang="en-US"/>
              <a:t>－</a:t>
            </a:r>
            <a:r>
              <a:rPr lang="en-US" altLang="zh-CN"/>
              <a:t>4</a:t>
            </a:r>
            <a:r>
              <a:rPr lang="zh-CN" altLang="en-US"/>
              <a:t>自身的不足 </a:t>
            </a:r>
          </a:p>
        </p:txBody>
      </p:sp>
      <p:sp>
        <p:nvSpPr>
          <p:cNvPr id="984067" name="Rectangle 3">
            <a:extLst>
              <a:ext uri="{FF2B5EF4-FFF2-40B4-BE49-F238E27FC236}">
                <a16:creationId xmlns:a16="http://schemas.microsoft.com/office/drawing/2014/main" id="{88B0740C-0B5F-4309-A964-CBFF990EC7AF}"/>
              </a:ext>
            </a:extLst>
          </p:cNvPr>
          <p:cNvSpPr>
            <a:spLocks noGrp="1" noRot="1" noChangeArrowheads="1"/>
          </p:cNvSpPr>
          <p:nvPr>
            <p:ph type="body" idx="1"/>
          </p:nvPr>
        </p:nvSpPr>
        <p:spPr>
          <a:xfrm>
            <a:off x="1752600" y="1371601"/>
            <a:ext cx="8686800" cy="4727575"/>
          </a:xfrm>
        </p:spPr>
        <p:txBody>
          <a:bodyPr/>
          <a:lstStyle/>
          <a:p>
            <a:pPr algn="just">
              <a:lnSpc>
                <a:spcPct val="110000"/>
              </a:lnSpc>
            </a:pPr>
            <a:r>
              <a:rPr lang="en-US" altLang="zh-CN" sz="2400">
                <a:latin typeface="宋体" panose="02010600030101010101" pitchFamily="2" charset="-122"/>
              </a:rPr>
              <a:t>2001</a:t>
            </a:r>
            <a:r>
              <a:rPr lang="zh-CN" altLang="en-US" sz="2400">
                <a:latin typeface="宋体" panose="02010600030101010101" pitchFamily="2" charset="-122"/>
              </a:rPr>
              <a:t>年</a:t>
            </a:r>
            <a:r>
              <a:rPr lang="en-US" altLang="zh-CN" sz="2400">
                <a:latin typeface="宋体" panose="02010600030101010101" pitchFamily="2" charset="-122"/>
              </a:rPr>
              <a:t>Fluhrer</a:t>
            </a:r>
            <a:r>
              <a:rPr lang="zh-CN" altLang="en-US" sz="2400">
                <a:latin typeface="宋体" panose="02010600030101010101" pitchFamily="2" charset="-122"/>
              </a:rPr>
              <a:t>、</a:t>
            </a:r>
            <a:r>
              <a:rPr lang="en-US" altLang="zh-CN" sz="2400">
                <a:latin typeface="宋体" panose="02010600030101010101" pitchFamily="2" charset="-122"/>
              </a:rPr>
              <a:t>Mantin</a:t>
            </a:r>
            <a:r>
              <a:rPr lang="zh-CN" altLang="en-US" sz="2400">
                <a:latin typeface="宋体" panose="02010600030101010101" pitchFamily="2" charset="-122"/>
              </a:rPr>
              <a:t>、</a:t>
            </a:r>
            <a:r>
              <a:rPr lang="en-US" altLang="zh-CN" sz="2400">
                <a:latin typeface="宋体" panose="02010600030101010101" pitchFamily="2" charset="-122"/>
              </a:rPr>
              <a:t>Shamir</a:t>
            </a:r>
            <a:r>
              <a:rPr lang="zh-CN" altLang="en-US" sz="2400">
                <a:latin typeface="宋体" panose="02010600030101010101" pitchFamily="2" charset="-122"/>
              </a:rPr>
              <a:t>发表了论文，提出了两种攻击</a:t>
            </a:r>
            <a:r>
              <a:rPr lang="en-US" altLang="zh-CN" sz="2400">
                <a:latin typeface="宋体" panose="02010600030101010101" pitchFamily="2" charset="-122"/>
              </a:rPr>
              <a:t>RC4</a:t>
            </a:r>
            <a:r>
              <a:rPr lang="zh-CN" altLang="en-US" sz="2400">
                <a:latin typeface="宋体" panose="02010600030101010101" pitchFamily="2" charset="-122"/>
              </a:rPr>
              <a:t>算法的方法：</a:t>
            </a:r>
            <a:r>
              <a:rPr lang="en-US" altLang="zh-CN" sz="2400">
                <a:solidFill>
                  <a:schemeClr val="tx2"/>
                </a:solidFill>
                <a:latin typeface="宋体" panose="02010600030101010101" pitchFamily="2" charset="-122"/>
              </a:rPr>
              <a:t>Invariance Weakness</a:t>
            </a:r>
            <a:r>
              <a:rPr lang="zh-CN" altLang="en-US" sz="2400">
                <a:latin typeface="宋体" panose="02010600030101010101" pitchFamily="2" charset="-122"/>
              </a:rPr>
              <a:t>和</a:t>
            </a:r>
            <a:r>
              <a:rPr lang="en-US" altLang="zh-CN" sz="2400">
                <a:latin typeface="宋体" panose="02010600030101010101" pitchFamily="2" charset="-122"/>
              </a:rPr>
              <a:t>IV Weakness</a:t>
            </a:r>
            <a:r>
              <a:rPr lang="zh-CN" altLang="en-US" sz="2400">
                <a:latin typeface="宋体" panose="02010600030101010101" pitchFamily="2" charset="-122"/>
              </a:rPr>
              <a:t>攻击，</a:t>
            </a:r>
            <a:r>
              <a:rPr lang="zh-CN" altLang="en-US" sz="2400">
                <a:solidFill>
                  <a:schemeClr val="tx2"/>
                </a:solidFill>
                <a:latin typeface="宋体" panose="02010600030101010101" pitchFamily="2" charset="-122"/>
              </a:rPr>
              <a:t>合称</a:t>
            </a:r>
            <a:r>
              <a:rPr lang="en-US" altLang="zh-CN" sz="2400">
                <a:solidFill>
                  <a:schemeClr val="tx2"/>
                </a:solidFill>
                <a:latin typeface="宋体" panose="02010600030101010101" pitchFamily="2" charset="-122"/>
              </a:rPr>
              <a:t>FMS</a:t>
            </a:r>
            <a:r>
              <a:rPr lang="zh-CN" altLang="en-US" sz="2400">
                <a:solidFill>
                  <a:schemeClr val="tx2"/>
                </a:solidFill>
                <a:latin typeface="宋体" panose="02010600030101010101" pitchFamily="2" charset="-122"/>
              </a:rPr>
              <a:t>攻击方法</a:t>
            </a:r>
            <a:r>
              <a:rPr lang="zh-CN" altLang="en-US" sz="2400">
                <a:latin typeface="宋体" panose="02010600030101010101" pitchFamily="2" charset="-122"/>
              </a:rPr>
              <a:t>。其中</a:t>
            </a:r>
            <a:r>
              <a:rPr lang="en-US" altLang="zh-CN" sz="2400">
                <a:latin typeface="宋体" panose="02010600030101010101" pitchFamily="2" charset="-122"/>
              </a:rPr>
              <a:t>Invariance Weakness</a:t>
            </a:r>
            <a:r>
              <a:rPr lang="zh-CN" altLang="en-US" sz="2400">
                <a:latin typeface="宋体" panose="02010600030101010101" pitchFamily="2" charset="-122"/>
              </a:rPr>
              <a:t>是针对</a:t>
            </a:r>
            <a:r>
              <a:rPr lang="en-US" altLang="zh-CN" sz="2400">
                <a:latin typeface="宋体" panose="02010600030101010101" pitchFamily="2" charset="-122"/>
              </a:rPr>
              <a:t>RC4</a:t>
            </a:r>
            <a:r>
              <a:rPr lang="zh-CN" altLang="en-US" sz="2400">
                <a:latin typeface="宋体" panose="02010600030101010101" pitchFamily="2" charset="-122"/>
              </a:rPr>
              <a:t>自身的一种相关密钥攻击方法。由此分析可知，</a:t>
            </a:r>
            <a:r>
              <a:rPr lang="en-US" altLang="zh-CN" sz="2400">
                <a:latin typeface="宋体" panose="02010600030101010101" pitchFamily="2" charset="-122"/>
              </a:rPr>
              <a:t>RC4</a:t>
            </a:r>
            <a:r>
              <a:rPr lang="zh-CN" altLang="en-US" sz="2400">
                <a:latin typeface="宋体" panose="02010600030101010101" pitchFamily="2" charset="-122"/>
              </a:rPr>
              <a:t>算法有一簇弱密钥。当</a:t>
            </a:r>
            <a:r>
              <a:rPr lang="en-US" altLang="zh-CN" sz="2400">
                <a:latin typeface="宋体" panose="02010600030101010101" pitchFamily="2" charset="-122"/>
              </a:rPr>
              <a:t>RC4 </a:t>
            </a:r>
            <a:r>
              <a:rPr lang="zh-CN" altLang="en-US" sz="2400">
                <a:latin typeface="宋体" panose="02010600030101010101" pitchFamily="2" charset="-122"/>
              </a:rPr>
              <a:t>的输入密钥为弱密钥时，</a:t>
            </a:r>
            <a:r>
              <a:rPr lang="en-US" altLang="zh-CN" sz="2400">
                <a:latin typeface="宋体" panose="02010600030101010101" pitchFamily="2" charset="-122"/>
              </a:rPr>
              <a:t>RC4</a:t>
            </a:r>
            <a:r>
              <a:rPr lang="zh-CN" altLang="en-US" sz="2400">
                <a:latin typeface="宋体" panose="02010600030101010101" pitchFamily="2" charset="-122"/>
              </a:rPr>
              <a:t>输出的伪随机密钥序列的头若干个字节的最低有效</a:t>
            </a:r>
            <a:r>
              <a:rPr lang="en-US" altLang="zh-CN" sz="2400">
                <a:latin typeface="宋体" panose="02010600030101010101" pitchFamily="2" charset="-122"/>
              </a:rPr>
              <a:t>q</a:t>
            </a:r>
            <a:r>
              <a:rPr lang="zh-CN" altLang="en-US" sz="2400">
                <a:latin typeface="宋体" panose="02010600030101010101" pitchFamily="2" charset="-122"/>
              </a:rPr>
              <a:t>比特</a:t>
            </a:r>
            <a:r>
              <a:rPr lang="en-US" altLang="zh-CN" sz="2400">
                <a:latin typeface="宋体" panose="02010600030101010101" pitchFamily="2" charset="-122"/>
              </a:rPr>
              <a:t>B</a:t>
            </a:r>
            <a:r>
              <a:rPr lang="en-US" altLang="zh-CN" sz="2400" baseline="-25000">
                <a:latin typeface="宋体" panose="02010600030101010101" pitchFamily="2" charset="-122"/>
              </a:rPr>
              <a:t>q-1</a:t>
            </a:r>
            <a:r>
              <a:rPr lang="en-US" altLang="zh-CN" sz="2400">
                <a:latin typeface="宋体" panose="02010600030101010101" pitchFamily="2" charset="-122"/>
              </a:rPr>
              <a:t>,B</a:t>
            </a:r>
            <a:r>
              <a:rPr lang="en-US" altLang="zh-CN" sz="2400" baseline="-25000">
                <a:latin typeface="宋体" panose="02010600030101010101" pitchFamily="2" charset="-122"/>
              </a:rPr>
              <a:t>q-2</a:t>
            </a:r>
            <a:r>
              <a:rPr lang="en-US" altLang="zh-CN" sz="2400">
                <a:latin typeface="宋体" panose="02010600030101010101" pitchFamily="2" charset="-122"/>
              </a:rPr>
              <a:t>,</a:t>
            </a:r>
            <a:r>
              <a:rPr lang="en-US" altLang="zh-CN" sz="2400"/>
              <a:t>…</a:t>
            </a:r>
            <a:r>
              <a:rPr lang="en-US" altLang="zh-CN" sz="2400">
                <a:latin typeface="宋体" panose="02010600030101010101" pitchFamily="2" charset="-122"/>
              </a:rPr>
              <a:t> ,B</a:t>
            </a:r>
            <a:r>
              <a:rPr lang="en-US" altLang="zh-CN" sz="2400" baseline="-25000">
                <a:latin typeface="宋体" panose="02010600030101010101" pitchFamily="2" charset="-122"/>
              </a:rPr>
              <a:t>0</a:t>
            </a:r>
            <a:r>
              <a:rPr lang="zh-CN" altLang="en-US" sz="2400">
                <a:latin typeface="宋体" panose="02010600030101010101" pitchFamily="2" charset="-122"/>
              </a:rPr>
              <a:t>以一定概率符合某种已知的特定格式，即具有</a:t>
            </a:r>
            <a:r>
              <a:rPr lang="zh-CN" altLang="en-US" sz="2400">
                <a:solidFill>
                  <a:schemeClr val="tx2"/>
                </a:solidFill>
                <a:latin typeface="宋体" panose="02010600030101010101" pitchFamily="2" charset="-122"/>
              </a:rPr>
              <a:t>格式化前缀</a:t>
            </a:r>
            <a:r>
              <a:rPr lang="zh-CN" altLang="en-US" sz="2400">
                <a:latin typeface="宋体" panose="02010600030101010101" pitchFamily="2" charset="-122"/>
              </a:rPr>
              <a:t>。所以，这些密钥的脆弱性导致输出的伪随机密钥序列具有易识别的格式化前缀，称之为</a:t>
            </a:r>
            <a:r>
              <a:rPr lang="zh-CN" altLang="en-US" sz="2400"/>
              <a:t>“</a:t>
            </a:r>
            <a:r>
              <a:rPr lang="en-US" altLang="zh-CN" sz="2400">
                <a:latin typeface="宋体" panose="02010600030101010101" pitchFamily="2" charset="-122"/>
              </a:rPr>
              <a:t>Invariance Weakness</a:t>
            </a:r>
            <a:r>
              <a:rPr lang="en-US" altLang="zh-CN" sz="2400"/>
              <a:t>”</a:t>
            </a:r>
            <a:r>
              <a:rPr lang="zh-CN" altLang="en-US" sz="2400">
                <a:latin typeface="宋体" panose="02010600030101010101" pitchFamily="2" charset="-122"/>
              </a:rPr>
              <a:t>。有人提出了基于</a:t>
            </a:r>
            <a:r>
              <a:rPr lang="zh-CN" altLang="en-US" sz="2400"/>
              <a:t>“</a:t>
            </a:r>
            <a:r>
              <a:rPr lang="en-US" altLang="zh-CN" sz="2400">
                <a:latin typeface="宋体" panose="02010600030101010101" pitchFamily="2" charset="-122"/>
              </a:rPr>
              <a:t>Invariance Weakness</a:t>
            </a:r>
            <a:r>
              <a:rPr lang="en-US" altLang="zh-CN" sz="2400"/>
              <a:t>”</a:t>
            </a:r>
            <a:r>
              <a:rPr lang="zh-CN" altLang="en-US" sz="2400">
                <a:latin typeface="宋体" panose="02010600030101010101" pitchFamily="2" charset="-122"/>
              </a:rPr>
              <a:t>的攻击</a:t>
            </a:r>
            <a:r>
              <a:rPr lang="en-US" altLang="zh-CN" sz="2400">
                <a:latin typeface="宋体" panose="02010600030101010101" pitchFamily="2" charset="-122"/>
              </a:rPr>
              <a:t>RC4</a:t>
            </a:r>
            <a:r>
              <a:rPr lang="zh-CN" altLang="en-US" sz="2400">
                <a:latin typeface="宋体" panose="02010600030101010101" pitchFamily="2" charset="-122"/>
              </a:rPr>
              <a:t>的方法，其基本思想是：通过捕获具有格式化前缀的输出，反推出此时输入的弱密钥。</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a:extLst>
              <a:ext uri="{FF2B5EF4-FFF2-40B4-BE49-F238E27FC236}">
                <a16:creationId xmlns:a16="http://schemas.microsoft.com/office/drawing/2014/main" id="{F885B5BA-9BDF-4E88-977A-278BC0301B43}"/>
              </a:ext>
            </a:extLst>
          </p:cNvPr>
          <p:cNvSpPr>
            <a:spLocks noGrp="1"/>
          </p:cNvSpPr>
          <p:nvPr>
            <p:ph type="dt" sz="half" idx="10"/>
          </p:nvPr>
        </p:nvSpPr>
        <p:spPr/>
        <p:txBody>
          <a:bodyPr/>
          <a:lstStyle/>
          <a:p>
            <a:fld id="{E7A8A2A0-F65B-440D-9406-716CB3FF2BAE}" type="datetime1">
              <a:rPr lang="zh-CN" altLang="en-US"/>
              <a:pPr/>
              <a:t>2018/11/28</a:t>
            </a:fld>
            <a:endParaRPr lang="en-US" altLang="zh-CN"/>
          </a:p>
        </p:txBody>
      </p:sp>
      <p:sp>
        <p:nvSpPr>
          <p:cNvPr id="7" name="灯片编号占位符 5">
            <a:extLst>
              <a:ext uri="{FF2B5EF4-FFF2-40B4-BE49-F238E27FC236}">
                <a16:creationId xmlns:a16="http://schemas.microsoft.com/office/drawing/2014/main" id="{DA5229ED-CB1D-4CF1-BA72-4A9C235EA97B}"/>
              </a:ext>
            </a:extLst>
          </p:cNvPr>
          <p:cNvSpPr>
            <a:spLocks noGrp="1"/>
          </p:cNvSpPr>
          <p:nvPr>
            <p:ph type="sldNum" sz="quarter" idx="12"/>
          </p:nvPr>
        </p:nvSpPr>
        <p:spPr/>
        <p:txBody>
          <a:bodyPr/>
          <a:lstStyle/>
          <a:p>
            <a:fld id="{1864EA9E-A591-4318-8D7D-AA1DB2AADDA3}" type="slidenum">
              <a:rPr lang="en-US" altLang="zh-CN"/>
              <a:pPr/>
              <a:t>62</a:t>
            </a:fld>
            <a:endParaRPr lang="en-US" altLang="zh-CN"/>
          </a:p>
        </p:txBody>
      </p:sp>
      <p:sp>
        <p:nvSpPr>
          <p:cNvPr id="985090" name="Rectangle 2">
            <a:extLst>
              <a:ext uri="{FF2B5EF4-FFF2-40B4-BE49-F238E27FC236}">
                <a16:creationId xmlns:a16="http://schemas.microsoft.com/office/drawing/2014/main" id="{8F0AFAA8-E3A3-4470-9F8F-25D867201E9F}"/>
              </a:ext>
            </a:extLst>
          </p:cNvPr>
          <p:cNvSpPr>
            <a:spLocks noGrp="1" noRot="1" noChangeArrowheads="1"/>
          </p:cNvSpPr>
          <p:nvPr>
            <p:ph type="title"/>
          </p:nvPr>
        </p:nvSpPr>
        <p:spPr>
          <a:noFill/>
        </p:spPr>
        <p:txBody>
          <a:bodyPr/>
          <a:lstStyle/>
          <a:p>
            <a:pPr fontAlgn="t"/>
            <a:r>
              <a:rPr lang="zh-CN" altLang="en-US">
                <a:latin typeface="华文行楷" panose="02010800040101010101" pitchFamily="2" charset="-122"/>
              </a:rPr>
              <a:t>流密码</a:t>
            </a:r>
          </a:p>
        </p:txBody>
      </p:sp>
      <p:sp>
        <p:nvSpPr>
          <p:cNvPr id="985091" name="Rectangle 3">
            <a:extLst>
              <a:ext uri="{FF2B5EF4-FFF2-40B4-BE49-F238E27FC236}">
                <a16:creationId xmlns:a16="http://schemas.microsoft.com/office/drawing/2014/main" id="{226A8AF0-CE9D-4E22-8AAB-174B06732EE9}"/>
              </a:ext>
            </a:extLst>
          </p:cNvPr>
          <p:cNvSpPr>
            <a:spLocks noGrp="1" noRot="1" noChangeArrowheads="1"/>
          </p:cNvSpPr>
          <p:nvPr>
            <p:ph type="body" idx="1"/>
          </p:nvPr>
        </p:nvSpPr>
        <p:spPr>
          <a:xfrm>
            <a:off x="2098676" y="1438276"/>
            <a:ext cx="8277225" cy="5038725"/>
          </a:xfrm>
          <a:noFill/>
          <a:extLst>
            <a:ext uri="{AF507438-7753-43E0-B8FC-AC1667EBCBE1}">
              <a14:hiddenEffects xmlns:a14="http://schemas.microsoft.com/office/drawing/2010/main">
                <a:effectLst>
                  <a:outerShdw dist="35921" dir="2700000" algn="ctr" rotWithShape="0">
                    <a:schemeClr val="bg1">
                      <a:alpha val="50000"/>
                    </a:schemeClr>
                  </a:outerShdw>
                </a:effectLst>
              </a14:hiddenEffects>
            </a:ext>
          </a:extLst>
        </p:spPr>
        <p:txBody>
          <a:bodyPr/>
          <a:lstStyle/>
          <a:p>
            <a:pPr>
              <a:buSzPct val="150000"/>
              <a:buFont typeface="Wingdings" panose="05000000000000000000" pitchFamily="2" charset="2"/>
              <a:buBlip>
                <a:blip r:embed="rId2"/>
              </a:buBlip>
            </a:pPr>
            <a:r>
              <a:rPr lang="zh-CN" altLang="en-US"/>
              <a:t>流密码介绍</a:t>
            </a:r>
          </a:p>
          <a:p>
            <a:pPr>
              <a:buSzPct val="150000"/>
              <a:buFont typeface="Wingdings" panose="05000000000000000000" pitchFamily="2" charset="2"/>
              <a:buBlip>
                <a:blip r:embed="rId2"/>
              </a:buBlip>
            </a:pPr>
            <a:r>
              <a:rPr lang="zh-CN" altLang="en-US"/>
              <a:t>流密码的分类</a:t>
            </a:r>
          </a:p>
          <a:p>
            <a:pPr>
              <a:buSzPct val="150000"/>
              <a:buFont typeface="Wingdings" panose="05000000000000000000" pitchFamily="2" charset="2"/>
              <a:buBlip>
                <a:blip r:embed="rId2"/>
              </a:buBlip>
            </a:pPr>
            <a:r>
              <a:rPr lang="zh-CN" altLang="en-US"/>
              <a:t>流密码的设计准则</a:t>
            </a:r>
          </a:p>
          <a:p>
            <a:pPr>
              <a:buSzPct val="150000"/>
              <a:buFont typeface="Wingdings" panose="05000000000000000000" pitchFamily="2" charset="2"/>
              <a:buBlip>
                <a:blip r:embed="rId2"/>
              </a:buBlip>
            </a:pPr>
            <a:r>
              <a:rPr lang="zh-CN" altLang="en-US">
                <a:latin typeface="宋体" panose="02010600030101010101" pitchFamily="2" charset="-122"/>
              </a:rPr>
              <a:t>流密码和分组密码的比较</a:t>
            </a:r>
          </a:p>
          <a:p>
            <a:pPr>
              <a:buSzPct val="150000"/>
              <a:buFont typeface="Wingdings" panose="05000000000000000000" pitchFamily="2" charset="2"/>
              <a:buBlip>
                <a:blip r:embed="rId2"/>
              </a:buBlip>
            </a:pPr>
            <a:r>
              <a:rPr lang="zh-CN" altLang="en-US">
                <a:latin typeface="宋体" panose="02010600030101010101" pitchFamily="2" charset="-122"/>
              </a:rPr>
              <a:t>一种流密码算法</a:t>
            </a:r>
            <a:r>
              <a:rPr lang="en-US" altLang="zh-CN"/>
              <a:t>——</a:t>
            </a:r>
            <a:r>
              <a:rPr lang="en-US" altLang="zh-CN">
                <a:latin typeface="宋体" panose="02010600030101010101" pitchFamily="2" charset="-122"/>
              </a:rPr>
              <a:t>RC4</a:t>
            </a:r>
          </a:p>
          <a:p>
            <a:pPr>
              <a:buSzPct val="150000"/>
              <a:buFont typeface="Wingdings" panose="05000000000000000000" pitchFamily="2" charset="2"/>
              <a:buBlip>
                <a:blip r:embed="rId2"/>
              </a:buBlip>
            </a:pPr>
            <a:r>
              <a:rPr lang="zh-CN" altLang="en-US">
                <a:latin typeface="宋体" panose="02010600030101010101" pitchFamily="2" charset="-122"/>
              </a:rPr>
              <a:t>混沌变码本流密码</a:t>
            </a:r>
          </a:p>
        </p:txBody>
      </p:sp>
      <p:sp>
        <p:nvSpPr>
          <p:cNvPr id="985092" name="AutoShape 4">
            <a:extLst>
              <a:ext uri="{FF2B5EF4-FFF2-40B4-BE49-F238E27FC236}">
                <a16:creationId xmlns:a16="http://schemas.microsoft.com/office/drawing/2014/main" id="{8B9BA4D0-5AB5-453F-8CA5-6101D852DD86}"/>
              </a:ext>
            </a:extLst>
          </p:cNvPr>
          <p:cNvSpPr>
            <a:spLocks noChangeArrowheads="1"/>
          </p:cNvSpPr>
          <p:nvPr/>
        </p:nvSpPr>
        <p:spPr bwMode="auto">
          <a:xfrm>
            <a:off x="6024563" y="2763838"/>
            <a:ext cx="1016000" cy="304800"/>
          </a:xfrm>
          <a:prstGeom prst="leftArrow">
            <a:avLst>
              <a:gd name="adj1" fmla="val 50000"/>
              <a:gd name="adj2" fmla="val 83333"/>
            </a:avLst>
          </a:prstGeom>
          <a:solidFill>
            <a:srgbClr val="009900"/>
          </a:solidFill>
          <a:ln w="9525">
            <a:miter lim="800000"/>
            <a:headEnd/>
            <a:tailEnd/>
          </a:ln>
          <a:effectLst/>
          <a:scene3d>
            <a:camera prst="legacyPerspectiveTopRight"/>
            <a:lightRig rig="legacyFlat3" dir="b"/>
          </a:scene3d>
          <a:sp3d extrusionH="430200" prstMaterial="legacyMatte">
            <a:bevelT w="13500" h="13500" prst="angle"/>
            <a:bevelB w="13500" h="13500" prst="angle"/>
            <a:extrusionClr>
              <a:srgbClr val="009900"/>
            </a:extrusionClr>
            <a:contourClr>
              <a:srgbClr val="009900"/>
            </a:contourClr>
          </a:sp3d>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flatTx/>
          </a:bodyPr>
          <a:lstStyle/>
          <a:p>
            <a:pPr algn="ctr" eaLnBrk="1" fontAlgn="ctr" latinLnBrk="1" hangingPunct="1">
              <a:spcBef>
                <a:spcPct val="20000"/>
              </a:spcBef>
            </a:pPr>
            <a:endParaRPr lang="zh-CN" altLang="zh-CN">
              <a:latin typeface="Times New Roman" panose="02020603050405020304" pitchFamily="18" charset="0"/>
            </a:endParaRP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FFA257C-0F8E-4B2B-B3E3-7D71B6F32855}"/>
              </a:ext>
            </a:extLst>
          </p:cNvPr>
          <p:cNvSpPr>
            <a:spLocks noGrp="1"/>
          </p:cNvSpPr>
          <p:nvPr>
            <p:ph type="dt" sz="half" idx="10"/>
          </p:nvPr>
        </p:nvSpPr>
        <p:spPr/>
        <p:txBody>
          <a:bodyPr/>
          <a:lstStyle/>
          <a:p>
            <a:fld id="{6A2D0F50-2F53-4EC7-B921-A39B5ACB6D41}" type="datetime1">
              <a:rPr lang="zh-CN" altLang="en-US"/>
              <a:pPr/>
              <a:t>2018/11/28</a:t>
            </a:fld>
            <a:endParaRPr lang="en-US" altLang="zh-CN"/>
          </a:p>
        </p:txBody>
      </p:sp>
      <p:sp>
        <p:nvSpPr>
          <p:cNvPr id="6" name="灯片编号占位符 5">
            <a:extLst>
              <a:ext uri="{FF2B5EF4-FFF2-40B4-BE49-F238E27FC236}">
                <a16:creationId xmlns:a16="http://schemas.microsoft.com/office/drawing/2014/main" id="{DFBD7A06-6AA3-441A-9C07-964ADD39FB49}"/>
              </a:ext>
            </a:extLst>
          </p:cNvPr>
          <p:cNvSpPr>
            <a:spLocks noGrp="1"/>
          </p:cNvSpPr>
          <p:nvPr>
            <p:ph type="sldNum" sz="quarter" idx="12"/>
          </p:nvPr>
        </p:nvSpPr>
        <p:spPr/>
        <p:txBody>
          <a:bodyPr/>
          <a:lstStyle/>
          <a:p>
            <a:fld id="{B4F63D4F-E7D6-477F-9581-1719F39471EB}" type="slidenum">
              <a:rPr lang="en-US" altLang="zh-CN"/>
              <a:pPr/>
              <a:t>63</a:t>
            </a:fld>
            <a:endParaRPr lang="en-US" altLang="zh-CN"/>
          </a:p>
        </p:txBody>
      </p:sp>
      <p:sp>
        <p:nvSpPr>
          <p:cNvPr id="873474" name="Rectangle 2">
            <a:extLst>
              <a:ext uri="{FF2B5EF4-FFF2-40B4-BE49-F238E27FC236}">
                <a16:creationId xmlns:a16="http://schemas.microsoft.com/office/drawing/2014/main" id="{A1087ED6-95B2-4F97-B435-8B2E8694459D}"/>
              </a:ext>
            </a:extLst>
          </p:cNvPr>
          <p:cNvSpPr>
            <a:spLocks noGrp="1" noRot="1" noChangeArrowheads="1"/>
          </p:cNvSpPr>
          <p:nvPr>
            <p:ph type="title"/>
          </p:nvPr>
        </p:nvSpPr>
        <p:spPr>
          <a:noFill/>
        </p:spPr>
        <p:txBody>
          <a:bodyPr/>
          <a:lstStyle/>
          <a:p>
            <a:r>
              <a:rPr lang="zh-CN" altLang="en-US"/>
              <a:t>流密码的设计准则</a:t>
            </a:r>
          </a:p>
        </p:txBody>
      </p:sp>
      <p:sp>
        <p:nvSpPr>
          <p:cNvPr id="873475" name="Rectangle 3">
            <a:extLst>
              <a:ext uri="{FF2B5EF4-FFF2-40B4-BE49-F238E27FC236}">
                <a16:creationId xmlns:a16="http://schemas.microsoft.com/office/drawing/2014/main" id="{46E215E7-C58F-4150-963C-15E7AF7F48F3}"/>
              </a:ext>
            </a:extLst>
          </p:cNvPr>
          <p:cNvSpPr>
            <a:spLocks noGrp="1" noRot="1" noChangeArrowheads="1"/>
          </p:cNvSpPr>
          <p:nvPr>
            <p:ph type="body" idx="1"/>
          </p:nvPr>
        </p:nvSpPr>
        <p:spPr>
          <a:xfrm>
            <a:off x="2133600" y="1196975"/>
            <a:ext cx="8153400" cy="5111750"/>
          </a:xfrm>
        </p:spPr>
        <p:txBody>
          <a:bodyPr/>
          <a:lstStyle/>
          <a:p>
            <a:pPr algn="just">
              <a:lnSpc>
                <a:spcPct val="110000"/>
              </a:lnSpc>
            </a:pPr>
            <a:r>
              <a:rPr lang="zh-CN" altLang="en-US">
                <a:latin typeface="宋体" panose="02010600030101010101" pitchFamily="2" charset="-122"/>
              </a:rPr>
              <a:t>大多数实际的序列密码都围绕线性反馈移位寄存器（</a:t>
            </a:r>
            <a:r>
              <a:rPr lang="en-US" altLang="zh-CN">
                <a:latin typeface="宋体" panose="02010600030101010101" pitchFamily="2" charset="-122"/>
              </a:rPr>
              <a:t>LFSR</a:t>
            </a:r>
            <a:r>
              <a:rPr lang="zh-CN" altLang="en-US">
                <a:latin typeface="宋体" panose="02010600030101010101" pitchFamily="2" charset="-122"/>
              </a:rPr>
              <a:t>）而设计。在早期，它们非常容易构造。一个移位寄存器和一串异或门。</a:t>
            </a:r>
          </a:p>
          <a:p>
            <a:pPr algn="just">
              <a:lnSpc>
                <a:spcPct val="110000"/>
              </a:lnSpc>
            </a:pPr>
            <a:r>
              <a:rPr lang="zh-CN" altLang="en-US">
                <a:latin typeface="宋体" panose="02010600030101010101" pitchFamily="2" charset="-122"/>
              </a:rPr>
              <a:t>一个基于</a:t>
            </a:r>
            <a:r>
              <a:rPr lang="en-US" altLang="zh-CN">
                <a:latin typeface="宋体" panose="02010600030101010101" pitchFamily="2" charset="-122"/>
              </a:rPr>
              <a:t>LFSR</a:t>
            </a:r>
            <a:r>
              <a:rPr lang="zh-CN" altLang="en-US">
                <a:latin typeface="宋体" panose="02010600030101010101" pitchFamily="2" charset="-122"/>
              </a:rPr>
              <a:t>的序列密码仅用一些逻辑门就能给你较高的安全性。 </a:t>
            </a:r>
            <a:r>
              <a:rPr lang="en-US" altLang="zh-CN">
                <a:latin typeface="宋体" panose="02010600030101010101" pitchFamily="2" charset="-122"/>
              </a:rPr>
              <a:t>LFSR</a:t>
            </a:r>
            <a:r>
              <a:rPr lang="zh-CN" altLang="en-US">
                <a:latin typeface="宋体" panose="02010600030101010101" pitchFamily="2" charset="-122"/>
              </a:rPr>
              <a:t>的问题是</a:t>
            </a:r>
            <a:r>
              <a:rPr lang="zh-CN" altLang="en-US">
                <a:solidFill>
                  <a:schemeClr val="tx2"/>
                </a:solidFill>
                <a:latin typeface="宋体" panose="02010600030101010101" pitchFamily="2" charset="-122"/>
              </a:rPr>
              <a:t>用软件实现的效率非常低</a:t>
            </a:r>
            <a:r>
              <a:rPr lang="zh-CN" altLang="en-US">
                <a:latin typeface="宋体" panose="02010600030101010101" pitchFamily="2" charset="-122"/>
              </a:rPr>
              <a:t>。想要避免稀疏的反馈多项式</a:t>
            </a:r>
            <a:r>
              <a:rPr lang="en-US" altLang="zh-CN"/>
              <a:t>——</a:t>
            </a:r>
            <a:r>
              <a:rPr lang="zh-CN" altLang="en-US">
                <a:latin typeface="宋体" panose="02010600030101010101" pitchFamily="2" charset="-122"/>
              </a:rPr>
              <a:t>它们很容易遭到相关攻击</a:t>
            </a:r>
            <a:r>
              <a:rPr lang="en-US" altLang="zh-CN"/>
              <a:t>——</a:t>
            </a:r>
            <a:r>
              <a:rPr lang="zh-CN" altLang="en-US">
                <a:latin typeface="宋体" panose="02010600030101010101" pitchFamily="2" charset="-122"/>
              </a:rPr>
              <a:t>但是稠密的反馈多项式效率很低。而且序列密码一次只输出一个位。</a:t>
            </a:r>
          </a:p>
          <a:p>
            <a:pPr algn="just">
              <a:lnSpc>
                <a:spcPct val="110000"/>
              </a:lnSpc>
            </a:pPr>
            <a:r>
              <a:rPr lang="zh-CN" altLang="en-US">
                <a:latin typeface="宋体" panose="02010600030101010101" pitchFamily="2" charset="-122"/>
              </a:rPr>
              <a:t>另一方面，令人吃惊的是大量看上去很复杂的基于移位寄存器的密钥发生器均被破译了。</a:t>
            </a:r>
            <a:endParaRPr lang="zh-CN" altLang="en-US" sz="2400">
              <a:latin typeface="宋体" panose="02010600030101010101" pitchFamily="2"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a:extLst>
              <a:ext uri="{FF2B5EF4-FFF2-40B4-BE49-F238E27FC236}">
                <a16:creationId xmlns:a16="http://schemas.microsoft.com/office/drawing/2014/main" id="{3E83DE23-865B-4161-B219-B4D675EF8014}"/>
              </a:ext>
            </a:extLst>
          </p:cNvPr>
          <p:cNvSpPr>
            <a:spLocks noGrp="1"/>
          </p:cNvSpPr>
          <p:nvPr>
            <p:ph type="dt" sz="half" idx="10"/>
          </p:nvPr>
        </p:nvSpPr>
        <p:spPr/>
        <p:txBody>
          <a:bodyPr/>
          <a:lstStyle/>
          <a:p>
            <a:fld id="{EEC61F4A-ED08-41DB-9502-5D66E1CDE47B}" type="datetime1">
              <a:rPr lang="zh-CN" altLang="en-US"/>
              <a:pPr/>
              <a:t>2018/11/28</a:t>
            </a:fld>
            <a:endParaRPr lang="en-US" altLang="zh-CN"/>
          </a:p>
        </p:txBody>
      </p:sp>
      <p:sp>
        <p:nvSpPr>
          <p:cNvPr id="5" name="灯片编号占位符 5">
            <a:extLst>
              <a:ext uri="{FF2B5EF4-FFF2-40B4-BE49-F238E27FC236}">
                <a16:creationId xmlns:a16="http://schemas.microsoft.com/office/drawing/2014/main" id="{BF360FD7-D15E-40EF-8556-8BD7714130B6}"/>
              </a:ext>
            </a:extLst>
          </p:cNvPr>
          <p:cNvSpPr>
            <a:spLocks noGrp="1"/>
          </p:cNvSpPr>
          <p:nvPr>
            <p:ph type="sldNum" sz="quarter" idx="12"/>
          </p:nvPr>
        </p:nvSpPr>
        <p:spPr/>
        <p:txBody>
          <a:bodyPr/>
          <a:lstStyle/>
          <a:p>
            <a:fld id="{61558124-741A-4851-AAA3-2B0FD730D155}" type="slidenum">
              <a:rPr lang="en-US" altLang="zh-CN"/>
              <a:pPr/>
              <a:t>64</a:t>
            </a:fld>
            <a:endParaRPr lang="en-US" altLang="zh-CN"/>
          </a:p>
        </p:txBody>
      </p:sp>
      <p:sp>
        <p:nvSpPr>
          <p:cNvPr id="592899" name="Rectangle 3">
            <a:extLst>
              <a:ext uri="{FF2B5EF4-FFF2-40B4-BE49-F238E27FC236}">
                <a16:creationId xmlns:a16="http://schemas.microsoft.com/office/drawing/2014/main" id="{32F1C9E4-0100-4A1F-AAA2-648CBEB7B8D9}"/>
              </a:ext>
            </a:extLst>
          </p:cNvPr>
          <p:cNvSpPr>
            <a:spLocks noGrp="1" noRot="1" noChangeArrowheads="1"/>
          </p:cNvSpPr>
          <p:nvPr>
            <p:ph type="body" idx="1"/>
          </p:nvPr>
        </p:nvSpPr>
        <p:spPr>
          <a:xfrm>
            <a:off x="1919288" y="1268414"/>
            <a:ext cx="8424862" cy="5184775"/>
          </a:xfrm>
        </p:spPr>
        <p:txBody>
          <a:bodyPr/>
          <a:lstStyle/>
          <a:p>
            <a:pPr algn="just">
              <a:lnSpc>
                <a:spcPct val="170000"/>
              </a:lnSpc>
              <a:buClr>
                <a:srgbClr val="0000CC"/>
              </a:buClr>
              <a:buSzPct val="85000"/>
            </a:pPr>
            <a:r>
              <a:rPr lang="zh-CN" altLang="en-US">
                <a:latin typeface="宋体" panose="02010600030101010101" pitchFamily="2" charset="-122"/>
              </a:rPr>
              <a:t>实际中，设计流密码的目标主要有两个：</a:t>
            </a:r>
            <a:r>
              <a:rPr lang="zh-CN" altLang="en-US">
                <a:solidFill>
                  <a:schemeClr val="tx2"/>
                </a:solidFill>
                <a:latin typeface="宋体" panose="02010600030101010101" pitchFamily="2" charset="-122"/>
              </a:rPr>
              <a:t>一个</a:t>
            </a:r>
            <a:r>
              <a:rPr lang="zh-CN" altLang="en-US">
                <a:latin typeface="宋体" panose="02010600030101010101" pitchFamily="2" charset="-122"/>
              </a:rPr>
              <a:t>是根据某些</a:t>
            </a:r>
            <a:r>
              <a:rPr lang="zh-CN" altLang="en-US">
                <a:solidFill>
                  <a:schemeClr val="tx2"/>
                </a:solidFill>
                <a:latin typeface="宋体" panose="02010600030101010101" pitchFamily="2" charset="-122"/>
              </a:rPr>
              <a:t>度量指标</a:t>
            </a:r>
            <a:r>
              <a:rPr lang="zh-CN" altLang="en-US">
                <a:latin typeface="宋体" panose="02010600030101010101" pitchFamily="2" charset="-122"/>
              </a:rPr>
              <a:t>（诸如周期、线件复杂度等）研制设汁方法和具有可证明特性的模块；</a:t>
            </a:r>
            <a:r>
              <a:rPr lang="zh-CN" altLang="en-US">
                <a:solidFill>
                  <a:schemeClr val="tx2"/>
                </a:solidFill>
                <a:latin typeface="宋体" panose="02010600030101010101" pitchFamily="2" charset="-122"/>
              </a:rPr>
              <a:t>另一个</a:t>
            </a:r>
            <a:r>
              <a:rPr lang="zh-CN" altLang="en-US">
                <a:latin typeface="宋体" panose="02010600030101010101" pitchFamily="2" charset="-122"/>
              </a:rPr>
              <a:t>是研究</a:t>
            </a:r>
            <a:r>
              <a:rPr lang="zh-CN" altLang="en-US">
                <a:solidFill>
                  <a:schemeClr val="tx2"/>
                </a:solidFill>
                <a:latin typeface="宋体" panose="02010600030101010101" pitchFamily="2" charset="-122"/>
              </a:rPr>
              <a:t>密码分析</a:t>
            </a:r>
            <a:r>
              <a:rPr lang="zh-CN" altLang="en-US">
                <a:latin typeface="宋体" panose="02010600030101010101" pitchFamily="2" charset="-122"/>
              </a:rPr>
              <a:t>原理，并建立一些使得基于这些原理的攻击变得不可行的设计准则。为了抵抗基于这些基本原理的密码分析，人们对密钥流生成器已提出了一系列设计准则。 </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a:extLst>
              <a:ext uri="{FF2B5EF4-FFF2-40B4-BE49-F238E27FC236}">
                <a16:creationId xmlns:a16="http://schemas.microsoft.com/office/drawing/2014/main" id="{7ED46244-5768-4C03-870E-38AAED00898F}"/>
              </a:ext>
            </a:extLst>
          </p:cNvPr>
          <p:cNvSpPr>
            <a:spLocks noGrp="1"/>
          </p:cNvSpPr>
          <p:nvPr>
            <p:ph type="dt" sz="half" idx="10"/>
          </p:nvPr>
        </p:nvSpPr>
        <p:spPr/>
        <p:txBody>
          <a:bodyPr/>
          <a:lstStyle/>
          <a:p>
            <a:fld id="{B061B3C8-1BFA-49CD-A129-011DA38D8882}" type="datetime1">
              <a:rPr lang="zh-CN" altLang="en-US"/>
              <a:pPr/>
              <a:t>2018/11/28</a:t>
            </a:fld>
            <a:endParaRPr lang="en-US" altLang="zh-CN"/>
          </a:p>
        </p:txBody>
      </p:sp>
      <p:sp>
        <p:nvSpPr>
          <p:cNvPr id="5" name="灯片编号占位符 5">
            <a:extLst>
              <a:ext uri="{FF2B5EF4-FFF2-40B4-BE49-F238E27FC236}">
                <a16:creationId xmlns:a16="http://schemas.microsoft.com/office/drawing/2014/main" id="{A9BE48FE-D181-434D-A3B9-E7F5140FCADB}"/>
              </a:ext>
            </a:extLst>
          </p:cNvPr>
          <p:cNvSpPr>
            <a:spLocks noGrp="1"/>
          </p:cNvSpPr>
          <p:nvPr>
            <p:ph type="sldNum" sz="quarter" idx="12"/>
          </p:nvPr>
        </p:nvSpPr>
        <p:spPr/>
        <p:txBody>
          <a:bodyPr/>
          <a:lstStyle/>
          <a:p>
            <a:fld id="{662BFBAD-7E24-4970-B864-D1FA679A1BD6}" type="slidenum">
              <a:rPr lang="en-US" altLang="zh-CN"/>
              <a:pPr/>
              <a:t>65</a:t>
            </a:fld>
            <a:endParaRPr lang="en-US" altLang="zh-CN"/>
          </a:p>
        </p:txBody>
      </p:sp>
      <p:sp>
        <p:nvSpPr>
          <p:cNvPr id="677891" name="Rectangle 3">
            <a:extLst>
              <a:ext uri="{FF2B5EF4-FFF2-40B4-BE49-F238E27FC236}">
                <a16:creationId xmlns:a16="http://schemas.microsoft.com/office/drawing/2014/main" id="{BF31E737-CF02-4858-B95E-0C11D2428DE2}"/>
              </a:ext>
            </a:extLst>
          </p:cNvPr>
          <p:cNvSpPr>
            <a:spLocks noGrp="1" noRot="1" noChangeArrowheads="1"/>
          </p:cNvSpPr>
          <p:nvPr>
            <p:ph type="body" idx="1"/>
          </p:nvPr>
        </p:nvSpPr>
        <p:spPr>
          <a:xfrm>
            <a:off x="2135188" y="1377951"/>
            <a:ext cx="7999412" cy="4498975"/>
          </a:xfrm>
        </p:spPr>
        <p:txBody>
          <a:bodyPr/>
          <a:lstStyle/>
          <a:p>
            <a:pPr marL="609600" indent="-609600" algn="just">
              <a:lnSpc>
                <a:spcPct val="200000"/>
              </a:lnSpc>
              <a:buNone/>
            </a:pPr>
            <a:r>
              <a:rPr lang="en-US" altLang="zh-CN">
                <a:latin typeface="宋体" panose="02010600030101010101" pitchFamily="2" charset="-122"/>
              </a:rPr>
              <a:t>1</a:t>
            </a:r>
            <a:r>
              <a:rPr lang="zh-CN" altLang="en-US">
                <a:latin typeface="宋体" panose="02010600030101010101" pitchFamily="2" charset="-122"/>
              </a:rPr>
              <a:t>．为防止强力攻击</a:t>
            </a:r>
            <a:r>
              <a:rPr lang="en-US" altLang="zh-CN">
                <a:latin typeface="宋体" panose="02010600030101010101" pitchFamily="2" charset="-122"/>
              </a:rPr>
              <a:t>,</a:t>
            </a:r>
            <a:r>
              <a:rPr lang="zh-CN" altLang="en-US">
                <a:latin typeface="宋体" panose="02010600030101010101" pitchFamily="2" charset="-122"/>
              </a:rPr>
              <a:t>密钥应该足够长</a:t>
            </a:r>
            <a:r>
              <a:rPr lang="en-US" altLang="zh-CN">
                <a:latin typeface="宋体" panose="02010600030101010101" pitchFamily="2" charset="-122"/>
              </a:rPr>
              <a:t>.</a:t>
            </a:r>
            <a:r>
              <a:rPr lang="zh-CN" altLang="en-US">
                <a:latin typeface="宋体" panose="02010600030101010101" pitchFamily="2" charset="-122"/>
              </a:rPr>
              <a:t>不小于</a:t>
            </a:r>
            <a:r>
              <a:rPr lang="en-US" altLang="zh-CN">
                <a:latin typeface="宋体" panose="02010600030101010101" pitchFamily="2" charset="-122"/>
              </a:rPr>
              <a:t>128</a:t>
            </a:r>
            <a:r>
              <a:rPr lang="zh-CN" altLang="en-US">
                <a:latin typeface="宋体" panose="02010600030101010101" pitchFamily="2" charset="-122"/>
              </a:rPr>
              <a:t>位；</a:t>
            </a:r>
          </a:p>
          <a:p>
            <a:pPr marL="609600" indent="-609600" algn="just">
              <a:lnSpc>
                <a:spcPct val="200000"/>
              </a:lnSpc>
              <a:buNone/>
            </a:pPr>
            <a:r>
              <a:rPr lang="en-US" altLang="zh-CN">
                <a:latin typeface="宋体" panose="02010600030101010101" pitchFamily="2" charset="-122"/>
              </a:rPr>
              <a:t>2</a:t>
            </a:r>
            <a:r>
              <a:rPr lang="zh-CN" altLang="en-US">
                <a:latin typeface="宋体" panose="02010600030101010101" pitchFamily="2" charset="-122"/>
              </a:rPr>
              <a:t>．周期准则：周期长度不小于</a:t>
            </a:r>
            <a:r>
              <a:rPr lang="en-US" altLang="zh-CN">
                <a:latin typeface="宋体" panose="02010600030101010101" pitchFamily="2" charset="-122"/>
              </a:rPr>
              <a:t>10</a:t>
            </a:r>
            <a:r>
              <a:rPr lang="en-US" altLang="zh-CN" baseline="30000">
                <a:latin typeface="宋体" panose="02010600030101010101" pitchFamily="2" charset="-122"/>
              </a:rPr>
              <a:t>16</a:t>
            </a:r>
            <a:r>
              <a:rPr lang="zh-CN" altLang="en-US">
                <a:latin typeface="宋体" panose="02010600030101010101" pitchFamily="2" charset="-122"/>
              </a:rPr>
              <a:t>；</a:t>
            </a:r>
          </a:p>
          <a:p>
            <a:pPr marL="609600" indent="-609600" algn="just">
              <a:lnSpc>
                <a:spcPct val="200000"/>
              </a:lnSpc>
              <a:buNone/>
            </a:pPr>
            <a:r>
              <a:rPr lang="en-US" altLang="zh-CN">
                <a:latin typeface="宋体" panose="02010600030101010101" pitchFamily="2" charset="-122"/>
              </a:rPr>
              <a:t>3</a:t>
            </a:r>
            <a:r>
              <a:rPr lang="zh-CN" altLang="en-US">
                <a:latin typeface="宋体" panose="02010600030101010101" pitchFamily="2" charset="-122"/>
              </a:rPr>
              <a:t>．线性复杂度准则：</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a:extLst>
              <a:ext uri="{FF2B5EF4-FFF2-40B4-BE49-F238E27FC236}">
                <a16:creationId xmlns:a16="http://schemas.microsoft.com/office/drawing/2014/main" id="{0841496B-8FF9-4ABB-AB5C-4F6908FC09FC}"/>
              </a:ext>
            </a:extLst>
          </p:cNvPr>
          <p:cNvSpPr>
            <a:spLocks noGrp="1"/>
          </p:cNvSpPr>
          <p:nvPr>
            <p:ph type="dt" sz="half" idx="10"/>
          </p:nvPr>
        </p:nvSpPr>
        <p:spPr/>
        <p:txBody>
          <a:bodyPr/>
          <a:lstStyle/>
          <a:p>
            <a:fld id="{0FD2D156-90DB-4D9D-88B1-DE32F357120A}" type="datetime1">
              <a:rPr lang="zh-CN" altLang="en-US"/>
              <a:pPr/>
              <a:t>2018/11/28</a:t>
            </a:fld>
            <a:endParaRPr lang="en-US" altLang="zh-CN"/>
          </a:p>
        </p:txBody>
      </p:sp>
      <p:sp>
        <p:nvSpPr>
          <p:cNvPr id="5" name="灯片编号占位符 5">
            <a:extLst>
              <a:ext uri="{FF2B5EF4-FFF2-40B4-BE49-F238E27FC236}">
                <a16:creationId xmlns:a16="http://schemas.microsoft.com/office/drawing/2014/main" id="{F7E7987F-847D-4CD2-A8F8-74705195431F}"/>
              </a:ext>
            </a:extLst>
          </p:cNvPr>
          <p:cNvSpPr>
            <a:spLocks noGrp="1"/>
          </p:cNvSpPr>
          <p:nvPr>
            <p:ph type="sldNum" sz="quarter" idx="12"/>
          </p:nvPr>
        </p:nvSpPr>
        <p:spPr/>
        <p:txBody>
          <a:bodyPr/>
          <a:lstStyle/>
          <a:p>
            <a:fld id="{74F25E83-AFB5-4D19-AD49-076DA177D3BF}" type="slidenum">
              <a:rPr lang="en-US" altLang="zh-CN"/>
              <a:pPr/>
              <a:t>66</a:t>
            </a:fld>
            <a:endParaRPr lang="en-US" altLang="zh-CN"/>
          </a:p>
        </p:txBody>
      </p:sp>
      <p:sp>
        <p:nvSpPr>
          <p:cNvPr id="877571" name="Rectangle 3">
            <a:extLst>
              <a:ext uri="{FF2B5EF4-FFF2-40B4-BE49-F238E27FC236}">
                <a16:creationId xmlns:a16="http://schemas.microsoft.com/office/drawing/2014/main" id="{0B81342E-4645-489E-9F54-0028AB5EE5C8}"/>
              </a:ext>
            </a:extLst>
          </p:cNvPr>
          <p:cNvSpPr>
            <a:spLocks noGrp="1" noRot="1" noChangeArrowheads="1"/>
          </p:cNvSpPr>
          <p:nvPr>
            <p:ph type="body" idx="1"/>
          </p:nvPr>
        </p:nvSpPr>
        <p:spPr>
          <a:xfrm>
            <a:off x="1703388" y="1143001"/>
            <a:ext cx="8583612" cy="5381625"/>
          </a:xfrm>
        </p:spPr>
        <p:txBody>
          <a:bodyPr/>
          <a:lstStyle/>
          <a:p>
            <a:pPr algn="just"/>
            <a:r>
              <a:rPr lang="zh-CN" altLang="en-US"/>
              <a:t>线性复杂性</a:t>
            </a:r>
          </a:p>
          <a:p>
            <a:pPr lvl="1" algn="just">
              <a:lnSpc>
                <a:spcPct val="170000"/>
              </a:lnSpc>
            </a:pPr>
            <a:r>
              <a:rPr lang="zh-CN" altLang="en-US">
                <a:latin typeface="宋体" panose="02010600030101010101" pitchFamily="2" charset="-122"/>
              </a:rPr>
              <a:t>用于分析基于</a:t>
            </a:r>
            <a:r>
              <a:rPr lang="en-US" altLang="zh-CN">
                <a:latin typeface="宋体" panose="02010600030101010101" pitchFamily="2" charset="-122"/>
              </a:rPr>
              <a:t>LFSR</a:t>
            </a:r>
            <a:r>
              <a:rPr lang="zh-CN" altLang="en-US">
                <a:latin typeface="宋体" panose="02010600030101010101" pitchFamily="2" charset="-122"/>
              </a:rPr>
              <a:t>的一个重要的公认准则是线性复杂性。</a:t>
            </a:r>
            <a:r>
              <a:rPr lang="zh-CN" altLang="en-US"/>
              <a:t>在序列密码（流密码）理论中线性复杂度是序列密码体制的一个</a:t>
            </a:r>
            <a:r>
              <a:rPr lang="zh-CN" altLang="en-US">
                <a:solidFill>
                  <a:schemeClr val="tx2"/>
                </a:solidFill>
              </a:rPr>
              <a:t>重要指标</a:t>
            </a:r>
            <a:r>
              <a:rPr lang="zh-CN" altLang="en-US"/>
              <a:t>，无论在密码的设计与分析中，任何一个新的密码体制的出现，首先要分析它的线性复杂度。线性复杂度是度量有限长或周期序列的随机性的一种指标，实际上</a:t>
            </a:r>
            <a:r>
              <a:rPr lang="zh-CN" altLang="en-US">
                <a:solidFill>
                  <a:schemeClr val="tx2"/>
                </a:solidFill>
              </a:rPr>
              <a:t>它衡量了序列的线性不可预测性</a:t>
            </a:r>
            <a:r>
              <a:rPr lang="zh-CN" altLang="en-US"/>
              <a:t>。</a:t>
            </a:r>
          </a:p>
          <a:p>
            <a:pPr lvl="1" algn="just">
              <a:lnSpc>
                <a:spcPct val="170000"/>
              </a:lnSpc>
            </a:pPr>
            <a:r>
              <a:rPr lang="zh-CN" altLang="en-US">
                <a:latin typeface="宋体" panose="02010600030101010101" pitchFamily="2" charset="-122"/>
              </a:rPr>
              <a:t>一个序列的线性复杂度可以利用</a:t>
            </a:r>
            <a:r>
              <a:rPr lang="en-US" altLang="zh-CN">
                <a:latin typeface="宋体" panose="02010600030101010101" pitchFamily="2" charset="-122"/>
              </a:rPr>
              <a:t>B-M</a:t>
            </a:r>
            <a:r>
              <a:rPr lang="zh-CN" altLang="en-US">
                <a:latin typeface="宋体" panose="02010600030101010101" pitchFamily="2" charset="-122"/>
              </a:rPr>
              <a:t>算法求得。</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a:extLst>
              <a:ext uri="{FF2B5EF4-FFF2-40B4-BE49-F238E27FC236}">
                <a16:creationId xmlns:a16="http://schemas.microsoft.com/office/drawing/2014/main" id="{D91E27AA-3587-4DE4-9B79-2DBDADE4F729}"/>
              </a:ext>
            </a:extLst>
          </p:cNvPr>
          <p:cNvSpPr>
            <a:spLocks noGrp="1"/>
          </p:cNvSpPr>
          <p:nvPr>
            <p:ph type="dt" sz="half" idx="10"/>
          </p:nvPr>
        </p:nvSpPr>
        <p:spPr/>
        <p:txBody>
          <a:bodyPr/>
          <a:lstStyle/>
          <a:p>
            <a:fld id="{31763E5F-28E4-4EB9-8D7D-DDAEE06D3891}" type="datetime1">
              <a:rPr lang="zh-CN" altLang="en-US"/>
              <a:pPr/>
              <a:t>2018/11/28</a:t>
            </a:fld>
            <a:endParaRPr lang="en-US" altLang="zh-CN"/>
          </a:p>
        </p:txBody>
      </p:sp>
      <p:sp>
        <p:nvSpPr>
          <p:cNvPr id="5" name="灯片编号占位符 5">
            <a:extLst>
              <a:ext uri="{FF2B5EF4-FFF2-40B4-BE49-F238E27FC236}">
                <a16:creationId xmlns:a16="http://schemas.microsoft.com/office/drawing/2014/main" id="{C1EBE531-C976-48E8-A4D2-3D41E6CD5EED}"/>
              </a:ext>
            </a:extLst>
          </p:cNvPr>
          <p:cNvSpPr>
            <a:spLocks noGrp="1"/>
          </p:cNvSpPr>
          <p:nvPr>
            <p:ph type="sldNum" sz="quarter" idx="12"/>
          </p:nvPr>
        </p:nvSpPr>
        <p:spPr/>
        <p:txBody>
          <a:bodyPr/>
          <a:lstStyle/>
          <a:p>
            <a:fld id="{914A884E-B2E9-495F-BE8E-B577F9B2C0A3}" type="slidenum">
              <a:rPr lang="en-US" altLang="zh-CN"/>
              <a:pPr/>
              <a:t>67</a:t>
            </a:fld>
            <a:endParaRPr lang="en-US" altLang="zh-CN"/>
          </a:p>
        </p:txBody>
      </p:sp>
      <p:sp>
        <p:nvSpPr>
          <p:cNvPr id="878595" name="Rectangle 1027">
            <a:extLst>
              <a:ext uri="{FF2B5EF4-FFF2-40B4-BE49-F238E27FC236}">
                <a16:creationId xmlns:a16="http://schemas.microsoft.com/office/drawing/2014/main" id="{2F0C453C-91F2-40E8-9BFF-1B750A11EFEC}"/>
              </a:ext>
            </a:extLst>
          </p:cNvPr>
          <p:cNvSpPr>
            <a:spLocks noGrp="1" noRot="1" noChangeArrowheads="1"/>
          </p:cNvSpPr>
          <p:nvPr>
            <p:ph type="body" idx="1"/>
          </p:nvPr>
        </p:nvSpPr>
        <p:spPr>
          <a:xfrm>
            <a:off x="1992314" y="1196976"/>
            <a:ext cx="8207375" cy="5256213"/>
          </a:xfrm>
        </p:spPr>
        <p:txBody>
          <a:bodyPr/>
          <a:lstStyle/>
          <a:p>
            <a:pPr lvl="1" algn="just">
              <a:lnSpc>
                <a:spcPct val="150000"/>
              </a:lnSpc>
            </a:pPr>
            <a:r>
              <a:rPr lang="zh-CN" altLang="en-US">
                <a:latin typeface="宋体" panose="02010600030101010101" pitchFamily="2" charset="-122"/>
              </a:rPr>
              <a:t>线性复杂性的重要性体现在：一个被称做</a:t>
            </a:r>
            <a:r>
              <a:rPr lang="en-US" altLang="zh-CN">
                <a:latin typeface="宋体" panose="02010600030101010101" pitchFamily="2" charset="-122"/>
              </a:rPr>
              <a:t>B-M</a:t>
            </a:r>
            <a:r>
              <a:rPr lang="zh-CN" altLang="en-US">
                <a:latin typeface="宋体" panose="02010600030101010101" pitchFamily="2" charset="-122"/>
              </a:rPr>
              <a:t>的简单算法，在检测密钥序列的</a:t>
            </a:r>
            <a:r>
              <a:rPr lang="en-US" altLang="zh-CN">
                <a:latin typeface="宋体" panose="02010600030101010101" pitchFamily="2" charset="-122"/>
              </a:rPr>
              <a:t>2</a:t>
            </a:r>
            <a:r>
              <a:rPr lang="en-US" altLang="zh-CN" i="1">
                <a:latin typeface="宋体" panose="02010600030101010101" pitchFamily="2" charset="-122"/>
              </a:rPr>
              <a:t>n</a:t>
            </a:r>
            <a:r>
              <a:rPr lang="zh-CN" altLang="en-US">
                <a:latin typeface="宋体" panose="02010600030101010101" pitchFamily="2" charset="-122"/>
              </a:rPr>
              <a:t>个位后就能够产生</a:t>
            </a:r>
            <a:r>
              <a:rPr lang="en-US" altLang="zh-CN">
                <a:latin typeface="宋体" panose="02010600030101010101" pitchFamily="2" charset="-122"/>
              </a:rPr>
              <a:t>LFSR</a:t>
            </a:r>
            <a:r>
              <a:rPr lang="zh-CN" altLang="en-US">
                <a:latin typeface="宋体" panose="02010600030101010101" pitchFamily="2" charset="-122"/>
              </a:rPr>
              <a:t>。一旦你产生了这个</a:t>
            </a:r>
            <a:r>
              <a:rPr lang="en-US" altLang="zh-CN">
                <a:latin typeface="宋体" panose="02010600030101010101" pitchFamily="2" charset="-122"/>
              </a:rPr>
              <a:t>LFSR</a:t>
            </a:r>
            <a:r>
              <a:rPr lang="zh-CN" altLang="en-US">
                <a:latin typeface="宋体" panose="02010600030101010101" pitchFamily="2" charset="-122"/>
              </a:rPr>
              <a:t>，你就破译了这个序列密码。</a:t>
            </a:r>
          </a:p>
          <a:p>
            <a:pPr lvl="1" algn="just">
              <a:lnSpc>
                <a:spcPct val="150000"/>
              </a:lnSpc>
              <a:buClr>
                <a:srgbClr val="0000CC"/>
              </a:buClr>
            </a:pPr>
            <a:r>
              <a:rPr lang="zh-CN" altLang="en-US">
                <a:latin typeface="宋体" panose="02010600030101010101" pitchFamily="2" charset="-122"/>
              </a:rPr>
              <a:t>在任何情况下，</a:t>
            </a:r>
            <a:r>
              <a:rPr lang="zh-CN" altLang="en-US">
                <a:solidFill>
                  <a:schemeClr val="tx2"/>
                </a:solidFill>
                <a:latin typeface="宋体" panose="02010600030101010101" pitchFamily="2" charset="-122"/>
              </a:rPr>
              <a:t>都必须记住：高的线性复杂性并不代表有一个安全的发生器，而一个低的线性复杂性则表明它肯定不安全。</a:t>
            </a:r>
          </a:p>
          <a:p>
            <a:pPr lvl="1" algn="just">
              <a:lnSpc>
                <a:spcPct val="150000"/>
              </a:lnSpc>
              <a:buClr>
                <a:srgbClr val="0000CC"/>
              </a:buClr>
            </a:pPr>
            <a:r>
              <a:rPr lang="zh-CN" altLang="en-US"/>
              <a:t>人们围绕线性复杂度进行了一系列的研究，提出了各种</a:t>
            </a:r>
            <a:r>
              <a:rPr lang="zh-CN" altLang="en-US">
                <a:solidFill>
                  <a:schemeClr val="tx2"/>
                </a:solidFill>
              </a:rPr>
              <a:t>衡量随机性</a:t>
            </a:r>
            <a:r>
              <a:rPr lang="zh-CN" altLang="en-US"/>
              <a:t>的指标，其中</a:t>
            </a:r>
            <a:r>
              <a:rPr lang="zh-CN" altLang="en-US">
                <a:solidFill>
                  <a:schemeClr val="tx2"/>
                </a:solidFill>
              </a:rPr>
              <a:t>线性复杂度轮廓</a:t>
            </a:r>
            <a:r>
              <a:rPr lang="zh-CN" altLang="en-US"/>
              <a:t>是一种易于计算的指标。</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日期占位符 3">
            <a:extLst>
              <a:ext uri="{FF2B5EF4-FFF2-40B4-BE49-F238E27FC236}">
                <a16:creationId xmlns:a16="http://schemas.microsoft.com/office/drawing/2014/main" id="{0F1C453D-6596-44E0-9CFD-0BA65742B8E7}"/>
              </a:ext>
            </a:extLst>
          </p:cNvPr>
          <p:cNvSpPr>
            <a:spLocks noGrp="1"/>
          </p:cNvSpPr>
          <p:nvPr>
            <p:ph type="dt" sz="half" idx="10"/>
          </p:nvPr>
        </p:nvSpPr>
        <p:spPr/>
        <p:txBody>
          <a:bodyPr/>
          <a:lstStyle/>
          <a:p>
            <a:fld id="{B3CF9B79-5A0C-415D-8701-8433293DB0CC}" type="datetime1">
              <a:rPr lang="zh-CN" altLang="en-US"/>
              <a:pPr/>
              <a:t>2018/11/28</a:t>
            </a:fld>
            <a:endParaRPr lang="en-US" altLang="zh-CN"/>
          </a:p>
        </p:txBody>
      </p:sp>
      <p:sp>
        <p:nvSpPr>
          <p:cNvPr id="12" name="灯片编号占位符 5">
            <a:extLst>
              <a:ext uri="{FF2B5EF4-FFF2-40B4-BE49-F238E27FC236}">
                <a16:creationId xmlns:a16="http://schemas.microsoft.com/office/drawing/2014/main" id="{5B03E74A-5ED0-4C5E-B6AA-B3F7F53E81DF}"/>
              </a:ext>
            </a:extLst>
          </p:cNvPr>
          <p:cNvSpPr>
            <a:spLocks noGrp="1"/>
          </p:cNvSpPr>
          <p:nvPr>
            <p:ph type="sldNum" sz="quarter" idx="12"/>
          </p:nvPr>
        </p:nvSpPr>
        <p:spPr/>
        <p:txBody>
          <a:bodyPr/>
          <a:lstStyle/>
          <a:p>
            <a:fld id="{F2B816B8-9F52-4941-889B-EC6A9D910333}" type="slidenum">
              <a:rPr lang="en-US" altLang="zh-CN"/>
              <a:pPr/>
              <a:t>68</a:t>
            </a:fld>
            <a:endParaRPr lang="en-US" altLang="zh-CN"/>
          </a:p>
        </p:txBody>
      </p:sp>
      <p:sp>
        <p:nvSpPr>
          <p:cNvPr id="879619" name="Rectangle 1027">
            <a:extLst>
              <a:ext uri="{FF2B5EF4-FFF2-40B4-BE49-F238E27FC236}">
                <a16:creationId xmlns:a16="http://schemas.microsoft.com/office/drawing/2014/main" id="{D9012226-4D6E-4DF1-9CD3-40FC922B19DE}"/>
              </a:ext>
            </a:extLst>
          </p:cNvPr>
          <p:cNvSpPr>
            <a:spLocks noGrp="1" noRot="1" noChangeArrowheads="1"/>
          </p:cNvSpPr>
          <p:nvPr>
            <p:ph type="body" idx="1"/>
          </p:nvPr>
        </p:nvSpPr>
        <p:spPr>
          <a:xfrm>
            <a:off x="2063750" y="1235075"/>
            <a:ext cx="7848600" cy="5073650"/>
          </a:xfrm>
        </p:spPr>
        <p:txBody>
          <a:bodyPr/>
          <a:lstStyle/>
          <a:p>
            <a:pPr lvl="1" algn="just">
              <a:lnSpc>
                <a:spcPct val="130000"/>
              </a:lnSpc>
            </a:pPr>
            <a:r>
              <a:rPr lang="zh-CN" altLang="en-US"/>
              <a:t>线性复杂度轮廓</a:t>
            </a:r>
          </a:p>
          <a:p>
            <a:pPr>
              <a:lnSpc>
                <a:spcPct val="210000"/>
              </a:lnSpc>
              <a:buFont typeface="Wingdings" panose="05000000000000000000" pitchFamily="2" charset="2"/>
              <a:buNone/>
            </a:pPr>
            <a:r>
              <a:rPr lang="zh-CN" altLang="en-US" sz="3600"/>
              <a:t>    </a:t>
            </a:r>
            <a:r>
              <a:rPr lang="zh-CN" altLang="en-US">
                <a:latin typeface="宋体" panose="02010600030101010101" pitchFamily="2" charset="-122"/>
              </a:rPr>
              <a:t>定义：设 </a:t>
            </a:r>
            <a:r>
              <a:rPr lang="en-US" altLang="zh-CN">
                <a:latin typeface="宋体" panose="02010600030101010101" pitchFamily="2" charset="-122"/>
              </a:rPr>
              <a:t>a</a:t>
            </a:r>
            <a:r>
              <a:rPr lang="en-US" altLang="zh-CN" i="1" baseline="30000">
                <a:latin typeface="宋体" panose="02010600030101010101" pitchFamily="2" charset="-122"/>
              </a:rPr>
              <a:t>N</a:t>
            </a:r>
            <a:r>
              <a:rPr lang="en-US" altLang="zh-CN">
                <a:latin typeface="宋体" panose="02010600030101010101" pitchFamily="2" charset="-122"/>
              </a:rPr>
              <a:t>=a</a:t>
            </a:r>
            <a:r>
              <a:rPr lang="en-US" altLang="zh-CN" baseline="-25000">
                <a:latin typeface="宋体" panose="02010600030101010101" pitchFamily="2" charset="-122"/>
              </a:rPr>
              <a:t>0</a:t>
            </a:r>
            <a:r>
              <a:rPr lang="en-US" altLang="zh-CN">
                <a:latin typeface="宋体" panose="02010600030101010101" pitchFamily="2" charset="-122"/>
              </a:rPr>
              <a:t>,a</a:t>
            </a:r>
            <a:r>
              <a:rPr lang="en-US" altLang="zh-CN" baseline="-25000">
                <a:latin typeface="宋体" panose="02010600030101010101" pitchFamily="2" charset="-122"/>
              </a:rPr>
              <a:t>1</a:t>
            </a:r>
            <a:r>
              <a:rPr lang="en-US" altLang="zh-CN">
                <a:latin typeface="宋体" panose="02010600030101010101" pitchFamily="2" charset="-122"/>
              </a:rPr>
              <a:t>,…,a</a:t>
            </a:r>
            <a:r>
              <a:rPr lang="en-US" altLang="zh-CN" i="1" baseline="-25000">
                <a:latin typeface="宋体" panose="02010600030101010101" pitchFamily="2" charset="-122"/>
              </a:rPr>
              <a:t>N</a:t>
            </a:r>
            <a:r>
              <a:rPr lang="en-US" altLang="zh-CN" baseline="-25000">
                <a:latin typeface="宋体" panose="02010600030101010101" pitchFamily="2" charset="-122"/>
              </a:rPr>
              <a:t>-1</a:t>
            </a:r>
            <a:r>
              <a:rPr lang="zh-CN" altLang="en-US">
                <a:latin typeface="宋体" panose="02010600030101010101" pitchFamily="2" charset="-122"/>
              </a:rPr>
              <a:t>是</a:t>
            </a:r>
            <a:r>
              <a:rPr lang="en-US" altLang="zh-CN" i="1">
                <a:latin typeface="宋体" panose="02010600030101010101" pitchFamily="2" charset="-122"/>
              </a:rPr>
              <a:t>q</a:t>
            </a:r>
            <a:r>
              <a:rPr lang="zh-CN" altLang="en-US">
                <a:latin typeface="宋体" panose="02010600030101010101" pitchFamily="2" charset="-122"/>
              </a:rPr>
              <a:t>元域</a:t>
            </a:r>
            <a:r>
              <a:rPr lang="en-US" altLang="zh-CN">
                <a:latin typeface="宋体" panose="02010600030101010101" pitchFamily="2" charset="-122"/>
              </a:rPr>
              <a:t>GF(</a:t>
            </a:r>
            <a:r>
              <a:rPr lang="en-US" altLang="zh-CN" i="1">
                <a:latin typeface="宋体" panose="02010600030101010101" pitchFamily="2" charset="-122"/>
              </a:rPr>
              <a:t>q</a:t>
            </a:r>
            <a:r>
              <a:rPr lang="en-US" altLang="zh-CN">
                <a:latin typeface="宋体" panose="02010600030101010101" pitchFamily="2" charset="-122"/>
              </a:rPr>
              <a:t>)</a:t>
            </a:r>
            <a:r>
              <a:rPr lang="zh-CN" altLang="en-US">
                <a:latin typeface="宋体" panose="02010600030101010101" pitchFamily="2" charset="-122"/>
              </a:rPr>
              <a:t>上的一个长度为</a:t>
            </a:r>
            <a:r>
              <a:rPr lang="en-US" altLang="zh-CN" i="1">
                <a:latin typeface="宋体" panose="02010600030101010101" pitchFamily="2" charset="-122"/>
              </a:rPr>
              <a:t>N </a:t>
            </a:r>
            <a:r>
              <a:rPr lang="zh-CN" altLang="en-US">
                <a:latin typeface="宋体" panose="02010600030101010101" pitchFamily="2" charset="-122"/>
              </a:rPr>
              <a:t>的序列，</a:t>
            </a:r>
            <a:r>
              <a:rPr lang="en-US" altLang="zh-CN" i="1">
                <a:latin typeface="宋体" panose="02010600030101010101" pitchFamily="2" charset="-122"/>
              </a:rPr>
              <a:t>L</a:t>
            </a:r>
            <a:r>
              <a:rPr lang="en-US" altLang="zh-CN" i="1" baseline="-25000">
                <a:latin typeface="宋体" panose="02010600030101010101" pitchFamily="2" charset="-122"/>
              </a:rPr>
              <a:t>i</a:t>
            </a:r>
            <a:r>
              <a:rPr lang="en-US" altLang="zh-CN">
                <a:latin typeface="宋体" panose="02010600030101010101" pitchFamily="2" charset="-122"/>
              </a:rPr>
              <a:t>=L(a</a:t>
            </a:r>
            <a:r>
              <a:rPr lang="en-US" altLang="zh-CN" i="1" baseline="30000">
                <a:latin typeface="宋体" panose="02010600030101010101" pitchFamily="2" charset="-122"/>
              </a:rPr>
              <a:t>i</a:t>
            </a:r>
            <a:r>
              <a:rPr lang="en-US" altLang="zh-CN">
                <a:latin typeface="宋体" panose="02010600030101010101" pitchFamily="2" charset="-122"/>
              </a:rPr>
              <a:t>)</a:t>
            </a:r>
            <a:r>
              <a:rPr lang="zh-CN" altLang="en-US">
                <a:latin typeface="宋体" panose="02010600030101010101" pitchFamily="2" charset="-122"/>
              </a:rPr>
              <a:t>是子序列 </a:t>
            </a:r>
            <a:r>
              <a:rPr lang="en-US" altLang="zh-CN">
                <a:latin typeface="宋体" panose="02010600030101010101" pitchFamily="2" charset="-122"/>
              </a:rPr>
              <a:t>a</a:t>
            </a:r>
            <a:r>
              <a:rPr lang="en-US" altLang="zh-CN" i="1" baseline="30000">
                <a:latin typeface="宋体" panose="02010600030101010101" pitchFamily="2" charset="-122"/>
              </a:rPr>
              <a:t>i</a:t>
            </a:r>
            <a:r>
              <a:rPr lang="en-US" altLang="zh-CN">
                <a:latin typeface="宋体" panose="02010600030101010101" pitchFamily="2" charset="-122"/>
              </a:rPr>
              <a:t>=a</a:t>
            </a:r>
            <a:r>
              <a:rPr lang="en-US" altLang="zh-CN" i="1" baseline="-25000">
                <a:latin typeface="宋体" panose="02010600030101010101" pitchFamily="2" charset="-122"/>
              </a:rPr>
              <a:t>0</a:t>
            </a:r>
            <a:r>
              <a:rPr lang="en-US" altLang="zh-CN">
                <a:latin typeface="宋体" panose="02010600030101010101" pitchFamily="2" charset="-122"/>
              </a:rPr>
              <a:t>,a</a:t>
            </a:r>
            <a:r>
              <a:rPr lang="en-US" altLang="zh-CN" i="1" baseline="-25000">
                <a:latin typeface="宋体" panose="02010600030101010101" pitchFamily="2" charset="-122"/>
              </a:rPr>
              <a:t>1</a:t>
            </a:r>
            <a:r>
              <a:rPr lang="en-US" altLang="zh-CN"/>
              <a:t>, </a:t>
            </a:r>
            <a:r>
              <a:rPr lang="en-US" altLang="zh-CN">
                <a:latin typeface="宋体" panose="02010600030101010101" pitchFamily="2" charset="-122"/>
              </a:rPr>
              <a:t>…,a</a:t>
            </a:r>
            <a:r>
              <a:rPr lang="en-US" altLang="zh-CN" i="1" baseline="-25000">
                <a:latin typeface="宋体" panose="02010600030101010101" pitchFamily="2" charset="-122"/>
              </a:rPr>
              <a:t>i-1</a:t>
            </a:r>
            <a:r>
              <a:rPr lang="zh-CN" altLang="en-US">
                <a:latin typeface="宋体" panose="02010600030101010101" pitchFamily="2" charset="-122"/>
              </a:rPr>
              <a:t>的线性复杂度，则称序列</a:t>
            </a:r>
            <a:r>
              <a:rPr lang="en-US" altLang="zh-CN" i="1">
                <a:latin typeface="宋体" panose="02010600030101010101" pitchFamily="2" charset="-122"/>
              </a:rPr>
              <a:t>L</a:t>
            </a:r>
            <a:r>
              <a:rPr lang="en-US" altLang="zh-CN" i="1" baseline="-25000">
                <a:latin typeface="宋体" panose="02010600030101010101" pitchFamily="2" charset="-122"/>
              </a:rPr>
              <a:t>1,</a:t>
            </a:r>
            <a:r>
              <a:rPr lang="en-US" altLang="zh-CN" i="1">
                <a:latin typeface="宋体" panose="02010600030101010101" pitchFamily="2" charset="-122"/>
              </a:rPr>
              <a:t>L</a:t>
            </a:r>
            <a:r>
              <a:rPr lang="en-US" altLang="zh-CN" i="1" baseline="-25000">
                <a:latin typeface="宋体" panose="02010600030101010101" pitchFamily="2" charset="-122"/>
              </a:rPr>
              <a:t>2</a:t>
            </a:r>
            <a:r>
              <a:rPr lang="en-US" altLang="zh-CN"/>
              <a:t>, </a:t>
            </a:r>
            <a:r>
              <a:rPr lang="en-US" altLang="zh-CN">
                <a:latin typeface="宋体" panose="02010600030101010101" pitchFamily="2" charset="-122"/>
              </a:rPr>
              <a:t>…,</a:t>
            </a:r>
            <a:r>
              <a:rPr lang="en-US" altLang="zh-CN" i="1">
                <a:latin typeface="宋体" panose="02010600030101010101" pitchFamily="2" charset="-122"/>
              </a:rPr>
              <a:t>L</a:t>
            </a:r>
            <a:r>
              <a:rPr lang="en-US" altLang="zh-CN" i="1" baseline="-25000">
                <a:latin typeface="宋体" panose="02010600030101010101" pitchFamily="2" charset="-122"/>
              </a:rPr>
              <a:t>N</a:t>
            </a:r>
            <a:r>
              <a:rPr lang="zh-CN" altLang="en-US">
                <a:latin typeface="宋体" panose="02010600030101010101" pitchFamily="2" charset="-122"/>
              </a:rPr>
              <a:t>是序列</a:t>
            </a:r>
            <a:r>
              <a:rPr lang="en-US" altLang="zh-CN">
                <a:latin typeface="宋体" panose="02010600030101010101" pitchFamily="2" charset="-122"/>
              </a:rPr>
              <a:t>a</a:t>
            </a:r>
            <a:r>
              <a:rPr lang="en-US" altLang="zh-CN" i="1" baseline="30000">
                <a:latin typeface="宋体" panose="02010600030101010101" pitchFamily="2" charset="-122"/>
              </a:rPr>
              <a:t>N</a:t>
            </a:r>
            <a:r>
              <a:rPr lang="en-US" altLang="zh-CN">
                <a:latin typeface="宋体" panose="02010600030101010101" pitchFamily="2" charset="-122"/>
              </a:rPr>
              <a:t> </a:t>
            </a:r>
            <a:r>
              <a:rPr lang="zh-CN" altLang="en-US">
                <a:latin typeface="宋体" panose="02010600030101010101" pitchFamily="2" charset="-122"/>
              </a:rPr>
              <a:t>的线性复杂度轮。</a:t>
            </a:r>
          </a:p>
        </p:txBody>
      </p:sp>
      <p:sp>
        <p:nvSpPr>
          <p:cNvPr id="879621" name="Rectangle 1029">
            <a:extLst>
              <a:ext uri="{FF2B5EF4-FFF2-40B4-BE49-F238E27FC236}">
                <a16:creationId xmlns:a16="http://schemas.microsoft.com/office/drawing/2014/main" id="{33871F7C-11FE-4B5E-9340-AC2C0AE3E725}"/>
              </a:ext>
            </a:extLst>
          </p:cNvPr>
          <p:cNvSpPr>
            <a:spLocks noChangeArrowheads="1"/>
          </p:cNvSpPr>
          <p:nvPr/>
        </p:nvSpPr>
        <p:spPr bwMode="auto">
          <a:xfrm>
            <a:off x="1524001" y="34522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lgn="ctr">
                <a:pattFill prst="sphere">
                  <a:fgClr>
                    <a:srgbClr val="FF6600"/>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879623" name="Rectangle 1031">
            <a:extLst>
              <a:ext uri="{FF2B5EF4-FFF2-40B4-BE49-F238E27FC236}">
                <a16:creationId xmlns:a16="http://schemas.microsoft.com/office/drawing/2014/main" id="{4BC5C6B6-6CE7-48E7-8D2C-6C466F8F01D6}"/>
              </a:ext>
            </a:extLst>
          </p:cNvPr>
          <p:cNvSpPr>
            <a:spLocks noChangeArrowheads="1"/>
          </p:cNvSpPr>
          <p:nvPr/>
        </p:nvSpPr>
        <p:spPr bwMode="auto">
          <a:xfrm>
            <a:off x="1524001" y="34903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lgn="ctr">
                <a:pattFill prst="sphere">
                  <a:fgClr>
                    <a:srgbClr val="FF6600"/>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879625" name="Rectangle 1033">
            <a:extLst>
              <a:ext uri="{FF2B5EF4-FFF2-40B4-BE49-F238E27FC236}">
                <a16:creationId xmlns:a16="http://schemas.microsoft.com/office/drawing/2014/main" id="{9B10D58A-D63A-483F-B2C9-42B832F90BC0}"/>
              </a:ext>
            </a:extLst>
          </p:cNvPr>
          <p:cNvSpPr>
            <a:spLocks noChangeArrowheads="1"/>
          </p:cNvSpPr>
          <p:nvPr/>
        </p:nvSpPr>
        <p:spPr bwMode="auto">
          <a:xfrm>
            <a:off x="1524001" y="34713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lgn="ctr">
                <a:pattFill prst="sphere">
                  <a:fgClr>
                    <a:srgbClr val="FF6600"/>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879627" name="Rectangle 1035">
            <a:extLst>
              <a:ext uri="{FF2B5EF4-FFF2-40B4-BE49-F238E27FC236}">
                <a16:creationId xmlns:a16="http://schemas.microsoft.com/office/drawing/2014/main" id="{A12456CC-29AD-4600-BF87-1E690516093F}"/>
              </a:ext>
            </a:extLst>
          </p:cNvPr>
          <p:cNvSpPr>
            <a:spLocks noChangeArrowheads="1"/>
          </p:cNvSpPr>
          <p:nvPr/>
        </p:nvSpPr>
        <p:spPr bwMode="auto">
          <a:xfrm>
            <a:off x="1524001" y="34522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lgn="ctr">
                <a:pattFill prst="sphere">
                  <a:fgClr>
                    <a:srgbClr val="FF6600"/>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879629" name="Rectangle 1037">
            <a:extLst>
              <a:ext uri="{FF2B5EF4-FFF2-40B4-BE49-F238E27FC236}">
                <a16:creationId xmlns:a16="http://schemas.microsoft.com/office/drawing/2014/main" id="{4A7F7F57-F6AC-4AD4-B822-43849DB0F2CB}"/>
              </a:ext>
            </a:extLst>
          </p:cNvPr>
          <p:cNvSpPr>
            <a:spLocks noChangeArrowheads="1"/>
          </p:cNvSpPr>
          <p:nvPr/>
        </p:nvSpPr>
        <p:spPr bwMode="auto">
          <a:xfrm>
            <a:off x="1524001" y="34522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lgn="ctr">
                <a:pattFill prst="sphere">
                  <a:fgClr>
                    <a:srgbClr val="FF6600"/>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879631" name="Rectangle 1039">
            <a:extLst>
              <a:ext uri="{FF2B5EF4-FFF2-40B4-BE49-F238E27FC236}">
                <a16:creationId xmlns:a16="http://schemas.microsoft.com/office/drawing/2014/main" id="{71170102-A498-4565-A87D-6FE4B8F26E2F}"/>
              </a:ext>
            </a:extLst>
          </p:cNvPr>
          <p:cNvSpPr>
            <a:spLocks noChangeArrowheads="1"/>
          </p:cNvSpPr>
          <p:nvPr/>
        </p:nvSpPr>
        <p:spPr bwMode="auto">
          <a:xfrm>
            <a:off x="1524001" y="345705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lgn="ctr">
                <a:pattFill prst="sphere">
                  <a:fgClr>
                    <a:srgbClr val="FF6600"/>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879633" name="Rectangle 1041">
            <a:extLst>
              <a:ext uri="{FF2B5EF4-FFF2-40B4-BE49-F238E27FC236}">
                <a16:creationId xmlns:a16="http://schemas.microsoft.com/office/drawing/2014/main" id="{70AD66A6-CA32-4215-ABEB-1D86808DD0DB}"/>
              </a:ext>
            </a:extLst>
          </p:cNvPr>
          <p:cNvSpPr>
            <a:spLocks noChangeArrowheads="1"/>
          </p:cNvSpPr>
          <p:nvPr/>
        </p:nvSpPr>
        <p:spPr bwMode="auto">
          <a:xfrm>
            <a:off x="1524001" y="34713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lgn="ctr">
                <a:pattFill prst="sphere">
                  <a:fgClr>
                    <a:srgbClr val="FF6600"/>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日期占位符 4">
            <a:extLst>
              <a:ext uri="{FF2B5EF4-FFF2-40B4-BE49-F238E27FC236}">
                <a16:creationId xmlns:a16="http://schemas.microsoft.com/office/drawing/2014/main" id="{2F268A5F-8F66-4994-91C5-D1038C9A816C}"/>
              </a:ext>
            </a:extLst>
          </p:cNvPr>
          <p:cNvSpPr>
            <a:spLocks noGrp="1"/>
          </p:cNvSpPr>
          <p:nvPr>
            <p:ph type="dt" sz="half" idx="10"/>
          </p:nvPr>
        </p:nvSpPr>
        <p:spPr/>
        <p:txBody>
          <a:bodyPr/>
          <a:lstStyle/>
          <a:p>
            <a:fld id="{F1664F1D-E529-4879-A09E-9D4D70AE25AE}" type="datetime1">
              <a:rPr lang="zh-CN" altLang="en-US"/>
              <a:pPr/>
              <a:t>2018/11/28</a:t>
            </a:fld>
            <a:endParaRPr lang="en-US" altLang="zh-CN"/>
          </a:p>
        </p:txBody>
      </p:sp>
      <p:sp>
        <p:nvSpPr>
          <p:cNvPr id="14" name="灯片编号占位符 6">
            <a:extLst>
              <a:ext uri="{FF2B5EF4-FFF2-40B4-BE49-F238E27FC236}">
                <a16:creationId xmlns:a16="http://schemas.microsoft.com/office/drawing/2014/main" id="{F5664CD6-9907-4103-AF2E-41F53A290D85}"/>
              </a:ext>
            </a:extLst>
          </p:cNvPr>
          <p:cNvSpPr>
            <a:spLocks noGrp="1"/>
          </p:cNvSpPr>
          <p:nvPr>
            <p:ph type="sldNum" sz="quarter" idx="12"/>
          </p:nvPr>
        </p:nvSpPr>
        <p:spPr/>
        <p:txBody>
          <a:bodyPr/>
          <a:lstStyle/>
          <a:p>
            <a:fld id="{F88E8840-8104-4FAE-B950-77649E1E8FB1}" type="slidenum">
              <a:rPr lang="en-US" altLang="zh-CN"/>
              <a:pPr/>
              <a:t>69</a:t>
            </a:fld>
            <a:endParaRPr lang="en-US" altLang="zh-CN"/>
          </a:p>
        </p:txBody>
      </p:sp>
      <p:sp>
        <p:nvSpPr>
          <p:cNvPr id="880643" name="Rectangle 1027">
            <a:extLst>
              <a:ext uri="{FF2B5EF4-FFF2-40B4-BE49-F238E27FC236}">
                <a16:creationId xmlns:a16="http://schemas.microsoft.com/office/drawing/2014/main" id="{200C150E-9727-41EE-BD6A-3C7230126245}"/>
              </a:ext>
            </a:extLst>
          </p:cNvPr>
          <p:cNvSpPr>
            <a:spLocks noGrp="1" noRot="1" noChangeArrowheads="1"/>
          </p:cNvSpPr>
          <p:nvPr>
            <p:ph type="body" sz="half" idx="1"/>
          </p:nvPr>
        </p:nvSpPr>
        <p:spPr>
          <a:xfrm>
            <a:off x="2135188" y="836614"/>
            <a:ext cx="7777162" cy="4498975"/>
          </a:xfrm>
        </p:spPr>
        <p:txBody>
          <a:bodyPr/>
          <a:lstStyle/>
          <a:p>
            <a:pPr>
              <a:buFont typeface="Wingdings" panose="05000000000000000000" pitchFamily="2" charset="2"/>
              <a:buNone/>
            </a:pPr>
            <a:r>
              <a:rPr lang="en-US" altLang="zh-CN" sz="2400"/>
              <a:t>    </a:t>
            </a:r>
            <a:r>
              <a:rPr lang="zh-CN" altLang="en-US" sz="2400"/>
              <a:t>卢珀研究了轮廓        随</a:t>
            </a:r>
            <a:r>
              <a:rPr lang="en-US" altLang="zh-CN" sz="2400"/>
              <a:t>n</a:t>
            </a:r>
            <a:r>
              <a:rPr lang="zh-CN" altLang="en-US" sz="2400"/>
              <a:t>增长时的变化情况。他证明了二元随机序列的线性复杂度曲线轮廓应近似地按       变化，但这种变化应是无规则的。线性复杂度轮廓在一定程度上反映了序列（有限或无限）线性复杂度</a:t>
            </a:r>
            <a:r>
              <a:rPr lang="zh-CN" altLang="en-US" sz="2400">
                <a:solidFill>
                  <a:schemeClr val="tx2"/>
                </a:solidFill>
              </a:rPr>
              <a:t>稳定性</a:t>
            </a:r>
            <a:r>
              <a:rPr lang="zh-CN" altLang="en-US" sz="2400"/>
              <a:t>程度。安全的密钥序列其线性复杂度轮廓应接近直线          </a:t>
            </a:r>
            <a:r>
              <a:rPr lang="en-US" altLang="zh-CN" sz="2400"/>
              <a:t>(    </a:t>
            </a:r>
            <a:r>
              <a:rPr lang="zh-CN" altLang="en-US" sz="2400"/>
              <a:t>表示序列的长度</a:t>
            </a:r>
            <a:r>
              <a:rPr lang="en-US" altLang="zh-CN" sz="2400"/>
              <a:t>)</a:t>
            </a:r>
            <a:r>
              <a:rPr lang="zh-CN" altLang="en-US" sz="2400"/>
              <a:t>。</a:t>
            </a:r>
          </a:p>
        </p:txBody>
      </p:sp>
      <p:sp>
        <p:nvSpPr>
          <p:cNvPr id="880645" name="Rectangle 1029">
            <a:extLst>
              <a:ext uri="{FF2B5EF4-FFF2-40B4-BE49-F238E27FC236}">
                <a16:creationId xmlns:a16="http://schemas.microsoft.com/office/drawing/2014/main" id="{CC4649F1-8D9E-47F0-BB8E-B4EB74486958}"/>
              </a:ext>
            </a:extLst>
          </p:cNvPr>
          <p:cNvSpPr>
            <a:spLocks noChangeArrowheads="1"/>
          </p:cNvSpPr>
          <p:nvPr/>
        </p:nvSpPr>
        <p:spPr bwMode="auto">
          <a:xfrm>
            <a:off x="1524001" y="31300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lgn="ctr">
                <a:pattFill prst="sphere">
                  <a:fgClr>
                    <a:srgbClr val="FF6600"/>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880644" name="Object 1028">
            <a:extLst>
              <a:ext uri="{FF2B5EF4-FFF2-40B4-BE49-F238E27FC236}">
                <a16:creationId xmlns:a16="http://schemas.microsoft.com/office/drawing/2014/main" id="{39B977CD-CE5D-4412-8278-02CCF25CCEE8}"/>
              </a:ext>
            </a:extLst>
          </p:cNvPr>
          <p:cNvGraphicFramePr>
            <a:graphicFrameLocks noChangeAspect="1"/>
          </p:cNvGraphicFramePr>
          <p:nvPr/>
        </p:nvGraphicFramePr>
        <p:xfrm>
          <a:off x="4648200" y="858838"/>
          <a:ext cx="800100" cy="482600"/>
        </p:xfrm>
        <a:graphic>
          <a:graphicData uri="http://schemas.openxmlformats.org/presentationml/2006/ole">
            <mc:AlternateContent xmlns:mc="http://schemas.openxmlformats.org/markup-compatibility/2006">
              <mc:Choice xmlns:v="urn:schemas-microsoft-com:vml" Requires="v">
                <p:oleObj spid="_x0000_s27670" name="Equation" r:id="rId3" imgW="380880" imgH="228600" progId="Equation.DSMT4">
                  <p:embed/>
                </p:oleObj>
              </mc:Choice>
              <mc:Fallback>
                <p:oleObj name="Equation" r:id="rId3" imgW="380880" imgH="228600" progId="Equation.DSMT4">
                  <p:embed/>
                  <p:pic>
                    <p:nvPicPr>
                      <p:cNvPr id="880644" name="Object 1028">
                        <a:extLst>
                          <a:ext uri="{FF2B5EF4-FFF2-40B4-BE49-F238E27FC236}">
                            <a16:creationId xmlns:a16="http://schemas.microsoft.com/office/drawing/2014/main" id="{39B977CD-CE5D-4412-8278-02CCF25CCE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858838"/>
                        <a:ext cx="800100"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80647" name="Rectangle 1031">
            <a:extLst>
              <a:ext uri="{FF2B5EF4-FFF2-40B4-BE49-F238E27FC236}">
                <a16:creationId xmlns:a16="http://schemas.microsoft.com/office/drawing/2014/main" id="{1CA87874-DA70-4529-9DCF-89E3B98AE8AF}"/>
              </a:ext>
            </a:extLst>
          </p:cNvPr>
          <p:cNvSpPr>
            <a:spLocks noChangeArrowheads="1"/>
          </p:cNvSpPr>
          <p:nvPr/>
        </p:nvSpPr>
        <p:spPr bwMode="auto">
          <a:xfrm>
            <a:off x="1524001" y="31538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lgn="ctr">
                <a:pattFill prst="sphere">
                  <a:fgClr>
                    <a:srgbClr val="FF6600"/>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880646" name="Object 1030">
            <a:extLst>
              <a:ext uri="{FF2B5EF4-FFF2-40B4-BE49-F238E27FC236}">
                <a16:creationId xmlns:a16="http://schemas.microsoft.com/office/drawing/2014/main" id="{B7DA9513-E657-4C25-B345-2F0620906E56}"/>
              </a:ext>
            </a:extLst>
          </p:cNvPr>
          <p:cNvGraphicFramePr>
            <a:graphicFrameLocks noChangeAspect="1"/>
          </p:cNvGraphicFramePr>
          <p:nvPr/>
        </p:nvGraphicFramePr>
        <p:xfrm>
          <a:off x="9256714" y="1231900"/>
          <a:ext cx="611187" cy="374650"/>
        </p:xfrm>
        <a:graphic>
          <a:graphicData uri="http://schemas.openxmlformats.org/presentationml/2006/ole">
            <mc:AlternateContent xmlns:mc="http://schemas.openxmlformats.org/markup-compatibility/2006">
              <mc:Choice xmlns:v="urn:schemas-microsoft-com:vml" Requires="v">
                <p:oleObj spid="_x0000_s27671" name="Equation" r:id="rId5" imgW="291594" imgH="177492" progId="Equation.DSMT4">
                  <p:embed/>
                </p:oleObj>
              </mc:Choice>
              <mc:Fallback>
                <p:oleObj name="Equation" r:id="rId5" imgW="291594" imgH="177492" progId="Equation.DSMT4">
                  <p:embed/>
                  <p:pic>
                    <p:nvPicPr>
                      <p:cNvPr id="880646" name="Object 1030">
                        <a:extLst>
                          <a:ext uri="{FF2B5EF4-FFF2-40B4-BE49-F238E27FC236}">
                            <a16:creationId xmlns:a16="http://schemas.microsoft.com/office/drawing/2014/main" id="{B7DA9513-E657-4C25-B345-2F0620906E5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56714" y="1231900"/>
                        <a:ext cx="611187" cy="374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80649" name="Rectangle 1033">
            <a:extLst>
              <a:ext uri="{FF2B5EF4-FFF2-40B4-BE49-F238E27FC236}">
                <a16:creationId xmlns:a16="http://schemas.microsoft.com/office/drawing/2014/main" id="{072109AB-A118-4490-AF04-E6EE0B56B6F5}"/>
              </a:ext>
            </a:extLst>
          </p:cNvPr>
          <p:cNvSpPr>
            <a:spLocks noChangeArrowheads="1"/>
          </p:cNvSpPr>
          <p:nvPr/>
        </p:nvSpPr>
        <p:spPr bwMode="auto">
          <a:xfrm>
            <a:off x="1524001" y="30490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lgn="ctr">
                <a:pattFill prst="sphere">
                  <a:fgClr>
                    <a:srgbClr val="FF6600"/>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880648" name="Object 1032">
            <a:extLst>
              <a:ext uri="{FF2B5EF4-FFF2-40B4-BE49-F238E27FC236}">
                <a16:creationId xmlns:a16="http://schemas.microsoft.com/office/drawing/2014/main" id="{970B409F-B335-4E65-AF8D-C6AFB4A35AFA}"/>
              </a:ext>
            </a:extLst>
          </p:cNvPr>
          <p:cNvGraphicFramePr>
            <a:graphicFrameLocks noChangeAspect="1"/>
          </p:cNvGraphicFramePr>
          <p:nvPr/>
        </p:nvGraphicFramePr>
        <p:xfrm>
          <a:off x="3143251" y="2514600"/>
          <a:ext cx="900113" cy="858838"/>
        </p:xfrm>
        <a:graphic>
          <a:graphicData uri="http://schemas.openxmlformats.org/presentationml/2006/ole">
            <mc:AlternateContent xmlns:mc="http://schemas.openxmlformats.org/markup-compatibility/2006">
              <mc:Choice xmlns:v="urn:schemas-microsoft-com:vml" Requires="v">
                <p:oleObj spid="_x0000_s27672" name="Equation" r:id="rId7" imgW="406048" imgH="393359" progId="Equation.DSMT4">
                  <p:embed/>
                </p:oleObj>
              </mc:Choice>
              <mc:Fallback>
                <p:oleObj name="Equation" r:id="rId7" imgW="406048" imgH="393359" progId="Equation.DSMT4">
                  <p:embed/>
                  <p:pic>
                    <p:nvPicPr>
                      <p:cNvPr id="880648" name="Object 1032">
                        <a:extLst>
                          <a:ext uri="{FF2B5EF4-FFF2-40B4-BE49-F238E27FC236}">
                            <a16:creationId xmlns:a16="http://schemas.microsoft.com/office/drawing/2014/main" id="{970B409F-B335-4E65-AF8D-C6AFB4A35AF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43251" y="2514600"/>
                        <a:ext cx="900113" cy="858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80651" name="Rectangle 1035">
            <a:extLst>
              <a:ext uri="{FF2B5EF4-FFF2-40B4-BE49-F238E27FC236}">
                <a16:creationId xmlns:a16="http://schemas.microsoft.com/office/drawing/2014/main" id="{9800D825-6A50-478A-8B5E-D771BA4FA8D4}"/>
              </a:ext>
            </a:extLst>
          </p:cNvPr>
          <p:cNvSpPr>
            <a:spLocks noChangeArrowheads="1"/>
          </p:cNvSpPr>
          <p:nvPr/>
        </p:nvSpPr>
        <p:spPr bwMode="auto">
          <a:xfrm>
            <a:off x="1524001" y="31728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lgn="ctr">
                <a:pattFill prst="sphere">
                  <a:fgClr>
                    <a:srgbClr val="FF6600"/>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880650" name="Object 1034">
            <a:extLst>
              <a:ext uri="{FF2B5EF4-FFF2-40B4-BE49-F238E27FC236}">
                <a16:creationId xmlns:a16="http://schemas.microsoft.com/office/drawing/2014/main" id="{07BA7E5D-FA17-4E60-8406-24098A549FE3}"/>
              </a:ext>
            </a:extLst>
          </p:cNvPr>
          <p:cNvGraphicFramePr>
            <a:graphicFrameLocks noChangeAspect="1"/>
          </p:cNvGraphicFramePr>
          <p:nvPr/>
        </p:nvGraphicFramePr>
        <p:xfrm>
          <a:off x="4151313" y="2708276"/>
          <a:ext cx="311150" cy="358775"/>
        </p:xfrm>
        <a:graphic>
          <a:graphicData uri="http://schemas.openxmlformats.org/presentationml/2006/ole">
            <mc:AlternateContent xmlns:mc="http://schemas.openxmlformats.org/markup-compatibility/2006">
              <mc:Choice xmlns:v="urn:schemas-microsoft-com:vml" Requires="v">
                <p:oleObj spid="_x0000_s27673" name="Equation" r:id="rId9" imgW="126720" imgH="139680" progId="Equation.DSMT4">
                  <p:embed/>
                </p:oleObj>
              </mc:Choice>
              <mc:Fallback>
                <p:oleObj name="Equation" r:id="rId9" imgW="126720" imgH="139680" progId="Equation.DSMT4">
                  <p:embed/>
                  <p:pic>
                    <p:nvPicPr>
                      <p:cNvPr id="880650" name="Object 1034">
                        <a:extLst>
                          <a:ext uri="{FF2B5EF4-FFF2-40B4-BE49-F238E27FC236}">
                            <a16:creationId xmlns:a16="http://schemas.microsoft.com/office/drawing/2014/main" id="{07BA7E5D-FA17-4E60-8406-24098A549FE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51313" y="2708276"/>
                        <a:ext cx="311150" cy="35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80654" name="Picture 1038">
            <a:extLst>
              <a:ext uri="{FF2B5EF4-FFF2-40B4-BE49-F238E27FC236}">
                <a16:creationId xmlns:a16="http://schemas.microsoft.com/office/drawing/2014/main" id="{3232B84D-1B08-46D2-8ED4-24EFD5E88DB6}"/>
              </a:ext>
            </a:extLst>
          </p:cNvPr>
          <p:cNvPicPr>
            <a:picLocks noGrp="1" noChangeAspect="1" noChangeArrowheads="1"/>
          </p:cNvPicPr>
          <p:nvPr>
            <p:ph sz="half" idx="2"/>
          </p:nvPr>
        </p:nvPicPr>
        <p:blipFill>
          <a:blip r:embed="rId11">
            <a:extLst>
              <a:ext uri="{28A0092B-C50C-407E-A947-70E740481C1C}">
                <a14:useLocalDpi xmlns:a14="http://schemas.microsoft.com/office/drawing/2010/main" val="0"/>
              </a:ext>
            </a:extLst>
          </a:blip>
          <a:srcRect/>
          <a:stretch>
            <a:fillRect/>
          </a:stretch>
        </p:blipFill>
        <p:spPr>
          <a:xfrm>
            <a:off x="1981200" y="3352800"/>
            <a:ext cx="8243888" cy="3124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4">
            <a:extLst>
              <a:ext uri="{FF2B5EF4-FFF2-40B4-BE49-F238E27FC236}">
                <a16:creationId xmlns:a16="http://schemas.microsoft.com/office/drawing/2014/main" id="{BD149D14-C684-4861-AD5F-2E9F40BF4F9C}"/>
              </a:ext>
            </a:extLst>
          </p:cNvPr>
          <p:cNvSpPr>
            <a:spLocks noGrp="1"/>
          </p:cNvSpPr>
          <p:nvPr>
            <p:ph type="dt" sz="half" idx="10"/>
          </p:nvPr>
        </p:nvSpPr>
        <p:spPr/>
        <p:txBody>
          <a:bodyPr/>
          <a:lstStyle/>
          <a:p>
            <a:fld id="{95D5117F-7669-4FE5-A7ED-A08C6EB7A18C}" type="datetime1">
              <a:rPr lang="zh-CN" altLang="en-US"/>
              <a:pPr/>
              <a:t>2018/11/28</a:t>
            </a:fld>
            <a:endParaRPr lang="en-US" altLang="zh-CN"/>
          </a:p>
        </p:txBody>
      </p:sp>
      <p:sp>
        <p:nvSpPr>
          <p:cNvPr id="6" name="灯片编号占位符 6">
            <a:extLst>
              <a:ext uri="{FF2B5EF4-FFF2-40B4-BE49-F238E27FC236}">
                <a16:creationId xmlns:a16="http://schemas.microsoft.com/office/drawing/2014/main" id="{49C58D7C-A5A9-438A-B60D-FE5C70F55775}"/>
              </a:ext>
            </a:extLst>
          </p:cNvPr>
          <p:cNvSpPr>
            <a:spLocks noGrp="1"/>
          </p:cNvSpPr>
          <p:nvPr>
            <p:ph type="sldNum" sz="quarter" idx="12"/>
          </p:nvPr>
        </p:nvSpPr>
        <p:spPr/>
        <p:txBody>
          <a:bodyPr/>
          <a:lstStyle/>
          <a:p>
            <a:fld id="{8E4D07CC-A61E-422D-8A7F-AC5E9DC99C44}" type="slidenum">
              <a:rPr lang="en-US" altLang="zh-CN"/>
              <a:pPr/>
              <a:t>7</a:t>
            </a:fld>
            <a:endParaRPr lang="en-US" altLang="zh-CN"/>
          </a:p>
        </p:txBody>
      </p:sp>
      <p:sp>
        <p:nvSpPr>
          <p:cNvPr id="570371" name="Rectangle 3">
            <a:extLst>
              <a:ext uri="{FF2B5EF4-FFF2-40B4-BE49-F238E27FC236}">
                <a16:creationId xmlns:a16="http://schemas.microsoft.com/office/drawing/2014/main" id="{FBCFF0E8-E6AB-4366-BF50-8742BA839C9F}"/>
              </a:ext>
            </a:extLst>
          </p:cNvPr>
          <p:cNvSpPr>
            <a:spLocks noGrp="1" noRot="1" noChangeArrowheads="1"/>
          </p:cNvSpPr>
          <p:nvPr>
            <p:ph type="body" sz="half" idx="1"/>
          </p:nvPr>
        </p:nvSpPr>
        <p:spPr>
          <a:xfrm>
            <a:off x="2208214" y="1312864"/>
            <a:ext cx="7920037" cy="1468437"/>
          </a:xfrm>
        </p:spPr>
        <p:txBody>
          <a:bodyPr/>
          <a:lstStyle/>
          <a:p>
            <a:pPr algn="just"/>
            <a:r>
              <a:rPr lang="zh-CN" altLang="en-US"/>
              <a:t>流密码与一次一密类似。为加密数据，算法生成一个基于密钥的密码本。这个密码本可以足够大。算法将用密码本和明文进行异或运算。 </a:t>
            </a:r>
          </a:p>
        </p:txBody>
      </p:sp>
      <p:pic>
        <p:nvPicPr>
          <p:cNvPr id="570372" name="Picture 4">
            <a:extLst>
              <a:ext uri="{FF2B5EF4-FFF2-40B4-BE49-F238E27FC236}">
                <a16:creationId xmlns:a16="http://schemas.microsoft.com/office/drawing/2014/main" id="{F0427D23-0C8A-428E-AF58-10A8E67505B0}"/>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2135188" y="2997200"/>
            <a:ext cx="8064500" cy="28082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a:extLst>
              <a:ext uri="{FF2B5EF4-FFF2-40B4-BE49-F238E27FC236}">
                <a16:creationId xmlns:a16="http://schemas.microsoft.com/office/drawing/2014/main" id="{559A5BFB-8376-4C33-96E5-A19A4C26D01F}"/>
              </a:ext>
            </a:extLst>
          </p:cNvPr>
          <p:cNvSpPr>
            <a:spLocks noGrp="1"/>
          </p:cNvSpPr>
          <p:nvPr>
            <p:ph type="dt" sz="half" idx="10"/>
          </p:nvPr>
        </p:nvSpPr>
        <p:spPr/>
        <p:txBody>
          <a:bodyPr/>
          <a:lstStyle/>
          <a:p>
            <a:fld id="{0AF3640B-0B8A-4ED2-BEA4-A8E8616B3E7C}" type="datetime1">
              <a:rPr lang="zh-CN" altLang="en-US"/>
              <a:pPr/>
              <a:t>2018/11/28</a:t>
            </a:fld>
            <a:endParaRPr lang="en-US" altLang="zh-CN"/>
          </a:p>
        </p:txBody>
      </p:sp>
      <p:sp>
        <p:nvSpPr>
          <p:cNvPr id="5" name="灯片编号占位符 5">
            <a:extLst>
              <a:ext uri="{FF2B5EF4-FFF2-40B4-BE49-F238E27FC236}">
                <a16:creationId xmlns:a16="http://schemas.microsoft.com/office/drawing/2014/main" id="{7ED03A87-0C83-4AAD-8C7F-5BDECA7AAAD3}"/>
              </a:ext>
            </a:extLst>
          </p:cNvPr>
          <p:cNvSpPr>
            <a:spLocks noGrp="1"/>
          </p:cNvSpPr>
          <p:nvPr>
            <p:ph type="sldNum" sz="quarter" idx="12"/>
          </p:nvPr>
        </p:nvSpPr>
        <p:spPr/>
        <p:txBody>
          <a:bodyPr/>
          <a:lstStyle/>
          <a:p>
            <a:fld id="{F0589693-640B-48DB-926D-11EF744DAF98}" type="slidenum">
              <a:rPr lang="en-US" altLang="zh-CN"/>
              <a:pPr/>
              <a:t>70</a:t>
            </a:fld>
            <a:endParaRPr lang="en-US" altLang="zh-CN"/>
          </a:p>
        </p:txBody>
      </p:sp>
      <p:sp>
        <p:nvSpPr>
          <p:cNvPr id="680963" name="Rectangle 1027">
            <a:extLst>
              <a:ext uri="{FF2B5EF4-FFF2-40B4-BE49-F238E27FC236}">
                <a16:creationId xmlns:a16="http://schemas.microsoft.com/office/drawing/2014/main" id="{3E8FFFCF-5FEE-42C9-B4C9-5615BD15B31F}"/>
              </a:ext>
            </a:extLst>
          </p:cNvPr>
          <p:cNvSpPr>
            <a:spLocks noGrp="1" noRot="1" noChangeArrowheads="1"/>
          </p:cNvSpPr>
          <p:nvPr>
            <p:ph type="body" idx="1"/>
          </p:nvPr>
        </p:nvSpPr>
        <p:spPr>
          <a:xfrm>
            <a:off x="1703388" y="1196976"/>
            <a:ext cx="8964612" cy="5256213"/>
          </a:xfrm>
        </p:spPr>
        <p:txBody>
          <a:bodyPr/>
          <a:lstStyle/>
          <a:p>
            <a:pPr marL="284163" indent="-284163">
              <a:lnSpc>
                <a:spcPct val="120000"/>
              </a:lnSpc>
              <a:buNone/>
            </a:pPr>
            <a:r>
              <a:rPr lang="en-US" altLang="zh-CN">
                <a:latin typeface="宋体" panose="02010600030101010101" pitchFamily="2" charset="-122"/>
              </a:rPr>
              <a:t>4</a:t>
            </a:r>
            <a:r>
              <a:rPr lang="zh-CN" altLang="en-US">
                <a:latin typeface="宋体" panose="02010600030101010101" pitchFamily="2" charset="-122"/>
              </a:rPr>
              <a:t>．统计准则：比如理想的游程分布等；</a:t>
            </a:r>
          </a:p>
          <a:p>
            <a:pPr marL="284163" indent="-284163">
              <a:lnSpc>
                <a:spcPct val="120000"/>
              </a:lnSpc>
              <a:buClr>
                <a:srgbClr val="000066"/>
              </a:buClr>
              <a:buSzPct val="85000"/>
            </a:pPr>
            <a:r>
              <a:rPr lang="zh-CN" altLang="en-US"/>
              <a:t>理想的游程分布</a:t>
            </a:r>
          </a:p>
          <a:p>
            <a:pPr marL="284163" indent="-284163">
              <a:buNone/>
            </a:pPr>
            <a:r>
              <a:rPr lang="zh-CN" altLang="en-US" sz="1800"/>
              <a:t>    </a:t>
            </a:r>
            <a:r>
              <a:rPr lang="en-US" altLang="zh-CN" sz="2200">
                <a:latin typeface="宋体" panose="02010600030101010101" pitchFamily="2" charset="-122"/>
              </a:rPr>
              <a:t>Golomb</a:t>
            </a:r>
            <a:r>
              <a:rPr lang="zh-CN" altLang="en-US" sz="2200">
                <a:latin typeface="宋体" panose="02010600030101010101" pitchFamily="2" charset="-122"/>
              </a:rPr>
              <a:t>定义一个</a:t>
            </a:r>
            <a:r>
              <a:rPr lang="zh-CN" altLang="en-US" sz="2200">
                <a:solidFill>
                  <a:schemeClr val="tx2"/>
                </a:solidFill>
                <a:latin typeface="宋体" panose="02010600030101010101" pitchFamily="2" charset="-122"/>
              </a:rPr>
              <a:t>二元</a:t>
            </a:r>
            <a:r>
              <a:rPr lang="zh-CN" altLang="en-US" sz="2200">
                <a:latin typeface="宋体" panose="02010600030101010101" pitchFamily="2" charset="-122"/>
              </a:rPr>
              <a:t>的真正随机序列，具有下面</a:t>
            </a:r>
            <a:r>
              <a:rPr lang="zh-CN" altLang="en-US" sz="2200">
                <a:solidFill>
                  <a:schemeClr val="tx2"/>
                </a:solidFill>
                <a:latin typeface="宋体" panose="02010600030101010101" pitchFamily="2" charset="-122"/>
              </a:rPr>
              <a:t>三条随机特性</a:t>
            </a:r>
            <a:r>
              <a:rPr lang="zh-CN" altLang="en-US" sz="2200">
                <a:latin typeface="宋体" panose="02010600030101010101" pitchFamily="2" charset="-122"/>
              </a:rPr>
              <a:t>：</a:t>
            </a:r>
          </a:p>
          <a:p>
            <a:pPr marL="284163" indent="-284163">
              <a:buNone/>
            </a:pPr>
            <a:r>
              <a:rPr lang="zh-CN" altLang="en-US" sz="2200">
                <a:latin typeface="宋体" panose="02010600030101010101" pitchFamily="2" charset="-122"/>
              </a:rPr>
              <a:t>     </a:t>
            </a:r>
            <a:r>
              <a:rPr lang="en-US" altLang="zh-CN" sz="2200">
                <a:latin typeface="宋体" panose="02010600030101010101" pitchFamily="2" charset="-122"/>
              </a:rPr>
              <a:t>Ⅰ.</a:t>
            </a:r>
            <a:r>
              <a:rPr lang="zh-CN" altLang="en-US" sz="2200">
                <a:latin typeface="宋体" panose="02010600030101010101" pitchFamily="2" charset="-122"/>
              </a:rPr>
              <a:t>序列中</a:t>
            </a:r>
            <a:r>
              <a:rPr lang="en-US" altLang="zh-CN" sz="2200">
                <a:latin typeface="宋体" panose="02010600030101010101" pitchFamily="2" charset="-122"/>
              </a:rPr>
              <a:t>1</a:t>
            </a:r>
            <a:r>
              <a:rPr lang="zh-CN" altLang="en-US" sz="2200">
                <a:latin typeface="宋体" panose="02010600030101010101" pitchFamily="2" charset="-122"/>
              </a:rPr>
              <a:t>的个数和</a:t>
            </a:r>
            <a:r>
              <a:rPr lang="en-US" altLang="zh-CN" sz="2200">
                <a:latin typeface="宋体" panose="02010600030101010101" pitchFamily="2" charset="-122"/>
              </a:rPr>
              <a:t>0</a:t>
            </a:r>
            <a:r>
              <a:rPr lang="zh-CN" altLang="en-US" sz="2200">
                <a:latin typeface="宋体" panose="02010600030101010101" pitchFamily="2" charset="-122"/>
              </a:rPr>
              <a:t>的个数接近相等；</a:t>
            </a:r>
          </a:p>
          <a:p>
            <a:pPr marL="284163" indent="-284163">
              <a:buNone/>
            </a:pPr>
            <a:r>
              <a:rPr lang="zh-CN" altLang="en-US" sz="2200">
                <a:latin typeface="宋体" panose="02010600030101010101" pitchFamily="2" charset="-122"/>
              </a:rPr>
              <a:t>     </a:t>
            </a:r>
            <a:r>
              <a:rPr lang="en-US" altLang="zh-CN" sz="2200">
                <a:latin typeface="宋体" panose="02010600030101010101" pitchFamily="2" charset="-122"/>
              </a:rPr>
              <a:t>Ⅱ.</a:t>
            </a:r>
            <a:r>
              <a:rPr lang="zh-CN" altLang="en-US" sz="2200">
                <a:latin typeface="宋体" panose="02010600030101010101" pitchFamily="2" charset="-122"/>
              </a:rPr>
              <a:t>序列的自相关函数，当时延为零时最高，而当时延增加时迅速         下降；</a:t>
            </a:r>
          </a:p>
          <a:p>
            <a:pPr marL="284163" indent="-284163">
              <a:buNone/>
            </a:pPr>
            <a:r>
              <a:rPr lang="zh-CN" altLang="en-US" sz="2200">
                <a:latin typeface="宋体" panose="02010600030101010101" pitchFamily="2" charset="-122"/>
              </a:rPr>
              <a:t>     </a:t>
            </a:r>
            <a:r>
              <a:rPr lang="en-US" altLang="zh-CN" sz="2200">
                <a:latin typeface="宋体" panose="02010600030101010101" pitchFamily="2" charset="-122"/>
              </a:rPr>
              <a:t>Ⅲ.</a:t>
            </a:r>
            <a:r>
              <a:rPr lang="zh-CN" altLang="en-US" sz="2200">
                <a:latin typeface="宋体" panose="02010600030101010101" pitchFamily="2" charset="-122"/>
              </a:rPr>
              <a:t>把连在一起的</a:t>
            </a:r>
            <a:r>
              <a:rPr lang="en-US" altLang="zh-CN" sz="2200">
                <a:latin typeface="宋体" panose="02010600030101010101" pitchFamily="2" charset="-122"/>
              </a:rPr>
              <a:t>1</a:t>
            </a:r>
            <a:r>
              <a:rPr lang="zh-CN" altLang="en-US" sz="2200">
                <a:latin typeface="宋体" panose="02010600030101010101" pitchFamily="2" charset="-122"/>
              </a:rPr>
              <a:t>（或</a:t>
            </a:r>
            <a:r>
              <a:rPr lang="en-US" altLang="zh-CN" sz="2200">
                <a:latin typeface="宋体" panose="02010600030101010101" pitchFamily="2" charset="-122"/>
              </a:rPr>
              <a:t>0</a:t>
            </a:r>
            <a:r>
              <a:rPr lang="zh-CN" altLang="en-US" sz="2200">
                <a:latin typeface="宋体" panose="02010600030101010101" pitchFamily="2" charset="-122"/>
              </a:rPr>
              <a:t>）称为游程，其中</a:t>
            </a:r>
            <a:r>
              <a:rPr lang="en-US" altLang="zh-CN" sz="2200">
                <a:latin typeface="宋体" panose="02010600030101010101" pitchFamily="2" charset="-122"/>
              </a:rPr>
              <a:t>1</a:t>
            </a:r>
            <a:r>
              <a:rPr lang="zh-CN" altLang="en-US" sz="2200">
                <a:latin typeface="宋体" panose="02010600030101010101" pitchFamily="2" charset="-122"/>
              </a:rPr>
              <a:t>（或</a:t>
            </a:r>
            <a:r>
              <a:rPr lang="en-US" altLang="zh-CN" sz="2200">
                <a:latin typeface="宋体" panose="02010600030101010101" pitchFamily="2" charset="-122"/>
              </a:rPr>
              <a:t>0</a:t>
            </a:r>
            <a:r>
              <a:rPr lang="zh-CN" altLang="en-US" sz="2200">
                <a:latin typeface="宋体" panose="02010600030101010101" pitchFamily="2" charset="-122"/>
              </a:rPr>
              <a:t>）的个数称为此游程的长度。其中长为</a:t>
            </a:r>
            <a:r>
              <a:rPr lang="en-US" altLang="zh-CN" sz="2200">
                <a:latin typeface="宋体" panose="02010600030101010101" pitchFamily="2" charset="-122"/>
              </a:rPr>
              <a:t>1</a:t>
            </a:r>
            <a:r>
              <a:rPr lang="zh-CN" altLang="en-US" sz="2200">
                <a:latin typeface="宋体" panose="02010600030101010101" pitchFamily="2" charset="-122"/>
              </a:rPr>
              <a:t>的游程的长度约占游程总数的</a:t>
            </a:r>
            <a:r>
              <a:rPr lang="en-US" altLang="zh-CN" sz="2200">
                <a:latin typeface="宋体" panose="02010600030101010101" pitchFamily="2" charset="-122"/>
              </a:rPr>
              <a:t>1/2</a:t>
            </a:r>
            <a:r>
              <a:rPr lang="zh-CN" altLang="en-US" sz="2200">
                <a:latin typeface="宋体" panose="02010600030101010101" pitchFamily="2" charset="-122"/>
              </a:rPr>
              <a:t>，长为</a:t>
            </a:r>
            <a:r>
              <a:rPr lang="en-US" altLang="zh-CN" sz="2200">
                <a:latin typeface="宋体" panose="02010600030101010101" pitchFamily="2" charset="-122"/>
              </a:rPr>
              <a:t>2</a:t>
            </a:r>
            <a:r>
              <a:rPr lang="zh-CN" altLang="en-US" sz="2200">
                <a:latin typeface="宋体" panose="02010600030101010101" pitchFamily="2" charset="-122"/>
              </a:rPr>
              <a:t>的游程约占游程总数的</a:t>
            </a:r>
            <a:r>
              <a:rPr lang="en-US" altLang="zh-CN" sz="2200">
                <a:latin typeface="宋体" panose="02010600030101010101" pitchFamily="2" charset="-122"/>
              </a:rPr>
              <a:t>1/2</a:t>
            </a:r>
            <a:r>
              <a:rPr lang="en-US" altLang="zh-CN" sz="2200" baseline="30000">
                <a:latin typeface="宋体" panose="02010600030101010101" pitchFamily="2" charset="-122"/>
              </a:rPr>
              <a:t>2</a:t>
            </a:r>
            <a:r>
              <a:rPr lang="zh-CN" altLang="en-US" sz="2200">
                <a:latin typeface="宋体" panose="02010600030101010101" pitchFamily="2" charset="-122"/>
              </a:rPr>
              <a:t>，长为</a:t>
            </a:r>
            <a:r>
              <a:rPr lang="en-US" altLang="zh-CN" sz="2200">
                <a:latin typeface="宋体" panose="02010600030101010101" pitchFamily="2" charset="-122"/>
              </a:rPr>
              <a:t>3</a:t>
            </a:r>
            <a:r>
              <a:rPr lang="zh-CN" altLang="en-US" sz="2200">
                <a:latin typeface="宋体" panose="02010600030101010101" pitchFamily="2" charset="-122"/>
              </a:rPr>
              <a:t>的约占游程总数的</a:t>
            </a:r>
            <a:r>
              <a:rPr lang="en-US" altLang="zh-CN" sz="2200">
                <a:latin typeface="宋体" panose="02010600030101010101" pitchFamily="2" charset="-122"/>
              </a:rPr>
              <a:t>1/2</a:t>
            </a:r>
            <a:r>
              <a:rPr lang="en-US" altLang="zh-CN" sz="2200" baseline="30000">
                <a:latin typeface="宋体" panose="02010600030101010101" pitchFamily="2" charset="-122"/>
              </a:rPr>
              <a:t>3</a:t>
            </a:r>
            <a:r>
              <a:rPr lang="zh-CN" altLang="en-US" sz="2200">
                <a:latin typeface="宋体" panose="02010600030101010101" pitchFamily="2" charset="-122"/>
              </a:rPr>
              <a:t>，</a:t>
            </a:r>
            <a:r>
              <a:rPr lang="en-US" altLang="zh-CN" sz="2200">
                <a:latin typeface="宋体" panose="02010600030101010101" pitchFamily="2" charset="-122"/>
              </a:rPr>
              <a:t>……</a:t>
            </a:r>
            <a:r>
              <a:rPr lang="zh-CN" altLang="en-US" sz="2200">
                <a:latin typeface="宋体" panose="02010600030101010101" pitchFamily="2" charset="-122"/>
              </a:rPr>
              <a:t>。在同样长度的所有游程中，</a:t>
            </a:r>
            <a:r>
              <a:rPr lang="en-US" altLang="zh-CN" sz="2200">
                <a:latin typeface="宋体" panose="02010600030101010101" pitchFamily="2" charset="-122"/>
              </a:rPr>
              <a:t>1</a:t>
            </a:r>
            <a:r>
              <a:rPr lang="zh-CN" altLang="en-US" sz="2200">
                <a:latin typeface="宋体" panose="02010600030101010101" pitchFamily="2" charset="-122"/>
              </a:rPr>
              <a:t>游程和</a:t>
            </a:r>
            <a:r>
              <a:rPr lang="en-US" altLang="zh-CN" sz="2200">
                <a:latin typeface="宋体" panose="02010600030101010101" pitchFamily="2" charset="-122"/>
              </a:rPr>
              <a:t>0</a:t>
            </a:r>
            <a:r>
              <a:rPr lang="zh-CN" altLang="en-US" sz="2200">
                <a:latin typeface="宋体" panose="02010600030101010101" pitchFamily="2" charset="-122"/>
              </a:rPr>
              <a:t>游程大致各占一半。</a:t>
            </a:r>
          </a:p>
          <a:p>
            <a:pPr marL="284163" indent="-284163">
              <a:buNone/>
            </a:pPr>
            <a:r>
              <a:rPr lang="zh-CN" altLang="en-US" sz="2200">
                <a:latin typeface="宋体" panose="02010600030101010101" pitchFamily="2" charset="-122"/>
              </a:rPr>
              <a:t>      上述三条是真正的二元随机序列的特性。这三个特性实际上描述了一个真随机二元序列的</a:t>
            </a:r>
            <a:r>
              <a:rPr lang="en-US" altLang="zh-CN" sz="2200">
                <a:latin typeface="宋体" panose="02010600030101010101" pitchFamily="2" charset="-122"/>
              </a:rPr>
              <a:t>0</a:t>
            </a:r>
            <a:r>
              <a:rPr lang="zh-CN" altLang="en-US" sz="2200">
                <a:latin typeface="宋体" panose="02010600030101010101" pitchFamily="2" charset="-122"/>
              </a:rPr>
              <a:t>（</a:t>
            </a:r>
            <a:r>
              <a:rPr lang="en-US" altLang="zh-CN" sz="2200">
                <a:latin typeface="宋体" panose="02010600030101010101" pitchFamily="2" charset="-122"/>
              </a:rPr>
              <a:t>1</a:t>
            </a:r>
            <a:r>
              <a:rPr lang="zh-CN" altLang="en-US" sz="2200">
                <a:latin typeface="宋体" panose="02010600030101010101" pitchFamily="2" charset="-122"/>
              </a:rPr>
              <a:t>）串分布特性。密钥流应该尽可能地接近于一个真正的随机数流的特征</a:t>
            </a:r>
            <a:r>
              <a:rPr lang="en-US" altLang="zh-CN" sz="2200">
                <a:latin typeface="宋体" panose="02010600030101010101" pitchFamily="2" charset="-122"/>
              </a:rPr>
              <a:t>.</a:t>
            </a:r>
          </a:p>
          <a:p>
            <a:pPr marL="284163" indent="-284163">
              <a:lnSpc>
                <a:spcPct val="80000"/>
              </a:lnSpc>
              <a:buNone/>
            </a:pPr>
            <a:endParaRPr lang="en-US" altLang="zh-CN" sz="2200">
              <a:latin typeface="宋体" panose="02010600030101010101" pitchFamily="2" charset="-122"/>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a:extLst>
              <a:ext uri="{FF2B5EF4-FFF2-40B4-BE49-F238E27FC236}">
                <a16:creationId xmlns:a16="http://schemas.microsoft.com/office/drawing/2014/main" id="{274F7E15-D322-409B-B00D-46FE251C9128}"/>
              </a:ext>
            </a:extLst>
          </p:cNvPr>
          <p:cNvSpPr>
            <a:spLocks noGrp="1"/>
          </p:cNvSpPr>
          <p:nvPr>
            <p:ph type="dt" sz="half" idx="10"/>
          </p:nvPr>
        </p:nvSpPr>
        <p:spPr/>
        <p:txBody>
          <a:bodyPr/>
          <a:lstStyle/>
          <a:p>
            <a:fld id="{9B59EFFB-5701-4423-9A8A-D6588AAA1939}" type="datetime1">
              <a:rPr lang="zh-CN" altLang="en-US"/>
              <a:pPr/>
              <a:t>2018/11/28</a:t>
            </a:fld>
            <a:endParaRPr lang="en-US" altLang="zh-CN"/>
          </a:p>
        </p:txBody>
      </p:sp>
      <p:sp>
        <p:nvSpPr>
          <p:cNvPr id="5" name="灯片编号占位符 5">
            <a:extLst>
              <a:ext uri="{FF2B5EF4-FFF2-40B4-BE49-F238E27FC236}">
                <a16:creationId xmlns:a16="http://schemas.microsoft.com/office/drawing/2014/main" id="{FF669B5C-8574-4FDD-8367-82239235E0EA}"/>
              </a:ext>
            </a:extLst>
          </p:cNvPr>
          <p:cNvSpPr>
            <a:spLocks noGrp="1"/>
          </p:cNvSpPr>
          <p:nvPr>
            <p:ph type="sldNum" sz="quarter" idx="12"/>
          </p:nvPr>
        </p:nvSpPr>
        <p:spPr/>
        <p:txBody>
          <a:bodyPr/>
          <a:lstStyle/>
          <a:p>
            <a:fld id="{C6B37EA7-2F4B-4870-A568-BF257F78A313}" type="slidenum">
              <a:rPr lang="en-US" altLang="zh-CN"/>
              <a:pPr/>
              <a:t>71</a:t>
            </a:fld>
            <a:endParaRPr lang="en-US" altLang="zh-CN"/>
          </a:p>
        </p:txBody>
      </p:sp>
      <p:sp>
        <p:nvSpPr>
          <p:cNvPr id="678915" name="Rectangle 1027">
            <a:extLst>
              <a:ext uri="{FF2B5EF4-FFF2-40B4-BE49-F238E27FC236}">
                <a16:creationId xmlns:a16="http://schemas.microsoft.com/office/drawing/2014/main" id="{DC16B036-EB93-4768-AFA5-4FFBAC1827C6}"/>
              </a:ext>
            </a:extLst>
          </p:cNvPr>
          <p:cNvSpPr>
            <a:spLocks noGrp="1" noRot="1" noChangeArrowheads="1"/>
          </p:cNvSpPr>
          <p:nvPr>
            <p:ph type="body" idx="1"/>
          </p:nvPr>
        </p:nvSpPr>
        <p:spPr>
          <a:xfrm>
            <a:off x="1703389" y="1268413"/>
            <a:ext cx="8713787" cy="5256212"/>
          </a:xfrm>
        </p:spPr>
        <p:txBody>
          <a:bodyPr/>
          <a:lstStyle/>
          <a:p>
            <a:pPr>
              <a:lnSpc>
                <a:spcPct val="150000"/>
              </a:lnSpc>
              <a:buFont typeface="Wingdings" panose="05000000000000000000" pitchFamily="2" charset="2"/>
              <a:buNone/>
            </a:pPr>
            <a:r>
              <a:rPr lang="en-US" altLang="zh-CN"/>
              <a:t>      </a:t>
            </a:r>
            <a:r>
              <a:rPr lang="en-US" altLang="zh-CN">
                <a:latin typeface="宋体" panose="02010600030101010101" pitchFamily="2" charset="-122"/>
              </a:rPr>
              <a:t>5</a:t>
            </a:r>
            <a:r>
              <a:rPr lang="zh-CN" altLang="en-US">
                <a:latin typeface="宋体" panose="02010600030101010101" pitchFamily="2" charset="-122"/>
              </a:rPr>
              <a:t>．混淆准则（密钥）：密钥流中每“比特值依赖于所有或大多数根密钥的比特值，混淆是一个复杂变换。</a:t>
            </a:r>
          </a:p>
          <a:p>
            <a:pPr>
              <a:lnSpc>
                <a:spcPct val="150000"/>
              </a:lnSpc>
              <a:buFont typeface="Wingdings" panose="05000000000000000000" pitchFamily="2" charset="2"/>
              <a:buNone/>
            </a:pPr>
            <a:r>
              <a:rPr lang="zh-CN" altLang="en-US">
                <a:latin typeface="宋体" panose="02010600030101010101" pitchFamily="2" charset="-122"/>
              </a:rPr>
              <a:t>      </a:t>
            </a:r>
            <a:r>
              <a:rPr lang="en-US" altLang="zh-CN">
                <a:latin typeface="宋体" panose="02010600030101010101" pitchFamily="2" charset="-122"/>
              </a:rPr>
              <a:t>6</a:t>
            </a:r>
            <a:r>
              <a:rPr lang="zh-CN" altLang="en-US">
                <a:latin typeface="宋体" panose="02010600030101010101" pitchFamily="2" charset="-122"/>
              </a:rPr>
              <a:t>．扩散准则（明文）：子结构的冗余度必须扩散到大范围的统计中去。</a:t>
            </a:r>
          </a:p>
          <a:p>
            <a:pPr>
              <a:lnSpc>
                <a:spcPct val="150000"/>
              </a:lnSpc>
              <a:buFont typeface="Wingdings" panose="05000000000000000000" pitchFamily="2" charset="2"/>
              <a:buNone/>
            </a:pPr>
            <a:r>
              <a:rPr lang="zh-CN" altLang="en-US" b="0">
                <a:latin typeface="宋体" panose="02010600030101010101" pitchFamily="2" charset="-122"/>
              </a:rPr>
              <a:t>      </a:t>
            </a:r>
            <a:r>
              <a:rPr lang="en-US" altLang="zh-CN">
                <a:latin typeface="宋体" panose="02010600030101010101" pitchFamily="2" charset="-122"/>
              </a:rPr>
              <a:t>7</a:t>
            </a:r>
            <a:r>
              <a:rPr lang="zh-CN" altLang="en-US">
                <a:latin typeface="宋体" panose="02010600030101010101" pitchFamily="2" charset="-122"/>
              </a:rPr>
              <a:t>．函数的非线性准则：比如相关免疫性等。</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98AEDE54-122E-46A7-A8A5-98ADBC21C3A4}"/>
              </a:ext>
            </a:extLst>
          </p:cNvPr>
          <p:cNvSpPr>
            <a:spLocks noGrp="1"/>
          </p:cNvSpPr>
          <p:nvPr>
            <p:ph type="dt" sz="half" idx="10"/>
          </p:nvPr>
        </p:nvSpPr>
        <p:spPr/>
        <p:txBody>
          <a:bodyPr/>
          <a:lstStyle/>
          <a:p>
            <a:fld id="{FB6463AA-BF65-43DB-9537-B545E0AE670B}" type="datetime1">
              <a:rPr lang="zh-CN" altLang="en-US"/>
              <a:pPr/>
              <a:t>2018/11/28</a:t>
            </a:fld>
            <a:endParaRPr lang="en-US" altLang="zh-CN"/>
          </a:p>
        </p:txBody>
      </p:sp>
      <p:sp>
        <p:nvSpPr>
          <p:cNvPr id="6" name="灯片编号占位符 5">
            <a:extLst>
              <a:ext uri="{FF2B5EF4-FFF2-40B4-BE49-F238E27FC236}">
                <a16:creationId xmlns:a16="http://schemas.microsoft.com/office/drawing/2014/main" id="{B0C8C0F2-A6C9-424E-BFFA-92D4A8EC1B49}"/>
              </a:ext>
            </a:extLst>
          </p:cNvPr>
          <p:cNvSpPr>
            <a:spLocks noGrp="1"/>
          </p:cNvSpPr>
          <p:nvPr>
            <p:ph type="sldNum" sz="quarter" idx="12"/>
          </p:nvPr>
        </p:nvSpPr>
        <p:spPr/>
        <p:txBody>
          <a:bodyPr/>
          <a:lstStyle/>
          <a:p>
            <a:fld id="{26857C5A-80C9-44C5-9D2E-D9D14BE341F7}" type="slidenum">
              <a:rPr lang="en-US" altLang="zh-CN"/>
              <a:pPr/>
              <a:t>72</a:t>
            </a:fld>
            <a:endParaRPr lang="en-US" altLang="zh-CN"/>
          </a:p>
        </p:txBody>
      </p:sp>
      <p:sp>
        <p:nvSpPr>
          <p:cNvPr id="681987" name="Rectangle 3">
            <a:extLst>
              <a:ext uri="{FF2B5EF4-FFF2-40B4-BE49-F238E27FC236}">
                <a16:creationId xmlns:a16="http://schemas.microsoft.com/office/drawing/2014/main" id="{B1F3E0D0-1209-4613-B160-C9D1488ED6B0}"/>
              </a:ext>
            </a:extLst>
          </p:cNvPr>
          <p:cNvSpPr>
            <a:spLocks noGrp="1" noRot="1" noChangeArrowheads="1"/>
          </p:cNvSpPr>
          <p:nvPr>
            <p:ph type="body" idx="1"/>
          </p:nvPr>
        </p:nvSpPr>
        <p:spPr>
          <a:xfrm>
            <a:off x="1981200" y="1371601"/>
            <a:ext cx="8153400" cy="4879975"/>
          </a:xfrm>
        </p:spPr>
        <p:txBody>
          <a:bodyPr>
            <a:normAutofit lnSpcReduction="10000"/>
          </a:bodyPr>
          <a:lstStyle/>
          <a:p>
            <a:pPr algn="just">
              <a:lnSpc>
                <a:spcPct val="110000"/>
              </a:lnSpc>
              <a:buClr>
                <a:srgbClr val="0000CC"/>
              </a:buClr>
              <a:buSzPct val="85000"/>
              <a:buFont typeface="Wingdings" panose="05000000000000000000" pitchFamily="2" charset="2"/>
              <a:buNone/>
            </a:pPr>
            <a:r>
              <a:rPr lang="en-US" altLang="zh-CN" sz="2400"/>
              <a:t>             </a:t>
            </a:r>
            <a:r>
              <a:rPr lang="zh-CN" altLang="en-US">
                <a:latin typeface="宋体" panose="02010600030101010101" pitchFamily="2" charset="-122"/>
              </a:rPr>
              <a:t>密码设计者通过采用非线性方法组合几个输出序列得到高的线性复杂性。这里的危险性在于一个或者更多的内部输出序列与组合密码序列间所存在的相关性，并且易受攻击。常常将这称做相关攻击或分割解决攻击。</a:t>
            </a:r>
          </a:p>
          <a:p>
            <a:pPr algn="just">
              <a:lnSpc>
                <a:spcPct val="110000"/>
              </a:lnSpc>
              <a:buFont typeface="Wingdings" panose="05000000000000000000" pitchFamily="2" charset="2"/>
              <a:buNone/>
            </a:pPr>
            <a:r>
              <a:rPr lang="zh-CN" altLang="en-US">
                <a:latin typeface="宋体" panose="02010600030101010101" pitchFamily="2" charset="-122"/>
              </a:rPr>
              <a:t>      相关攻击的基本思想是识别发生器的输出与它内部的某一块之间的相关性。通过观察输出序列，获得关于其内部输出的一些信息。用这些信息和其他的相关性，搜索其他内部输出的相关性，直到整个发生器被破译。</a:t>
            </a:r>
          </a:p>
        </p:txBody>
      </p:sp>
      <p:sp>
        <p:nvSpPr>
          <p:cNvPr id="681988" name="Text Box 4">
            <a:extLst>
              <a:ext uri="{FF2B5EF4-FFF2-40B4-BE49-F238E27FC236}">
                <a16:creationId xmlns:a16="http://schemas.microsoft.com/office/drawing/2014/main" id="{754F7E13-3203-4D07-A372-A959A42FC73A}"/>
              </a:ext>
            </a:extLst>
          </p:cNvPr>
          <p:cNvSpPr txBox="1">
            <a:spLocks noChangeArrowheads="1"/>
          </p:cNvSpPr>
          <p:nvPr/>
        </p:nvSpPr>
        <p:spPr bwMode="auto">
          <a:xfrm>
            <a:off x="1595438" y="142875"/>
            <a:ext cx="8997950"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25724" dir="18900000" algn="ctr" rotWithShape="0">
                    <a:schemeClr val="bg2"/>
                  </a:outerShdw>
                </a:effectLst>
              </a14:hiddenEffects>
            </a:ext>
          </a:extLst>
        </p:spPr>
        <p:txBody>
          <a:bodyPr anchor="ctr"/>
          <a:lstStyle/>
          <a:p>
            <a:pPr algn="ctr">
              <a:spcBef>
                <a:spcPct val="50000"/>
              </a:spcBef>
            </a:pPr>
            <a:r>
              <a:rPr lang="zh-CN" altLang="en-US" sz="4800">
                <a:solidFill>
                  <a:schemeClr val="bg1"/>
                </a:solidFill>
                <a:ea typeface="华文行楷" panose="02010800040101010101" pitchFamily="2" charset="-122"/>
              </a:rPr>
              <a:t>相关免疫性</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CA4A0BA3-6366-453D-B863-4C2900DB5FD9}"/>
              </a:ext>
            </a:extLst>
          </p:cNvPr>
          <p:cNvSpPr>
            <a:spLocks noGrp="1"/>
          </p:cNvSpPr>
          <p:nvPr>
            <p:ph type="dt" sz="half" idx="10"/>
          </p:nvPr>
        </p:nvSpPr>
        <p:spPr/>
        <p:txBody>
          <a:bodyPr/>
          <a:lstStyle/>
          <a:p>
            <a:fld id="{41C7AE1C-84EB-474A-8A99-E6632702B667}" type="datetime1">
              <a:rPr lang="zh-CN" altLang="en-US"/>
              <a:pPr/>
              <a:t>2018/11/28</a:t>
            </a:fld>
            <a:endParaRPr lang="en-US" altLang="zh-CN"/>
          </a:p>
        </p:txBody>
      </p:sp>
      <p:sp>
        <p:nvSpPr>
          <p:cNvPr id="6" name="灯片编号占位符 5">
            <a:extLst>
              <a:ext uri="{FF2B5EF4-FFF2-40B4-BE49-F238E27FC236}">
                <a16:creationId xmlns:a16="http://schemas.microsoft.com/office/drawing/2014/main" id="{131CA2DD-B4D6-4D0D-8BB4-B1B1612C8D42}"/>
              </a:ext>
            </a:extLst>
          </p:cNvPr>
          <p:cNvSpPr>
            <a:spLocks noGrp="1"/>
          </p:cNvSpPr>
          <p:nvPr>
            <p:ph type="sldNum" sz="quarter" idx="12"/>
          </p:nvPr>
        </p:nvSpPr>
        <p:spPr/>
        <p:txBody>
          <a:bodyPr/>
          <a:lstStyle/>
          <a:p>
            <a:fld id="{B577416F-FFB8-4529-97E2-F063F05A2035}" type="slidenum">
              <a:rPr lang="en-US" altLang="zh-CN"/>
              <a:pPr/>
              <a:t>73</a:t>
            </a:fld>
            <a:endParaRPr lang="en-US" altLang="zh-CN"/>
          </a:p>
        </p:txBody>
      </p:sp>
      <p:sp>
        <p:nvSpPr>
          <p:cNvPr id="1027074" name="Rectangle 2">
            <a:extLst>
              <a:ext uri="{FF2B5EF4-FFF2-40B4-BE49-F238E27FC236}">
                <a16:creationId xmlns:a16="http://schemas.microsoft.com/office/drawing/2014/main" id="{E233CE43-EA4D-4C43-8128-D81B919BFE0A}"/>
              </a:ext>
            </a:extLst>
          </p:cNvPr>
          <p:cNvSpPr>
            <a:spLocks noGrp="1" noRot="1" noChangeArrowheads="1"/>
          </p:cNvSpPr>
          <p:nvPr>
            <p:ph type="title"/>
          </p:nvPr>
        </p:nvSpPr>
        <p:spPr/>
        <p:txBody>
          <a:bodyPr/>
          <a:lstStyle/>
          <a:p>
            <a:r>
              <a:rPr lang="zh-CN" altLang="en-US"/>
              <a:t>测试指标</a:t>
            </a:r>
          </a:p>
        </p:txBody>
      </p:sp>
      <p:sp>
        <p:nvSpPr>
          <p:cNvPr id="1027075" name="Rectangle 3">
            <a:extLst>
              <a:ext uri="{FF2B5EF4-FFF2-40B4-BE49-F238E27FC236}">
                <a16:creationId xmlns:a16="http://schemas.microsoft.com/office/drawing/2014/main" id="{7198364C-FF12-4028-A5C1-97E356EF8BC3}"/>
              </a:ext>
            </a:extLst>
          </p:cNvPr>
          <p:cNvSpPr>
            <a:spLocks noGrp="1" noRot="1" noChangeArrowheads="1"/>
          </p:cNvSpPr>
          <p:nvPr>
            <p:ph type="body" idx="1"/>
          </p:nvPr>
        </p:nvSpPr>
        <p:spPr>
          <a:xfrm>
            <a:off x="1847851" y="1196976"/>
            <a:ext cx="8424863" cy="5184775"/>
          </a:xfrm>
        </p:spPr>
        <p:txBody>
          <a:bodyPr/>
          <a:lstStyle/>
          <a:p>
            <a:pPr>
              <a:lnSpc>
                <a:spcPct val="120000"/>
              </a:lnSpc>
            </a:pPr>
            <a:r>
              <a:rPr lang="en-US" altLang="zh-CN"/>
              <a:t>D.H. Lehmer</a:t>
            </a:r>
            <a:r>
              <a:rPr lang="zh-CN" altLang="en-US"/>
              <a:t>在</a:t>
            </a:r>
            <a:r>
              <a:rPr lang="en-US" altLang="zh-CN"/>
              <a:t>1951</a:t>
            </a:r>
            <a:r>
              <a:rPr lang="zh-CN" altLang="en-US"/>
              <a:t>对随机序列给出了一个模糊的定义：在一个序列中，每一项对于非初始项来说是不可预测的，其统计特性可以通过一些由统计学家所沿用且与序列的用途有关的检验。</a:t>
            </a:r>
          </a:p>
          <a:p>
            <a:pPr>
              <a:lnSpc>
                <a:spcPct val="120000"/>
              </a:lnSpc>
            </a:pPr>
            <a:r>
              <a:rPr lang="en-US" altLang="zh-CN"/>
              <a:t>J.N. Franklin</a:t>
            </a:r>
            <a:r>
              <a:rPr lang="zh-CN" altLang="en-US"/>
              <a:t>在</a:t>
            </a:r>
            <a:r>
              <a:rPr lang="en-US" altLang="zh-CN"/>
              <a:t>1962</a:t>
            </a:r>
            <a:r>
              <a:rPr lang="zh-CN" altLang="en-US"/>
              <a:t>年对</a:t>
            </a:r>
            <a:r>
              <a:rPr lang="en-US" altLang="zh-CN"/>
              <a:t>D.H. Lehmer</a:t>
            </a:r>
            <a:r>
              <a:rPr lang="zh-CN" altLang="en-US"/>
              <a:t>的定义进行了推广。随后，</a:t>
            </a:r>
            <a:r>
              <a:rPr lang="en-US" altLang="zh-CN"/>
              <a:t>D.E. Knuth</a:t>
            </a:r>
            <a:r>
              <a:rPr lang="zh-CN" altLang="en-US"/>
              <a:t>在综合研究上述定义的基础上，提出了频数检验，序列检验，间隔检验，扑克检验等</a:t>
            </a:r>
            <a:r>
              <a:rPr lang="en-US" altLang="zh-CN"/>
              <a:t>11</a:t>
            </a:r>
            <a:r>
              <a:rPr lang="zh-CN" altLang="en-US"/>
              <a:t>种对序列的随机性进行统计检验的标准。</a:t>
            </a:r>
          </a:p>
          <a:p>
            <a:endParaRPr lang="en-US" altLang="zh-CN"/>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16A28FE0-69C4-475C-8094-6DB1699A549D}"/>
              </a:ext>
            </a:extLst>
          </p:cNvPr>
          <p:cNvSpPr>
            <a:spLocks noGrp="1"/>
          </p:cNvSpPr>
          <p:nvPr>
            <p:ph type="dt" sz="half" idx="10"/>
          </p:nvPr>
        </p:nvSpPr>
        <p:spPr/>
        <p:txBody>
          <a:bodyPr/>
          <a:lstStyle/>
          <a:p>
            <a:fld id="{3928255D-F81A-4C32-827C-3B9F1D42AAA0}" type="datetime1">
              <a:rPr lang="zh-CN" altLang="en-US"/>
              <a:pPr/>
              <a:t>2018/11/28</a:t>
            </a:fld>
            <a:endParaRPr lang="en-US" altLang="zh-CN"/>
          </a:p>
        </p:txBody>
      </p:sp>
      <p:sp>
        <p:nvSpPr>
          <p:cNvPr id="6" name="灯片编号占位符 5">
            <a:extLst>
              <a:ext uri="{FF2B5EF4-FFF2-40B4-BE49-F238E27FC236}">
                <a16:creationId xmlns:a16="http://schemas.microsoft.com/office/drawing/2014/main" id="{ADF47C13-12C4-48F9-A36C-E8780463FDBF}"/>
              </a:ext>
            </a:extLst>
          </p:cNvPr>
          <p:cNvSpPr>
            <a:spLocks noGrp="1"/>
          </p:cNvSpPr>
          <p:nvPr>
            <p:ph type="sldNum" sz="quarter" idx="12"/>
          </p:nvPr>
        </p:nvSpPr>
        <p:spPr/>
        <p:txBody>
          <a:bodyPr/>
          <a:lstStyle/>
          <a:p>
            <a:fld id="{26B38129-78E6-44C5-AB62-0DFE0002F748}" type="slidenum">
              <a:rPr lang="en-US" altLang="zh-CN"/>
              <a:pPr/>
              <a:t>74</a:t>
            </a:fld>
            <a:endParaRPr lang="en-US" altLang="zh-CN"/>
          </a:p>
        </p:txBody>
      </p:sp>
      <p:sp>
        <p:nvSpPr>
          <p:cNvPr id="1030146" name="Rectangle 2">
            <a:extLst>
              <a:ext uri="{FF2B5EF4-FFF2-40B4-BE49-F238E27FC236}">
                <a16:creationId xmlns:a16="http://schemas.microsoft.com/office/drawing/2014/main" id="{AC2D7FC6-20E3-4CF1-8989-A3391C09D0C2}"/>
              </a:ext>
            </a:extLst>
          </p:cNvPr>
          <p:cNvSpPr>
            <a:spLocks noGrp="1" noRot="1" noChangeArrowheads="1"/>
          </p:cNvSpPr>
          <p:nvPr>
            <p:ph type="title"/>
          </p:nvPr>
        </p:nvSpPr>
        <p:spPr/>
        <p:txBody>
          <a:bodyPr/>
          <a:lstStyle/>
          <a:p>
            <a:endParaRPr lang="zh-CN" altLang="zh-CN"/>
          </a:p>
        </p:txBody>
      </p:sp>
      <p:sp>
        <p:nvSpPr>
          <p:cNvPr id="1030147" name="Rectangle 3">
            <a:extLst>
              <a:ext uri="{FF2B5EF4-FFF2-40B4-BE49-F238E27FC236}">
                <a16:creationId xmlns:a16="http://schemas.microsoft.com/office/drawing/2014/main" id="{D2C84404-DDE1-4E66-B4B9-9027D74A3CCA}"/>
              </a:ext>
            </a:extLst>
          </p:cNvPr>
          <p:cNvSpPr>
            <a:spLocks noGrp="1" noRot="1" noChangeArrowheads="1"/>
          </p:cNvSpPr>
          <p:nvPr>
            <p:ph type="body" idx="1"/>
          </p:nvPr>
        </p:nvSpPr>
        <p:spPr>
          <a:xfrm>
            <a:off x="1524000" y="1125538"/>
            <a:ext cx="9144000" cy="5327650"/>
          </a:xfrm>
        </p:spPr>
        <p:txBody>
          <a:bodyPr/>
          <a:lstStyle/>
          <a:p>
            <a:pPr>
              <a:lnSpc>
                <a:spcPct val="140000"/>
              </a:lnSpc>
            </a:pPr>
            <a:r>
              <a:rPr lang="zh-CN" altLang="en-US"/>
              <a:t>美国国家标准技术研究所在</a:t>
            </a:r>
            <a:r>
              <a:rPr lang="en-US" altLang="zh-CN"/>
              <a:t>2003</a:t>
            </a:r>
            <a:r>
              <a:rPr lang="zh-CN" altLang="en-US"/>
              <a:t>年颁布了用于密码学的随机和伪随机数统计测试标准“</a:t>
            </a:r>
            <a:r>
              <a:rPr lang="en-US" altLang="zh-CN"/>
              <a:t>Special Publication 800-22”</a:t>
            </a:r>
            <a:r>
              <a:rPr lang="zh-CN" altLang="en-US"/>
              <a:t>（</a:t>
            </a:r>
            <a:r>
              <a:rPr lang="en-US" altLang="zh-CN"/>
              <a:t>SP800-22</a:t>
            </a:r>
            <a:r>
              <a:rPr lang="zh-CN" altLang="en-US"/>
              <a:t>）。这是迄今为止使用最为广泛的检验标准之一。</a:t>
            </a:r>
          </a:p>
          <a:p>
            <a:pPr>
              <a:lnSpc>
                <a:spcPct val="140000"/>
              </a:lnSpc>
            </a:pPr>
            <a:r>
              <a:rPr lang="en-US" altLang="zh-CN"/>
              <a:t>2004</a:t>
            </a:r>
            <a:r>
              <a:rPr lang="zh-CN" altLang="en-US"/>
              <a:t>年，欧洲在</a:t>
            </a:r>
            <a:r>
              <a:rPr lang="en-US" altLang="zh-CN"/>
              <a:t>NESSIE</a:t>
            </a:r>
            <a:r>
              <a:rPr lang="zh-CN" altLang="en-US"/>
              <a:t>密码计划中公布了一套随机性检验标准。</a:t>
            </a:r>
          </a:p>
          <a:p>
            <a:pPr>
              <a:lnSpc>
                <a:spcPct val="140000"/>
              </a:lnSpc>
            </a:pPr>
            <a:r>
              <a:rPr lang="zh-CN" altLang="en-US"/>
              <a:t>此外，还包括</a:t>
            </a:r>
            <a:r>
              <a:rPr lang="en-US" altLang="zh-CN"/>
              <a:t>G. Marsaglia</a:t>
            </a:r>
            <a:r>
              <a:rPr lang="zh-CN" altLang="en-US"/>
              <a:t>所提出的</a:t>
            </a:r>
            <a:r>
              <a:rPr lang="en-US" altLang="zh-CN"/>
              <a:t>DIEHARD</a:t>
            </a:r>
            <a:r>
              <a:rPr lang="zh-CN" altLang="en-US"/>
              <a:t>检测方法等一些被公认的准则。</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4">
            <a:extLst>
              <a:ext uri="{FF2B5EF4-FFF2-40B4-BE49-F238E27FC236}">
                <a16:creationId xmlns:a16="http://schemas.microsoft.com/office/drawing/2014/main" id="{AA2FBC99-8105-4528-ABC5-F6F15864267C}"/>
              </a:ext>
            </a:extLst>
          </p:cNvPr>
          <p:cNvSpPr>
            <a:spLocks noGrp="1"/>
          </p:cNvSpPr>
          <p:nvPr>
            <p:ph type="dt" sz="half" idx="10"/>
          </p:nvPr>
        </p:nvSpPr>
        <p:spPr/>
        <p:txBody>
          <a:bodyPr/>
          <a:lstStyle/>
          <a:p>
            <a:fld id="{7A24DAD4-68C5-470C-82CB-B1AE10369D72}" type="datetime1">
              <a:rPr lang="zh-CN" altLang="en-US"/>
              <a:pPr/>
              <a:t>2018/11/28</a:t>
            </a:fld>
            <a:endParaRPr lang="en-US" altLang="zh-CN"/>
          </a:p>
        </p:txBody>
      </p:sp>
      <p:sp>
        <p:nvSpPr>
          <p:cNvPr id="7" name="灯片编号占位符 6">
            <a:extLst>
              <a:ext uri="{FF2B5EF4-FFF2-40B4-BE49-F238E27FC236}">
                <a16:creationId xmlns:a16="http://schemas.microsoft.com/office/drawing/2014/main" id="{1A6B1B24-159B-4D58-A354-BA1076D67361}"/>
              </a:ext>
            </a:extLst>
          </p:cNvPr>
          <p:cNvSpPr>
            <a:spLocks noGrp="1"/>
          </p:cNvSpPr>
          <p:nvPr>
            <p:ph type="sldNum" sz="quarter" idx="12"/>
          </p:nvPr>
        </p:nvSpPr>
        <p:spPr/>
        <p:txBody>
          <a:bodyPr/>
          <a:lstStyle/>
          <a:p>
            <a:fld id="{009C1CF8-8FE5-45FA-99B8-91DAD3B64430}" type="slidenum">
              <a:rPr lang="en-US" altLang="zh-CN"/>
              <a:pPr/>
              <a:t>75</a:t>
            </a:fld>
            <a:endParaRPr lang="en-US" altLang="zh-CN"/>
          </a:p>
        </p:txBody>
      </p:sp>
      <p:sp>
        <p:nvSpPr>
          <p:cNvPr id="1028098" name="Rectangle 2">
            <a:extLst>
              <a:ext uri="{FF2B5EF4-FFF2-40B4-BE49-F238E27FC236}">
                <a16:creationId xmlns:a16="http://schemas.microsoft.com/office/drawing/2014/main" id="{A828B834-FD45-414B-BE02-E08075EFD73A}"/>
              </a:ext>
            </a:extLst>
          </p:cNvPr>
          <p:cNvSpPr>
            <a:spLocks noGrp="1" noRot="1" noChangeArrowheads="1"/>
          </p:cNvSpPr>
          <p:nvPr>
            <p:ph type="title"/>
          </p:nvPr>
        </p:nvSpPr>
        <p:spPr/>
        <p:txBody>
          <a:bodyPr/>
          <a:lstStyle/>
          <a:p>
            <a:r>
              <a:rPr lang="en-US" altLang="zh-CN"/>
              <a:t>Special Publication 800-22</a:t>
            </a:r>
          </a:p>
        </p:txBody>
      </p:sp>
      <p:sp>
        <p:nvSpPr>
          <p:cNvPr id="1028099" name="Rectangle 3">
            <a:extLst>
              <a:ext uri="{FF2B5EF4-FFF2-40B4-BE49-F238E27FC236}">
                <a16:creationId xmlns:a16="http://schemas.microsoft.com/office/drawing/2014/main" id="{2BEE8589-B195-4C33-ABB0-9C5B6AA597CC}"/>
              </a:ext>
            </a:extLst>
          </p:cNvPr>
          <p:cNvSpPr>
            <a:spLocks noGrp="1" noRot="1" noChangeArrowheads="1"/>
          </p:cNvSpPr>
          <p:nvPr>
            <p:ph type="body" sz="half" idx="1"/>
          </p:nvPr>
        </p:nvSpPr>
        <p:spPr/>
        <p:txBody>
          <a:bodyPr/>
          <a:lstStyle/>
          <a:p>
            <a:pPr>
              <a:lnSpc>
                <a:spcPct val="90000"/>
              </a:lnSpc>
            </a:pPr>
            <a:r>
              <a:rPr lang="zh-CN" altLang="en-US" sz="2400"/>
              <a:t>单比特频数测试</a:t>
            </a:r>
          </a:p>
          <a:p>
            <a:pPr>
              <a:lnSpc>
                <a:spcPct val="90000"/>
              </a:lnSpc>
            </a:pPr>
            <a:r>
              <a:rPr lang="zh-CN" altLang="en-US" sz="2400"/>
              <a:t>游程测试</a:t>
            </a:r>
          </a:p>
          <a:p>
            <a:pPr>
              <a:lnSpc>
                <a:spcPct val="90000"/>
              </a:lnSpc>
            </a:pPr>
            <a:r>
              <a:rPr lang="zh-CN" altLang="en-US" sz="2400"/>
              <a:t>二进制矩阵秩测试</a:t>
            </a:r>
          </a:p>
          <a:p>
            <a:pPr>
              <a:lnSpc>
                <a:spcPct val="90000"/>
              </a:lnSpc>
            </a:pPr>
            <a:r>
              <a:rPr lang="zh-CN" altLang="en-US" sz="2400"/>
              <a:t>非重叠块比配测试</a:t>
            </a:r>
          </a:p>
          <a:p>
            <a:pPr>
              <a:lnSpc>
                <a:spcPct val="90000"/>
              </a:lnSpc>
            </a:pPr>
            <a:r>
              <a:rPr lang="en-US" altLang="zh-CN" sz="2400"/>
              <a:t>Maurer</a:t>
            </a:r>
            <a:r>
              <a:rPr lang="zh-CN" altLang="en-US" sz="2400"/>
              <a:t>的通用统计测试</a:t>
            </a:r>
          </a:p>
          <a:p>
            <a:pPr>
              <a:lnSpc>
                <a:spcPct val="90000"/>
              </a:lnSpc>
            </a:pPr>
            <a:r>
              <a:rPr lang="zh-CN" altLang="en-US" sz="2400"/>
              <a:t>串行检测</a:t>
            </a:r>
          </a:p>
          <a:p>
            <a:pPr>
              <a:lnSpc>
                <a:spcPct val="90000"/>
              </a:lnSpc>
            </a:pPr>
            <a:r>
              <a:rPr lang="zh-CN" altLang="en-US" sz="2400"/>
              <a:t>累加和测试</a:t>
            </a:r>
          </a:p>
          <a:p>
            <a:pPr>
              <a:lnSpc>
                <a:spcPct val="90000"/>
              </a:lnSpc>
            </a:pPr>
            <a:r>
              <a:rPr lang="en-US" altLang="zh-CN" sz="2400"/>
              <a:t>Lempel-Ziv </a:t>
            </a:r>
            <a:r>
              <a:rPr lang="zh-CN" altLang="en-US" sz="2400"/>
              <a:t>压缩测试</a:t>
            </a:r>
          </a:p>
          <a:p>
            <a:pPr>
              <a:lnSpc>
                <a:spcPct val="90000"/>
              </a:lnSpc>
            </a:pPr>
            <a:endParaRPr lang="en-US" altLang="zh-CN" sz="2400"/>
          </a:p>
        </p:txBody>
      </p:sp>
      <p:sp>
        <p:nvSpPr>
          <p:cNvPr id="1028100" name="Rectangle 4">
            <a:extLst>
              <a:ext uri="{FF2B5EF4-FFF2-40B4-BE49-F238E27FC236}">
                <a16:creationId xmlns:a16="http://schemas.microsoft.com/office/drawing/2014/main" id="{D5DA31EB-A3DD-417C-A009-051BCDC39543}"/>
              </a:ext>
            </a:extLst>
          </p:cNvPr>
          <p:cNvSpPr>
            <a:spLocks noGrp="1" noRot="1" noChangeArrowheads="1"/>
          </p:cNvSpPr>
          <p:nvPr>
            <p:ph type="body" sz="half" idx="2"/>
          </p:nvPr>
        </p:nvSpPr>
        <p:spPr/>
        <p:txBody>
          <a:bodyPr/>
          <a:lstStyle/>
          <a:p>
            <a:pPr>
              <a:lnSpc>
                <a:spcPct val="90000"/>
              </a:lnSpc>
            </a:pPr>
            <a:r>
              <a:rPr lang="zh-CN" altLang="en-US" sz="2400"/>
              <a:t>分块块内频数测试</a:t>
            </a:r>
          </a:p>
          <a:p>
            <a:pPr>
              <a:lnSpc>
                <a:spcPct val="90000"/>
              </a:lnSpc>
            </a:pPr>
            <a:r>
              <a:rPr lang="zh-CN" altLang="en-US" sz="2400"/>
              <a:t>块内长游程测试</a:t>
            </a:r>
          </a:p>
          <a:p>
            <a:pPr>
              <a:lnSpc>
                <a:spcPct val="90000"/>
              </a:lnSpc>
            </a:pPr>
            <a:r>
              <a:rPr lang="zh-CN" altLang="en-US" sz="2400"/>
              <a:t>离散傅立叶变换测试</a:t>
            </a:r>
          </a:p>
          <a:p>
            <a:pPr>
              <a:lnSpc>
                <a:spcPct val="90000"/>
              </a:lnSpc>
            </a:pPr>
            <a:r>
              <a:rPr lang="zh-CN" altLang="en-US" sz="2400"/>
              <a:t>重叠块比配测试</a:t>
            </a:r>
          </a:p>
          <a:p>
            <a:pPr>
              <a:lnSpc>
                <a:spcPct val="90000"/>
              </a:lnSpc>
            </a:pPr>
            <a:r>
              <a:rPr lang="zh-CN" altLang="en-US" sz="2400"/>
              <a:t>线性复杂度测试</a:t>
            </a:r>
          </a:p>
          <a:p>
            <a:pPr>
              <a:lnSpc>
                <a:spcPct val="90000"/>
              </a:lnSpc>
            </a:pPr>
            <a:r>
              <a:rPr lang="zh-CN" altLang="en-US" sz="2400"/>
              <a:t>近似熵检测</a:t>
            </a:r>
          </a:p>
          <a:p>
            <a:pPr>
              <a:lnSpc>
                <a:spcPct val="90000"/>
              </a:lnSpc>
            </a:pPr>
            <a:r>
              <a:rPr lang="zh-CN" altLang="en-US" sz="2400"/>
              <a:t>随机游动测试</a:t>
            </a:r>
          </a:p>
          <a:p>
            <a:pPr>
              <a:lnSpc>
                <a:spcPct val="90000"/>
              </a:lnSpc>
            </a:pPr>
            <a:r>
              <a:rPr lang="zh-CN" altLang="en-US" sz="2400"/>
              <a:t>随机游动状态频数测试</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a:extLst>
              <a:ext uri="{FF2B5EF4-FFF2-40B4-BE49-F238E27FC236}">
                <a16:creationId xmlns:a16="http://schemas.microsoft.com/office/drawing/2014/main" id="{D66119F7-6DC8-4A0D-85B7-A8947ABB36A8}"/>
              </a:ext>
            </a:extLst>
          </p:cNvPr>
          <p:cNvSpPr>
            <a:spLocks noGrp="1"/>
          </p:cNvSpPr>
          <p:nvPr>
            <p:ph type="dt" sz="half" idx="10"/>
          </p:nvPr>
        </p:nvSpPr>
        <p:spPr/>
        <p:txBody>
          <a:bodyPr/>
          <a:lstStyle/>
          <a:p>
            <a:fld id="{3C161E71-D44A-465C-A8E8-279EB5707322}" type="datetime1">
              <a:rPr lang="zh-CN" altLang="en-US"/>
              <a:pPr/>
              <a:t>2018/11/28</a:t>
            </a:fld>
            <a:endParaRPr lang="en-US" altLang="zh-CN"/>
          </a:p>
        </p:txBody>
      </p:sp>
      <p:sp>
        <p:nvSpPr>
          <p:cNvPr id="5" name="灯片编号占位符 5">
            <a:extLst>
              <a:ext uri="{FF2B5EF4-FFF2-40B4-BE49-F238E27FC236}">
                <a16:creationId xmlns:a16="http://schemas.microsoft.com/office/drawing/2014/main" id="{FDB6EBF3-4C77-47AB-A4A0-0ECBB3403516}"/>
              </a:ext>
            </a:extLst>
          </p:cNvPr>
          <p:cNvSpPr>
            <a:spLocks noGrp="1"/>
          </p:cNvSpPr>
          <p:nvPr>
            <p:ph type="sldNum" sz="quarter" idx="12"/>
          </p:nvPr>
        </p:nvSpPr>
        <p:spPr/>
        <p:txBody>
          <a:bodyPr/>
          <a:lstStyle/>
          <a:p>
            <a:fld id="{39E7FDE3-15A6-4F78-B947-E3855A7B0D6D}" type="slidenum">
              <a:rPr lang="en-US" altLang="zh-CN"/>
              <a:pPr/>
              <a:t>76</a:t>
            </a:fld>
            <a:endParaRPr lang="en-US" altLang="zh-CN"/>
          </a:p>
        </p:txBody>
      </p:sp>
      <p:sp>
        <p:nvSpPr>
          <p:cNvPr id="683011" name="Rectangle 3">
            <a:extLst>
              <a:ext uri="{FF2B5EF4-FFF2-40B4-BE49-F238E27FC236}">
                <a16:creationId xmlns:a16="http://schemas.microsoft.com/office/drawing/2014/main" id="{5E8AF08A-931F-47EA-A273-4B504D05FA8A}"/>
              </a:ext>
            </a:extLst>
          </p:cNvPr>
          <p:cNvSpPr>
            <a:spLocks noGrp="1" noRot="1" noChangeArrowheads="1"/>
          </p:cNvSpPr>
          <p:nvPr>
            <p:ph type="body" idx="1"/>
          </p:nvPr>
        </p:nvSpPr>
        <p:spPr>
          <a:xfrm>
            <a:off x="1981200" y="1306514"/>
            <a:ext cx="8307388" cy="4498975"/>
          </a:xfrm>
        </p:spPr>
        <p:txBody>
          <a:bodyPr/>
          <a:lstStyle/>
          <a:p>
            <a:pPr algn="just">
              <a:lnSpc>
                <a:spcPct val="190000"/>
              </a:lnSpc>
              <a:buFont typeface="Wingdings" panose="05000000000000000000" pitchFamily="2" charset="2"/>
              <a:buNone/>
            </a:pPr>
            <a:r>
              <a:rPr lang="en-US" altLang="zh-CN" sz="2000"/>
              <a:t>             </a:t>
            </a:r>
            <a:r>
              <a:rPr lang="zh-CN" altLang="en-US">
                <a:solidFill>
                  <a:schemeClr val="tx2"/>
                </a:solidFill>
              </a:rPr>
              <a:t>任何安全的密钥流生成器必须满足上述设计准则。但值得注意的是设计准则只能部分地针对一般的密码分析原理。一个满足所有设计准则的生成器也可能是不安全的。换句话说，这些设计准则是密钥流生成器安全的必要条件而非充分条件。</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a:extLst>
              <a:ext uri="{FF2B5EF4-FFF2-40B4-BE49-F238E27FC236}">
                <a16:creationId xmlns:a16="http://schemas.microsoft.com/office/drawing/2014/main" id="{A99F292E-62A0-4FDD-B935-8D8696D8E920}"/>
              </a:ext>
            </a:extLst>
          </p:cNvPr>
          <p:cNvSpPr>
            <a:spLocks noGrp="1"/>
          </p:cNvSpPr>
          <p:nvPr>
            <p:ph type="dt" sz="half" idx="10"/>
          </p:nvPr>
        </p:nvSpPr>
        <p:spPr/>
        <p:txBody>
          <a:bodyPr/>
          <a:lstStyle/>
          <a:p>
            <a:fld id="{6199F1E9-353B-484B-B594-8F4B152A661F}" type="datetime1">
              <a:rPr lang="zh-CN" altLang="en-US"/>
              <a:pPr/>
              <a:t>2018/11/28</a:t>
            </a:fld>
            <a:endParaRPr lang="en-US" altLang="zh-CN"/>
          </a:p>
        </p:txBody>
      </p:sp>
      <p:sp>
        <p:nvSpPr>
          <p:cNvPr id="7" name="灯片编号占位符 5">
            <a:extLst>
              <a:ext uri="{FF2B5EF4-FFF2-40B4-BE49-F238E27FC236}">
                <a16:creationId xmlns:a16="http://schemas.microsoft.com/office/drawing/2014/main" id="{42023F6C-EA9B-474B-BEA3-88C86C980879}"/>
              </a:ext>
            </a:extLst>
          </p:cNvPr>
          <p:cNvSpPr>
            <a:spLocks noGrp="1"/>
          </p:cNvSpPr>
          <p:nvPr>
            <p:ph type="sldNum" sz="quarter" idx="12"/>
          </p:nvPr>
        </p:nvSpPr>
        <p:spPr/>
        <p:txBody>
          <a:bodyPr/>
          <a:lstStyle/>
          <a:p>
            <a:fld id="{43678272-1426-4859-94E5-4127CBC4CF55}" type="slidenum">
              <a:rPr lang="en-US" altLang="zh-CN"/>
              <a:pPr/>
              <a:t>77</a:t>
            </a:fld>
            <a:endParaRPr lang="en-US" altLang="zh-CN"/>
          </a:p>
        </p:txBody>
      </p:sp>
      <p:sp>
        <p:nvSpPr>
          <p:cNvPr id="958466" name="Rectangle 2">
            <a:extLst>
              <a:ext uri="{FF2B5EF4-FFF2-40B4-BE49-F238E27FC236}">
                <a16:creationId xmlns:a16="http://schemas.microsoft.com/office/drawing/2014/main" id="{DC767528-EB51-4894-92B5-6F10969993C8}"/>
              </a:ext>
            </a:extLst>
          </p:cNvPr>
          <p:cNvSpPr>
            <a:spLocks noGrp="1" noRot="1" noChangeArrowheads="1"/>
          </p:cNvSpPr>
          <p:nvPr>
            <p:ph type="title"/>
          </p:nvPr>
        </p:nvSpPr>
        <p:spPr>
          <a:noFill/>
        </p:spPr>
        <p:txBody>
          <a:bodyPr/>
          <a:lstStyle/>
          <a:p>
            <a:pPr fontAlgn="t"/>
            <a:r>
              <a:rPr lang="zh-CN" altLang="en-US">
                <a:latin typeface="华文行楷" panose="02010800040101010101" pitchFamily="2" charset="-122"/>
              </a:rPr>
              <a:t>流密码</a:t>
            </a:r>
          </a:p>
        </p:txBody>
      </p:sp>
      <p:sp>
        <p:nvSpPr>
          <p:cNvPr id="958467" name="Rectangle 3">
            <a:extLst>
              <a:ext uri="{FF2B5EF4-FFF2-40B4-BE49-F238E27FC236}">
                <a16:creationId xmlns:a16="http://schemas.microsoft.com/office/drawing/2014/main" id="{3101C443-A0B5-416E-95F7-063B3AEF47D9}"/>
              </a:ext>
            </a:extLst>
          </p:cNvPr>
          <p:cNvSpPr>
            <a:spLocks noGrp="1" noRot="1" noChangeArrowheads="1"/>
          </p:cNvSpPr>
          <p:nvPr>
            <p:ph type="body" idx="1"/>
          </p:nvPr>
        </p:nvSpPr>
        <p:spPr>
          <a:xfrm>
            <a:off x="2098676" y="1438276"/>
            <a:ext cx="8277225" cy="5038725"/>
          </a:xfrm>
          <a:noFill/>
          <a:extLst>
            <a:ext uri="{AF507438-7753-43E0-B8FC-AC1667EBCBE1}">
              <a14:hiddenEffects xmlns:a14="http://schemas.microsoft.com/office/drawing/2010/main">
                <a:effectLst>
                  <a:outerShdw dist="35921" dir="2700000" algn="ctr" rotWithShape="0">
                    <a:schemeClr val="bg1">
                      <a:alpha val="50000"/>
                    </a:schemeClr>
                  </a:outerShdw>
                </a:effectLst>
              </a14:hiddenEffects>
            </a:ext>
          </a:extLst>
        </p:spPr>
        <p:txBody>
          <a:bodyPr/>
          <a:lstStyle/>
          <a:p>
            <a:pPr>
              <a:buSzPct val="150000"/>
              <a:buFont typeface="Wingdings" panose="05000000000000000000" pitchFamily="2" charset="2"/>
              <a:buBlip>
                <a:blip r:embed="rId2"/>
              </a:buBlip>
            </a:pPr>
            <a:r>
              <a:rPr lang="zh-CN" altLang="en-US"/>
              <a:t>流密码介绍</a:t>
            </a:r>
          </a:p>
          <a:p>
            <a:pPr>
              <a:buSzPct val="150000"/>
              <a:buFont typeface="Wingdings" panose="05000000000000000000" pitchFamily="2" charset="2"/>
              <a:buBlip>
                <a:blip r:embed="rId2"/>
              </a:buBlip>
            </a:pPr>
            <a:r>
              <a:rPr lang="zh-CN" altLang="en-US"/>
              <a:t>流密码的分类</a:t>
            </a:r>
          </a:p>
          <a:p>
            <a:pPr>
              <a:buSzPct val="150000"/>
              <a:buFont typeface="Wingdings" panose="05000000000000000000" pitchFamily="2" charset="2"/>
              <a:buBlip>
                <a:blip r:embed="rId2"/>
              </a:buBlip>
            </a:pPr>
            <a:r>
              <a:rPr lang="zh-CN" altLang="en-US">
                <a:latin typeface="宋体" panose="02010600030101010101" pitchFamily="2" charset="-122"/>
              </a:rPr>
              <a:t>一种流密码算法</a:t>
            </a:r>
            <a:r>
              <a:rPr lang="en-US" altLang="zh-CN"/>
              <a:t>——</a:t>
            </a:r>
            <a:r>
              <a:rPr lang="en-US" altLang="zh-CN">
                <a:latin typeface="宋体" panose="02010600030101010101" pitchFamily="2" charset="-122"/>
              </a:rPr>
              <a:t>RC4</a:t>
            </a:r>
          </a:p>
          <a:p>
            <a:pPr>
              <a:buSzPct val="150000"/>
              <a:buFont typeface="Wingdings" panose="05000000000000000000" pitchFamily="2" charset="2"/>
              <a:buBlip>
                <a:blip r:embed="rId2"/>
              </a:buBlip>
            </a:pPr>
            <a:r>
              <a:rPr lang="zh-CN" altLang="en-US"/>
              <a:t>流密码的设计准则</a:t>
            </a:r>
          </a:p>
          <a:p>
            <a:pPr>
              <a:buSzPct val="150000"/>
              <a:buFont typeface="Wingdings" panose="05000000000000000000" pitchFamily="2" charset="2"/>
              <a:buBlip>
                <a:blip r:embed="rId2"/>
              </a:buBlip>
            </a:pPr>
            <a:r>
              <a:rPr lang="zh-CN" altLang="en-US">
                <a:latin typeface="宋体" panose="02010600030101010101" pitchFamily="2" charset="-122"/>
              </a:rPr>
              <a:t>流密码和分组密码的比较</a:t>
            </a:r>
          </a:p>
          <a:p>
            <a:pPr>
              <a:buSzPct val="150000"/>
              <a:buFont typeface="Wingdings" panose="05000000000000000000" pitchFamily="2" charset="2"/>
              <a:buBlip>
                <a:blip r:embed="rId2"/>
              </a:buBlip>
            </a:pPr>
            <a:r>
              <a:rPr lang="zh-CN" altLang="en-US">
                <a:latin typeface="宋体" panose="02010600030101010101" pitchFamily="2" charset="-122"/>
              </a:rPr>
              <a:t>混沌变码本流密码</a:t>
            </a:r>
          </a:p>
        </p:txBody>
      </p:sp>
      <p:sp>
        <p:nvSpPr>
          <p:cNvPr id="958468" name="AutoShape 4">
            <a:extLst>
              <a:ext uri="{FF2B5EF4-FFF2-40B4-BE49-F238E27FC236}">
                <a16:creationId xmlns:a16="http://schemas.microsoft.com/office/drawing/2014/main" id="{BAD78250-6E9F-4746-8A6F-6C8E92DED750}"/>
              </a:ext>
            </a:extLst>
          </p:cNvPr>
          <p:cNvSpPr>
            <a:spLocks noChangeArrowheads="1"/>
          </p:cNvSpPr>
          <p:nvPr/>
        </p:nvSpPr>
        <p:spPr bwMode="auto">
          <a:xfrm>
            <a:off x="7175500" y="3916363"/>
            <a:ext cx="1016000" cy="304800"/>
          </a:xfrm>
          <a:prstGeom prst="leftArrow">
            <a:avLst>
              <a:gd name="adj1" fmla="val 50000"/>
              <a:gd name="adj2" fmla="val 83333"/>
            </a:avLst>
          </a:prstGeom>
          <a:solidFill>
            <a:srgbClr val="009900"/>
          </a:solidFill>
          <a:ln w="9525">
            <a:miter lim="800000"/>
            <a:headEnd/>
            <a:tailEnd/>
          </a:ln>
          <a:effectLst/>
          <a:scene3d>
            <a:camera prst="legacyPerspectiveTopRight"/>
            <a:lightRig rig="legacyFlat3" dir="b"/>
          </a:scene3d>
          <a:sp3d extrusionH="430200" prstMaterial="legacyMatte">
            <a:bevelT w="13500" h="13500" prst="angle"/>
            <a:bevelB w="13500" h="13500" prst="angle"/>
            <a:extrusionClr>
              <a:srgbClr val="009900"/>
            </a:extrusionClr>
            <a:contourClr>
              <a:srgbClr val="009900"/>
            </a:contourClr>
          </a:sp3d>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flatTx/>
          </a:bodyPr>
          <a:lstStyle/>
          <a:p>
            <a:pPr algn="ctr" eaLnBrk="1" fontAlgn="ctr" latinLnBrk="1" hangingPunct="1">
              <a:spcBef>
                <a:spcPct val="20000"/>
              </a:spcBef>
            </a:pPr>
            <a:endParaRPr lang="zh-CN" altLang="zh-CN">
              <a:latin typeface="Times New Roman" panose="02020603050405020304" pitchFamily="18" charset="0"/>
            </a:endParaRPr>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日期占位符 3">
            <a:extLst>
              <a:ext uri="{FF2B5EF4-FFF2-40B4-BE49-F238E27FC236}">
                <a16:creationId xmlns:a16="http://schemas.microsoft.com/office/drawing/2014/main" id="{F21A7A8A-86B3-457B-9F3E-82E7B1FF0A76}"/>
              </a:ext>
            </a:extLst>
          </p:cNvPr>
          <p:cNvSpPr>
            <a:spLocks noGrp="1"/>
          </p:cNvSpPr>
          <p:nvPr>
            <p:ph type="dt" sz="half" idx="10"/>
          </p:nvPr>
        </p:nvSpPr>
        <p:spPr/>
        <p:txBody>
          <a:bodyPr/>
          <a:lstStyle/>
          <a:p>
            <a:fld id="{853185C9-BAE2-459D-8F41-E88DA2C3FED6}" type="datetime1">
              <a:rPr lang="zh-CN" altLang="en-US"/>
              <a:pPr/>
              <a:t>2018/11/28</a:t>
            </a:fld>
            <a:endParaRPr lang="en-US" altLang="zh-CN"/>
          </a:p>
        </p:txBody>
      </p:sp>
      <p:sp>
        <p:nvSpPr>
          <p:cNvPr id="13" name="灯片编号占位符 5">
            <a:extLst>
              <a:ext uri="{FF2B5EF4-FFF2-40B4-BE49-F238E27FC236}">
                <a16:creationId xmlns:a16="http://schemas.microsoft.com/office/drawing/2014/main" id="{6DEB8BE8-2A72-48F6-B2FD-EAFFA667DC82}"/>
              </a:ext>
            </a:extLst>
          </p:cNvPr>
          <p:cNvSpPr>
            <a:spLocks noGrp="1"/>
          </p:cNvSpPr>
          <p:nvPr>
            <p:ph type="sldNum" sz="quarter" idx="12"/>
          </p:nvPr>
        </p:nvSpPr>
        <p:spPr/>
        <p:txBody>
          <a:bodyPr/>
          <a:lstStyle/>
          <a:p>
            <a:fld id="{0C9A0582-59C4-4AD3-91C1-5319ADD8A058}" type="slidenum">
              <a:rPr lang="en-US" altLang="zh-CN"/>
              <a:pPr/>
              <a:t>78</a:t>
            </a:fld>
            <a:endParaRPr lang="en-US" altLang="zh-CN"/>
          </a:p>
        </p:txBody>
      </p:sp>
      <p:sp>
        <p:nvSpPr>
          <p:cNvPr id="872450" name="Rectangle 2">
            <a:extLst>
              <a:ext uri="{FF2B5EF4-FFF2-40B4-BE49-F238E27FC236}">
                <a16:creationId xmlns:a16="http://schemas.microsoft.com/office/drawing/2014/main" id="{56D132FF-441B-4B03-BAC5-3B3A4DE7B8AF}"/>
              </a:ext>
            </a:extLst>
          </p:cNvPr>
          <p:cNvSpPr>
            <a:spLocks noGrp="1" noRot="1" noChangeArrowheads="1"/>
          </p:cNvSpPr>
          <p:nvPr>
            <p:ph type="title"/>
          </p:nvPr>
        </p:nvSpPr>
        <p:spPr/>
        <p:txBody>
          <a:bodyPr/>
          <a:lstStyle/>
          <a:p>
            <a:r>
              <a:rPr lang="zh-CN" altLang="en-US"/>
              <a:t>分组密码与流密码的比较</a:t>
            </a:r>
          </a:p>
        </p:txBody>
      </p:sp>
      <p:sp>
        <p:nvSpPr>
          <p:cNvPr id="872451" name="Rectangle 3">
            <a:extLst>
              <a:ext uri="{FF2B5EF4-FFF2-40B4-BE49-F238E27FC236}">
                <a16:creationId xmlns:a16="http://schemas.microsoft.com/office/drawing/2014/main" id="{FFA00048-2237-4C1C-B610-A448C7B69A09}"/>
              </a:ext>
            </a:extLst>
          </p:cNvPr>
          <p:cNvSpPr>
            <a:spLocks noGrp="1" noRot="1" noChangeArrowheads="1"/>
          </p:cNvSpPr>
          <p:nvPr>
            <p:ph type="body" idx="1"/>
          </p:nvPr>
        </p:nvSpPr>
        <p:spPr>
          <a:xfrm>
            <a:off x="1905000" y="1600200"/>
            <a:ext cx="8294688" cy="4781550"/>
          </a:xfrm>
        </p:spPr>
        <p:txBody>
          <a:bodyPr/>
          <a:lstStyle/>
          <a:p>
            <a:pPr>
              <a:buClr>
                <a:srgbClr val="0000CC"/>
              </a:buClr>
            </a:pPr>
            <a:r>
              <a:rPr lang="zh-CN" altLang="en-US"/>
              <a:t>基本思想的区别</a:t>
            </a:r>
          </a:p>
          <a:p>
            <a:pPr>
              <a:lnSpc>
                <a:spcPct val="150000"/>
              </a:lnSpc>
              <a:buClr>
                <a:srgbClr val="0000CC"/>
              </a:buClr>
              <a:buSzPct val="85000"/>
              <a:buFont typeface="Wingdings" panose="05000000000000000000" pitchFamily="2" charset="2"/>
              <a:buNone/>
            </a:pPr>
            <a:r>
              <a:rPr lang="zh-CN" altLang="en-US" sz="2400"/>
              <a:t>     </a:t>
            </a:r>
            <a:r>
              <a:rPr lang="zh-CN" altLang="en-US">
                <a:latin typeface="宋体" panose="02010600030101010101" pitchFamily="2" charset="-122"/>
              </a:rPr>
              <a:t>分组密码的的基本思想是用相同的密钥</a:t>
            </a:r>
            <a:r>
              <a:rPr lang="en-US" altLang="zh-CN">
                <a:latin typeface="宋体" panose="02010600030101010101" pitchFamily="2" charset="-122"/>
              </a:rPr>
              <a:t>K</a:t>
            </a:r>
            <a:r>
              <a:rPr lang="zh-CN" altLang="en-US">
                <a:latin typeface="宋体" panose="02010600030101010101" pitchFamily="2" charset="-122"/>
              </a:rPr>
              <a:t>对明文分组进行加密。密文分组         是通过如下方式对明文组        加密得到</a:t>
            </a:r>
          </a:p>
          <a:p>
            <a:pPr>
              <a:lnSpc>
                <a:spcPct val="150000"/>
              </a:lnSpc>
              <a:buClr>
                <a:srgbClr val="0000CC"/>
              </a:buClr>
              <a:buSzPct val="85000"/>
              <a:buFont typeface="Wingdings" panose="05000000000000000000" pitchFamily="2" charset="2"/>
              <a:buNone/>
            </a:pPr>
            <a:r>
              <a:rPr lang="zh-CN" altLang="en-US">
                <a:latin typeface="宋体" panose="02010600030101010101" pitchFamily="2" charset="-122"/>
              </a:rPr>
              <a:t>  流密码的基本思想是利用密钥</a:t>
            </a:r>
            <a:r>
              <a:rPr lang="en-US" altLang="zh-CN">
                <a:latin typeface="宋体" panose="02010600030101010101" pitchFamily="2" charset="-122"/>
              </a:rPr>
              <a:t>K</a:t>
            </a:r>
            <a:r>
              <a:rPr lang="zh-CN" altLang="en-US">
                <a:latin typeface="宋体" panose="02010600030101010101" pitchFamily="2" charset="-122"/>
              </a:rPr>
              <a:t>产生一个密钥流              ，并使用如下规则加密明文串</a:t>
            </a:r>
          </a:p>
          <a:p>
            <a:pPr>
              <a:lnSpc>
                <a:spcPct val="150000"/>
              </a:lnSpc>
              <a:buClr>
                <a:srgbClr val="0000CC"/>
              </a:buClr>
              <a:buSzPct val="85000"/>
              <a:buFont typeface="Wingdings" panose="05000000000000000000" pitchFamily="2" charset="2"/>
              <a:buNone/>
            </a:pPr>
            <a:r>
              <a:rPr lang="zh-CN" altLang="en-US">
                <a:latin typeface="宋体" panose="02010600030101010101" pitchFamily="2" charset="-122"/>
              </a:rPr>
              <a:t>             得到                      </a:t>
            </a:r>
          </a:p>
        </p:txBody>
      </p:sp>
      <p:graphicFrame>
        <p:nvGraphicFramePr>
          <p:cNvPr id="872452" name="Object 4">
            <a:extLst>
              <a:ext uri="{FF2B5EF4-FFF2-40B4-BE49-F238E27FC236}">
                <a16:creationId xmlns:a16="http://schemas.microsoft.com/office/drawing/2014/main" id="{FC2DF9E3-B953-4BAD-8FDA-D3A52E4F9ED2}"/>
              </a:ext>
            </a:extLst>
          </p:cNvPr>
          <p:cNvGraphicFramePr>
            <a:graphicFrameLocks noChangeAspect="1"/>
          </p:cNvGraphicFramePr>
          <p:nvPr/>
        </p:nvGraphicFramePr>
        <p:xfrm>
          <a:off x="2782888" y="4967288"/>
          <a:ext cx="2209800" cy="622300"/>
        </p:xfrm>
        <a:graphic>
          <a:graphicData uri="http://schemas.openxmlformats.org/presentationml/2006/ole">
            <mc:AlternateContent xmlns:mc="http://schemas.openxmlformats.org/markup-compatibility/2006">
              <mc:Choice xmlns:v="urn:schemas-microsoft-com:vml" Requires="v">
                <p:oleObj spid="_x0000_s28704" name="Equation" r:id="rId3" imgW="812520" imgH="228600" progId="Equation.DSMT4">
                  <p:embed/>
                </p:oleObj>
              </mc:Choice>
              <mc:Fallback>
                <p:oleObj name="Equation" r:id="rId3" imgW="812520" imgH="228600" progId="Equation.DSMT4">
                  <p:embed/>
                  <p:pic>
                    <p:nvPicPr>
                      <p:cNvPr id="872452" name="Object 4">
                        <a:extLst>
                          <a:ext uri="{FF2B5EF4-FFF2-40B4-BE49-F238E27FC236}">
                            <a16:creationId xmlns:a16="http://schemas.microsoft.com/office/drawing/2014/main" id="{FC2DF9E3-B953-4BAD-8FDA-D3A52E4F9E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2888" y="4967288"/>
                        <a:ext cx="2209800" cy="622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72454" name="Object 6">
            <a:extLst>
              <a:ext uri="{FF2B5EF4-FFF2-40B4-BE49-F238E27FC236}">
                <a16:creationId xmlns:a16="http://schemas.microsoft.com/office/drawing/2014/main" id="{2474BF3C-679D-4FF2-801D-5D290DFA7908}"/>
              </a:ext>
            </a:extLst>
          </p:cNvPr>
          <p:cNvGraphicFramePr>
            <a:graphicFrameLocks noChangeAspect="1"/>
          </p:cNvGraphicFramePr>
          <p:nvPr/>
        </p:nvGraphicFramePr>
        <p:xfrm>
          <a:off x="2362200" y="5661026"/>
          <a:ext cx="2000250" cy="549275"/>
        </p:xfrm>
        <a:graphic>
          <a:graphicData uri="http://schemas.openxmlformats.org/presentationml/2006/ole">
            <mc:AlternateContent xmlns:mc="http://schemas.openxmlformats.org/markup-compatibility/2006">
              <mc:Choice xmlns:v="urn:schemas-microsoft-com:vml" Requires="v">
                <p:oleObj spid="_x0000_s28705" name="Equation" r:id="rId5" imgW="825480" imgH="228600" progId="Equation.DSMT4">
                  <p:embed/>
                </p:oleObj>
              </mc:Choice>
              <mc:Fallback>
                <p:oleObj name="Equation" r:id="rId5" imgW="825480" imgH="228600" progId="Equation.DSMT4">
                  <p:embed/>
                  <p:pic>
                    <p:nvPicPr>
                      <p:cNvPr id="872454" name="Object 6">
                        <a:extLst>
                          <a:ext uri="{FF2B5EF4-FFF2-40B4-BE49-F238E27FC236}">
                            <a16:creationId xmlns:a16="http://schemas.microsoft.com/office/drawing/2014/main" id="{2474BF3C-679D-4FF2-801D-5D290DFA790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62200" y="5661026"/>
                        <a:ext cx="2000250" cy="549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72457" name="Rectangle 9">
            <a:extLst>
              <a:ext uri="{FF2B5EF4-FFF2-40B4-BE49-F238E27FC236}">
                <a16:creationId xmlns:a16="http://schemas.microsoft.com/office/drawing/2014/main" id="{34129CC8-FC6C-49EF-BD44-C08015F57A61}"/>
              </a:ext>
            </a:extLst>
          </p:cNvPr>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lgn="ctr">
                <a:pattFill prst="sphere">
                  <a:fgClr>
                    <a:srgbClr val="FF6600"/>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872456" name="Object 8">
            <a:extLst>
              <a:ext uri="{FF2B5EF4-FFF2-40B4-BE49-F238E27FC236}">
                <a16:creationId xmlns:a16="http://schemas.microsoft.com/office/drawing/2014/main" id="{BF31831A-CE53-4249-AF76-48628DBA063D}"/>
              </a:ext>
            </a:extLst>
          </p:cNvPr>
          <p:cNvGraphicFramePr>
            <a:graphicFrameLocks noChangeAspect="1"/>
          </p:cNvGraphicFramePr>
          <p:nvPr/>
        </p:nvGraphicFramePr>
        <p:xfrm>
          <a:off x="5159375" y="5734051"/>
          <a:ext cx="4648200" cy="474663"/>
        </p:xfrm>
        <a:graphic>
          <a:graphicData uri="http://schemas.openxmlformats.org/presentationml/2006/ole">
            <mc:AlternateContent xmlns:mc="http://schemas.openxmlformats.org/markup-compatibility/2006">
              <mc:Choice xmlns:v="urn:schemas-microsoft-com:vml" Requires="v">
                <p:oleObj spid="_x0000_s28706" name="Equation" r:id="rId7" imgW="2514600" imgH="253800" progId="Equation.DSMT4">
                  <p:embed/>
                </p:oleObj>
              </mc:Choice>
              <mc:Fallback>
                <p:oleObj name="Equation" r:id="rId7" imgW="2514600" imgH="253800" progId="Equation.DSMT4">
                  <p:embed/>
                  <p:pic>
                    <p:nvPicPr>
                      <p:cNvPr id="872456" name="Object 8">
                        <a:extLst>
                          <a:ext uri="{FF2B5EF4-FFF2-40B4-BE49-F238E27FC236}">
                            <a16:creationId xmlns:a16="http://schemas.microsoft.com/office/drawing/2014/main" id="{BF31831A-CE53-4249-AF76-48628DBA063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59375" y="5734051"/>
                        <a:ext cx="4648200" cy="474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72461" name="Object 13">
            <a:extLst>
              <a:ext uri="{FF2B5EF4-FFF2-40B4-BE49-F238E27FC236}">
                <a16:creationId xmlns:a16="http://schemas.microsoft.com/office/drawing/2014/main" id="{6564982E-9AC6-4184-A568-D2D472A1ED18}"/>
              </a:ext>
            </a:extLst>
          </p:cNvPr>
          <p:cNvGraphicFramePr>
            <a:graphicFrameLocks noChangeAspect="1"/>
          </p:cNvGraphicFramePr>
          <p:nvPr/>
        </p:nvGraphicFramePr>
        <p:xfrm>
          <a:off x="5880101" y="2997200"/>
          <a:ext cx="1687513" cy="444500"/>
        </p:xfrm>
        <a:graphic>
          <a:graphicData uri="http://schemas.openxmlformats.org/presentationml/2006/ole">
            <mc:AlternateContent xmlns:mc="http://schemas.openxmlformats.org/markup-compatibility/2006">
              <mc:Choice xmlns:v="urn:schemas-microsoft-com:vml" Requires="v">
                <p:oleObj spid="_x0000_s28707" name="Equation" r:id="rId9" imgW="863225" imgH="228501" progId="Equation.DSMT4">
                  <p:embed/>
                </p:oleObj>
              </mc:Choice>
              <mc:Fallback>
                <p:oleObj name="Equation" r:id="rId9" imgW="863225" imgH="228501" progId="Equation.DSMT4">
                  <p:embed/>
                  <p:pic>
                    <p:nvPicPr>
                      <p:cNvPr id="872461" name="Object 13">
                        <a:extLst>
                          <a:ext uri="{FF2B5EF4-FFF2-40B4-BE49-F238E27FC236}">
                            <a16:creationId xmlns:a16="http://schemas.microsoft.com/office/drawing/2014/main" id="{6564982E-9AC6-4184-A568-D2D472A1ED1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80101" y="2997200"/>
                        <a:ext cx="1687513"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72463" name="Object 15">
            <a:extLst>
              <a:ext uri="{FF2B5EF4-FFF2-40B4-BE49-F238E27FC236}">
                <a16:creationId xmlns:a16="http://schemas.microsoft.com/office/drawing/2014/main" id="{CF8A6B91-18E4-4A59-A503-717887A2837E}"/>
              </a:ext>
            </a:extLst>
          </p:cNvPr>
          <p:cNvGraphicFramePr>
            <a:graphicFrameLocks noChangeAspect="1"/>
          </p:cNvGraphicFramePr>
          <p:nvPr/>
        </p:nvGraphicFramePr>
        <p:xfrm>
          <a:off x="3792538" y="3644900"/>
          <a:ext cx="1447800" cy="401638"/>
        </p:xfrm>
        <a:graphic>
          <a:graphicData uri="http://schemas.openxmlformats.org/presentationml/2006/ole">
            <mc:AlternateContent xmlns:mc="http://schemas.openxmlformats.org/markup-compatibility/2006">
              <mc:Choice xmlns:v="urn:schemas-microsoft-com:vml" Requires="v">
                <p:oleObj spid="_x0000_s28708" name="Equation" r:id="rId11" imgW="825500" imgH="228600" progId="Equation.DSMT4">
                  <p:embed/>
                </p:oleObj>
              </mc:Choice>
              <mc:Fallback>
                <p:oleObj name="Equation" r:id="rId11" imgW="825500" imgH="228600" progId="Equation.DSMT4">
                  <p:embed/>
                  <p:pic>
                    <p:nvPicPr>
                      <p:cNvPr id="872463" name="Object 15">
                        <a:extLst>
                          <a:ext uri="{FF2B5EF4-FFF2-40B4-BE49-F238E27FC236}">
                            <a16:creationId xmlns:a16="http://schemas.microsoft.com/office/drawing/2014/main" id="{CF8A6B91-18E4-4A59-A503-717887A2837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92538" y="3644900"/>
                        <a:ext cx="1447800" cy="401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72465" name="Object 17">
            <a:extLst>
              <a:ext uri="{FF2B5EF4-FFF2-40B4-BE49-F238E27FC236}">
                <a16:creationId xmlns:a16="http://schemas.microsoft.com/office/drawing/2014/main" id="{419C17A6-63CD-484C-8353-FB9A46B3B680}"/>
              </a:ext>
            </a:extLst>
          </p:cNvPr>
          <p:cNvGraphicFramePr>
            <a:graphicFrameLocks noChangeAspect="1"/>
          </p:cNvGraphicFramePr>
          <p:nvPr/>
        </p:nvGraphicFramePr>
        <p:xfrm>
          <a:off x="6743700" y="3619500"/>
          <a:ext cx="2971800" cy="457200"/>
        </p:xfrm>
        <a:graphic>
          <a:graphicData uri="http://schemas.openxmlformats.org/presentationml/2006/ole">
            <mc:AlternateContent xmlns:mc="http://schemas.openxmlformats.org/markup-compatibility/2006">
              <mc:Choice xmlns:v="urn:schemas-microsoft-com:vml" Requires="v">
                <p:oleObj spid="_x0000_s28709" name="Equation" r:id="rId13" imgW="1663700" imgH="254000" progId="Equation.DSMT4">
                  <p:embed/>
                </p:oleObj>
              </mc:Choice>
              <mc:Fallback>
                <p:oleObj name="Equation" r:id="rId13" imgW="1663700" imgH="254000" progId="Equation.DSMT4">
                  <p:embed/>
                  <p:pic>
                    <p:nvPicPr>
                      <p:cNvPr id="872465" name="Object 17">
                        <a:extLst>
                          <a:ext uri="{FF2B5EF4-FFF2-40B4-BE49-F238E27FC236}">
                            <a16:creationId xmlns:a16="http://schemas.microsoft.com/office/drawing/2014/main" id="{419C17A6-63CD-484C-8353-FB9A46B3B680}"/>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743700" y="3619500"/>
                        <a:ext cx="29718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4">
            <a:extLst>
              <a:ext uri="{FF2B5EF4-FFF2-40B4-BE49-F238E27FC236}">
                <a16:creationId xmlns:a16="http://schemas.microsoft.com/office/drawing/2014/main" id="{FC4E07E2-9608-4483-A9D2-508DC79B6065}"/>
              </a:ext>
            </a:extLst>
          </p:cNvPr>
          <p:cNvSpPr>
            <a:spLocks noGrp="1"/>
          </p:cNvSpPr>
          <p:nvPr>
            <p:ph type="dt" sz="half" idx="10"/>
          </p:nvPr>
        </p:nvSpPr>
        <p:spPr/>
        <p:txBody>
          <a:bodyPr/>
          <a:lstStyle/>
          <a:p>
            <a:fld id="{A264CD4E-047C-4ECF-A1CF-8A4FD51B9265}" type="datetime1">
              <a:rPr lang="zh-CN" altLang="en-US"/>
              <a:pPr/>
              <a:t>2018/11/28</a:t>
            </a:fld>
            <a:endParaRPr lang="en-US" altLang="zh-CN"/>
          </a:p>
        </p:txBody>
      </p:sp>
      <p:sp>
        <p:nvSpPr>
          <p:cNvPr id="6" name="灯片编号占位符 6">
            <a:extLst>
              <a:ext uri="{FF2B5EF4-FFF2-40B4-BE49-F238E27FC236}">
                <a16:creationId xmlns:a16="http://schemas.microsoft.com/office/drawing/2014/main" id="{C91C128A-AE97-4A8F-997F-CA6F255E778D}"/>
              </a:ext>
            </a:extLst>
          </p:cNvPr>
          <p:cNvSpPr>
            <a:spLocks noGrp="1"/>
          </p:cNvSpPr>
          <p:nvPr>
            <p:ph type="sldNum" sz="quarter" idx="12"/>
          </p:nvPr>
        </p:nvSpPr>
        <p:spPr/>
        <p:txBody>
          <a:bodyPr/>
          <a:lstStyle/>
          <a:p>
            <a:fld id="{8E742367-1779-48A8-A392-7DA411A0295D}" type="slidenum">
              <a:rPr lang="en-US" altLang="zh-CN"/>
              <a:pPr/>
              <a:t>79</a:t>
            </a:fld>
            <a:endParaRPr lang="en-US" altLang="zh-CN"/>
          </a:p>
        </p:txBody>
      </p:sp>
      <p:sp>
        <p:nvSpPr>
          <p:cNvPr id="972805" name="Rectangle 5">
            <a:extLst>
              <a:ext uri="{FF2B5EF4-FFF2-40B4-BE49-F238E27FC236}">
                <a16:creationId xmlns:a16="http://schemas.microsoft.com/office/drawing/2014/main" id="{F87C94A0-937A-4A65-BFE4-9D279656C31D}"/>
              </a:ext>
            </a:extLst>
          </p:cNvPr>
          <p:cNvSpPr>
            <a:spLocks noGrp="1" noRot="1" noChangeArrowheads="1"/>
          </p:cNvSpPr>
          <p:nvPr>
            <p:ph type="title"/>
          </p:nvPr>
        </p:nvSpPr>
        <p:spPr/>
        <p:txBody>
          <a:bodyPr/>
          <a:lstStyle/>
          <a:p>
            <a:endParaRPr lang="zh-CN" altLang="zh-CN"/>
          </a:p>
        </p:txBody>
      </p:sp>
      <p:sp>
        <p:nvSpPr>
          <p:cNvPr id="972803" name="Rectangle 3">
            <a:extLst>
              <a:ext uri="{FF2B5EF4-FFF2-40B4-BE49-F238E27FC236}">
                <a16:creationId xmlns:a16="http://schemas.microsoft.com/office/drawing/2014/main" id="{30D287C9-7AF4-415A-AF2C-2DB40E8E7209}"/>
              </a:ext>
            </a:extLst>
          </p:cNvPr>
          <p:cNvSpPr>
            <a:spLocks noGrp="1" noRot="1" noChangeArrowheads="1"/>
          </p:cNvSpPr>
          <p:nvPr>
            <p:ph type="body" sz="half" idx="1"/>
          </p:nvPr>
        </p:nvSpPr>
        <p:spPr>
          <a:xfrm>
            <a:off x="1774825" y="1341438"/>
            <a:ext cx="8497888" cy="5040312"/>
          </a:xfrm>
        </p:spPr>
        <p:txBody>
          <a:bodyPr/>
          <a:lstStyle/>
          <a:p>
            <a:r>
              <a:rPr lang="zh-CN" altLang="en-US"/>
              <a:t>本质区别</a:t>
            </a:r>
          </a:p>
          <a:p>
            <a:pPr>
              <a:lnSpc>
                <a:spcPct val="180000"/>
              </a:lnSpc>
              <a:buFont typeface="Wingdings" panose="05000000000000000000" pitchFamily="2" charset="2"/>
              <a:buNone/>
            </a:pPr>
            <a:r>
              <a:rPr lang="zh-CN" altLang="en-US" sz="2400">
                <a:latin typeface="宋体" panose="02010600030101010101" pitchFamily="2" charset="-122"/>
              </a:rPr>
              <a:t>  </a:t>
            </a:r>
            <a:r>
              <a:rPr lang="zh-CN" altLang="en-US">
                <a:latin typeface="宋体" panose="02010600030101010101" pitchFamily="2" charset="-122"/>
              </a:rPr>
              <a:t>分组密码与流密码的区别就在于记忆性。流密码的滚动密钥 </a:t>
            </a:r>
            <a:r>
              <a:rPr lang="en-US" altLang="zh-CN" sz="2400"/>
              <a:t>z</a:t>
            </a:r>
            <a:r>
              <a:rPr lang="en-US" altLang="zh-CN" sz="2400" baseline="-25000"/>
              <a:t>0</a:t>
            </a:r>
            <a:r>
              <a:rPr lang="zh-CN" altLang="en-US" sz="2400"/>
              <a:t>＝</a:t>
            </a:r>
            <a:r>
              <a:rPr lang="en-US" altLang="zh-CN" sz="2400" i="1"/>
              <a:t>f</a:t>
            </a:r>
            <a:r>
              <a:rPr lang="en-US" altLang="zh-CN" sz="2400"/>
              <a:t>(</a:t>
            </a:r>
            <a:r>
              <a:rPr lang="en-US" altLang="zh-CN" sz="2400" i="1"/>
              <a:t>k</a:t>
            </a:r>
            <a:r>
              <a:rPr lang="en-US" altLang="zh-CN" sz="2400"/>
              <a:t>, </a:t>
            </a:r>
            <a:r>
              <a:rPr lang="el-GR" altLang="zh-CN">
                <a:latin typeface="宋体" panose="02010600030101010101" pitchFamily="2" charset="-122"/>
              </a:rPr>
              <a:t>σ</a:t>
            </a:r>
            <a:r>
              <a:rPr lang="en-US" altLang="zh-CN" baseline="-25000">
                <a:latin typeface="宋体" panose="02010600030101010101" pitchFamily="2" charset="-122"/>
              </a:rPr>
              <a:t>0</a:t>
            </a:r>
            <a:r>
              <a:rPr lang="en-US" altLang="zh-CN">
                <a:latin typeface="宋体" panose="02010600030101010101" pitchFamily="2" charset="-122"/>
              </a:rPr>
              <a:t>)</a:t>
            </a:r>
            <a:r>
              <a:rPr lang="zh-CN" altLang="en-US">
                <a:latin typeface="宋体" panose="02010600030101010101" pitchFamily="2" charset="-122"/>
              </a:rPr>
              <a:t>，由函数</a:t>
            </a:r>
            <a:r>
              <a:rPr lang="en-US" altLang="zh-CN" i="1">
                <a:latin typeface="宋体" panose="02010600030101010101" pitchFamily="2" charset="-122"/>
              </a:rPr>
              <a:t>f</a:t>
            </a:r>
            <a:r>
              <a:rPr lang="zh-CN" altLang="en-US">
                <a:latin typeface="宋体" panose="02010600030101010101" pitchFamily="2" charset="-122"/>
              </a:rPr>
              <a:t>、密钥</a:t>
            </a:r>
            <a:r>
              <a:rPr lang="en-US" altLang="zh-CN" i="1">
                <a:latin typeface="宋体" panose="02010600030101010101" pitchFamily="2" charset="-122"/>
              </a:rPr>
              <a:t>k</a:t>
            </a:r>
            <a:r>
              <a:rPr lang="zh-CN" altLang="en-US">
                <a:latin typeface="宋体" panose="02010600030101010101" pitchFamily="2" charset="-122"/>
              </a:rPr>
              <a:t>和指定的初态</a:t>
            </a:r>
            <a:r>
              <a:rPr lang="el-GR" altLang="zh-CN">
                <a:latin typeface="宋体" panose="02010600030101010101" pitchFamily="2" charset="-122"/>
              </a:rPr>
              <a:t>σ</a:t>
            </a:r>
            <a:r>
              <a:rPr lang="en-US" altLang="zh-CN" baseline="-25000">
                <a:latin typeface="宋体" panose="02010600030101010101" pitchFamily="2" charset="-122"/>
              </a:rPr>
              <a:t>0</a:t>
            </a:r>
            <a:r>
              <a:rPr lang="zh-CN" altLang="en-US">
                <a:latin typeface="宋体" panose="02010600030101010101" pitchFamily="2" charset="-122"/>
              </a:rPr>
              <a:t>完全确定。此后，由于输入加密器的明文</a:t>
            </a:r>
            <a:r>
              <a:rPr lang="en-US" altLang="zh-CN" i="1">
                <a:latin typeface="宋体" panose="02010600030101010101" pitchFamily="2" charset="-122"/>
              </a:rPr>
              <a:t>X</a:t>
            </a:r>
            <a:r>
              <a:rPr lang="zh-CN" altLang="en-US">
                <a:latin typeface="宋体" panose="02010600030101010101" pitchFamily="2" charset="-122"/>
              </a:rPr>
              <a:t>可能影响加密器中内部记忆元件的存储状态，因而</a:t>
            </a:r>
            <a:r>
              <a:rPr lang="el-GR" altLang="zh-CN">
                <a:latin typeface="宋体" panose="02010600030101010101" pitchFamily="2" charset="-122"/>
              </a:rPr>
              <a:t>σ</a:t>
            </a:r>
            <a:r>
              <a:rPr lang="en-US" altLang="zh-CN" i="1" baseline="-25000">
                <a:latin typeface="宋体" panose="02010600030101010101" pitchFamily="2" charset="-122"/>
              </a:rPr>
              <a:t>i</a:t>
            </a:r>
            <a:r>
              <a:rPr lang="en-US" altLang="zh-CN">
                <a:latin typeface="宋体" panose="02010600030101010101" pitchFamily="2" charset="-122"/>
              </a:rPr>
              <a:t>(</a:t>
            </a:r>
            <a:r>
              <a:rPr lang="en-US" altLang="zh-CN" i="1">
                <a:latin typeface="宋体" panose="02010600030101010101" pitchFamily="2" charset="-122"/>
              </a:rPr>
              <a:t>i</a:t>
            </a:r>
            <a:r>
              <a:rPr lang="zh-CN" altLang="en-US">
                <a:latin typeface="宋体" panose="02010600030101010101" pitchFamily="2" charset="-122"/>
              </a:rPr>
              <a:t>＞</a:t>
            </a:r>
            <a:r>
              <a:rPr lang="en-US" altLang="zh-CN">
                <a:latin typeface="宋体" panose="02010600030101010101" pitchFamily="2" charset="-122"/>
              </a:rPr>
              <a:t>0)</a:t>
            </a:r>
            <a:r>
              <a:rPr lang="zh-CN" altLang="en-US">
                <a:latin typeface="宋体" panose="02010600030101010101" pitchFamily="2" charset="-122"/>
              </a:rPr>
              <a:t>可能依赖于参数</a:t>
            </a:r>
            <a:r>
              <a:rPr lang="en-US" altLang="zh-CN" i="1">
                <a:latin typeface="宋体" panose="02010600030101010101" pitchFamily="2" charset="-122"/>
              </a:rPr>
              <a:t>k,</a:t>
            </a:r>
            <a:r>
              <a:rPr lang="el-GR" altLang="zh-CN">
                <a:latin typeface="宋体" panose="02010600030101010101" pitchFamily="2" charset="-122"/>
              </a:rPr>
              <a:t>σ</a:t>
            </a:r>
            <a:r>
              <a:rPr lang="en-US" altLang="zh-CN" baseline="-25000">
                <a:latin typeface="宋体" panose="02010600030101010101" pitchFamily="2" charset="-122"/>
              </a:rPr>
              <a:t>0</a:t>
            </a:r>
            <a:r>
              <a:rPr lang="en-US" altLang="zh-CN">
                <a:latin typeface="宋体" panose="02010600030101010101" pitchFamily="2" charset="-122"/>
              </a:rPr>
              <a:t>,</a:t>
            </a:r>
            <a:r>
              <a:rPr lang="en-US" altLang="zh-CN" i="1">
                <a:latin typeface="宋体" panose="02010600030101010101" pitchFamily="2" charset="-122"/>
              </a:rPr>
              <a:t>x</a:t>
            </a:r>
            <a:r>
              <a:rPr lang="en-US" altLang="zh-CN" baseline="-25000">
                <a:latin typeface="宋体" panose="02010600030101010101" pitchFamily="2" charset="-122"/>
              </a:rPr>
              <a:t>0</a:t>
            </a:r>
            <a:r>
              <a:rPr lang="en-US" altLang="zh-CN">
                <a:latin typeface="宋体" panose="02010600030101010101" pitchFamily="2" charset="-122"/>
              </a:rPr>
              <a:t>,</a:t>
            </a:r>
            <a:r>
              <a:rPr lang="en-US" altLang="zh-CN" i="1">
                <a:latin typeface="宋体" panose="02010600030101010101" pitchFamily="2" charset="-122"/>
              </a:rPr>
              <a:t>x</a:t>
            </a:r>
            <a:r>
              <a:rPr lang="en-US" altLang="zh-CN" baseline="-25000">
                <a:latin typeface="宋体" panose="02010600030101010101" pitchFamily="2" charset="-122"/>
              </a:rPr>
              <a:t>1</a:t>
            </a:r>
            <a:r>
              <a:rPr lang="en-US" altLang="zh-CN">
                <a:latin typeface="宋体" panose="02010600030101010101" pitchFamily="2" charset="-122"/>
              </a:rPr>
              <a:t>,…,</a:t>
            </a:r>
            <a:r>
              <a:rPr lang="en-US" altLang="zh-CN" i="1">
                <a:latin typeface="宋体" panose="02010600030101010101" pitchFamily="2" charset="-122"/>
              </a:rPr>
              <a:t>x</a:t>
            </a:r>
            <a:r>
              <a:rPr lang="en-US" altLang="zh-CN" i="1" baseline="-25000">
                <a:latin typeface="宋体" panose="02010600030101010101" pitchFamily="2" charset="-122"/>
              </a:rPr>
              <a:t>i</a:t>
            </a:r>
            <a:r>
              <a:rPr lang="en-US" altLang="zh-CN" baseline="-25000">
                <a:latin typeface="宋体" panose="02010600030101010101" pitchFamily="2" charset="-122"/>
              </a:rPr>
              <a:t>-1</a:t>
            </a:r>
            <a:r>
              <a:rPr lang="zh-CN" altLang="en-US">
                <a:latin typeface="宋体" panose="02010600030101010101" pitchFamily="2" charset="-122"/>
              </a:rPr>
              <a:t>等。</a:t>
            </a:r>
            <a:endParaRPr lang="zh-CN" alt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a:extLst>
              <a:ext uri="{FF2B5EF4-FFF2-40B4-BE49-F238E27FC236}">
                <a16:creationId xmlns:a16="http://schemas.microsoft.com/office/drawing/2014/main" id="{CFC4AB8E-7B55-4009-9E5A-9155B566EF0C}"/>
              </a:ext>
            </a:extLst>
          </p:cNvPr>
          <p:cNvSpPr>
            <a:spLocks noGrp="1"/>
          </p:cNvSpPr>
          <p:nvPr>
            <p:ph type="dt" sz="half" idx="10"/>
          </p:nvPr>
        </p:nvSpPr>
        <p:spPr/>
        <p:txBody>
          <a:bodyPr/>
          <a:lstStyle/>
          <a:p>
            <a:fld id="{2737D59D-F82A-4B9B-837A-54B6643D74D7}" type="datetime1">
              <a:rPr lang="zh-CN" altLang="en-US"/>
              <a:pPr/>
              <a:t>2018/11/28</a:t>
            </a:fld>
            <a:endParaRPr lang="en-US" altLang="zh-CN"/>
          </a:p>
        </p:txBody>
      </p:sp>
      <p:sp>
        <p:nvSpPr>
          <p:cNvPr id="5" name="灯片编号占位符 5">
            <a:extLst>
              <a:ext uri="{FF2B5EF4-FFF2-40B4-BE49-F238E27FC236}">
                <a16:creationId xmlns:a16="http://schemas.microsoft.com/office/drawing/2014/main" id="{BB40C517-DC51-44C7-9BEE-921104EDFBF6}"/>
              </a:ext>
            </a:extLst>
          </p:cNvPr>
          <p:cNvSpPr>
            <a:spLocks noGrp="1"/>
          </p:cNvSpPr>
          <p:nvPr>
            <p:ph type="sldNum" sz="quarter" idx="12"/>
          </p:nvPr>
        </p:nvSpPr>
        <p:spPr/>
        <p:txBody>
          <a:bodyPr/>
          <a:lstStyle/>
          <a:p>
            <a:fld id="{AC4294F0-D721-4DCF-9C3F-314ACE28B8EE}" type="slidenum">
              <a:rPr lang="en-US" altLang="zh-CN"/>
              <a:pPr/>
              <a:t>8</a:t>
            </a:fld>
            <a:endParaRPr lang="en-US" altLang="zh-CN"/>
          </a:p>
        </p:txBody>
      </p:sp>
      <p:sp>
        <p:nvSpPr>
          <p:cNvPr id="572419" name="Rectangle 3">
            <a:extLst>
              <a:ext uri="{FF2B5EF4-FFF2-40B4-BE49-F238E27FC236}">
                <a16:creationId xmlns:a16="http://schemas.microsoft.com/office/drawing/2014/main" id="{5002D9B0-D26C-4E42-A9DA-D079F674DD4C}"/>
              </a:ext>
            </a:extLst>
          </p:cNvPr>
          <p:cNvSpPr>
            <a:spLocks noGrp="1" noRot="1" noChangeArrowheads="1"/>
          </p:cNvSpPr>
          <p:nvPr>
            <p:ph type="body" idx="1"/>
          </p:nvPr>
        </p:nvSpPr>
        <p:spPr>
          <a:xfrm>
            <a:off x="2063750" y="1268413"/>
            <a:ext cx="7920038" cy="4824412"/>
          </a:xfrm>
        </p:spPr>
        <p:txBody>
          <a:bodyPr/>
          <a:lstStyle/>
          <a:p>
            <a:pPr algn="just">
              <a:lnSpc>
                <a:spcPct val="90000"/>
              </a:lnSpc>
            </a:pPr>
            <a:r>
              <a:rPr lang="zh-CN" altLang="en-US"/>
              <a:t>用一次一密的技术，间谍和总部预先生成一个密码本</a:t>
            </a:r>
            <a:r>
              <a:rPr lang="en-US" altLang="zh-CN"/>
              <a:t>(</a:t>
            </a:r>
            <a:r>
              <a:rPr lang="zh-CN" altLang="en-US"/>
              <a:t>实际上，可能是很多密码本</a:t>
            </a:r>
            <a:r>
              <a:rPr lang="en-US" altLang="zh-CN"/>
              <a:t>)</a:t>
            </a:r>
            <a:r>
              <a:rPr lang="zh-CN" altLang="en-US"/>
              <a:t>。流密码当且仅当需要时才生成一个密码本。在密码学界，该“密码本”被称为密钥流</a:t>
            </a:r>
            <a:r>
              <a:rPr lang="en-US" altLang="zh-CN"/>
              <a:t>(key stream)</a:t>
            </a:r>
            <a:r>
              <a:rPr lang="zh-CN" altLang="en-US"/>
              <a:t>。一个真正的密码本应是随机的，而流密码生成的是伪随机值，所以在技术上不能称之为密码本。</a:t>
            </a:r>
          </a:p>
          <a:p>
            <a:pPr algn="just">
              <a:lnSpc>
                <a:spcPct val="90000"/>
              </a:lnSpc>
            </a:pPr>
            <a:r>
              <a:rPr lang="zh-CN" altLang="en-US"/>
              <a:t>大多数流密码是这样工作的。首先，利用密钥建立</a:t>
            </a:r>
            <a:r>
              <a:rPr lang="en-US" altLang="zh-CN"/>
              <a:t>—</a:t>
            </a:r>
            <a:r>
              <a:rPr lang="zh-CN" altLang="en-US"/>
              <a:t>个密钥表。然后加密数据：先取一个明文字节；之后在密钥表中取得密钥流的一个字节，将其与该明文字节异或；然后扔掉流密钥的字节。</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a:extLst>
              <a:ext uri="{FF2B5EF4-FFF2-40B4-BE49-F238E27FC236}">
                <a16:creationId xmlns:a16="http://schemas.microsoft.com/office/drawing/2014/main" id="{A5E10A54-4221-4095-BBF5-53C07FA7C612}"/>
              </a:ext>
            </a:extLst>
          </p:cNvPr>
          <p:cNvSpPr>
            <a:spLocks noGrp="1"/>
          </p:cNvSpPr>
          <p:nvPr>
            <p:ph type="dt" sz="half" idx="10"/>
          </p:nvPr>
        </p:nvSpPr>
        <p:spPr/>
        <p:txBody>
          <a:bodyPr/>
          <a:lstStyle/>
          <a:p>
            <a:fld id="{1AAF633D-8B98-41DE-ADEF-DB02E4083152}" type="datetime1">
              <a:rPr lang="zh-CN" altLang="en-US"/>
              <a:pPr/>
              <a:t>2018/11/28</a:t>
            </a:fld>
            <a:endParaRPr lang="en-US" altLang="zh-CN"/>
          </a:p>
        </p:txBody>
      </p:sp>
      <p:sp>
        <p:nvSpPr>
          <p:cNvPr id="5" name="灯片编号占位符 5">
            <a:extLst>
              <a:ext uri="{FF2B5EF4-FFF2-40B4-BE49-F238E27FC236}">
                <a16:creationId xmlns:a16="http://schemas.microsoft.com/office/drawing/2014/main" id="{1137957C-C464-4ECA-87ED-AF86A2C1641A}"/>
              </a:ext>
            </a:extLst>
          </p:cNvPr>
          <p:cNvSpPr>
            <a:spLocks noGrp="1"/>
          </p:cNvSpPr>
          <p:nvPr>
            <p:ph type="sldNum" sz="quarter" idx="12"/>
          </p:nvPr>
        </p:nvSpPr>
        <p:spPr/>
        <p:txBody>
          <a:bodyPr/>
          <a:lstStyle/>
          <a:p>
            <a:fld id="{C739EE5B-6267-4732-A085-9DB9A38B80F2}" type="slidenum">
              <a:rPr lang="en-US" altLang="zh-CN"/>
              <a:pPr/>
              <a:t>80</a:t>
            </a:fld>
            <a:endParaRPr lang="en-US" altLang="zh-CN"/>
          </a:p>
        </p:txBody>
      </p:sp>
      <p:pic>
        <p:nvPicPr>
          <p:cNvPr id="595972" name="Picture 4">
            <a:extLst>
              <a:ext uri="{FF2B5EF4-FFF2-40B4-BE49-F238E27FC236}">
                <a16:creationId xmlns:a16="http://schemas.microsoft.com/office/drawing/2014/main" id="{6479CF25-07BD-46DE-96C1-5E471DE9C1C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135188" y="1724025"/>
            <a:ext cx="7802562" cy="3900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4">
            <a:extLst>
              <a:ext uri="{FF2B5EF4-FFF2-40B4-BE49-F238E27FC236}">
                <a16:creationId xmlns:a16="http://schemas.microsoft.com/office/drawing/2014/main" id="{313A5F90-6CFF-4688-A03D-AC017B2D5B36}"/>
              </a:ext>
            </a:extLst>
          </p:cNvPr>
          <p:cNvSpPr>
            <a:spLocks noGrp="1"/>
          </p:cNvSpPr>
          <p:nvPr>
            <p:ph type="dt" sz="half" idx="10"/>
          </p:nvPr>
        </p:nvSpPr>
        <p:spPr/>
        <p:txBody>
          <a:bodyPr/>
          <a:lstStyle/>
          <a:p>
            <a:fld id="{B757FD7D-6F2A-49F1-A77B-62169AD5373F}" type="datetime1">
              <a:rPr lang="zh-CN" altLang="en-US"/>
              <a:pPr/>
              <a:t>2018/11/28</a:t>
            </a:fld>
            <a:endParaRPr lang="en-US" altLang="zh-CN"/>
          </a:p>
        </p:txBody>
      </p:sp>
      <p:sp>
        <p:nvSpPr>
          <p:cNvPr id="7" name="灯片编号占位符 6">
            <a:extLst>
              <a:ext uri="{FF2B5EF4-FFF2-40B4-BE49-F238E27FC236}">
                <a16:creationId xmlns:a16="http://schemas.microsoft.com/office/drawing/2014/main" id="{3BA7D256-A90C-4EE1-936B-C892465038CC}"/>
              </a:ext>
            </a:extLst>
          </p:cNvPr>
          <p:cNvSpPr>
            <a:spLocks noGrp="1"/>
          </p:cNvSpPr>
          <p:nvPr>
            <p:ph type="sldNum" sz="quarter" idx="12"/>
          </p:nvPr>
        </p:nvSpPr>
        <p:spPr/>
        <p:txBody>
          <a:bodyPr/>
          <a:lstStyle/>
          <a:p>
            <a:fld id="{3D0B65FA-498D-4CE2-A85F-D96F36F868D0}" type="slidenum">
              <a:rPr lang="en-US" altLang="zh-CN"/>
              <a:pPr/>
              <a:t>81</a:t>
            </a:fld>
            <a:endParaRPr lang="en-US" altLang="zh-CN"/>
          </a:p>
        </p:txBody>
      </p:sp>
      <p:sp>
        <p:nvSpPr>
          <p:cNvPr id="598019" name="Rectangle 3">
            <a:extLst>
              <a:ext uri="{FF2B5EF4-FFF2-40B4-BE49-F238E27FC236}">
                <a16:creationId xmlns:a16="http://schemas.microsoft.com/office/drawing/2014/main" id="{41546C1F-DC67-491E-8B57-B1419DBF8078}"/>
              </a:ext>
            </a:extLst>
          </p:cNvPr>
          <p:cNvSpPr>
            <a:spLocks noGrp="1" noRot="1" noChangeArrowheads="1"/>
          </p:cNvSpPr>
          <p:nvPr>
            <p:ph type="body" sz="half" idx="1"/>
          </p:nvPr>
        </p:nvSpPr>
        <p:spPr>
          <a:xfrm>
            <a:off x="2208213" y="1125539"/>
            <a:ext cx="7994650" cy="2116137"/>
          </a:xfrm>
        </p:spPr>
        <p:txBody>
          <a:bodyPr>
            <a:normAutofit fontScale="92500"/>
          </a:bodyPr>
          <a:lstStyle/>
          <a:p>
            <a:pPr algn="just">
              <a:lnSpc>
                <a:spcPct val="90000"/>
              </a:lnSpc>
              <a:buClr>
                <a:srgbClr val="0000CC"/>
              </a:buClr>
            </a:pPr>
            <a:r>
              <a:rPr lang="zh-CN" altLang="en-US"/>
              <a:t>速度</a:t>
            </a:r>
          </a:p>
          <a:p>
            <a:pPr algn="just">
              <a:lnSpc>
                <a:spcPct val="90000"/>
              </a:lnSpc>
              <a:buFont typeface="Wingdings" panose="05000000000000000000" pitchFamily="2" charset="2"/>
              <a:buNone/>
            </a:pPr>
            <a:r>
              <a:rPr lang="zh-CN" altLang="en-US" sz="2400"/>
              <a:t>     </a:t>
            </a:r>
            <a:r>
              <a:rPr lang="zh-CN" altLang="en-US">
                <a:latin typeface="宋体" panose="02010600030101010101" pitchFamily="2" charset="-122"/>
              </a:rPr>
              <a:t>流密码几乎总是比分组密码快，通常使用的代码也比分组密码少得多。最常用的流密码</a:t>
            </a:r>
            <a:r>
              <a:rPr lang="en-US" altLang="zh-CN">
                <a:latin typeface="宋体" panose="02010600030101010101" pitchFamily="2" charset="-122"/>
              </a:rPr>
              <a:t>RC4</a:t>
            </a:r>
            <a:r>
              <a:rPr lang="zh-CN" altLang="en-US">
                <a:latin typeface="宋体" panose="02010600030101010101" pitchFamily="2" charset="-122"/>
              </a:rPr>
              <a:t>，大概比最快的分组密码至少还要快两倍。</a:t>
            </a:r>
            <a:r>
              <a:rPr lang="en-US" altLang="zh-CN">
                <a:latin typeface="宋体" panose="02010600030101010101" pitchFamily="2" charset="-122"/>
              </a:rPr>
              <a:t>RC4</a:t>
            </a:r>
            <a:r>
              <a:rPr lang="zh-CN" altLang="en-US">
                <a:latin typeface="宋体" panose="02010600030101010101" pitchFamily="2" charset="-122"/>
              </a:rPr>
              <a:t>可以由</a:t>
            </a:r>
            <a:r>
              <a:rPr lang="en-US" altLang="zh-CN">
                <a:latin typeface="宋体" panose="02010600030101010101" pitchFamily="2" charset="-122"/>
              </a:rPr>
              <a:t>30</a:t>
            </a:r>
            <a:r>
              <a:rPr lang="zh-CN" altLang="en-US">
                <a:latin typeface="宋体" panose="02010600030101010101" pitchFamily="2" charset="-122"/>
              </a:rPr>
              <a:t>行代码写成，而大多数分组密码需要数百行的代码。</a:t>
            </a:r>
          </a:p>
        </p:txBody>
      </p:sp>
      <p:pic>
        <p:nvPicPr>
          <p:cNvPr id="598020" name="Picture 4">
            <a:extLst>
              <a:ext uri="{FF2B5EF4-FFF2-40B4-BE49-F238E27FC236}">
                <a16:creationId xmlns:a16="http://schemas.microsoft.com/office/drawing/2014/main" id="{3C7DA4AE-FDC2-4C06-8F6C-5EB601BA1E31}"/>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3505200" y="3657600"/>
            <a:ext cx="5334000" cy="1981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98023" name="Rectangle 7">
            <a:extLst>
              <a:ext uri="{FF2B5EF4-FFF2-40B4-BE49-F238E27FC236}">
                <a16:creationId xmlns:a16="http://schemas.microsoft.com/office/drawing/2014/main" id="{4946780D-90D1-4EDA-A8C1-CA6C8723234C}"/>
              </a:ext>
            </a:extLst>
          </p:cNvPr>
          <p:cNvSpPr>
            <a:spLocks noChangeArrowheads="1"/>
          </p:cNvSpPr>
          <p:nvPr/>
        </p:nvSpPr>
        <p:spPr bwMode="auto">
          <a:xfrm>
            <a:off x="4500564" y="5775326"/>
            <a:ext cx="35083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25724" dir="18900000" algn="ctr" rotWithShape="0">
                    <a:schemeClr val="bg2"/>
                  </a:outerShdw>
                </a:effectLst>
              </a14:hiddenEffects>
            </a:ext>
          </a:extLst>
        </p:spPr>
        <p:txBody>
          <a:bodyPr wrap="none" anchor="ctr">
            <a:spAutoFit/>
          </a:bodyPr>
          <a:lstStyle/>
          <a:p>
            <a:pPr algn="ctr" eaLnBrk="1" hangingPunct="1"/>
            <a:r>
              <a:rPr kumimoji="1" lang="zh-CN" altLang="en-US" sz="2000" b="1">
                <a:latin typeface="宋体" panose="02010600030101010101" pitchFamily="2" charset="-122"/>
              </a:rPr>
              <a:t>奔腾</a:t>
            </a:r>
            <a:r>
              <a:rPr kumimoji="1" lang="en-US" altLang="zh-CN" sz="2000" b="1">
                <a:latin typeface="宋体" panose="02010600030101010101" pitchFamily="2" charset="-122"/>
              </a:rPr>
              <a:t>II</a:t>
            </a:r>
            <a:r>
              <a:rPr kumimoji="1" lang="zh-CN" altLang="en-US" sz="2000" b="1">
                <a:latin typeface="宋体" panose="02010600030101010101" pitchFamily="2" charset="-122"/>
              </a:rPr>
              <a:t>上对称密码的速度对比</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a:extLst>
              <a:ext uri="{FF2B5EF4-FFF2-40B4-BE49-F238E27FC236}">
                <a16:creationId xmlns:a16="http://schemas.microsoft.com/office/drawing/2014/main" id="{22B6521D-AE11-49F5-B7D5-569D766207B0}"/>
              </a:ext>
            </a:extLst>
          </p:cNvPr>
          <p:cNvSpPr>
            <a:spLocks noGrp="1"/>
          </p:cNvSpPr>
          <p:nvPr>
            <p:ph type="dt" sz="half" idx="10"/>
          </p:nvPr>
        </p:nvSpPr>
        <p:spPr/>
        <p:txBody>
          <a:bodyPr/>
          <a:lstStyle/>
          <a:p>
            <a:fld id="{53D009D4-80A4-40D8-99B3-72F29C5F4244}" type="datetime1">
              <a:rPr lang="zh-CN" altLang="en-US"/>
              <a:pPr/>
              <a:t>2018/11/28</a:t>
            </a:fld>
            <a:endParaRPr lang="en-US" altLang="zh-CN"/>
          </a:p>
        </p:txBody>
      </p:sp>
      <p:sp>
        <p:nvSpPr>
          <p:cNvPr id="5" name="灯片编号占位符 5">
            <a:extLst>
              <a:ext uri="{FF2B5EF4-FFF2-40B4-BE49-F238E27FC236}">
                <a16:creationId xmlns:a16="http://schemas.microsoft.com/office/drawing/2014/main" id="{C466E0D8-52B5-4D44-BA3B-3A6F95474377}"/>
              </a:ext>
            </a:extLst>
          </p:cNvPr>
          <p:cNvSpPr>
            <a:spLocks noGrp="1"/>
          </p:cNvSpPr>
          <p:nvPr>
            <p:ph type="sldNum" sz="quarter" idx="12"/>
          </p:nvPr>
        </p:nvSpPr>
        <p:spPr/>
        <p:txBody>
          <a:bodyPr/>
          <a:lstStyle/>
          <a:p>
            <a:fld id="{A6A43BF0-CC83-4DB1-98BD-9F7963B5A193}" type="slidenum">
              <a:rPr lang="en-US" altLang="zh-CN"/>
              <a:pPr/>
              <a:t>82</a:t>
            </a:fld>
            <a:endParaRPr lang="en-US" altLang="zh-CN"/>
          </a:p>
        </p:txBody>
      </p:sp>
      <p:sp>
        <p:nvSpPr>
          <p:cNvPr id="600067" name="Rectangle 3">
            <a:extLst>
              <a:ext uri="{FF2B5EF4-FFF2-40B4-BE49-F238E27FC236}">
                <a16:creationId xmlns:a16="http://schemas.microsoft.com/office/drawing/2014/main" id="{B9B36CEA-4C44-4890-A74E-C048A855D269}"/>
              </a:ext>
            </a:extLst>
          </p:cNvPr>
          <p:cNvSpPr>
            <a:spLocks noGrp="1" noRot="1" noChangeArrowheads="1"/>
          </p:cNvSpPr>
          <p:nvPr>
            <p:ph type="body" idx="1"/>
          </p:nvPr>
        </p:nvSpPr>
        <p:spPr>
          <a:xfrm>
            <a:off x="1703388" y="1125539"/>
            <a:ext cx="8640762" cy="5183187"/>
          </a:xfrm>
        </p:spPr>
        <p:txBody>
          <a:bodyPr/>
          <a:lstStyle/>
          <a:p>
            <a:pPr>
              <a:buClr>
                <a:srgbClr val="0000CC"/>
              </a:buClr>
            </a:pPr>
            <a:r>
              <a:rPr lang="zh-CN" altLang="en-US"/>
              <a:t>在不同的情况下的选择</a:t>
            </a:r>
          </a:p>
          <a:p>
            <a:pPr>
              <a:buFont typeface="Wingdings" panose="05000000000000000000" pitchFamily="2" charset="2"/>
              <a:buNone/>
            </a:pPr>
            <a:r>
              <a:rPr lang="zh-CN" altLang="en-US"/>
              <a:t>       </a:t>
            </a:r>
            <a:r>
              <a:rPr lang="zh-CN" altLang="en-US">
                <a:latin typeface="宋体" panose="02010600030101010101" pitchFamily="2" charset="-122"/>
              </a:rPr>
              <a:t>对于分组密码，你可以重复使用密钥。记住，流密码更像一次一密。</a:t>
            </a:r>
            <a:r>
              <a:rPr lang="zh-CN" altLang="en-US"/>
              <a:t>“</a:t>
            </a:r>
            <a:r>
              <a:rPr lang="zh-CN" altLang="en-US">
                <a:latin typeface="宋体" panose="02010600030101010101" pitchFamily="2" charset="-122"/>
              </a:rPr>
              <a:t>一次性</a:t>
            </a:r>
            <a:r>
              <a:rPr lang="zh-CN" altLang="en-US"/>
              <a:t>”</a:t>
            </a:r>
            <a:r>
              <a:rPr lang="zh-CN" altLang="en-US">
                <a:latin typeface="宋体" panose="02010600030101010101" pitchFamily="2" charset="-122"/>
              </a:rPr>
              <a:t>意味着你只能使用密码本一次。类似地，流密码密钥也应只使用一次。一般情况下，这不成问题，但有时有必要使用同一密钥加密许多东西。例如，一个电子商务公司可能有一个客户信息数据库，其中包括信用卡号。与其用不同的密钥加密每个条目</a:t>
            </a:r>
            <a:r>
              <a:rPr lang="en-US" altLang="zh-CN">
                <a:latin typeface="宋体" panose="02010600030101010101" pitchFamily="2" charset="-122"/>
              </a:rPr>
              <a:t>(</a:t>
            </a:r>
            <a:r>
              <a:rPr lang="zh-CN" altLang="en-US">
                <a:latin typeface="宋体" panose="02010600030101010101" pitchFamily="2" charset="-122"/>
              </a:rPr>
              <a:t>由此便要管理成百上千的密钥</a:t>
            </a:r>
            <a:r>
              <a:rPr lang="en-US" altLang="zh-CN">
                <a:latin typeface="宋体" panose="02010600030101010101" pitchFamily="2" charset="-122"/>
              </a:rPr>
              <a:t>)</a:t>
            </a:r>
            <a:r>
              <a:rPr lang="zh-CN" altLang="en-US">
                <a:latin typeface="宋体" panose="02010600030101010101" pitchFamily="2" charset="-122"/>
              </a:rPr>
              <a:t>，不如用一个密钥加密所有的条目。当需要某一条目时，就用这个唯一的密钥将之解密。当只有一个密钥需要管理时，密钥管理相当容易。</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a:extLst>
              <a:ext uri="{FF2B5EF4-FFF2-40B4-BE49-F238E27FC236}">
                <a16:creationId xmlns:a16="http://schemas.microsoft.com/office/drawing/2014/main" id="{8329613C-4F44-46C9-9005-946B59B7934F}"/>
              </a:ext>
            </a:extLst>
          </p:cNvPr>
          <p:cNvSpPr>
            <a:spLocks noGrp="1"/>
          </p:cNvSpPr>
          <p:nvPr>
            <p:ph type="dt" sz="half" idx="10"/>
          </p:nvPr>
        </p:nvSpPr>
        <p:spPr/>
        <p:txBody>
          <a:bodyPr/>
          <a:lstStyle/>
          <a:p>
            <a:fld id="{7F60827A-63C4-4720-A5A7-84205B04764E}" type="datetime1">
              <a:rPr lang="zh-CN" altLang="en-US"/>
              <a:pPr/>
              <a:t>2018/11/28</a:t>
            </a:fld>
            <a:endParaRPr lang="en-US" altLang="zh-CN"/>
          </a:p>
        </p:txBody>
      </p:sp>
      <p:sp>
        <p:nvSpPr>
          <p:cNvPr id="5" name="灯片编号占位符 5">
            <a:extLst>
              <a:ext uri="{FF2B5EF4-FFF2-40B4-BE49-F238E27FC236}">
                <a16:creationId xmlns:a16="http://schemas.microsoft.com/office/drawing/2014/main" id="{DB2158D8-C6DA-4453-A557-59FD5D39DAA1}"/>
              </a:ext>
            </a:extLst>
          </p:cNvPr>
          <p:cNvSpPr>
            <a:spLocks noGrp="1"/>
          </p:cNvSpPr>
          <p:nvPr>
            <p:ph type="sldNum" sz="quarter" idx="12"/>
          </p:nvPr>
        </p:nvSpPr>
        <p:spPr/>
        <p:txBody>
          <a:bodyPr/>
          <a:lstStyle/>
          <a:p>
            <a:fld id="{B2CED1ED-8F8B-4D3A-A1FB-A2487357ECBD}" type="slidenum">
              <a:rPr lang="en-US" altLang="zh-CN"/>
              <a:pPr/>
              <a:t>83</a:t>
            </a:fld>
            <a:endParaRPr lang="en-US" altLang="zh-CN"/>
          </a:p>
        </p:txBody>
      </p:sp>
      <p:sp>
        <p:nvSpPr>
          <p:cNvPr id="601091" name="Rectangle 3">
            <a:extLst>
              <a:ext uri="{FF2B5EF4-FFF2-40B4-BE49-F238E27FC236}">
                <a16:creationId xmlns:a16="http://schemas.microsoft.com/office/drawing/2014/main" id="{69C9F5D9-621D-4886-8B78-4294892AD12D}"/>
              </a:ext>
            </a:extLst>
          </p:cNvPr>
          <p:cNvSpPr>
            <a:spLocks noGrp="1" noRot="1" noChangeArrowheads="1"/>
          </p:cNvSpPr>
          <p:nvPr>
            <p:ph type="body" idx="1"/>
          </p:nvPr>
        </p:nvSpPr>
        <p:spPr>
          <a:xfrm>
            <a:off x="1905000" y="1219200"/>
            <a:ext cx="8153400" cy="5105400"/>
          </a:xfrm>
        </p:spPr>
        <p:txBody>
          <a:bodyPr/>
          <a:lstStyle/>
          <a:p>
            <a:pPr algn="just">
              <a:buClr>
                <a:srgbClr val="0000CC"/>
              </a:buClr>
            </a:pPr>
            <a:r>
              <a:rPr lang="zh-CN" altLang="en-US"/>
              <a:t>标准化</a:t>
            </a:r>
          </a:p>
          <a:p>
            <a:pPr algn="just">
              <a:buClr>
                <a:srgbClr val="0000CC"/>
              </a:buClr>
              <a:buFont typeface="Wingdings" panose="05000000000000000000" pitchFamily="2" charset="2"/>
              <a:buNone/>
            </a:pPr>
            <a:r>
              <a:rPr lang="zh-CN" altLang="en-US">
                <a:latin typeface="宋体" panose="02010600030101010101" pitchFamily="2" charset="-122"/>
              </a:rPr>
              <a:t>  另一因素是标准化。每个人都有两个算法</a:t>
            </a:r>
            <a:r>
              <a:rPr lang="en-US" altLang="zh-CN"/>
              <a:t>——</a:t>
            </a:r>
            <a:r>
              <a:rPr lang="en-US" altLang="zh-CN">
                <a:latin typeface="宋体" panose="02010600030101010101" pitchFamily="2" charset="-122"/>
              </a:rPr>
              <a:t>DES</a:t>
            </a:r>
            <a:r>
              <a:rPr lang="zh-CN" altLang="en-US">
                <a:latin typeface="宋体" panose="02010600030101010101" pitchFamily="2" charset="-122"/>
              </a:rPr>
              <a:t>和</a:t>
            </a:r>
            <a:r>
              <a:rPr lang="en-US" altLang="zh-CN">
                <a:latin typeface="宋体" panose="02010600030101010101" pitchFamily="2" charset="-122"/>
              </a:rPr>
              <a:t>AES</a:t>
            </a:r>
            <a:r>
              <a:rPr lang="en-US" altLang="zh-CN"/>
              <a:t>———</a:t>
            </a:r>
            <a:r>
              <a:rPr lang="zh-CN" altLang="en-US">
                <a:latin typeface="宋体" panose="02010600030101010101" pitchFamily="2" charset="-122"/>
              </a:rPr>
              <a:t>它们均是分组密码。由于互操作性的原因，你可能想要一个广泛使用的算法。你的数据连接的另一端可能有也可能没有</a:t>
            </a:r>
            <a:r>
              <a:rPr lang="en-US" altLang="zh-CN">
                <a:latin typeface="宋体" panose="02010600030101010101" pitchFamily="2" charset="-122"/>
              </a:rPr>
              <a:t>RC4</a:t>
            </a:r>
            <a:r>
              <a:rPr lang="zh-CN" altLang="en-US">
                <a:latin typeface="宋体" panose="02010600030101010101" pitchFamily="2" charset="-122"/>
              </a:rPr>
              <a:t>，但几乎肯定会有</a:t>
            </a:r>
            <a:r>
              <a:rPr lang="en-US" altLang="zh-CN">
                <a:latin typeface="宋体" panose="02010600030101010101" pitchFamily="2" charset="-122"/>
              </a:rPr>
              <a:t>DES</a:t>
            </a:r>
            <a:r>
              <a:rPr lang="zh-CN" altLang="en-US">
                <a:latin typeface="宋体" panose="02010600030101010101" pitchFamily="2" charset="-122"/>
              </a:rPr>
              <a:t>和</a:t>
            </a:r>
            <a:r>
              <a:rPr lang="en-US" altLang="zh-CN">
                <a:latin typeface="宋体" panose="02010600030101010101" pitchFamily="2" charset="-122"/>
              </a:rPr>
              <a:t>AES</a:t>
            </a:r>
            <a:r>
              <a:rPr lang="zh-CN" altLang="en-US">
                <a:latin typeface="宋体" panose="02010600030101010101" pitchFamily="2" charset="-122"/>
              </a:rPr>
              <a:t>。你选择分组密码是因为它是标准的。</a:t>
            </a:r>
          </a:p>
          <a:p>
            <a:pPr algn="just">
              <a:buClr>
                <a:srgbClr val="0000CC"/>
              </a:buClr>
            </a:pPr>
            <a:r>
              <a:rPr lang="zh-CN" altLang="en-US">
                <a:latin typeface="宋体" panose="02010600030101010101" pitchFamily="2" charset="-122"/>
              </a:rPr>
              <a:t>换句话说，没有哪种更好。若你需要重复使用密钥，就使用分组密码。如果必须保证互用性，那么最好用</a:t>
            </a:r>
            <a:r>
              <a:rPr lang="en-US" altLang="zh-CN">
                <a:latin typeface="宋体" panose="02010600030101010101" pitchFamily="2" charset="-122"/>
              </a:rPr>
              <a:t>AES</a:t>
            </a:r>
            <a:r>
              <a:rPr lang="zh-CN" altLang="en-US">
                <a:latin typeface="宋体" panose="02010600030101010101" pitchFamily="2" charset="-122"/>
              </a:rPr>
              <a:t>。否则，就使用流密码。下表列出一些应用及你可能想要使用的每一种密码类型。</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068A0A27-9D14-40F6-9864-AB65E195EE17}"/>
              </a:ext>
            </a:extLst>
          </p:cNvPr>
          <p:cNvSpPr>
            <a:spLocks noGrp="1"/>
          </p:cNvSpPr>
          <p:nvPr>
            <p:ph type="dt" sz="half" idx="10"/>
          </p:nvPr>
        </p:nvSpPr>
        <p:spPr/>
        <p:txBody>
          <a:bodyPr/>
          <a:lstStyle/>
          <a:p>
            <a:fld id="{2B934024-0F61-49AD-A5A8-B12A8321B87F}" type="datetime1">
              <a:rPr lang="zh-CN" altLang="en-US"/>
              <a:pPr/>
              <a:t>2018/11/28</a:t>
            </a:fld>
            <a:endParaRPr lang="en-US" altLang="zh-CN"/>
          </a:p>
        </p:txBody>
      </p:sp>
      <p:sp>
        <p:nvSpPr>
          <p:cNvPr id="6" name="灯片编号占位符 5">
            <a:extLst>
              <a:ext uri="{FF2B5EF4-FFF2-40B4-BE49-F238E27FC236}">
                <a16:creationId xmlns:a16="http://schemas.microsoft.com/office/drawing/2014/main" id="{D1EA79EC-9FE1-4403-B44A-9CAC529141D6}"/>
              </a:ext>
            </a:extLst>
          </p:cNvPr>
          <p:cNvSpPr>
            <a:spLocks noGrp="1"/>
          </p:cNvSpPr>
          <p:nvPr>
            <p:ph type="sldNum" sz="quarter" idx="12"/>
          </p:nvPr>
        </p:nvSpPr>
        <p:spPr/>
        <p:txBody>
          <a:bodyPr/>
          <a:lstStyle/>
          <a:p>
            <a:fld id="{C2F2D111-E8FF-4138-83C2-B5664D51AD6C}" type="slidenum">
              <a:rPr lang="en-US" altLang="zh-CN"/>
              <a:pPr/>
              <a:t>84</a:t>
            </a:fld>
            <a:endParaRPr lang="en-US" altLang="zh-CN"/>
          </a:p>
        </p:txBody>
      </p:sp>
      <p:graphicFrame>
        <p:nvGraphicFramePr>
          <p:cNvPr id="603143" name="Object 7">
            <a:extLst>
              <a:ext uri="{FF2B5EF4-FFF2-40B4-BE49-F238E27FC236}">
                <a16:creationId xmlns:a16="http://schemas.microsoft.com/office/drawing/2014/main" id="{F257A4BB-0E43-4443-82EC-DF0FB37CBC55}"/>
              </a:ext>
            </a:extLst>
          </p:cNvPr>
          <p:cNvGraphicFramePr>
            <a:graphicFrameLocks noGrp="1" noChangeAspect="1"/>
          </p:cNvGraphicFramePr>
          <p:nvPr>
            <p:ph idx="1"/>
          </p:nvPr>
        </p:nvGraphicFramePr>
        <p:xfrm>
          <a:off x="1524000" y="1219200"/>
          <a:ext cx="9144000" cy="5638800"/>
        </p:xfrm>
        <a:graphic>
          <a:graphicData uri="http://schemas.openxmlformats.org/presentationml/2006/ole">
            <mc:AlternateContent xmlns:mc="http://schemas.openxmlformats.org/markup-compatibility/2006">
              <mc:Choice xmlns:v="urn:schemas-microsoft-com:vml" Requires="v">
                <p:oleObj spid="_x0000_s29703" name="位图图像" r:id="rId3" imgW="4809524" imgH="3428571" progId="Paint.Picture">
                  <p:embed/>
                </p:oleObj>
              </mc:Choice>
              <mc:Fallback>
                <p:oleObj name="位图图像" r:id="rId3" imgW="4809524" imgH="3428571" progId="Paint.Picture">
                  <p:embed/>
                  <p:pic>
                    <p:nvPicPr>
                      <p:cNvPr id="603143" name="Object 7">
                        <a:extLst>
                          <a:ext uri="{FF2B5EF4-FFF2-40B4-BE49-F238E27FC236}">
                            <a16:creationId xmlns:a16="http://schemas.microsoft.com/office/drawing/2014/main" id="{F257A4BB-0E43-4443-82EC-DF0FB37CBC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219200"/>
                        <a:ext cx="9144000" cy="563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03144" name="Text Box 8">
            <a:extLst>
              <a:ext uri="{FF2B5EF4-FFF2-40B4-BE49-F238E27FC236}">
                <a16:creationId xmlns:a16="http://schemas.microsoft.com/office/drawing/2014/main" id="{B067DD7A-C47A-4198-9D46-AF45CFEBC1B3}"/>
              </a:ext>
            </a:extLst>
          </p:cNvPr>
          <p:cNvSpPr txBox="1">
            <a:spLocks noChangeArrowheads="1"/>
          </p:cNvSpPr>
          <p:nvPr/>
        </p:nvSpPr>
        <p:spPr bwMode="auto">
          <a:xfrm>
            <a:off x="1524000" y="152401"/>
            <a:ext cx="91440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25724" dir="18900000" algn="ctr" rotWithShape="0">
                    <a:schemeClr val="bg2"/>
                  </a:outerShdw>
                </a:effectLst>
              </a14:hiddenEffects>
            </a:ext>
          </a:extLst>
        </p:spPr>
        <p:txBody>
          <a:bodyPr>
            <a:spAutoFit/>
          </a:bodyPr>
          <a:lstStyle/>
          <a:p>
            <a:pPr algn="ctr">
              <a:spcBef>
                <a:spcPct val="50000"/>
              </a:spcBef>
            </a:pPr>
            <a:r>
              <a:rPr lang="zh-CN" altLang="en-US" sz="4800">
                <a:solidFill>
                  <a:schemeClr val="bg1"/>
                </a:solidFill>
                <a:ea typeface="华文行楷" panose="02010800040101010101" pitchFamily="2" charset="-122"/>
              </a:rPr>
              <a:t>对比选择一览表</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B0460A7E-EF9C-4BAC-A816-D90A294C6132}"/>
              </a:ext>
            </a:extLst>
          </p:cNvPr>
          <p:cNvSpPr>
            <a:spLocks noGrp="1"/>
          </p:cNvSpPr>
          <p:nvPr>
            <p:ph type="dt" sz="half" idx="10"/>
          </p:nvPr>
        </p:nvSpPr>
        <p:spPr/>
        <p:txBody>
          <a:bodyPr/>
          <a:lstStyle/>
          <a:p>
            <a:fld id="{CA812A89-B0CA-4BE3-9E16-B696519435B7}" type="datetime1">
              <a:rPr lang="zh-CN" altLang="en-US"/>
              <a:pPr/>
              <a:t>2018/11/28</a:t>
            </a:fld>
            <a:endParaRPr lang="en-US" altLang="zh-CN"/>
          </a:p>
        </p:txBody>
      </p:sp>
      <p:sp>
        <p:nvSpPr>
          <p:cNvPr id="6" name="灯片编号占位符 5">
            <a:extLst>
              <a:ext uri="{FF2B5EF4-FFF2-40B4-BE49-F238E27FC236}">
                <a16:creationId xmlns:a16="http://schemas.microsoft.com/office/drawing/2014/main" id="{4B69631F-38C6-45C5-85EA-627CFECAD3D0}"/>
              </a:ext>
            </a:extLst>
          </p:cNvPr>
          <p:cNvSpPr>
            <a:spLocks noGrp="1"/>
          </p:cNvSpPr>
          <p:nvPr>
            <p:ph type="sldNum" sz="quarter" idx="12"/>
          </p:nvPr>
        </p:nvSpPr>
        <p:spPr/>
        <p:txBody>
          <a:bodyPr/>
          <a:lstStyle/>
          <a:p>
            <a:fld id="{C3963E47-DCF7-4649-BFE6-F1CEA5973813}" type="slidenum">
              <a:rPr lang="en-US" altLang="zh-CN"/>
              <a:pPr/>
              <a:t>85</a:t>
            </a:fld>
            <a:endParaRPr lang="en-US" altLang="zh-CN"/>
          </a:p>
        </p:txBody>
      </p:sp>
      <p:sp>
        <p:nvSpPr>
          <p:cNvPr id="960515" name="Rectangle 3">
            <a:extLst>
              <a:ext uri="{FF2B5EF4-FFF2-40B4-BE49-F238E27FC236}">
                <a16:creationId xmlns:a16="http://schemas.microsoft.com/office/drawing/2014/main" id="{4881E64F-EDEF-4A04-891D-E2349535A20B}"/>
              </a:ext>
            </a:extLst>
          </p:cNvPr>
          <p:cNvSpPr>
            <a:spLocks noGrp="1" noRot="1" noChangeArrowheads="1"/>
          </p:cNvSpPr>
          <p:nvPr>
            <p:ph type="body" idx="1"/>
          </p:nvPr>
        </p:nvSpPr>
        <p:spPr>
          <a:xfrm>
            <a:off x="2098676" y="1438276"/>
            <a:ext cx="8277225" cy="5038725"/>
          </a:xfrm>
          <a:noFill/>
          <a:extLst>
            <a:ext uri="{AF507438-7753-43E0-B8FC-AC1667EBCBE1}">
              <a14:hiddenEffects xmlns:a14="http://schemas.microsoft.com/office/drawing/2010/main">
                <a:effectLst>
                  <a:outerShdw dist="35921" dir="2700000" algn="ctr" rotWithShape="0">
                    <a:schemeClr val="bg1">
                      <a:alpha val="50000"/>
                    </a:schemeClr>
                  </a:outerShdw>
                </a:effectLst>
              </a14:hiddenEffects>
            </a:ext>
          </a:extLst>
        </p:spPr>
        <p:txBody>
          <a:bodyPr/>
          <a:lstStyle/>
          <a:p>
            <a:pPr>
              <a:buSzPct val="150000"/>
              <a:buFont typeface="Wingdings" panose="05000000000000000000" pitchFamily="2" charset="2"/>
              <a:buBlip>
                <a:blip r:embed="rId2"/>
              </a:buBlip>
            </a:pPr>
            <a:r>
              <a:rPr lang="zh-CN" altLang="en-US"/>
              <a:t>流密码介绍</a:t>
            </a:r>
          </a:p>
          <a:p>
            <a:pPr>
              <a:buSzPct val="150000"/>
              <a:buFont typeface="Wingdings" panose="05000000000000000000" pitchFamily="2" charset="2"/>
              <a:buBlip>
                <a:blip r:embed="rId2"/>
              </a:buBlip>
            </a:pPr>
            <a:r>
              <a:rPr lang="zh-CN" altLang="en-US"/>
              <a:t>流密码的分类</a:t>
            </a:r>
          </a:p>
          <a:p>
            <a:pPr>
              <a:buSzPct val="150000"/>
              <a:buFont typeface="Wingdings" panose="05000000000000000000" pitchFamily="2" charset="2"/>
              <a:buBlip>
                <a:blip r:embed="rId2"/>
              </a:buBlip>
            </a:pPr>
            <a:r>
              <a:rPr lang="zh-CN" altLang="en-US">
                <a:latin typeface="宋体" panose="02010600030101010101" pitchFamily="2" charset="-122"/>
              </a:rPr>
              <a:t>一种流密码算法</a:t>
            </a:r>
            <a:r>
              <a:rPr lang="en-US" altLang="zh-CN"/>
              <a:t>——</a:t>
            </a:r>
            <a:r>
              <a:rPr lang="en-US" altLang="zh-CN">
                <a:latin typeface="宋体" panose="02010600030101010101" pitchFamily="2" charset="-122"/>
              </a:rPr>
              <a:t>RC4</a:t>
            </a:r>
          </a:p>
          <a:p>
            <a:pPr>
              <a:buSzPct val="150000"/>
              <a:buFont typeface="Wingdings" panose="05000000000000000000" pitchFamily="2" charset="2"/>
              <a:buBlip>
                <a:blip r:embed="rId2"/>
              </a:buBlip>
            </a:pPr>
            <a:r>
              <a:rPr lang="zh-CN" altLang="en-US"/>
              <a:t>流密码的设计准则</a:t>
            </a:r>
          </a:p>
          <a:p>
            <a:pPr>
              <a:buSzPct val="150000"/>
              <a:buFont typeface="Wingdings" panose="05000000000000000000" pitchFamily="2" charset="2"/>
              <a:buBlip>
                <a:blip r:embed="rId2"/>
              </a:buBlip>
            </a:pPr>
            <a:r>
              <a:rPr lang="zh-CN" altLang="en-US">
                <a:latin typeface="宋体" panose="02010600030101010101" pitchFamily="2" charset="-122"/>
              </a:rPr>
              <a:t>流密码和分组密码的比较</a:t>
            </a:r>
          </a:p>
          <a:p>
            <a:pPr>
              <a:buSzPct val="150000"/>
              <a:buFont typeface="Wingdings" panose="05000000000000000000" pitchFamily="2" charset="2"/>
              <a:buBlip>
                <a:blip r:embed="rId2"/>
              </a:buBlip>
            </a:pPr>
            <a:r>
              <a:rPr lang="zh-CN" altLang="en-US">
                <a:latin typeface="宋体" panose="02010600030101010101" pitchFamily="2" charset="-122"/>
              </a:rPr>
              <a:t>混沌变码本流密码</a:t>
            </a:r>
          </a:p>
        </p:txBody>
      </p:sp>
      <p:sp>
        <p:nvSpPr>
          <p:cNvPr id="960516" name="AutoShape 4">
            <a:extLst>
              <a:ext uri="{FF2B5EF4-FFF2-40B4-BE49-F238E27FC236}">
                <a16:creationId xmlns:a16="http://schemas.microsoft.com/office/drawing/2014/main" id="{0FDDC77A-952B-4302-9755-30CDBFB3D42B}"/>
              </a:ext>
            </a:extLst>
          </p:cNvPr>
          <p:cNvSpPr>
            <a:spLocks noChangeArrowheads="1"/>
          </p:cNvSpPr>
          <p:nvPr/>
        </p:nvSpPr>
        <p:spPr bwMode="auto">
          <a:xfrm>
            <a:off x="5951538" y="4508500"/>
            <a:ext cx="1016000" cy="304800"/>
          </a:xfrm>
          <a:prstGeom prst="leftArrow">
            <a:avLst>
              <a:gd name="adj1" fmla="val 50000"/>
              <a:gd name="adj2" fmla="val 83333"/>
            </a:avLst>
          </a:prstGeom>
          <a:solidFill>
            <a:srgbClr val="009900"/>
          </a:solidFill>
          <a:ln w="9525">
            <a:miter lim="800000"/>
            <a:headEnd/>
            <a:tailEnd/>
          </a:ln>
          <a:effectLst/>
          <a:scene3d>
            <a:camera prst="legacyPerspectiveTopRight"/>
            <a:lightRig rig="legacyFlat3" dir="b"/>
          </a:scene3d>
          <a:sp3d extrusionH="430200" prstMaterial="legacyMatte">
            <a:bevelT w="13500" h="13500" prst="angle"/>
            <a:bevelB w="13500" h="13500" prst="angle"/>
            <a:extrusionClr>
              <a:srgbClr val="009900"/>
            </a:extrusionClr>
            <a:contourClr>
              <a:srgbClr val="009900"/>
            </a:contourClr>
          </a:sp3d>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flatTx/>
          </a:bodyPr>
          <a:lstStyle/>
          <a:p>
            <a:pPr algn="ctr" eaLnBrk="1" fontAlgn="ctr" latinLnBrk="1" hangingPunct="1">
              <a:spcBef>
                <a:spcPct val="20000"/>
              </a:spcBef>
            </a:pPr>
            <a:endParaRPr lang="zh-CN" altLang="zh-CN">
              <a:latin typeface="Times New Roman" panose="02020603050405020304" pitchFamily="18" charset="0"/>
            </a:endParaRPr>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3273C0B9-84A7-4020-8263-5FA48A38F593}"/>
              </a:ext>
            </a:extLst>
          </p:cNvPr>
          <p:cNvSpPr>
            <a:spLocks noGrp="1"/>
          </p:cNvSpPr>
          <p:nvPr>
            <p:ph type="dt" sz="half" idx="10"/>
          </p:nvPr>
        </p:nvSpPr>
        <p:spPr/>
        <p:txBody>
          <a:bodyPr/>
          <a:lstStyle/>
          <a:p>
            <a:fld id="{2E2F5B88-0093-49C1-810B-3C7AFC95162B}" type="datetime1">
              <a:rPr lang="zh-CN" altLang="en-US"/>
              <a:pPr/>
              <a:t>2018/11/28</a:t>
            </a:fld>
            <a:endParaRPr lang="en-US" altLang="zh-CN"/>
          </a:p>
        </p:txBody>
      </p:sp>
      <p:sp>
        <p:nvSpPr>
          <p:cNvPr id="6" name="灯片编号占位符 5">
            <a:extLst>
              <a:ext uri="{FF2B5EF4-FFF2-40B4-BE49-F238E27FC236}">
                <a16:creationId xmlns:a16="http://schemas.microsoft.com/office/drawing/2014/main" id="{187A1074-8122-474E-AE54-3C8A343FAD0E}"/>
              </a:ext>
            </a:extLst>
          </p:cNvPr>
          <p:cNvSpPr>
            <a:spLocks noGrp="1"/>
          </p:cNvSpPr>
          <p:nvPr>
            <p:ph type="sldNum" sz="quarter" idx="12"/>
          </p:nvPr>
        </p:nvSpPr>
        <p:spPr/>
        <p:txBody>
          <a:bodyPr/>
          <a:lstStyle/>
          <a:p>
            <a:fld id="{CE9D4CB1-F813-4F1C-A1AE-B972E6E5FD09}" type="slidenum">
              <a:rPr lang="en-US" altLang="zh-CN"/>
              <a:pPr/>
              <a:t>86</a:t>
            </a:fld>
            <a:endParaRPr lang="en-US" altLang="zh-CN"/>
          </a:p>
        </p:txBody>
      </p:sp>
      <p:sp>
        <p:nvSpPr>
          <p:cNvPr id="990210" name="Rectangle 2">
            <a:extLst>
              <a:ext uri="{FF2B5EF4-FFF2-40B4-BE49-F238E27FC236}">
                <a16:creationId xmlns:a16="http://schemas.microsoft.com/office/drawing/2014/main" id="{17582489-F9BB-49EF-B58B-0DA536B97918}"/>
              </a:ext>
            </a:extLst>
          </p:cNvPr>
          <p:cNvSpPr>
            <a:spLocks noGrp="1" noRot="1" noChangeArrowheads="1"/>
          </p:cNvSpPr>
          <p:nvPr>
            <p:ph type="title"/>
          </p:nvPr>
        </p:nvSpPr>
        <p:spPr/>
        <p:txBody>
          <a:bodyPr/>
          <a:lstStyle/>
          <a:p>
            <a:r>
              <a:rPr lang="zh-CN" altLang="en-US"/>
              <a:t>序列密码的发展现状</a:t>
            </a:r>
          </a:p>
        </p:txBody>
      </p:sp>
      <p:sp>
        <p:nvSpPr>
          <p:cNvPr id="990211" name="Rectangle 3">
            <a:extLst>
              <a:ext uri="{FF2B5EF4-FFF2-40B4-BE49-F238E27FC236}">
                <a16:creationId xmlns:a16="http://schemas.microsoft.com/office/drawing/2014/main" id="{050F928D-B593-4B67-9BEB-AB10DB0CED80}"/>
              </a:ext>
            </a:extLst>
          </p:cNvPr>
          <p:cNvSpPr>
            <a:spLocks noGrp="1" noRot="1" noChangeArrowheads="1"/>
          </p:cNvSpPr>
          <p:nvPr>
            <p:ph type="body" idx="1"/>
          </p:nvPr>
        </p:nvSpPr>
        <p:spPr>
          <a:xfrm>
            <a:off x="1703389" y="1268414"/>
            <a:ext cx="8713787" cy="5184775"/>
          </a:xfrm>
        </p:spPr>
        <p:txBody>
          <a:bodyPr/>
          <a:lstStyle/>
          <a:p>
            <a:pPr>
              <a:lnSpc>
                <a:spcPct val="120000"/>
              </a:lnSpc>
            </a:pPr>
            <a:r>
              <a:rPr lang="zh-CN" altLang="en-US">
                <a:latin typeface="宋体" panose="02010600030101010101" pitchFamily="2" charset="-122"/>
              </a:rPr>
              <a:t>基于线性反馈移位寄存器的序列密码的显著特点是线性部分和非线性部分相对独立，通过各种非线性手段改变</a:t>
            </a:r>
            <a:r>
              <a:rPr lang="en-US" altLang="zh-CN">
                <a:latin typeface="宋体" panose="02010600030101010101" pitchFamily="2" charset="-122"/>
              </a:rPr>
              <a:t>LFSR</a:t>
            </a:r>
            <a:r>
              <a:rPr lang="zh-CN" altLang="en-US">
                <a:latin typeface="宋体" panose="02010600030101010101" pitchFamily="2" charset="-122"/>
              </a:rPr>
              <a:t>序列的线性本质，提高其线性复杂度。然而，随着研究的深入和攻击手段的改进，尤其是相关攻击、快速相关攻击、代数攻击和快速代数攻击的发展，逐步认识到这种线性部分和非线性部分相对独立的设计思想，根本无法完美掩盖</a:t>
            </a:r>
            <a:r>
              <a:rPr lang="en-US" altLang="zh-CN">
                <a:latin typeface="宋体" panose="02010600030101010101" pitchFamily="2" charset="-122"/>
              </a:rPr>
              <a:t>LFSR</a:t>
            </a:r>
            <a:r>
              <a:rPr lang="zh-CN" altLang="en-US">
                <a:latin typeface="宋体" panose="02010600030101010101" pitchFamily="2" charset="-122"/>
              </a:rPr>
              <a:t>序列的线性本质，</a:t>
            </a:r>
            <a:r>
              <a:rPr lang="en-US" altLang="zh-CN">
                <a:latin typeface="宋体" panose="02010600030101010101" pitchFamily="2" charset="-122"/>
              </a:rPr>
              <a:t>LFSR</a:t>
            </a:r>
            <a:r>
              <a:rPr lang="zh-CN" altLang="en-US">
                <a:latin typeface="宋体" panose="02010600030101010101" pitchFamily="2" charset="-122"/>
              </a:rPr>
              <a:t>的线性关系总会通过某种相关性暴露在密钥流序列中。</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B7122755-354F-45A7-946D-E6E63F3BF1AC}"/>
              </a:ext>
            </a:extLst>
          </p:cNvPr>
          <p:cNvSpPr>
            <a:spLocks noGrp="1"/>
          </p:cNvSpPr>
          <p:nvPr>
            <p:ph type="dt" sz="half" idx="10"/>
          </p:nvPr>
        </p:nvSpPr>
        <p:spPr/>
        <p:txBody>
          <a:bodyPr/>
          <a:lstStyle/>
          <a:p>
            <a:fld id="{147F48D5-DB24-4A58-8950-E1B16952DFDD}" type="datetime1">
              <a:rPr lang="zh-CN" altLang="en-US"/>
              <a:pPr/>
              <a:t>2018/11/28</a:t>
            </a:fld>
            <a:endParaRPr lang="en-US" altLang="zh-CN"/>
          </a:p>
        </p:txBody>
      </p:sp>
      <p:sp>
        <p:nvSpPr>
          <p:cNvPr id="6" name="灯片编号占位符 5">
            <a:extLst>
              <a:ext uri="{FF2B5EF4-FFF2-40B4-BE49-F238E27FC236}">
                <a16:creationId xmlns:a16="http://schemas.microsoft.com/office/drawing/2014/main" id="{D20EC29A-444D-44F7-A4B2-FC9AD9DDC58D}"/>
              </a:ext>
            </a:extLst>
          </p:cNvPr>
          <p:cNvSpPr>
            <a:spLocks noGrp="1"/>
          </p:cNvSpPr>
          <p:nvPr>
            <p:ph type="sldNum" sz="quarter" idx="12"/>
          </p:nvPr>
        </p:nvSpPr>
        <p:spPr/>
        <p:txBody>
          <a:bodyPr/>
          <a:lstStyle/>
          <a:p>
            <a:fld id="{BDBFFFFB-0172-4E88-B654-E32AD9F25957}" type="slidenum">
              <a:rPr lang="en-US" altLang="zh-CN"/>
              <a:pPr/>
              <a:t>87</a:t>
            </a:fld>
            <a:endParaRPr lang="en-US" altLang="zh-CN"/>
          </a:p>
        </p:txBody>
      </p:sp>
      <p:sp>
        <p:nvSpPr>
          <p:cNvPr id="967682" name="Rectangle 2">
            <a:extLst>
              <a:ext uri="{FF2B5EF4-FFF2-40B4-BE49-F238E27FC236}">
                <a16:creationId xmlns:a16="http://schemas.microsoft.com/office/drawing/2014/main" id="{A3227582-D287-4D65-83FB-37EC0E0090AE}"/>
              </a:ext>
            </a:extLst>
          </p:cNvPr>
          <p:cNvSpPr>
            <a:spLocks noGrp="1" noRot="1" noChangeArrowheads="1"/>
          </p:cNvSpPr>
          <p:nvPr>
            <p:ph type="title"/>
          </p:nvPr>
        </p:nvSpPr>
        <p:spPr/>
        <p:txBody>
          <a:bodyPr/>
          <a:lstStyle/>
          <a:p>
            <a:endParaRPr lang="zh-CN" altLang="zh-CN"/>
          </a:p>
        </p:txBody>
      </p:sp>
      <p:sp>
        <p:nvSpPr>
          <p:cNvPr id="967683" name="Rectangle 3">
            <a:extLst>
              <a:ext uri="{FF2B5EF4-FFF2-40B4-BE49-F238E27FC236}">
                <a16:creationId xmlns:a16="http://schemas.microsoft.com/office/drawing/2014/main" id="{DB4C85CE-E7A3-4BE7-A239-DED076862C43}"/>
              </a:ext>
            </a:extLst>
          </p:cNvPr>
          <p:cNvSpPr>
            <a:spLocks noGrp="1" noRot="1" noChangeArrowheads="1"/>
          </p:cNvSpPr>
          <p:nvPr>
            <p:ph type="body" idx="1"/>
          </p:nvPr>
        </p:nvSpPr>
        <p:spPr>
          <a:xfrm>
            <a:off x="1703389" y="1268413"/>
            <a:ext cx="8713787" cy="5256212"/>
          </a:xfrm>
        </p:spPr>
        <p:txBody>
          <a:bodyPr/>
          <a:lstStyle/>
          <a:p>
            <a:pPr>
              <a:lnSpc>
                <a:spcPct val="190000"/>
              </a:lnSpc>
            </a:pPr>
            <a:r>
              <a:rPr lang="zh-CN" altLang="en-US"/>
              <a:t>序列密码的发展有两个方面的显著特点：</a:t>
            </a:r>
          </a:p>
          <a:p>
            <a:pPr lvl="1" algn="just">
              <a:lnSpc>
                <a:spcPct val="190000"/>
              </a:lnSpc>
            </a:pPr>
            <a:r>
              <a:rPr lang="zh-CN" altLang="en-US">
                <a:latin typeface="宋体" panose="02010600030101010101" pitchFamily="2" charset="-122"/>
              </a:rPr>
              <a:t>随着对非线性序列认识的深入，用于构造序列密码的序列源有了根本的变化</a:t>
            </a:r>
            <a:r>
              <a:rPr lang="en-US" altLang="zh-CN">
                <a:latin typeface="宋体" panose="02010600030101010101" pitchFamily="2" charset="-122"/>
              </a:rPr>
              <a:t>——</a:t>
            </a:r>
            <a:r>
              <a:rPr lang="zh-CN" altLang="en-US">
                <a:latin typeface="宋体" panose="02010600030101010101" pitchFamily="2" charset="-122"/>
              </a:rPr>
              <a:t>从简单的对线性序列进行非线性改造转向开始探寻</a:t>
            </a:r>
            <a:r>
              <a:rPr lang="zh-CN" altLang="en-US">
                <a:solidFill>
                  <a:schemeClr val="tx2"/>
                </a:solidFill>
                <a:latin typeface="宋体" panose="02010600030101010101" pitchFamily="2" charset="-122"/>
              </a:rPr>
              <a:t>直接</a:t>
            </a:r>
            <a:r>
              <a:rPr lang="zh-CN" altLang="en-US">
                <a:latin typeface="宋体" panose="02010600030101010101" pitchFamily="2" charset="-122"/>
              </a:rPr>
              <a:t>快速有效</a:t>
            </a:r>
            <a:r>
              <a:rPr lang="zh-CN" altLang="en-US">
                <a:solidFill>
                  <a:schemeClr val="tx2"/>
                </a:solidFill>
                <a:latin typeface="宋体" panose="02010600030101010101" pitchFamily="2" charset="-122"/>
              </a:rPr>
              <a:t>产生非线性序列</a:t>
            </a:r>
            <a:r>
              <a:rPr lang="zh-CN" altLang="en-US">
                <a:latin typeface="宋体" panose="02010600030101010101" pitchFamily="2" charset="-122"/>
              </a:rPr>
              <a:t>的方法。</a:t>
            </a:r>
          </a:p>
          <a:p>
            <a:pPr lvl="1" algn="just">
              <a:lnSpc>
                <a:spcPct val="190000"/>
              </a:lnSpc>
              <a:buClr>
                <a:srgbClr val="0000CC"/>
              </a:buClr>
            </a:pPr>
            <a:r>
              <a:rPr lang="zh-CN" altLang="en-US">
                <a:latin typeface="宋体" panose="02010600030101010101" pitchFamily="2" charset="-122"/>
              </a:rPr>
              <a:t>序列密码的发展逐步趋于软件化（面向快速软件实现）、分组化（密钥流序列</a:t>
            </a:r>
            <a:r>
              <a:rPr lang="zh-CN" altLang="en-US">
                <a:solidFill>
                  <a:schemeClr val="tx2"/>
                </a:solidFill>
                <a:latin typeface="宋体" panose="02010600030101010101" pitchFamily="2" charset="-122"/>
              </a:rPr>
              <a:t>以字节为单位输出</a:t>
            </a:r>
            <a:r>
              <a:rPr lang="zh-CN" altLang="en-US">
                <a:latin typeface="宋体" panose="02010600030101010101" pitchFamily="2" charset="-122"/>
              </a:rPr>
              <a:t>，而不是单比特）和标准化。</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日期占位符 4">
            <a:extLst>
              <a:ext uri="{FF2B5EF4-FFF2-40B4-BE49-F238E27FC236}">
                <a16:creationId xmlns:a16="http://schemas.microsoft.com/office/drawing/2014/main" id="{1145FCBB-A47F-49DA-8714-8D475140F4D3}"/>
              </a:ext>
            </a:extLst>
          </p:cNvPr>
          <p:cNvSpPr>
            <a:spLocks noGrp="1"/>
          </p:cNvSpPr>
          <p:nvPr>
            <p:ph type="dt" sz="half" idx="10"/>
          </p:nvPr>
        </p:nvSpPr>
        <p:spPr/>
        <p:txBody>
          <a:bodyPr/>
          <a:lstStyle/>
          <a:p>
            <a:fld id="{A9E7424D-6353-4EEE-97C2-F96E75E0F679}" type="datetime1">
              <a:rPr lang="zh-CN" altLang="en-US"/>
              <a:pPr/>
              <a:t>2018/11/28</a:t>
            </a:fld>
            <a:endParaRPr lang="en-US" altLang="zh-CN"/>
          </a:p>
        </p:txBody>
      </p:sp>
      <p:sp>
        <p:nvSpPr>
          <p:cNvPr id="74" name="灯片编号占位符 6">
            <a:extLst>
              <a:ext uri="{FF2B5EF4-FFF2-40B4-BE49-F238E27FC236}">
                <a16:creationId xmlns:a16="http://schemas.microsoft.com/office/drawing/2014/main" id="{58D4DD16-F084-4469-9913-B6A4ECC00A5A}"/>
              </a:ext>
            </a:extLst>
          </p:cNvPr>
          <p:cNvSpPr>
            <a:spLocks noGrp="1"/>
          </p:cNvSpPr>
          <p:nvPr>
            <p:ph type="sldNum" sz="quarter" idx="12"/>
          </p:nvPr>
        </p:nvSpPr>
        <p:spPr/>
        <p:txBody>
          <a:bodyPr/>
          <a:lstStyle/>
          <a:p>
            <a:fld id="{30A48EF1-6751-446A-B99F-B9A3CBEF1B77}" type="slidenum">
              <a:rPr lang="en-US" altLang="zh-CN"/>
              <a:pPr/>
              <a:t>88</a:t>
            </a:fld>
            <a:endParaRPr lang="en-US" altLang="zh-CN"/>
          </a:p>
        </p:txBody>
      </p:sp>
      <p:sp>
        <p:nvSpPr>
          <p:cNvPr id="614402" name="Rectangle 2">
            <a:extLst>
              <a:ext uri="{FF2B5EF4-FFF2-40B4-BE49-F238E27FC236}">
                <a16:creationId xmlns:a16="http://schemas.microsoft.com/office/drawing/2014/main" id="{8E23F485-16DD-449D-90AC-D1367BA133D3}"/>
              </a:ext>
            </a:extLst>
          </p:cNvPr>
          <p:cNvSpPr>
            <a:spLocks noGrp="1" noRot="1" noChangeArrowheads="1"/>
          </p:cNvSpPr>
          <p:nvPr>
            <p:ph type="title"/>
          </p:nvPr>
        </p:nvSpPr>
        <p:spPr/>
        <p:txBody>
          <a:bodyPr/>
          <a:lstStyle/>
          <a:p>
            <a:r>
              <a:rPr lang="zh-CN" altLang="en-US">
                <a:latin typeface="宋体" panose="02010600030101010101" pitchFamily="2" charset="-122"/>
              </a:rPr>
              <a:t>混沌变码本流密码的</a:t>
            </a:r>
            <a:r>
              <a:rPr lang="zh-CN" altLang="en-US">
                <a:latin typeface="Times New Roman" panose="02020603050405020304" pitchFamily="18" charset="0"/>
              </a:rPr>
              <a:t>总体方案</a:t>
            </a:r>
          </a:p>
        </p:txBody>
      </p:sp>
      <p:sp>
        <p:nvSpPr>
          <p:cNvPr id="614403" name="Rectangle 3">
            <a:extLst>
              <a:ext uri="{FF2B5EF4-FFF2-40B4-BE49-F238E27FC236}">
                <a16:creationId xmlns:a16="http://schemas.microsoft.com/office/drawing/2014/main" id="{C33A64CF-9761-4B0D-9185-CDF70B12DAA5}"/>
              </a:ext>
            </a:extLst>
          </p:cNvPr>
          <p:cNvSpPr>
            <a:spLocks noGrp="1" noRot="1" noChangeArrowheads="1"/>
          </p:cNvSpPr>
          <p:nvPr>
            <p:ph type="body" sz="half" idx="1"/>
          </p:nvPr>
        </p:nvSpPr>
        <p:spPr/>
        <p:txBody>
          <a:bodyPr/>
          <a:lstStyle/>
          <a:p>
            <a:pPr>
              <a:buFont typeface="Wingdings" panose="05000000000000000000" pitchFamily="2" charset="2"/>
              <a:buNone/>
            </a:pPr>
            <a:r>
              <a:rPr lang="en-US" altLang="zh-CN"/>
              <a:t>       </a:t>
            </a:r>
          </a:p>
        </p:txBody>
      </p:sp>
      <p:sp>
        <p:nvSpPr>
          <p:cNvPr id="614405" name="Rectangle 5">
            <a:extLst>
              <a:ext uri="{FF2B5EF4-FFF2-40B4-BE49-F238E27FC236}">
                <a16:creationId xmlns:a16="http://schemas.microsoft.com/office/drawing/2014/main" id="{E751E18A-8B1B-4DA9-A697-DBCDE0DC1BB2}"/>
              </a:ext>
            </a:extLst>
          </p:cNvPr>
          <p:cNvSpPr>
            <a:spLocks noChangeArrowheads="1"/>
          </p:cNvSpPr>
          <p:nvPr/>
        </p:nvSpPr>
        <p:spPr bwMode="auto">
          <a:xfrm>
            <a:off x="1524001" y="1896547"/>
            <a:ext cx="184731" cy="369332"/>
          </a:xfrm>
          <a:prstGeom prst="rect">
            <a:avLst/>
          </a:prstGeom>
          <a:noFill/>
          <a:ln>
            <a:noFill/>
          </a:ln>
          <a:effectLst>
            <a:outerShdw dist="125724" dir="189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Lst>
        </p:spPr>
        <p:txBody>
          <a:bodyPr wrap="none" anchor="ctr">
            <a:spAutoFit/>
          </a:bodyPr>
          <a:lstStyle/>
          <a:p>
            <a:endParaRPr lang="zh-CN" altLang="en-US"/>
          </a:p>
        </p:txBody>
      </p:sp>
      <p:sp>
        <p:nvSpPr>
          <p:cNvPr id="614406" name="Rectangle 6">
            <a:extLst>
              <a:ext uri="{FF2B5EF4-FFF2-40B4-BE49-F238E27FC236}">
                <a16:creationId xmlns:a16="http://schemas.microsoft.com/office/drawing/2014/main" id="{5E1E2F8E-8144-4919-A936-EBD06CC9C93D}"/>
              </a:ext>
            </a:extLst>
          </p:cNvPr>
          <p:cNvSpPr>
            <a:spLocks noChangeArrowheads="1"/>
          </p:cNvSpPr>
          <p:nvPr/>
        </p:nvSpPr>
        <p:spPr bwMode="auto">
          <a:xfrm>
            <a:off x="1828800" y="1196975"/>
            <a:ext cx="86106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25724" dir="18900000" algn="ctr" rotWithShape="0">
                    <a:schemeClr val="bg2"/>
                  </a:outerShdw>
                </a:effectLst>
              </a14:hiddenEffects>
            </a:ext>
          </a:extLst>
        </p:spPr>
        <p:txBody>
          <a:bodyPr>
            <a:spAutoFit/>
          </a:bodyPr>
          <a:lstStyle/>
          <a:p>
            <a:pPr eaLnBrk="1" hangingPunct="1"/>
            <a:r>
              <a:rPr lang="en-US" altLang="zh-CN">
                <a:solidFill>
                  <a:srgbClr val="000000"/>
                </a:solidFill>
              </a:rPr>
              <a:t>         </a:t>
            </a:r>
            <a:r>
              <a:rPr lang="zh-CN" altLang="en-US" sz="2400" b="1">
                <a:solidFill>
                  <a:srgbClr val="000000"/>
                </a:solidFill>
                <a:latin typeface="宋体" panose="02010600030101010101" pitchFamily="2" charset="-122"/>
              </a:rPr>
              <a:t>基于混沌变码本流密码系统框图如图所示。该系统由驱动部分，码本变换部分和输出部分组成。它利用混沌系统产生驱动序列元素    ，通过变换码本   </a:t>
            </a:r>
            <a:r>
              <a:rPr lang="en-US" altLang="zh-CN" sz="2400" b="1">
                <a:solidFill>
                  <a:srgbClr val="000000"/>
                </a:solidFill>
                <a:latin typeface="宋体" panose="02010600030101010101" pitchFamily="2" charset="-122"/>
              </a:rPr>
              <a:t>,</a:t>
            </a:r>
            <a:r>
              <a:rPr lang="zh-CN" altLang="en-US" sz="2400" b="1">
                <a:solidFill>
                  <a:srgbClr val="000000"/>
                </a:solidFill>
                <a:latin typeface="宋体" panose="02010600030101010101" pitchFamily="2" charset="-122"/>
              </a:rPr>
              <a:t>可产生良好密码学特性的密钥流             ，将   与明文相异或可产生相应的密文。</a:t>
            </a:r>
          </a:p>
        </p:txBody>
      </p:sp>
      <p:sp>
        <p:nvSpPr>
          <p:cNvPr id="614411" name="Rectangle 11">
            <a:extLst>
              <a:ext uri="{FF2B5EF4-FFF2-40B4-BE49-F238E27FC236}">
                <a16:creationId xmlns:a16="http://schemas.microsoft.com/office/drawing/2014/main" id="{FC3D929F-606D-4B97-912D-14B3D45E2ADD}"/>
              </a:ext>
            </a:extLst>
          </p:cNvPr>
          <p:cNvSpPr>
            <a:spLocks noChangeArrowheads="1"/>
          </p:cNvSpPr>
          <p:nvPr/>
        </p:nvSpPr>
        <p:spPr bwMode="auto">
          <a:xfrm>
            <a:off x="-228600" y="2101334"/>
            <a:ext cx="184731" cy="369332"/>
          </a:xfrm>
          <a:prstGeom prst="rect">
            <a:avLst/>
          </a:prstGeom>
          <a:noFill/>
          <a:ln>
            <a:noFill/>
          </a:ln>
          <a:effectLst>
            <a:outerShdw dist="125724" dir="189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Lst>
        </p:spPr>
        <p:txBody>
          <a:bodyPr wrap="none" anchor="ctr">
            <a:spAutoFit/>
          </a:bodyPr>
          <a:lstStyle/>
          <a:p>
            <a:endParaRPr lang="zh-CN" altLang="en-US"/>
          </a:p>
        </p:txBody>
      </p:sp>
      <p:sp>
        <p:nvSpPr>
          <p:cNvPr id="614413" name="Rectangle 13">
            <a:extLst>
              <a:ext uri="{FF2B5EF4-FFF2-40B4-BE49-F238E27FC236}">
                <a16:creationId xmlns:a16="http://schemas.microsoft.com/office/drawing/2014/main" id="{970D1DF3-3B16-42F9-88BB-F81966E3B310}"/>
              </a:ext>
            </a:extLst>
          </p:cNvPr>
          <p:cNvSpPr>
            <a:spLocks noChangeArrowheads="1"/>
          </p:cNvSpPr>
          <p:nvPr/>
        </p:nvSpPr>
        <p:spPr bwMode="auto">
          <a:xfrm>
            <a:off x="1524001" y="3125272"/>
            <a:ext cx="184731" cy="369332"/>
          </a:xfrm>
          <a:prstGeom prst="rect">
            <a:avLst/>
          </a:prstGeom>
          <a:noFill/>
          <a:ln>
            <a:noFill/>
          </a:ln>
          <a:effectLst>
            <a:outerShdw dist="125724" dir="189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Lst>
        </p:spPr>
        <p:txBody>
          <a:bodyPr wrap="none" anchor="ctr">
            <a:spAutoFit/>
          </a:bodyPr>
          <a:lstStyle/>
          <a:p>
            <a:endParaRPr lang="zh-CN" altLang="en-US"/>
          </a:p>
        </p:txBody>
      </p:sp>
      <p:graphicFrame>
        <p:nvGraphicFramePr>
          <p:cNvPr id="614412" name="Object 12">
            <a:extLst>
              <a:ext uri="{FF2B5EF4-FFF2-40B4-BE49-F238E27FC236}">
                <a16:creationId xmlns:a16="http://schemas.microsoft.com/office/drawing/2014/main" id="{B541CEBB-8890-4D89-82E6-D0C09E424F4B}"/>
              </a:ext>
            </a:extLst>
          </p:cNvPr>
          <p:cNvGraphicFramePr>
            <a:graphicFrameLocks noChangeAspect="1"/>
          </p:cNvGraphicFramePr>
          <p:nvPr/>
        </p:nvGraphicFramePr>
        <p:xfrm>
          <a:off x="3568701" y="1968501"/>
          <a:ext cx="511175" cy="530225"/>
        </p:xfrm>
        <a:graphic>
          <a:graphicData uri="http://schemas.openxmlformats.org/presentationml/2006/ole">
            <mc:AlternateContent xmlns:mc="http://schemas.openxmlformats.org/markup-compatibility/2006">
              <mc:Choice xmlns:v="urn:schemas-microsoft-com:vml" Requires="v">
                <p:oleObj spid="_x0000_s30747" name="Equation" r:id="rId3" imgW="241200" imgH="253800" progId="Equation.DSMT4">
                  <p:embed/>
                </p:oleObj>
              </mc:Choice>
              <mc:Fallback>
                <p:oleObj name="Equation" r:id="rId3" imgW="241200" imgH="253800" progId="Equation.DSMT4">
                  <p:embed/>
                  <p:pic>
                    <p:nvPicPr>
                      <p:cNvPr id="614412" name="Object 12">
                        <a:extLst>
                          <a:ext uri="{FF2B5EF4-FFF2-40B4-BE49-F238E27FC236}">
                            <a16:creationId xmlns:a16="http://schemas.microsoft.com/office/drawing/2014/main" id="{B541CEBB-8890-4D89-82E6-D0C09E424F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8701" y="1968501"/>
                        <a:ext cx="511175" cy="530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4415" name="Rectangle 15">
            <a:extLst>
              <a:ext uri="{FF2B5EF4-FFF2-40B4-BE49-F238E27FC236}">
                <a16:creationId xmlns:a16="http://schemas.microsoft.com/office/drawing/2014/main" id="{DE68BF00-49A0-4E12-BD94-9E214140B175}"/>
              </a:ext>
            </a:extLst>
          </p:cNvPr>
          <p:cNvSpPr>
            <a:spLocks noChangeArrowheads="1"/>
          </p:cNvSpPr>
          <p:nvPr/>
        </p:nvSpPr>
        <p:spPr bwMode="auto">
          <a:xfrm>
            <a:off x="1524001" y="3115747"/>
            <a:ext cx="184731" cy="369332"/>
          </a:xfrm>
          <a:prstGeom prst="rect">
            <a:avLst/>
          </a:prstGeom>
          <a:noFill/>
          <a:ln>
            <a:noFill/>
          </a:ln>
          <a:effectLst>
            <a:outerShdw dist="125724" dir="189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Lst>
        </p:spPr>
        <p:txBody>
          <a:bodyPr wrap="none" anchor="ctr">
            <a:spAutoFit/>
          </a:bodyPr>
          <a:lstStyle/>
          <a:p>
            <a:endParaRPr lang="zh-CN" altLang="en-US"/>
          </a:p>
        </p:txBody>
      </p:sp>
      <p:graphicFrame>
        <p:nvGraphicFramePr>
          <p:cNvPr id="614414" name="Object 14">
            <a:extLst>
              <a:ext uri="{FF2B5EF4-FFF2-40B4-BE49-F238E27FC236}">
                <a16:creationId xmlns:a16="http://schemas.microsoft.com/office/drawing/2014/main" id="{CD20845A-8210-4376-ADF4-5ADDFBD872EA}"/>
              </a:ext>
            </a:extLst>
          </p:cNvPr>
          <p:cNvGraphicFramePr>
            <a:graphicFrameLocks noChangeAspect="1"/>
          </p:cNvGraphicFramePr>
          <p:nvPr/>
        </p:nvGraphicFramePr>
        <p:xfrm>
          <a:off x="6161088" y="1970088"/>
          <a:ext cx="468312" cy="468312"/>
        </p:xfrm>
        <a:graphic>
          <a:graphicData uri="http://schemas.openxmlformats.org/presentationml/2006/ole">
            <mc:AlternateContent xmlns:mc="http://schemas.openxmlformats.org/markup-compatibility/2006">
              <mc:Choice xmlns:v="urn:schemas-microsoft-com:vml" Requires="v">
                <p:oleObj spid="_x0000_s30748" name="Equation" r:id="rId5" imgW="253780" imgH="253780" progId="Equation.DSMT4">
                  <p:embed/>
                </p:oleObj>
              </mc:Choice>
              <mc:Fallback>
                <p:oleObj name="Equation" r:id="rId5" imgW="253780" imgH="253780" progId="Equation.DSMT4">
                  <p:embed/>
                  <p:pic>
                    <p:nvPicPr>
                      <p:cNvPr id="614414" name="Object 14">
                        <a:extLst>
                          <a:ext uri="{FF2B5EF4-FFF2-40B4-BE49-F238E27FC236}">
                            <a16:creationId xmlns:a16="http://schemas.microsoft.com/office/drawing/2014/main" id="{CD20845A-8210-4376-ADF4-5ADDFBD872E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61088" y="1970088"/>
                        <a:ext cx="468312" cy="468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4417" name="Rectangle 17">
            <a:extLst>
              <a:ext uri="{FF2B5EF4-FFF2-40B4-BE49-F238E27FC236}">
                <a16:creationId xmlns:a16="http://schemas.microsoft.com/office/drawing/2014/main" id="{19883930-EB8F-4A5F-935A-486C6FC7135B}"/>
              </a:ext>
            </a:extLst>
          </p:cNvPr>
          <p:cNvSpPr>
            <a:spLocks noChangeArrowheads="1"/>
          </p:cNvSpPr>
          <p:nvPr/>
        </p:nvSpPr>
        <p:spPr bwMode="auto">
          <a:xfrm>
            <a:off x="1524001" y="3125272"/>
            <a:ext cx="184731" cy="369332"/>
          </a:xfrm>
          <a:prstGeom prst="rect">
            <a:avLst/>
          </a:prstGeom>
          <a:noFill/>
          <a:ln>
            <a:noFill/>
          </a:ln>
          <a:effectLst>
            <a:outerShdw dist="125724" dir="189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Lst>
        </p:spPr>
        <p:txBody>
          <a:bodyPr wrap="none" anchor="ctr">
            <a:spAutoFit/>
          </a:bodyPr>
          <a:lstStyle/>
          <a:p>
            <a:endParaRPr lang="zh-CN" altLang="en-US"/>
          </a:p>
        </p:txBody>
      </p:sp>
      <p:graphicFrame>
        <p:nvGraphicFramePr>
          <p:cNvPr id="614416" name="Object 16">
            <a:extLst>
              <a:ext uri="{FF2B5EF4-FFF2-40B4-BE49-F238E27FC236}">
                <a16:creationId xmlns:a16="http://schemas.microsoft.com/office/drawing/2014/main" id="{D8E7D3BD-4BF6-433C-97FD-4A23F25E8FF9}"/>
              </a:ext>
            </a:extLst>
          </p:cNvPr>
          <p:cNvGraphicFramePr>
            <a:graphicFrameLocks noChangeAspect="1"/>
          </p:cNvGraphicFramePr>
          <p:nvPr/>
        </p:nvGraphicFramePr>
        <p:xfrm>
          <a:off x="2971800" y="2306638"/>
          <a:ext cx="1944688" cy="512762"/>
        </p:xfrm>
        <a:graphic>
          <a:graphicData uri="http://schemas.openxmlformats.org/presentationml/2006/ole">
            <mc:AlternateContent xmlns:mc="http://schemas.openxmlformats.org/markup-compatibility/2006">
              <mc:Choice xmlns:v="urn:schemas-microsoft-com:vml" Requires="v">
                <p:oleObj spid="_x0000_s30749" name="Equation" r:id="rId7" imgW="901440" imgH="241200" progId="Equation.DSMT4">
                  <p:embed/>
                </p:oleObj>
              </mc:Choice>
              <mc:Fallback>
                <p:oleObj name="Equation" r:id="rId7" imgW="901440" imgH="241200" progId="Equation.DSMT4">
                  <p:embed/>
                  <p:pic>
                    <p:nvPicPr>
                      <p:cNvPr id="614416" name="Object 16">
                        <a:extLst>
                          <a:ext uri="{FF2B5EF4-FFF2-40B4-BE49-F238E27FC236}">
                            <a16:creationId xmlns:a16="http://schemas.microsoft.com/office/drawing/2014/main" id="{D8E7D3BD-4BF6-433C-97FD-4A23F25E8FF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71800" y="2306638"/>
                        <a:ext cx="1944688" cy="512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4419" name="Rectangle 19">
            <a:extLst>
              <a:ext uri="{FF2B5EF4-FFF2-40B4-BE49-F238E27FC236}">
                <a16:creationId xmlns:a16="http://schemas.microsoft.com/office/drawing/2014/main" id="{B7BC04D1-7F64-44A9-BD4B-AD26F4DF97A6}"/>
              </a:ext>
            </a:extLst>
          </p:cNvPr>
          <p:cNvSpPr>
            <a:spLocks noChangeArrowheads="1"/>
          </p:cNvSpPr>
          <p:nvPr/>
        </p:nvSpPr>
        <p:spPr bwMode="auto">
          <a:xfrm>
            <a:off x="1524001" y="3125272"/>
            <a:ext cx="184731" cy="369332"/>
          </a:xfrm>
          <a:prstGeom prst="rect">
            <a:avLst/>
          </a:prstGeom>
          <a:noFill/>
          <a:ln>
            <a:noFill/>
          </a:ln>
          <a:effectLst>
            <a:outerShdw dist="125724" dir="189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Lst>
        </p:spPr>
        <p:txBody>
          <a:bodyPr wrap="none" anchor="ctr">
            <a:spAutoFit/>
          </a:bodyPr>
          <a:lstStyle/>
          <a:p>
            <a:endParaRPr lang="zh-CN" altLang="en-US"/>
          </a:p>
        </p:txBody>
      </p:sp>
      <p:graphicFrame>
        <p:nvGraphicFramePr>
          <p:cNvPr id="614418" name="Object 18">
            <a:extLst>
              <a:ext uri="{FF2B5EF4-FFF2-40B4-BE49-F238E27FC236}">
                <a16:creationId xmlns:a16="http://schemas.microsoft.com/office/drawing/2014/main" id="{98D7DD7C-92FF-4A2D-AFFC-191F1114AAA6}"/>
              </a:ext>
            </a:extLst>
          </p:cNvPr>
          <p:cNvGraphicFramePr>
            <a:graphicFrameLocks noChangeAspect="1"/>
          </p:cNvGraphicFramePr>
          <p:nvPr/>
        </p:nvGraphicFramePr>
        <p:xfrm>
          <a:off x="5486401" y="2344738"/>
          <a:ext cx="441325" cy="398462"/>
        </p:xfrm>
        <a:graphic>
          <a:graphicData uri="http://schemas.openxmlformats.org/presentationml/2006/ole">
            <mc:AlternateContent xmlns:mc="http://schemas.openxmlformats.org/markup-compatibility/2006">
              <mc:Choice xmlns:v="urn:schemas-microsoft-com:vml" Requires="v">
                <p:oleObj spid="_x0000_s30750" name="Equation" r:id="rId9" imgW="190417" imgH="241195" progId="Equation.DSMT4">
                  <p:embed/>
                </p:oleObj>
              </mc:Choice>
              <mc:Fallback>
                <p:oleObj name="Equation" r:id="rId9" imgW="190417" imgH="241195" progId="Equation.DSMT4">
                  <p:embed/>
                  <p:pic>
                    <p:nvPicPr>
                      <p:cNvPr id="614418" name="Object 18">
                        <a:extLst>
                          <a:ext uri="{FF2B5EF4-FFF2-40B4-BE49-F238E27FC236}">
                            <a16:creationId xmlns:a16="http://schemas.microsoft.com/office/drawing/2014/main" id="{98D7DD7C-92FF-4A2D-AFFC-191F1114AAA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86401" y="2344738"/>
                        <a:ext cx="441325" cy="398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4421" name="Rectangle 21">
            <a:extLst>
              <a:ext uri="{FF2B5EF4-FFF2-40B4-BE49-F238E27FC236}">
                <a16:creationId xmlns:a16="http://schemas.microsoft.com/office/drawing/2014/main" id="{9C140BE2-94F3-49D7-BF0C-89AC8BBD28D9}"/>
              </a:ext>
            </a:extLst>
          </p:cNvPr>
          <p:cNvSpPr>
            <a:spLocks noChangeArrowheads="1"/>
          </p:cNvSpPr>
          <p:nvPr/>
        </p:nvSpPr>
        <p:spPr bwMode="auto">
          <a:xfrm>
            <a:off x="-612775" y="2956997"/>
            <a:ext cx="184731" cy="369332"/>
          </a:xfrm>
          <a:prstGeom prst="rect">
            <a:avLst/>
          </a:prstGeom>
          <a:noFill/>
          <a:ln>
            <a:noFill/>
          </a:ln>
          <a:effectLst>
            <a:outerShdw dist="125724" dir="189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Lst>
        </p:spPr>
        <p:txBody>
          <a:bodyPr wrap="none" anchor="ctr">
            <a:spAutoFit/>
          </a:bodyPr>
          <a:lstStyle/>
          <a:p>
            <a:endParaRPr lang="zh-CN" altLang="en-US"/>
          </a:p>
        </p:txBody>
      </p:sp>
      <p:sp>
        <p:nvSpPr>
          <p:cNvPr id="614423" name="Rectangle 23">
            <a:extLst>
              <a:ext uri="{FF2B5EF4-FFF2-40B4-BE49-F238E27FC236}">
                <a16:creationId xmlns:a16="http://schemas.microsoft.com/office/drawing/2014/main" id="{84C4E645-7A37-466D-B643-8B732B5E6347}"/>
              </a:ext>
            </a:extLst>
          </p:cNvPr>
          <p:cNvSpPr>
            <a:spLocks noChangeArrowheads="1"/>
          </p:cNvSpPr>
          <p:nvPr/>
        </p:nvSpPr>
        <p:spPr bwMode="auto">
          <a:xfrm>
            <a:off x="2438401" y="2482334"/>
            <a:ext cx="184731" cy="369332"/>
          </a:xfrm>
          <a:prstGeom prst="rect">
            <a:avLst/>
          </a:prstGeom>
          <a:noFill/>
          <a:ln>
            <a:noFill/>
          </a:ln>
          <a:effectLst>
            <a:outerShdw dist="125724" dir="189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Lst>
        </p:spPr>
        <p:txBody>
          <a:bodyPr wrap="none" anchor="ctr">
            <a:spAutoFit/>
          </a:bodyPr>
          <a:lstStyle/>
          <a:p>
            <a:endParaRPr lang="zh-CN" altLang="en-US"/>
          </a:p>
        </p:txBody>
      </p:sp>
      <p:graphicFrame>
        <p:nvGraphicFramePr>
          <p:cNvPr id="614422" name="Object 22">
            <a:extLst>
              <a:ext uri="{FF2B5EF4-FFF2-40B4-BE49-F238E27FC236}">
                <a16:creationId xmlns:a16="http://schemas.microsoft.com/office/drawing/2014/main" id="{834E2FD5-38B5-4011-92F5-9640818FA61B}"/>
              </a:ext>
            </a:extLst>
          </p:cNvPr>
          <p:cNvGraphicFramePr>
            <a:graphicFrameLocks noChangeAspect="1"/>
          </p:cNvGraphicFramePr>
          <p:nvPr/>
        </p:nvGraphicFramePr>
        <p:xfrm>
          <a:off x="2566989" y="3429000"/>
          <a:ext cx="325437" cy="406400"/>
        </p:xfrm>
        <a:graphic>
          <a:graphicData uri="http://schemas.openxmlformats.org/presentationml/2006/ole">
            <mc:AlternateContent xmlns:mc="http://schemas.openxmlformats.org/markup-compatibility/2006">
              <mc:Choice xmlns:v="urn:schemas-microsoft-com:vml" Requires="v">
                <p:oleObj spid="_x0000_s30751" name="Equation" r:id="rId11" imgW="190417" imgH="241195" progId="Equation.DSMT4">
                  <p:embed/>
                </p:oleObj>
              </mc:Choice>
              <mc:Fallback>
                <p:oleObj name="Equation" r:id="rId11" imgW="190417" imgH="241195" progId="Equation.DSMT4">
                  <p:embed/>
                  <p:pic>
                    <p:nvPicPr>
                      <p:cNvPr id="614422" name="Object 22">
                        <a:extLst>
                          <a:ext uri="{FF2B5EF4-FFF2-40B4-BE49-F238E27FC236}">
                            <a16:creationId xmlns:a16="http://schemas.microsoft.com/office/drawing/2014/main" id="{834E2FD5-38B5-4011-92F5-9640818FA61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66989" y="3429000"/>
                        <a:ext cx="325437"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14425" name="Group 25">
            <a:extLst>
              <a:ext uri="{FF2B5EF4-FFF2-40B4-BE49-F238E27FC236}">
                <a16:creationId xmlns:a16="http://schemas.microsoft.com/office/drawing/2014/main" id="{04960BDC-8053-492F-B084-F31FF3CE0739}"/>
              </a:ext>
            </a:extLst>
          </p:cNvPr>
          <p:cNvGrpSpPr>
            <a:grpSpLocks/>
          </p:cNvGrpSpPr>
          <p:nvPr/>
        </p:nvGrpSpPr>
        <p:grpSpPr bwMode="auto">
          <a:xfrm>
            <a:off x="2209801" y="3105150"/>
            <a:ext cx="7815263" cy="3563938"/>
            <a:chOff x="453" y="818"/>
            <a:chExt cx="4923" cy="2245"/>
          </a:xfrm>
        </p:grpSpPr>
        <p:sp>
          <p:nvSpPr>
            <p:cNvPr id="614426" name="Rectangle 26">
              <a:extLst>
                <a:ext uri="{FF2B5EF4-FFF2-40B4-BE49-F238E27FC236}">
                  <a16:creationId xmlns:a16="http://schemas.microsoft.com/office/drawing/2014/main" id="{CB51F47A-3540-4A10-A740-13E6702F4769}"/>
                </a:ext>
              </a:extLst>
            </p:cNvPr>
            <p:cNvSpPr>
              <a:spLocks noChangeArrowheads="1"/>
            </p:cNvSpPr>
            <p:nvPr/>
          </p:nvSpPr>
          <p:spPr bwMode="auto">
            <a:xfrm>
              <a:off x="4176" y="818"/>
              <a:ext cx="1200" cy="1872"/>
            </a:xfrm>
            <a:prstGeom prst="rect">
              <a:avLst/>
            </a:prstGeom>
            <a:solidFill>
              <a:srgbClr val="FFFFFF"/>
            </a:solidFill>
            <a:ln w="12700">
              <a:solidFill>
                <a:srgbClr val="000000"/>
              </a:solidFill>
              <a:miter lim="800000"/>
              <a:headEnd/>
              <a:tailEnd/>
            </a:ln>
          </p:spPr>
          <p:txBody>
            <a:bodyPr/>
            <a:lstStyle/>
            <a:p>
              <a:endParaRPr lang="zh-CN" altLang="en-US"/>
            </a:p>
          </p:txBody>
        </p:sp>
        <p:sp>
          <p:nvSpPr>
            <p:cNvPr id="614427" name="Rectangle 27">
              <a:extLst>
                <a:ext uri="{FF2B5EF4-FFF2-40B4-BE49-F238E27FC236}">
                  <a16:creationId xmlns:a16="http://schemas.microsoft.com/office/drawing/2014/main" id="{58099A3F-7960-453B-8CFA-9D67A61D08F4}"/>
                </a:ext>
              </a:extLst>
            </p:cNvPr>
            <p:cNvSpPr>
              <a:spLocks noChangeArrowheads="1"/>
            </p:cNvSpPr>
            <p:nvPr/>
          </p:nvSpPr>
          <p:spPr bwMode="auto">
            <a:xfrm>
              <a:off x="4422" y="947"/>
              <a:ext cx="73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300">
                  <a:solidFill>
                    <a:srgbClr val="000000"/>
                  </a:solidFill>
                  <a:latin typeface="宋体" panose="02010600030101010101" pitchFamily="2" charset="-122"/>
                </a:rPr>
                <a:t>输出部分</a:t>
              </a:r>
              <a:endParaRPr lang="zh-CN" altLang="en-US"/>
            </a:p>
          </p:txBody>
        </p:sp>
        <p:sp>
          <p:nvSpPr>
            <p:cNvPr id="614428" name="Rectangle 28">
              <a:extLst>
                <a:ext uri="{FF2B5EF4-FFF2-40B4-BE49-F238E27FC236}">
                  <a16:creationId xmlns:a16="http://schemas.microsoft.com/office/drawing/2014/main" id="{822E9B63-8711-47A8-8DC1-CC48CA4BAF8F}"/>
                </a:ext>
              </a:extLst>
            </p:cNvPr>
            <p:cNvSpPr>
              <a:spLocks noChangeArrowheads="1"/>
            </p:cNvSpPr>
            <p:nvPr/>
          </p:nvSpPr>
          <p:spPr bwMode="auto">
            <a:xfrm>
              <a:off x="2688" y="818"/>
              <a:ext cx="1496" cy="1872"/>
            </a:xfrm>
            <a:prstGeom prst="rect">
              <a:avLst/>
            </a:prstGeom>
            <a:solidFill>
              <a:srgbClr val="FFFFFF"/>
            </a:solidFill>
            <a:ln w="12700">
              <a:solidFill>
                <a:srgbClr val="000000"/>
              </a:solidFill>
              <a:miter lim="800000"/>
              <a:headEnd/>
              <a:tailEnd/>
            </a:ln>
          </p:spPr>
          <p:txBody>
            <a:bodyPr/>
            <a:lstStyle/>
            <a:p>
              <a:endParaRPr lang="zh-CN" altLang="en-US"/>
            </a:p>
          </p:txBody>
        </p:sp>
        <p:sp>
          <p:nvSpPr>
            <p:cNvPr id="614429" name="Rectangle 29">
              <a:extLst>
                <a:ext uri="{FF2B5EF4-FFF2-40B4-BE49-F238E27FC236}">
                  <a16:creationId xmlns:a16="http://schemas.microsoft.com/office/drawing/2014/main" id="{9569B243-739E-49D5-B92A-81D3E6E5F6E6}"/>
                </a:ext>
              </a:extLst>
            </p:cNvPr>
            <p:cNvSpPr>
              <a:spLocks noChangeArrowheads="1"/>
            </p:cNvSpPr>
            <p:nvPr/>
          </p:nvSpPr>
          <p:spPr bwMode="auto">
            <a:xfrm>
              <a:off x="2926" y="975"/>
              <a:ext cx="1288"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300">
                  <a:solidFill>
                    <a:srgbClr val="000000"/>
                  </a:solidFill>
                  <a:latin typeface="宋体" panose="02010600030101010101" pitchFamily="2" charset="-122"/>
                </a:rPr>
                <a:t>非线性变换部分</a:t>
              </a:r>
              <a:endParaRPr lang="zh-CN" altLang="en-US"/>
            </a:p>
          </p:txBody>
        </p:sp>
        <p:sp>
          <p:nvSpPr>
            <p:cNvPr id="614430" name="Rectangle 30">
              <a:extLst>
                <a:ext uri="{FF2B5EF4-FFF2-40B4-BE49-F238E27FC236}">
                  <a16:creationId xmlns:a16="http://schemas.microsoft.com/office/drawing/2014/main" id="{C4F91B67-147A-4222-8BC1-1DF436F425CB}"/>
                </a:ext>
              </a:extLst>
            </p:cNvPr>
            <p:cNvSpPr>
              <a:spLocks noChangeArrowheads="1"/>
            </p:cNvSpPr>
            <p:nvPr/>
          </p:nvSpPr>
          <p:spPr bwMode="auto">
            <a:xfrm>
              <a:off x="453" y="818"/>
              <a:ext cx="2240" cy="1872"/>
            </a:xfrm>
            <a:prstGeom prst="rect">
              <a:avLst/>
            </a:prstGeom>
            <a:solidFill>
              <a:srgbClr val="FFFFFF"/>
            </a:solidFill>
            <a:ln w="12700">
              <a:solidFill>
                <a:srgbClr val="000000"/>
              </a:solidFill>
              <a:miter lim="800000"/>
              <a:headEnd/>
              <a:tailEnd/>
            </a:ln>
          </p:spPr>
          <p:txBody>
            <a:bodyPr/>
            <a:lstStyle/>
            <a:p>
              <a:endParaRPr lang="zh-CN" altLang="en-US"/>
            </a:p>
          </p:txBody>
        </p:sp>
        <p:sp>
          <p:nvSpPr>
            <p:cNvPr id="614431" name="Rectangle 31">
              <a:extLst>
                <a:ext uri="{FF2B5EF4-FFF2-40B4-BE49-F238E27FC236}">
                  <a16:creationId xmlns:a16="http://schemas.microsoft.com/office/drawing/2014/main" id="{74376F30-E559-4BE6-94C0-24D682333577}"/>
                </a:ext>
              </a:extLst>
            </p:cNvPr>
            <p:cNvSpPr>
              <a:spLocks noChangeArrowheads="1"/>
            </p:cNvSpPr>
            <p:nvPr/>
          </p:nvSpPr>
          <p:spPr bwMode="auto">
            <a:xfrm>
              <a:off x="1104" y="975"/>
              <a:ext cx="1104"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300">
                  <a:solidFill>
                    <a:srgbClr val="000000"/>
                  </a:solidFill>
                  <a:latin typeface="宋体" panose="02010600030101010101" pitchFamily="2" charset="-122"/>
                </a:rPr>
                <a:t>混沌驱动部分</a:t>
              </a:r>
              <a:endParaRPr lang="zh-CN" altLang="en-US"/>
            </a:p>
          </p:txBody>
        </p:sp>
        <p:sp>
          <p:nvSpPr>
            <p:cNvPr id="614432" name="Rectangle 32">
              <a:extLst>
                <a:ext uri="{FF2B5EF4-FFF2-40B4-BE49-F238E27FC236}">
                  <a16:creationId xmlns:a16="http://schemas.microsoft.com/office/drawing/2014/main" id="{8DE69D3B-4DD3-40C1-905C-3B089D4545BC}"/>
                </a:ext>
              </a:extLst>
            </p:cNvPr>
            <p:cNvSpPr>
              <a:spLocks noChangeArrowheads="1"/>
            </p:cNvSpPr>
            <p:nvPr/>
          </p:nvSpPr>
          <p:spPr bwMode="auto">
            <a:xfrm>
              <a:off x="887" y="1374"/>
              <a:ext cx="473" cy="547"/>
            </a:xfrm>
            <a:prstGeom prst="rect">
              <a:avLst/>
            </a:prstGeom>
            <a:solidFill>
              <a:srgbClr val="FFFFFF"/>
            </a:solidFill>
            <a:ln w="12700">
              <a:solidFill>
                <a:srgbClr val="000000"/>
              </a:solidFill>
              <a:miter lim="800000"/>
              <a:headEnd/>
              <a:tailEnd/>
            </a:ln>
          </p:spPr>
          <p:txBody>
            <a:bodyPr/>
            <a:lstStyle/>
            <a:p>
              <a:endParaRPr lang="zh-CN" altLang="en-US"/>
            </a:p>
          </p:txBody>
        </p:sp>
        <p:sp>
          <p:nvSpPr>
            <p:cNvPr id="614433" name="Rectangle 33">
              <a:extLst>
                <a:ext uri="{FF2B5EF4-FFF2-40B4-BE49-F238E27FC236}">
                  <a16:creationId xmlns:a16="http://schemas.microsoft.com/office/drawing/2014/main" id="{86B4AD1F-FE97-473C-A084-B66721A0AA19}"/>
                </a:ext>
              </a:extLst>
            </p:cNvPr>
            <p:cNvSpPr>
              <a:spLocks noChangeArrowheads="1"/>
            </p:cNvSpPr>
            <p:nvPr/>
          </p:nvSpPr>
          <p:spPr bwMode="auto">
            <a:xfrm>
              <a:off x="933" y="1476"/>
              <a:ext cx="460"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900">
                  <a:solidFill>
                    <a:srgbClr val="000000"/>
                  </a:solidFill>
                  <a:latin typeface="宋体" panose="02010600030101010101" pitchFamily="2" charset="-122"/>
                </a:rPr>
                <a:t>改进混</a:t>
              </a:r>
              <a:endParaRPr lang="zh-CN" altLang="en-US"/>
            </a:p>
          </p:txBody>
        </p:sp>
        <p:sp>
          <p:nvSpPr>
            <p:cNvPr id="614434" name="Rectangle 34">
              <a:extLst>
                <a:ext uri="{FF2B5EF4-FFF2-40B4-BE49-F238E27FC236}">
                  <a16:creationId xmlns:a16="http://schemas.microsoft.com/office/drawing/2014/main" id="{4E8E8395-184D-425E-ADD2-11DD53E673FE}"/>
                </a:ext>
              </a:extLst>
            </p:cNvPr>
            <p:cNvSpPr>
              <a:spLocks noChangeArrowheads="1"/>
            </p:cNvSpPr>
            <p:nvPr/>
          </p:nvSpPr>
          <p:spPr bwMode="auto">
            <a:xfrm>
              <a:off x="933" y="1652"/>
              <a:ext cx="460"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900">
                  <a:solidFill>
                    <a:srgbClr val="000000"/>
                  </a:solidFill>
                  <a:latin typeface="宋体" panose="02010600030101010101" pitchFamily="2" charset="-122"/>
                </a:rPr>
                <a:t>沌映射</a:t>
              </a:r>
              <a:endParaRPr lang="zh-CN" altLang="en-US"/>
            </a:p>
          </p:txBody>
        </p:sp>
        <p:sp>
          <p:nvSpPr>
            <p:cNvPr id="614435" name="Rectangle 35">
              <a:extLst>
                <a:ext uri="{FF2B5EF4-FFF2-40B4-BE49-F238E27FC236}">
                  <a16:creationId xmlns:a16="http://schemas.microsoft.com/office/drawing/2014/main" id="{A310336F-4470-48B7-A25F-BB26B1DFA2F7}"/>
                </a:ext>
              </a:extLst>
            </p:cNvPr>
            <p:cNvSpPr>
              <a:spLocks noChangeArrowheads="1"/>
            </p:cNvSpPr>
            <p:nvPr/>
          </p:nvSpPr>
          <p:spPr bwMode="auto">
            <a:xfrm>
              <a:off x="1693" y="1374"/>
              <a:ext cx="233" cy="565"/>
            </a:xfrm>
            <a:prstGeom prst="rect">
              <a:avLst/>
            </a:prstGeom>
            <a:solidFill>
              <a:srgbClr val="FFFFFF"/>
            </a:solidFill>
            <a:ln w="12700">
              <a:solidFill>
                <a:srgbClr val="000000"/>
              </a:solidFill>
              <a:miter lim="800000"/>
              <a:headEnd/>
              <a:tailEnd/>
            </a:ln>
          </p:spPr>
          <p:txBody>
            <a:bodyPr/>
            <a:lstStyle/>
            <a:p>
              <a:endParaRPr lang="zh-CN" altLang="en-US"/>
            </a:p>
          </p:txBody>
        </p:sp>
        <p:sp>
          <p:nvSpPr>
            <p:cNvPr id="614436" name="Rectangle 36">
              <a:extLst>
                <a:ext uri="{FF2B5EF4-FFF2-40B4-BE49-F238E27FC236}">
                  <a16:creationId xmlns:a16="http://schemas.microsoft.com/office/drawing/2014/main" id="{37C96C5C-9FBA-409A-A60B-B10A15AF2180}"/>
                </a:ext>
              </a:extLst>
            </p:cNvPr>
            <p:cNvSpPr>
              <a:spLocks noChangeArrowheads="1"/>
            </p:cNvSpPr>
            <p:nvPr/>
          </p:nvSpPr>
          <p:spPr bwMode="auto">
            <a:xfrm>
              <a:off x="1747" y="1485"/>
              <a:ext cx="15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900">
                  <a:solidFill>
                    <a:srgbClr val="000000"/>
                  </a:solidFill>
                  <a:latin typeface="宋体" panose="02010600030101010101" pitchFamily="2" charset="-122"/>
                </a:rPr>
                <a:t>采</a:t>
              </a:r>
              <a:endParaRPr lang="zh-CN" altLang="en-US"/>
            </a:p>
          </p:txBody>
        </p:sp>
        <p:sp>
          <p:nvSpPr>
            <p:cNvPr id="614437" name="Rectangle 37">
              <a:extLst>
                <a:ext uri="{FF2B5EF4-FFF2-40B4-BE49-F238E27FC236}">
                  <a16:creationId xmlns:a16="http://schemas.microsoft.com/office/drawing/2014/main" id="{56ADFC46-DB4C-4B41-BF80-26EFE7E40DE4}"/>
                </a:ext>
              </a:extLst>
            </p:cNvPr>
            <p:cNvSpPr>
              <a:spLocks noChangeArrowheads="1"/>
            </p:cNvSpPr>
            <p:nvPr/>
          </p:nvSpPr>
          <p:spPr bwMode="auto">
            <a:xfrm>
              <a:off x="1747" y="1661"/>
              <a:ext cx="15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900">
                  <a:solidFill>
                    <a:srgbClr val="000000"/>
                  </a:solidFill>
                  <a:latin typeface="宋体" panose="02010600030101010101" pitchFamily="2" charset="-122"/>
                </a:rPr>
                <a:t>样</a:t>
              </a:r>
              <a:endParaRPr lang="zh-CN" altLang="en-US"/>
            </a:p>
          </p:txBody>
        </p:sp>
        <p:sp>
          <p:nvSpPr>
            <p:cNvPr id="614438" name="Rectangle 38">
              <a:extLst>
                <a:ext uri="{FF2B5EF4-FFF2-40B4-BE49-F238E27FC236}">
                  <a16:creationId xmlns:a16="http://schemas.microsoft.com/office/drawing/2014/main" id="{C8BAE5F3-1D2C-46FD-8F85-33886958E6A8}"/>
                </a:ext>
              </a:extLst>
            </p:cNvPr>
            <p:cNvSpPr>
              <a:spLocks noChangeArrowheads="1"/>
            </p:cNvSpPr>
            <p:nvPr/>
          </p:nvSpPr>
          <p:spPr bwMode="auto">
            <a:xfrm>
              <a:off x="2181" y="1374"/>
              <a:ext cx="396" cy="565"/>
            </a:xfrm>
            <a:prstGeom prst="rect">
              <a:avLst/>
            </a:prstGeom>
            <a:solidFill>
              <a:srgbClr val="FFFFFF"/>
            </a:solidFill>
            <a:ln w="12700">
              <a:solidFill>
                <a:srgbClr val="000000"/>
              </a:solidFill>
              <a:miter lim="800000"/>
              <a:headEnd/>
              <a:tailEnd/>
            </a:ln>
          </p:spPr>
          <p:txBody>
            <a:bodyPr/>
            <a:lstStyle/>
            <a:p>
              <a:endParaRPr lang="zh-CN" altLang="en-US"/>
            </a:p>
          </p:txBody>
        </p:sp>
        <p:sp>
          <p:nvSpPr>
            <p:cNvPr id="614439" name="Rectangle 39">
              <a:extLst>
                <a:ext uri="{FF2B5EF4-FFF2-40B4-BE49-F238E27FC236}">
                  <a16:creationId xmlns:a16="http://schemas.microsoft.com/office/drawing/2014/main" id="{042AD0F4-B440-4CB3-B6FB-BFC481081094}"/>
                </a:ext>
              </a:extLst>
            </p:cNvPr>
            <p:cNvSpPr>
              <a:spLocks noChangeArrowheads="1"/>
            </p:cNvSpPr>
            <p:nvPr/>
          </p:nvSpPr>
          <p:spPr bwMode="auto">
            <a:xfrm>
              <a:off x="2251" y="1485"/>
              <a:ext cx="30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900">
                  <a:solidFill>
                    <a:srgbClr val="000000"/>
                  </a:solidFill>
                  <a:latin typeface="宋体" panose="02010600030101010101" pitchFamily="2" charset="-122"/>
                </a:rPr>
                <a:t>组合</a:t>
              </a:r>
              <a:endParaRPr lang="zh-CN" altLang="en-US"/>
            </a:p>
          </p:txBody>
        </p:sp>
        <p:sp>
          <p:nvSpPr>
            <p:cNvPr id="614440" name="Rectangle 40">
              <a:extLst>
                <a:ext uri="{FF2B5EF4-FFF2-40B4-BE49-F238E27FC236}">
                  <a16:creationId xmlns:a16="http://schemas.microsoft.com/office/drawing/2014/main" id="{46799EDC-576B-4736-A9ED-6F9E7C513B9A}"/>
                </a:ext>
              </a:extLst>
            </p:cNvPr>
            <p:cNvSpPr>
              <a:spLocks noChangeArrowheads="1"/>
            </p:cNvSpPr>
            <p:nvPr/>
          </p:nvSpPr>
          <p:spPr bwMode="auto">
            <a:xfrm>
              <a:off x="2251" y="1661"/>
              <a:ext cx="30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900">
                  <a:solidFill>
                    <a:srgbClr val="000000"/>
                  </a:solidFill>
                  <a:latin typeface="宋体" panose="02010600030101010101" pitchFamily="2" charset="-122"/>
                </a:rPr>
                <a:t>编码</a:t>
              </a:r>
              <a:endParaRPr lang="zh-CN" altLang="en-US"/>
            </a:p>
          </p:txBody>
        </p:sp>
        <p:sp>
          <p:nvSpPr>
            <p:cNvPr id="614441" name="Freeform 41">
              <a:extLst>
                <a:ext uri="{FF2B5EF4-FFF2-40B4-BE49-F238E27FC236}">
                  <a16:creationId xmlns:a16="http://schemas.microsoft.com/office/drawing/2014/main" id="{4B84134C-A544-48A8-AE1B-0742CB00AF14}"/>
                </a:ext>
              </a:extLst>
            </p:cNvPr>
            <p:cNvSpPr>
              <a:spLocks/>
            </p:cNvSpPr>
            <p:nvPr/>
          </p:nvSpPr>
          <p:spPr bwMode="auto">
            <a:xfrm>
              <a:off x="530" y="1522"/>
              <a:ext cx="357" cy="260"/>
            </a:xfrm>
            <a:custGeom>
              <a:avLst/>
              <a:gdLst>
                <a:gd name="T0" fmla="*/ 357 w 357"/>
                <a:gd name="T1" fmla="*/ 130 h 260"/>
                <a:gd name="T2" fmla="*/ 295 w 357"/>
                <a:gd name="T3" fmla="*/ 0 h 260"/>
                <a:gd name="T4" fmla="*/ 295 w 357"/>
                <a:gd name="T5" fmla="*/ 84 h 260"/>
                <a:gd name="T6" fmla="*/ 0 w 357"/>
                <a:gd name="T7" fmla="*/ 84 h 260"/>
                <a:gd name="T8" fmla="*/ 0 w 357"/>
                <a:gd name="T9" fmla="*/ 167 h 260"/>
                <a:gd name="T10" fmla="*/ 295 w 357"/>
                <a:gd name="T11" fmla="*/ 167 h 260"/>
                <a:gd name="T12" fmla="*/ 295 w 357"/>
                <a:gd name="T13" fmla="*/ 260 h 260"/>
                <a:gd name="T14" fmla="*/ 357 w 357"/>
                <a:gd name="T15" fmla="*/ 130 h 2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7" h="260">
                  <a:moveTo>
                    <a:pt x="357" y="130"/>
                  </a:moveTo>
                  <a:lnTo>
                    <a:pt x="295" y="0"/>
                  </a:lnTo>
                  <a:lnTo>
                    <a:pt x="295" y="84"/>
                  </a:lnTo>
                  <a:lnTo>
                    <a:pt x="0" y="84"/>
                  </a:lnTo>
                  <a:lnTo>
                    <a:pt x="0" y="167"/>
                  </a:lnTo>
                  <a:lnTo>
                    <a:pt x="295" y="167"/>
                  </a:lnTo>
                  <a:lnTo>
                    <a:pt x="295" y="260"/>
                  </a:lnTo>
                  <a:lnTo>
                    <a:pt x="357" y="130"/>
                  </a:lnTo>
                  <a:close/>
                </a:path>
              </a:pathLst>
            </a:custGeom>
            <a:solidFill>
              <a:srgbClr val="FFFFFF"/>
            </a:solidFill>
            <a:ln w="12700">
              <a:solidFill>
                <a:srgbClr val="000000"/>
              </a:solidFill>
              <a:prstDash val="solid"/>
              <a:round/>
              <a:headEnd/>
              <a:tailEnd/>
            </a:ln>
          </p:spPr>
          <p:txBody>
            <a:bodyPr/>
            <a:lstStyle/>
            <a:p>
              <a:endParaRPr lang="zh-CN" altLang="en-US"/>
            </a:p>
          </p:txBody>
        </p:sp>
        <p:sp>
          <p:nvSpPr>
            <p:cNvPr id="614442" name="Rectangle 42">
              <a:extLst>
                <a:ext uri="{FF2B5EF4-FFF2-40B4-BE49-F238E27FC236}">
                  <a16:creationId xmlns:a16="http://schemas.microsoft.com/office/drawing/2014/main" id="{9BB33C38-CABB-40B5-B248-4A53C5A1A328}"/>
                </a:ext>
              </a:extLst>
            </p:cNvPr>
            <p:cNvSpPr>
              <a:spLocks noChangeArrowheads="1"/>
            </p:cNvSpPr>
            <p:nvPr/>
          </p:nvSpPr>
          <p:spPr bwMode="auto">
            <a:xfrm>
              <a:off x="515" y="1356"/>
              <a:ext cx="38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600">
                  <a:solidFill>
                    <a:srgbClr val="000000"/>
                  </a:solidFill>
                  <a:latin typeface="宋体" panose="02010600030101010101" pitchFamily="2" charset="-122"/>
                </a:rPr>
                <a:t>初始化</a:t>
              </a:r>
              <a:endParaRPr lang="zh-CN" altLang="en-US"/>
            </a:p>
          </p:txBody>
        </p:sp>
        <p:sp>
          <p:nvSpPr>
            <p:cNvPr id="614443" name="Freeform 43">
              <a:extLst>
                <a:ext uri="{FF2B5EF4-FFF2-40B4-BE49-F238E27FC236}">
                  <a16:creationId xmlns:a16="http://schemas.microsoft.com/office/drawing/2014/main" id="{D1879DF2-B026-4504-9D15-4FB691012928}"/>
                </a:ext>
              </a:extLst>
            </p:cNvPr>
            <p:cNvSpPr>
              <a:spLocks/>
            </p:cNvSpPr>
            <p:nvPr/>
          </p:nvSpPr>
          <p:spPr bwMode="auto">
            <a:xfrm>
              <a:off x="1360" y="1522"/>
              <a:ext cx="333" cy="260"/>
            </a:xfrm>
            <a:custGeom>
              <a:avLst/>
              <a:gdLst>
                <a:gd name="T0" fmla="*/ 333 w 333"/>
                <a:gd name="T1" fmla="*/ 130 h 260"/>
                <a:gd name="T2" fmla="*/ 271 w 333"/>
                <a:gd name="T3" fmla="*/ 0 h 260"/>
                <a:gd name="T4" fmla="*/ 271 w 333"/>
                <a:gd name="T5" fmla="*/ 84 h 260"/>
                <a:gd name="T6" fmla="*/ 0 w 333"/>
                <a:gd name="T7" fmla="*/ 84 h 260"/>
                <a:gd name="T8" fmla="*/ 0 w 333"/>
                <a:gd name="T9" fmla="*/ 167 h 260"/>
                <a:gd name="T10" fmla="*/ 271 w 333"/>
                <a:gd name="T11" fmla="*/ 167 h 260"/>
                <a:gd name="T12" fmla="*/ 271 w 333"/>
                <a:gd name="T13" fmla="*/ 260 h 260"/>
                <a:gd name="T14" fmla="*/ 333 w 333"/>
                <a:gd name="T15" fmla="*/ 130 h 2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3" h="260">
                  <a:moveTo>
                    <a:pt x="333" y="130"/>
                  </a:moveTo>
                  <a:lnTo>
                    <a:pt x="271" y="0"/>
                  </a:lnTo>
                  <a:lnTo>
                    <a:pt x="271" y="84"/>
                  </a:lnTo>
                  <a:lnTo>
                    <a:pt x="0" y="84"/>
                  </a:lnTo>
                  <a:lnTo>
                    <a:pt x="0" y="167"/>
                  </a:lnTo>
                  <a:lnTo>
                    <a:pt x="271" y="167"/>
                  </a:lnTo>
                  <a:lnTo>
                    <a:pt x="271" y="260"/>
                  </a:lnTo>
                  <a:lnTo>
                    <a:pt x="333" y="130"/>
                  </a:lnTo>
                  <a:close/>
                </a:path>
              </a:pathLst>
            </a:custGeom>
            <a:solidFill>
              <a:srgbClr val="FFFFFF"/>
            </a:solidFill>
            <a:ln w="12700">
              <a:solidFill>
                <a:srgbClr val="000000"/>
              </a:solidFill>
              <a:prstDash val="solid"/>
              <a:round/>
              <a:headEnd/>
              <a:tailEnd/>
            </a:ln>
          </p:spPr>
          <p:txBody>
            <a:bodyPr/>
            <a:lstStyle/>
            <a:p>
              <a:endParaRPr lang="zh-CN" altLang="en-US"/>
            </a:p>
          </p:txBody>
        </p:sp>
        <p:sp>
          <p:nvSpPr>
            <p:cNvPr id="614444" name="Rectangle 44">
              <a:extLst>
                <a:ext uri="{FF2B5EF4-FFF2-40B4-BE49-F238E27FC236}">
                  <a16:creationId xmlns:a16="http://schemas.microsoft.com/office/drawing/2014/main" id="{0F96F1B6-1CB4-4CB1-BCA9-DA8D7C83B5F4}"/>
                </a:ext>
              </a:extLst>
            </p:cNvPr>
            <p:cNvSpPr>
              <a:spLocks noChangeArrowheads="1"/>
            </p:cNvSpPr>
            <p:nvPr/>
          </p:nvSpPr>
          <p:spPr bwMode="auto">
            <a:xfrm>
              <a:off x="1321" y="1207"/>
              <a:ext cx="51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600">
                  <a:solidFill>
                    <a:srgbClr val="000000"/>
                  </a:solidFill>
                  <a:latin typeface="宋体" panose="02010600030101010101" pitchFamily="2" charset="-122"/>
                </a:rPr>
                <a:t>混沌轨道</a:t>
              </a:r>
              <a:endParaRPr lang="zh-CN" altLang="en-US"/>
            </a:p>
          </p:txBody>
        </p:sp>
        <p:sp>
          <p:nvSpPr>
            <p:cNvPr id="614445" name="Freeform 45">
              <a:extLst>
                <a:ext uri="{FF2B5EF4-FFF2-40B4-BE49-F238E27FC236}">
                  <a16:creationId xmlns:a16="http://schemas.microsoft.com/office/drawing/2014/main" id="{DA9FD8F5-3153-4557-82B6-2E7E6AC60D22}"/>
                </a:ext>
              </a:extLst>
            </p:cNvPr>
            <p:cNvSpPr>
              <a:spLocks/>
            </p:cNvSpPr>
            <p:nvPr/>
          </p:nvSpPr>
          <p:spPr bwMode="auto">
            <a:xfrm>
              <a:off x="1926" y="1531"/>
              <a:ext cx="255" cy="260"/>
            </a:xfrm>
            <a:custGeom>
              <a:avLst/>
              <a:gdLst>
                <a:gd name="T0" fmla="*/ 255 w 255"/>
                <a:gd name="T1" fmla="*/ 130 h 260"/>
                <a:gd name="T2" fmla="*/ 193 w 255"/>
                <a:gd name="T3" fmla="*/ 0 h 260"/>
                <a:gd name="T4" fmla="*/ 193 w 255"/>
                <a:gd name="T5" fmla="*/ 84 h 260"/>
                <a:gd name="T6" fmla="*/ 0 w 255"/>
                <a:gd name="T7" fmla="*/ 84 h 260"/>
                <a:gd name="T8" fmla="*/ 0 w 255"/>
                <a:gd name="T9" fmla="*/ 177 h 260"/>
                <a:gd name="T10" fmla="*/ 193 w 255"/>
                <a:gd name="T11" fmla="*/ 177 h 260"/>
                <a:gd name="T12" fmla="*/ 193 w 255"/>
                <a:gd name="T13" fmla="*/ 260 h 260"/>
                <a:gd name="T14" fmla="*/ 255 w 255"/>
                <a:gd name="T15" fmla="*/ 130 h 2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5" h="260">
                  <a:moveTo>
                    <a:pt x="255" y="130"/>
                  </a:moveTo>
                  <a:lnTo>
                    <a:pt x="193" y="0"/>
                  </a:lnTo>
                  <a:lnTo>
                    <a:pt x="193" y="84"/>
                  </a:lnTo>
                  <a:lnTo>
                    <a:pt x="0" y="84"/>
                  </a:lnTo>
                  <a:lnTo>
                    <a:pt x="0" y="177"/>
                  </a:lnTo>
                  <a:lnTo>
                    <a:pt x="193" y="177"/>
                  </a:lnTo>
                  <a:lnTo>
                    <a:pt x="193" y="260"/>
                  </a:lnTo>
                  <a:lnTo>
                    <a:pt x="255" y="130"/>
                  </a:lnTo>
                  <a:close/>
                </a:path>
              </a:pathLst>
            </a:custGeom>
            <a:solidFill>
              <a:srgbClr val="FFFFFF"/>
            </a:solidFill>
            <a:ln w="12700">
              <a:solidFill>
                <a:srgbClr val="000000"/>
              </a:solidFill>
              <a:prstDash val="solid"/>
              <a:round/>
              <a:headEnd/>
              <a:tailEnd/>
            </a:ln>
          </p:spPr>
          <p:txBody>
            <a:bodyPr/>
            <a:lstStyle/>
            <a:p>
              <a:endParaRPr lang="zh-CN" altLang="en-US"/>
            </a:p>
          </p:txBody>
        </p:sp>
        <p:sp>
          <p:nvSpPr>
            <p:cNvPr id="614446" name="Rectangle 46">
              <a:extLst>
                <a:ext uri="{FF2B5EF4-FFF2-40B4-BE49-F238E27FC236}">
                  <a16:creationId xmlns:a16="http://schemas.microsoft.com/office/drawing/2014/main" id="{1AE860B8-AB12-4424-B7C5-F83A614D8883}"/>
                </a:ext>
              </a:extLst>
            </p:cNvPr>
            <p:cNvSpPr>
              <a:spLocks noChangeArrowheads="1"/>
            </p:cNvSpPr>
            <p:nvPr/>
          </p:nvSpPr>
          <p:spPr bwMode="auto">
            <a:xfrm>
              <a:off x="3088" y="1522"/>
              <a:ext cx="822" cy="278"/>
            </a:xfrm>
            <a:prstGeom prst="rect">
              <a:avLst/>
            </a:prstGeom>
            <a:solidFill>
              <a:srgbClr val="FFFFFF"/>
            </a:solidFill>
            <a:ln w="12700">
              <a:solidFill>
                <a:srgbClr val="000000"/>
              </a:solidFill>
              <a:miter lim="800000"/>
              <a:headEnd/>
              <a:tailEnd/>
            </a:ln>
          </p:spPr>
          <p:txBody>
            <a:bodyPr/>
            <a:lstStyle/>
            <a:p>
              <a:endParaRPr lang="zh-CN" altLang="en-US"/>
            </a:p>
          </p:txBody>
        </p:sp>
        <p:sp>
          <p:nvSpPr>
            <p:cNvPr id="614447" name="Rectangle 47">
              <a:extLst>
                <a:ext uri="{FF2B5EF4-FFF2-40B4-BE49-F238E27FC236}">
                  <a16:creationId xmlns:a16="http://schemas.microsoft.com/office/drawing/2014/main" id="{182DB129-E180-4DD0-A4B3-B36C7788BA76}"/>
                </a:ext>
              </a:extLst>
            </p:cNvPr>
            <p:cNvSpPr>
              <a:spLocks noChangeArrowheads="1"/>
            </p:cNvSpPr>
            <p:nvPr/>
          </p:nvSpPr>
          <p:spPr bwMode="auto">
            <a:xfrm>
              <a:off x="3344" y="1578"/>
              <a:ext cx="38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900">
                  <a:solidFill>
                    <a:srgbClr val="000000"/>
                  </a:solidFill>
                  <a:latin typeface="宋体" panose="02010600030101010101" pitchFamily="2" charset="-122"/>
                </a:rPr>
                <a:t>码 本</a:t>
              </a:r>
              <a:endParaRPr lang="zh-CN" altLang="en-US"/>
            </a:p>
          </p:txBody>
        </p:sp>
        <p:sp>
          <p:nvSpPr>
            <p:cNvPr id="614448" name="Freeform 48">
              <a:extLst>
                <a:ext uri="{FF2B5EF4-FFF2-40B4-BE49-F238E27FC236}">
                  <a16:creationId xmlns:a16="http://schemas.microsoft.com/office/drawing/2014/main" id="{86989A7C-BD05-46D1-BFC0-219A24DAB146}"/>
                </a:ext>
              </a:extLst>
            </p:cNvPr>
            <p:cNvSpPr>
              <a:spLocks/>
            </p:cNvSpPr>
            <p:nvPr/>
          </p:nvSpPr>
          <p:spPr bwMode="auto">
            <a:xfrm>
              <a:off x="3011" y="1615"/>
              <a:ext cx="77" cy="93"/>
            </a:xfrm>
            <a:custGeom>
              <a:avLst/>
              <a:gdLst>
                <a:gd name="T0" fmla="*/ 0 w 77"/>
                <a:gd name="T1" fmla="*/ 0 h 93"/>
                <a:gd name="T2" fmla="*/ 0 w 77"/>
                <a:gd name="T3" fmla="*/ 93 h 93"/>
                <a:gd name="T4" fmla="*/ 77 w 77"/>
                <a:gd name="T5" fmla="*/ 46 h 93"/>
                <a:gd name="T6" fmla="*/ 0 w 77"/>
                <a:gd name="T7" fmla="*/ 0 h 93"/>
              </a:gdLst>
              <a:ahLst/>
              <a:cxnLst>
                <a:cxn ang="0">
                  <a:pos x="T0" y="T1"/>
                </a:cxn>
                <a:cxn ang="0">
                  <a:pos x="T2" y="T3"/>
                </a:cxn>
                <a:cxn ang="0">
                  <a:pos x="T4" y="T5"/>
                </a:cxn>
                <a:cxn ang="0">
                  <a:pos x="T6" y="T7"/>
                </a:cxn>
              </a:cxnLst>
              <a:rect l="0" t="0" r="r" b="b"/>
              <a:pathLst>
                <a:path w="77" h="93">
                  <a:moveTo>
                    <a:pt x="0" y="0"/>
                  </a:moveTo>
                  <a:lnTo>
                    <a:pt x="0" y="93"/>
                  </a:lnTo>
                  <a:lnTo>
                    <a:pt x="77" y="4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4449" name="Freeform 49">
              <a:extLst>
                <a:ext uri="{FF2B5EF4-FFF2-40B4-BE49-F238E27FC236}">
                  <a16:creationId xmlns:a16="http://schemas.microsoft.com/office/drawing/2014/main" id="{825193C9-8DF5-459D-8A5D-0DDBE1B630A1}"/>
                </a:ext>
              </a:extLst>
            </p:cNvPr>
            <p:cNvSpPr>
              <a:spLocks/>
            </p:cNvSpPr>
            <p:nvPr/>
          </p:nvSpPr>
          <p:spPr bwMode="auto">
            <a:xfrm>
              <a:off x="3011" y="1615"/>
              <a:ext cx="77" cy="93"/>
            </a:xfrm>
            <a:custGeom>
              <a:avLst/>
              <a:gdLst>
                <a:gd name="T0" fmla="*/ 0 w 77"/>
                <a:gd name="T1" fmla="*/ 0 h 93"/>
                <a:gd name="T2" fmla="*/ 0 w 77"/>
                <a:gd name="T3" fmla="*/ 93 h 93"/>
                <a:gd name="T4" fmla="*/ 77 w 77"/>
                <a:gd name="T5" fmla="*/ 46 h 93"/>
                <a:gd name="T6" fmla="*/ 0 w 77"/>
                <a:gd name="T7" fmla="*/ 0 h 93"/>
              </a:gdLst>
              <a:ahLst/>
              <a:cxnLst>
                <a:cxn ang="0">
                  <a:pos x="T0" y="T1"/>
                </a:cxn>
                <a:cxn ang="0">
                  <a:pos x="T2" y="T3"/>
                </a:cxn>
                <a:cxn ang="0">
                  <a:pos x="T4" y="T5"/>
                </a:cxn>
                <a:cxn ang="0">
                  <a:pos x="T6" y="T7"/>
                </a:cxn>
              </a:cxnLst>
              <a:rect l="0" t="0" r="r" b="b"/>
              <a:pathLst>
                <a:path w="77" h="93">
                  <a:moveTo>
                    <a:pt x="0" y="0"/>
                  </a:moveTo>
                  <a:lnTo>
                    <a:pt x="0" y="93"/>
                  </a:lnTo>
                  <a:lnTo>
                    <a:pt x="77" y="46"/>
                  </a:lnTo>
                  <a:lnTo>
                    <a:pt x="0"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4450" name="Line 50">
              <a:extLst>
                <a:ext uri="{FF2B5EF4-FFF2-40B4-BE49-F238E27FC236}">
                  <a16:creationId xmlns:a16="http://schemas.microsoft.com/office/drawing/2014/main" id="{20DB0EED-497E-4BD6-9947-F33E40CDF654}"/>
                </a:ext>
              </a:extLst>
            </p:cNvPr>
            <p:cNvSpPr>
              <a:spLocks noChangeShapeType="1"/>
            </p:cNvSpPr>
            <p:nvPr/>
          </p:nvSpPr>
          <p:spPr bwMode="auto">
            <a:xfrm>
              <a:off x="2577" y="1661"/>
              <a:ext cx="43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451" name="Rectangle 51">
              <a:extLst>
                <a:ext uri="{FF2B5EF4-FFF2-40B4-BE49-F238E27FC236}">
                  <a16:creationId xmlns:a16="http://schemas.microsoft.com/office/drawing/2014/main" id="{374A51B9-34C4-4879-B2F1-19C2B81B2225}"/>
                </a:ext>
              </a:extLst>
            </p:cNvPr>
            <p:cNvSpPr>
              <a:spLocks noChangeArrowheads="1"/>
            </p:cNvSpPr>
            <p:nvPr/>
          </p:nvSpPr>
          <p:spPr bwMode="auto">
            <a:xfrm>
              <a:off x="2600" y="1402"/>
              <a:ext cx="51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600">
                  <a:solidFill>
                    <a:srgbClr val="000000"/>
                  </a:solidFill>
                  <a:latin typeface="宋体" panose="02010600030101010101" pitchFamily="2" charset="-122"/>
                </a:rPr>
                <a:t>驱动序列</a:t>
              </a:r>
              <a:endParaRPr lang="zh-CN" altLang="en-US"/>
            </a:p>
          </p:txBody>
        </p:sp>
        <p:sp>
          <p:nvSpPr>
            <p:cNvPr id="614452" name="Rectangle 52">
              <a:extLst>
                <a:ext uri="{FF2B5EF4-FFF2-40B4-BE49-F238E27FC236}">
                  <a16:creationId xmlns:a16="http://schemas.microsoft.com/office/drawing/2014/main" id="{D383DF0D-A7BE-4329-B9A6-7B58BCDEF49E}"/>
                </a:ext>
              </a:extLst>
            </p:cNvPr>
            <p:cNvSpPr>
              <a:spLocks noChangeArrowheads="1"/>
            </p:cNvSpPr>
            <p:nvPr/>
          </p:nvSpPr>
          <p:spPr bwMode="auto">
            <a:xfrm>
              <a:off x="3267" y="2134"/>
              <a:ext cx="465" cy="371"/>
            </a:xfrm>
            <a:prstGeom prst="rect">
              <a:avLst/>
            </a:prstGeom>
            <a:solidFill>
              <a:srgbClr val="FFFFFF"/>
            </a:solidFill>
            <a:ln w="12700">
              <a:solidFill>
                <a:srgbClr val="000000"/>
              </a:solidFill>
              <a:miter lim="800000"/>
              <a:headEnd/>
              <a:tailEnd/>
            </a:ln>
          </p:spPr>
          <p:txBody>
            <a:bodyPr/>
            <a:lstStyle/>
            <a:p>
              <a:endParaRPr lang="zh-CN" altLang="en-US"/>
            </a:p>
          </p:txBody>
        </p:sp>
        <p:sp>
          <p:nvSpPr>
            <p:cNvPr id="614453" name="Rectangle 53">
              <a:extLst>
                <a:ext uri="{FF2B5EF4-FFF2-40B4-BE49-F238E27FC236}">
                  <a16:creationId xmlns:a16="http://schemas.microsoft.com/office/drawing/2014/main" id="{EA533CBA-F58A-44FA-9BFD-E96A3C707FF6}"/>
                </a:ext>
              </a:extLst>
            </p:cNvPr>
            <p:cNvSpPr>
              <a:spLocks noChangeArrowheads="1"/>
            </p:cNvSpPr>
            <p:nvPr/>
          </p:nvSpPr>
          <p:spPr bwMode="auto">
            <a:xfrm>
              <a:off x="3313" y="2236"/>
              <a:ext cx="460"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900">
                  <a:solidFill>
                    <a:srgbClr val="000000"/>
                  </a:solidFill>
                  <a:latin typeface="宋体" panose="02010600030101010101" pitchFamily="2" charset="-122"/>
                </a:rPr>
                <a:t>变码本</a:t>
              </a:r>
              <a:endParaRPr lang="zh-CN" altLang="en-US"/>
            </a:p>
          </p:txBody>
        </p:sp>
        <p:sp>
          <p:nvSpPr>
            <p:cNvPr id="614454" name="Freeform 54">
              <a:extLst>
                <a:ext uri="{FF2B5EF4-FFF2-40B4-BE49-F238E27FC236}">
                  <a16:creationId xmlns:a16="http://schemas.microsoft.com/office/drawing/2014/main" id="{D670B4DE-D056-4244-9628-9591FC1DE9DB}"/>
                </a:ext>
              </a:extLst>
            </p:cNvPr>
            <p:cNvSpPr>
              <a:spLocks/>
            </p:cNvSpPr>
            <p:nvPr/>
          </p:nvSpPr>
          <p:spPr bwMode="auto">
            <a:xfrm>
              <a:off x="3910" y="1726"/>
              <a:ext cx="155" cy="594"/>
            </a:xfrm>
            <a:custGeom>
              <a:avLst/>
              <a:gdLst>
                <a:gd name="T0" fmla="*/ 155 w 155"/>
                <a:gd name="T1" fmla="*/ 594 h 594"/>
                <a:gd name="T2" fmla="*/ 155 w 155"/>
                <a:gd name="T3" fmla="*/ 0 h 594"/>
                <a:gd name="T4" fmla="*/ 0 w 155"/>
                <a:gd name="T5" fmla="*/ 0 h 594"/>
              </a:gdLst>
              <a:ahLst/>
              <a:cxnLst>
                <a:cxn ang="0">
                  <a:pos x="T0" y="T1"/>
                </a:cxn>
                <a:cxn ang="0">
                  <a:pos x="T2" y="T3"/>
                </a:cxn>
                <a:cxn ang="0">
                  <a:pos x="T4" y="T5"/>
                </a:cxn>
              </a:cxnLst>
              <a:rect l="0" t="0" r="r" b="b"/>
              <a:pathLst>
                <a:path w="155" h="594">
                  <a:moveTo>
                    <a:pt x="155" y="594"/>
                  </a:moveTo>
                  <a:lnTo>
                    <a:pt x="155" y="0"/>
                  </a:lnTo>
                  <a:lnTo>
                    <a:pt x="0"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4455" name="Freeform 55">
              <a:extLst>
                <a:ext uri="{FF2B5EF4-FFF2-40B4-BE49-F238E27FC236}">
                  <a16:creationId xmlns:a16="http://schemas.microsoft.com/office/drawing/2014/main" id="{60E043C5-F630-4AF9-B73B-5FF0F9301FD5}"/>
                </a:ext>
              </a:extLst>
            </p:cNvPr>
            <p:cNvSpPr>
              <a:spLocks/>
            </p:cNvSpPr>
            <p:nvPr/>
          </p:nvSpPr>
          <p:spPr bwMode="auto">
            <a:xfrm>
              <a:off x="3732" y="2273"/>
              <a:ext cx="77" cy="93"/>
            </a:xfrm>
            <a:custGeom>
              <a:avLst/>
              <a:gdLst>
                <a:gd name="T0" fmla="*/ 77 w 77"/>
                <a:gd name="T1" fmla="*/ 93 h 93"/>
                <a:gd name="T2" fmla="*/ 77 w 77"/>
                <a:gd name="T3" fmla="*/ 0 h 93"/>
                <a:gd name="T4" fmla="*/ 0 w 77"/>
                <a:gd name="T5" fmla="*/ 47 h 93"/>
                <a:gd name="T6" fmla="*/ 77 w 77"/>
                <a:gd name="T7" fmla="*/ 93 h 93"/>
              </a:gdLst>
              <a:ahLst/>
              <a:cxnLst>
                <a:cxn ang="0">
                  <a:pos x="T0" y="T1"/>
                </a:cxn>
                <a:cxn ang="0">
                  <a:pos x="T2" y="T3"/>
                </a:cxn>
                <a:cxn ang="0">
                  <a:pos x="T4" y="T5"/>
                </a:cxn>
                <a:cxn ang="0">
                  <a:pos x="T6" y="T7"/>
                </a:cxn>
              </a:cxnLst>
              <a:rect l="0" t="0" r="r" b="b"/>
              <a:pathLst>
                <a:path w="77" h="93">
                  <a:moveTo>
                    <a:pt x="77" y="93"/>
                  </a:moveTo>
                  <a:lnTo>
                    <a:pt x="77" y="0"/>
                  </a:lnTo>
                  <a:lnTo>
                    <a:pt x="0" y="47"/>
                  </a:lnTo>
                  <a:lnTo>
                    <a:pt x="77" y="9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4456" name="Freeform 56">
              <a:extLst>
                <a:ext uri="{FF2B5EF4-FFF2-40B4-BE49-F238E27FC236}">
                  <a16:creationId xmlns:a16="http://schemas.microsoft.com/office/drawing/2014/main" id="{4F93AAA2-B7B1-4726-AE2D-781F63561725}"/>
                </a:ext>
              </a:extLst>
            </p:cNvPr>
            <p:cNvSpPr>
              <a:spLocks/>
            </p:cNvSpPr>
            <p:nvPr/>
          </p:nvSpPr>
          <p:spPr bwMode="auto">
            <a:xfrm>
              <a:off x="3732" y="2273"/>
              <a:ext cx="77" cy="93"/>
            </a:xfrm>
            <a:custGeom>
              <a:avLst/>
              <a:gdLst>
                <a:gd name="T0" fmla="*/ 77 w 77"/>
                <a:gd name="T1" fmla="*/ 93 h 93"/>
                <a:gd name="T2" fmla="*/ 77 w 77"/>
                <a:gd name="T3" fmla="*/ 0 h 93"/>
                <a:gd name="T4" fmla="*/ 0 w 77"/>
                <a:gd name="T5" fmla="*/ 47 h 93"/>
                <a:gd name="T6" fmla="*/ 77 w 77"/>
                <a:gd name="T7" fmla="*/ 93 h 93"/>
              </a:gdLst>
              <a:ahLst/>
              <a:cxnLst>
                <a:cxn ang="0">
                  <a:pos x="T0" y="T1"/>
                </a:cxn>
                <a:cxn ang="0">
                  <a:pos x="T2" y="T3"/>
                </a:cxn>
                <a:cxn ang="0">
                  <a:pos x="T4" y="T5"/>
                </a:cxn>
                <a:cxn ang="0">
                  <a:pos x="T6" y="T7"/>
                </a:cxn>
              </a:cxnLst>
              <a:rect l="0" t="0" r="r" b="b"/>
              <a:pathLst>
                <a:path w="77" h="93">
                  <a:moveTo>
                    <a:pt x="77" y="93"/>
                  </a:moveTo>
                  <a:lnTo>
                    <a:pt x="77" y="0"/>
                  </a:lnTo>
                  <a:lnTo>
                    <a:pt x="0" y="47"/>
                  </a:lnTo>
                  <a:lnTo>
                    <a:pt x="77" y="93"/>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4457" name="Line 57">
              <a:extLst>
                <a:ext uri="{FF2B5EF4-FFF2-40B4-BE49-F238E27FC236}">
                  <a16:creationId xmlns:a16="http://schemas.microsoft.com/office/drawing/2014/main" id="{EBFCFD66-7616-43DB-8FAF-199AA78BAB25}"/>
                </a:ext>
              </a:extLst>
            </p:cNvPr>
            <p:cNvSpPr>
              <a:spLocks noChangeShapeType="1"/>
            </p:cNvSpPr>
            <p:nvPr/>
          </p:nvSpPr>
          <p:spPr bwMode="auto">
            <a:xfrm flipH="1">
              <a:off x="3809" y="2320"/>
              <a:ext cx="25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458" name="Freeform 58">
              <a:extLst>
                <a:ext uri="{FF2B5EF4-FFF2-40B4-BE49-F238E27FC236}">
                  <a16:creationId xmlns:a16="http://schemas.microsoft.com/office/drawing/2014/main" id="{2E611BD7-D7DB-414B-BF15-3A53ACE1D059}"/>
                </a:ext>
              </a:extLst>
            </p:cNvPr>
            <p:cNvSpPr>
              <a:spLocks/>
            </p:cNvSpPr>
            <p:nvPr/>
          </p:nvSpPr>
          <p:spPr bwMode="auto">
            <a:xfrm>
              <a:off x="3460" y="1800"/>
              <a:ext cx="78" cy="93"/>
            </a:xfrm>
            <a:custGeom>
              <a:avLst/>
              <a:gdLst>
                <a:gd name="T0" fmla="*/ 0 w 78"/>
                <a:gd name="T1" fmla="*/ 93 h 93"/>
                <a:gd name="T2" fmla="*/ 78 w 78"/>
                <a:gd name="T3" fmla="*/ 93 h 93"/>
                <a:gd name="T4" fmla="*/ 39 w 78"/>
                <a:gd name="T5" fmla="*/ 0 h 93"/>
                <a:gd name="T6" fmla="*/ 0 w 78"/>
                <a:gd name="T7" fmla="*/ 93 h 93"/>
              </a:gdLst>
              <a:ahLst/>
              <a:cxnLst>
                <a:cxn ang="0">
                  <a:pos x="T0" y="T1"/>
                </a:cxn>
                <a:cxn ang="0">
                  <a:pos x="T2" y="T3"/>
                </a:cxn>
                <a:cxn ang="0">
                  <a:pos x="T4" y="T5"/>
                </a:cxn>
                <a:cxn ang="0">
                  <a:pos x="T6" y="T7"/>
                </a:cxn>
              </a:cxnLst>
              <a:rect l="0" t="0" r="r" b="b"/>
              <a:pathLst>
                <a:path w="78" h="93">
                  <a:moveTo>
                    <a:pt x="0" y="93"/>
                  </a:moveTo>
                  <a:lnTo>
                    <a:pt x="78" y="93"/>
                  </a:lnTo>
                  <a:lnTo>
                    <a:pt x="39" y="0"/>
                  </a:lnTo>
                  <a:lnTo>
                    <a:pt x="0" y="9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4459" name="Freeform 59">
              <a:extLst>
                <a:ext uri="{FF2B5EF4-FFF2-40B4-BE49-F238E27FC236}">
                  <a16:creationId xmlns:a16="http://schemas.microsoft.com/office/drawing/2014/main" id="{2B5616A4-BF46-4D61-A0BB-807E5B78C3CB}"/>
                </a:ext>
              </a:extLst>
            </p:cNvPr>
            <p:cNvSpPr>
              <a:spLocks/>
            </p:cNvSpPr>
            <p:nvPr/>
          </p:nvSpPr>
          <p:spPr bwMode="auto">
            <a:xfrm>
              <a:off x="3460" y="1800"/>
              <a:ext cx="78" cy="93"/>
            </a:xfrm>
            <a:custGeom>
              <a:avLst/>
              <a:gdLst>
                <a:gd name="T0" fmla="*/ 0 w 78"/>
                <a:gd name="T1" fmla="*/ 93 h 93"/>
                <a:gd name="T2" fmla="*/ 78 w 78"/>
                <a:gd name="T3" fmla="*/ 93 h 93"/>
                <a:gd name="T4" fmla="*/ 39 w 78"/>
                <a:gd name="T5" fmla="*/ 0 h 93"/>
                <a:gd name="T6" fmla="*/ 0 w 78"/>
                <a:gd name="T7" fmla="*/ 93 h 93"/>
              </a:gdLst>
              <a:ahLst/>
              <a:cxnLst>
                <a:cxn ang="0">
                  <a:pos x="T0" y="T1"/>
                </a:cxn>
                <a:cxn ang="0">
                  <a:pos x="T2" y="T3"/>
                </a:cxn>
                <a:cxn ang="0">
                  <a:pos x="T4" y="T5"/>
                </a:cxn>
                <a:cxn ang="0">
                  <a:pos x="T6" y="T7"/>
                </a:cxn>
              </a:cxnLst>
              <a:rect l="0" t="0" r="r" b="b"/>
              <a:pathLst>
                <a:path w="78" h="93">
                  <a:moveTo>
                    <a:pt x="0" y="93"/>
                  </a:moveTo>
                  <a:lnTo>
                    <a:pt x="78" y="93"/>
                  </a:lnTo>
                  <a:lnTo>
                    <a:pt x="39" y="0"/>
                  </a:lnTo>
                  <a:lnTo>
                    <a:pt x="0" y="93"/>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4460" name="Line 60">
              <a:extLst>
                <a:ext uri="{FF2B5EF4-FFF2-40B4-BE49-F238E27FC236}">
                  <a16:creationId xmlns:a16="http://schemas.microsoft.com/office/drawing/2014/main" id="{F1DB3BE2-81D8-442F-9DAF-26B47BECE419}"/>
                </a:ext>
              </a:extLst>
            </p:cNvPr>
            <p:cNvSpPr>
              <a:spLocks noChangeShapeType="1"/>
            </p:cNvSpPr>
            <p:nvPr/>
          </p:nvSpPr>
          <p:spPr bwMode="auto">
            <a:xfrm flipV="1">
              <a:off x="3499" y="1893"/>
              <a:ext cx="1" cy="24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461" name="Rectangle 61">
              <a:extLst>
                <a:ext uri="{FF2B5EF4-FFF2-40B4-BE49-F238E27FC236}">
                  <a16:creationId xmlns:a16="http://schemas.microsoft.com/office/drawing/2014/main" id="{6EC258A4-43E0-4ADA-B201-FE9503A8EE8B}"/>
                </a:ext>
              </a:extLst>
            </p:cNvPr>
            <p:cNvSpPr>
              <a:spLocks noChangeArrowheads="1"/>
            </p:cNvSpPr>
            <p:nvPr/>
          </p:nvSpPr>
          <p:spPr bwMode="auto">
            <a:xfrm>
              <a:off x="4561" y="1448"/>
              <a:ext cx="349" cy="427"/>
            </a:xfrm>
            <a:prstGeom prst="rect">
              <a:avLst/>
            </a:prstGeom>
            <a:solidFill>
              <a:srgbClr val="FFFFFF"/>
            </a:solidFill>
            <a:ln w="12700">
              <a:solidFill>
                <a:srgbClr val="000000"/>
              </a:solidFill>
              <a:miter lim="800000"/>
              <a:headEnd/>
              <a:tailEnd/>
            </a:ln>
          </p:spPr>
          <p:txBody>
            <a:bodyPr/>
            <a:lstStyle/>
            <a:p>
              <a:endParaRPr lang="zh-CN" altLang="en-US"/>
            </a:p>
          </p:txBody>
        </p:sp>
        <p:sp>
          <p:nvSpPr>
            <p:cNvPr id="614462" name="Rectangle 62">
              <a:extLst>
                <a:ext uri="{FF2B5EF4-FFF2-40B4-BE49-F238E27FC236}">
                  <a16:creationId xmlns:a16="http://schemas.microsoft.com/office/drawing/2014/main" id="{2A9BC3EA-E2B9-49B6-8520-C7D3661E8229}"/>
                </a:ext>
              </a:extLst>
            </p:cNvPr>
            <p:cNvSpPr>
              <a:spLocks noChangeArrowheads="1"/>
            </p:cNvSpPr>
            <p:nvPr/>
          </p:nvSpPr>
          <p:spPr bwMode="auto">
            <a:xfrm>
              <a:off x="4608" y="1485"/>
              <a:ext cx="30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900">
                  <a:solidFill>
                    <a:srgbClr val="000000"/>
                  </a:solidFill>
                  <a:latin typeface="宋体" panose="02010600030101010101" pitchFamily="2" charset="-122"/>
                </a:rPr>
                <a:t>按位</a:t>
              </a:r>
              <a:endParaRPr lang="zh-CN" altLang="en-US"/>
            </a:p>
          </p:txBody>
        </p:sp>
        <p:sp>
          <p:nvSpPr>
            <p:cNvPr id="614463" name="Rectangle 63">
              <a:extLst>
                <a:ext uri="{FF2B5EF4-FFF2-40B4-BE49-F238E27FC236}">
                  <a16:creationId xmlns:a16="http://schemas.microsoft.com/office/drawing/2014/main" id="{6757DAA2-891C-44EA-BECC-931D0F57979D}"/>
                </a:ext>
              </a:extLst>
            </p:cNvPr>
            <p:cNvSpPr>
              <a:spLocks noChangeArrowheads="1"/>
            </p:cNvSpPr>
            <p:nvPr/>
          </p:nvSpPr>
          <p:spPr bwMode="auto">
            <a:xfrm>
              <a:off x="4608" y="1661"/>
              <a:ext cx="30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900">
                  <a:solidFill>
                    <a:srgbClr val="000000"/>
                  </a:solidFill>
                  <a:latin typeface="宋体" panose="02010600030101010101" pitchFamily="2" charset="-122"/>
                </a:rPr>
                <a:t>异或</a:t>
              </a:r>
              <a:endParaRPr lang="zh-CN" altLang="en-US"/>
            </a:p>
          </p:txBody>
        </p:sp>
        <p:sp>
          <p:nvSpPr>
            <p:cNvPr id="614464" name="Freeform 64">
              <a:extLst>
                <a:ext uri="{FF2B5EF4-FFF2-40B4-BE49-F238E27FC236}">
                  <a16:creationId xmlns:a16="http://schemas.microsoft.com/office/drawing/2014/main" id="{75E2EC33-BAA1-47B8-A9B8-7298E76EF2AA}"/>
                </a:ext>
              </a:extLst>
            </p:cNvPr>
            <p:cNvSpPr>
              <a:spLocks/>
            </p:cNvSpPr>
            <p:nvPr/>
          </p:nvSpPr>
          <p:spPr bwMode="auto">
            <a:xfrm>
              <a:off x="4484" y="1615"/>
              <a:ext cx="77" cy="93"/>
            </a:xfrm>
            <a:custGeom>
              <a:avLst/>
              <a:gdLst>
                <a:gd name="T0" fmla="*/ 0 w 77"/>
                <a:gd name="T1" fmla="*/ 0 h 93"/>
                <a:gd name="T2" fmla="*/ 0 w 77"/>
                <a:gd name="T3" fmla="*/ 93 h 93"/>
                <a:gd name="T4" fmla="*/ 77 w 77"/>
                <a:gd name="T5" fmla="*/ 46 h 93"/>
                <a:gd name="T6" fmla="*/ 0 w 77"/>
                <a:gd name="T7" fmla="*/ 0 h 93"/>
              </a:gdLst>
              <a:ahLst/>
              <a:cxnLst>
                <a:cxn ang="0">
                  <a:pos x="T0" y="T1"/>
                </a:cxn>
                <a:cxn ang="0">
                  <a:pos x="T2" y="T3"/>
                </a:cxn>
                <a:cxn ang="0">
                  <a:pos x="T4" y="T5"/>
                </a:cxn>
                <a:cxn ang="0">
                  <a:pos x="T6" y="T7"/>
                </a:cxn>
              </a:cxnLst>
              <a:rect l="0" t="0" r="r" b="b"/>
              <a:pathLst>
                <a:path w="77" h="93">
                  <a:moveTo>
                    <a:pt x="0" y="0"/>
                  </a:moveTo>
                  <a:lnTo>
                    <a:pt x="0" y="93"/>
                  </a:lnTo>
                  <a:lnTo>
                    <a:pt x="77" y="4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4465" name="Freeform 65">
              <a:extLst>
                <a:ext uri="{FF2B5EF4-FFF2-40B4-BE49-F238E27FC236}">
                  <a16:creationId xmlns:a16="http://schemas.microsoft.com/office/drawing/2014/main" id="{4BC4569B-22FE-48AE-8720-08FD26DC64CB}"/>
                </a:ext>
              </a:extLst>
            </p:cNvPr>
            <p:cNvSpPr>
              <a:spLocks/>
            </p:cNvSpPr>
            <p:nvPr/>
          </p:nvSpPr>
          <p:spPr bwMode="auto">
            <a:xfrm>
              <a:off x="4484" y="1615"/>
              <a:ext cx="77" cy="93"/>
            </a:xfrm>
            <a:custGeom>
              <a:avLst/>
              <a:gdLst>
                <a:gd name="T0" fmla="*/ 0 w 77"/>
                <a:gd name="T1" fmla="*/ 0 h 93"/>
                <a:gd name="T2" fmla="*/ 0 w 77"/>
                <a:gd name="T3" fmla="*/ 93 h 93"/>
                <a:gd name="T4" fmla="*/ 77 w 77"/>
                <a:gd name="T5" fmla="*/ 46 h 93"/>
                <a:gd name="T6" fmla="*/ 0 w 77"/>
                <a:gd name="T7" fmla="*/ 0 h 93"/>
              </a:gdLst>
              <a:ahLst/>
              <a:cxnLst>
                <a:cxn ang="0">
                  <a:pos x="T0" y="T1"/>
                </a:cxn>
                <a:cxn ang="0">
                  <a:pos x="T2" y="T3"/>
                </a:cxn>
                <a:cxn ang="0">
                  <a:pos x="T4" y="T5"/>
                </a:cxn>
                <a:cxn ang="0">
                  <a:pos x="T6" y="T7"/>
                </a:cxn>
              </a:cxnLst>
              <a:rect l="0" t="0" r="r" b="b"/>
              <a:pathLst>
                <a:path w="77" h="93">
                  <a:moveTo>
                    <a:pt x="0" y="0"/>
                  </a:moveTo>
                  <a:lnTo>
                    <a:pt x="0" y="93"/>
                  </a:lnTo>
                  <a:lnTo>
                    <a:pt x="77" y="46"/>
                  </a:lnTo>
                  <a:lnTo>
                    <a:pt x="0"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4466" name="Line 66">
              <a:extLst>
                <a:ext uri="{FF2B5EF4-FFF2-40B4-BE49-F238E27FC236}">
                  <a16:creationId xmlns:a16="http://schemas.microsoft.com/office/drawing/2014/main" id="{EB9FE230-63CD-4E0E-AD6C-768646BA3706}"/>
                </a:ext>
              </a:extLst>
            </p:cNvPr>
            <p:cNvSpPr>
              <a:spLocks noChangeShapeType="1"/>
            </p:cNvSpPr>
            <p:nvPr/>
          </p:nvSpPr>
          <p:spPr bwMode="auto">
            <a:xfrm>
              <a:off x="3910" y="1661"/>
              <a:ext cx="57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467" name="Rectangle 67">
              <a:extLst>
                <a:ext uri="{FF2B5EF4-FFF2-40B4-BE49-F238E27FC236}">
                  <a16:creationId xmlns:a16="http://schemas.microsoft.com/office/drawing/2014/main" id="{1EDE10DD-B905-4937-9A69-CD3B5D578E83}"/>
                </a:ext>
              </a:extLst>
            </p:cNvPr>
            <p:cNvSpPr>
              <a:spLocks noChangeArrowheads="1"/>
            </p:cNvSpPr>
            <p:nvPr/>
          </p:nvSpPr>
          <p:spPr bwMode="auto">
            <a:xfrm>
              <a:off x="4057" y="1402"/>
              <a:ext cx="51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600">
                  <a:solidFill>
                    <a:srgbClr val="000000"/>
                  </a:solidFill>
                  <a:latin typeface="宋体" panose="02010600030101010101" pitchFamily="2" charset="-122"/>
                </a:rPr>
                <a:t>密钥序列</a:t>
              </a:r>
              <a:endParaRPr lang="zh-CN" altLang="en-US"/>
            </a:p>
          </p:txBody>
        </p:sp>
        <p:sp>
          <p:nvSpPr>
            <p:cNvPr id="614468" name="Freeform 68">
              <a:extLst>
                <a:ext uri="{FF2B5EF4-FFF2-40B4-BE49-F238E27FC236}">
                  <a16:creationId xmlns:a16="http://schemas.microsoft.com/office/drawing/2014/main" id="{23FEBFD8-2781-4966-AC95-DB9D9052D1A2}"/>
                </a:ext>
              </a:extLst>
            </p:cNvPr>
            <p:cNvSpPr>
              <a:spLocks/>
            </p:cNvSpPr>
            <p:nvPr/>
          </p:nvSpPr>
          <p:spPr bwMode="auto">
            <a:xfrm>
              <a:off x="4701" y="1355"/>
              <a:ext cx="77" cy="93"/>
            </a:xfrm>
            <a:custGeom>
              <a:avLst/>
              <a:gdLst>
                <a:gd name="T0" fmla="*/ 77 w 77"/>
                <a:gd name="T1" fmla="*/ 0 h 93"/>
                <a:gd name="T2" fmla="*/ 0 w 77"/>
                <a:gd name="T3" fmla="*/ 0 h 93"/>
                <a:gd name="T4" fmla="*/ 38 w 77"/>
                <a:gd name="T5" fmla="*/ 93 h 93"/>
                <a:gd name="T6" fmla="*/ 77 w 77"/>
                <a:gd name="T7" fmla="*/ 0 h 93"/>
              </a:gdLst>
              <a:ahLst/>
              <a:cxnLst>
                <a:cxn ang="0">
                  <a:pos x="T0" y="T1"/>
                </a:cxn>
                <a:cxn ang="0">
                  <a:pos x="T2" y="T3"/>
                </a:cxn>
                <a:cxn ang="0">
                  <a:pos x="T4" y="T5"/>
                </a:cxn>
                <a:cxn ang="0">
                  <a:pos x="T6" y="T7"/>
                </a:cxn>
              </a:cxnLst>
              <a:rect l="0" t="0" r="r" b="b"/>
              <a:pathLst>
                <a:path w="77" h="93">
                  <a:moveTo>
                    <a:pt x="77" y="0"/>
                  </a:moveTo>
                  <a:lnTo>
                    <a:pt x="0" y="0"/>
                  </a:lnTo>
                  <a:lnTo>
                    <a:pt x="38" y="93"/>
                  </a:lnTo>
                  <a:lnTo>
                    <a:pt x="7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4469" name="Freeform 69">
              <a:extLst>
                <a:ext uri="{FF2B5EF4-FFF2-40B4-BE49-F238E27FC236}">
                  <a16:creationId xmlns:a16="http://schemas.microsoft.com/office/drawing/2014/main" id="{5D80D28F-1E8A-47BC-9C8D-B845E13691D9}"/>
                </a:ext>
              </a:extLst>
            </p:cNvPr>
            <p:cNvSpPr>
              <a:spLocks/>
            </p:cNvSpPr>
            <p:nvPr/>
          </p:nvSpPr>
          <p:spPr bwMode="auto">
            <a:xfrm>
              <a:off x="4701" y="1355"/>
              <a:ext cx="77" cy="93"/>
            </a:xfrm>
            <a:custGeom>
              <a:avLst/>
              <a:gdLst>
                <a:gd name="T0" fmla="*/ 77 w 77"/>
                <a:gd name="T1" fmla="*/ 0 h 93"/>
                <a:gd name="T2" fmla="*/ 0 w 77"/>
                <a:gd name="T3" fmla="*/ 0 h 93"/>
                <a:gd name="T4" fmla="*/ 38 w 77"/>
                <a:gd name="T5" fmla="*/ 93 h 93"/>
                <a:gd name="T6" fmla="*/ 77 w 77"/>
                <a:gd name="T7" fmla="*/ 0 h 93"/>
              </a:gdLst>
              <a:ahLst/>
              <a:cxnLst>
                <a:cxn ang="0">
                  <a:pos x="T0" y="T1"/>
                </a:cxn>
                <a:cxn ang="0">
                  <a:pos x="T2" y="T3"/>
                </a:cxn>
                <a:cxn ang="0">
                  <a:pos x="T4" y="T5"/>
                </a:cxn>
                <a:cxn ang="0">
                  <a:pos x="T6" y="T7"/>
                </a:cxn>
              </a:cxnLst>
              <a:rect l="0" t="0" r="r" b="b"/>
              <a:pathLst>
                <a:path w="77" h="93">
                  <a:moveTo>
                    <a:pt x="77" y="0"/>
                  </a:moveTo>
                  <a:lnTo>
                    <a:pt x="0" y="0"/>
                  </a:lnTo>
                  <a:lnTo>
                    <a:pt x="38" y="93"/>
                  </a:lnTo>
                  <a:lnTo>
                    <a:pt x="77"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4470" name="Line 70">
              <a:extLst>
                <a:ext uri="{FF2B5EF4-FFF2-40B4-BE49-F238E27FC236}">
                  <a16:creationId xmlns:a16="http://schemas.microsoft.com/office/drawing/2014/main" id="{38893E8C-D94A-4270-BD22-D2AA5009E469}"/>
                </a:ext>
              </a:extLst>
            </p:cNvPr>
            <p:cNvSpPr>
              <a:spLocks noChangeShapeType="1"/>
            </p:cNvSpPr>
            <p:nvPr/>
          </p:nvSpPr>
          <p:spPr bwMode="auto">
            <a:xfrm>
              <a:off x="4739" y="1188"/>
              <a:ext cx="1" cy="16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471" name="Rectangle 71">
              <a:extLst>
                <a:ext uri="{FF2B5EF4-FFF2-40B4-BE49-F238E27FC236}">
                  <a16:creationId xmlns:a16="http://schemas.microsoft.com/office/drawing/2014/main" id="{1C4B844B-8652-4E40-8C27-58B86811DE56}"/>
                </a:ext>
              </a:extLst>
            </p:cNvPr>
            <p:cNvSpPr>
              <a:spLocks noChangeArrowheads="1"/>
            </p:cNvSpPr>
            <p:nvPr/>
          </p:nvSpPr>
          <p:spPr bwMode="auto">
            <a:xfrm>
              <a:off x="4778" y="1189"/>
              <a:ext cx="38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600">
                  <a:solidFill>
                    <a:srgbClr val="000000"/>
                  </a:solidFill>
                  <a:latin typeface="宋体" panose="02010600030101010101" pitchFamily="2" charset="-122"/>
                </a:rPr>
                <a:t>信息流</a:t>
              </a:r>
              <a:endParaRPr lang="zh-CN" altLang="en-US"/>
            </a:p>
          </p:txBody>
        </p:sp>
        <p:sp>
          <p:nvSpPr>
            <p:cNvPr id="614472" name="Freeform 72">
              <a:extLst>
                <a:ext uri="{FF2B5EF4-FFF2-40B4-BE49-F238E27FC236}">
                  <a16:creationId xmlns:a16="http://schemas.microsoft.com/office/drawing/2014/main" id="{F7E5949E-D53F-497E-9DD0-DA05961459F8}"/>
                </a:ext>
              </a:extLst>
            </p:cNvPr>
            <p:cNvSpPr>
              <a:spLocks/>
            </p:cNvSpPr>
            <p:nvPr/>
          </p:nvSpPr>
          <p:spPr bwMode="auto">
            <a:xfrm>
              <a:off x="5228" y="1606"/>
              <a:ext cx="100" cy="111"/>
            </a:xfrm>
            <a:custGeom>
              <a:avLst/>
              <a:gdLst>
                <a:gd name="T0" fmla="*/ 0 w 100"/>
                <a:gd name="T1" fmla="*/ 0 h 111"/>
                <a:gd name="T2" fmla="*/ 0 w 100"/>
                <a:gd name="T3" fmla="*/ 111 h 111"/>
                <a:gd name="T4" fmla="*/ 100 w 100"/>
                <a:gd name="T5" fmla="*/ 55 h 111"/>
                <a:gd name="T6" fmla="*/ 0 w 100"/>
                <a:gd name="T7" fmla="*/ 0 h 111"/>
              </a:gdLst>
              <a:ahLst/>
              <a:cxnLst>
                <a:cxn ang="0">
                  <a:pos x="T0" y="T1"/>
                </a:cxn>
                <a:cxn ang="0">
                  <a:pos x="T2" y="T3"/>
                </a:cxn>
                <a:cxn ang="0">
                  <a:pos x="T4" y="T5"/>
                </a:cxn>
                <a:cxn ang="0">
                  <a:pos x="T6" y="T7"/>
                </a:cxn>
              </a:cxnLst>
              <a:rect l="0" t="0" r="r" b="b"/>
              <a:pathLst>
                <a:path w="100" h="111">
                  <a:moveTo>
                    <a:pt x="0" y="0"/>
                  </a:moveTo>
                  <a:lnTo>
                    <a:pt x="0" y="111"/>
                  </a:lnTo>
                  <a:lnTo>
                    <a:pt x="100" y="5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4473" name="Freeform 73">
              <a:extLst>
                <a:ext uri="{FF2B5EF4-FFF2-40B4-BE49-F238E27FC236}">
                  <a16:creationId xmlns:a16="http://schemas.microsoft.com/office/drawing/2014/main" id="{26CCC3B9-9DB3-4CCC-80B2-C21B3416EF98}"/>
                </a:ext>
              </a:extLst>
            </p:cNvPr>
            <p:cNvSpPr>
              <a:spLocks/>
            </p:cNvSpPr>
            <p:nvPr/>
          </p:nvSpPr>
          <p:spPr bwMode="auto">
            <a:xfrm>
              <a:off x="5228" y="1606"/>
              <a:ext cx="100" cy="111"/>
            </a:xfrm>
            <a:custGeom>
              <a:avLst/>
              <a:gdLst>
                <a:gd name="T0" fmla="*/ 0 w 100"/>
                <a:gd name="T1" fmla="*/ 0 h 111"/>
                <a:gd name="T2" fmla="*/ 0 w 100"/>
                <a:gd name="T3" fmla="*/ 111 h 111"/>
                <a:gd name="T4" fmla="*/ 100 w 100"/>
                <a:gd name="T5" fmla="*/ 55 h 111"/>
                <a:gd name="T6" fmla="*/ 0 w 100"/>
                <a:gd name="T7" fmla="*/ 0 h 111"/>
              </a:gdLst>
              <a:ahLst/>
              <a:cxnLst>
                <a:cxn ang="0">
                  <a:pos x="T0" y="T1"/>
                </a:cxn>
                <a:cxn ang="0">
                  <a:pos x="T2" y="T3"/>
                </a:cxn>
                <a:cxn ang="0">
                  <a:pos x="T4" y="T5"/>
                </a:cxn>
                <a:cxn ang="0">
                  <a:pos x="T6" y="T7"/>
                </a:cxn>
              </a:cxnLst>
              <a:rect l="0" t="0" r="r" b="b"/>
              <a:pathLst>
                <a:path w="100" h="111">
                  <a:moveTo>
                    <a:pt x="0" y="0"/>
                  </a:moveTo>
                  <a:lnTo>
                    <a:pt x="0" y="111"/>
                  </a:lnTo>
                  <a:lnTo>
                    <a:pt x="100" y="55"/>
                  </a:lnTo>
                  <a:lnTo>
                    <a:pt x="0"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4474" name="Line 74">
              <a:extLst>
                <a:ext uri="{FF2B5EF4-FFF2-40B4-BE49-F238E27FC236}">
                  <a16:creationId xmlns:a16="http://schemas.microsoft.com/office/drawing/2014/main" id="{FAC29C50-77E8-4D02-A342-4D049FE45D63}"/>
                </a:ext>
              </a:extLst>
            </p:cNvPr>
            <p:cNvSpPr>
              <a:spLocks noChangeShapeType="1"/>
            </p:cNvSpPr>
            <p:nvPr/>
          </p:nvSpPr>
          <p:spPr bwMode="auto">
            <a:xfrm>
              <a:off x="4910" y="1661"/>
              <a:ext cx="318"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475" name="Rectangle 75">
              <a:extLst>
                <a:ext uri="{FF2B5EF4-FFF2-40B4-BE49-F238E27FC236}">
                  <a16:creationId xmlns:a16="http://schemas.microsoft.com/office/drawing/2014/main" id="{E5C5D071-D2AD-49F3-BCAC-1AC9C730D982}"/>
                </a:ext>
              </a:extLst>
            </p:cNvPr>
            <p:cNvSpPr>
              <a:spLocks noChangeArrowheads="1"/>
            </p:cNvSpPr>
            <p:nvPr/>
          </p:nvSpPr>
          <p:spPr bwMode="auto">
            <a:xfrm>
              <a:off x="5080" y="1411"/>
              <a:ext cx="2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600">
                  <a:solidFill>
                    <a:srgbClr val="000000"/>
                  </a:solidFill>
                  <a:latin typeface="宋体" panose="02010600030101010101" pitchFamily="2" charset="-122"/>
                </a:rPr>
                <a:t>输出</a:t>
              </a:r>
              <a:endParaRPr lang="zh-CN" altLang="en-US"/>
            </a:p>
          </p:txBody>
        </p:sp>
        <p:sp>
          <p:nvSpPr>
            <p:cNvPr id="614476" name="Freeform 76">
              <a:extLst>
                <a:ext uri="{FF2B5EF4-FFF2-40B4-BE49-F238E27FC236}">
                  <a16:creationId xmlns:a16="http://schemas.microsoft.com/office/drawing/2014/main" id="{A4CFDB4C-E7E0-4A5F-92BB-F991026B80B3}"/>
                </a:ext>
              </a:extLst>
            </p:cNvPr>
            <p:cNvSpPr>
              <a:spLocks/>
            </p:cNvSpPr>
            <p:nvPr/>
          </p:nvSpPr>
          <p:spPr bwMode="auto">
            <a:xfrm>
              <a:off x="3391" y="1281"/>
              <a:ext cx="217" cy="241"/>
            </a:xfrm>
            <a:custGeom>
              <a:avLst/>
              <a:gdLst>
                <a:gd name="T0" fmla="*/ 108 w 217"/>
                <a:gd name="T1" fmla="*/ 241 h 241"/>
                <a:gd name="T2" fmla="*/ 217 w 217"/>
                <a:gd name="T3" fmla="*/ 167 h 241"/>
                <a:gd name="T4" fmla="*/ 147 w 217"/>
                <a:gd name="T5" fmla="*/ 167 h 241"/>
                <a:gd name="T6" fmla="*/ 147 w 217"/>
                <a:gd name="T7" fmla="*/ 0 h 241"/>
                <a:gd name="T8" fmla="*/ 69 w 217"/>
                <a:gd name="T9" fmla="*/ 0 h 241"/>
                <a:gd name="T10" fmla="*/ 69 w 217"/>
                <a:gd name="T11" fmla="*/ 167 h 241"/>
                <a:gd name="T12" fmla="*/ 0 w 217"/>
                <a:gd name="T13" fmla="*/ 167 h 241"/>
                <a:gd name="T14" fmla="*/ 108 w 217"/>
                <a:gd name="T15" fmla="*/ 241 h 2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7" h="241">
                  <a:moveTo>
                    <a:pt x="108" y="241"/>
                  </a:moveTo>
                  <a:lnTo>
                    <a:pt x="217" y="167"/>
                  </a:lnTo>
                  <a:lnTo>
                    <a:pt x="147" y="167"/>
                  </a:lnTo>
                  <a:lnTo>
                    <a:pt x="147" y="0"/>
                  </a:lnTo>
                  <a:lnTo>
                    <a:pt x="69" y="0"/>
                  </a:lnTo>
                  <a:lnTo>
                    <a:pt x="69" y="167"/>
                  </a:lnTo>
                  <a:lnTo>
                    <a:pt x="0" y="167"/>
                  </a:lnTo>
                  <a:lnTo>
                    <a:pt x="108" y="241"/>
                  </a:lnTo>
                  <a:close/>
                </a:path>
              </a:pathLst>
            </a:custGeom>
            <a:solidFill>
              <a:srgbClr val="FFFFFF"/>
            </a:solidFill>
            <a:ln w="12700">
              <a:solidFill>
                <a:srgbClr val="000000"/>
              </a:solidFill>
              <a:prstDash val="solid"/>
              <a:round/>
              <a:headEnd/>
              <a:tailEnd/>
            </a:ln>
          </p:spPr>
          <p:txBody>
            <a:bodyPr/>
            <a:lstStyle/>
            <a:p>
              <a:endParaRPr lang="zh-CN" altLang="en-US"/>
            </a:p>
          </p:txBody>
        </p:sp>
        <p:sp>
          <p:nvSpPr>
            <p:cNvPr id="614477" name="Rectangle 77">
              <a:extLst>
                <a:ext uri="{FF2B5EF4-FFF2-40B4-BE49-F238E27FC236}">
                  <a16:creationId xmlns:a16="http://schemas.microsoft.com/office/drawing/2014/main" id="{855B3FC6-C734-4210-9DAE-929CF58C5788}"/>
                </a:ext>
              </a:extLst>
            </p:cNvPr>
            <p:cNvSpPr>
              <a:spLocks noChangeArrowheads="1"/>
            </p:cNvSpPr>
            <p:nvPr/>
          </p:nvSpPr>
          <p:spPr bwMode="auto">
            <a:xfrm>
              <a:off x="3553" y="1216"/>
              <a:ext cx="38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600">
                  <a:solidFill>
                    <a:srgbClr val="000000"/>
                  </a:solidFill>
                  <a:latin typeface="宋体" panose="02010600030101010101" pitchFamily="2" charset="-122"/>
                </a:rPr>
                <a:t>初始化</a:t>
              </a:r>
              <a:endParaRPr lang="zh-CN" altLang="en-US"/>
            </a:p>
          </p:txBody>
        </p:sp>
        <p:sp>
          <p:nvSpPr>
            <p:cNvPr id="614478" name="Rectangle 78">
              <a:extLst>
                <a:ext uri="{FF2B5EF4-FFF2-40B4-BE49-F238E27FC236}">
                  <a16:creationId xmlns:a16="http://schemas.microsoft.com/office/drawing/2014/main" id="{123FC5EC-1752-4CC0-A5AE-4B2DF422901F}"/>
                </a:ext>
              </a:extLst>
            </p:cNvPr>
            <p:cNvSpPr>
              <a:spLocks noChangeArrowheads="1"/>
            </p:cNvSpPr>
            <p:nvPr/>
          </p:nvSpPr>
          <p:spPr bwMode="auto">
            <a:xfrm>
              <a:off x="2004" y="2832"/>
              <a:ext cx="18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25724" dir="18900000" algn="ctr" rotWithShape="0">
                      <a:schemeClr val="bg2"/>
                    </a:outerShdw>
                  </a:effectLst>
                </a14:hiddenEffects>
              </a:ext>
            </a:extLst>
          </p:spPr>
          <p:txBody>
            <a:bodyPr wrap="none">
              <a:spAutoFit/>
            </a:bodyPr>
            <a:lstStyle/>
            <a:p>
              <a:pPr eaLnBrk="1" hangingPunct="1"/>
              <a:r>
                <a:rPr lang="en-US" altLang="zh-CN"/>
                <a:t> </a:t>
              </a:r>
              <a:r>
                <a:rPr lang="zh-CN" altLang="en-US"/>
                <a:t>混沌变码本流密码系统框图</a:t>
              </a:r>
            </a:p>
          </p:txBody>
        </p:sp>
      </p:gr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日期占位符 4">
            <a:extLst>
              <a:ext uri="{FF2B5EF4-FFF2-40B4-BE49-F238E27FC236}">
                <a16:creationId xmlns:a16="http://schemas.microsoft.com/office/drawing/2014/main" id="{728B9C75-208D-4C59-B599-CC511CB12C23}"/>
              </a:ext>
            </a:extLst>
          </p:cNvPr>
          <p:cNvSpPr>
            <a:spLocks noGrp="1"/>
          </p:cNvSpPr>
          <p:nvPr>
            <p:ph type="dt" sz="half" idx="10"/>
          </p:nvPr>
        </p:nvSpPr>
        <p:spPr/>
        <p:txBody>
          <a:bodyPr/>
          <a:lstStyle/>
          <a:p>
            <a:fld id="{991BCDBB-8248-48B4-B058-8F9A0AC63D02}" type="datetime1">
              <a:rPr lang="zh-CN" altLang="en-US"/>
              <a:pPr/>
              <a:t>2018/11/28</a:t>
            </a:fld>
            <a:endParaRPr lang="en-US" altLang="zh-CN"/>
          </a:p>
        </p:txBody>
      </p:sp>
      <p:sp>
        <p:nvSpPr>
          <p:cNvPr id="14" name="灯片编号占位符 6">
            <a:extLst>
              <a:ext uri="{FF2B5EF4-FFF2-40B4-BE49-F238E27FC236}">
                <a16:creationId xmlns:a16="http://schemas.microsoft.com/office/drawing/2014/main" id="{E96FD69D-60CE-4FD7-A3A9-C3EEE7CB8191}"/>
              </a:ext>
            </a:extLst>
          </p:cNvPr>
          <p:cNvSpPr>
            <a:spLocks noGrp="1"/>
          </p:cNvSpPr>
          <p:nvPr>
            <p:ph type="sldNum" sz="quarter" idx="12"/>
          </p:nvPr>
        </p:nvSpPr>
        <p:spPr/>
        <p:txBody>
          <a:bodyPr/>
          <a:lstStyle/>
          <a:p>
            <a:fld id="{C1DE2936-3963-4F42-83FD-F9B67F14D00B}" type="slidenum">
              <a:rPr lang="en-US" altLang="zh-CN"/>
              <a:pPr/>
              <a:t>89</a:t>
            </a:fld>
            <a:endParaRPr lang="en-US" altLang="zh-CN"/>
          </a:p>
        </p:txBody>
      </p:sp>
      <p:sp>
        <p:nvSpPr>
          <p:cNvPr id="617474" name="Rectangle 2">
            <a:extLst>
              <a:ext uri="{FF2B5EF4-FFF2-40B4-BE49-F238E27FC236}">
                <a16:creationId xmlns:a16="http://schemas.microsoft.com/office/drawing/2014/main" id="{DA0A5251-5896-4A48-B573-50E8785FBA34}"/>
              </a:ext>
            </a:extLst>
          </p:cNvPr>
          <p:cNvSpPr>
            <a:spLocks noGrp="1" noRot="1" noChangeArrowheads="1"/>
          </p:cNvSpPr>
          <p:nvPr>
            <p:ph type="title"/>
          </p:nvPr>
        </p:nvSpPr>
        <p:spPr/>
        <p:txBody>
          <a:bodyPr/>
          <a:lstStyle/>
          <a:p>
            <a:r>
              <a:rPr lang="zh-CN" altLang="en-US">
                <a:latin typeface="Times New Roman" panose="02020603050405020304" pitchFamily="18" charset="0"/>
              </a:rPr>
              <a:t>驱动部分</a:t>
            </a:r>
          </a:p>
        </p:txBody>
      </p:sp>
      <p:sp>
        <p:nvSpPr>
          <p:cNvPr id="617478" name="Rectangle 6">
            <a:extLst>
              <a:ext uri="{FF2B5EF4-FFF2-40B4-BE49-F238E27FC236}">
                <a16:creationId xmlns:a16="http://schemas.microsoft.com/office/drawing/2014/main" id="{92D38727-3172-4551-994E-7C1ECCAD181D}"/>
              </a:ext>
            </a:extLst>
          </p:cNvPr>
          <p:cNvSpPr>
            <a:spLocks noGrp="1" noChangeArrowheads="1"/>
          </p:cNvSpPr>
          <p:nvPr>
            <p:ph type="body" sz="half" idx="1"/>
          </p:nvPr>
        </p:nvSpPr>
        <p:spPr>
          <a:xfrm>
            <a:off x="1752600" y="1752600"/>
            <a:ext cx="8610600" cy="4038600"/>
          </a:xfrm>
          <a:noFill/>
          <a:ln/>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25724" dir="18900000" algn="ctr" rotWithShape="0">
                    <a:schemeClr val="bg2"/>
                  </a:outerShdw>
                </a:effectLst>
              </a14:hiddenEffects>
            </a:ext>
          </a:extLst>
        </p:spPr>
        <p:txBody>
          <a:bodyPr/>
          <a:lstStyle/>
          <a:p>
            <a:pPr marL="0" indent="0">
              <a:buClr>
                <a:srgbClr val="7856F4"/>
              </a:buClr>
              <a:buNone/>
            </a:pPr>
            <a:r>
              <a:rPr kumimoji="1" lang="en-US" altLang="zh-CN"/>
              <a:t>       </a:t>
            </a:r>
            <a:r>
              <a:rPr kumimoji="1" lang="zh-CN" altLang="en-US"/>
              <a:t>驱动部分为码本变换提供指令，并与码本相互作用产生密钥流。</a:t>
            </a:r>
          </a:p>
        </p:txBody>
      </p:sp>
      <p:graphicFrame>
        <p:nvGraphicFramePr>
          <p:cNvPr id="617504" name="Object 32">
            <a:extLst>
              <a:ext uri="{FF2B5EF4-FFF2-40B4-BE49-F238E27FC236}">
                <a16:creationId xmlns:a16="http://schemas.microsoft.com/office/drawing/2014/main" id="{6B2A48B1-55CD-41EB-8A29-2DF05CA904A2}"/>
              </a:ext>
            </a:extLst>
          </p:cNvPr>
          <p:cNvGraphicFramePr>
            <a:graphicFrameLocks noChangeAspect="1"/>
          </p:cNvGraphicFramePr>
          <p:nvPr/>
        </p:nvGraphicFramePr>
        <p:xfrm>
          <a:off x="5427664" y="3136901"/>
          <a:ext cx="668337" cy="1084263"/>
        </p:xfrm>
        <a:graphic>
          <a:graphicData uri="http://schemas.openxmlformats.org/presentationml/2006/ole">
            <mc:AlternateContent xmlns:mc="http://schemas.openxmlformats.org/markup-compatibility/2006">
              <mc:Choice xmlns:v="urn:schemas-microsoft-com:vml" Requires="v">
                <p:oleObj spid="_x0000_s31766" name="Visio" r:id="rId3" imgW="293218" imgH="475793" progId="Visio.Drawing.11">
                  <p:embed/>
                </p:oleObj>
              </mc:Choice>
              <mc:Fallback>
                <p:oleObj name="Visio" r:id="rId3" imgW="293218" imgH="475793" progId="Visio.Drawing.11">
                  <p:embed/>
                  <p:pic>
                    <p:nvPicPr>
                      <p:cNvPr id="617504" name="Object 32">
                        <a:extLst>
                          <a:ext uri="{FF2B5EF4-FFF2-40B4-BE49-F238E27FC236}">
                            <a16:creationId xmlns:a16="http://schemas.microsoft.com/office/drawing/2014/main" id="{6B2A48B1-55CD-41EB-8A29-2DF05CA904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27664" y="3136901"/>
                        <a:ext cx="668337" cy="1084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7505" name="Object 33">
            <a:extLst>
              <a:ext uri="{FF2B5EF4-FFF2-40B4-BE49-F238E27FC236}">
                <a16:creationId xmlns:a16="http://schemas.microsoft.com/office/drawing/2014/main" id="{3A7147AA-1AEC-4D67-9AE8-145EA93CEA28}"/>
              </a:ext>
            </a:extLst>
          </p:cNvPr>
          <p:cNvGraphicFramePr>
            <a:graphicFrameLocks noChangeAspect="1"/>
          </p:cNvGraphicFramePr>
          <p:nvPr/>
        </p:nvGraphicFramePr>
        <p:xfrm>
          <a:off x="7315200" y="3106738"/>
          <a:ext cx="1054100" cy="1079500"/>
        </p:xfrm>
        <a:graphic>
          <a:graphicData uri="http://schemas.openxmlformats.org/presentationml/2006/ole">
            <mc:AlternateContent xmlns:mc="http://schemas.openxmlformats.org/markup-compatibility/2006">
              <mc:Choice xmlns:v="urn:schemas-microsoft-com:vml" Requires="v">
                <p:oleObj spid="_x0000_s31767" name="Visio" r:id="rId5" imgW="462686" imgH="473354" progId="Visio.Drawing.11">
                  <p:embed/>
                </p:oleObj>
              </mc:Choice>
              <mc:Fallback>
                <p:oleObj name="Visio" r:id="rId5" imgW="462686" imgH="473354" progId="Visio.Drawing.11">
                  <p:embed/>
                  <p:pic>
                    <p:nvPicPr>
                      <p:cNvPr id="617505" name="Object 33">
                        <a:extLst>
                          <a:ext uri="{FF2B5EF4-FFF2-40B4-BE49-F238E27FC236}">
                            <a16:creationId xmlns:a16="http://schemas.microsoft.com/office/drawing/2014/main" id="{3A7147AA-1AEC-4D67-9AE8-145EA93CEA2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15200" y="3106738"/>
                        <a:ext cx="1054100"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7510" name="AutoShape 38">
            <a:extLst>
              <a:ext uri="{FF2B5EF4-FFF2-40B4-BE49-F238E27FC236}">
                <a16:creationId xmlns:a16="http://schemas.microsoft.com/office/drawing/2014/main" id="{62BB4445-81F8-4270-A054-F816AD168FA0}"/>
              </a:ext>
            </a:extLst>
          </p:cNvPr>
          <p:cNvSpPr>
            <a:spLocks noChangeArrowheads="1"/>
          </p:cNvSpPr>
          <p:nvPr/>
        </p:nvSpPr>
        <p:spPr bwMode="auto">
          <a:xfrm>
            <a:off x="4419600" y="3394075"/>
            <a:ext cx="1189038" cy="431800"/>
          </a:xfrm>
          <a:prstGeom prst="rightArrow">
            <a:avLst>
              <a:gd name="adj1" fmla="val 50000"/>
              <a:gd name="adj2" fmla="val 68842"/>
            </a:avLst>
          </a:prstGeom>
          <a:solidFill>
            <a:srgbClr val="00D2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511" name="AutoShape 39">
            <a:extLst>
              <a:ext uri="{FF2B5EF4-FFF2-40B4-BE49-F238E27FC236}">
                <a16:creationId xmlns:a16="http://schemas.microsoft.com/office/drawing/2014/main" id="{58CB8436-84A7-4CD7-835D-8915D1B9DB04}"/>
              </a:ext>
            </a:extLst>
          </p:cNvPr>
          <p:cNvSpPr>
            <a:spLocks noChangeArrowheads="1"/>
          </p:cNvSpPr>
          <p:nvPr/>
        </p:nvSpPr>
        <p:spPr bwMode="auto">
          <a:xfrm>
            <a:off x="6091238" y="3357563"/>
            <a:ext cx="1223962" cy="468312"/>
          </a:xfrm>
          <a:prstGeom prst="rightArrow">
            <a:avLst>
              <a:gd name="adj1" fmla="val 50000"/>
              <a:gd name="adj2" fmla="val 65339"/>
            </a:avLst>
          </a:prstGeom>
          <a:solidFill>
            <a:srgbClr val="00D2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617513" name="Object 41">
            <a:extLst>
              <a:ext uri="{FF2B5EF4-FFF2-40B4-BE49-F238E27FC236}">
                <a16:creationId xmlns:a16="http://schemas.microsoft.com/office/drawing/2014/main" id="{DCC49F47-3D25-4C35-B18C-1AF6B2B73E93}"/>
              </a:ext>
            </a:extLst>
          </p:cNvPr>
          <p:cNvGraphicFramePr>
            <a:graphicFrameLocks noChangeAspect="1"/>
          </p:cNvGraphicFramePr>
          <p:nvPr/>
        </p:nvGraphicFramePr>
        <p:xfrm>
          <a:off x="9220200" y="2895601"/>
          <a:ext cx="609600" cy="1458913"/>
        </p:xfrm>
        <a:graphic>
          <a:graphicData uri="http://schemas.openxmlformats.org/presentationml/2006/ole">
            <mc:AlternateContent xmlns:mc="http://schemas.openxmlformats.org/markup-compatibility/2006">
              <mc:Choice xmlns:v="urn:schemas-microsoft-com:vml" Requires="v">
                <p:oleObj spid="_x0000_s31768" name="Visio" r:id="rId7" imgW="234391" imgH="638251" progId="Visio.Drawing.11">
                  <p:embed/>
                </p:oleObj>
              </mc:Choice>
              <mc:Fallback>
                <p:oleObj name="Visio" r:id="rId7" imgW="234391" imgH="638251" progId="Visio.Drawing.11">
                  <p:embed/>
                  <p:pic>
                    <p:nvPicPr>
                      <p:cNvPr id="617513" name="Object 41">
                        <a:extLst>
                          <a:ext uri="{FF2B5EF4-FFF2-40B4-BE49-F238E27FC236}">
                            <a16:creationId xmlns:a16="http://schemas.microsoft.com/office/drawing/2014/main" id="{DCC49F47-3D25-4C35-B18C-1AF6B2B73E9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220200" y="2895601"/>
                        <a:ext cx="609600" cy="1458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7523" name="Rectangle 51">
            <a:extLst>
              <a:ext uri="{FF2B5EF4-FFF2-40B4-BE49-F238E27FC236}">
                <a16:creationId xmlns:a16="http://schemas.microsoft.com/office/drawing/2014/main" id="{CB09263B-6E5E-46D5-89E4-E7CB440AFD99}"/>
              </a:ext>
            </a:extLst>
          </p:cNvPr>
          <p:cNvSpPr>
            <a:spLocks noChangeArrowheads="1"/>
          </p:cNvSpPr>
          <p:nvPr/>
        </p:nvSpPr>
        <p:spPr bwMode="auto">
          <a:xfrm>
            <a:off x="5159376" y="4652963"/>
            <a:ext cx="15843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25724" dir="18900000" algn="ctr" rotWithShape="0">
                    <a:schemeClr val="bg2"/>
                  </a:outerShdw>
                </a:effectLst>
              </a14:hiddenEffects>
            </a:ext>
          </a:extLst>
        </p:spPr>
        <p:txBody>
          <a:bodyPr>
            <a:spAutoFit/>
          </a:bodyPr>
          <a:lstStyle/>
          <a:p>
            <a:pPr eaLnBrk="1" hangingPunct="1"/>
            <a:r>
              <a:rPr lang="zh-CN" altLang="en-US"/>
              <a:t>驱动部分框图</a:t>
            </a:r>
          </a:p>
        </p:txBody>
      </p:sp>
      <p:graphicFrame>
        <p:nvGraphicFramePr>
          <p:cNvPr id="617527" name="Object 55">
            <a:extLst>
              <a:ext uri="{FF2B5EF4-FFF2-40B4-BE49-F238E27FC236}">
                <a16:creationId xmlns:a16="http://schemas.microsoft.com/office/drawing/2014/main" id="{6A0A3345-D205-4E2A-85BF-2129A75E4181}"/>
              </a:ext>
            </a:extLst>
          </p:cNvPr>
          <p:cNvGraphicFramePr>
            <a:graphicFrameLocks noGrp="1" noChangeAspect="1"/>
          </p:cNvGraphicFramePr>
          <p:nvPr>
            <p:ph sz="half" idx="2"/>
          </p:nvPr>
        </p:nvGraphicFramePr>
        <p:xfrm>
          <a:off x="2362201" y="3141664"/>
          <a:ext cx="2087563" cy="871537"/>
        </p:xfrm>
        <a:graphic>
          <a:graphicData uri="http://schemas.openxmlformats.org/presentationml/2006/ole">
            <mc:AlternateContent xmlns:mc="http://schemas.openxmlformats.org/markup-compatibility/2006">
              <mc:Choice xmlns:v="urn:schemas-microsoft-com:vml" Requires="v">
                <p:oleObj spid="_x0000_s31769" name="VISIO" r:id="rId9" imgW="1177560" imgH="491760" progId="Visio.Drawing.6">
                  <p:embed/>
                </p:oleObj>
              </mc:Choice>
              <mc:Fallback>
                <p:oleObj name="VISIO" r:id="rId9" imgW="1177560" imgH="491760" progId="Visio.Drawing.6">
                  <p:embed/>
                  <p:pic>
                    <p:nvPicPr>
                      <p:cNvPr id="617527" name="Object 55">
                        <a:extLst>
                          <a:ext uri="{FF2B5EF4-FFF2-40B4-BE49-F238E27FC236}">
                            <a16:creationId xmlns:a16="http://schemas.microsoft.com/office/drawing/2014/main" id="{6A0A3345-D205-4E2A-85BF-2129A75E418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62201" y="3141664"/>
                        <a:ext cx="2087563" cy="871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7530" name="AutoShape 58">
            <a:extLst>
              <a:ext uri="{FF2B5EF4-FFF2-40B4-BE49-F238E27FC236}">
                <a16:creationId xmlns:a16="http://schemas.microsoft.com/office/drawing/2014/main" id="{68C3926A-9609-4B66-A976-E01A36EEAFD9}"/>
              </a:ext>
            </a:extLst>
          </p:cNvPr>
          <p:cNvSpPr>
            <a:spLocks noChangeArrowheads="1"/>
          </p:cNvSpPr>
          <p:nvPr/>
        </p:nvSpPr>
        <p:spPr bwMode="auto">
          <a:xfrm>
            <a:off x="8305801" y="3352801"/>
            <a:ext cx="1147763" cy="468313"/>
          </a:xfrm>
          <a:prstGeom prst="rightArrow">
            <a:avLst>
              <a:gd name="adj1" fmla="val 50000"/>
              <a:gd name="adj2" fmla="val 61271"/>
            </a:avLst>
          </a:prstGeom>
          <a:solidFill>
            <a:srgbClr val="00D2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500"/>
                                  </p:stCondLst>
                                  <p:childTnLst>
                                    <p:set>
                                      <p:cBhvr>
                                        <p:cTn id="6" dur="1" fill="hold">
                                          <p:stCondLst>
                                            <p:cond delay="499"/>
                                          </p:stCondLst>
                                        </p:cTn>
                                        <p:tgtEl>
                                          <p:spTgt spid="6175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nodeType="clickEffect">
                                  <p:stCondLst>
                                    <p:cond delay="0"/>
                                  </p:stCondLst>
                                  <p:childTnLst>
                                    <p:set>
                                      <p:cBhvr>
                                        <p:cTn id="10" dur="1" fill="hold">
                                          <p:stCondLst>
                                            <p:cond delay="0"/>
                                          </p:stCondLst>
                                        </p:cTn>
                                        <p:tgtEl>
                                          <p:spTgt spid="617504"/>
                                        </p:tgtEl>
                                        <p:attrNameLst>
                                          <p:attrName>style.visibility</p:attrName>
                                        </p:attrNameLst>
                                      </p:cBhvr>
                                      <p:to>
                                        <p:strVal val="visible"/>
                                      </p:to>
                                    </p:set>
                                    <p:animEffect transition="in" filter="blinds(horizontal)">
                                      <p:cBhvr>
                                        <p:cTn id="11" dur="500"/>
                                        <p:tgtEl>
                                          <p:spTgt spid="617504"/>
                                        </p:tgtEl>
                                      </p:cBhvr>
                                    </p:animEffect>
                                  </p:childTnLst>
                                </p:cTn>
                              </p:par>
                            </p:childTnLst>
                          </p:cTn>
                        </p:par>
                        <p:par>
                          <p:cTn id="12" fill="hold" nodeType="afterGroup">
                            <p:stCondLst>
                              <p:cond delay="500"/>
                            </p:stCondLst>
                            <p:childTnLst>
                              <p:par>
                                <p:cTn id="13" presetID="1" presetClass="entr" presetSubtype="0" fill="hold" nodeType="afterEffect">
                                  <p:stCondLst>
                                    <p:cond delay="1000"/>
                                  </p:stCondLst>
                                  <p:childTnLst>
                                    <p:set>
                                      <p:cBhvr>
                                        <p:cTn id="14" dur="1" fill="hold">
                                          <p:stCondLst>
                                            <p:cond delay="499"/>
                                          </p:stCondLst>
                                        </p:cTn>
                                        <p:tgtEl>
                                          <p:spTgt spid="617511"/>
                                        </p:tgtEl>
                                        <p:attrNameLst>
                                          <p:attrName>style.visibility</p:attrName>
                                        </p:attrNameLst>
                                      </p:cBhvr>
                                      <p:to>
                                        <p:strVal val="visible"/>
                                      </p:to>
                                    </p:set>
                                  </p:childTnLst>
                                </p:cTn>
                              </p:par>
                            </p:childTnLst>
                          </p:cTn>
                        </p:par>
                        <p:par>
                          <p:cTn id="15" fill="hold" nodeType="afterGroup">
                            <p:stCondLst>
                              <p:cond delay="2000"/>
                            </p:stCondLst>
                            <p:childTnLst>
                              <p:par>
                                <p:cTn id="16" presetID="1" presetClass="entr" presetSubtype="0" fill="hold" nodeType="afterEffect">
                                  <p:stCondLst>
                                    <p:cond delay="1000"/>
                                  </p:stCondLst>
                                  <p:childTnLst>
                                    <p:set>
                                      <p:cBhvr>
                                        <p:cTn id="17" dur="1" fill="hold">
                                          <p:stCondLst>
                                            <p:cond delay="499"/>
                                          </p:stCondLst>
                                        </p:cTn>
                                        <p:tgtEl>
                                          <p:spTgt spid="617530"/>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17505"/>
                                        </p:tgtEl>
                                        <p:attrNameLst>
                                          <p:attrName>style.visibility</p:attrName>
                                        </p:attrNameLst>
                                      </p:cBhvr>
                                      <p:to>
                                        <p:strVal val="visible"/>
                                      </p:to>
                                    </p:set>
                                    <p:animEffect transition="in" filter="blinds(horizontal)">
                                      <p:cBhvr>
                                        <p:cTn id="22" dur="500"/>
                                        <p:tgtEl>
                                          <p:spTgt spid="61750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617513"/>
                                        </p:tgtEl>
                                        <p:attrNameLst>
                                          <p:attrName>style.visibility</p:attrName>
                                        </p:attrNameLst>
                                      </p:cBhvr>
                                      <p:to>
                                        <p:strVal val="visible"/>
                                      </p:to>
                                    </p:set>
                                    <p:animEffect transition="in" filter="blinds(horizontal)">
                                      <p:cBhvr>
                                        <p:cTn id="27" dur="500"/>
                                        <p:tgtEl>
                                          <p:spTgt spid="6175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a:extLst>
              <a:ext uri="{FF2B5EF4-FFF2-40B4-BE49-F238E27FC236}">
                <a16:creationId xmlns:a16="http://schemas.microsoft.com/office/drawing/2014/main" id="{5A1E20ED-AFEF-4F27-AA0D-5BD43D45753C}"/>
              </a:ext>
            </a:extLst>
          </p:cNvPr>
          <p:cNvSpPr>
            <a:spLocks noGrp="1"/>
          </p:cNvSpPr>
          <p:nvPr>
            <p:ph type="dt" sz="half" idx="10"/>
          </p:nvPr>
        </p:nvSpPr>
        <p:spPr/>
        <p:txBody>
          <a:bodyPr/>
          <a:lstStyle/>
          <a:p>
            <a:fld id="{CE2E60B4-DF78-4667-A80C-1540078603FC}" type="datetime1">
              <a:rPr lang="zh-CN" altLang="en-US"/>
              <a:pPr/>
              <a:t>2018/11/28</a:t>
            </a:fld>
            <a:endParaRPr lang="en-US" altLang="zh-CN"/>
          </a:p>
        </p:txBody>
      </p:sp>
      <p:sp>
        <p:nvSpPr>
          <p:cNvPr id="5" name="灯片编号占位符 5">
            <a:extLst>
              <a:ext uri="{FF2B5EF4-FFF2-40B4-BE49-F238E27FC236}">
                <a16:creationId xmlns:a16="http://schemas.microsoft.com/office/drawing/2014/main" id="{56111369-A605-4C62-9429-D98B4159036F}"/>
              </a:ext>
            </a:extLst>
          </p:cNvPr>
          <p:cNvSpPr>
            <a:spLocks noGrp="1"/>
          </p:cNvSpPr>
          <p:nvPr>
            <p:ph type="sldNum" sz="quarter" idx="12"/>
          </p:nvPr>
        </p:nvSpPr>
        <p:spPr/>
        <p:txBody>
          <a:bodyPr/>
          <a:lstStyle/>
          <a:p>
            <a:fld id="{D00E7F1D-9EF4-434C-BF63-3E17471FD063}" type="slidenum">
              <a:rPr lang="en-US" altLang="zh-CN"/>
              <a:pPr/>
              <a:t>9</a:t>
            </a:fld>
            <a:endParaRPr lang="en-US" altLang="zh-CN"/>
          </a:p>
        </p:txBody>
      </p:sp>
      <p:sp>
        <p:nvSpPr>
          <p:cNvPr id="574467" name="Rectangle 3">
            <a:extLst>
              <a:ext uri="{FF2B5EF4-FFF2-40B4-BE49-F238E27FC236}">
                <a16:creationId xmlns:a16="http://schemas.microsoft.com/office/drawing/2014/main" id="{9F348AF2-FEFB-4411-B37B-6859D12FA4BE}"/>
              </a:ext>
            </a:extLst>
          </p:cNvPr>
          <p:cNvSpPr>
            <a:spLocks noGrp="1" noRot="1" noChangeArrowheads="1"/>
          </p:cNvSpPr>
          <p:nvPr>
            <p:ph type="body" idx="1"/>
          </p:nvPr>
        </p:nvSpPr>
        <p:spPr>
          <a:xfrm>
            <a:off x="2208214" y="1306514"/>
            <a:ext cx="7991475" cy="5075237"/>
          </a:xfrm>
        </p:spPr>
        <p:txBody>
          <a:bodyPr/>
          <a:lstStyle/>
          <a:p>
            <a:pPr algn="just">
              <a:lnSpc>
                <a:spcPct val="140000"/>
              </a:lnSpc>
            </a:pPr>
            <a:r>
              <a:rPr lang="zh-CN" altLang="en-US"/>
              <a:t>然后你再取得数据的下一个字节，重复上述步骤。密钥表以及密钥流，都不依赖于输入的数据。</a:t>
            </a:r>
          </a:p>
          <a:p>
            <a:pPr algn="just">
              <a:lnSpc>
                <a:spcPct val="140000"/>
              </a:lnSpc>
            </a:pPr>
            <a:r>
              <a:rPr lang="zh-CN" altLang="en-US"/>
              <a:t>在一次一密的例子中，间谍通过将数字加到字母上实现数据的加密，而总部则通过减去而进行解密。因为加密和解密是相同的运算，所以流密码使用异或运算。这里只存在一个程序而不是两个程序。</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1">
            <a:extLst>
              <a:ext uri="{FF2B5EF4-FFF2-40B4-BE49-F238E27FC236}">
                <a16:creationId xmlns:a16="http://schemas.microsoft.com/office/drawing/2014/main" id="{6EC51724-B0D7-42FF-A46C-E388666733E2}"/>
              </a:ext>
            </a:extLst>
          </p:cNvPr>
          <p:cNvSpPr>
            <a:spLocks noGrp="1"/>
          </p:cNvSpPr>
          <p:nvPr>
            <p:ph type="dt" sz="half" idx="10"/>
          </p:nvPr>
        </p:nvSpPr>
        <p:spPr/>
        <p:txBody>
          <a:bodyPr/>
          <a:lstStyle/>
          <a:p>
            <a:fld id="{80838117-6FB9-4B8B-8295-CCB4DDF908E1}" type="datetime1">
              <a:rPr lang="zh-CN" altLang="en-US"/>
              <a:pPr/>
              <a:t>2018/11/28</a:t>
            </a:fld>
            <a:endParaRPr lang="en-US" altLang="zh-CN"/>
          </a:p>
        </p:txBody>
      </p:sp>
      <p:sp>
        <p:nvSpPr>
          <p:cNvPr id="6" name="灯片编号占位符 3">
            <a:extLst>
              <a:ext uri="{FF2B5EF4-FFF2-40B4-BE49-F238E27FC236}">
                <a16:creationId xmlns:a16="http://schemas.microsoft.com/office/drawing/2014/main" id="{75599941-20AC-42C5-A8D3-633E83C79596}"/>
              </a:ext>
            </a:extLst>
          </p:cNvPr>
          <p:cNvSpPr>
            <a:spLocks noGrp="1"/>
          </p:cNvSpPr>
          <p:nvPr>
            <p:ph type="sldNum" sz="quarter" idx="12"/>
          </p:nvPr>
        </p:nvSpPr>
        <p:spPr/>
        <p:txBody>
          <a:bodyPr/>
          <a:lstStyle/>
          <a:p>
            <a:fld id="{7FE19D7B-2138-4CC9-9447-03DB5CA53E3C}" type="slidenum">
              <a:rPr lang="en-US" altLang="zh-CN"/>
              <a:pPr/>
              <a:t>90</a:t>
            </a:fld>
            <a:endParaRPr lang="en-US" altLang="zh-CN"/>
          </a:p>
        </p:txBody>
      </p:sp>
      <p:sp>
        <p:nvSpPr>
          <p:cNvPr id="651269" name="Rectangle 5">
            <a:extLst>
              <a:ext uri="{FF2B5EF4-FFF2-40B4-BE49-F238E27FC236}">
                <a16:creationId xmlns:a16="http://schemas.microsoft.com/office/drawing/2014/main" id="{FC53EB10-B7BB-4388-9762-0D69BEC3BD35}"/>
              </a:ext>
            </a:extLst>
          </p:cNvPr>
          <p:cNvSpPr>
            <a:spLocks noChangeArrowheads="1"/>
          </p:cNvSpPr>
          <p:nvPr/>
        </p:nvSpPr>
        <p:spPr bwMode="auto">
          <a:xfrm>
            <a:off x="2063751" y="1524000"/>
            <a:ext cx="8207375" cy="428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25724" dir="18900000" algn="ctr" rotWithShape="0">
                    <a:schemeClr val="bg2"/>
                  </a:outerShdw>
                </a:effectLst>
              </a14:hiddenEffects>
            </a:ext>
          </a:extLst>
        </p:spPr>
        <p:txBody>
          <a:bodyPr>
            <a:spAutoFit/>
          </a:bodyPr>
          <a:lstStyle/>
          <a:p>
            <a:pPr algn="just" eaLnBrk="1" hangingPunct="1">
              <a:lnSpc>
                <a:spcPct val="140000"/>
              </a:lnSpc>
              <a:buClr>
                <a:srgbClr val="0000CC"/>
              </a:buClr>
              <a:buFont typeface="Wingdings" panose="05000000000000000000" pitchFamily="2" charset="2"/>
              <a:buNone/>
            </a:pPr>
            <a:r>
              <a:rPr lang="en-US" altLang="zh-CN" sz="2800" b="1">
                <a:solidFill>
                  <a:srgbClr val="000000"/>
                </a:solidFill>
                <a:latin typeface="宋体" panose="02010600030101010101" pitchFamily="2" charset="-122"/>
              </a:rPr>
              <a:t>    </a:t>
            </a:r>
            <a:r>
              <a:rPr lang="zh-CN" altLang="en-US" sz="2800" b="1">
                <a:solidFill>
                  <a:srgbClr val="000000"/>
                </a:solidFill>
                <a:latin typeface="宋体" panose="02010600030101010101" pitchFamily="2" charset="-122"/>
              </a:rPr>
              <a:t>由于有限精度效应，导致数字化混沌系统的特性退化：短周期问题</a:t>
            </a:r>
            <a:r>
              <a:rPr lang="en-US" altLang="zh-CN" sz="2800" b="1">
                <a:solidFill>
                  <a:srgbClr val="000000"/>
                </a:solidFill>
                <a:latin typeface="宋体" panose="02010600030101010101" pitchFamily="2" charset="-122"/>
              </a:rPr>
              <a:t>(short cycle length)</a:t>
            </a:r>
            <a:r>
              <a:rPr lang="zh-CN" altLang="en-US" sz="2800" b="1">
                <a:solidFill>
                  <a:srgbClr val="000000"/>
                </a:solidFill>
                <a:latin typeface="宋体" panose="02010600030101010101" pitchFamily="2" charset="-122"/>
              </a:rPr>
              <a:t>、不理想的轨道分布和相关性质</a:t>
            </a:r>
            <a:r>
              <a:rPr lang="en-US" altLang="zh-CN" sz="2800" b="1">
                <a:solidFill>
                  <a:srgbClr val="000000"/>
                </a:solidFill>
                <a:latin typeface="宋体" panose="02010600030101010101" pitchFamily="2" charset="-122"/>
              </a:rPr>
              <a:t>(non-ideal distributions and correlation functions)</a:t>
            </a:r>
            <a:r>
              <a:rPr lang="zh-CN" altLang="en-US" sz="2800" b="1">
                <a:solidFill>
                  <a:srgbClr val="000000"/>
                </a:solidFill>
                <a:latin typeface="宋体" panose="02010600030101010101" pitchFamily="2" charset="-122"/>
              </a:rPr>
              <a:t>。该问题是目前混沌系统从理论走向应用中的出现的一大瓶颈，它所带来的混沌密码系统安全的不稳定性严重影响着混沌密码系统的实用化进程。</a:t>
            </a:r>
            <a:r>
              <a:rPr lang="zh-CN" altLang="en-US" sz="2800">
                <a:solidFill>
                  <a:srgbClr val="000000"/>
                </a:solidFill>
              </a:rPr>
              <a:t>    </a:t>
            </a:r>
          </a:p>
        </p:txBody>
      </p:sp>
      <p:sp>
        <p:nvSpPr>
          <p:cNvPr id="651272" name="Text Box 8">
            <a:extLst>
              <a:ext uri="{FF2B5EF4-FFF2-40B4-BE49-F238E27FC236}">
                <a16:creationId xmlns:a16="http://schemas.microsoft.com/office/drawing/2014/main" id="{A55B536E-278C-43B1-AC60-7EEBF14F9433}"/>
              </a:ext>
            </a:extLst>
          </p:cNvPr>
          <p:cNvSpPr txBox="1">
            <a:spLocks noChangeArrowheads="1"/>
          </p:cNvSpPr>
          <p:nvPr/>
        </p:nvSpPr>
        <p:spPr bwMode="auto">
          <a:xfrm>
            <a:off x="1595438" y="142875"/>
            <a:ext cx="8997950"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25724" dir="18900000" algn="ctr" rotWithShape="0">
                    <a:schemeClr val="bg2"/>
                  </a:outerShdw>
                </a:effectLst>
              </a14:hiddenEffects>
            </a:ext>
          </a:extLst>
        </p:spPr>
        <p:txBody>
          <a:bodyPr anchor="ctr"/>
          <a:lstStyle/>
          <a:p>
            <a:pPr algn="ctr">
              <a:spcBef>
                <a:spcPct val="50000"/>
              </a:spcBef>
            </a:pPr>
            <a:r>
              <a:rPr lang="zh-CN" altLang="en-US" sz="4400">
                <a:solidFill>
                  <a:schemeClr val="bg1"/>
                </a:solidFill>
                <a:ea typeface="华文行楷" panose="02010800040101010101" pitchFamily="2" charset="-122"/>
              </a:rPr>
              <a:t>数字化混沌系统的特性退化问题</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日期占位符 5">
            <a:extLst>
              <a:ext uri="{FF2B5EF4-FFF2-40B4-BE49-F238E27FC236}">
                <a16:creationId xmlns:a16="http://schemas.microsoft.com/office/drawing/2014/main" id="{F024B9C1-B746-4047-9CDB-77855EEF6FFC}"/>
              </a:ext>
            </a:extLst>
          </p:cNvPr>
          <p:cNvSpPr>
            <a:spLocks noGrp="1"/>
          </p:cNvSpPr>
          <p:nvPr>
            <p:ph type="dt" sz="half" idx="10"/>
          </p:nvPr>
        </p:nvSpPr>
        <p:spPr/>
        <p:txBody>
          <a:bodyPr/>
          <a:lstStyle/>
          <a:p>
            <a:fld id="{C7C37E15-362F-45AF-9639-1579A5ADB87B}" type="datetime1">
              <a:rPr lang="zh-CN" altLang="en-US"/>
              <a:pPr/>
              <a:t>2018/11/28</a:t>
            </a:fld>
            <a:endParaRPr lang="en-US" altLang="zh-CN"/>
          </a:p>
        </p:txBody>
      </p:sp>
      <p:sp>
        <p:nvSpPr>
          <p:cNvPr id="13" name="灯片编号占位符 7">
            <a:extLst>
              <a:ext uri="{FF2B5EF4-FFF2-40B4-BE49-F238E27FC236}">
                <a16:creationId xmlns:a16="http://schemas.microsoft.com/office/drawing/2014/main" id="{B667F54A-E898-4BA4-AA3F-26FF0E98FF32}"/>
              </a:ext>
            </a:extLst>
          </p:cNvPr>
          <p:cNvSpPr>
            <a:spLocks noGrp="1"/>
          </p:cNvSpPr>
          <p:nvPr>
            <p:ph type="sldNum" sz="quarter" idx="12"/>
          </p:nvPr>
        </p:nvSpPr>
        <p:spPr/>
        <p:txBody>
          <a:bodyPr/>
          <a:lstStyle/>
          <a:p>
            <a:fld id="{7C2ABE32-2533-414F-A8D7-8009B86C81FF}" type="slidenum">
              <a:rPr lang="en-US" altLang="zh-CN"/>
              <a:pPr/>
              <a:t>91</a:t>
            </a:fld>
            <a:endParaRPr lang="en-US" altLang="zh-CN"/>
          </a:p>
        </p:txBody>
      </p:sp>
      <p:sp>
        <p:nvSpPr>
          <p:cNvPr id="736259" name="Rectangle 1027">
            <a:extLst>
              <a:ext uri="{FF2B5EF4-FFF2-40B4-BE49-F238E27FC236}">
                <a16:creationId xmlns:a16="http://schemas.microsoft.com/office/drawing/2014/main" id="{0E5943CC-07A2-4A6D-ABB6-E0A8A9EC2D9C}"/>
              </a:ext>
            </a:extLst>
          </p:cNvPr>
          <p:cNvSpPr>
            <a:spLocks noGrp="1" noRot="1" noChangeArrowheads="1"/>
          </p:cNvSpPr>
          <p:nvPr>
            <p:ph type="body" sz="half" idx="1"/>
          </p:nvPr>
        </p:nvSpPr>
        <p:spPr>
          <a:xfrm>
            <a:off x="1828800" y="1143001"/>
            <a:ext cx="8534400" cy="5116513"/>
          </a:xfrm>
        </p:spPr>
        <p:txBody>
          <a:bodyPr/>
          <a:lstStyle/>
          <a:p>
            <a:pPr marL="0" indent="0">
              <a:buNone/>
              <a:tabLst>
                <a:tab pos="0" algn="l"/>
              </a:tabLst>
            </a:pPr>
            <a:r>
              <a:rPr lang="zh-CN" altLang="en-US" sz="2400">
                <a:solidFill>
                  <a:srgbClr val="000000"/>
                </a:solidFill>
                <a:latin typeface="宋体" panose="02010600030101010101" pitchFamily="2" charset="-122"/>
              </a:rPr>
              <a:t>例如：对于一维</a:t>
            </a:r>
            <a:r>
              <a:rPr lang="en-US" altLang="zh-CN" sz="2400">
                <a:solidFill>
                  <a:srgbClr val="000000"/>
                </a:solidFill>
                <a:latin typeface="宋体" panose="02010600030101010101" pitchFamily="2" charset="-122"/>
              </a:rPr>
              <a:t>Logistic</a:t>
            </a:r>
            <a:r>
              <a:rPr lang="zh-CN" altLang="en-US" sz="2400">
                <a:solidFill>
                  <a:srgbClr val="000000"/>
                </a:solidFill>
                <a:latin typeface="宋体" panose="02010600030101010101" pitchFamily="2" charset="-122"/>
              </a:rPr>
              <a:t>映射</a:t>
            </a:r>
          </a:p>
          <a:p>
            <a:pPr marL="0" indent="0">
              <a:buNone/>
              <a:tabLst>
                <a:tab pos="0" algn="l"/>
              </a:tabLst>
            </a:pPr>
            <a:r>
              <a:rPr lang="zh-CN" altLang="en-US" sz="2400">
                <a:solidFill>
                  <a:srgbClr val="000000"/>
                </a:solidFill>
                <a:latin typeface="宋体" panose="02010600030101010101" pitchFamily="2" charset="-122"/>
              </a:rPr>
              <a:t>                                                                                  </a:t>
            </a:r>
          </a:p>
          <a:p>
            <a:pPr marL="0" indent="0">
              <a:buNone/>
              <a:tabLst>
                <a:tab pos="0" algn="l"/>
              </a:tabLst>
            </a:pPr>
            <a:r>
              <a:rPr lang="zh-CN" altLang="en-US" sz="2400">
                <a:solidFill>
                  <a:srgbClr val="000000"/>
                </a:solidFill>
                <a:latin typeface="宋体" panose="02010600030101010101" pitchFamily="2" charset="-122"/>
              </a:rPr>
              <a:t>按照双精度格式，在</a:t>
            </a:r>
            <a:r>
              <a:rPr lang="en-US" altLang="zh-CN" sz="2400">
                <a:solidFill>
                  <a:srgbClr val="000000"/>
                </a:solidFill>
                <a:latin typeface="宋体" panose="02010600030101010101" pitchFamily="2" charset="-122"/>
              </a:rPr>
              <a:t>Intel Pentium 4</a:t>
            </a:r>
            <a:r>
              <a:rPr lang="zh-CN" altLang="en-US" sz="2400">
                <a:solidFill>
                  <a:srgbClr val="000000"/>
                </a:solidFill>
                <a:latin typeface="宋体" panose="02010600030101010101" pitchFamily="2" charset="-122"/>
              </a:rPr>
              <a:t>计算机中把映射的初值  写为如下形式：</a:t>
            </a:r>
          </a:p>
          <a:p>
            <a:pPr marL="0" indent="0">
              <a:buNone/>
              <a:tabLst>
                <a:tab pos="0" algn="l"/>
              </a:tabLst>
            </a:pPr>
            <a:endParaRPr lang="zh-CN" altLang="en-US" sz="2400">
              <a:solidFill>
                <a:srgbClr val="000000"/>
              </a:solidFill>
              <a:latin typeface="宋体" panose="02010600030101010101" pitchFamily="2" charset="-122"/>
            </a:endParaRPr>
          </a:p>
          <a:p>
            <a:pPr marL="0" indent="0">
              <a:buNone/>
              <a:tabLst>
                <a:tab pos="0" algn="l"/>
              </a:tabLst>
            </a:pPr>
            <a:r>
              <a:rPr lang="zh-CN" altLang="en-US" sz="2400">
                <a:solidFill>
                  <a:srgbClr val="000000"/>
                </a:solidFill>
                <a:latin typeface="宋体" panose="02010600030101010101" pitchFamily="2" charset="-122"/>
              </a:rPr>
              <a:t>逐个分析以这些  为初值所得到的轨道。实验发现，不管  如何变化，按照迭代式反复迭代，其轨迹都有会进入周期轨道甚至不动点（即周期为</a:t>
            </a:r>
            <a:r>
              <a:rPr lang="en-US" altLang="zh-CN" sz="2400">
                <a:solidFill>
                  <a:srgbClr val="000000"/>
                </a:solidFill>
                <a:latin typeface="宋体" panose="02010600030101010101" pitchFamily="2" charset="-122"/>
              </a:rPr>
              <a:t>1</a:t>
            </a:r>
            <a:r>
              <a:rPr lang="zh-CN" altLang="en-US" sz="2400">
                <a:solidFill>
                  <a:srgbClr val="000000"/>
                </a:solidFill>
                <a:latin typeface="宋体" panose="02010600030101010101" pitchFamily="2" charset="-122"/>
              </a:rPr>
              <a:t>）。</a:t>
            </a:r>
          </a:p>
          <a:p>
            <a:pPr marL="0" indent="0">
              <a:buNone/>
              <a:tabLst>
                <a:tab pos="0" algn="l"/>
              </a:tabLst>
            </a:pPr>
            <a:r>
              <a:rPr lang="zh-CN" altLang="en-US" sz="2400">
                <a:solidFill>
                  <a:srgbClr val="000000"/>
                </a:solidFill>
                <a:latin typeface="宋体" panose="02010600030101010101" pitchFamily="2" charset="-122"/>
              </a:rPr>
              <a:t>    理论上，</a:t>
            </a:r>
            <a:r>
              <a:rPr lang="en-US" altLang="zh-CN" sz="2400">
                <a:solidFill>
                  <a:srgbClr val="000000"/>
                </a:solidFill>
                <a:latin typeface="宋体" panose="02010600030101010101" pitchFamily="2" charset="-122"/>
              </a:rPr>
              <a:t>Logistic</a:t>
            </a:r>
            <a:r>
              <a:rPr lang="zh-CN" altLang="en-US" sz="2400">
                <a:solidFill>
                  <a:srgbClr val="000000"/>
                </a:solidFill>
                <a:latin typeface="宋体" panose="02010600030101010101" pitchFamily="2" charset="-122"/>
              </a:rPr>
              <a:t>映射在区间</a:t>
            </a:r>
            <a:r>
              <a:rPr lang="en-US" altLang="zh-CN" sz="2400">
                <a:solidFill>
                  <a:srgbClr val="000000"/>
                </a:solidFill>
                <a:latin typeface="宋体" panose="02010600030101010101" pitchFamily="2" charset="-122"/>
              </a:rPr>
              <a:t>[-1,1]</a:t>
            </a:r>
            <a:r>
              <a:rPr lang="zh-CN" altLang="en-US" sz="2400">
                <a:solidFill>
                  <a:srgbClr val="000000"/>
                </a:solidFill>
                <a:latin typeface="宋体" panose="02010600030101010101" pitchFamily="2" charset="-122"/>
              </a:rPr>
              <a:t>上，周期点的测度为</a:t>
            </a:r>
            <a:r>
              <a:rPr lang="en-US" altLang="zh-CN" sz="2400">
                <a:solidFill>
                  <a:srgbClr val="000000"/>
                </a:solidFill>
                <a:latin typeface="宋体" panose="02010600030101010101" pitchFamily="2" charset="-122"/>
              </a:rPr>
              <a:t>0</a:t>
            </a:r>
            <a:r>
              <a:rPr lang="zh-CN" altLang="en-US" sz="2400">
                <a:solidFill>
                  <a:srgbClr val="000000"/>
                </a:solidFill>
                <a:latin typeface="宋体" panose="02010600030101010101" pitchFamily="2" charset="-122"/>
              </a:rPr>
              <a:t>，非周期点的测度为</a:t>
            </a:r>
            <a:r>
              <a:rPr lang="en-US" altLang="zh-CN" sz="2400">
                <a:solidFill>
                  <a:srgbClr val="000000"/>
                </a:solidFill>
                <a:latin typeface="宋体" panose="02010600030101010101" pitchFamily="2" charset="-122"/>
              </a:rPr>
              <a:t>1</a:t>
            </a:r>
            <a:r>
              <a:rPr lang="zh-CN" altLang="en-US" sz="2400">
                <a:solidFill>
                  <a:srgbClr val="000000"/>
                </a:solidFill>
                <a:latin typeface="宋体" panose="02010600030101010101" pitchFamily="2" charset="-122"/>
              </a:rPr>
              <a:t>。但是实验结果却与理论分析大相径庭。下图为短周期问题的示意图。</a:t>
            </a:r>
            <a:endParaRPr lang="zh-CN" altLang="en-US"/>
          </a:p>
        </p:txBody>
      </p:sp>
      <p:graphicFrame>
        <p:nvGraphicFramePr>
          <p:cNvPr id="736260" name="Object 1028">
            <a:extLst>
              <a:ext uri="{FF2B5EF4-FFF2-40B4-BE49-F238E27FC236}">
                <a16:creationId xmlns:a16="http://schemas.microsoft.com/office/drawing/2014/main" id="{DEA91948-0BAC-454A-AAB7-A9209A0F7121}"/>
              </a:ext>
            </a:extLst>
          </p:cNvPr>
          <p:cNvGraphicFramePr>
            <a:graphicFrameLocks noGrp="1" noChangeAspect="1"/>
          </p:cNvGraphicFramePr>
          <p:nvPr>
            <p:ph sz="quarter" idx="2"/>
          </p:nvPr>
        </p:nvGraphicFramePr>
        <p:xfrm>
          <a:off x="4902201" y="1524001"/>
          <a:ext cx="1781175" cy="568325"/>
        </p:xfrm>
        <a:graphic>
          <a:graphicData uri="http://schemas.openxmlformats.org/presentationml/2006/ole">
            <mc:AlternateContent xmlns:mc="http://schemas.openxmlformats.org/markup-compatibility/2006">
              <mc:Choice xmlns:v="urn:schemas-microsoft-com:vml" Requires="v">
                <p:oleObj spid="_x0000_s32795" name="Equation" r:id="rId3" imgW="799753" imgH="241195" progId="Equation.DSMT4">
                  <p:embed/>
                </p:oleObj>
              </mc:Choice>
              <mc:Fallback>
                <p:oleObj name="Equation" r:id="rId3" imgW="799753" imgH="241195" progId="Equation.DSMT4">
                  <p:embed/>
                  <p:pic>
                    <p:nvPicPr>
                      <p:cNvPr id="736260" name="Object 1028">
                        <a:extLst>
                          <a:ext uri="{FF2B5EF4-FFF2-40B4-BE49-F238E27FC236}">
                            <a16:creationId xmlns:a16="http://schemas.microsoft.com/office/drawing/2014/main" id="{DEA91948-0BAC-454A-AAB7-A9209A0F71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02201" y="1524001"/>
                        <a:ext cx="1781175" cy="568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6263" name="Object 1031">
            <a:extLst>
              <a:ext uri="{FF2B5EF4-FFF2-40B4-BE49-F238E27FC236}">
                <a16:creationId xmlns:a16="http://schemas.microsoft.com/office/drawing/2014/main" id="{093F1830-6FC0-4D04-BB1E-0F5A51977362}"/>
              </a:ext>
            </a:extLst>
          </p:cNvPr>
          <p:cNvGraphicFramePr>
            <a:graphicFrameLocks noGrp="1" noChangeAspect="1"/>
          </p:cNvGraphicFramePr>
          <p:nvPr>
            <p:ph sz="quarter" idx="3"/>
          </p:nvPr>
        </p:nvGraphicFramePr>
        <p:xfrm>
          <a:off x="3422650" y="2420939"/>
          <a:ext cx="5949950" cy="706437"/>
        </p:xfrm>
        <a:graphic>
          <a:graphicData uri="http://schemas.openxmlformats.org/presentationml/2006/ole">
            <mc:AlternateContent xmlns:mc="http://schemas.openxmlformats.org/markup-compatibility/2006">
              <mc:Choice xmlns:v="urn:schemas-microsoft-com:vml" Requires="v">
                <p:oleObj spid="_x0000_s32796" name="Equation" r:id="rId5" imgW="4813200" imgH="571320" progId="Equation.DSMT4">
                  <p:embed/>
                </p:oleObj>
              </mc:Choice>
              <mc:Fallback>
                <p:oleObj name="Equation" r:id="rId5" imgW="4813200" imgH="571320" progId="Equation.DSMT4">
                  <p:embed/>
                  <p:pic>
                    <p:nvPicPr>
                      <p:cNvPr id="736263" name="Object 1031">
                        <a:extLst>
                          <a:ext uri="{FF2B5EF4-FFF2-40B4-BE49-F238E27FC236}">
                            <a16:creationId xmlns:a16="http://schemas.microsoft.com/office/drawing/2014/main" id="{093F1830-6FC0-4D04-BB1E-0F5A5197736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2650" y="2420939"/>
                        <a:ext cx="5949950" cy="706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36266" name="Object 1034">
            <a:extLst>
              <a:ext uri="{FF2B5EF4-FFF2-40B4-BE49-F238E27FC236}">
                <a16:creationId xmlns:a16="http://schemas.microsoft.com/office/drawing/2014/main" id="{6E28A3CE-A03E-49A2-9143-2D75222E7C1E}"/>
              </a:ext>
            </a:extLst>
          </p:cNvPr>
          <p:cNvGraphicFramePr>
            <a:graphicFrameLocks noChangeAspect="1"/>
          </p:cNvGraphicFramePr>
          <p:nvPr/>
        </p:nvGraphicFramePr>
        <p:xfrm>
          <a:off x="9528176" y="2997200"/>
          <a:ext cx="384175" cy="533400"/>
        </p:xfrm>
        <a:graphic>
          <a:graphicData uri="http://schemas.openxmlformats.org/presentationml/2006/ole">
            <mc:AlternateContent xmlns:mc="http://schemas.openxmlformats.org/markup-compatibility/2006">
              <mc:Choice xmlns:v="urn:schemas-microsoft-com:vml" Requires="v">
                <p:oleObj spid="_x0000_s32797" name="Equation" r:id="rId7" imgW="164880" imgH="228600" progId="Equation.DSMT4">
                  <p:embed/>
                </p:oleObj>
              </mc:Choice>
              <mc:Fallback>
                <p:oleObj name="Equation" r:id="rId7" imgW="164880" imgH="228600" progId="Equation.DSMT4">
                  <p:embed/>
                  <p:pic>
                    <p:nvPicPr>
                      <p:cNvPr id="736266" name="Object 1034">
                        <a:extLst>
                          <a:ext uri="{FF2B5EF4-FFF2-40B4-BE49-F238E27FC236}">
                            <a16:creationId xmlns:a16="http://schemas.microsoft.com/office/drawing/2014/main" id="{6E28A3CE-A03E-49A2-9143-2D75222E7C1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528176" y="2997200"/>
                        <a:ext cx="3841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6267" name="Object 1035">
            <a:extLst>
              <a:ext uri="{FF2B5EF4-FFF2-40B4-BE49-F238E27FC236}">
                <a16:creationId xmlns:a16="http://schemas.microsoft.com/office/drawing/2014/main" id="{7C20409A-41E5-4D34-BC90-4D07993A70E3}"/>
              </a:ext>
            </a:extLst>
          </p:cNvPr>
          <p:cNvGraphicFramePr>
            <a:graphicFrameLocks noChangeAspect="1"/>
          </p:cNvGraphicFramePr>
          <p:nvPr/>
        </p:nvGraphicFramePr>
        <p:xfrm>
          <a:off x="4114801" y="2971800"/>
          <a:ext cx="384175" cy="533400"/>
        </p:xfrm>
        <a:graphic>
          <a:graphicData uri="http://schemas.openxmlformats.org/presentationml/2006/ole">
            <mc:AlternateContent xmlns:mc="http://schemas.openxmlformats.org/markup-compatibility/2006">
              <mc:Choice xmlns:v="urn:schemas-microsoft-com:vml" Requires="v">
                <p:oleObj spid="_x0000_s32798" name="Equation" r:id="rId9" imgW="164880" imgH="228600" progId="Equation.DSMT4">
                  <p:embed/>
                </p:oleObj>
              </mc:Choice>
              <mc:Fallback>
                <p:oleObj name="Equation" r:id="rId9" imgW="164880" imgH="228600" progId="Equation.DSMT4">
                  <p:embed/>
                  <p:pic>
                    <p:nvPicPr>
                      <p:cNvPr id="736267" name="Object 1035">
                        <a:extLst>
                          <a:ext uri="{FF2B5EF4-FFF2-40B4-BE49-F238E27FC236}">
                            <a16:creationId xmlns:a16="http://schemas.microsoft.com/office/drawing/2014/main" id="{7C20409A-41E5-4D34-BC90-4D07993A70E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14801" y="2971800"/>
                        <a:ext cx="3841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6268" name="Object 1036">
            <a:extLst>
              <a:ext uri="{FF2B5EF4-FFF2-40B4-BE49-F238E27FC236}">
                <a16:creationId xmlns:a16="http://schemas.microsoft.com/office/drawing/2014/main" id="{017BD26C-B92B-4BDD-9948-879F464848FA}"/>
              </a:ext>
            </a:extLst>
          </p:cNvPr>
          <p:cNvGraphicFramePr>
            <a:graphicFrameLocks noChangeAspect="1"/>
          </p:cNvGraphicFramePr>
          <p:nvPr/>
        </p:nvGraphicFramePr>
        <p:xfrm>
          <a:off x="10055226" y="1905000"/>
          <a:ext cx="384175" cy="533400"/>
        </p:xfrm>
        <a:graphic>
          <a:graphicData uri="http://schemas.openxmlformats.org/presentationml/2006/ole">
            <mc:AlternateContent xmlns:mc="http://schemas.openxmlformats.org/markup-compatibility/2006">
              <mc:Choice xmlns:v="urn:schemas-microsoft-com:vml" Requires="v">
                <p:oleObj spid="_x0000_s32799" name="Equation" r:id="rId10" imgW="164880" imgH="228600" progId="Equation.DSMT4">
                  <p:embed/>
                </p:oleObj>
              </mc:Choice>
              <mc:Fallback>
                <p:oleObj name="Equation" r:id="rId10" imgW="164880" imgH="228600" progId="Equation.DSMT4">
                  <p:embed/>
                  <p:pic>
                    <p:nvPicPr>
                      <p:cNvPr id="736268" name="Object 1036">
                        <a:extLst>
                          <a:ext uri="{FF2B5EF4-FFF2-40B4-BE49-F238E27FC236}">
                            <a16:creationId xmlns:a16="http://schemas.microsoft.com/office/drawing/2014/main" id="{017BD26C-B92B-4BDD-9948-879F464848F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55226" y="1905000"/>
                        <a:ext cx="3841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736269" name="Picture 1037">
            <a:extLst>
              <a:ext uri="{FF2B5EF4-FFF2-40B4-BE49-F238E27FC236}">
                <a16:creationId xmlns:a16="http://schemas.microsoft.com/office/drawing/2014/main" id="{AB2B236D-4D3C-4155-90AE-8B7ECC8FF4D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47976" y="5181600"/>
            <a:ext cx="6753225" cy="1143000"/>
          </a:xfrm>
          <a:prstGeom prst="rect">
            <a:avLst/>
          </a:prstGeom>
          <a:noFill/>
          <a:extLst>
            <a:ext uri="{909E8E84-426E-40DD-AFC4-6F175D3DCCD1}">
              <a14:hiddenFill xmlns:a14="http://schemas.microsoft.com/office/drawing/2010/main">
                <a:solidFill>
                  <a:srgbClr val="FFFFFF"/>
                </a:solidFill>
              </a14:hiddenFill>
            </a:ext>
          </a:extLst>
        </p:spPr>
      </p:pic>
      <p:sp>
        <p:nvSpPr>
          <p:cNvPr id="736270" name="Rectangle 1038">
            <a:extLst>
              <a:ext uri="{FF2B5EF4-FFF2-40B4-BE49-F238E27FC236}">
                <a16:creationId xmlns:a16="http://schemas.microsoft.com/office/drawing/2014/main" id="{17AEA6C8-BA47-4957-8AE6-EF73DE0AFBCB}"/>
              </a:ext>
            </a:extLst>
          </p:cNvPr>
          <p:cNvSpPr>
            <a:spLocks noChangeArrowheads="1"/>
          </p:cNvSpPr>
          <p:nvPr/>
        </p:nvSpPr>
        <p:spPr bwMode="auto">
          <a:xfrm>
            <a:off x="4953000" y="6400800"/>
            <a:ext cx="2895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25724" dir="18900000" algn="ctr" rotWithShape="0">
                    <a:schemeClr val="bg2"/>
                  </a:outerShdw>
                </a:effectLst>
              </a14:hiddenEffects>
            </a:ext>
          </a:extLst>
        </p:spPr>
        <p:txBody>
          <a:bodyPr>
            <a:spAutoFit/>
          </a:bodyPr>
          <a:lstStyle/>
          <a:p>
            <a:pPr algn="ctr"/>
            <a:r>
              <a:rPr lang="zh-CN" altLang="en-US" sz="1600" b="1"/>
              <a:t>短周期问题的示意图</a:t>
            </a:r>
          </a:p>
        </p:txBody>
      </p:sp>
      <p:sp>
        <p:nvSpPr>
          <p:cNvPr id="736271" name="Text Box 1039">
            <a:extLst>
              <a:ext uri="{FF2B5EF4-FFF2-40B4-BE49-F238E27FC236}">
                <a16:creationId xmlns:a16="http://schemas.microsoft.com/office/drawing/2014/main" id="{0039C0B3-309B-4A38-91E0-83203CEED7A5}"/>
              </a:ext>
            </a:extLst>
          </p:cNvPr>
          <p:cNvSpPr txBox="1">
            <a:spLocks noChangeArrowheads="1"/>
          </p:cNvSpPr>
          <p:nvPr/>
        </p:nvSpPr>
        <p:spPr bwMode="auto">
          <a:xfrm>
            <a:off x="1595438" y="142875"/>
            <a:ext cx="8997950"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25724" dir="18900000" algn="ctr" rotWithShape="0">
                    <a:schemeClr val="bg2"/>
                  </a:outerShdw>
                </a:effectLst>
              </a14:hiddenEffects>
            </a:ext>
          </a:extLst>
        </p:spPr>
        <p:txBody>
          <a:bodyPr anchor="ctr"/>
          <a:lstStyle/>
          <a:p>
            <a:pPr algn="ctr">
              <a:spcBef>
                <a:spcPct val="50000"/>
              </a:spcBef>
            </a:pPr>
            <a:r>
              <a:rPr lang="zh-CN" altLang="en-US" sz="4400">
                <a:solidFill>
                  <a:schemeClr val="bg1"/>
                </a:solidFill>
                <a:ea typeface="华文行楷" panose="02010800040101010101" pitchFamily="2" charset="-122"/>
              </a:rPr>
              <a:t>数字化混沌系统的特性退化问题</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日期占位符 3">
            <a:extLst>
              <a:ext uri="{FF2B5EF4-FFF2-40B4-BE49-F238E27FC236}">
                <a16:creationId xmlns:a16="http://schemas.microsoft.com/office/drawing/2014/main" id="{63528A34-B5CB-43B9-9858-2C7777ED6977}"/>
              </a:ext>
            </a:extLst>
          </p:cNvPr>
          <p:cNvSpPr>
            <a:spLocks noGrp="1"/>
          </p:cNvSpPr>
          <p:nvPr>
            <p:ph type="dt" sz="half" idx="10"/>
          </p:nvPr>
        </p:nvSpPr>
        <p:spPr/>
        <p:txBody>
          <a:bodyPr/>
          <a:lstStyle/>
          <a:p>
            <a:fld id="{98E4A529-A635-4275-AC94-906F8342C829}" type="datetime1">
              <a:rPr lang="zh-CN" altLang="en-US"/>
              <a:pPr/>
              <a:t>2018/11/28</a:t>
            </a:fld>
            <a:endParaRPr lang="en-US" altLang="zh-CN"/>
          </a:p>
        </p:txBody>
      </p:sp>
      <p:sp>
        <p:nvSpPr>
          <p:cNvPr id="24" name="灯片编号占位符 5">
            <a:extLst>
              <a:ext uri="{FF2B5EF4-FFF2-40B4-BE49-F238E27FC236}">
                <a16:creationId xmlns:a16="http://schemas.microsoft.com/office/drawing/2014/main" id="{D2AD6107-E693-4BC7-9E54-9B6476CC6EB0}"/>
              </a:ext>
            </a:extLst>
          </p:cNvPr>
          <p:cNvSpPr>
            <a:spLocks noGrp="1"/>
          </p:cNvSpPr>
          <p:nvPr>
            <p:ph type="sldNum" sz="quarter" idx="12"/>
          </p:nvPr>
        </p:nvSpPr>
        <p:spPr/>
        <p:txBody>
          <a:bodyPr/>
          <a:lstStyle/>
          <a:p>
            <a:fld id="{7CA4D8C3-C58E-4540-A23B-EF9D8DD9E0BC}" type="slidenum">
              <a:rPr lang="en-US" altLang="zh-CN"/>
              <a:pPr/>
              <a:t>92</a:t>
            </a:fld>
            <a:endParaRPr lang="en-US" altLang="zh-CN"/>
          </a:p>
        </p:txBody>
      </p:sp>
      <p:sp>
        <p:nvSpPr>
          <p:cNvPr id="735235" name="Rectangle 1027">
            <a:extLst>
              <a:ext uri="{FF2B5EF4-FFF2-40B4-BE49-F238E27FC236}">
                <a16:creationId xmlns:a16="http://schemas.microsoft.com/office/drawing/2014/main" id="{6B13CF71-F1E6-4548-BE3B-5A672591CDC5}"/>
              </a:ext>
            </a:extLst>
          </p:cNvPr>
          <p:cNvSpPr>
            <a:spLocks noGrp="1" noRot="1" noChangeArrowheads="1"/>
          </p:cNvSpPr>
          <p:nvPr>
            <p:ph type="body" idx="1"/>
          </p:nvPr>
        </p:nvSpPr>
        <p:spPr>
          <a:xfrm>
            <a:off x="2743200" y="5346700"/>
            <a:ext cx="6781800" cy="444500"/>
          </a:xfrm>
        </p:spPr>
        <p:txBody>
          <a:bodyPr/>
          <a:lstStyle/>
          <a:p>
            <a:pPr algn="ctr">
              <a:lnSpc>
                <a:spcPct val="90000"/>
              </a:lnSpc>
              <a:buFont typeface="Wingdings" panose="05000000000000000000" pitchFamily="2" charset="2"/>
              <a:buNone/>
            </a:pPr>
            <a:r>
              <a:rPr lang="zh-CN" altLang="en-US" sz="2400"/>
              <a:t>一种改善混沌特性退化问题的方案</a:t>
            </a:r>
          </a:p>
        </p:txBody>
      </p:sp>
      <p:grpSp>
        <p:nvGrpSpPr>
          <p:cNvPr id="735254" name="Group 1046">
            <a:extLst>
              <a:ext uri="{FF2B5EF4-FFF2-40B4-BE49-F238E27FC236}">
                <a16:creationId xmlns:a16="http://schemas.microsoft.com/office/drawing/2014/main" id="{B8CE0AC6-38F0-46AA-B3CC-FEAD89C49EF5}"/>
              </a:ext>
            </a:extLst>
          </p:cNvPr>
          <p:cNvGrpSpPr>
            <a:grpSpLocks/>
          </p:cNvGrpSpPr>
          <p:nvPr/>
        </p:nvGrpSpPr>
        <p:grpSpPr bwMode="auto">
          <a:xfrm>
            <a:off x="2698750" y="1782764"/>
            <a:ext cx="6781800" cy="3475037"/>
            <a:chOff x="480" y="624"/>
            <a:chExt cx="4272" cy="2784"/>
          </a:xfrm>
        </p:grpSpPr>
        <p:sp>
          <p:nvSpPr>
            <p:cNvPr id="735255" name="AutoShape 1047">
              <a:extLst>
                <a:ext uri="{FF2B5EF4-FFF2-40B4-BE49-F238E27FC236}">
                  <a16:creationId xmlns:a16="http://schemas.microsoft.com/office/drawing/2014/main" id="{D1A9C2CA-AD1B-435D-A970-1CFC42E87F62}"/>
                </a:ext>
              </a:extLst>
            </p:cNvPr>
            <p:cNvSpPr>
              <a:spLocks noChangeAspect="1" noChangeArrowheads="1"/>
            </p:cNvSpPr>
            <p:nvPr/>
          </p:nvSpPr>
          <p:spPr bwMode="auto">
            <a:xfrm>
              <a:off x="480" y="624"/>
              <a:ext cx="4272" cy="2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35256" name="Rectangle 1048">
              <a:extLst>
                <a:ext uri="{FF2B5EF4-FFF2-40B4-BE49-F238E27FC236}">
                  <a16:creationId xmlns:a16="http://schemas.microsoft.com/office/drawing/2014/main" id="{805F536E-3FC0-407E-AF53-624C185AA392}"/>
                </a:ext>
              </a:extLst>
            </p:cNvPr>
            <p:cNvSpPr>
              <a:spLocks noChangeArrowheads="1"/>
            </p:cNvSpPr>
            <p:nvPr/>
          </p:nvSpPr>
          <p:spPr bwMode="auto">
            <a:xfrm>
              <a:off x="484" y="976"/>
              <a:ext cx="832" cy="579"/>
            </a:xfrm>
            <a:prstGeom prst="rect">
              <a:avLst/>
            </a:prstGeom>
            <a:solidFill>
              <a:srgbClr val="FFFFFF"/>
            </a:solidFill>
            <a:ln w="9525">
              <a:solidFill>
                <a:srgbClr val="000000"/>
              </a:solidFill>
              <a:miter lim="800000"/>
              <a:headEnd/>
              <a:tailEnd/>
            </a:ln>
          </p:spPr>
          <p:txBody>
            <a:bodyPr/>
            <a:lstStyle/>
            <a:p>
              <a:pPr algn="ctr"/>
              <a:r>
                <a:rPr lang="en-US" altLang="zh-CN">
                  <a:latin typeface="Times New Roman" panose="02020603050405020304" pitchFamily="18" charset="0"/>
                </a:rPr>
                <a:t>10</a:t>
              </a:r>
              <a:r>
                <a:rPr lang="zh-CN" altLang="en-US">
                  <a:latin typeface="Times New Roman" panose="02020603050405020304" pitchFamily="18" charset="0"/>
                </a:rPr>
                <a:t>进制转换为</a:t>
              </a:r>
              <a:r>
                <a:rPr lang="en-US" altLang="zh-CN">
                  <a:latin typeface="Times New Roman" panose="02020603050405020304" pitchFamily="18" charset="0"/>
                </a:rPr>
                <a:t>2</a:t>
              </a:r>
              <a:r>
                <a:rPr lang="zh-CN" altLang="en-US">
                  <a:latin typeface="Times New Roman" panose="02020603050405020304" pitchFamily="18" charset="0"/>
                </a:rPr>
                <a:t>进制</a:t>
              </a:r>
            </a:p>
          </p:txBody>
        </p:sp>
        <p:sp>
          <p:nvSpPr>
            <p:cNvPr id="735257" name="Rectangle 1049">
              <a:extLst>
                <a:ext uri="{FF2B5EF4-FFF2-40B4-BE49-F238E27FC236}">
                  <a16:creationId xmlns:a16="http://schemas.microsoft.com/office/drawing/2014/main" id="{AD5B1E9B-1896-4AA9-A3FD-3231C4671BA9}"/>
                </a:ext>
              </a:extLst>
            </p:cNvPr>
            <p:cNvSpPr>
              <a:spLocks noChangeArrowheads="1"/>
            </p:cNvSpPr>
            <p:nvPr/>
          </p:nvSpPr>
          <p:spPr bwMode="auto">
            <a:xfrm>
              <a:off x="1628" y="976"/>
              <a:ext cx="833" cy="577"/>
            </a:xfrm>
            <a:prstGeom prst="rect">
              <a:avLst/>
            </a:prstGeom>
            <a:solidFill>
              <a:srgbClr val="FFFFFF"/>
            </a:solidFill>
            <a:ln w="9525">
              <a:solidFill>
                <a:srgbClr val="000000"/>
              </a:solidFill>
              <a:miter lim="800000"/>
              <a:headEnd/>
              <a:tailEnd/>
            </a:ln>
          </p:spPr>
          <p:txBody>
            <a:bodyPr/>
            <a:lstStyle/>
            <a:p>
              <a:pPr algn="ctr"/>
              <a:r>
                <a:rPr lang="zh-CN" altLang="en-US">
                  <a:latin typeface="Times New Roman" panose="02020603050405020304" pitchFamily="18" charset="0"/>
                </a:rPr>
                <a:t>进行混沌映射</a:t>
              </a:r>
            </a:p>
          </p:txBody>
        </p:sp>
        <p:sp>
          <p:nvSpPr>
            <p:cNvPr id="735258" name="Rectangle 1050">
              <a:extLst>
                <a:ext uri="{FF2B5EF4-FFF2-40B4-BE49-F238E27FC236}">
                  <a16:creationId xmlns:a16="http://schemas.microsoft.com/office/drawing/2014/main" id="{1EAFC439-F17E-4E54-A224-999C067A77D8}"/>
                </a:ext>
              </a:extLst>
            </p:cNvPr>
            <p:cNvSpPr>
              <a:spLocks noChangeArrowheads="1"/>
            </p:cNvSpPr>
            <p:nvPr/>
          </p:nvSpPr>
          <p:spPr bwMode="auto">
            <a:xfrm>
              <a:off x="2773" y="976"/>
              <a:ext cx="832" cy="579"/>
            </a:xfrm>
            <a:prstGeom prst="rect">
              <a:avLst/>
            </a:prstGeom>
            <a:solidFill>
              <a:srgbClr val="FFFFFF"/>
            </a:solidFill>
            <a:ln w="9525">
              <a:solidFill>
                <a:srgbClr val="000000"/>
              </a:solidFill>
              <a:miter lim="800000"/>
              <a:headEnd/>
              <a:tailEnd/>
            </a:ln>
          </p:spPr>
          <p:txBody>
            <a:bodyPr/>
            <a:lstStyle/>
            <a:p>
              <a:pPr algn="ctr"/>
              <a:r>
                <a:rPr lang="en-US" altLang="zh-CN">
                  <a:latin typeface="Times New Roman" panose="02020603050405020304" pitchFamily="18" charset="0"/>
                </a:rPr>
                <a:t>2</a:t>
              </a:r>
              <a:r>
                <a:rPr lang="zh-CN" altLang="en-US">
                  <a:latin typeface="Times New Roman" panose="02020603050405020304" pitchFamily="18" charset="0"/>
                </a:rPr>
                <a:t>进制转换为</a:t>
              </a:r>
              <a:r>
                <a:rPr lang="en-US" altLang="zh-CN">
                  <a:latin typeface="Times New Roman" panose="02020603050405020304" pitchFamily="18" charset="0"/>
                </a:rPr>
                <a:t>N</a:t>
              </a:r>
              <a:r>
                <a:rPr lang="zh-CN" altLang="en-US">
                  <a:latin typeface="Times New Roman" panose="02020603050405020304" pitchFamily="18" charset="0"/>
                </a:rPr>
                <a:t>进制</a:t>
              </a:r>
            </a:p>
          </p:txBody>
        </p:sp>
        <p:sp>
          <p:nvSpPr>
            <p:cNvPr id="735259" name="Rectangle 1051">
              <a:extLst>
                <a:ext uri="{FF2B5EF4-FFF2-40B4-BE49-F238E27FC236}">
                  <a16:creationId xmlns:a16="http://schemas.microsoft.com/office/drawing/2014/main" id="{83E50713-923E-41A2-8D9D-1B7FF36B1B53}"/>
                </a:ext>
              </a:extLst>
            </p:cNvPr>
            <p:cNvSpPr>
              <a:spLocks noChangeArrowheads="1"/>
            </p:cNvSpPr>
            <p:nvPr/>
          </p:nvSpPr>
          <p:spPr bwMode="auto">
            <a:xfrm>
              <a:off x="3916" y="976"/>
              <a:ext cx="832" cy="577"/>
            </a:xfrm>
            <a:prstGeom prst="rect">
              <a:avLst/>
            </a:prstGeom>
            <a:solidFill>
              <a:srgbClr val="FFFFFF"/>
            </a:solidFill>
            <a:ln w="9525">
              <a:solidFill>
                <a:srgbClr val="000000"/>
              </a:solidFill>
              <a:miter lim="800000"/>
              <a:headEnd/>
              <a:tailEnd/>
            </a:ln>
          </p:spPr>
          <p:txBody>
            <a:bodyPr/>
            <a:lstStyle/>
            <a:p>
              <a:pPr algn="ctr"/>
              <a:r>
                <a:rPr lang="en-US" altLang="zh-CN">
                  <a:latin typeface="Times New Roman" panose="02020603050405020304" pitchFamily="18" charset="0"/>
                </a:rPr>
                <a:t>N</a:t>
              </a:r>
              <a:r>
                <a:rPr lang="zh-CN" altLang="en-US">
                  <a:latin typeface="Times New Roman" panose="02020603050405020304" pitchFamily="18" charset="0"/>
                </a:rPr>
                <a:t>进制转换为</a:t>
              </a:r>
              <a:r>
                <a:rPr lang="en-US" altLang="zh-CN">
                  <a:latin typeface="Times New Roman" panose="02020603050405020304" pitchFamily="18" charset="0"/>
                </a:rPr>
                <a:t>2</a:t>
              </a:r>
              <a:r>
                <a:rPr lang="zh-CN" altLang="en-US">
                  <a:latin typeface="Times New Roman" panose="02020603050405020304" pitchFamily="18" charset="0"/>
                </a:rPr>
                <a:t>进制</a:t>
              </a:r>
            </a:p>
          </p:txBody>
        </p:sp>
        <p:sp>
          <p:nvSpPr>
            <p:cNvPr id="735260" name="Line 1052">
              <a:extLst>
                <a:ext uri="{FF2B5EF4-FFF2-40B4-BE49-F238E27FC236}">
                  <a16:creationId xmlns:a16="http://schemas.microsoft.com/office/drawing/2014/main" id="{4F275C45-19F2-4B88-A9C1-040EDC240B97}"/>
                </a:ext>
              </a:extLst>
            </p:cNvPr>
            <p:cNvSpPr>
              <a:spLocks noChangeShapeType="1"/>
            </p:cNvSpPr>
            <p:nvPr/>
          </p:nvSpPr>
          <p:spPr bwMode="auto">
            <a:xfrm>
              <a:off x="1316" y="1322"/>
              <a:ext cx="31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35261" name="Line 1053">
              <a:extLst>
                <a:ext uri="{FF2B5EF4-FFF2-40B4-BE49-F238E27FC236}">
                  <a16:creationId xmlns:a16="http://schemas.microsoft.com/office/drawing/2014/main" id="{691757E2-B98F-4457-90B7-FE3746A90612}"/>
                </a:ext>
              </a:extLst>
            </p:cNvPr>
            <p:cNvSpPr>
              <a:spLocks noChangeShapeType="1"/>
            </p:cNvSpPr>
            <p:nvPr/>
          </p:nvSpPr>
          <p:spPr bwMode="auto">
            <a:xfrm>
              <a:off x="2460" y="1322"/>
              <a:ext cx="31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35262" name="Line 1054">
              <a:extLst>
                <a:ext uri="{FF2B5EF4-FFF2-40B4-BE49-F238E27FC236}">
                  <a16:creationId xmlns:a16="http://schemas.microsoft.com/office/drawing/2014/main" id="{A4EAEED9-7302-4EDC-8C0A-0772F339803F}"/>
                </a:ext>
              </a:extLst>
            </p:cNvPr>
            <p:cNvSpPr>
              <a:spLocks noChangeShapeType="1"/>
            </p:cNvSpPr>
            <p:nvPr/>
          </p:nvSpPr>
          <p:spPr bwMode="auto">
            <a:xfrm>
              <a:off x="3605" y="1322"/>
              <a:ext cx="311"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35263" name="Text Box 1055">
              <a:extLst>
                <a:ext uri="{FF2B5EF4-FFF2-40B4-BE49-F238E27FC236}">
                  <a16:creationId xmlns:a16="http://schemas.microsoft.com/office/drawing/2014/main" id="{D08A4E2F-9DF7-4F38-9508-79F25B3289BB}"/>
                </a:ext>
              </a:extLst>
            </p:cNvPr>
            <p:cNvSpPr txBox="1">
              <a:spLocks noChangeArrowheads="1"/>
            </p:cNvSpPr>
            <p:nvPr/>
          </p:nvSpPr>
          <p:spPr bwMode="auto">
            <a:xfrm>
              <a:off x="590" y="2016"/>
              <a:ext cx="518" cy="346"/>
            </a:xfrm>
            <a:prstGeom prst="rect">
              <a:avLst/>
            </a:prstGeom>
            <a:solidFill>
              <a:srgbClr val="FFFFFF"/>
            </a:solidFill>
            <a:ln w="9525">
              <a:solidFill>
                <a:srgbClr val="000000"/>
              </a:solidFill>
              <a:miter lim="800000"/>
              <a:headEnd/>
              <a:tailEnd/>
            </a:ln>
          </p:spPr>
          <p:txBody>
            <a:bodyPr/>
            <a:lstStyle/>
            <a:p>
              <a:pPr algn="just"/>
              <a:r>
                <a:rPr lang="zh-CN" altLang="en-US">
                  <a:latin typeface="Times New Roman" panose="02020603050405020304" pitchFamily="18" charset="0"/>
                </a:rPr>
                <a:t>初值</a:t>
              </a:r>
            </a:p>
          </p:txBody>
        </p:sp>
        <p:sp>
          <p:nvSpPr>
            <p:cNvPr id="735264" name="Line 1056">
              <a:extLst>
                <a:ext uri="{FF2B5EF4-FFF2-40B4-BE49-F238E27FC236}">
                  <a16:creationId xmlns:a16="http://schemas.microsoft.com/office/drawing/2014/main" id="{33359647-AE64-42A3-B444-658A102B4A81}"/>
                </a:ext>
              </a:extLst>
            </p:cNvPr>
            <p:cNvSpPr>
              <a:spLocks noChangeShapeType="1"/>
            </p:cNvSpPr>
            <p:nvPr/>
          </p:nvSpPr>
          <p:spPr bwMode="auto">
            <a:xfrm flipV="1">
              <a:off x="798" y="1553"/>
              <a:ext cx="0" cy="46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35265" name="Line 1057">
              <a:extLst>
                <a:ext uri="{FF2B5EF4-FFF2-40B4-BE49-F238E27FC236}">
                  <a16:creationId xmlns:a16="http://schemas.microsoft.com/office/drawing/2014/main" id="{F51685FA-6224-4B98-B952-5ADE9E67B7C2}"/>
                </a:ext>
              </a:extLst>
            </p:cNvPr>
            <p:cNvSpPr>
              <a:spLocks noChangeShapeType="1"/>
            </p:cNvSpPr>
            <p:nvPr/>
          </p:nvSpPr>
          <p:spPr bwMode="auto">
            <a:xfrm flipV="1">
              <a:off x="4332" y="630"/>
              <a:ext cx="0" cy="34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5266" name="Line 1058">
              <a:extLst>
                <a:ext uri="{FF2B5EF4-FFF2-40B4-BE49-F238E27FC236}">
                  <a16:creationId xmlns:a16="http://schemas.microsoft.com/office/drawing/2014/main" id="{833E3383-C0BA-4FE8-BD79-687198875678}"/>
                </a:ext>
              </a:extLst>
            </p:cNvPr>
            <p:cNvSpPr>
              <a:spLocks noChangeShapeType="1"/>
            </p:cNvSpPr>
            <p:nvPr/>
          </p:nvSpPr>
          <p:spPr bwMode="auto">
            <a:xfrm flipH="1">
              <a:off x="2044" y="630"/>
              <a:ext cx="228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5267" name="Line 1059">
              <a:extLst>
                <a:ext uri="{FF2B5EF4-FFF2-40B4-BE49-F238E27FC236}">
                  <a16:creationId xmlns:a16="http://schemas.microsoft.com/office/drawing/2014/main" id="{8A0B73CA-A5BA-4D4E-884D-94A3E64FFC8A}"/>
                </a:ext>
              </a:extLst>
            </p:cNvPr>
            <p:cNvSpPr>
              <a:spLocks noChangeShapeType="1"/>
            </p:cNvSpPr>
            <p:nvPr/>
          </p:nvSpPr>
          <p:spPr bwMode="auto">
            <a:xfrm>
              <a:off x="2044" y="630"/>
              <a:ext cx="0" cy="34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35268" name="Rectangle 1060">
              <a:extLst>
                <a:ext uri="{FF2B5EF4-FFF2-40B4-BE49-F238E27FC236}">
                  <a16:creationId xmlns:a16="http://schemas.microsoft.com/office/drawing/2014/main" id="{8613D77A-2CE3-4787-BF17-70F6EEBF823A}"/>
                </a:ext>
              </a:extLst>
            </p:cNvPr>
            <p:cNvSpPr>
              <a:spLocks noChangeArrowheads="1"/>
            </p:cNvSpPr>
            <p:nvPr/>
          </p:nvSpPr>
          <p:spPr bwMode="auto">
            <a:xfrm>
              <a:off x="2773" y="2016"/>
              <a:ext cx="831" cy="578"/>
            </a:xfrm>
            <a:prstGeom prst="rect">
              <a:avLst/>
            </a:prstGeom>
            <a:solidFill>
              <a:srgbClr val="FFFFFF"/>
            </a:solidFill>
            <a:ln w="9525">
              <a:solidFill>
                <a:srgbClr val="000000"/>
              </a:solidFill>
              <a:miter lim="800000"/>
              <a:headEnd/>
              <a:tailEnd/>
            </a:ln>
          </p:spPr>
          <p:txBody>
            <a:bodyPr/>
            <a:lstStyle/>
            <a:p>
              <a:pPr algn="ctr"/>
              <a:r>
                <a:rPr lang="en-US" altLang="zh-CN">
                  <a:latin typeface="Times New Roman" panose="02020603050405020304" pitchFamily="18" charset="0"/>
                </a:rPr>
                <a:t>N</a:t>
              </a:r>
              <a:r>
                <a:rPr lang="zh-CN" altLang="en-US">
                  <a:latin typeface="Times New Roman" panose="02020603050405020304" pitchFamily="18" charset="0"/>
                </a:rPr>
                <a:t>进制转换为</a:t>
              </a:r>
              <a:r>
                <a:rPr lang="en-US" altLang="zh-CN">
                  <a:latin typeface="Times New Roman" panose="02020603050405020304" pitchFamily="18" charset="0"/>
                </a:rPr>
                <a:t>10</a:t>
              </a:r>
              <a:r>
                <a:rPr lang="zh-CN" altLang="en-US">
                  <a:latin typeface="Times New Roman" panose="02020603050405020304" pitchFamily="18" charset="0"/>
                </a:rPr>
                <a:t>进制</a:t>
              </a:r>
            </a:p>
          </p:txBody>
        </p:sp>
        <p:sp>
          <p:nvSpPr>
            <p:cNvPr id="735269" name="Line 1061">
              <a:extLst>
                <a:ext uri="{FF2B5EF4-FFF2-40B4-BE49-F238E27FC236}">
                  <a16:creationId xmlns:a16="http://schemas.microsoft.com/office/drawing/2014/main" id="{2A736B2C-18A9-4D37-8418-179DACEA52E8}"/>
                </a:ext>
              </a:extLst>
            </p:cNvPr>
            <p:cNvSpPr>
              <a:spLocks noChangeShapeType="1"/>
            </p:cNvSpPr>
            <p:nvPr/>
          </p:nvSpPr>
          <p:spPr bwMode="auto">
            <a:xfrm>
              <a:off x="3189" y="1553"/>
              <a:ext cx="0" cy="46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35270" name="Line 1062">
              <a:extLst>
                <a:ext uri="{FF2B5EF4-FFF2-40B4-BE49-F238E27FC236}">
                  <a16:creationId xmlns:a16="http://schemas.microsoft.com/office/drawing/2014/main" id="{954E4989-9905-4CAD-B136-1D71BB4F8D24}"/>
                </a:ext>
              </a:extLst>
            </p:cNvPr>
            <p:cNvSpPr>
              <a:spLocks noChangeShapeType="1"/>
            </p:cNvSpPr>
            <p:nvPr/>
          </p:nvSpPr>
          <p:spPr bwMode="auto">
            <a:xfrm>
              <a:off x="3189" y="2594"/>
              <a:ext cx="0" cy="46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35271" name="Text Box 1063">
              <a:extLst>
                <a:ext uri="{FF2B5EF4-FFF2-40B4-BE49-F238E27FC236}">
                  <a16:creationId xmlns:a16="http://schemas.microsoft.com/office/drawing/2014/main" id="{C826C05F-91FF-44CB-B09F-ADA46A65DDD1}"/>
                </a:ext>
              </a:extLst>
            </p:cNvPr>
            <p:cNvSpPr txBox="1">
              <a:spLocks noChangeArrowheads="1"/>
            </p:cNvSpPr>
            <p:nvPr/>
          </p:nvSpPr>
          <p:spPr bwMode="auto">
            <a:xfrm>
              <a:off x="2876" y="3056"/>
              <a:ext cx="624" cy="346"/>
            </a:xfrm>
            <a:prstGeom prst="rect">
              <a:avLst/>
            </a:prstGeom>
            <a:solidFill>
              <a:srgbClr val="FFFFFF"/>
            </a:solidFill>
            <a:ln w="9525">
              <a:solidFill>
                <a:srgbClr val="000000"/>
              </a:solidFill>
              <a:miter lim="800000"/>
              <a:headEnd/>
              <a:tailEnd/>
            </a:ln>
          </p:spPr>
          <p:txBody>
            <a:bodyPr/>
            <a:lstStyle/>
            <a:p>
              <a:pPr algn="ctr"/>
              <a:r>
                <a:rPr lang="zh-CN" altLang="en-US">
                  <a:latin typeface="Times New Roman" panose="02020603050405020304" pitchFamily="18" charset="0"/>
                </a:rPr>
                <a:t>输出</a:t>
              </a:r>
            </a:p>
          </p:txBody>
        </p:sp>
      </p:grpSp>
      <p:sp>
        <p:nvSpPr>
          <p:cNvPr id="735272" name="Text Box 1064">
            <a:extLst>
              <a:ext uri="{FF2B5EF4-FFF2-40B4-BE49-F238E27FC236}">
                <a16:creationId xmlns:a16="http://schemas.microsoft.com/office/drawing/2014/main" id="{6DC9D255-5EB9-487C-876F-42EA2C1523A7}"/>
              </a:ext>
            </a:extLst>
          </p:cNvPr>
          <p:cNvSpPr txBox="1">
            <a:spLocks noChangeArrowheads="1"/>
          </p:cNvSpPr>
          <p:nvPr/>
        </p:nvSpPr>
        <p:spPr bwMode="auto">
          <a:xfrm>
            <a:off x="1595438" y="142875"/>
            <a:ext cx="8997950"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25724" dir="18900000" algn="ctr" rotWithShape="0">
                    <a:schemeClr val="bg2"/>
                  </a:outerShdw>
                </a:effectLst>
              </a14:hiddenEffects>
            </a:ext>
          </a:extLst>
        </p:spPr>
        <p:txBody>
          <a:bodyPr anchor="ctr"/>
          <a:lstStyle/>
          <a:p>
            <a:pPr algn="ctr">
              <a:spcBef>
                <a:spcPct val="50000"/>
              </a:spcBef>
            </a:pPr>
            <a:r>
              <a:rPr lang="zh-CN" altLang="en-US" sz="4400">
                <a:solidFill>
                  <a:schemeClr val="bg1"/>
                </a:solidFill>
                <a:ea typeface="华文行楷" panose="02010800040101010101" pitchFamily="2" charset="-122"/>
              </a:rPr>
              <a:t>一种改善特性退化问题的思考</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日期占位符 1">
            <a:extLst>
              <a:ext uri="{FF2B5EF4-FFF2-40B4-BE49-F238E27FC236}">
                <a16:creationId xmlns:a16="http://schemas.microsoft.com/office/drawing/2014/main" id="{B0BAEE3C-BE67-4F92-90C4-E6664E0B2058}"/>
              </a:ext>
            </a:extLst>
          </p:cNvPr>
          <p:cNvSpPr>
            <a:spLocks noGrp="1"/>
          </p:cNvSpPr>
          <p:nvPr>
            <p:ph type="dt" sz="half" idx="10"/>
          </p:nvPr>
        </p:nvSpPr>
        <p:spPr/>
        <p:txBody>
          <a:bodyPr/>
          <a:lstStyle/>
          <a:p>
            <a:fld id="{D2F2B52F-2B52-400C-BD9E-38CCDDC90796}" type="datetime1">
              <a:rPr lang="zh-CN" altLang="en-US"/>
              <a:pPr/>
              <a:t>2018/11/28</a:t>
            </a:fld>
            <a:endParaRPr lang="en-US" altLang="zh-CN"/>
          </a:p>
        </p:txBody>
      </p:sp>
      <p:sp>
        <p:nvSpPr>
          <p:cNvPr id="30" name="灯片编号占位符 3">
            <a:extLst>
              <a:ext uri="{FF2B5EF4-FFF2-40B4-BE49-F238E27FC236}">
                <a16:creationId xmlns:a16="http://schemas.microsoft.com/office/drawing/2014/main" id="{D8A7C847-D357-4505-8A25-3BEE0D36D7A3}"/>
              </a:ext>
            </a:extLst>
          </p:cNvPr>
          <p:cNvSpPr>
            <a:spLocks noGrp="1"/>
          </p:cNvSpPr>
          <p:nvPr>
            <p:ph type="sldNum" sz="quarter" idx="12"/>
          </p:nvPr>
        </p:nvSpPr>
        <p:spPr/>
        <p:txBody>
          <a:bodyPr/>
          <a:lstStyle/>
          <a:p>
            <a:fld id="{757E2E2E-5F7A-4980-8F3A-C4FAFA8F5D74}" type="slidenum">
              <a:rPr lang="en-US" altLang="zh-CN"/>
              <a:pPr/>
              <a:t>93</a:t>
            </a:fld>
            <a:endParaRPr lang="en-US" altLang="zh-CN"/>
          </a:p>
        </p:txBody>
      </p:sp>
      <p:sp>
        <p:nvSpPr>
          <p:cNvPr id="661508" name="Rectangle 4">
            <a:extLst>
              <a:ext uri="{FF2B5EF4-FFF2-40B4-BE49-F238E27FC236}">
                <a16:creationId xmlns:a16="http://schemas.microsoft.com/office/drawing/2014/main" id="{A8105D26-1516-4035-B162-77BB6215B985}"/>
              </a:ext>
            </a:extLst>
          </p:cNvPr>
          <p:cNvSpPr>
            <a:spLocks noChangeArrowheads="1"/>
          </p:cNvSpPr>
          <p:nvPr/>
        </p:nvSpPr>
        <p:spPr bwMode="auto">
          <a:xfrm>
            <a:off x="2133600" y="1155700"/>
            <a:ext cx="7772400" cy="4789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25724" dir="18900000" algn="ctr" rotWithShape="0">
                    <a:schemeClr val="bg2"/>
                  </a:outerShdw>
                </a:effectLst>
              </a14:hiddenEffects>
            </a:ext>
          </a:extLst>
        </p:spPr>
        <p:txBody>
          <a:bodyPr>
            <a:spAutoFit/>
          </a:bodyPr>
          <a:lstStyle/>
          <a:p>
            <a:pPr eaLnBrk="1" hangingPunct="1">
              <a:buClr>
                <a:srgbClr val="0000CC"/>
              </a:buClr>
              <a:buSzPct val="85000"/>
              <a:buFont typeface="Wingdings" panose="05000000000000000000" pitchFamily="2" charset="2"/>
              <a:buBlip>
                <a:blip r:embed="rId3"/>
              </a:buBlip>
            </a:pPr>
            <a:endParaRPr kumimoji="1" lang="en-US" altLang="zh-CN" sz="2800" b="1">
              <a:solidFill>
                <a:srgbClr val="000000"/>
              </a:solidFill>
            </a:endParaRPr>
          </a:p>
          <a:p>
            <a:pPr eaLnBrk="1" hangingPunct="1"/>
            <a:r>
              <a:rPr kumimoji="1" lang="en-US" altLang="zh-CN" sz="2800"/>
              <a:t>       </a:t>
            </a:r>
            <a:r>
              <a:rPr kumimoji="1" lang="zh-CN" altLang="en-US" sz="2800" b="1">
                <a:latin typeface="宋体" panose="02010600030101010101" pitchFamily="2" charset="-122"/>
              </a:rPr>
              <a:t>将混沌的映射区间       按照从左到右的顺序划分为  个  </a:t>
            </a:r>
            <a:r>
              <a:rPr kumimoji="1" lang="en-US" altLang="zh-CN" sz="2800" b="1">
                <a:latin typeface="宋体" panose="02010600030101010101" pitchFamily="2" charset="-122"/>
              </a:rPr>
              <a:t>-</a:t>
            </a:r>
            <a:r>
              <a:rPr kumimoji="1" lang="zh-CN" altLang="en-US" sz="2800" b="1">
                <a:latin typeface="宋体" panose="02010600030101010101" pitchFamily="2" charset="-122"/>
              </a:rPr>
              <a:t>子域，并给 </a:t>
            </a:r>
            <a:r>
              <a:rPr kumimoji="1" lang="en-US" altLang="zh-CN" sz="2800" b="1">
                <a:latin typeface="宋体" panose="02010600030101010101" pitchFamily="2" charset="-122"/>
              </a:rPr>
              <a:t>-</a:t>
            </a:r>
            <a:r>
              <a:rPr kumimoji="1" lang="zh-CN" altLang="en-US" sz="2800" b="1">
                <a:latin typeface="宋体" panose="02010600030101010101" pitchFamily="2" charset="-122"/>
              </a:rPr>
              <a:t>子域指定十进制序数              ，将   个  </a:t>
            </a:r>
            <a:r>
              <a:rPr kumimoji="1" lang="en-US" altLang="zh-CN" sz="2800" b="1">
                <a:latin typeface="宋体" panose="02010600030101010101" pitchFamily="2" charset="-122"/>
              </a:rPr>
              <a:t>-</a:t>
            </a:r>
            <a:r>
              <a:rPr kumimoji="1" lang="zh-CN" altLang="en-US" sz="2800" b="1">
                <a:latin typeface="宋体" panose="02010600030101010101" pitchFamily="2" charset="-122"/>
              </a:rPr>
              <a:t>子域记为             	         ，根据混沌遍历性可推出以下结论：</a:t>
            </a:r>
          </a:p>
          <a:p>
            <a:pPr eaLnBrk="1" hangingPunct="1"/>
            <a:r>
              <a:rPr kumimoji="1" lang="zh-CN" altLang="en-US" sz="2800" b="1">
                <a:latin typeface="宋体" panose="02010600030101010101" pitchFamily="2" charset="-122"/>
              </a:rPr>
              <a:t>		</a:t>
            </a:r>
          </a:p>
          <a:p>
            <a:pPr eaLnBrk="1" hangingPunct="1"/>
            <a:endParaRPr kumimoji="1" lang="zh-CN" altLang="en-US" sz="2800" b="1">
              <a:latin typeface="宋体" panose="02010600030101010101" pitchFamily="2" charset="-122"/>
            </a:endParaRPr>
          </a:p>
          <a:p>
            <a:pPr eaLnBrk="1" hangingPunct="1"/>
            <a:r>
              <a:rPr kumimoji="1" lang="zh-CN" altLang="en-US" sz="2800" b="1">
                <a:latin typeface="宋体" panose="02010600030101010101" pitchFamily="2" charset="-122"/>
              </a:rPr>
              <a:t>根据上式对混沌映射的输出值      进行编码，输出得到驱动序列	</a:t>
            </a:r>
            <a:endParaRPr kumimoji="1" lang="zh-CN" altLang="en-US" sz="2800" b="1">
              <a:solidFill>
                <a:srgbClr val="000000"/>
              </a:solidFill>
              <a:latin typeface="宋体" panose="02010600030101010101" pitchFamily="2" charset="-122"/>
            </a:endParaRPr>
          </a:p>
          <a:p>
            <a:pPr eaLnBrk="1" hangingPunct="1"/>
            <a:r>
              <a:rPr kumimoji="1" lang="zh-CN" altLang="en-US" sz="2800" b="1">
                <a:solidFill>
                  <a:srgbClr val="000000"/>
                </a:solidFill>
                <a:latin typeface="宋体" panose="02010600030101010101" pitchFamily="2" charset="-122"/>
              </a:rPr>
              <a:t>       </a:t>
            </a:r>
          </a:p>
        </p:txBody>
      </p:sp>
      <p:sp>
        <p:nvSpPr>
          <p:cNvPr id="661515" name="Rectangle 11">
            <a:extLst>
              <a:ext uri="{FF2B5EF4-FFF2-40B4-BE49-F238E27FC236}">
                <a16:creationId xmlns:a16="http://schemas.microsoft.com/office/drawing/2014/main" id="{57CEC42E-6063-47C1-A63B-7EC4CF3B3362}"/>
              </a:ext>
            </a:extLst>
          </p:cNvPr>
          <p:cNvSpPr>
            <a:spLocks noChangeArrowheads="1"/>
          </p:cNvSpPr>
          <p:nvPr/>
        </p:nvSpPr>
        <p:spPr bwMode="auto">
          <a:xfrm>
            <a:off x="1524001" y="3144322"/>
            <a:ext cx="184731" cy="369332"/>
          </a:xfrm>
          <a:prstGeom prst="rect">
            <a:avLst/>
          </a:prstGeom>
          <a:noFill/>
          <a:ln>
            <a:noFill/>
          </a:ln>
          <a:effectLst>
            <a:outerShdw dist="125724" dir="189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Lst>
        </p:spPr>
        <p:txBody>
          <a:bodyPr wrap="none" anchor="ctr">
            <a:spAutoFit/>
          </a:bodyPr>
          <a:lstStyle/>
          <a:p>
            <a:endParaRPr lang="zh-CN" altLang="en-US"/>
          </a:p>
        </p:txBody>
      </p:sp>
      <p:graphicFrame>
        <p:nvGraphicFramePr>
          <p:cNvPr id="661514" name="Object 10">
            <a:extLst>
              <a:ext uri="{FF2B5EF4-FFF2-40B4-BE49-F238E27FC236}">
                <a16:creationId xmlns:a16="http://schemas.microsoft.com/office/drawing/2014/main" id="{8E5C9EBD-CBA6-407A-AE01-EF224A9B81CB}"/>
              </a:ext>
            </a:extLst>
          </p:cNvPr>
          <p:cNvGraphicFramePr>
            <a:graphicFrameLocks noChangeAspect="1"/>
          </p:cNvGraphicFramePr>
          <p:nvPr/>
        </p:nvGraphicFramePr>
        <p:xfrm>
          <a:off x="5791201" y="1676401"/>
          <a:ext cx="1223963" cy="373063"/>
        </p:xfrm>
        <a:graphic>
          <a:graphicData uri="http://schemas.openxmlformats.org/presentationml/2006/ole">
            <mc:AlternateContent xmlns:mc="http://schemas.openxmlformats.org/markup-compatibility/2006">
              <mc:Choice xmlns:v="urn:schemas-microsoft-com:vml" Requires="v">
                <p:oleObj spid="_x0000_s33854" name="Equation" r:id="rId4" imgW="660113" imgH="203112" progId="Equation.DSMT4">
                  <p:embed/>
                </p:oleObj>
              </mc:Choice>
              <mc:Fallback>
                <p:oleObj name="Equation" r:id="rId4" imgW="660113" imgH="203112" progId="Equation.DSMT4">
                  <p:embed/>
                  <p:pic>
                    <p:nvPicPr>
                      <p:cNvPr id="661514" name="Object 10">
                        <a:extLst>
                          <a:ext uri="{FF2B5EF4-FFF2-40B4-BE49-F238E27FC236}">
                            <a16:creationId xmlns:a16="http://schemas.microsoft.com/office/drawing/2014/main" id="{8E5C9EBD-CBA6-407A-AE01-EF224A9B81C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1201" y="1676401"/>
                        <a:ext cx="1223963" cy="373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61517" name="Rectangle 13">
            <a:extLst>
              <a:ext uri="{FF2B5EF4-FFF2-40B4-BE49-F238E27FC236}">
                <a16:creationId xmlns:a16="http://schemas.microsoft.com/office/drawing/2014/main" id="{B4EE9568-9568-4CE4-858B-295AA694257C}"/>
              </a:ext>
            </a:extLst>
          </p:cNvPr>
          <p:cNvSpPr>
            <a:spLocks noChangeArrowheads="1"/>
          </p:cNvSpPr>
          <p:nvPr/>
        </p:nvSpPr>
        <p:spPr bwMode="auto">
          <a:xfrm>
            <a:off x="1524001" y="3149084"/>
            <a:ext cx="184731" cy="369332"/>
          </a:xfrm>
          <a:prstGeom prst="rect">
            <a:avLst/>
          </a:prstGeom>
          <a:noFill/>
          <a:ln>
            <a:noFill/>
          </a:ln>
          <a:effectLst>
            <a:outerShdw dist="125724" dir="189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Lst>
        </p:spPr>
        <p:txBody>
          <a:bodyPr wrap="none" anchor="ctr">
            <a:spAutoFit/>
          </a:bodyPr>
          <a:lstStyle/>
          <a:p>
            <a:endParaRPr lang="zh-CN" altLang="en-US"/>
          </a:p>
        </p:txBody>
      </p:sp>
      <p:graphicFrame>
        <p:nvGraphicFramePr>
          <p:cNvPr id="661516" name="Object 12">
            <a:extLst>
              <a:ext uri="{FF2B5EF4-FFF2-40B4-BE49-F238E27FC236}">
                <a16:creationId xmlns:a16="http://schemas.microsoft.com/office/drawing/2014/main" id="{4236F3F2-04D9-4E6B-8C45-851DEE4441DE}"/>
              </a:ext>
            </a:extLst>
          </p:cNvPr>
          <p:cNvGraphicFramePr>
            <a:graphicFrameLocks noChangeAspect="1"/>
          </p:cNvGraphicFramePr>
          <p:nvPr/>
        </p:nvGraphicFramePr>
        <p:xfrm>
          <a:off x="4056064" y="2092325"/>
          <a:ext cx="363537" cy="382588"/>
        </p:xfrm>
        <a:graphic>
          <a:graphicData uri="http://schemas.openxmlformats.org/presentationml/2006/ole">
            <mc:AlternateContent xmlns:mc="http://schemas.openxmlformats.org/markup-compatibility/2006">
              <mc:Choice xmlns:v="urn:schemas-microsoft-com:vml" Requires="v">
                <p:oleObj spid="_x0000_s33855" name="Equation" r:id="rId6" imgW="177646" imgH="190335" progId="Equation.DSMT4">
                  <p:embed/>
                </p:oleObj>
              </mc:Choice>
              <mc:Fallback>
                <p:oleObj name="Equation" r:id="rId6" imgW="177646" imgH="190335" progId="Equation.DSMT4">
                  <p:embed/>
                  <p:pic>
                    <p:nvPicPr>
                      <p:cNvPr id="661516" name="Object 12">
                        <a:extLst>
                          <a:ext uri="{FF2B5EF4-FFF2-40B4-BE49-F238E27FC236}">
                            <a16:creationId xmlns:a16="http://schemas.microsoft.com/office/drawing/2014/main" id="{4236F3F2-04D9-4E6B-8C45-851DEE4441D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56064" y="2092325"/>
                        <a:ext cx="363537" cy="382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61519" name="Rectangle 15">
            <a:extLst>
              <a:ext uri="{FF2B5EF4-FFF2-40B4-BE49-F238E27FC236}">
                <a16:creationId xmlns:a16="http://schemas.microsoft.com/office/drawing/2014/main" id="{BED1FDD6-578B-4343-BFB7-AB7B063B57E3}"/>
              </a:ext>
            </a:extLst>
          </p:cNvPr>
          <p:cNvSpPr>
            <a:spLocks noChangeArrowheads="1"/>
          </p:cNvSpPr>
          <p:nvPr/>
        </p:nvSpPr>
        <p:spPr bwMode="auto">
          <a:xfrm>
            <a:off x="1524001" y="3172897"/>
            <a:ext cx="184731" cy="369332"/>
          </a:xfrm>
          <a:prstGeom prst="rect">
            <a:avLst/>
          </a:prstGeom>
          <a:noFill/>
          <a:ln>
            <a:noFill/>
          </a:ln>
          <a:effectLst>
            <a:outerShdw dist="125724" dir="189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Lst>
        </p:spPr>
        <p:txBody>
          <a:bodyPr wrap="none" anchor="ctr">
            <a:spAutoFit/>
          </a:bodyPr>
          <a:lstStyle/>
          <a:p>
            <a:endParaRPr lang="zh-CN" altLang="en-US"/>
          </a:p>
        </p:txBody>
      </p:sp>
      <p:graphicFrame>
        <p:nvGraphicFramePr>
          <p:cNvPr id="661518" name="Object 14">
            <a:extLst>
              <a:ext uri="{FF2B5EF4-FFF2-40B4-BE49-F238E27FC236}">
                <a16:creationId xmlns:a16="http://schemas.microsoft.com/office/drawing/2014/main" id="{3A795C43-B4A8-4E1D-A44F-74F7895B54FE}"/>
              </a:ext>
            </a:extLst>
          </p:cNvPr>
          <p:cNvGraphicFramePr>
            <a:graphicFrameLocks noChangeAspect="1"/>
          </p:cNvGraphicFramePr>
          <p:nvPr/>
        </p:nvGraphicFramePr>
        <p:xfrm>
          <a:off x="4718050" y="2133601"/>
          <a:ext cx="311150" cy="358775"/>
        </p:xfrm>
        <a:graphic>
          <a:graphicData uri="http://schemas.openxmlformats.org/presentationml/2006/ole">
            <mc:AlternateContent xmlns:mc="http://schemas.openxmlformats.org/markup-compatibility/2006">
              <mc:Choice xmlns:v="urn:schemas-microsoft-com:vml" Requires="v">
                <p:oleObj spid="_x0000_s33856" name="Equation" r:id="rId8" imgW="126835" imgH="139518" progId="Equation.DSMT4">
                  <p:embed/>
                </p:oleObj>
              </mc:Choice>
              <mc:Fallback>
                <p:oleObj name="Equation" r:id="rId8" imgW="126835" imgH="139518" progId="Equation.DSMT4">
                  <p:embed/>
                  <p:pic>
                    <p:nvPicPr>
                      <p:cNvPr id="661518" name="Object 14">
                        <a:extLst>
                          <a:ext uri="{FF2B5EF4-FFF2-40B4-BE49-F238E27FC236}">
                            <a16:creationId xmlns:a16="http://schemas.microsoft.com/office/drawing/2014/main" id="{3A795C43-B4A8-4E1D-A44F-74F7895B54F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18050" y="2133601"/>
                        <a:ext cx="311150" cy="35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61521" name="Rectangle 17">
            <a:extLst>
              <a:ext uri="{FF2B5EF4-FFF2-40B4-BE49-F238E27FC236}">
                <a16:creationId xmlns:a16="http://schemas.microsoft.com/office/drawing/2014/main" id="{D725A61B-52BB-4623-ABB9-2B814791FA24}"/>
              </a:ext>
            </a:extLst>
          </p:cNvPr>
          <p:cNvSpPr>
            <a:spLocks noChangeArrowheads="1"/>
          </p:cNvSpPr>
          <p:nvPr/>
        </p:nvSpPr>
        <p:spPr bwMode="auto">
          <a:xfrm>
            <a:off x="1524001" y="3172897"/>
            <a:ext cx="184731" cy="369332"/>
          </a:xfrm>
          <a:prstGeom prst="rect">
            <a:avLst/>
          </a:prstGeom>
          <a:noFill/>
          <a:ln>
            <a:noFill/>
          </a:ln>
          <a:effectLst>
            <a:outerShdw dist="125724" dir="189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Lst>
        </p:spPr>
        <p:txBody>
          <a:bodyPr wrap="none" anchor="ctr">
            <a:spAutoFit/>
          </a:bodyPr>
          <a:lstStyle/>
          <a:p>
            <a:endParaRPr lang="zh-CN" altLang="en-US"/>
          </a:p>
        </p:txBody>
      </p:sp>
      <p:graphicFrame>
        <p:nvGraphicFramePr>
          <p:cNvPr id="661520" name="Object 16">
            <a:extLst>
              <a:ext uri="{FF2B5EF4-FFF2-40B4-BE49-F238E27FC236}">
                <a16:creationId xmlns:a16="http://schemas.microsoft.com/office/drawing/2014/main" id="{7144253D-0503-4F5F-9A44-8AEB635F7554}"/>
              </a:ext>
            </a:extLst>
          </p:cNvPr>
          <p:cNvGraphicFramePr>
            <a:graphicFrameLocks noChangeAspect="1"/>
          </p:cNvGraphicFramePr>
          <p:nvPr/>
        </p:nvGraphicFramePr>
        <p:xfrm>
          <a:off x="7004050" y="2163764"/>
          <a:ext cx="311150" cy="358775"/>
        </p:xfrm>
        <a:graphic>
          <a:graphicData uri="http://schemas.openxmlformats.org/presentationml/2006/ole">
            <mc:AlternateContent xmlns:mc="http://schemas.openxmlformats.org/markup-compatibility/2006">
              <mc:Choice xmlns:v="urn:schemas-microsoft-com:vml" Requires="v">
                <p:oleObj spid="_x0000_s33857" name="Equation" r:id="rId10" imgW="126835" imgH="139518" progId="Equation.DSMT4">
                  <p:embed/>
                </p:oleObj>
              </mc:Choice>
              <mc:Fallback>
                <p:oleObj name="Equation" r:id="rId10" imgW="126835" imgH="139518" progId="Equation.DSMT4">
                  <p:embed/>
                  <p:pic>
                    <p:nvPicPr>
                      <p:cNvPr id="661520" name="Object 16">
                        <a:extLst>
                          <a:ext uri="{FF2B5EF4-FFF2-40B4-BE49-F238E27FC236}">
                            <a16:creationId xmlns:a16="http://schemas.microsoft.com/office/drawing/2014/main" id="{7144253D-0503-4F5F-9A44-8AEB635F755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04050" y="2163764"/>
                        <a:ext cx="311150" cy="35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61523" name="Rectangle 19">
            <a:extLst>
              <a:ext uri="{FF2B5EF4-FFF2-40B4-BE49-F238E27FC236}">
                <a16:creationId xmlns:a16="http://schemas.microsoft.com/office/drawing/2014/main" id="{C5CCB6BC-8C52-4239-9473-F6F513A6E923}"/>
              </a:ext>
            </a:extLst>
          </p:cNvPr>
          <p:cNvSpPr>
            <a:spLocks noChangeArrowheads="1"/>
          </p:cNvSpPr>
          <p:nvPr/>
        </p:nvSpPr>
        <p:spPr bwMode="auto">
          <a:xfrm>
            <a:off x="1524001" y="3130034"/>
            <a:ext cx="184731" cy="369332"/>
          </a:xfrm>
          <a:prstGeom prst="rect">
            <a:avLst/>
          </a:prstGeom>
          <a:noFill/>
          <a:ln>
            <a:noFill/>
          </a:ln>
          <a:effectLst>
            <a:outerShdw dist="125724" dir="189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Lst>
        </p:spPr>
        <p:txBody>
          <a:bodyPr wrap="none" anchor="ctr">
            <a:spAutoFit/>
          </a:bodyPr>
          <a:lstStyle/>
          <a:p>
            <a:endParaRPr lang="zh-CN" altLang="en-US"/>
          </a:p>
        </p:txBody>
      </p:sp>
      <p:graphicFrame>
        <p:nvGraphicFramePr>
          <p:cNvPr id="661522" name="Object 18">
            <a:extLst>
              <a:ext uri="{FF2B5EF4-FFF2-40B4-BE49-F238E27FC236}">
                <a16:creationId xmlns:a16="http://schemas.microsoft.com/office/drawing/2014/main" id="{59128567-DE8D-4F75-A504-CDB2FCFD4583}"/>
              </a:ext>
            </a:extLst>
          </p:cNvPr>
          <p:cNvGraphicFramePr>
            <a:graphicFrameLocks noChangeAspect="1"/>
          </p:cNvGraphicFramePr>
          <p:nvPr/>
        </p:nvGraphicFramePr>
        <p:xfrm>
          <a:off x="3235326" y="2438400"/>
          <a:ext cx="2555875" cy="484188"/>
        </p:xfrm>
        <a:graphic>
          <a:graphicData uri="http://schemas.openxmlformats.org/presentationml/2006/ole">
            <mc:AlternateContent xmlns:mc="http://schemas.openxmlformats.org/markup-compatibility/2006">
              <mc:Choice xmlns:v="urn:schemas-microsoft-com:vml" Requires="v">
                <p:oleObj spid="_x0000_s33858" name="Equation" r:id="rId11" imgW="1206500" imgH="228600" progId="Equation.DSMT4">
                  <p:embed/>
                </p:oleObj>
              </mc:Choice>
              <mc:Fallback>
                <p:oleObj name="Equation" r:id="rId11" imgW="1206500" imgH="228600" progId="Equation.DSMT4">
                  <p:embed/>
                  <p:pic>
                    <p:nvPicPr>
                      <p:cNvPr id="661522" name="Object 18">
                        <a:extLst>
                          <a:ext uri="{FF2B5EF4-FFF2-40B4-BE49-F238E27FC236}">
                            <a16:creationId xmlns:a16="http://schemas.microsoft.com/office/drawing/2014/main" id="{59128567-DE8D-4F75-A504-CDB2FCFD458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35326" y="2438400"/>
                        <a:ext cx="2555875" cy="484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61525" name="Rectangle 21">
            <a:extLst>
              <a:ext uri="{FF2B5EF4-FFF2-40B4-BE49-F238E27FC236}">
                <a16:creationId xmlns:a16="http://schemas.microsoft.com/office/drawing/2014/main" id="{24201202-BD67-48CC-B07F-DB3F936466A5}"/>
              </a:ext>
            </a:extLst>
          </p:cNvPr>
          <p:cNvSpPr>
            <a:spLocks noChangeArrowheads="1"/>
          </p:cNvSpPr>
          <p:nvPr/>
        </p:nvSpPr>
        <p:spPr bwMode="auto">
          <a:xfrm>
            <a:off x="1524001" y="3149084"/>
            <a:ext cx="184731" cy="369332"/>
          </a:xfrm>
          <a:prstGeom prst="rect">
            <a:avLst/>
          </a:prstGeom>
          <a:noFill/>
          <a:ln>
            <a:noFill/>
          </a:ln>
          <a:effectLst>
            <a:outerShdw dist="125724" dir="189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Lst>
        </p:spPr>
        <p:txBody>
          <a:bodyPr wrap="none" anchor="ctr">
            <a:spAutoFit/>
          </a:bodyPr>
          <a:lstStyle/>
          <a:p>
            <a:endParaRPr lang="zh-CN" altLang="en-US"/>
          </a:p>
        </p:txBody>
      </p:sp>
      <p:graphicFrame>
        <p:nvGraphicFramePr>
          <p:cNvPr id="661524" name="Object 20">
            <a:extLst>
              <a:ext uri="{FF2B5EF4-FFF2-40B4-BE49-F238E27FC236}">
                <a16:creationId xmlns:a16="http://schemas.microsoft.com/office/drawing/2014/main" id="{9CE8A9AE-BB6F-4175-875B-46B9A1C9B2E3}"/>
              </a:ext>
            </a:extLst>
          </p:cNvPr>
          <p:cNvGraphicFramePr>
            <a:graphicFrameLocks noChangeAspect="1"/>
          </p:cNvGraphicFramePr>
          <p:nvPr/>
        </p:nvGraphicFramePr>
        <p:xfrm>
          <a:off x="6646864" y="2524125"/>
          <a:ext cx="363537" cy="382588"/>
        </p:xfrm>
        <a:graphic>
          <a:graphicData uri="http://schemas.openxmlformats.org/presentationml/2006/ole">
            <mc:AlternateContent xmlns:mc="http://schemas.openxmlformats.org/markup-compatibility/2006">
              <mc:Choice xmlns:v="urn:schemas-microsoft-com:vml" Requires="v">
                <p:oleObj spid="_x0000_s33859" name="Equation" r:id="rId13" imgW="177646" imgH="190335" progId="Equation.DSMT4">
                  <p:embed/>
                </p:oleObj>
              </mc:Choice>
              <mc:Fallback>
                <p:oleObj name="Equation" r:id="rId13" imgW="177646" imgH="190335" progId="Equation.DSMT4">
                  <p:embed/>
                  <p:pic>
                    <p:nvPicPr>
                      <p:cNvPr id="661524" name="Object 20">
                        <a:extLst>
                          <a:ext uri="{FF2B5EF4-FFF2-40B4-BE49-F238E27FC236}">
                            <a16:creationId xmlns:a16="http://schemas.microsoft.com/office/drawing/2014/main" id="{9CE8A9AE-BB6F-4175-875B-46B9A1C9B2E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46864" y="2524125"/>
                        <a:ext cx="363537" cy="382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61527" name="Rectangle 23">
            <a:extLst>
              <a:ext uri="{FF2B5EF4-FFF2-40B4-BE49-F238E27FC236}">
                <a16:creationId xmlns:a16="http://schemas.microsoft.com/office/drawing/2014/main" id="{D0AFF924-AA7F-431B-910B-658195CE8A6B}"/>
              </a:ext>
            </a:extLst>
          </p:cNvPr>
          <p:cNvSpPr>
            <a:spLocks noChangeArrowheads="1"/>
          </p:cNvSpPr>
          <p:nvPr/>
        </p:nvSpPr>
        <p:spPr bwMode="auto">
          <a:xfrm>
            <a:off x="1524001" y="3172897"/>
            <a:ext cx="184731" cy="369332"/>
          </a:xfrm>
          <a:prstGeom prst="rect">
            <a:avLst/>
          </a:prstGeom>
          <a:noFill/>
          <a:ln>
            <a:noFill/>
          </a:ln>
          <a:effectLst>
            <a:outerShdw dist="125724" dir="189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Lst>
        </p:spPr>
        <p:txBody>
          <a:bodyPr wrap="none" anchor="ctr">
            <a:spAutoFit/>
          </a:bodyPr>
          <a:lstStyle/>
          <a:p>
            <a:endParaRPr lang="zh-CN" altLang="en-US"/>
          </a:p>
        </p:txBody>
      </p:sp>
      <p:graphicFrame>
        <p:nvGraphicFramePr>
          <p:cNvPr id="661526" name="Object 22">
            <a:extLst>
              <a:ext uri="{FF2B5EF4-FFF2-40B4-BE49-F238E27FC236}">
                <a16:creationId xmlns:a16="http://schemas.microsoft.com/office/drawing/2014/main" id="{5349C2DB-D9B1-4596-A4A8-3BBC77697CB4}"/>
              </a:ext>
            </a:extLst>
          </p:cNvPr>
          <p:cNvGraphicFramePr>
            <a:graphicFrameLocks noChangeAspect="1"/>
          </p:cNvGraphicFramePr>
          <p:nvPr/>
        </p:nvGraphicFramePr>
        <p:xfrm>
          <a:off x="7537450" y="2590801"/>
          <a:ext cx="311150" cy="358775"/>
        </p:xfrm>
        <a:graphic>
          <a:graphicData uri="http://schemas.openxmlformats.org/presentationml/2006/ole">
            <mc:AlternateContent xmlns:mc="http://schemas.openxmlformats.org/markup-compatibility/2006">
              <mc:Choice xmlns:v="urn:schemas-microsoft-com:vml" Requires="v">
                <p:oleObj spid="_x0000_s33860" name="Equation" r:id="rId14" imgW="126835" imgH="139518" progId="Equation.DSMT4">
                  <p:embed/>
                </p:oleObj>
              </mc:Choice>
              <mc:Fallback>
                <p:oleObj name="Equation" r:id="rId14" imgW="126835" imgH="139518" progId="Equation.DSMT4">
                  <p:embed/>
                  <p:pic>
                    <p:nvPicPr>
                      <p:cNvPr id="661526" name="Object 22">
                        <a:extLst>
                          <a:ext uri="{FF2B5EF4-FFF2-40B4-BE49-F238E27FC236}">
                            <a16:creationId xmlns:a16="http://schemas.microsoft.com/office/drawing/2014/main" id="{5349C2DB-D9B1-4596-A4A8-3BBC77697CB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37450" y="2590801"/>
                        <a:ext cx="311150" cy="35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61529" name="Rectangle 25">
            <a:extLst>
              <a:ext uri="{FF2B5EF4-FFF2-40B4-BE49-F238E27FC236}">
                <a16:creationId xmlns:a16="http://schemas.microsoft.com/office/drawing/2014/main" id="{14D14639-FD52-4635-BC57-128B9822F533}"/>
              </a:ext>
            </a:extLst>
          </p:cNvPr>
          <p:cNvSpPr>
            <a:spLocks noChangeArrowheads="1"/>
          </p:cNvSpPr>
          <p:nvPr/>
        </p:nvSpPr>
        <p:spPr bwMode="auto">
          <a:xfrm>
            <a:off x="1524001" y="3125272"/>
            <a:ext cx="184731" cy="369332"/>
          </a:xfrm>
          <a:prstGeom prst="rect">
            <a:avLst/>
          </a:prstGeom>
          <a:noFill/>
          <a:ln>
            <a:noFill/>
          </a:ln>
          <a:effectLst>
            <a:outerShdw dist="125724" dir="189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Lst>
        </p:spPr>
        <p:txBody>
          <a:bodyPr wrap="none" anchor="ctr">
            <a:spAutoFit/>
          </a:bodyPr>
          <a:lstStyle/>
          <a:p>
            <a:endParaRPr lang="zh-CN" altLang="en-US"/>
          </a:p>
        </p:txBody>
      </p:sp>
      <p:graphicFrame>
        <p:nvGraphicFramePr>
          <p:cNvPr id="661528" name="Object 24">
            <a:extLst>
              <a:ext uri="{FF2B5EF4-FFF2-40B4-BE49-F238E27FC236}">
                <a16:creationId xmlns:a16="http://schemas.microsoft.com/office/drawing/2014/main" id="{2F46D2BB-DA8C-4C01-947E-0E6CD849C6D6}"/>
              </a:ext>
            </a:extLst>
          </p:cNvPr>
          <p:cNvGraphicFramePr>
            <a:graphicFrameLocks noChangeAspect="1"/>
          </p:cNvGraphicFramePr>
          <p:nvPr/>
        </p:nvGraphicFramePr>
        <p:xfrm>
          <a:off x="9378950" y="2438401"/>
          <a:ext cx="374650" cy="550863"/>
        </p:xfrm>
        <a:graphic>
          <a:graphicData uri="http://schemas.openxmlformats.org/presentationml/2006/ole">
            <mc:AlternateContent xmlns:mc="http://schemas.openxmlformats.org/markup-compatibility/2006">
              <mc:Choice xmlns:v="urn:schemas-microsoft-com:vml" Requires="v">
                <p:oleObj spid="_x0000_s33861" name="Equation" r:id="rId15" imgW="164957" imgH="241091" progId="Equation.DSMT4">
                  <p:embed/>
                </p:oleObj>
              </mc:Choice>
              <mc:Fallback>
                <p:oleObj name="Equation" r:id="rId15" imgW="164957" imgH="241091" progId="Equation.DSMT4">
                  <p:embed/>
                  <p:pic>
                    <p:nvPicPr>
                      <p:cNvPr id="661528" name="Object 24">
                        <a:extLst>
                          <a:ext uri="{FF2B5EF4-FFF2-40B4-BE49-F238E27FC236}">
                            <a16:creationId xmlns:a16="http://schemas.microsoft.com/office/drawing/2014/main" id="{2F46D2BB-DA8C-4C01-947E-0E6CD849C6D6}"/>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378950" y="2438401"/>
                        <a:ext cx="374650" cy="550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61531" name="Rectangle 27">
            <a:extLst>
              <a:ext uri="{FF2B5EF4-FFF2-40B4-BE49-F238E27FC236}">
                <a16:creationId xmlns:a16="http://schemas.microsoft.com/office/drawing/2014/main" id="{BA03A732-3150-4586-AA1F-7948BEC03BFA}"/>
              </a:ext>
            </a:extLst>
          </p:cNvPr>
          <p:cNvSpPr>
            <a:spLocks noChangeArrowheads="1"/>
          </p:cNvSpPr>
          <p:nvPr/>
        </p:nvSpPr>
        <p:spPr bwMode="auto">
          <a:xfrm>
            <a:off x="1524001" y="3130034"/>
            <a:ext cx="184731" cy="369332"/>
          </a:xfrm>
          <a:prstGeom prst="rect">
            <a:avLst/>
          </a:prstGeom>
          <a:noFill/>
          <a:ln>
            <a:noFill/>
          </a:ln>
          <a:effectLst>
            <a:outerShdw dist="125724" dir="189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Lst>
        </p:spPr>
        <p:txBody>
          <a:bodyPr wrap="none" anchor="ctr">
            <a:spAutoFit/>
          </a:bodyPr>
          <a:lstStyle/>
          <a:p>
            <a:endParaRPr lang="zh-CN" altLang="en-US"/>
          </a:p>
        </p:txBody>
      </p:sp>
      <p:graphicFrame>
        <p:nvGraphicFramePr>
          <p:cNvPr id="661530" name="Object 26">
            <a:extLst>
              <a:ext uri="{FF2B5EF4-FFF2-40B4-BE49-F238E27FC236}">
                <a16:creationId xmlns:a16="http://schemas.microsoft.com/office/drawing/2014/main" id="{3A482D57-85F1-4520-B473-802AB7BBF34F}"/>
              </a:ext>
            </a:extLst>
          </p:cNvPr>
          <p:cNvGraphicFramePr>
            <a:graphicFrameLocks noChangeAspect="1"/>
          </p:cNvGraphicFramePr>
          <p:nvPr/>
        </p:nvGraphicFramePr>
        <p:xfrm>
          <a:off x="2286001" y="2971800"/>
          <a:ext cx="2303463" cy="477838"/>
        </p:xfrm>
        <a:graphic>
          <a:graphicData uri="http://schemas.openxmlformats.org/presentationml/2006/ole">
            <mc:AlternateContent xmlns:mc="http://schemas.openxmlformats.org/markup-compatibility/2006">
              <mc:Choice xmlns:v="urn:schemas-microsoft-com:vml" Requires="v">
                <p:oleObj spid="_x0000_s33862" name="Equation" r:id="rId17" imgW="1104900" imgH="228600" progId="Equation.DSMT4">
                  <p:embed/>
                </p:oleObj>
              </mc:Choice>
              <mc:Fallback>
                <p:oleObj name="Equation" r:id="rId17" imgW="1104900" imgH="228600" progId="Equation.DSMT4">
                  <p:embed/>
                  <p:pic>
                    <p:nvPicPr>
                      <p:cNvPr id="661530" name="Object 26">
                        <a:extLst>
                          <a:ext uri="{FF2B5EF4-FFF2-40B4-BE49-F238E27FC236}">
                            <a16:creationId xmlns:a16="http://schemas.microsoft.com/office/drawing/2014/main" id="{3A482D57-85F1-4520-B473-802AB7BBF34F}"/>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286001" y="2971800"/>
                        <a:ext cx="2303463" cy="477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61533" name="Rectangle 29">
            <a:extLst>
              <a:ext uri="{FF2B5EF4-FFF2-40B4-BE49-F238E27FC236}">
                <a16:creationId xmlns:a16="http://schemas.microsoft.com/office/drawing/2014/main" id="{7E05BC04-D822-4504-9403-AF292CCDB5E2}"/>
              </a:ext>
            </a:extLst>
          </p:cNvPr>
          <p:cNvSpPr>
            <a:spLocks noChangeArrowheads="1"/>
          </p:cNvSpPr>
          <p:nvPr/>
        </p:nvSpPr>
        <p:spPr bwMode="auto">
          <a:xfrm>
            <a:off x="1524001" y="3106222"/>
            <a:ext cx="184731" cy="369332"/>
          </a:xfrm>
          <a:prstGeom prst="rect">
            <a:avLst/>
          </a:prstGeom>
          <a:noFill/>
          <a:ln>
            <a:noFill/>
          </a:ln>
          <a:effectLst>
            <a:outerShdw dist="125724" dir="189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Lst>
        </p:spPr>
        <p:txBody>
          <a:bodyPr wrap="none" anchor="ctr">
            <a:spAutoFit/>
          </a:bodyPr>
          <a:lstStyle/>
          <a:p>
            <a:endParaRPr lang="zh-CN" altLang="en-US"/>
          </a:p>
        </p:txBody>
      </p:sp>
      <p:graphicFrame>
        <p:nvGraphicFramePr>
          <p:cNvPr id="661532" name="Object 28">
            <a:extLst>
              <a:ext uri="{FF2B5EF4-FFF2-40B4-BE49-F238E27FC236}">
                <a16:creationId xmlns:a16="http://schemas.microsoft.com/office/drawing/2014/main" id="{9115BB24-F811-40F2-9910-5963FE8A8DE9}"/>
              </a:ext>
            </a:extLst>
          </p:cNvPr>
          <p:cNvGraphicFramePr>
            <a:graphicFrameLocks noChangeAspect="1"/>
          </p:cNvGraphicFramePr>
          <p:nvPr/>
        </p:nvGraphicFramePr>
        <p:xfrm>
          <a:off x="2884488" y="3673475"/>
          <a:ext cx="6673850" cy="712788"/>
        </p:xfrm>
        <a:graphic>
          <a:graphicData uri="http://schemas.openxmlformats.org/presentationml/2006/ole">
            <mc:AlternateContent xmlns:mc="http://schemas.openxmlformats.org/markup-compatibility/2006">
              <mc:Choice xmlns:v="urn:schemas-microsoft-com:vml" Requires="v">
                <p:oleObj spid="_x0000_s33863" name="Equation" r:id="rId19" imgW="2933640" imgH="317160" progId="Equation.DSMT4">
                  <p:embed/>
                </p:oleObj>
              </mc:Choice>
              <mc:Fallback>
                <p:oleObj name="Equation" r:id="rId19" imgW="2933640" imgH="317160" progId="Equation.DSMT4">
                  <p:embed/>
                  <p:pic>
                    <p:nvPicPr>
                      <p:cNvPr id="661532" name="Object 28">
                        <a:extLst>
                          <a:ext uri="{FF2B5EF4-FFF2-40B4-BE49-F238E27FC236}">
                            <a16:creationId xmlns:a16="http://schemas.microsoft.com/office/drawing/2014/main" id="{9115BB24-F811-40F2-9910-5963FE8A8DE9}"/>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884488" y="3673475"/>
                        <a:ext cx="6673850" cy="712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61535" name="Rectangle 31">
            <a:extLst>
              <a:ext uri="{FF2B5EF4-FFF2-40B4-BE49-F238E27FC236}">
                <a16:creationId xmlns:a16="http://schemas.microsoft.com/office/drawing/2014/main" id="{3B03F325-836D-4D19-9E75-280D877A0EF7}"/>
              </a:ext>
            </a:extLst>
          </p:cNvPr>
          <p:cNvSpPr>
            <a:spLocks noChangeArrowheads="1"/>
          </p:cNvSpPr>
          <p:nvPr/>
        </p:nvSpPr>
        <p:spPr bwMode="auto">
          <a:xfrm>
            <a:off x="1524001" y="3087172"/>
            <a:ext cx="184731" cy="369332"/>
          </a:xfrm>
          <a:prstGeom prst="rect">
            <a:avLst/>
          </a:prstGeom>
          <a:noFill/>
          <a:ln>
            <a:noFill/>
          </a:ln>
          <a:effectLst>
            <a:outerShdw dist="125724" dir="189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Lst>
        </p:spPr>
        <p:txBody>
          <a:bodyPr wrap="none" anchor="ctr">
            <a:spAutoFit/>
          </a:bodyPr>
          <a:lstStyle/>
          <a:p>
            <a:endParaRPr lang="zh-CN" altLang="en-US"/>
          </a:p>
        </p:txBody>
      </p:sp>
      <p:graphicFrame>
        <p:nvGraphicFramePr>
          <p:cNvPr id="661534" name="Object 30">
            <a:extLst>
              <a:ext uri="{FF2B5EF4-FFF2-40B4-BE49-F238E27FC236}">
                <a16:creationId xmlns:a16="http://schemas.microsoft.com/office/drawing/2014/main" id="{1E8A8BD1-7FC6-4E2E-80C8-1CC9D1E83064}"/>
              </a:ext>
            </a:extLst>
          </p:cNvPr>
          <p:cNvGraphicFramePr>
            <a:graphicFrameLocks noChangeAspect="1"/>
          </p:cNvGraphicFramePr>
          <p:nvPr/>
        </p:nvGraphicFramePr>
        <p:xfrm>
          <a:off x="6937376" y="4495800"/>
          <a:ext cx="987425" cy="654050"/>
        </p:xfrm>
        <a:graphic>
          <a:graphicData uri="http://schemas.openxmlformats.org/presentationml/2006/ole">
            <mc:AlternateContent xmlns:mc="http://schemas.openxmlformats.org/markup-compatibility/2006">
              <mc:Choice xmlns:v="urn:schemas-microsoft-com:vml" Requires="v">
                <p:oleObj spid="_x0000_s33864" name="Equation" r:id="rId21" imgW="419040" imgH="279360" progId="Equation.DSMT4">
                  <p:embed/>
                </p:oleObj>
              </mc:Choice>
              <mc:Fallback>
                <p:oleObj name="Equation" r:id="rId21" imgW="419040" imgH="279360" progId="Equation.DSMT4">
                  <p:embed/>
                  <p:pic>
                    <p:nvPicPr>
                      <p:cNvPr id="661534" name="Object 30">
                        <a:extLst>
                          <a:ext uri="{FF2B5EF4-FFF2-40B4-BE49-F238E27FC236}">
                            <a16:creationId xmlns:a16="http://schemas.microsoft.com/office/drawing/2014/main" id="{1E8A8BD1-7FC6-4E2E-80C8-1CC9D1E83064}"/>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937376" y="4495800"/>
                        <a:ext cx="987425" cy="654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61537" name="Rectangle 33">
            <a:extLst>
              <a:ext uri="{FF2B5EF4-FFF2-40B4-BE49-F238E27FC236}">
                <a16:creationId xmlns:a16="http://schemas.microsoft.com/office/drawing/2014/main" id="{797435CD-8323-44A7-B7E1-F6073134F405}"/>
              </a:ext>
            </a:extLst>
          </p:cNvPr>
          <p:cNvSpPr>
            <a:spLocks noChangeArrowheads="1"/>
          </p:cNvSpPr>
          <p:nvPr/>
        </p:nvSpPr>
        <p:spPr bwMode="auto">
          <a:xfrm>
            <a:off x="1524001" y="3015734"/>
            <a:ext cx="184731" cy="369332"/>
          </a:xfrm>
          <a:prstGeom prst="rect">
            <a:avLst/>
          </a:prstGeom>
          <a:noFill/>
          <a:ln>
            <a:noFill/>
          </a:ln>
          <a:effectLst>
            <a:outerShdw dist="125724" dir="189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Lst>
        </p:spPr>
        <p:txBody>
          <a:bodyPr wrap="none" anchor="ctr">
            <a:spAutoFit/>
          </a:bodyPr>
          <a:lstStyle/>
          <a:p>
            <a:endParaRPr lang="zh-CN" altLang="en-US"/>
          </a:p>
        </p:txBody>
      </p:sp>
      <p:graphicFrame>
        <p:nvGraphicFramePr>
          <p:cNvPr id="661536" name="Object 32">
            <a:extLst>
              <a:ext uri="{FF2B5EF4-FFF2-40B4-BE49-F238E27FC236}">
                <a16:creationId xmlns:a16="http://schemas.microsoft.com/office/drawing/2014/main" id="{E965C9EE-4FF2-47E5-B27A-FAF044657B0F}"/>
              </a:ext>
            </a:extLst>
          </p:cNvPr>
          <p:cNvGraphicFramePr>
            <a:graphicFrameLocks noChangeAspect="1"/>
          </p:cNvGraphicFramePr>
          <p:nvPr/>
        </p:nvGraphicFramePr>
        <p:xfrm>
          <a:off x="5053014" y="4914900"/>
          <a:ext cx="890587" cy="723900"/>
        </p:xfrm>
        <a:graphic>
          <a:graphicData uri="http://schemas.openxmlformats.org/presentationml/2006/ole">
            <mc:AlternateContent xmlns:mc="http://schemas.openxmlformats.org/markup-compatibility/2006">
              <mc:Choice xmlns:v="urn:schemas-microsoft-com:vml" Requires="v">
                <p:oleObj spid="_x0000_s33865" name="Equation" r:id="rId23" imgW="495000" imgH="330120" progId="Equation.DSMT4">
                  <p:embed/>
                </p:oleObj>
              </mc:Choice>
              <mc:Fallback>
                <p:oleObj name="Equation" r:id="rId23" imgW="495000" imgH="330120" progId="Equation.DSMT4">
                  <p:embed/>
                  <p:pic>
                    <p:nvPicPr>
                      <p:cNvPr id="661536" name="Object 32">
                        <a:extLst>
                          <a:ext uri="{FF2B5EF4-FFF2-40B4-BE49-F238E27FC236}">
                            <a16:creationId xmlns:a16="http://schemas.microsoft.com/office/drawing/2014/main" id="{E965C9EE-4FF2-47E5-B27A-FAF044657B0F}"/>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053014" y="4914900"/>
                        <a:ext cx="890587" cy="723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61538" name="Text Box 34">
            <a:extLst>
              <a:ext uri="{FF2B5EF4-FFF2-40B4-BE49-F238E27FC236}">
                <a16:creationId xmlns:a16="http://schemas.microsoft.com/office/drawing/2014/main" id="{97F457F7-D8BB-46E9-A777-DFABC0DE3403}"/>
              </a:ext>
            </a:extLst>
          </p:cNvPr>
          <p:cNvSpPr txBox="1">
            <a:spLocks noChangeArrowheads="1"/>
          </p:cNvSpPr>
          <p:nvPr/>
        </p:nvSpPr>
        <p:spPr bwMode="auto">
          <a:xfrm>
            <a:off x="1595438" y="142875"/>
            <a:ext cx="8997950"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25724" dir="18900000" algn="ctr" rotWithShape="0">
                    <a:schemeClr val="bg2"/>
                  </a:outerShdw>
                </a:effectLst>
              </a14:hiddenEffects>
            </a:ext>
          </a:extLst>
        </p:spPr>
        <p:txBody>
          <a:bodyPr anchor="ctr"/>
          <a:lstStyle/>
          <a:p>
            <a:pPr algn="ctr">
              <a:spcBef>
                <a:spcPct val="50000"/>
              </a:spcBef>
            </a:pPr>
            <a:r>
              <a:rPr kumimoji="1" lang="zh-CN" altLang="en-US" sz="4400">
                <a:solidFill>
                  <a:schemeClr val="bg1"/>
                </a:solidFill>
                <a:ea typeface="华文行楷" panose="02010800040101010101" pitchFamily="2" charset="-122"/>
              </a:rPr>
              <a:t>混沌驱动序列的采样和编码</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日期占位符 3">
            <a:extLst>
              <a:ext uri="{FF2B5EF4-FFF2-40B4-BE49-F238E27FC236}">
                <a16:creationId xmlns:a16="http://schemas.microsoft.com/office/drawing/2014/main" id="{5F02BBED-FF65-4FC2-A3DC-8A5BAD5B162A}"/>
              </a:ext>
            </a:extLst>
          </p:cNvPr>
          <p:cNvSpPr>
            <a:spLocks noGrp="1"/>
          </p:cNvSpPr>
          <p:nvPr>
            <p:ph type="dt" sz="half" idx="10"/>
          </p:nvPr>
        </p:nvSpPr>
        <p:spPr/>
        <p:txBody>
          <a:bodyPr/>
          <a:lstStyle/>
          <a:p>
            <a:fld id="{EF353EF4-16A9-437F-8489-82360DE287D8}" type="datetime1">
              <a:rPr lang="zh-CN" altLang="en-US"/>
              <a:pPr/>
              <a:t>2018/11/28</a:t>
            </a:fld>
            <a:endParaRPr lang="en-US" altLang="zh-CN"/>
          </a:p>
        </p:txBody>
      </p:sp>
      <p:sp>
        <p:nvSpPr>
          <p:cNvPr id="18" name="灯片编号占位符 5">
            <a:extLst>
              <a:ext uri="{FF2B5EF4-FFF2-40B4-BE49-F238E27FC236}">
                <a16:creationId xmlns:a16="http://schemas.microsoft.com/office/drawing/2014/main" id="{BCD1DA34-F140-4048-9056-1C3F5D506389}"/>
              </a:ext>
            </a:extLst>
          </p:cNvPr>
          <p:cNvSpPr>
            <a:spLocks noGrp="1"/>
          </p:cNvSpPr>
          <p:nvPr>
            <p:ph type="sldNum" sz="quarter" idx="12"/>
          </p:nvPr>
        </p:nvSpPr>
        <p:spPr/>
        <p:txBody>
          <a:bodyPr/>
          <a:lstStyle/>
          <a:p>
            <a:fld id="{A6D87DBB-A4B9-457E-867D-97B8049E4069}" type="slidenum">
              <a:rPr lang="en-US" altLang="zh-CN"/>
              <a:pPr/>
              <a:t>94</a:t>
            </a:fld>
            <a:endParaRPr lang="en-US" altLang="zh-CN"/>
          </a:p>
        </p:txBody>
      </p:sp>
      <p:sp>
        <p:nvSpPr>
          <p:cNvPr id="663554" name="Rectangle 2">
            <a:extLst>
              <a:ext uri="{FF2B5EF4-FFF2-40B4-BE49-F238E27FC236}">
                <a16:creationId xmlns:a16="http://schemas.microsoft.com/office/drawing/2014/main" id="{A7C20E9C-1332-4632-9A57-B79DA1123FB2}"/>
              </a:ext>
            </a:extLst>
          </p:cNvPr>
          <p:cNvSpPr>
            <a:spLocks noGrp="1" noRot="1" noChangeArrowheads="1"/>
          </p:cNvSpPr>
          <p:nvPr>
            <p:ph type="title"/>
          </p:nvPr>
        </p:nvSpPr>
        <p:spPr/>
        <p:txBody>
          <a:bodyPr/>
          <a:lstStyle/>
          <a:p>
            <a:r>
              <a:rPr lang="zh-CN" altLang="en-US"/>
              <a:t>码本变换</a:t>
            </a:r>
          </a:p>
        </p:txBody>
      </p:sp>
      <p:sp>
        <p:nvSpPr>
          <p:cNvPr id="663555" name="Rectangle 3">
            <a:extLst>
              <a:ext uri="{FF2B5EF4-FFF2-40B4-BE49-F238E27FC236}">
                <a16:creationId xmlns:a16="http://schemas.microsoft.com/office/drawing/2014/main" id="{31F58504-7122-4CAE-8FC7-C14C4501AB56}"/>
              </a:ext>
            </a:extLst>
          </p:cNvPr>
          <p:cNvSpPr>
            <a:spLocks noGrp="1" noRot="1" noChangeArrowheads="1"/>
          </p:cNvSpPr>
          <p:nvPr>
            <p:ph type="body" idx="1"/>
          </p:nvPr>
        </p:nvSpPr>
        <p:spPr>
          <a:xfrm>
            <a:off x="2209800" y="1268414"/>
            <a:ext cx="7924800" cy="4751387"/>
          </a:xfrm>
        </p:spPr>
        <p:txBody>
          <a:bodyPr/>
          <a:lstStyle/>
          <a:p>
            <a:pPr marL="0" indent="0">
              <a:lnSpc>
                <a:spcPct val="120000"/>
              </a:lnSpc>
              <a:buClr>
                <a:srgbClr val="0000CC"/>
              </a:buClr>
              <a:buSzPct val="85000"/>
              <a:buNone/>
            </a:pPr>
            <a:r>
              <a:rPr lang="en-US" altLang="zh-CN"/>
              <a:t>       </a:t>
            </a:r>
            <a:r>
              <a:rPr lang="zh-CN" altLang="en-US"/>
              <a:t>码本变换部分的输入是驱动序列，输出是密钥流。驱动序列在该部分查动态变换的码本得到密钥流，同时对码本进行变换。</a:t>
            </a:r>
          </a:p>
        </p:txBody>
      </p:sp>
      <p:grpSp>
        <p:nvGrpSpPr>
          <p:cNvPr id="663574" name="Group 22">
            <a:extLst>
              <a:ext uri="{FF2B5EF4-FFF2-40B4-BE49-F238E27FC236}">
                <a16:creationId xmlns:a16="http://schemas.microsoft.com/office/drawing/2014/main" id="{3FB27677-1D69-4EDE-97D1-FBB7D34BA592}"/>
              </a:ext>
            </a:extLst>
          </p:cNvPr>
          <p:cNvGrpSpPr>
            <a:grpSpLocks/>
          </p:cNvGrpSpPr>
          <p:nvPr/>
        </p:nvGrpSpPr>
        <p:grpSpPr bwMode="auto">
          <a:xfrm>
            <a:off x="2566989" y="2859088"/>
            <a:ext cx="6408737" cy="2855912"/>
            <a:chOff x="657" y="1480"/>
            <a:chExt cx="4037" cy="1799"/>
          </a:xfrm>
        </p:grpSpPr>
        <p:graphicFrame>
          <p:nvGraphicFramePr>
            <p:cNvPr id="663557" name="Object 5">
              <a:hlinkClick r:id="rId3" action="ppaction://hlinksldjump"/>
              <a:extLst>
                <a:ext uri="{FF2B5EF4-FFF2-40B4-BE49-F238E27FC236}">
                  <a16:creationId xmlns:a16="http://schemas.microsoft.com/office/drawing/2014/main" id="{0D5DBE65-D931-4969-9379-104740EEE7A0}"/>
                </a:ext>
              </a:extLst>
            </p:cNvPr>
            <p:cNvGraphicFramePr>
              <a:graphicFrameLocks noChangeAspect="1"/>
            </p:cNvGraphicFramePr>
            <p:nvPr/>
          </p:nvGraphicFramePr>
          <p:xfrm>
            <a:off x="2570" y="1616"/>
            <a:ext cx="1036" cy="426"/>
          </p:xfrm>
          <a:graphic>
            <a:graphicData uri="http://schemas.openxmlformats.org/presentationml/2006/ole">
              <mc:AlternateContent xmlns:mc="http://schemas.openxmlformats.org/markup-compatibility/2006">
                <mc:Choice xmlns:v="urn:schemas-microsoft-com:vml" Requires="v">
                  <p:oleObj spid="_x0000_s34838" name="Visio" r:id="rId4" imgW="747979" imgH="307848" progId="Visio.Drawing.11">
                    <p:embed/>
                  </p:oleObj>
                </mc:Choice>
                <mc:Fallback>
                  <p:oleObj name="Visio" r:id="rId4" imgW="747979" imgH="307848" progId="Visio.Drawing.11">
                    <p:embed/>
                    <p:pic>
                      <p:nvPicPr>
                        <p:cNvPr id="663557" name="Object 5">
                          <a:hlinkClick r:id="rId3" action="ppaction://hlinksldjump"/>
                          <a:extLst>
                            <a:ext uri="{FF2B5EF4-FFF2-40B4-BE49-F238E27FC236}">
                              <a16:creationId xmlns:a16="http://schemas.microsoft.com/office/drawing/2014/main" id="{0D5DBE65-D931-4969-9379-104740EEE7A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70" y="1616"/>
                          <a:ext cx="1036" cy="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63558" name="Object 6">
              <a:hlinkClick r:id="rId6" action="ppaction://hlinksldjump"/>
              <a:extLst>
                <a:ext uri="{FF2B5EF4-FFF2-40B4-BE49-F238E27FC236}">
                  <a16:creationId xmlns:a16="http://schemas.microsoft.com/office/drawing/2014/main" id="{EF00B59E-D2A4-4CEE-9273-B8B49D659825}"/>
                </a:ext>
              </a:extLst>
            </p:cNvPr>
            <p:cNvGraphicFramePr>
              <a:graphicFrameLocks noChangeAspect="1"/>
            </p:cNvGraphicFramePr>
            <p:nvPr/>
          </p:nvGraphicFramePr>
          <p:xfrm>
            <a:off x="2562" y="2568"/>
            <a:ext cx="1036" cy="711"/>
          </p:xfrm>
          <a:graphic>
            <a:graphicData uri="http://schemas.openxmlformats.org/presentationml/2006/ole">
              <mc:AlternateContent xmlns:mc="http://schemas.openxmlformats.org/markup-compatibility/2006">
                <mc:Choice xmlns:v="urn:schemas-microsoft-com:vml" Requires="v">
                  <p:oleObj spid="_x0000_s34839" name="Visio" r:id="rId7" imgW="747979" imgH="512978" progId="Visio.Drawing.11">
                    <p:embed/>
                  </p:oleObj>
                </mc:Choice>
                <mc:Fallback>
                  <p:oleObj name="Visio" r:id="rId7" imgW="747979" imgH="512978" progId="Visio.Drawing.11">
                    <p:embed/>
                    <p:pic>
                      <p:nvPicPr>
                        <p:cNvPr id="663558" name="Object 6">
                          <a:hlinkClick r:id="rId6" action="ppaction://hlinksldjump"/>
                          <a:extLst>
                            <a:ext uri="{FF2B5EF4-FFF2-40B4-BE49-F238E27FC236}">
                              <a16:creationId xmlns:a16="http://schemas.microsoft.com/office/drawing/2014/main" id="{EF00B59E-D2A4-4CEE-9273-B8B49D65982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62" y="2568"/>
                          <a:ext cx="1036" cy="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63560" name="Object 8">
              <a:extLst>
                <a:ext uri="{FF2B5EF4-FFF2-40B4-BE49-F238E27FC236}">
                  <a16:creationId xmlns:a16="http://schemas.microsoft.com/office/drawing/2014/main" id="{5DC860D7-82BF-452A-BA80-3B6036987293}"/>
                </a:ext>
              </a:extLst>
            </p:cNvPr>
            <p:cNvGraphicFramePr>
              <a:graphicFrameLocks noChangeAspect="1"/>
            </p:cNvGraphicFramePr>
            <p:nvPr/>
          </p:nvGraphicFramePr>
          <p:xfrm>
            <a:off x="657" y="1654"/>
            <a:ext cx="884" cy="325"/>
          </p:xfrm>
          <a:graphic>
            <a:graphicData uri="http://schemas.openxmlformats.org/presentationml/2006/ole">
              <mc:AlternateContent xmlns:mc="http://schemas.openxmlformats.org/markup-compatibility/2006">
                <mc:Choice xmlns:v="urn:schemas-microsoft-com:vml" Requires="v">
                  <p:oleObj spid="_x0000_s34840" name="Visio" r:id="rId9" imgW="638251" imgH="234391" progId="Visio.Drawing.11">
                    <p:embed/>
                  </p:oleObj>
                </mc:Choice>
                <mc:Fallback>
                  <p:oleObj name="Visio" r:id="rId9" imgW="638251" imgH="234391" progId="Visio.Drawing.11">
                    <p:embed/>
                    <p:pic>
                      <p:nvPicPr>
                        <p:cNvPr id="663560" name="Object 8">
                          <a:extLst>
                            <a:ext uri="{FF2B5EF4-FFF2-40B4-BE49-F238E27FC236}">
                              <a16:creationId xmlns:a16="http://schemas.microsoft.com/office/drawing/2014/main" id="{5DC860D7-82BF-452A-BA80-3B603698729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7" y="1654"/>
                          <a:ext cx="884" cy="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63561" name="Object 9">
              <a:extLst>
                <a:ext uri="{FF2B5EF4-FFF2-40B4-BE49-F238E27FC236}">
                  <a16:creationId xmlns:a16="http://schemas.microsoft.com/office/drawing/2014/main" id="{18D3EF03-C13F-416F-B827-6ECC231E3E8F}"/>
                </a:ext>
              </a:extLst>
            </p:cNvPr>
            <p:cNvGraphicFramePr>
              <a:graphicFrameLocks noChangeAspect="1"/>
            </p:cNvGraphicFramePr>
            <p:nvPr/>
          </p:nvGraphicFramePr>
          <p:xfrm>
            <a:off x="3742" y="1480"/>
            <a:ext cx="884" cy="325"/>
          </p:xfrm>
          <a:graphic>
            <a:graphicData uri="http://schemas.openxmlformats.org/presentationml/2006/ole">
              <mc:AlternateContent xmlns:mc="http://schemas.openxmlformats.org/markup-compatibility/2006">
                <mc:Choice xmlns:v="urn:schemas-microsoft-com:vml" Requires="v">
                  <p:oleObj spid="_x0000_s34841" name="Visio" r:id="rId11" imgW="638251" imgH="234391" progId="Visio.Drawing.11">
                    <p:embed/>
                  </p:oleObj>
                </mc:Choice>
                <mc:Fallback>
                  <p:oleObj name="Visio" r:id="rId11" imgW="638251" imgH="234391" progId="Visio.Drawing.11">
                    <p:embed/>
                    <p:pic>
                      <p:nvPicPr>
                        <p:cNvPr id="663561" name="Object 9">
                          <a:extLst>
                            <a:ext uri="{FF2B5EF4-FFF2-40B4-BE49-F238E27FC236}">
                              <a16:creationId xmlns:a16="http://schemas.microsoft.com/office/drawing/2014/main" id="{18D3EF03-C13F-416F-B827-6ECC231E3E8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42" y="1480"/>
                          <a:ext cx="884" cy="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63562" name="Line 10">
              <a:extLst>
                <a:ext uri="{FF2B5EF4-FFF2-40B4-BE49-F238E27FC236}">
                  <a16:creationId xmlns:a16="http://schemas.microsoft.com/office/drawing/2014/main" id="{7A6B4CCA-F966-4E5B-B8D8-677277D8F864}"/>
                </a:ext>
              </a:extLst>
            </p:cNvPr>
            <p:cNvSpPr>
              <a:spLocks noChangeShapeType="1"/>
            </p:cNvSpPr>
            <p:nvPr/>
          </p:nvSpPr>
          <p:spPr bwMode="auto">
            <a:xfrm>
              <a:off x="1677" y="1842"/>
              <a:ext cx="863" cy="6"/>
            </a:xfrm>
            <a:prstGeom prst="line">
              <a:avLst/>
            </a:prstGeom>
            <a:noFill/>
            <a:ln w="38100">
              <a:solidFill>
                <a:srgbClr val="00D2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63563" name="Line 11">
              <a:extLst>
                <a:ext uri="{FF2B5EF4-FFF2-40B4-BE49-F238E27FC236}">
                  <a16:creationId xmlns:a16="http://schemas.microsoft.com/office/drawing/2014/main" id="{63971B3A-EA42-4E38-8303-2EED9F0C2F07}"/>
                </a:ext>
              </a:extLst>
            </p:cNvPr>
            <p:cNvSpPr>
              <a:spLocks noChangeShapeType="1"/>
            </p:cNvSpPr>
            <p:nvPr/>
          </p:nvSpPr>
          <p:spPr bwMode="auto">
            <a:xfrm>
              <a:off x="3628" y="1752"/>
              <a:ext cx="1066" cy="0"/>
            </a:xfrm>
            <a:prstGeom prst="line">
              <a:avLst/>
            </a:prstGeom>
            <a:noFill/>
            <a:ln w="38100">
              <a:solidFill>
                <a:srgbClr val="00D2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63564" name="Line 12">
              <a:extLst>
                <a:ext uri="{FF2B5EF4-FFF2-40B4-BE49-F238E27FC236}">
                  <a16:creationId xmlns:a16="http://schemas.microsoft.com/office/drawing/2014/main" id="{A7D37B49-9BCB-4723-BE3B-68B48CD0C4CD}"/>
                </a:ext>
              </a:extLst>
            </p:cNvPr>
            <p:cNvSpPr>
              <a:spLocks noChangeShapeType="1"/>
            </p:cNvSpPr>
            <p:nvPr/>
          </p:nvSpPr>
          <p:spPr bwMode="auto">
            <a:xfrm flipV="1">
              <a:off x="3061" y="2024"/>
              <a:ext cx="0" cy="544"/>
            </a:xfrm>
            <a:prstGeom prst="line">
              <a:avLst/>
            </a:prstGeom>
            <a:noFill/>
            <a:ln w="38100">
              <a:solidFill>
                <a:srgbClr val="00D2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63567" name="Line 15">
              <a:extLst>
                <a:ext uri="{FF2B5EF4-FFF2-40B4-BE49-F238E27FC236}">
                  <a16:creationId xmlns:a16="http://schemas.microsoft.com/office/drawing/2014/main" id="{82D112B6-3BC9-4AE8-A2F1-97D76D8D839F}"/>
                </a:ext>
              </a:extLst>
            </p:cNvPr>
            <p:cNvSpPr>
              <a:spLocks noChangeShapeType="1"/>
            </p:cNvSpPr>
            <p:nvPr/>
          </p:nvSpPr>
          <p:spPr bwMode="auto">
            <a:xfrm>
              <a:off x="3628" y="1888"/>
              <a:ext cx="362" cy="0"/>
            </a:xfrm>
            <a:prstGeom prst="line">
              <a:avLst/>
            </a:prstGeom>
            <a:noFill/>
            <a:ln w="38100">
              <a:solidFill>
                <a:srgbClr val="00D2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63571" name="Line 19">
              <a:extLst>
                <a:ext uri="{FF2B5EF4-FFF2-40B4-BE49-F238E27FC236}">
                  <a16:creationId xmlns:a16="http://schemas.microsoft.com/office/drawing/2014/main" id="{4847252A-3C0D-4FA9-9695-7365924FC6FF}"/>
                </a:ext>
              </a:extLst>
            </p:cNvPr>
            <p:cNvSpPr>
              <a:spLocks noChangeShapeType="1"/>
            </p:cNvSpPr>
            <p:nvPr/>
          </p:nvSpPr>
          <p:spPr bwMode="auto">
            <a:xfrm rot="5400000" flipH="1">
              <a:off x="3762" y="2750"/>
              <a:ext cx="1" cy="454"/>
            </a:xfrm>
            <a:prstGeom prst="line">
              <a:avLst/>
            </a:prstGeom>
            <a:noFill/>
            <a:ln w="38100">
              <a:solidFill>
                <a:srgbClr val="00D2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63573" name="Line 21">
              <a:extLst>
                <a:ext uri="{FF2B5EF4-FFF2-40B4-BE49-F238E27FC236}">
                  <a16:creationId xmlns:a16="http://schemas.microsoft.com/office/drawing/2014/main" id="{EF0383C5-6A5D-48DD-9040-A458916A8092}"/>
                </a:ext>
              </a:extLst>
            </p:cNvPr>
            <p:cNvSpPr>
              <a:spLocks noChangeShapeType="1"/>
            </p:cNvSpPr>
            <p:nvPr/>
          </p:nvSpPr>
          <p:spPr bwMode="auto">
            <a:xfrm>
              <a:off x="3990" y="1888"/>
              <a:ext cx="0" cy="1088"/>
            </a:xfrm>
            <a:prstGeom prst="line">
              <a:avLst/>
            </a:prstGeom>
            <a:noFill/>
            <a:ln w="38100">
              <a:solidFill>
                <a:srgbClr val="00D2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663576" name="Text Box 24">
            <a:extLst>
              <a:ext uri="{FF2B5EF4-FFF2-40B4-BE49-F238E27FC236}">
                <a16:creationId xmlns:a16="http://schemas.microsoft.com/office/drawing/2014/main" id="{989E8983-43C5-489F-A143-79F93FE7987C}"/>
              </a:ext>
            </a:extLst>
          </p:cNvPr>
          <p:cNvSpPr txBox="1">
            <a:spLocks noChangeArrowheads="1"/>
          </p:cNvSpPr>
          <p:nvPr/>
        </p:nvSpPr>
        <p:spPr bwMode="auto">
          <a:xfrm>
            <a:off x="2590800" y="5867401"/>
            <a:ext cx="6477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25724" dir="18900000" algn="ctr" rotWithShape="0">
                    <a:schemeClr val="bg2"/>
                  </a:outerShdw>
                </a:effectLst>
              </a14:hiddenEffects>
            </a:ext>
          </a:extLst>
        </p:spPr>
        <p:txBody>
          <a:bodyPr>
            <a:spAutoFit/>
          </a:bodyPr>
          <a:lstStyle/>
          <a:p>
            <a:pPr algn="ctr">
              <a:spcBef>
                <a:spcPct val="50000"/>
              </a:spcBef>
            </a:pPr>
            <a:r>
              <a:rPr lang="zh-CN" altLang="en-US" b="1"/>
              <a:t>码本变换部分框图</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1">
            <a:extLst>
              <a:ext uri="{FF2B5EF4-FFF2-40B4-BE49-F238E27FC236}">
                <a16:creationId xmlns:a16="http://schemas.microsoft.com/office/drawing/2014/main" id="{549086BA-29C2-4D2B-B68D-BC9C998F4431}"/>
              </a:ext>
            </a:extLst>
          </p:cNvPr>
          <p:cNvSpPr>
            <a:spLocks noGrp="1"/>
          </p:cNvSpPr>
          <p:nvPr>
            <p:ph type="dt" sz="half" idx="10"/>
          </p:nvPr>
        </p:nvSpPr>
        <p:spPr/>
        <p:txBody>
          <a:bodyPr/>
          <a:lstStyle/>
          <a:p>
            <a:fld id="{CBC01593-D044-4311-985F-AA20DEAE10C8}" type="datetime1">
              <a:rPr lang="zh-CN" altLang="en-US"/>
              <a:pPr/>
              <a:t>2018/11/28</a:t>
            </a:fld>
            <a:endParaRPr lang="en-US" altLang="zh-CN"/>
          </a:p>
        </p:txBody>
      </p:sp>
      <p:sp>
        <p:nvSpPr>
          <p:cNvPr id="10" name="灯片编号占位符 3">
            <a:extLst>
              <a:ext uri="{FF2B5EF4-FFF2-40B4-BE49-F238E27FC236}">
                <a16:creationId xmlns:a16="http://schemas.microsoft.com/office/drawing/2014/main" id="{4C8ED9D6-60D3-42B8-A121-353EB0221114}"/>
              </a:ext>
            </a:extLst>
          </p:cNvPr>
          <p:cNvSpPr>
            <a:spLocks noGrp="1"/>
          </p:cNvSpPr>
          <p:nvPr>
            <p:ph type="sldNum" sz="quarter" idx="12"/>
          </p:nvPr>
        </p:nvSpPr>
        <p:spPr/>
        <p:txBody>
          <a:bodyPr/>
          <a:lstStyle/>
          <a:p>
            <a:fld id="{1965762A-2F25-4FE9-993A-BFF059B62DA8}" type="slidenum">
              <a:rPr lang="en-US" altLang="zh-CN"/>
              <a:pPr/>
              <a:t>95</a:t>
            </a:fld>
            <a:endParaRPr lang="en-US" altLang="zh-CN"/>
          </a:p>
        </p:txBody>
      </p:sp>
      <p:sp>
        <p:nvSpPr>
          <p:cNvPr id="664580" name="Rectangle 4">
            <a:extLst>
              <a:ext uri="{FF2B5EF4-FFF2-40B4-BE49-F238E27FC236}">
                <a16:creationId xmlns:a16="http://schemas.microsoft.com/office/drawing/2014/main" id="{7F5586A6-497F-4E7A-959F-DF0508C50B5F}"/>
              </a:ext>
            </a:extLst>
          </p:cNvPr>
          <p:cNvSpPr>
            <a:spLocks noChangeArrowheads="1"/>
          </p:cNvSpPr>
          <p:nvPr/>
        </p:nvSpPr>
        <p:spPr bwMode="auto">
          <a:xfrm>
            <a:off x="2208214" y="1524000"/>
            <a:ext cx="7775575" cy="4344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25724" dir="18900000" algn="ctr" rotWithShape="0">
                    <a:schemeClr val="bg2"/>
                  </a:outerShdw>
                </a:effectLst>
              </a14:hiddenEffects>
            </a:ext>
          </a:extLst>
        </p:spPr>
        <p:txBody>
          <a:bodyPr>
            <a:spAutoFit/>
          </a:bodyPr>
          <a:lstStyle/>
          <a:p>
            <a:pPr eaLnBrk="1" hangingPunct="1">
              <a:lnSpc>
                <a:spcPct val="195000"/>
              </a:lnSpc>
              <a:spcBef>
                <a:spcPct val="20000"/>
              </a:spcBef>
              <a:buClr>
                <a:srgbClr val="0000CC"/>
              </a:buClr>
              <a:buSzPct val="85000"/>
              <a:buFont typeface="Wingdings" panose="05000000000000000000" pitchFamily="2" charset="2"/>
              <a:buNone/>
            </a:pPr>
            <a:r>
              <a:rPr lang="en-US" altLang="zh-CN" sz="2400">
                <a:solidFill>
                  <a:srgbClr val="000000"/>
                </a:solidFill>
              </a:rPr>
              <a:t>       </a:t>
            </a:r>
            <a:r>
              <a:rPr lang="zh-CN" altLang="en-US" sz="2800" b="1">
                <a:solidFill>
                  <a:srgbClr val="000000"/>
                </a:solidFill>
                <a:latin typeface="宋体" panose="02010600030101010101" pitchFamily="2" charset="-122"/>
              </a:rPr>
              <a:t>码本由码位和码字两部分组成，记为</a:t>
            </a:r>
            <a:r>
              <a:rPr lang="zh-CN" altLang="en-US" sz="2800" b="1" i="1">
                <a:solidFill>
                  <a:srgbClr val="000000"/>
                </a:solidFill>
                <a:latin typeface="宋体" panose="02010600030101010101" pitchFamily="2" charset="-122"/>
              </a:rPr>
              <a:t>   </a:t>
            </a:r>
            <a:r>
              <a:rPr lang="zh-CN" altLang="en-US" sz="2800" b="1">
                <a:solidFill>
                  <a:srgbClr val="000000"/>
                </a:solidFill>
                <a:latin typeface="宋体" panose="02010600030101010101" pitchFamily="2" charset="-122"/>
              </a:rPr>
              <a:t>。其中码位为</a:t>
            </a:r>
            <a:r>
              <a:rPr lang="en-US" altLang="zh-CN" sz="2800" b="1">
                <a:solidFill>
                  <a:srgbClr val="000000"/>
                </a:solidFill>
                <a:latin typeface="宋体" panose="02010600030101010101" pitchFamily="2" charset="-122"/>
              </a:rPr>
              <a:t>0</a:t>
            </a:r>
            <a:r>
              <a:rPr lang="zh-CN" altLang="en-US" sz="2800" b="1">
                <a:solidFill>
                  <a:srgbClr val="000000"/>
                </a:solidFill>
                <a:latin typeface="宋体" panose="02010600030101010101" pitchFamily="2" charset="-122"/>
              </a:rPr>
              <a:t>，</a:t>
            </a:r>
            <a:r>
              <a:rPr lang="en-US" altLang="zh-CN" sz="2800" b="1">
                <a:solidFill>
                  <a:srgbClr val="000000"/>
                </a:solidFill>
                <a:latin typeface="宋体" panose="02010600030101010101" pitchFamily="2" charset="-122"/>
              </a:rPr>
              <a:t>1</a:t>
            </a:r>
            <a:r>
              <a:rPr lang="zh-CN" altLang="en-US" sz="2800" b="1">
                <a:solidFill>
                  <a:srgbClr val="000000"/>
                </a:solidFill>
                <a:latin typeface="宋体" panose="02010600030101010101" pitchFamily="2" charset="-122"/>
              </a:rPr>
              <a:t>，</a:t>
            </a:r>
            <a:r>
              <a:rPr lang="en-US" altLang="zh-CN" sz="2800" b="1">
                <a:solidFill>
                  <a:srgbClr val="000000"/>
                </a:solidFill>
                <a:latin typeface="宋体" panose="02010600030101010101" pitchFamily="2" charset="-122"/>
              </a:rPr>
              <a:t>2</a:t>
            </a:r>
            <a:r>
              <a:rPr lang="zh-CN" altLang="en-US" sz="2800" b="1">
                <a:solidFill>
                  <a:srgbClr val="000000"/>
                </a:solidFill>
                <a:latin typeface="宋体" panose="02010600030101010101" pitchFamily="2" charset="-122"/>
              </a:rPr>
              <a:t>，</a:t>
            </a:r>
            <a:r>
              <a:rPr lang="en-US" altLang="zh-CN" sz="2800" b="1">
                <a:solidFill>
                  <a:srgbClr val="000000"/>
                </a:solidFill>
              </a:rPr>
              <a:t>…</a:t>
            </a:r>
            <a:r>
              <a:rPr lang="zh-CN" altLang="en-US" sz="2800" b="1">
                <a:solidFill>
                  <a:srgbClr val="000000"/>
                </a:solidFill>
                <a:latin typeface="宋体" panose="02010600030101010101" pitchFamily="2" charset="-122"/>
              </a:rPr>
              <a:t>，</a:t>
            </a:r>
            <a:r>
              <a:rPr lang="en-US" altLang="zh-CN" sz="2800" b="1">
                <a:solidFill>
                  <a:srgbClr val="000000"/>
                </a:solidFill>
                <a:latin typeface="宋体" panose="02010600030101010101" pitchFamily="2" charset="-122"/>
              </a:rPr>
              <a:t>255</a:t>
            </a:r>
            <a:r>
              <a:rPr lang="zh-CN" altLang="en-US" sz="2800" b="1">
                <a:solidFill>
                  <a:srgbClr val="000000"/>
                </a:solidFill>
                <a:latin typeface="宋体" panose="02010600030101010101" pitchFamily="2" charset="-122"/>
              </a:rPr>
              <a:t>。码字为</a:t>
            </a:r>
            <a:r>
              <a:rPr lang="en-US" altLang="zh-CN" sz="2800" b="1">
                <a:solidFill>
                  <a:srgbClr val="000000"/>
                </a:solidFill>
                <a:latin typeface="宋体" panose="02010600030101010101" pitchFamily="2" charset="-122"/>
              </a:rPr>
              <a:t>0</a:t>
            </a:r>
            <a:r>
              <a:rPr lang="zh-CN" altLang="en-US" sz="2800" b="1">
                <a:solidFill>
                  <a:srgbClr val="000000"/>
                </a:solidFill>
                <a:latin typeface="宋体" panose="02010600030101010101" pitchFamily="2" charset="-122"/>
              </a:rPr>
              <a:t>，</a:t>
            </a:r>
            <a:r>
              <a:rPr lang="en-US" altLang="zh-CN" sz="2800" b="1">
                <a:solidFill>
                  <a:srgbClr val="000000"/>
                </a:solidFill>
                <a:latin typeface="宋体" panose="02010600030101010101" pitchFamily="2" charset="-122"/>
              </a:rPr>
              <a:t>1</a:t>
            </a:r>
            <a:r>
              <a:rPr lang="zh-CN" altLang="en-US" sz="2800" b="1">
                <a:solidFill>
                  <a:srgbClr val="000000"/>
                </a:solidFill>
                <a:latin typeface="宋体" panose="02010600030101010101" pitchFamily="2" charset="-122"/>
              </a:rPr>
              <a:t>，</a:t>
            </a:r>
            <a:r>
              <a:rPr lang="en-US" altLang="zh-CN" sz="2800" b="1">
                <a:solidFill>
                  <a:srgbClr val="000000"/>
                </a:solidFill>
                <a:latin typeface="宋体" panose="02010600030101010101" pitchFamily="2" charset="-122"/>
              </a:rPr>
              <a:t>2</a:t>
            </a:r>
          </a:p>
          <a:p>
            <a:pPr eaLnBrk="1" hangingPunct="1">
              <a:lnSpc>
                <a:spcPct val="195000"/>
              </a:lnSpc>
              <a:spcBef>
                <a:spcPct val="20000"/>
              </a:spcBef>
              <a:buClr>
                <a:srgbClr val="7856F4"/>
              </a:buClr>
              <a:buFont typeface="Wingdings" panose="05000000000000000000" pitchFamily="2" charset="2"/>
              <a:buNone/>
            </a:pPr>
            <a:r>
              <a:rPr lang="zh-CN" altLang="en-US" sz="2800" b="1">
                <a:solidFill>
                  <a:srgbClr val="000000"/>
                </a:solidFill>
                <a:latin typeface="宋体" panose="02010600030101010101" pitchFamily="2" charset="-122"/>
              </a:rPr>
              <a:t>，</a:t>
            </a:r>
            <a:r>
              <a:rPr lang="en-US" altLang="zh-CN" sz="2800" b="1">
                <a:solidFill>
                  <a:srgbClr val="000000"/>
                </a:solidFill>
              </a:rPr>
              <a:t>…</a:t>
            </a:r>
            <a:r>
              <a:rPr lang="zh-CN" altLang="en-US" sz="2800" b="1">
                <a:solidFill>
                  <a:srgbClr val="000000"/>
                </a:solidFill>
                <a:latin typeface="宋体" panose="02010600030101010101" pitchFamily="2" charset="-122"/>
              </a:rPr>
              <a:t>，</a:t>
            </a:r>
            <a:r>
              <a:rPr lang="en-US" altLang="zh-CN" sz="2800" b="1">
                <a:solidFill>
                  <a:srgbClr val="000000"/>
                </a:solidFill>
                <a:latin typeface="宋体" panose="02010600030101010101" pitchFamily="2" charset="-122"/>
              </a:rPr>
              <a:t>255</a:t>
            </a:r>
            <a:r>
              <a:rPr lang="zh-CN" altLang="en-US" sz="2800" b="1">
                <a:solidFill>
                  <a:srgbClr val="000000"/>
                </a:solidFill>
                <a:latin typeface="宋体" panose="02010600030101010101" pitchFamily="2" charset="-122"/>
              </a:rPr>
              <a:t>的某一个排列</a:t>
            </a:r>
            <a:r>
              <a:rPr lang="en-US" altLang="zh-CN" sz="2800" b="1">
                <a:solidFill>
                  <a:srgbClr val="000000"/>
                </a:solidFill>
                <a:latin typeface="宋体" panose="02010600030101010101" pitchFamily="2" charset="-122"/>
              </a:rPr>
              <a:t>{</a:t>
            </a:r>
            <a:r>
              <a:rPr lang="en-US" altLang="zh-CN" sz="2800" b="1" i="1">
                <a:solidFill>
                  <a:srgbClr val="000000"/>
                </a:solidFill>
                <a:latin typeface="宋体" panose="02010600030101010101" pitchFamily="2" charset="-122"/>
              </a:rPr>
              <a:t>K</a:t>
            </a:r>
            <a:r>
              <a:rPr lang="en-US" altLang="zh-CN" sz="2800" b="1" baseline="-25000">
                <a:solidFill>
                  <a:srgbClr val="000000"/>
                </a:solidFill>
                <a:latin typeface="宋体" panose="02010600030101010101" pitchFamily="2" charset="-122"/>
              </a:rPr>
              <a:t>0</a:t>
            </a:r>
            <a:r>
              <a:rPr lang="en-US" altLang="zh-CN" sz="2800" b="1">
                <a:solidFill>
                  <a:srgbClr val="000000"/>
                </a:solidFill>
                <a:latin typeface="宋体" panose="02010600030101010101" pitchFamily="2" charset="-122"/>
              </a:rPr>
              <a:t>, </a:t>
            </a:r>
            <a:r>
              <a:rPr lang="en-US" altLang="zh-CN" sz="2800" b="1" i="1">
                <a:solidFill>
                  <a:srgbClr val="000000"/>
                </a:solidFill>
                <a:latin typeface="宋体" panose="02010600030101010101" pitchFamily="2" charset="-122"/>
              </a:rPr>
              <a:t>K</a:t>
            </a:r>
            <a:r>
              <a:rPr lang="en-US" altLang="zh-CN" sz="2800" b="1" baseline="-25000">
                <a:solidFill>
                  <a:srgbClr val="000000"/>
                </a:solidFill>
                <a:latin typeface="宋体" panose="02010600030101010101" pitchFamily="2" charset="-122"/>
              </a:rPr>
              <a:t>1</a:t>
            </a:r>
            <a:r>
              <a:rPr lang="en-US" altLang="zh-CN" sz="2800" b="1">
                <a:solidFill>
                  <a:srgbClr val="000000"/>
                </a:solidFill>
                <a:latin typeface="宋体" panose="02010600030101010101" pitchFamily="2" charset="-122"/>
              </a:rPr>
              <a:t>,</a:t>
            </a:r>
            <a:r>
              <a:rPr lang="en-US" altLang="zh-CN" sz="2800" b="1">
                <a:solidFill>
                  <a:srgbClr val="000000"/>
                </a:solidFill>
              </a:rPr>
              <a:t>…</a:t>
            </a:r>
            <a:r>
              <a:rPr lang="en-US" altLang="zh-CN" sz="2800" b="1">
                <a:solidFill>
                  <a:srgbClr val="000000"/>
                </a:solidFill>
                <a:latin typeface="宋体" panose="02010600030101010101" pitchFamily="2" charset="-122"/>
              </a:rPr>
              <a:t>, </a:t>
            </a:r>
            <a:r>
              <a:rPr lang="en-US" altLang="zh-CN" sz="2800" b="1" i="1">
                <a:solidFill>
                  <a:srgbClr val="000000"/>
                </a:solidFill>
                <a:latin typeface="宋体" panose="02010600030101010101" pitchFamily="2" charset="-122"/>
              </a:rPr>
              <a:t>K</a:t>
            </a:r>
            <a:r>
              <a:rPr lang="en-US" altLang="zh-CN" sz="2800" b="1" baseline="-25000">
                <a:solidFill>
                  <a:srgbClr val="000000"/>
                </a:solidFill>
                <a:latin typeface="宋体" panose="02010600030101010101" pitchFamily="2" charset="-122"/>
              </a:rPr>
              <a:t>254</a:t>
            </a:r>
            <a:r>
              <a:rPr lang="en-US" altLang="zh-CN" sz="2800" b="1">
                <a:solidFill>
                  <a:srgbClr val="000000"/>
                </a:solidFill>
                <a:latin typeface="宋体" panose="02010600030101010101" pitchFamily="2" charset="-122"/>
              </a:rPr>
              <a:t>,</a:t>
            </a:r>
            <a:r>
              <a:rPr lang="en-US" altLang="zh-CN" sz="2800" b="1" i="1">
                <a:solidFill>
                  <a:srgbClr val="000000"/>
                </a:solidFill>
                <a:latin typeface="宋体" panose="02010600030101010101" pitchFamily="2" charset="-122"/>
              </a:rPr>
              <a:t>K</a:t>
            </a:r>
            <a:r>
              <a:rPr lang="en-US" altLang="zh-CN" sz="2800" b="1" baseline="-25000">
                <a:solidFill>
                  <a:srgbClr val="000000"/>
                </a:solidFill>
                <a:latin typeface="宋体" panose="02010600030101010101" pitchFamily="2" charset="-122"/>
              </a:rPr>
              <a:t>255</a:t>
            </a:r>
            <a:r>
              <a:rPr lang="en-US" altLang="zh-CN" sz="2800" b="1">
                <a:solidFill>
                  <a:srgbClr val="000000"/>
                </a:solidFill>
                <a:latin typeface="宋体" panose="02010600030101010101" pitchFamily="2" charset="-122"/>
              </a:rPr>
              <a:t>}</a:t>
            </a:r>
            <a:r>
              <a:rPr lang="zh-CN" altLang="en-US" sz="2800" b="1">
                <a:solidFill>
                  <a:srgbClr val="000000"/>
                </a:solidFill>
                <a:latin typeface="宋体" panose="02010600030101010101" pitchFamily="2" charset="-122"/>
              </a:rPr>
              <a:t>。由此构成一个</a:t>
            </a:r>
            <a:r>
              <a:rPr lang="en-US" altLang="zh-CN" sz="2800" b="1">
                <a:solidFill>
                  <a:srgbClr val="000000"/>
                </a:solidFill>
                <a:latin typeface="宋体" panose="02010600030101010101" pitchFamily="2" charset="-122"/>
              </a:rPr>
              <a:t>256</a:t>
            </a:r>
            <a:r>
              <a:rPr lang="zh-CN" altLang="en-US" sz="2800" b="1">
                <a:solidFill>
                  <a:srgbClr val="000000"/>
                </a:solidFill>
                <a:latin typeface="宋体" panose="02010600030101010101" pitchFamily="2" charset="-122"/>
              </a:rPr>
              <a:t>元置换，所有这些</a:t>
            </a:r>
            <a:r>
              <a:rPr lang="en-US" altLang="zh-CN" sz="2800" b="1">
                <a:solidFill>
                  <a:srgbClr val="000000"/>
                </a:solidFill>
                <a:latin typeface="宋体" panose="02010600030101010101" pitchFamily="2" charset="-122"/>
              </a:rPr>
              <a:t>256</a:t>
            </a:r>
            <a:r>
              <a:rPr lang="zh-CN" altLang="en-US" sz="2800" b="1">
                <a:solidFill>
                  <a:srgbClr val="000000"/>
                </a:solidFill>
                <a:latin typeface="宋体" panose="02010600030101010101" pitchFamily="2" charset="-122"/>
              </a:rPr>
              <a:t>元置换构成对称群    。</a:t>
            </a:r>
            <a:endParaRPr lang="zh-CN" altLang="en-US" sz="2800" b="1">
              <a:latin typeface="宋体" panose="02010600030101010101" pitchFamily="2" charset="-122"/>
            </a:endParaRPr>
          </a:p>
        </p:txBody>
      </p:sp>
      <p:sp>
        <p:nvSpPr>
          <p:cNvPr id="664702" name="Rectangle 126">
            <a:extLst>
              <a:ext uri="{FF2B5EF4-FFF2-40B4-BE49-F238E27FC236}">
                <a16:creationId xmlns:a16="http://schemas.microsoft.com/office/drawing/2014/main" id="{6DF08BC5-E139-44F9-B936-CE0419963FA1}"/>
              </a:ext>
            </a:extLst>
          </p:cNvPr>
          <p:cNvSpPr>
            <a:spLocks noChangeArrowheads="1"/>
          </p:cNvSpPr>
          <p:nvPr/>
        </p:nvSpPr>
        <p:spPr bwMode="auto">
          <a:xfrm>
            <a:off x="1524001" y="3125272"/>
            <a:ext cx="184731" cy="369332"/>
          </a:xfrm>
          <a:prstGeom prst="rect">
            <a:avLst/>
          </a:prstGeom>
          <a:noFill/>
          <a:ln>
            <a:noFill/>
          </a:ln>
          <a:effectLst>
            <a:outerShdw dist="125724" dir="189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Lst>
        </p:spPr>
        <p:txBody>
          <a:bodyPr wrap="none" anchor="ctr">
            <a:spAutoFit/>
          </a:bodyPr>
          <a:lstStyle/>
          <a:p>
            <a:endParaRPr lang="zh-CN" altLang="en-US"/>
          </a:p>
        </p:txBody>
      </p:sp>
      <p:graphicFrame>
        <p:nvGraphicFramePr>
          <p:cNvPr id="664701" name="Object 125">
            <a:extLst>
              <a:ext uri="{FF2B5EF4-FFF2-40B4-BE49-F238E27FC236}">
                <a16:creationId xmlns:a16="http://schemas.microsoft.com/office/drawing/2014/main" id="{FB182D1B-9315-4389-A4B1-9D4B902F2688}"/>
              </a:ext>
            </a:extLst>
          </p:cNvPr>
          <p:cNvGraphicFramePr>
            <a:graphicFrameLocks noChangeAspect="1"/>
          </p:cNvGraphicFramePr>
          <p:nvPr/>
        </p:nvGraphicFramePr>
        <p:xfrm>
          <a:off x="8543925" y="1862138"/>
          <a:ext cx="484188" cy="576262"/>
        </p:xfrm>
        <a:graphic>
          <a:graphicData uri="http://schemas.openxmlformats.org/presentationml/2006/ole">
            <mc:AlternateContent xmlns:mc="http://schemas.openxmlformats.org/markup-compatibility/2006">
              <mc:Choice xmlns:v="urn:schemas-microsoft-com:vml" Requires="v">
                <p:oleObj spid="_x0000_s35852" name="Equation" r:id="rId3" imgW="203112" imgH="241195" progId="Equation.DSMT4">
                  <p:embed/>
                </p:oleObj>
              </mc:Choice>
              <mc:Fallback>
                <p:oleObj name="Equation" r:id="rId3" imgW="203112" imgH="241195" progId="Equation.DSMT4">
                  <p:embed/>
                  <p:pic>
                    <p:nvPicPr>
                      <p:cNvPr id="664701" name="Object 125">
                        <a:extLst>
                          <a:ext uri="{FF2B5EF4-FFF2-40B4-BE49-F238E27FC236}">
                            <a16:creationId xmlns:a16="http://schemas.microsoft.com/office/drawing/2014/main" id="{FB182D1B-9315-4389-A4B1-9D4B902F26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43925" y="1862138"/>
                        <a:ext cx="484188" cy="576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64704" name="Rectangle 128">
            <a:extLst>
              <a:ext uri="{FF2B5EF4-FFF2-40B4-BE49-F238E27FC236}">
                <a16:creationId xmlns:a16="http://schemas.microsoft.com/office/drawing/2014/main" id="{AB5EAADC-EA9E-4F28-860B-0D1A6AED10F4}"/>
              </a:ext>
            </a:extLst>
          </p:cNvPr>
          <p:cNvSpPr>
            <a:spLocks noChangeArrowheads="1"/>
          </p:cNvSpPr>
          <p:nvPr/>
        </p:nvSpPr>
        <p:spPr bwMode="auto">
          <a:xfrm>
            <a:off x="1524001" y="3130034"/>
            <a:ext cx="184731" cy="369332"/>
          </a:xfrm>
          <a:prstGeom prst="rect">
            <a:avLst/>
          </a:prstGeom>
          <a:noFill/>
          <a:ln>
            <a:noFill/>
          </a:ln>
          <a:effectLst>
            <a:outerShdw dist="125724" dir="189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Lst>
        </p:spPr>
        <p:txBody>
          <a:bodyPr wrap="none" anchor="ctr">
            <a:spAutoFit/>
          </a:bodyPr>
          <a:lstStyle/>
          <a:p>
            <a:endParaRPr lang="zh-CN" altLang="en-US"/>
          </a:p>
        </p:txBody>
      </p:sp>
      <p:graphicFrame>
        <p:nvGraphicFramePr>
          <p:cNvPr id="664703" name="Object 127">
            <a:extLst>
              <a:ext uri="{FF2B5EF4-FFF2-40B4-BE49-F238E27FC236}">
                <a16:creationId xmlns:a16="http://schemas.microsoft.com/office/drawing/2014/main" id="{E3CDC001-64E8-4A5F-A3C1-0F35F74E5234}"/>
              </a:ext>
            </a:extLst>
          </p:cNvPr>
          <p:cNvGraphicFramePr>
            <a:graphicFrameLocks noChangeAspect="1"/>
          </p:cNvGraphicFramePr>
          <p:nvPr/>
        </p:nvGraphicFramePr>
        <p:xfrm>
          <a:off x="3733801" y="5321300"/>
          <a:ext cx="650875" cy="546100"/>
        </p:xfrm>
        <a:graphic>
          <a:graphicData uri="http://schemas.openxmlformats.org/presentationml/2006/ole">
            <mc:AlternateContent xmlns:mc="http://schemas.openxmlformats.org/markup-compatibility/2006">
              <mc:Choice xmlns:v="urn:schemas-microsoft-com:vml" Requires="v">
                <p:oleObj spid="_x0000_s35853" name="Equation" r:id="rId5" imgW="266400" imgH="228600" progId="Equation.DSMT4">
                  <p:embed/>
                </p:oleObj>
              </mc:Choice>
              <mc:Fallback>
                <p:oleObj name="Equation" r:id="rId5" imgW="266400" imgH="228600" progId="Equation.DSMT4">
                  <p:embed/>
                  <p:pic>
                    <p:nvPicPr>
                      <p:cNvPr id="664703" name="Object 127">
                        <a:extLst>
                          <a:ext uri="{FF2B5EF4-FFF2-40B4-BE49-F238E27FC236}">
                            <a16:creationId xmlns:a16="http://schemas.microsoft.com/office/drawing/2014/main" id="{E3CDC001-64E8-4A5F-A3C1-0F35F74E523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33801" y="5321300"/>
                        <a:ext cx="650875" cy="546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64707" name="Text Box 131">
            <a:extLst>
              <a:ext uri="{FF2B5EF4-FFF2-40B4-BE49-F238E27FC236}">
                <a16:creationId xmlns:a16="http://schemas.microsoft.com/office/drawing/2014/main" id="{33B5D06D-66A2-41C7-AC09-0E3C73FED32A}"/>
              </a:ext>
            </a:extLst>
          </p:cNvPr>
          <p:cNvSpPr txBox="1">
            <a:spLocks noChangeArrowheads="1"/>
          </p:cNvSpPr>
          <p:nvPr/>
        </p:nvSpPr>
        <p:spPr bwMode="auto">
          <a:xfrm>
            <a:off x="1595438" y="142875"/>
            <a:ext cx="8997950"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25724" dir="18900000" algn="ctr" rotWithShape="0">
                    <a:schemeClr val="bg2"/>
                  </a:outerShdw>
                </a:effectLst>
              </a14:hiddenEffects>
            </a:ext>
          </a:extLst>
        </p:spPr>
        <p:txBody>
          <a:bodyPr anchor="ctr"/>
          <a:lstStyle/>
          <a:p>
            <a:pPr algn="ctr">
              <a:spcBef>
                <a:spcPct val="50000"/>
              </a:spcBef>
            </a:pPr>
            <a:r>
              <a:rPr lang="zh-CN" altLang="en-US" sz="4400">
                <a:solidFill>
                  <a:schemeClr val="bg1"/>
                </a:solidFill>
                <a:ea typeface="华文行楷" panose="02010800040101010101" pitchFamily="2" charset="-122"/>
              </a:rPr>
              <a:t>码    本</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4">
            <a:extLst>
              <a:ext uri="{FF2B5EF4-FFF2-40B4-BE49-F238E27FC236}">
                <a16:creationId xmlns:a16="http://schemas.microsoft.com/office/drawing/2014/main" id="{F7F966F1-FF79-414E-8DDD-33EFAC650394}"/>
              </a:ext>
            </a:extLst>
          </p:cNvPr>
          <p:cNvSpPr>
            <a:spLocks noGrp="1"/>
          </p:cNvSpPr>
          <p:nvPr>
            <p:ph type="dt" sz="half" idx="10"/>
          </p:nvPr>
        </p:nvSpPr>
        <p:spPr/>
        <p:txBody>
          <a:bodyPr/>
          <a:lstStyle/>
          <a:p>
            <a:fld id="{D93718D2-2687-496F-990E-F7A856175E6F}" type="datetime1">
              <a:rPr lang="zh-CN" altLang="en-US"/>
              <a:pPr/>
              <a:t>2018/11/28</a:t>
            </a:fld>
            <a:endParaRPr lang="en-US" altLang="zh-CN"/>
          </a:p>
        </p:txBody>
      </p:sp>
      <p:sp>
        <p:nvSpPr>
          <p:cNvPr id="7" name="灯片编号占位符 6">
            <a:extLst>
              <a:ext uri="{FF2B5EF4-FFF2-40B4-BE49-F238E27FC236}">
                <a16:creationId xmlns:a16="http://schemas.microsoft.com/office/drawing/2014/main" id="{74B9EE7B-8AB5-4F7D-A571-5EB751550CE4}"/>
              </a:ext>
            </a:extLst>
          </p:cNvPr>
          <p:cNvSpPr>
            <a:spLocks noGrp="1"/>
          </p:cNvSpPr>
          <p:nvPr>
            <p:ph type="sldNum" sz="quarter" idx="12"/>
          </p:nvPr>
        </p:nvSpPr>
        <p:spPr/>
        <p:txBody>
          <a:bodyPr/>
          <a:lstStyle/>
          <a:p>
            <a:fld id="{8FB48CB1-58CC-4300-B684-0305BEB59EE3}" type="slidenum">
              <a:rPr lang="en-US" altLang="zh-CN"/>
              <a:pPr/>
              <a:t>96</a:t>
            </a:fld>
            <a:endParaRPr lang="en-US" altLang="zh-CN"/>
          </a:p>
        </p:txBody>
      </p:sp>
      <p:sp>
        <p:nvSpPr>
          <p:cNvPr id="671747" name="Rectangle 3">
            <a:extLst>
              <a:ext uri="{FF2B5EF4-FFF2-40B4-BE49-F238E27FC236}">
                <a16:creationId xmlns:a16="http://schemas.microsoft.com/office/drawing/2014/main" id="{9BBFEC2C-0903-404B-9318-610D11F6C1AA}"/>
              </a:ext>
            </a:extLst>
          </p:cNvPr>
          <p:cNvSpPr>
            <a:spLocks noGrp="1" noRot="1" noChangeArrowheads="1"/>
          </p:cNvSpPr>
          <p:nvPr>
            <p:ph type="body" sz="half" idx="1"/>
          </p:nvPr>
        </p:nvSpPr>
        <p:spPr>
          <a:xfrm>
            <a:off x="2208213" y="1125539"/>
            <a:ext cx="7923212" cy="4498975"/>
          </a:xfrm>
        </p:spPr>
        <p:txBody>
          <a:bodyPr/>
          <a:lstStyle/>
          <a:p>
            <a:pPr marL="0" indent="0">
              <a:lnSpc>
                <a:spcPct val="230000"/>
              </a:lnSpc>
              <a:buClr>
                <a:srgbClr val="0000CC"/>
              </a:buClr>
              <a:buSzPct val="85000"/>
              <a:buNone/>
            </a:pPr>
            <a:r>
              <a:rPr lang="en-US" altLang="zh-CN">
                <a:latin typeface="宋体" panose="02010600030101010101" pitchFamily="2" charset="-122"/>
              </a:rPr>
              <a:t>    </a:t>
            </a:r>
            <a:r>
              <a:rPr lang="zh-CN" altLang="en-US">
                <a:latin typeface="宋体" panose="02010600030101010101" pitchFamily="2" charset="-122"/>
              </a:rPr>
              <a:t>将驱动序列的元素作为码位，在当前码本     中查得码字，该码字就是用来对明文进行加密的密钥。</a:t>
            </a:r>
            <a:endParaRPr lang="zh-CN" altLang="en-US"/>
          </a:p>
        </p:txBody>
      </p:sp>
      <p:graphicFrame>
        <p:nvGraphicFramePr>
          <p:cNvPr id="671748" name="Object 4">
            <a:extLst>
              <a:ext uri="{FF2B5EF4-FFF2-40B4-BE49-F238E27FC236}">
                <a16:creationId xmlns:a16="http://schemas.microsoft.com/office/drawing/2014/main" id="{A4C01117-EAAE-4E20-943A-8EDDD341F295}"/>
              </a:ext>
            </a:extLst>
          </p:cNvPr>
          <p:cNvGraphicFramePr>
            <a:graphicFrameLocks noGrp="1" noChangeAspect="1"/>
          </p:cNvGraphicFramePr>
          <p:nvPr>
            <p:ph sz="half" idx="2"/>
          </p:nvPr>
        </p:nvGraphicFramePr>
        <p:xfrm>
          <a:off x="9448801" y="1600201"/>
          <a:ext cx="474663" cy="563563"/>
        </p:xfrm>
        <a:graphic>
          <a:graphicData uri="http://schemas.openxmlformats.org/presentationml/2006/ole">
            <mc:AlternateContent xmlns:mc="http://schemas.openxmlformats.org/markup-compatibility/2006">
              <mc:Choice xmlns:v="urn:schemas-microsoft-com:vml" Requires="v">
                <p:oleObj spid="_x0000_s36871" name="Equation" r:id="rId3" imgW="203112" imgH="241195" progId="Equation.DSMT4">
                  <p:embed/>
                </p:oleObj>
              </mc:Choice>
              <mc:Fallback>
                <p:oleObj name="Equation" r:id="rId3" imgW="203112" imgH="241195" progId="Equation.DSMT4">
                  <p:embed/>
                  <p:pic>
                    <p:nvPicPr>
                      <p:cNvPr id="671748" name="Object 4">
                        <a:extLst>
                          <a:ext uri="{FF2B5EF4-FFF2-40B4-BE49-F238E27FC236}">
                            <a16:creationId xmlns:a16="http://schemas.microsoft.com/office/drawing/2014/main" id="{A4C01117-EAAE-4E20-943A-8EDDD341F2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48801" y="1600201"/>
                        <a:ext cx="474663" cy="563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1752" name="Text Box 8">
            <a:extLst>
              <a:ext uri="{FF2B5EF4-FFF2-40B4-BE49-F238E27FC236}">
                <a16:creationId xmlns:a16="http://schemas.microsoft.com/office/drawing/2014/main" id="{3DB0D93A-EAF4-422D-8AC9-720273DD5B34}"/>
              </a:ext>
            </a:extLst>
          </p:cNvPr>
          <p:cNvSpPr txBox="1">
            <a:spLocks noChangeArrowheads="1"/>
          </p:cNvSpPr>
          <p:nvPr/>
        </p:nvSpPr>
        <p:spPr bwMode="auto">
          <a:xfrm>
            <a:off x="1595438" y="142875"/>
            <a:ext cx="8997950"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25724" dir="18900000" algn="ctr" rotWithShape="0">
                    <a:schemeClr val="bg2"/>
                  </a:outerShdw>
                </a:effectLst>
              </a14:hiddenEffects>
            </a:ext>
          </a:extLst>
        </p:spPr>
        <p:txBody>
          <a:bodyPr anchor="ctr"/>
          <a:lstStyle/>
          <a:p>
            <a:pPr algn="ctr">
              <a:spcBef>
                <a:spcPct val="50000"/>
              </a:spcBef>
            </a:pPr>
            <a:r>
              <a:rPr lang="zh-CN" altLang="en-US" sz="4400">
                <a:solidFill>
                  <a:schemeClr val="bg1"/>
                </a:solidFill>
                <a:latin typeface="Times New Roman" panose="02020603050405020304" pitchFamily="18" charset="0"/>
                <a:ea typeface="华文行楷" panose="02010800040101010101" pitchFamily="2" charset="-122"/>
              </a:rPr>
              <a:t>密钥流的产生</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0CB1B726-5FDA-425C-8E55-964277C9AD91}"/>
              </a:ext>
            </a:extLst>
          </p:cNvPr>
          <p:cNvSpPr>
            <a:spLocks noGrp="1"/>
          </p:cNvSpPr>
          <p:nvPr>
            <p:ph type="dt" sz="half" idx="10"/>
          </p:nvPr>
        </p:nvSpPr>
        <p:spPr/>
        <p:txBody>
          <a:bodyPr/>
          <a:lstStyle/>
          <a:p>
            <a:fld id="{A99AC4BF-CA6F-4737-B4A3-F4A2F8696FFF}" type="datetime1">
              <a:rPr lang="zh-CN" altLang="en-US"/>
              <a:pPr/>
              <a:t>2018/11/28</a:t>
            </a:fld>
            <a:endParaRPr lang="en-US" altLang="zh-CN"/>
          </a:p>
        </p:txBody>
      </p:sp>
      <p:sp>
        <p:nvSpPr>
          <p:cNvPr id="6" name="灯片编号占位符 5">
            <a:extLst>
              <a:ext uri="{FF2B5EF4-FFF2-40B4-BE49-F238E27FC236}">
                <a16:creationId xmlns:a16="http://schemas.microsoft.com/office/drawing/2014/main" id="{7E25620B-0134-40C4-8329-9894A5570636}"/>
              </a:ext>
            </a:extLst>
          </p:cNvPr>
          <p:cNvSpPr>
            <a:spLocks noGrp="1"/>
          </p:cNvSpPr>
          <p:nvPr>
            <p:ph type="sldNum" sz="quarter" idx="12"/>
          </p:nvPr>
        </p:nvSpPr>
        <p:spPr/>
        <p:txBody>
          <a:bodyPr/>
          <a:lstStyle/>
          <a:p>
            <a:fld id="{FF3597B4-2F6A-4373-857A-8B4298387B3A}" type="slidenum">
              <a:rPr lang="en-US" altLang="zh-CN"/>
              <a:pPr/>
              <a:t>97</a:t>
            </a:fld>
            <a:endParaRPr lang="en-US" altLang="zh-CN"/>
          </a:p>
        </p:txBody>
      </p:sp>
      <p:sp>
        <p:nvSpPr>
          <p:cNvPr id="669699" name="Rectangle 3">
            <a:extLst>
              <a:ext uri="{FF2B5EF4-FFF2-40B4-BE49-F238E27FC236}">
                <a16:creationId xmlns:a16="http://schemas.microsoft.com/office/drawing/2014/main" id="{289ED5B7-B2DE-4458-A6EF-ADF8A9396D99}"/>
              </a:ext>
            </a:extLst>
          </p:cNvPr>
          <p:cNvSpPr>
            <a:spLocks noGrp="1" noRot="1" noChangeArrowheads="1"/>
          </p:cNvSpPr>
          <p:nvPr>
            <p:ph type="body" idx="1"/>
          </p:nvPr>
        </p:nvSpPr>
        <p:spPr>
          <a:xfrm>
            <a:off x="2135188" y="1524001"/>
            <a:ext cx="8153400" cy="4137025"/>
          </a:xfrm>
        </p:spPr>
        <p:txBody>
          <a:bodyPr/>
          <a:lstStyle/>
          <a:p>
            <a:pPr marL="0" indent="0">
              <a:lnSpc>
                <a:spcPct val="220000"/>
              </a:lnSpc>
              <a:buClr>
                <a:srgbClr val="0000CC"/>
              </a:buClr>
              <a:buNone/>
            </a:pPr>
            <a:r>
              <a:rPr lang="en-US" altLang="zh-CN">
                <a:latin typeface="Times New Roman" panose="02020603050405020304" pitchFamily="18" charset="0"/>
              </a:rPr>
              <a:t>             </a:t>
            </a:r>
            <a:r>
              <a:rPr lang="zh-CN" altLang="en-US">
                <a:latin typeface="宋体" panose="02010600030101010101" pitchFamily="2" charset="-122"/>
              </a:rPr>
              <a:t>码本变换是一个弹洗操作和一个切牌操作的复合，该复合的集合称为码本变换（洗牌变换）操作集</a:t>
            </a:r>
            <a:r>
              <a:rPr lang="en-US" altLang="zh-CN" i="1">
                <a:latin typeface="宋体" panose="02010600030101010101" pitchFamily="2" charset="-122"/>
              </a:rPr>
              <a:t>E</a:t>
            </a:r>
            <a:r>
              <a:rPr lang="en-US" altLang="zh-CN">
                <a:latin typeface="宋体" panose="02010600030101010101" pitchFamily="2" charset="-122"/>
              </a:rPr>
              <a:t> </a:t>
            </a:r>
            <a:r>
              <a:rPr lang="zh-CN" altLang="en-US">
                <a:latin typeface="宋体" panose="02010600030101010101" pitchFamily="2" charset="-122"/>
              </a:rPr>
              <a:t>。可以证明本密码系统中</a:t>
            </a:r>
            <a:r>
              <a:rPr lang="en-US" altLang="zh-CN" i="1">
                <a:latin typeface="宋体" panose="02010600030101010101" pitchFamily="2" charset="-122"/>
              </a:rPr>
              <a:t>E</a:t>
            </a:r>
            <a:r>
              <a:rPr lang="zh-CN" altLang="en-US">
                <a:latin typeface="宋体" panose="02010600030101010101" pitchFamily="2" charset="-122"/>
              </a:rPr>
              <a:t>是对称群的一个生成系。</a:t>
            </a:r>
            <a:r>
              <a:rPr lang="zh-CN" altLang="en-US">
                <a:latin typeface="Times New Roman" panose="02020603050405020304" pitchFamily="18" charset="0"/>
              </a:rPr>
              <a:t>             </a:t>
            </a:r>
          </a:p>
        </p:txBody>
      </p:sp>
      <p:sp>
        <p:nvSpPr>
          <p:cNvPr id="669702" name="Text Box 6">
            <a:extLst>
              <a:ext uri="{FF2B5EF4-FFF2-40B4-BE49-F238E27FC236}">
                <a16:creationId xmlns:a16="http://schemas.microsoft.com/office/drawing/2014/main" id="{19FEDCDA-1EE8-4B41-B141-6AE4207EA67A}"/>
              </a:ext>
            </a:extLst>
          </p:cNvPr>
          <p:cNvSpPr txBox="1">
            <a:spLocks noChangeArrowheads="1"/>
          </p:cNvSpPr>
          <p:nvPr/>
        </p:nvSpPr>
        <p:spPr bwMode="auto">
          <a:xfrm>
            <a:off x="1595438" y="142875"/>
            <a:ext cx="8997950"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25724" dir="18900000" algn="ctr" rotWithShape="0">
                    <a:schemeClr val="bg2"/>
                  </a:outerShdw>
                </a:effectLst>
              </a14:hiddenEffects>
            </a:ext>
          </a:extLst>
        </p:spPr>
        <p:txBody>
          <a:bodyPr anchor="ctr"/>
          <a:lstStyle/>
          <a:p>
            <a:pPr algn="ctr">
              <a:spcBef>
                <a:spcPct val="50000"/>
              </a:spcBef>
            </a:pPr>
            <a:r>
              <a:rPr lang="en-US" altLang="zh-CN" sz="4800">
                <a:solidFill>
                  <a:schemeClr val="bg1"/>
                </a:solidFill>
                <a:latin typeface="华文行楷" panose="02010800040101010101" pitchFamily="2" charset="-122"/>
                <a:ea typeface="华文行楷" panose="02010800040101010101" pitchFamily="2" charset="-122"/>
              </a:rPr>
              <a:t> </a:t>
            </a:r>
            <a:r>
              <a:rPr lang="zh-CN" altLang="en-US" sz="4800">
                <a:solidFill>
                  <a:schemeClr val="bg1"/>
                </a:solidFill>
                <a:latin typeface="华文行楷" panose="02010800040101010101" pitchFamily="2" charset="-122"/>
                <a:ea typeface="华文行楷" panose="02010800040101010101" pitchFamily="2" charset="-122"/>
              </a:rPr>
              <a:t>码本变换（洗牌变换）</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日期占位符 3">
            <a:extLst>
              <a:ext uri="{FF2B5EF4-FFF2-40B4-BE49-F238E27FC236}">
                <a16:creationId xmlns:a16="http://schemas.microsoft.com/office/drawing/2014/main" id="{EFD42086-457C-496D-BD57-B0750E23EF51}"/>
              </a:ext>
            </a:extLst>
          </p:cNvPr>
          <p:cNvSpPr>
            <a:spLocks noGrp="1"/>
          </p:cNvSpPr>
          <p:nvPr>
            <p:ph type="dt" sz="half" idx="10"/>
          </p:nvPr>
        </p:nvSpPr>
        <p:spPr/>
        <p:txBody>
          <a:bodyPr/>
          <a:lstStyle/>
          <a:p>
            <a:fld id="{14133139-A12D-4B51-BE98-8660B3B600D1}" type="datetime1">
              <a:rPr lang="zh-CN" altLang="en-US"/>
              <a:pPr/>
              <a:t>2018/11/28</a:t>
            </a:fld>
            <a:endParaRPr lang="en-US" altLang="zh-CN"/>
          </a:p>
        </p:txBody>
      </p:sp>
      <p:sp>
        <p:nvSpPr>
          <p:cNvPr id="18" name="灯片编号占位符 5">
            <a:extLst>
              <a:ext uri="{FF2B5EF4-FFF2-40B4-BE49-F238E27FC236}">
                <a16:creationId xmlns:a16="http://schemas.microsoft.com/office/drawing/2014/main" id="{103AC02B-C9A2-4DE2-A7F6-C3990ECE7AF9}"/>
              </a:ext>
            </a:extLst>
          </p:cNvPr>
          <p:cNvSpPr>
            <a:spLocks noGrp="1"/>
          </p:cNvSpPr>
          <p:nvPr>
            <p:ph type="sldNum" sz="quarter" idx="12"/>
          </p:nvPr>
        </p:nvSpPr>
        <p:spPr/>
        <p:txBody>
          <a:bodyPr/>
          <a:lstStyle/>
          <a:p>
            <a:fld id="{2880476E-BF1C-4E4F-8B6C-23F136F966C6}" type="slidenum">
              <a:rPr lang="en-US" altLang="zh-CN"/>
              <a:pPr/>
              <a:t>98</a:t>
            </a:fld>
            <a:endParaRPr lang="en-US" altLang="zh-CN"/>
          </a:p>
        </p:txBody>
      </p:sp>
      <p:sp>
        <p:nvSpPr>
          <p:cNvPr id="672770" name="Rectangle 2">
            <a:extLst>
              <a:ext uri="{FF2B5EF4-FFF2-40B4-BE49-F238E27FC236}">
                <a16:creationId xmlns:a16="http://schemas.microsoft.com/office/drawing/2014/main" id="{0C028F9F-6A05-4B33-A274-12E45256C85A}"/>
              </a:ext>
            </a:extLst>
          </p:cNvPr>
          <p:cNvSpPr>
            <a:spLocks noGrp="1" noRot="1" noChangeArrowheads="1"/>
          </p:cNvSpPr>
          <p:nvPr>
            <p:ph type="title"/>
          </p:nvPr>
        </p:nvSpPr>
        <p:spPr/>
        <p:txBody>
          <a:bodyPr/>
          <a:lstStyle/>
          <a:p>
            <a:r>
              <a:rPr lang="zh-CN" altLang="en-US"/>
              <a:t>输出部分</a:t>
            </a:r>
          </a:p>
        </p:txBody>
      </p:sp>
      <p:sp>
        <p:nvSpPr>
          <p:cNvPr id="672771" name="Rectangle 3">
            <a:extLst>
              <a:ext uri="{FF2B5EF4-FFF2-40B4-BE49-F238E27FC236}">
                <a16:creationId xmlns:a16="http://schemas.microsoft.com/office/drawing/2014/main" id="{5FFEAD39-5E01-4B01-B5FE-30F0584EB9B1}"/>
              </a:ext>
            </a:extLst>
          </p:cNvPr>
          <p:cNvSpPr>
            <a:spLocks noGrp="1" noRot="1" noChangeArrowheads="1"/>
          </p:cNvSpPr>
          <p:nvPr>
            <p:ph type="body" idx="1"/>
          </p:nvPr>
        </p:nvSpPr>
        <p:spPr/>
        <p:txBody>
          <a:bodyPr/>
          <a:lstStyle/>
          <a:p>
            <a:pPr marL="0" indent="0">
              <a:buNone/>
            </a:pPr>
            <a:r>
              <a:rPr lang="en-US" altLang="zh-CN"/>
              <a:t>      </a:t>
            </a:r>
            <a:r>
              <a:rPr lang="zh-CN" altLang="en-US"/>
              <a:t>将密钥流在输出部分和明文作异或运算得到密文。</a:t>
            </a:r>
          </a:p>
        </p:txBody>
      </p:sp>
      <p:grpSp>
        <p:nvGrpSpPr>
          <p:cNvPr id="672772" name="Group 4">
            <a:extLst>
              <a:ext uri="{FF2B5EF4-FFF2-40B4-BE49-F238E27FC236}">
                <a16:creationId xmlns:a16="http://schemas.microsoft.com/office/drawing/2014/main" id="{6040B42C-943F-41A5-8730-B124E97F91D6}"/>
              </a:ext>
            </a:extLst>
          </p:cNvPr>
          <p:cNvGrpSpPr>
            <a:grpSpLocks/>
          </p:cNvGrpSpPr>
          <p:nvPr/>
        </p:nvGrpSpPr>
        <p:grpSpPr bwMode="auto">
          <a:xfrm>
            <a:off x="2279650" y="2997201"/>
            <a:ext cx="7632700" cy="1692275"/>
            <a:chOff x="521" y="2840"/>
            <a:chExt cx="4808" cy="1066"/>
          </a:xfrm>
        </p:grpSpPr>
        <p:sp>
          <p:nvSpPr>
            <p:cNvPr id="672773" name="Text Box 5">
              <a:extLst>
                <a:ext uri="{FF2B5EF4-FFF2-40B4-BE49-F238E27FC236}">
                  <a16:creationId xmlns:a16="http://schemas.microsoft.com/office/drawing/2014/main" id="{3E7F59AB-294C-452A-A9FA-15FC64AA161F}"/>
                </a:ext>
              </a:extLst>
            </p:cNvPr>
            <p:cNvSpPr txBox="1">
              <a:spLocks noChangeArrowheads="1"/>
            </p:cNvSpPr>
            <p:nvPr/>
          </p:nvSpPr>
          <p:spPr bwMode="auto">
            <a:xfrm>
              <a:off x="521" y="3520"/>
              <a:ext cx="1134" cy="300"/>
            </a:xfrm>
            <a:prstGeom prst="rect">
              <a:avLst/>
            </a:prstGeom>
            <a:noFill/>
            <a:ln w="1905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2400" b="1">
                  <a:solidFill>
                    <a:srgbClr val="000000"/>
                  </a:solidFill>
                  <a:latin typeface="Tahoma" panose="020B0604030504040204" pitchFamily="34" charset="0"/>
                  <a:ea typeface="华文宋体" panose="02010600040101010101" pitchFamily="2" charset="-122"/>
                </a:rPr>
                <a:t>密钥序列</a:t>
              </a:r>
            </a:p>
          </p:txBody>
        </p:sp>
        <p:sp>
          <p:nvSpPr>
            <p:cNvPr id="672774" name="Line 6">
              <a:extLst>
                <a:ext uri="{FF2B5EF4-FFF2-40B4-BE49-F238E27FC236}">
                  <a16:creationId xmlns:a16="http://schemas.microsoft.com/office/drawing/2014/main" id="{45751980-C796-4EA8-B50A-E307526870D7}"/>
                </a:ext>
              </a:extLst>
            </p:cNvPr>
            <p:cNvSpPr>
              <a:spLocks noChangeShapeType="1"/>
            </p:cNvSpPr>
            <p:nvPr/>
          </p:nvSpPr>
          <p:spPr bwMode="auto">
            <a:xfrm>
              <a:off x="1724" y="3725"/>
              <a:ext cx="816" cy="0"/>
            </a:xfrm>
            <a:prstGeom prst="line">
              <a:avLst/>
            </a:prstGeom>
            <a:noFill/>
            <a:ln w="57150">
              <a:solidFill>
                <a:srgbClr val="00FF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72775" name="Oval 7">
              <a:extLst>
                <a:ext uri="{FF2B5EF4-FFF2-40B4-BE49-F238E27FC236}">
                  <a16:creationId xmlns:a16="http://schemas.microsoft.com/office/drawing/2014/main" id="{3D5AD50C-727D-47D1-9AF9-F793784EC47D}"/>
                </a:ext>
              </a:extLst>
            </p:cNvPr>
            <p:cNvSpPr>
              <a:spLocks noChangeArrowheads="1"/>
            </p:cNvSpPr>
            <p:nvPr/>
          </p:nvSpPr>
          <p:spPr bwMode="auto">
            <a:xfrm>
              <a:off x="2540" y="3520"/>
              <a:ext cx="363" cy="386"/>
            </a:xfrm>
            <a:prstGeom prst="ellipse">
              <a:avLst/>
            </a:prstGeom>
            <a:noFill/>
            <a:ln w="1905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400">
                  <a:solidFill>
                    <a:srgbClr val="000000"/>
                  </a:solidFill>
                  <a:latin typeface="Tahoma" panose="020B0604030504040204" pitchFamily="34" charset="0"/>
                </a:rPr>
                <a:t>＋</a:t>
              </a:r>
            </a:p>
          </p:txBody>
        </p:sp>
        <p:sp>
          <p:nvSpPr>
            <p:cNvPr id="672776" name="Line 8">
              <a:extLst>
                <a:ext uri="{FF2B5EF4-FFF2-40B4-BE49-F238E27FC236}">
                  <a16:creationId xmlns:a16="http://schemas.microsoft.com/office/drawing/2014/main" id="{C4DF0BF7-95E6-4F98-AF40-203487E5491F}"/>
                </a:ext>
              </a:extLst>
            </p:cNvPr>
            <p:cNvSpPr>
              <a:spLocks noChangeShapeType="1"/>
            </p:cNvSpPr>
            <p:nvPr/>
          </p:nvSpPr>
          <p:spPr bwMode="auto">
            <a:xfrm>
              <a:off x="2722" y="3158"/>
              <a:ext cx="0" cy="363"/>
            </a:xfrm>
            <a:prstGeom prst="line">
              <a:avLst/>
            </a:prstGeom>
            <a:noFill/>
            <a:ln w="57150">
              <a:solidFill>
                <a:srgbClr val="00FF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72777" name="Text Box 9">
              <a:extLst>
                <a:ext uri="{FF2B5EF4-FFF2-40B4-BE49-F238E27FC236}">
                  <a16:creationId xmlns:a16="http://schemas.microsoft.com/office/drawing/2014/main" id="{898D5A4A-8388-4EBD-855E-9B8962BDC3BE}"/>
                </a:ext>
              </a:extLst>
            </p:cNvPr>
            <p:cNvSpPr txBox="1">
              <a:spLocks noChangeArrowheads="1"/>
            </p:cNvSpPr>
            <p:nvPr/>
          </p:nvSpPr>
          <p:spPr bwMode="auto">
            <a:xfrm>
              <a:off x="2018" y="2847"/>
              <a:ext cx="1633" cy="300"/>
            </a:xfrm>
            <a:prstGeom prst="rect">
              <a:avLst/>
            </a:prstGeom>
            <a:noFill/>
            <a:ln w="1905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2400" b="1">
                  <a:solidFill>
                    <a:srgbClr val="000000"/>
                  </a:solidFill>
                  <a:latin typeface="华文宋体" panose="02010600040101010101" pitchFamily="2" charset="-122"/>
                  <a:ea typeface="华文宋体" panose="02010600040101010101" pitchFamily="2" charset="-122"/>
                </a:rPr>
                <a:t>明文</a:t>
              </a:r>
              <a:r>
                <a:rPr kumimoji="1" lang="en-US" altLang="zh-CN" sz="2400" b="1">
                  <a:solidFill>
                    <a:srgbClr val="000000"/>
                  </a:solidFill>
                  <a:latin typeface="华文宋体" panose="02010600040101010101" pitchFamily="2" charset="-122"/>
                  <a:ea typeface="华文宋体" panose="02010600040101010101" pitchFamily="2" charset="-122"/>
                </a:rPr>
                <a:t>(</a:t>
              </a:r>
              <a:r>
                <a:rPr kumimoji="1" lang="zh-CN" altLang="en-US" sz="2400" b="1">
                  <a:solidFill>
                    <a:srgbClr val="000000"/>
                  </a:solidFill>
                  <a:latin typeface="华文宋体" panose="02010600040101010101" pitchFamily="2" charset="-122"/>
                  <a:ea typeface="华文宋体" panose="02010600040101010101" pitchFamily="2" charset="-122"/>
                </a:rPr>
                <a:t>密文</a:t>
              </a:r>
              <a:r>
                <a:rPr kumimoji="1" lang="en-US" altLang="zh-CN" sz="2400" b="1">
                  <a:solidFill>
                    <a:srgbClr val="000000"/>
                  </a:solidFill>
                  <a:latin typeface="华文宋体" panose="02010600040101010101" pitchFamily="2" charset="-122"/>
                  <a:ea typeface="华文宋体" panose="02010600040101010101" pitchFamily="2" charset="-122"/>
                </a:rPr>
                <a:t>)</a:t>
              </a:r>
              <a:r>
                <a:rPr kumimoji="1" lang="zh-CN" altLang="en-US" sz="2400" b="1">
                  <a:solidFill>
                    <a:srgbClr val="000000"/>
                  </a:solidFill>
                  <a:latin typeface="华文宋体" panose="02010600040101010101" pitchFamily="2" charset="-122"/>
                  <a:ea typeface="华文宋体" panose="02010600040101010101" pitchFamily="2" charset="-122"/>
                </a:rPr>
                <a:t>序列</a:t>
              </a:r>
            </a:p>
          </p:txBody>
        </p:sp>
        <p:sp>
          <p:nvSpPr>
            <p:cNvPr id="672778" name="Line 10">
              <a:extLst>
                <a:ext uri="{FF2B5EF4-FFF2-40B4-BE49-F238E27FC236}">
                  <a16:creationId xmlns:a16="http://schemas.microsoft.com/office/drawing/2014/main" id="{2D6B15FB-4298-4B04-BDF0-181C339A15D2}"/>
                </a:ext>
              </a:extLst>
            </p:cNvPr>
            <p:cNvSpPr>
              <a:spLocks noChangeShapeType="1"/>
            </p:cNvSpPr>
            <p:nvPr/>
          </p:nvSpPr>
          <p:spPr bwMode="auto">
            <a:xfrm>
              <a:off x="2903" y="3724"/>
              <a:ext cx="816" cy="0"/>
            </a:xfrm>
            <a:prstGeom prst="line">
              <a:avLst/>
            </a:prstGeom>
            <a:noFill/>
            <a:ln w="57150">
              <a:solidFill>
                <a:srgbClr val="00FF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72779" name="Text Box 11">
              <a:extLst>
                <a:ext uri="{FF2B5EF4-FFF2-40B4-BE49-F238E27FC236}">
                  <a16:creationId xmlns:a16="http://schemas.microsoft.com/office/drawing/2014/main" id="{F5626101-BE72-451B-8AD7-E51BEC8D9D37}"/>
                </a:ext>
              </a:extLst>
            </p:cNvPr>
            <p:cNvSpPr txBox="1">
              <a:spLocks noChangeArrowheads="1"/>
            </p:cNvSpPr>
            <p:nvPr/>
          </p:nvSpPr>
          <p:spPr bwMode="auto">
            <a:xfrm>
              <a:off x="3719" y="3520"/>
              <a:ext cx="1610" cy="300"/>
            </a:xfrm>
            <a:prstGeom prst="rect">
              <a:avLst/>
            </a:prstGeom>
            <a:noFill/>
            <a:ln w="1905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2400" b="1">
                  <a:solidFill>
                    <a:srgbClr val="000000"/>
                  </a:solidFill>
                  <a:latin typeface="Tahoma" panose="020B0604030504040204" pitchFamily="34" charset="0"/>
                  <a:ea typeface="华文宋体" panose="02010600040101010101" pitchFamily="2" charset="-122"/>
                </a:rPr>
                <a:t>密文</a:t>
              </a:r>
              <a:r>
                <a:rPr kumimoji="1" lang="en-US" altLang="zh-CN" sz="2400" b="1">
                  <a:solidFill>
                    <a:srgbClr val="000000"/>
                  </a:solidFill>
                  <a:latin typeface="华文宋体" panose="02010600040101010101" pitchFamily="2" charset="-122"/>
                  <a:ea typeface="华文宋体" panose="02010600040101010101" pitchFamily="2" charset="-122"/>
                </a:rPr>
                <a:t>(</a:t>
              </a:r>
              <a:r>
                <a:rPr kumimoji="1" lang="zh-CN" altLang="en-US" sz="2400" b="1">
                  <a:solidFill>
                    <a:srgbClr val="000000"/>
                  </a:solidFill>
                  <a:latin typeface="华文宋体" panose="02010600040101010101" pitchFamily="2" charset="-122"/>
                  <a:ea typeface="华文宋体" panose="02010600040101010101" pitchFamily="2" charset="-122"/>
                </a:rPr>
                <a:t>明文</a:t>
              </a:r>
              <a:r>
                <a:rPr kumimoji="1" lang="en-US" altLang="zh-CN" sz="2400" b="1">
                  <a:solidFill>
                    <a:srgbClr val="000000"/>
                  </a:solidFill>
                  <a:latin typeface="华文宋体" panose="02010600040101010101" pitchFamily="2" charset="-122"/>
                  <a:ea typeface="华文宋体" panose="02010600040101010101" pitchFamily="2" charset="-122"/>
                </a:rPr>
                <a:t>)</a:t>
              </a:r>
              <a:r>
                <a:rPr kumimoji="1" lang="zh-CN" altLang="en-US" sz="2400" b="1">
                  <a:solidFill>
                    <a:srgbClr val="000000"/>
                  </a:solidFill>
                  <a:latin typeface="Tahoma" panose="020B0604030504040204" pitchFamily="34" charset="0"/>
                  <a:ea typeface="华文宋体" panose="02010600040101010101" pitchFamily="2" charset="-122"/>
                </a:rPr>
                <a:t>序列</a:t>
              </a:r>
            </a:p>
          </p:txBody>
        </p:sp>
        <p:graphicFrame>
          <p:nvGraphicFramePr>
            <p:cNvPr id="672780" name="Object 12">
              <a:extLst>
                <a:ext uri="{FF2B5EF4-FFF2-40B4-BE49-F238E27FC236}">
                  <a16:creationId xmlns:a16="http://schemas.microsoft.com/office/drawing/2014/main" id="{53F766B9-6615-4713-B4D4-ABA34BBE1935}"/>
                </a:ext>
              </a:extLst>
            </p:cNvPr>
            <p:cNvGraphicFramePr>
              <a:graphicFrameLocks noChangeAspect="1"/>
            </p:cNvGraphicFramePr>
            <p:nvPr/>
          </p:nvGraphicFramePr>
          <p:xfrm>
            <a:off x="1383" y="3521"/>
            <a:ext cx="250" cy="317"/>
          </p:xfrm>
          <a:graphic>
            <a:graphicData uri="http://schemas.openxmlformats.org/presentationml/2006/ole">
              <mc:AlternateContent xmlns:mc="http://schemas.openxmlformats.org/markup-compatibility/2006">
                <mc:Choice xmlns:v="urn:schemas-microsoft-com:vml" Requires="v">
                  <p:oleObj spid="_x0000_s37905" name="Equation" r:id="rId3" imgW="190417" imgH="241195" progId="Equation.DSMT4">
                    <p:embed/>
                  </p:oleObj>
                </mc:Choice>
                <mc:Fallback>
                  <p:oleObj name="Equation" r:id="rId3" imgW="190417" imgH="241195" progId="Equation.DSMT4">
                    <p:embed/>
                    <p:pic>
                      <p:nvPicPr>
                        <p:cNvPr id="672780" name="Object 12">
                          <a:extLst>
                            <a:ext uri="{FF2B5EF4-FFF2-40B4-BE49-F238E27FC236}">
                              <a16:creationId xmlns:a16="http://schemas.microsoft.com/office/drawing/2014/main" id="{53F766B9-6615-4713-B4D4-ABA34BBE19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3" y="3521"/>
                          <a:ext cx="250" cy="3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2781" name="Object 13">
              <a:extLst>
                <a:ext uri="{FF2B5EF4-FFF2-40B4-BE49-F238E27FC236}">
                  <a16:creationId xmlns:a16="http://schemas.microsoft.com/office/drawing/2014/main" id="{0C7F68BF-A23E-42A6-A865-522812A7A5B0}"/>
                </a:ext>
              </a:extLst>
            </p:cNvPr>
            <p:cNvGraphicFramePr>
              <a:graphicFrameLocks noChangeAspect="1"/>
            </p:cNvGraphicFramePr>
            <p:nvPr/>
          </p:nvGraphicFramePr>
          <p:xfrm>
            <a:off x="3379" y="2840"/>
            <a:ext cx="268" cy="341"/>
          </p:xfrm>
          <a:graphic>
            <a:graphicData uri="http://schemas.openxmlformats.org/presentationml/2006/ole">
              <mc:AlternateContent xmlns:mc="http://schemas.openxmlformats.org/markup-compatibility/2006">
                <mc:Choice xmlns:v="urn:schemas-microsoft-com:vml" Requires="v">
                  <p:oleObj spid="_x0000_s37906" name="Equation" r:id="rId5" imgW="190440" imgH="266400" progId="Equation.DSMT4">
                    <p:embed/>
                  </p:oleObj>
                </mc:Choice>
                <mc:Fallback>
                  <p:oleObj name="Equation" r:id="rId5" imgW="190440" imgH="266400" progId="Equation.DSMT4">
                    <p:embed/>
                    <p:pic>
                      <p:nvPicPr>
                        <p:cNvPr id="672781" name="Object 13">
                          <a:extLst>
                            <a:ext uri="{FF2B5EF4-FFF2-40B4-BE49-F238E27FC236}">
                              <a16:creationId xmlns:a16="http://schemas.microsoft.com/office/drawing/2014/main" id="{0C7F68BF-A23E-42A6-A865-522812A7A5B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79" y="2840"/>
                          <a:ext cx="268" cy="3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2782" name="Object 14">
              <a:extLst>
                <a:ext uri="{FF2B5EF4-FFF2-40B4-BE49-F238E27FC236}">
                  <a16:creationId xmlns:a16="http://schemas.microsoft.com/office/drawing/2014/main" id="{AA9E618C-E0D7-418A-B9E8-CDA7F77CD6EB}"/>
                </a:ext>
              </a:extLst>
            </p:cNvPr>
            <p:cNvGraphicFramePr>
              <a:graphicFrameLocks noChangeAspect="1"/>
            </p:cNvGraphicFramePr>
            <p:nvPr/>
          </p:nvGraphicFramePr>
          <p:xfrm>
            <a:off x="5080" y="3543"/>
            <a:ext cx="215" cy="273"/>
          </p:xfrm>
          <a:graphic>
            <a:graphicData uri="http://schemas.openxmlformats.org/presentationml/2006/ole">
              <mc:AlternateContent xmlns:mc="http://schemas.openxmlformats.org/markup-compatibility/2006">
                <mc:Choice xmlns:v="urn:schemas-microsoft-com:vml" Requires="v">
                  <p:oleObj spid="_x0000_s37907" name="Equation" r:id="rId7" imgW="190440" imgH="241200" progId="Equation.DSMT4">
                    <p:embed/>
                  </p:oleObj>
                </mc:Choice>
                <mc:Fallback>
                  <p:oleObj name="Equation" r:id="rId7" imgW="190440" imgH="241200" progId="Equation.DSMT4">
                    <p:embed/>
                    <p:pic>
                      <p:nvPicPr>
                        <p:cNvPr id="672782" name="Object 14">
                          <a:extLst>
                            <a:ext uri="{FF2B5EF4-FFF2-40B4-BE49-F238E27FC236}">
                              <a16:creationId xmlns:a16="http://schemas.microsoft.com/office/drawing/2014/main" id="{AA9E618C-E0D7-418A-B9E8-CDA7F77CD6E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80" y="3543"/>
                          <a:ext cx="215" cy="27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672783" name="Text Box 15">
            <a:extLst>
              <a:ext uri="{FF2B5EF4-FFF2-40B4-BE49-F238E27FC236}">
                <a16:creationId xmlns:a16="http://schemas.microsoft.com/office/drawing/2014/main" id="{E573FF37-017F-488E-B436-FF5E75113F85}"/>
              </a:ext>
            </a:extLst>
          </p:cNvPr>
          <p:cNvSpPr txBox="1">
            <a:spLocks noChangeArrowheads="1"/>
          </p:cNvSpPr>
          <p:nvPr/>
        </p:nvSpPr>
        <p:spPr bwMode="auto">
          <a:xfrm>
            <a:off x="4114800" y="5334001"/>
            <a:ext cx="4114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25724" dir="18900000" algn="ctr" rotWithShape="0">
                    <a:schemeClr val="bg2"/>
                  </a:outerShdw>
                </a:effectLst>
              </a14:hiddenEffects>
            </a:ext>
          </a:extLst>
        </p:spPr>
        <p:txBody>
          <a:bodyPr>
            <a:spAutoFit/>
          </a:bodyPr>
          <a:lstStyle/>
          <a:p>
            <a:pPr algn="ctr">
              <a:spcBef>
                <a:spcPct val="50000"/>
              </a:spcBef>
            </a:pPr>
            <a:r>
              <a:rPr lang="zh-CN" altLang="en-US" sz="2000" b="1"/>
              <a:t>加解密框图</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a:extLst>
              <a:ext uri="{FF2B5EF4-FFF2-40B4-BE49-F238E27FC236}">
                <a16:creationId xmlns:a16="http://schemas.microsoft.com/office/drawing/2014/main" id="{E2DF6F9D-34C1-42C9-AE6D-A62EE10C4153}"/>
              </a:ext>
            </a:extLst>
          </p:cNvPr>
          <p:cNvSpPr>
            <a:spLocks noGrp="1"/>
          </p:cNvSpPr>
          <p:nvPr>
            <p:ph type="dt" sz="half" idx="10"/>
          </p:nvPr>
        </p:nvSpPr>
        <p:spPr/>
        <p:txBody>
          <a:bodyPr/>
          <a:lstStyle/>
          <a:p>
            <a:fld id="{1D360CDB-6CA2-4951-BD8F-F537F0E002E4}" type="datetime1">
              <a:rPr lang="zh-CN" altLang="en-US"/>
              <a:pPr/>
              <a:t>2018/11/28</a:t>
            </a:fld>
            <a:endParaRPr lang="en-US" altLang="zh-CN"/>
          </a:p>
        </p:txBody>
      </p:sp>
      <p:sp>
        <p:nvSpPr>
          <p:cNvPr id="7" name="灯片编号占位符 5">
            <a:extLst>
              <a:ext uri="{FF2B5EF4-FFF2-40B4-BE49-F238E27FC236}">
                <a16:creationId xmlns:a16="http://schemas.microsoft.com/office/drawing/2014/main" id="{3B9B9FF8-5D92-4001-8411-E84826C8F4E2}"/>
              </a:ext>
            </a:extLst>
          </p:cNvPr>
          <p:cNvSpPr>
            <a:spLocks noGrp="1"/>
          </p:cNvSpPr>
          <p:nvPr>
            <p:ph type="sldNum" sz="quarter" idx="12"/>
          </p:nvPr>
        </p:nvSpPr>
        <p:spPr/>
        <p:txBody>
          <a:bodyPr/>
          <a:lstStyle/>
          <a:p>
            <a:fld id="{9A026C73-FCD3-4B28-9662-AD80EDC30ADA}" type="slidenum">
              <a:rPr lang="en-US" altLang="zh-CN"/>
              <a:pPr/>
              <a:t>99</a:t>
            </a:fld>
            <a:endParaRPr lang="en-US" altLang="zh-CN"/>
          </a:p>
        </p:txBody>
      </p:sp>
      <p:sp>
        <p:nvSpPr>
          <p:cNvPr id="742402" name="Rectangle 2">
            <a:extLst>
              <a:ext uri="{FF2B5EF4-FFF2-40B4-BE49-F238E27FC236}">
                <a16:creationId xmlns:a16="http://schemas.microsoft.com/office/drawing/2014/main" id="{79530F95-1D0B-4E39-811E-266C3F73F4A0}"/>
              </a:ext>
            </a:extLst>
          </p:cNvPr>
          <p:cNvSpPr>
            <a:spLocks noGrp="1" noRot="1" noChangeArrowheads="1"/>
          </p:cNvSpPr>
          <p:nvPr>
            <p:ph type="title"/>
          </p:nvPr>
        </p:nvSpPr>
        <p:spPr/>
        <p:txBody>
          <a:bodyPr/>
          <a:lstStyle/>
          <a:p>
            <a:r>
              <a:rPr lang="zh-CN" altLang="en-US"/>
              <a:t>理论分析</a:t>
            </a:r>
          </a:p>
        </p:txBody>
      </p:sp>
      <p:sp>
        <p:nvSpPr>
          <p:cNvPr id="742403" name="Rectangle 3">
            <a:extLst>
              <a:ext uri="{FF2B5EF4-FFF2-40B4-BE49-F238E27FC236}">
                <a16:creationId xmlns:a16="http://schemas.microsoft.com/office/drawing/2014/main" id="{7D313B4F-ADCF-47A1-8A61-F5725C52667A}"/>
              </a:ext>
            </a:extLst>
          </p:cNvPr>
          <p:cNvSpPr>
            <a:spLocks noGrp="1" noRot="1" noChangeArrowheads="1"/>
          </p:cNvSpPr>
          <p:nvPr>
            <p:ph type="body" idx="1"/>
          </p:nvPr>
        </p:nvSpPr>
        <p:spPr>
          <a:xfrm>
            <a:off x="2208213" y="1125539"/>
            <a:ext cx="8153400" cy="4498975"/>
          </a:xfrm>
        </p:spPr>
        <p:txBody>
          <a:bodyPr/>
          <a:lstStyle/>
          <a:p>
            <a:pPr>
              <a:buClr>
                <a:srgbClr val="0000CC"/>
              </a:buClr>
            </a:pPr>
            <a:r>
              <a:rPr lang="zh-CN" altLang="en-US"/>
              <a:t>驱动部分的基本定理</a:t>
            </a:r>
          </a:p>
        </p:txBody>
      </p:sp>
      <p:sp>
        <p:nvSpPr>
          <p:cNvPr id="742406" name="Rectangle 6">
            <a:extLst>
              <a:ext uri="{FF2B5EF4-FFF2-40B4-BE49-F238E27FC236}">
                <a16:creationId xmlns:a16="http://schemas.microsoft.com/office/drawing/2014/main" id="{A692DF3D-56F7-4CA3-BA95-65DB84F2DD9E}"/>
              </a:ext>
            </a:extLst>
          </p:cNvPr>
          <p:cNvSpPr>
            <a:spLocks noChangeArrowheads="1"/>
          </p:cNvSpPr>
          <p:nvPr/>
        </p:nvSpPr>
        <p:spPr bwMode="auto">
          <a:xfrm>
            <a:off x="2208214" y="1773238"/>
            <a:ext cx="7704137" cy="3935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25724" dir="18900000" algn="ctr" rotWithShape="0">
                    <a:schemeClr val="bg2"/>
                  </a:outerShdw>
                </a:effectLst>
              </a14:hiddenEffects>
            </a:ext>
          </a:extLst>
        </p:spPr>
        <p:txBody>
          <a:bodyPr>
            <a:spAutoFit/>
          </a:bodyPr>
          <a:lstStyle/>
          <a:p>
            <a:pPr eaLnBrk="1" hangingPunct="1"/>
            <a:r>
              <a:rPr kumimoji="1" lang="zh-CN" altLang="en-US" sz="2800" b="1" u="sng">
                <a:solidFill>
                  <a:srgbClr val="000000"/>
                </a:solidFill>
                <a:latin typeface="宋体" panose="02010600030101010101" pitchFamily="2" charset="-122"/>
              </a:rPr>
              <a:t>定理</a:t>
            </a:r>
            <a:r>
              <a:rPr kumimoji="1" lang="en-US" altLang="zh-CN" sz="2800" b="1" u="sng">
                <a:solidFill>
                  <a:srgbClr val="000000"/>
                </a:solidFill>
                <a:latin typeface="宋体" panose="02010600030101010101" pitchFamily="2" charset="-122"/>
              </a:rPr>
              <a:t>1.1</a:t>
            </a:r>
            <a:r>
              <a:rPr kumimoji="1" lang="en-US" altLang="zh-CN" sz="2800" b="1">
                <a:solidFill>
                  <a:srgbClr val="000000"/>
                </a:solidFill>
                <a:latin typeface="宋体" panose="02010600030101010101" pitchFamily="2" charset="-122"/>
              </a:rPr>
              <a:t> </a:t>
            </a:r>
            <a:r>
              <a:rPr kumimoji="1" lang="zh-CN" altLang="en-US" sz="2800" b="1">
                <a:solidFill>
                  <a:srgbClr val="000000"/>
                </a:solidFill>
                <a:latin typeface="宋体" panose="02010600030101010101" pitchFamily="2" charset="-122"/>
              </a:rPr>
              <a:t>单个混沌映射采样编码后得到的序列服从均匀分布。</a:t>
            </a:r>
          </a:p>
          <a:p>
            <a:pPr eaLnBrk="1" hangingPunct="1"/>
            <a:r>
              <a:rPr kumimoji="1" lang="zh-CN" altLang="en-US" sz="2800" b="1" u="sng">
                <a:solidFill>
                  <a:srgbClr val="000000"/>
                </a:solidFill>
                <a:latin typeface="宋体" panose="02010600030101010101" pitchFamily="2" charset="-122"/>
              </a:rPr>
              <a:t>定理</a:t>
            </a:r>
            <a:r>
              <a:rPr kumimoji="1" lang="en-US" altLang="zh-CN" sz="2800" b="1" u="sng">
                <a:solidFill>
                  <a:srgbClr val="000000"/>
                </a:solidFill>
                <a:latin typeface="宋体" panose="02010600030101010101" pitchFamily="2" charset="-122"/>
              </a:rPr>
              <a:t>1.2</a:t>
            </a:r>
            <a:r>
              <a:rPr kumimoji="1" lang="en-US" altLang="zh-CN" sz="2800" b="1">
                <a:solidFill>
                  <a:srgbClr val="000000"/>
                </a:solidFill>
                <a:latin typeface="宋体" panose="02010600030101010101" pitchFamily="2" charset="-122"/>
              </a:rPr>
              <a:t> </a:t>
            </a:r>
            <a:r>
              <a:rPr kumimoji="1" lang="zh-CN" altLang="en-US" sz="2800" b="1">
                <a:solidFill>
                  <a:srgbClr val="000000"/>
                </a:solidFill>
                <a:latin typeface="宋体" panose="02010600030101010101" pitchFamily="2" charset="-122"/>
              </a:rPr>
              <a:t>单个混沌映射采样编码后得到的序列各元素之间相互独立。</a:t>
            </a:r>
          </a:p>
          <a:p>
            <a:pPr eaLnBrk="1" hangingPunct="1"/>
            <a:r>
              <a:rPr kumimoji="1" lang="zh-CN" altLang="en-US" sz="2800" b="1" u="sng">
                <a:solidFill>
                  <a:srgbClr val="000000"/>
                </a:solidFill>
                <a:latin typeface="宋体" panose="02010600030101010101" pitchFamily="2" charset="-122"/>
              </a:rPr>
              <a:t>定理</a:t>
            </a:r>
            <a:r>
              <a:rPr kumimoji="1" lang="en-US" altLang="zh-CN" sz="2800" b="1" u="sng">
                <a:solidFill>
                  <a:srgbClr val="000000"/>
                </a:solidFill>
                <a:latin typeface="宋体" panose="02010600030101010101" pitchFamily="2" charset="-122"/>
              </a:rPr>
              <a:t>1.3</a:t>
            </a:r>
            <a:r>
              <a:rPr kumimoji="1" lang="en-US" altLang="zh-CN" sz="2800" b="1">
                <a:solidFill>
                  <a:srgbClr val="000000"/>
                </a:solidFill>
                <a:latin typeface="宋体" panose="02010600030101010101" pitchFamily="2" charset="-122"/>
              </a:rPr>
              <a:t> </a:t>
            </a:r>
            <a:r>
              <a:rPr kumimoji="1" lang="zh-CN" altLang="en-US" sz="2800" b="1">
                <a:solidFill>
                  <a:srgbClr val="000000"/>
                </a:solidFill>
                <a:latin typeface="宋体" panose="02010600030101010101" pitchFamily="2" charset="-122"/>
              </a:rPr>
              <a:t>经过变换顺序后输出的驱动序列服从均匀分布。</a:t>
            </a:r>
          </a:p>
          <a:p>
            <a:pPr eaLnBrk="1" hangingPunct="1"/>
            <a:r>
              <a:rPr kumimoji="1" lang="zh-CN" altLang="en-US" sz="2800" b="1" u="sng">
                <a:solidFill>
                  <a:srgbClr val="000000"/>
                </a:solidFill>
                <a:latin typeface="宋体" panose="02010600030101010101" pitchFamily="2" charset="-122"/>
              </a:rPr>
              <a:t>定理</a:t>
            </a:r>
            <a:r>
              <a:rPr kumimoji="1" lang="en-US" altLang="zh-CN" sz="2800" b="1" u="sng">
                <a:solidFill>
                  <a:srgbClr val="000000"/>
                </a:solidFill>
                <a:latin typeface="宋体" panose="02010600030101010101" pitchFamily="2" charset="-122"/>
              </a:rPr>
              <a:t>1.4</a:t>
            </a:r>
            <a:r>
              <a:rPr kumimoji="1" lang="en-US" altLang="zh-CN" sz="2800" b="1">
                <a:solidFill>
                  <a:srgbClr val="000000"/>
                </a:solidFill>
                <a:latin typeface="宋体" panose="02010600030101010101" pitchFamily="2" charset="-122"/>
              </a:rPr>
              <a:t> </a:t>
            </a:r>
            <a:r>
              <a:rPr kumimoji="1" lang="zh-CN" altLang="en-US" sz="2800" b="1">
                <a:solidFill>
                  <a:srgbClr val="000000"/>
                </a:solidFill>
                <a:latin typeface="宋体" panose="02010600030101010101" pitchFamily="2" charset="-122"/>
              </a:rPr>
              <a:t>经过变换顺序后输出的驱动序列各元素之间相互独立。</a:t>
            </a:r>
          </a:p>
          <a:p>
            <a:pPr eaLnBrk="1" hangingPunct="1"/>
            <a:r>
              <a:rPr kumimoji="1" lang="zh-CN" altLang="en-US" sz="2800" b="1" u="sng">
                <a:solidFill>
                  <a:srgbClr val="000000"/>
                </a:solidFill>
                <a:latin typeface="宋体" panose="02010600030101010101" pitchFamily="2" charset="-122"/>
              </a:rPr>
              <a:t>定理</a:t>
            </a:r>
            <a:r>
              <a:rPr kumimoji="1" lang="en-US" altLang="zh-CN" sz="2800" b="1" u="sng">
                <a:solidFill>
                  <a:srgbClr val="000000"/>
                </a:solidFill>
                <a:latin typeface="宋体" panose="02010600030101010101" pitchFamily="2" charset="-122"/>
              </a:rPr>
              <a:t>1.5</a:t>
            </a:r>
            <a:r>
              <a:rPr kumimoji="1" lang="en-US" altLang="zh-CN" sz="2800" b="1">
                <a:solidFill>
                  <a:srgbClr val="000000"/>
                </a:solidFill>
                <a:latin typeface="宋体" panose="02010600030101010101" pitchFamily="2" charset="-122"/>
              </a:rPr>
              <a:t> </a:t>
            </a:r>
            <a:r>
              <a:rPr kumimoji="1" lang="zh-CN" altLang="en-US" sz="2800" b="1">
                <a:solidFill>
                  <a:srgbClr val="000000"/>
                </a:solidFill>
                <a:latin typeface="宋体" panose="02010600030101010101" pitchFamily="2" charset="-122"/>
              </a:rPr>
              <a:t>驱动序列出现周期的概率趋向于零。</a:t>
            </a:r>
            <a:r>
              <a:rPr kumimoji="1" lang="zh-CN" altLang="en-US" sz="2800" b="1">
                <a:latin typeface="宋体" panose="02010600030101010101" pitchFamily="2" charset="-122"/>
              </a:rPr>
              <a:t> </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11539</Words>
  <Application>Microsoft Office PowerPoint</Application>
  <PresentationFormat>宽屏</PresentationFormat>
  <Paragraphs>1310</Paragraphs>
  <Slides>167</Slides>
  <Notes>7</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7</vt:i4>
      </vt:variant>
      <vt:variant>
        <vt:lpstr>幻灯片标题</vt:lpstr>
      </vt:variant>
      <vt:variant>
        <vt:i4>167</vt:i4>
      </vt:variant>
    </vt:vector>
  </HeadingPairs>
  <TitlesOfParts>
    <vt:vector size="190" baseType="lpstr">
      <vt:lpstr>Batang</vt:lpstr>
      <vt:lpstr>cajcd fnthx</vt:lpstr>
      <vt:lpstr>等线</vt:lpstr>
      <vt:lpstr>等线 Light</vt:lpstr>
      <vt:lpstr>黑体</vt:lpstr>
      <vt:lpstr>华文行楷</vt:lpstr>
      <vt:lpstr>华文宋体</vt:lpstr>
      <vt:lpstr>宋体</vt:lpstr>
      <vt:lpstr>Arial</vt:lpstr>
      <vt:lpstr>Garamond</vt:lpstr>
      <vt:lpstr>Symbol</vt:lpstr>
      <vt:lpstr>Tahoma</vt:lpstr>
      <vt:lpstr>Times New Roman</vt:lpstr>
      <vt:lpstr>Wingdings</vt:lpstr>
      <vt:lpstr>Wingdings 2</vt:lpstr>
      <vt:lpstr>Office 主题​​</vt:lpstr>
      <vt:lpstr>Equation</vt:lpstr>
      <vt:lpstr>公式</vt:lpstr>
      <vt:lpstr>VISIO</vt:lpstr>
      <vt:lpstr>位图图像</vt:lpstr>
      <vt:lpstr>Visio</vt:lpstr>
      <vt:lpstr>文档</vt:lpstr>
      <vt:lpstr>Equation.DSMT4</vt:lpstr>
      <vt:lpstr>PowerPoint 演示文稿</vt:lpstr>
      <vt:lpstr>流密码</vt:lpstr>
      <vt:lpstr>流密码的一般性描述</vt:lpstr>
      <vt:lpstr>流密码的一般性描述</vt:lpstr>
      <vt:lpstr>PowerPoint 演示文稿</vt:lpstr>
      <vt:lpstr>PowerPoint 演示文稿</vt:lpstr>
      <vt:lpstr>PowerPoint 演示文稿</vt:lpstr>
      <vt:lpstr>PowerPoint 演示文稿</vt:lpstr>
      <vt:lpstr>PowerPoint 演示文稿</vt:lpstr>
      <vt:lpstr>流密码的形式化描述 </vt:lpstr>
      <vt:lpstr>流密码</vt:lpstr>
      <vt:lpstr>流密码的分类</vt:lpstr>
      <vt:lpstr>PowerPoint 演示文稿</vt:lpstr>
      <vt:lpstr>PowerPoint 演示文稿</vt:lpstr>
      <vt:lpstr>PowerPoint 演示文稿</vt:lpstr>
      <vt:lpstr>同步流密码—线性反馈移位寄存器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钟控生成器</vt:lpstr>
      <vt:lpstr>变步生成器</vt:lpstr>
      <vt:lpstr>非线性组合生成器</vt:lpstr>
      <vt:lpstr>PowerPoint 演示文稿</vt:lpstr>
      <vt:lpstr>PowerPoint 演示文稿</vt:lpstr>
      <vt:lpstr>非线性过虑生成器</vt:lpstr>
      <vt:lpstr>PowerPoint 演示文稿</vt:lpstr>
      <vt:lpstr>PowerPoint 演示文稿</vt:lpstr>
      <vt:lpstr>同步流密码—输出分组反馈方式</vt:lpstr>
      <vt:lpstr>PowerPoint 演示文稿</vt:lpstr>
      <vt:lpstr>PowerPoint 演示文稿</vt:lpstr>
      <vt:lpstr>同步流密码—计数器方法</vt:lpstr>
      <vt:lpstr>PowerPoint 演示文稿</vt:lpstr>
      <vt:lpstr>PowerPoint 演示文稿</vt:lpstr>
      <vt:lpstr>PowerPoint 演示文稿</vt:lpstr>
      <vt:lpstr>PowerPoint 演示文稿</vt:lpstr>
      <vt:lpstr>自同步流密码</vt:lpstr>
      <vt:lpstr>PowerPoint 演示文稿</vt:lpstr>
      <vt:lpstr>PowerPoint 演示文稿</vt:lpstr>
      <vt:lpstr>自同步流密码—密文反馈</vt:lpstr>
      <vt:lpstr>PowerPoint 演示文稿</vt:lpstr>
      <vt:lpstr>PowerPoint 演示文稿</vt:lpstr>
      <vt:lpstr>PowerPoint 演示文稿</vt:lpstr>
      <vt:lpstr>PowerPoint 演示文稿</vt:lpstr>
      <vt:lpstr>PowerPoint 演示文稿</vt:lpstr>
      <vt:lpstr>PowerPoint 演示文稿</vt:lpstr>
      <vt:lpstr>流密码</vt:lpstr>
      <vt:lpstr>流密码算法RC4</vt:lpstr>
      <vt:lpstr>RC4的特点</vt:lpstr>
      <vt:lpstr>PowerPoint 演示文稿</vt:lpstr>
      <vt:lpstr>PowerPoint 演示文稿</vt:lpstr>
      <vt:lpstr>PowerPoint 演示文稿</vt:lpstr>
      <vt:lpstr>PowerPoint 演示文稿</vt:lpstr>
      <vt:lpstr>PowerPoint 演示文稿</vt:lpstr>
      <vt:lpstr>PowerPoint 演示文稿</vt:lpstr>
      <vt:lpstr>RC－4自身的不足 </vt:lpstr>
      <vt:lpstr>流密码</vt:lpstr>
      <vt:lpstr>流密码的设计准则</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测试指标</vt:lpstr>
      <vt:lpstr>PowerPoint 演示文稿</vt:lpstr>
      <vt:lpstr>Special Publication 800-22</vt:lpstr>
      <vt:lpstr>PowerPoint 演示文稿</vt:lpstr>
      <vt:lpstr>流密码</vt:lpstr>
      <vt:lpstr>分组密码与流密码的比较</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序列密码的发展现状</vt:lpstr>
      <vt:lpstr>PowerPoint 演示文稿</vt:lpstr>
      <vt:lpstr>混沌变码本流密码的总体方案</vt:lpstr>
      <vt:lpstr>驱动部分</vt:lpstr>
      <vt:lpstr>PowerPoint 演示文稿</vt:lpstr>
      <vt:lpstr>PowerPoint 演示文稿</vt:lpstr>
      <vt:lpstr>PowerPoint 演示文稿</vt:lpstr>
      <vt:lpstr>PowerPoint 演示文稿</vt:lpstr>
      <vt:lpstr>码本变换</vt:lpstr>
      <vt:lpstr>PowerPoint 演示文稿</vt:lpstr>
      <vt:lpstr>PowerPoint 演示文稿</vt:lpstr>
      <vt:lpstr>PowerPoint 演示文稿</vt:lpstr>
      <vt:lpstr>输出部分</vt:lpstr>
      <vt:lpstr>理论分析</vt:lpstr>
      <vt:lpstr>PowerPoint 演示文稿</vt:lpstr>
      <vt:lpstr>PowerPoint 演示文稿</vt:lpstr>
      <vt:lpstr>PowerPoint 演示文稿</vt:lpstr>
      <vt:lpstr>实验分析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驱动序列的近似熵分析</vt:lpstr>
      <vt:lpstr>PowerPoint 演示文稿</vt:lpstr>
      <vt:lpstr>驱动序列的分数维</vt:lpstr>
      <vt:lpstr>密钥序列的游程检测 </vt:lpstr>
      <vt:lpstr>PowerPoint 演示文稿</vt:lpstr>
      <vt:lpstr>PowerPoint 演示文稿</vt:lpstr>
      <vt:lpstr>PowerPoint 演示文稿</vt:lpstr>
      <vt:lpstr>PowerPoint 演示文稿</vt:lpstr>
      <vt:lpstr>密钥序列的频数统计 </vt:lpstr>
      <vt:lpstr>密钥序列的均匀性检测 </vt:lpstr>
      <vt:lpstr>密钥序列的参数检验 </vt:lpstr>
      <vt:lpstr>密钥序列的相关性分析 </vt:lpstr>
      <vt:lpstr>PowerPoint 演示文稿</vt:lpstr>
      <vt:lpstr>密钥序列独立性必要条件的检验</vt:lpstr>
      <vt:lpstr>PowerPoint 演示文稿</vt:lpstr>
      <vt:lpstr>密钥序列的线性复杂度分析</vt:lpstr>
      <vt:lpstr>PowerPoint 演示文稿</vt:lpstr>
      <vt:lpstr>密钥序列的混淆与扩散性能分析</vt:lpstr>
      <vt:lpstr>PowerPoint 演示文稿</vt:lpstr>
      <vt:lpstr>PowerPoint 演示文稿</vt:lpstr>
      <vt:lpstr>PowerPoint 演示文稿</vt:lpstr>
      <vt:lpstr>密钥序列的相图分析</vt:lpstr>
      <vt:lpstr>密钥序列的近似熵分析</vt:lpstr>
      <vt:lpstr>密钥序列的分数维</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wgf</dc:creator>
  <cp:lastModifiedBy>wgf</cp:lastModifiedBy>
  <cp:revision>6</cp:revision>
  <dcterms:created xsi:type="dcterms:W3CDTF">2018-11-20T03:31:44Z</dcterms:created>
  <dcterms:modified xsi:type="dcterms:W3CDTF">2018-11-28T11:47:45Z</dcterms:modified>
</cp:coreProperties>
</file>