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FFFFFF"/>
    <a:srgbClr val="464653"/>
    <a:srgbClr val="D0D0CD"/>
    <a:srgbClr val="9FB8CD"/>
    <a:srgbClr val="C00000"/>
    <a:srgbClr val="000000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52" y="36"/>
      </p:cViewPr>
      <p:guideLst>
        <p:guide orient="horz" pos="204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93A26-D946-41EC-871F-9CD0FC972AA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0BA4A-1FA1-4AAB-B8ED-FE97A5078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30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95F93-9DBD-47E5-A724-FCE787D2528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CC02-259C-4991-880D-2E85D5849B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5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04385\Desktop\00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  <p:pic>
        <p:nvPicPr>
          <p:cNvPr id="3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2805" y="416881"/>
            <a:ext cx="2677937" cy="1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3365" y="449995"/>
            <a:ext cx="2340000" cy="157285"/>
          </a:xfrm>
          <a:prstGeom prst="rect">
            <a:avLst/>
          </a:prstGeom>
          <a:noFill/>
        </p:spPr>
      </p:pic>
      <p:sp>
        <p:nvSpPr>
          <p:cNvPr id="5" name="Rectangle 58"/>
          <p:cNvSpPr>
            <a:spLocks noChangeArrowheads="1"/>
          </p:cNvSpPr>
          <p:nvPr userDrawn="1"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英文标题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:32-35pt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R153 G0 B0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 LT Medium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 Arial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中文标题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:30-32pt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R153 G0 B0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字体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黑体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英文正文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:20-22pt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子目录 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(2-5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级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:18pt 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黑色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 LT Regular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FrutigerNext LT Regular" pitchFamily="34" charset="0"/>
              </a:rPr>
              <a:t>: Arial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中文正文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:18-20pt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子目录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(2-5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级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):18pt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颜色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黑色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字体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细黑体 </a:t>
            </a: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r" defTabSz="801688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59"/>
          <p:cNvSpPr>
            <a:spLocks noChangeArrowheads="1"/>
          </p:cNvSpPr>
          <p:nvPr userDrawn="1"/>
        </p:nvSpPr>
        <p:spPr bwMode="auto">
          <a:xfrm>
            <a:off x="11544334" y="1039171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13</a:t>
            </a: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</a:endParaRPr>
          </a:p>
        </p:txBody>
      </p:sp>
      <p:sp>
        <p:nvSpPr>
          <p:cNvPr id="9" name="Rectangle 60"/>
          <p:cNvSpPr>
            <a:spLocks noChangeArrowheads="1"/>
          </p:cNvSpPr>
          <p:nvPr userDrawn="1"/>
        </p:nvSpPr>
        <p:spPr bwMode="auto">
          <a:xfrm>
            <a:off x="11577444" y="85400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</a:endParaRPr>
          </a:p>
        </p:txBody>
      </p:sp>
      <p:sp>
        <p:nvSpPr>
          <p:cNvPr id="10" name="Rectangle 61"/>
          <p:cNvSpPr>
            <a:spLocks noChangeArrowheads="1"/>
          </p:cNvSpPr>
          <p:nvPr userDrawn="1"/>
        </p:nvSpPr>
        <p:spPr bwMode="auto">
          <a:xfrm>
            <a:off x="11577444" y="2971951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 userDrawn="1"/>
        </p:nvGrpSpPr>
        <p:grpSpPr bwMode="auto">
          <a:xfrm>
            <a:off x="11663169" y="3332314"/>
            <a:ext cx="739775" cy="182562"/>
            <a:chOff x="5893" y="2387"/>
            <a:chExt cx="466" cy="115"/>
          </a:xfrm>
        </p:grpSpPr>
        <p:sp>
          <p:nvSpPr>
            <p:cNvPr id="12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7"/>
          <p:cNvGrpSpPr>
            <a:grpSpLocks/>
          </p:cNvGrpSpPr>
          <p:nvPr userDrawn="1"/>
        </p:nvGrpSpPr>
        <p:grpSpPr bwMode="auto">
          <a:xfrm>
            <a:off x="11663169" y="3548214"/>
            <a:ext cx="739775" cy="182562"/>
            <a:chOff x="5893" y="2523"/>
            <a:chExt cx="466" cy="115"/>
          </a:xfrm>
        </p:grpSpPr>
        <p:sp>
          <p:nvSpPr>
            <p:cNvPr id="17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72"/>
          <p:cNvGrpSpPr>
            <a:grpSpLocks/>
          </p:cNvGrpSpPr>
          <p:nvPr userDrawn="1"/>
        </p:nvGrpSpPr>
        <p:grpSpPr bwMode="auto">
          <a:xfrm>
            <a:off x="11663169" y="3764114"/>
            <a:ext cx="739775" cy="182562"/>
            <a:chOff x="5893" y="2659"/>
            <a:chExt cx="466" cy="115"/>
          </a:xfrm>
        </p:grpSpPr>
        <p:sp>
          <p:nvSpPr>
            <p:cNvPr id="22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77"/>
          <p:cNvGrpSpPr>
            <a:grpSpLocks/>
          </p:cNvGrpSpPr>
          <p:nvPr userDrawn="1"/>
        </p:nvGrpSpPr>
        <p:grpSpPr bwMode="auto">
          <a:xfrm>
            <a:off x="11663169" y="3116414"/>
            <a:ext cx="739775" cy="188912"/>
            <a:chOff x="5893" y="2251"/>
            <a:chExt cx="466" cy="119"/>
          </a:xfrm>
        </p:grpSpPr>
        <p:sp>
          <p:nvSpPr>
            <p:cNvPr id="27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82"/>
          <p:cNvGrpSpPr>
            <a:grpSpLocks/>
          </p:cNvGrpSpPr>
          <p:nvPr userDrawn="1"/>
        </p:nvGrpSpPr>
        <p:grpSpPr bwMode="auto">
          <a:xfrm>
            <a:off x="11663169" y="4124476"/>
            <a:ext cx="739775" cy="182563"/>
            <a:chOff x="5893" y="2886"/>
            <a:chExt cx="466" cy="115"/>
          </a:xfrm>
        </p:grpSpPr>
        <p:sp>
          <p:nvSpPr>
            <p:cNvPr id="32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87"/>
          <p:cNvGrpSpPr>
            <a:grpSpLocks/>
          </p:cNvGrpSpPr>
          <p:nvPr userDrawn="1"/>
        </p:nvGrpSpPr>
        <p:grpSpPr bwMode="auto">
          <a:xfrm>
            <a:off x="11663169" y="4340376"/>
            <a:ext cx="739775" cy="182563"/>
            <a:chOff x="5893" y="3022"/>
            <a:chExt cx="466" cy="115"/>
          </a:xfrm>
        </p:grpSpPr>
        <p:sp>
          <p:nvSpPr>
            <p:cNvPr id="37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92"/>
          <p:cNvGrpSpPr>
            <a:grpSpLocks/>
          </p:cNvGrpSpPr>
          <p:nvPr userDrawn="1"/>
        </p:nvGrpSpPr>
        <p:grpSpPr bwMode="auto">
          <a:xfrm>
            <a:off x="11663169" y="4556276"/>
            <a:ext cx="739775" cy="182563"/>
            <a:chOff x="5893" y="3158"/>
            <a:chExt cx="466" cy="115"/>
          </a:xfrm>
        </p:grpSpPr>
        <p:sp>
          <p:nvSpPr>
            <p:cNvPr id="42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97"/>
          <p:cNvGrpSpPr>
            <a:grpSpLocks/>
          </p:cNvGrpSpPr>
          <p:nvPr userDrawn="1"/>
        </p:nvGrpSpPr>
        <p:grpSpPr bwMode="auto">
          <a:xfrm>
            <a:off x="11663169" y="4916639"/>
            <a:ext cx="739775" cy="182562"/>
            <a:chOff x="5893" y="3385"/>
            <a:chExt cx="466" cy="115"/>
          </a:xfrm>
        </p:grpSpPr>
        <p:sp>
          <p:nvSpPr>
            <p:cNvPr id="47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102"/>
          <p:cNvGrpSpPr>
            <a:grpSpLocks/>
          </p:cNvGrpSpPr>
          <p:nvPr userDrawn="1"/>
        </p:nvGrpSpPr>
        <p:grpSpPr bwMode="auto">
          <a:xfrm>
            <a:off x="11663169" y="5132539"/>
            <a:ext cx="739775" cy="182562"/>
            <a:chOff x="5893" y="3521"/>
            <a:chExt cx="466" cy="115"/>
          </a:xfrm>
        </p:grpSpPr>
        <p:sp>
          <p:nvSpPr>
            <p:cNvPr id="52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107"/>
          <p:cNvGrpSpPr>
            <a:grpSpLocks/>
          </p:cNvGrpSpPr>
          <p:nvPr userDrawn="1"/>
        </p:nvGrpSpPr>
        <p:grpSpPr bwMode="auto">
          <a:xfrm>
            <a:off x="11663169" y="5348439"/>
            <a:ext cx="739775" cy="182562"/>
            <a:chOff x="5893" y="3657"/>
            <a:chExt cx="466" cy="115"/>
          </a:xfrm>
        </p:grpSpPr>
        <p:sp>
          <p:nvSpPr>
            <p:cNvPr id="57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112"/>
          <p:cNvGrpSpPr>
            <a:grpSpLocks/>
          </p:cNvGrpSpPr>
          <p:nvPr userDrawn="1"/>
        </p:nvGrpSpPr>
        <p:grpSpPr bwMode="auto">
          <a:xfrm>
            <a:off x="11663169" y="5708801"/>
            <a:ext cx="739775" cy="182563"/>
            <a:chOff x="5893" y="3884"/>
            <a:chExt cx="466" cy="115"/>
          </a:xfrm>
        </p:grpSpPr>
        <p:sp>
          <p:nvSpPr>
            <p:cNvPr id="62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117"/>
          <p:cNvGrpSpPr>
            <a:grpSpLocks/>
          </p:cNvGrpSpPr>
          <p:nvPr userDrawn="1"/>
        </p:nvGrpSpPr>
        <p:grpSpPr bwMode="auto">
          <a:xfrm>
            <a:off x="11663169" y="5934226"/>
            <a:ext cx="739775" cy="182563"/>
            <a:chOff x="5893" y="4026"/>
            <a:chExt cx="466" cy="115"/>
          </a:xfrm>
        </p:grpSpPr>
        <p:sp>
          <p:nvSpPr>
            <p:cNvPr id="67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122"/>
          <p:cNvGrpSpPr>
            <a:grpSpLocks/>
          </p:cNvGrpSpPr>
          <p:nvPr userDrawn="1"/>
        </p:nvGrpSpPr>
        <p:grpSpPr bwMode="auto">
          <a:xfrm>
            <a:off x="11663169" y="6158064"/>
            <a:ext cx="739775" cy="182562"/>
            <a:chOff x="5893" y="4167"/>
            <a:chExt cx="466" cy="115"/>
          </a:xfrm>
        </p:grpSpPr>
        <p:sp>
          <p:nvSpPr>
            <p:cNvPr id="72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064" y="14687"/>
            <a:ext cx="11522075" cy="6480175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483" y="280964"/>
            <a:ext cx="2340000" cy="157285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8429" y="14687"/>
            <a:ext cx="7849269" cy="68984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5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064" y="14687"/>
            <a:ext cx="11522075" cy="6480175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Picture 5" descr="C:\Users\004385\Desktop\VI更新各项\LOGO-名片-PPT模版\LOGO组合-蓝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483" y="280964"/>
            <a:ext cx="2340000" cy="157285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8429" y="14687"/>
            <a:ext cx="7849269" cy="68984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8776989"/>
              </p:ext>
            </p:extLst>
          </p:nvPr>
        </p:nvGraphicFramePr>
        <p:xfrm>
          <a:off x="11665693" y="1079847"/>
          <a:ext cx="1656184" cy="530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151718261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911462824"/>
                    </a:ext>
                  </a:extLst>
                </a:gridCol>
              </a:tblGrid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背景颜色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50451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白色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33483"/>
                  </a:ext>
                </a:extLst>
              </a:tr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字体颜色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34517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黑色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96388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灰色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97848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强调亮蓝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4518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强调深红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96676"/>
                  </a:ext>
                </a:extLst>
              </a:tr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色块颜色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232355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1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浅灰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6764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靛蓝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25489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78295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亮蓝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0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8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004385\Desktop\00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  <p:pic>
        <p:nvPicPr>
          <p:cNvPr id="6" name="Picture 3" descr="C:\Users\004385\Desktop\VI更新各项\LOGO-名片-PPT模版\LOGO组合-白色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25" y="416881"/>
            <a:ext cx="2677936" cy="1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004385\Desktop\VI更新各项\PPT模版底图\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32488"/>
            <a:ext cx="11522075" cy="6480175"/>
          </a:xfrm>
          <a:prstGeom prst="rect">
            <a:avLst/>
          </a:prstGeom>
          <a:noFill/>
        </p:spPr>
      </p:pic>
      <p:pic>
        <p:nvPicPr>
          <p:cNvPr id="2" name="Picture 2" descr="C:\Users\004385\Desktop\VI更新各项\LOGO组合-反白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7" y="269835"/>
            <a:ext cx="2160000" cy="183147"/>
          </a:xfrm>
          <a:prstGeom prst="rect">
            <a:avLst/>
          </a:prstGeom>
          <a:noFill/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211350" y="5988069"/>
            <a:ext cx="1953575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迈普</a:t>
            </a:r>
            <a:r>
              <a:rPr kumimoji="0" lang="zh-CN" altLang="en-US" sz="11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建设中国人的安全网络</a:t>
            </a:r>
            <a:endParaRPr kumimoji="0" lang="zh-CN" altLang="en-US" sz="11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0000" y="-32488"/>
            <a:ext cx="7849269" cy="708893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1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440260" y="1060529"/>
            <a:ext cx="8641556" cy="2256061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864108">
              <a:lnSpc>
                <a:spcPct val="90000"/>
              </a:lnSpc>
              <a:defRPr sz="567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1440260" y="3403592"/>
            <a:ext cx="8641556" cy="1564542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864108">
              <a:lnSpc>
                <a:spcPct val="90000"/>
              </a:lnSpc>
              <a:spcBef>
                <a:spcPts val="945"/>
              </a:spcBef>
              <a:buSzTx/>
              <a:buNone/>
              <a:defRPr sz="2268">
                <a:latin typeface="等线"/>
                <a:ea typeface="等线"/>
                <a:cs typeface="等线"/>
                <a:sym typeface="等线"/>
              </a:defRPr>
            </a:lvl1pPr>
            <a:lvl2pPr marL="0" indent="216027" algn="ctr" defTabSz="864108">
              <a:lnSpc>
                <a:spcPct val="90000"/>
              </a:lnSpc>
              <a:spcBef>
                <a:spcPts val="945"/>
              </a:spcBef>
              <a:buSzTx/>
              <a:buNone/>
              <a:defRPr sz="2268">
                <a:latin typeface="等线"/>
                <a:ea typeface="等线"/>
                <a:cs typeface="等线"/>
                <a:sym typeface="等线"/>
              </a:defRPr>
            </a:lvl2pPr>
            <a:lvl3pPr marL="0" indent="432054" algn="ctr" defTabSz="864108">
              <a:lnSpc>
                <a:spcPct val="90000"/>
              </a:lnSpc>
              <a:spcBef>
                <a:spcPts val="945"/>
              </a:spcBef>
              <a:buSzTx/>
              <a:buNone/>
              <a:defRPr sz="2268">
                <a:latin typeface="等线"/>
                <a:ea typeface="等线"/>
                <a:cs typeface="等线"/>
                <a:sym typeface="等线"/>
              </a:defRPr>
            </a:lvl3pPr>
            <a:lvl4pPr marL="0" indent="648081" algn="ctr" defTabSz="864108">
              <a:lnSpc>
                <a:spcPct val="90000"/>
              </a:lnSpc>
              <a:spcBef>
                <a:spcPts val="945"/>
              </a:spcBef>
              <a:buSzTx/>
              <a:buNone/>
              <a:defRPr sz="2268">
                <a:latin typeface="等线"/>
                <a:ea typeface="等线"/>
                <a:cs typeface="等线"/>
                <a:sym typeface="等线"/>
              </a:defRPr>
            </a:lvl4pPr>
            <a:lvl5pPr marL="0" indent="864108" algn="ctr" defTabSz="864108">
              <a:lnSpc>
                <a:spcPct val="90000"/>
              </a:lnSpc>
              <a:spcBef>
                <a:spcPts val="945"/>
              </a:spcBef>
              <a:buSzTx/>
              <a:buNone/>
              <a:defRPr sz="2268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0477315" y="6048463"/>
            <a:ext cx="252618" cy="260408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864108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35597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382"/>
          <p:cNvSpPr/>
          <p:nvPr/>
        </p:nvSpPr>
        <p:spPr>
          <a:xfrm>
            <a:off x="1806978" y="739757"/>
            <a:ext cx="2094916" cy="1457572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tIns="43201" bIns="43201" anchor="ctr"/>
          <a:lstStyle/>
          <a:p>
            <a:pPr defTabSz="864108">
              <a:defRPr sz="36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sz="1701"/>
          </a:p>
        </p:txBody>
      </p:sp>
      <p:sp>
        <p:nvSpPr>
          <p:cNvPr id="165" name="Shape 382"/>
          <p:cNvSpPr/>
          <p:nvPr/>
        </p:nvSpPr>
        <p:spPr>
          <a:xfrm>
            <a:off x="2031755" y="4888749"/>
            <a:ext cx="2094916" cy="1457572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tIns="43201" bIns="43201" anchor="ctr"/>
          <a:lstStyle/>
          <a:p>
            <a:pPr defTabSz="864108">
              <a:defRPr sz="36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sz="1701"/>
          </a:p>
        </p:txBody>
      </p:sp>
      <p:cxnSp>
        <p:nvCxnSpPr>
          <p:cNvPr id="5" name="直接连接符 4"/>
          <p:cNvCxnSpPr/>
          <p:nvPr/>
        </p:nvCxnSpPr>
        <p:spPr>
          <a:xfrm>
            <a:off x="2449920" y="3130539"/>
            <a:ext cx="109692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449920" y="3240087"/>
            <a:ext cx="109692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/>
          <p:cNvGrpSpPr/>
          <p:nvPr/>
        </p:nvGrpSpPr>
        <p:grpSpPr>
          <a:xfrm>
            <a:off x="1592664" y="2882897"/>
            <a:ext cx="2808312" cy="661989"/>
            <a:chOff x="3185031" y="2356709"/>
            <a:chExt cx="1774132" cy="511372"/>
          </a:xfrm>
        </p:grpSpPr>
        <p:pic>
          <p:nvPicPr>
            <p:cNvPr id="388" name="image3.png" descr="F:\Maipu\价值武器库\01_品牌价值武器库\公司图标库\2012新增图标\变更\高端交换机.png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3185031" y="2356709"/>
              <a:ext cx="540579" cy="51137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9" name="image3.png" descr="F:\Maipu\价值武器库\01_品牌价值武器库\公司图标库\2012新增图标\变更\高端交换机.png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4418584" y="2356710"/>
              <a:ext cx="540579" cy="511371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393" name="image4.png" descr="F:\Maipu\价值武器库\01_品牌价值武器库\公司图标库\2012新增图标\2012新增图标V5\二层千兆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12186" y="5038057"/>
            <a:ext cx="569852" cy="344639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Shape 479"/>
          <p:cNvSpPr/>
          <p:nvPr/>
        </p:nvSpPr>
        <p:spPr>
          <a:xfrm>
            <a:off x="2927223" y="3060309"/>
            <a:ext cx="142317" cy="225887"/>
          </a:xfrm>
          <a:prstGeom prst="ellipse">
            <a:avLst/>
          </a:prstGeom>
          <a:ln w="38100">
            <a:solidFill>
              <a:srgbClr val="FF0000"/>
            </a:solidFill>
            <a:miter/>
          </a:ln>
        </p:spPr>
        <p:txBody>
          <a:bodyPr tIns="43201" bIns="43201" anchor="ctr"/>
          <a:lstStyle/>
          <a:p>
            <a:pPr defTabSz="864108">
              <a:defRPr sz="360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sz="1701"/>
          </a:p>
        </p:txBody>
      </p:sp>
      <p:pic>
        <p:nvPicPr>
          <p:cNvPr id="497" name="image16.png" descr="台式机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129310" y="5679849"/>
            <a:ext cx="680387" cy="343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16.png" descr="台式机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3382038" y="5679849"/>
            <a:ext cx="680387" cy="3431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1" name="直接连接符 80"/>
          <p:cNvCxnSpPr>
            <a:stCxn id="393" idx="2"/>
            <a:endCxn id="497" idx="0"/>
          </p:cNvCxnSpPr>
          <p:nvPr/>
        </p:nvCxnSpPr>
        <p:spPr>
          <a:xfrm flipH="1">
            <a:off x="2469504" y="5382696"/>
            <a:ext cx="627608" cy="2971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393" idx="2"/>
            <a:endCxn id="116" idx="0"/>
          </p:cNvCxnSpPr>
          <p:nvPr/>
        </p:nvCxnSpPr>
        <p:spPr>
          <a:xfrm>
            <a:off x="3097112" y="5382696"/>
            <a:ext cx="625120" cy="2971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393" idx="0"/>
            <a:endCxn id="389" idx="2"/>
          </p:cNvCxnSpPr>
          <p:nvPr/>
        </p:nvCxnSpPr>
        <p:spPr>
          <a:xfrm rot="5400000" flipH="1" flipV="1">
            <a:off x="2788535" y="3853464"/>
            <a:ext cx="1493171" cy="8760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31" idx="2"/>
            <a:endCxn id="388" idx="0"/>
          </p:cNvCxnSpPr>
          <p:nvPr/>
        </p:nvCxnSpPr>
        <p:spPr>
          <a:xfrm rot="5400000">
            <a:off x="2102805" y="2002235"/>
            <a:ext cx="798369" cy="9629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hape 470"/>
          <p:cNvSpPr/>
          <p:nvPr/>
        </p:nvSpPr>
        <p:spPr>
          <a:xfrm>
            <a:off x="1962003" y="6003406"/>
            <a:ext cx="1815068" cy="31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3201" bIns="43201">
            <a:spAutoFit/>
          </a:bodyPr>
          <a:lstStyle>
            <a:lvl1pPr algn="l" defTabSz="1828800">
              <a:defRPr sz="30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rPr lang="zh-CN" altLang="en-US" sz="1000" dirty="0" smtClean="0"/>
              <a:t>大楼局域网</a:t>
            </a:r>
            <a:endParaRPr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-71611" y="3016730"/>
            <a:ext cx="187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VLAN10:192.168.1.252</a:t>
            </a:r>
            <a:endParaRPr lang="en-US" altLang="zh-CN" sz="1200" dirty="0" smtClean="0"/>
          </a:p>
          <a:p>
            <a:r>
              <a:rPr lang="en-US" altLang="zh-CN" sz="1200" dirty="0" smtClean="0"/>
              <a:t>VLAN20:192.168.2.252</a:t>
            </a:r>
          </a:p>
          <a:p>
            <a:r>
              <a:rPr lang="en-US" altLang="zh-CN" sz="1200" dirty="0" smtClean="0"/>
              <a:t>VLAN100:192.168.100.252</a:t>
            </a:r>
          </a:p>
          <a:p>
            <a:r>
              <a:rPr lang="en-US" altLang="zh-CN" sz="1200" dirty="0" smtClean="0"/>
              <a:t>VLAN200:192.168.200.252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400976" y="2824588"/>
            <a:ext cx="251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VLAN10:192.168.1.252</a:t>
            </a:r>
          </a:p>
          <a:p>
            <a:r>
              <a:rPr lang="en-US" altLang="zh-CN" sz="1200" dirty="0"/>
              <a:t>VLAN20:192.168.2.252</a:t>
            </a:r>
          </a:p>
          <a:p>
            <a:r>
              <a:rPr lang="en-US" altLang="zh-CN" sz="1200" dirty="0"/>
              <a:t>VLAN100:192.168.100.252</a:t>
            </a:r>
          </a:p>
          <a:p>
            <a:r>
              <a:rPr lang="en-US" altLang="zh-CN" sz="1200" dirty="0" smtClean="0"/>
              <a:t>VLAN200:192.160.200.252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295538" y="3384940"/>
            <a:ext cx="187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VLAN10:192.168.1.254</a:t>
            </a:r>
            <a:endParaRPr lang="en-US" altLang="zh-CN" sz="1200" dirty="0" smtClean="0"/>
          </a:p>
          <a:p>
            <a:r>
              <a:rPr lang="en-US" altLang="zh-CN" sz="1200" dirty="0" smtClean="0"/>
              <a:t>VLAN20:192.168.2.254</a:t>
            </a:r>
            <a:endParaRPr lang="zh-CN" altLang="en-US" sz="1200" dirty="0"/>
          </a:p>
        </p:txBody>
      </p:sp>
      <p:pic>
        <p:nvPicPr>
          <p:cNvPr id="23" name="image16.png" descr="台式机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975971" y="791100"/>
            <a:ext cx="680387" cy="343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16.png" descr="台式机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3228699" y="791100"/>
            <a:ext cx="680387" cy="3431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5" name="直接连接符 24"/>
          <p:cNvCxnSpPr>
            <a:stCxn id="31" idx="0"/>
            <a:endCxn id="23" idx="2"/>
          </p:cNvCxnSpPr>
          <p:nvPr/>
        </p:nvCxnSpPr>
        <p:spPr>
          <a:xfrm rot="16200000" flipV="1">
            <a:off x="2454145" y="996253"/>
            <a:ext cx="391343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1" idx="0"/>
          </p:cNvCxnSpPr>
          <p:nvPr/>
        </p:nvCxnSpPr>
        <p:spPr>
          <a:xfrm rot="5400000" flipH="1" flipV="1">
            <a:off x="3073885" y="1077968"/>
            <a:ext cx="357189" cy="5380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4.png" descr="F:\Maipu\价值武器库\01_品牌价值武器库\公司图标库\2012新增图标\2012新增图标V5\二层千兆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21358" y="1525575"/>
            <a:ext cx="924215" cy="55895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9" name="直接连接符 38"/>
          <p:cNvCxnSpPr>
            <a:stCxn id="31" idx="2"/>
            <a:endCxn id="389" idx="0"/>
          </p:cNvCxnSpPr>
          <p:nvPr/>
        </p:nvCxnSpPr>
        <p:spPr>
          <a:xfrm rot="16200000" flipH="1">
            <a:off x="3079112" y="1988881"/>
            <a:ext cx="798370" cy="9896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88" idx="2"/>
            <a:endCxn id="393" idx="0"/>
          </p:cNvCxnSpPr>
          <p:nvPr/>
        </p:nvCxnSpPr>
        <p:spPr>
          <a:xfrm rot="16200000" flipH="1">
            <a:off x="1812225" y="3753170"/>
            <a:ext cx="1493172" cy="1076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6"/>
          <p:cNvSpPr txBox="1"/>
          <p:nvPr/>
        </p:nvSpPr>
        <p:spPr>
          <a:xfrm>
            <a:off x="378218" y="239691"/>
            <a:ext cx="13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VLAN100</a:t>
            </a:r>
          </a:p>
          <a:p>
            <a:r>
              <a:rPr lang="en-US" altLang="zh-CN" sz="1200" dirty="0" smtClean="0"/>
              <a:t>192.168.100.1</a:t>
            </a:r>
          </a:p>
        </p:txBody>
      </p:sp>
      <p:sp>
        <p:nvSpPr>
          <p:cNvPr id="58" name="文本框 6"/>
          <p:cNvSpPr txBox="1"/>
          <p:nvPr/>
        </p:nvSpPr>
        <p:spPr>
          <a:xfrm>
            <a:off x="3950118" y="239691"/>
            <a:ext cx="13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VLAN200</a:t>
            </a:r>
          </a:p>
          <a:p>
            <a:r>
              <a:rPr lang="en-US" altLang="zh-CN" sz="1200" dirty="0" smtClean="0"/>
              <a:t>192.168.200.1</a:t>
            </a:r>
          </a:p>
        </p:txBody>
      </p:sp>
      <p:sp>
        <p:nvSpPr>
          <p:cNvPr id="59" name="文本框 6"/>
          <p:cNvSpPr txBox="1"/>
          <p:nvPr/>
        </p:nvSpPr>
        <p:spPr>
          <a:xfrm>
            <a:off x="378218" y="5597541"/>
            <a:ext cx="13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VLAN10</a:t>
            </a:r>
          </a:p>
          <a:p>
            <a:r>
              <a:rPr lang="en-US" altLang="zh-CN" sz="1200" dirty="0" smtClean="0"/>
              <a:t>192.168.1.1</a:t>
            </a:r>
          </a:p>
        </p:txBody>
      </p:sp>
      <p:sp>
        <p:nvSpPr>
          <p:cNvPr id="60" name="文本框 6"/>
          <p:cNvSpPr txBox="1"/>
          <p:nvPr/>
        </p:nvSpPr>
        <p:spPr>
          <a:xfrm>
            <a:off x="4378746" y="5526103"/>
            <a:ext cx="13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VLAN20</a:t>
            </a:r>
          </a:p>
          <a:p>
            <a:r>
              <a:rPr lang="en-US" altLang="zh-CN" sz="1200" dirty="0" smtClean="0"/>
              <a:t>192.168.2.1</a:t>
            </a:r>
          </a:p>
        </p:txBody>
      </p:sp>
      <p:sp>
        <p:nvSpPr>
          <p:cNvPr id="61" name="文本框 6"/>
          <p:cNvSpPr txBox="1"/>
          <p:nvPr/>
        </p:nvSpPr>
        <p:spPr>
          <a:xfrm>
            <a:off x="2092731" y="502603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SW4</a:t>
            </a:r>
          </a:p>
        </p:txBody>
      </p:sp>
      <p:sp>
        <p:nvSpPr>
          <p:cNvPr id="62" name="文本框 6"/>
          <p:cNvSpPr txBox="1"/>
          <p:nvPr/>
        </p:nvSpPr>
        <p:spPr>
          <a:xfrm>
            <a:off x="1168100" y="265708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SW1</a:t>
            </a:r>
          </a:p>
        </p:txBody>
      </p:sp>
      <p:sp>
        <p:nvSpPr>
          <p:cNvPr id="63" name="文本框 6"/>
          <p:cNvSpPr txBox="1"/>
          <p:nvPr/>
        </p:nvSpPr>
        <p:spPr>
          <a:xfrm>
            <a:off x="4164432" y="2597145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SW2</a:t>
            </a:r>
          </a:p>
        </p:txBody>
      </p:sp>
      <p:sp>
        <p:nvSpPr>
          <p:cNvPr id="64" name="文本框 6"/>
          <p:cNvSpPr txBox="1"/>
          <p:nvPr/>
        </p:nvSpPr>
        <p:spPr>
          <a:xfrm>
            <a:off x="1949854" y="166845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SW3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61103" y="739757"/>
            <a:ext cx="500066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、清空设备配置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clear startup </a:t>
            </a:r>
            <a:r>
              <a:rPr lang="zh-CN" altLang="en-US" dirty="0" smtClean="0"/>
              <a:t>并断电重启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、所有设备命名、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地址按图示标注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、按照图示要求配置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STP</a:t>
            </a:r>
            <a:r>
              <a:rPr lang="zh-CN" altLang="en-US" dirty="0" smtClean="0"/>
              <a:t>解决环路，并要求</a:t>
            </a:r>
            <a:r>
              <a:rPr lang="en-US" altLang="zh-CN" dirty="0" smtClean="0"/>
              <a:t>SW1</a:t>
            </a:r>
            <a:r>
              <a:rPr lang="zh-CN" altLang="en-US" dirty="0" smtClean="0"/>
              <a:t>为根交换机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VRRP</a:t>
            </a:r>
            <a:r>
              <a:rPr lang="zh-CN" altLang="en-US" dirty="0" smtClean="0"/>
              <a:t>技术，保障网关冗余，且</a:t>
            </a:r>
            <a:r>
              <a:rPr lang="en-US" altLang="zh-CN" dirty="0" smtClean="0"/>
              <a:t>VLAN10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VLAN100</a:t>
            </a:r>
            <a:r>
              <a:rPr lang="zh-CN" altLang="en-US" dirty="0" smtClean="0"/>
              <a:t>的默认网关设备为</a:t>
            </a:r>
            <a:r>
              <a:rPr lang="en-US" altLang="zh-CN" dirty="0" smtClean="0"/>
              <a:t>SW1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VLAN20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VLAN200</a:t>
            </a:r>
            <a:r>
              <a:rPr lang="zh-CN" altLang="en-US" dirty="0" smtClean="0"/>
              <a:t>的默认网关设备为</a:t>
            </a:r>
            <a:r>
              <a:rPr lang="en-US" altLang="zh-CN" dirty="0" smtClean="0"/>
              <a:t>SW2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VLAN20</a:t>
            </a:r>
            <a:r>
              <a:rPr lang="zh-CN" altLang="en-US" dirty="0" smtClean="0"/>
              <a:t>的终端自动获取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业务验证，确认所有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机之间可以相互访问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144019" y="2549522"/>
            <a:ext cx="187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VLAN100:192.168.100.254</a:t>
            </a:r>
            <a:endParaRPr lang="en-US" altLang="zh-CN" sz="1200" dirty="0" smtClean="0"/>
          </a:p>
          <a:p>
            <a:r>
              <a:rPr lang="en-US" altLang="zh-CN" sz="1200" dirty="0" smtClean="0"/>
              <a:t>VLAN200:192.168.200.254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33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126</Words>
  <Application>Microsoft Office PowerPoint</Application>
  <PresentationFormat>自定义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FrutigerNext LT Regular</vt:lpstr>
      <vt:lpstr>等线</vt:lpstr>
      <vt:lpstr>等线 Light</vt:lpstr>
      <vt:lpstr>宋体</vt:lpstr>
      <vt:lpstr>Arial</vt:lpstr>
      <vt:lpstr>Calibri</vt:lpstr>
      <vt:lpstr>Wingdings</vt:lpstr>
      <vt:lpstr>华文细黑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姚金鑫</dc:creator>
  <cp:lastModifiedBy>Windows 用户</cp:lastModifiedBy>
  <cp:revision>119</cp:revision>
  <dcterms:created xsi:type="dcterms:W3CDTF">2015-09-29T02:48:12Z</dcterms:created>
  <dcterms:modified xsi:type="dcterms:W3CDTF">2019-01-09T03:50:59Z</dcterms:modified>
</cp:coreProperties>
</file>