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99" r:id="rId17"/>
    <p:sldId id="279" r:id="rId18"/>
    <p:sldId id="280" r:id="rId19"/>
    <p:sldId id="281" r:id="rId20"/>
    <p:sldId id="297" r:id="rId21"/>
    <p:sldId id="283" r:id="rId22"/>
    <p:sldId id="284" r:id="rId23"/>
    <p:sldId id="285" r:id="rId24"/>
    <p:sldId id="286" r:id="rId25"/>
    <p:sldId id="288" r:id="rId26"/>
    <p:sldId id="303" r:id="rId27"/>
    <p:sldId id="258" r:id="rId28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C0"/>
    <a:srgbClr val="00B0F0"/>
    <a:srgbClr val="FFFFFF"/>
    <a:srgbClr val="464653"/>
    <a:srgbClr val="D0D0CD"/>
    <a:srgbClr val="9FB8CD"/>
    <a:srgbClr val="C00000"/>
    <a:srgbClr val="000000"/>
    <a:srgbClr val="6ABA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733" autoAdjust="0"/>
  </p:normalViewPr>
  <p:slideViewPr>
    <p:cSldViewPr>
      <p:cViewPr>
        <p:scale>
          <a:sx n="68" d="100"/>
          <a:sy n="68" d="100"/>
        </p:scale>
        <p:origin x="-942" y="-168"/>
      </p:cViewPr>
      <p:guideLst>
        <p:guide orient="horz" pos="204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84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93A26-D946-41EC-871F-9CD0FC972AA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0BA4A-1FA1-4AAB-B8ED-FE97A5078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0930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95F93-9DBD-47E5-A724-FCE787D2528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CC02-259C-4991-880D-2E85D5849B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855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9B575-8C3E-40D5-A5E4-550984D108E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115383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EC09F-62CA-41C9-9346-4571739F6E4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7327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CC02-259C-4991-880D-2E85D5849BC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013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CC02-259C-4991-880D-2E85D5849BC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69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CC02-259C-4991-880D-2E85D5849BC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1204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CC02-259C-4991-880D-2E85D5849BC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3003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CC02-259C-4991-880D-2E85D5849BC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9363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CC02-259C-4991-880D-2E85D5849BC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936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86522-7E7D-46E2-A32C-91CBE5F5AC8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65286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3E6E3-7369-4694-B05A-11425BB0ACF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90702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A158F-60B2-4AF7-AB77-B4C2C32A590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36933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B471F-0504-43DF-9378-4425426978C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</p:spPr>
        <p:txBody>
          <a:bodyPr/>
          <a:lstStyle/>
          <a:p>
            <a:r>
              <a:rPr lang="zh-CN" altLang="en-US"/>
              <a:t>此页标题禁止有多级标题，更不要出现所在章节的名称。</a:t>
            </a:r>
          </a:p>
          <a:p>
            <a:r>
              <a:rPr lang="zh-CN" altLang="en-US"/>
              <a:t>此页标题要简练，能直接表达出本页的内容。</a:t>
            </a:r>
          </a:p>
          <a:p>
            <a:r>
              <a:rPr lang="zh-CN" altLang="en-US"/>
              <a:t>内容页可以除标题外的任何版式，如图、表等。</a:t>
            </a:r>
          </a:p>
          <a:p>
            <a:r>
              <a:rPr lang="zh-CN" altLang="en-US"/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51725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50E69-4EB5-49CA-B3C0-D767E2AD365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</p:spPr>
        <p:txBody>
          <a:bodyPr/>
          <a:lstStyle/>
          <a:p>
            <a:r>
              <a:rPr lang="zh-CN" altLang="en-US"/>
              <a:t>此页标题禁止有多级标题，更不要出现所在章节的名称。</a:t>
            </a:r>
          </a:p>
          <a:p>
            <a:r>
              <a:rPr lang="zh-CN" altLang="en-US"/>
              <a:t>此页标题要简练，能直接表达出本页的内容。</a:t>
            </a:r>
          </a:p>
          <a:p>
            <a:r>
              <a:rPr lang="zh-CN" altLang="en-US"/>
              <a:t>内容页可以除标题外的任何版式，如图、表等。</a:t>
            </a:r>
          </a:p>
          <a:p>
            <a:r>
              <a:rPr lang="zh-CN" altLang="en-US"/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277686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0D91C-B31D-47E4-8AE2-648CB24142C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</p:spPr>
        <p:txBody>
          <a:bodyPr/>
          <a:lstStyle/>
          <a:p>
            <a:r>
              <a:rPr lang="zh-CN" altLang="en-US"/>
              <a:t>此页标题禁止有多级标题，更不要出现所在章节的名称。</a:t>
            </a:r>
          </a:p>
          <a:p>
            <a:r>
              <a:rPr lang="zh-CN" altLang="en-US"/>
              <a:t>此页标题要简练，能直接表达出本页的内容。</a:t>
            </a:r>
          </a:p>
          <a:p>
            <a:r>
              <a:rPr lang="zh-CN" altLang="en-US"/>
              <a:t>内容页可以除标题外的任何版式，如图、表等。</a:t>
            </a:r>
          </a:p>
          <a:p>
            <a:r>
              <a:rPr lang="zh-CN" altLang="en-US"/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93237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F448-3DC6-402A-9DFA-DEE76DE397A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</p:spPr>
        <p:txBody>
          <a:bodyPr/>
          <a:lstStyle/>
          <a:p>
            <a:r>
              <a:rPr lang="zh-CN" altLang="en-US"/>
              <a:t>此页标题禁止有多级标题，更不要出现所在章节的名称。</a:t>
            </a:r>
          </a:p>
          <a:p>
            <a:r>
              <a:rPr lang="zh-CN" altLang="en-US"/>
              <a:t>此页标题要简练，能直接表达出本页的内容。</a:t>
            </a:r>
          </a:p>
          <a:p>
            <a:r>
              <a:rPr lang="zh-CN" altLang="en-US"/>
              <a:t>内容页可以除标题外的任何版式，如图、表等。</a:t>
            </a:r>
          </a:p>
          <a:p>
            <a:r>
              <a:rPr lang="zh-CN" altLang="en-US"/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1020462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34D1-E5F0-4201-BA39-0920CB36F56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</p:spPr>
        <p:txBody>
          <a:bodyPr/>
          <a:lstStyle/>
          <a:p>
            <a:r>
              <a:rPr lang="zh-CN" altLang="en-US"/>
              <a:t>此页标题禁止有多级标题，更不要出现所在章节的名称。</a:t>
            </a:r>
          </a:p>
          <a:p>
            <a:r>
              <a:rPr lang="zh-CN" altLang="en-US"/>
              <a:t>此页标题要简练，能直接表达出本页的内容。</a:t>
            </a:r>
          </a:p>
          <a:p>
            <a:r>
              <a:rPr lang="zh-CN" altLang="en-US"/>
              <a:t>内容页可以除标题外的任何版式，如图、表等。</a:t>
            </a:r>
          </a:p>
          <a:p>
            <a:r>
              <a:rPr lang="zh-CN" altLang="en-US"/>
              <a:t>该页在授课和胶片＋注释中都要使用。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385476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004385\Desktop\00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</p:spPr>
      </p:pic>
      <p:pic>
        <p:nvPicPr>
          <p:cNvPr id="3" name="Picture 5" descr="C:\Users\004385\Desktop\VI更新各项\LOGO-名片-PPT模版\LOGO组合-蓝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2805" y="416881"/>
            <a:ext cx="2677937" cy="1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004385\Desktop\00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211350" y="5988069"/>
            <a:ext cx="1953575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</a:t>
            </a:r>
            <a:r>
              <a:rPr kumimoji="0" lang="zh-CN" altLang="en-US" sz="1100" i="0" u="none" strike="noStrike" kern="1200" cap="none" spc="0" normalizeH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建设中国人的安全网络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Picture 5" descr="C:\Users\004385\Desktop\VI更新各项\LOGO-名片-PPT模版\LOGO组合-蓝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3365" y="449995"/>
            <a:ext cx="2340000" cy="157285"/>
          </a:xfrm>
          <a:prstGeom prst="rect">
            <a:avLst/>
          </a:prstGeom>
          <a:noFill/>
        </p:spPr>
      </p:pic>
      <p:sp>
        <p:nvSpPr>
          <p:cNvPr id="5" name="Rectangle 58"/>
          <p:cNvSpPr>
            <a:spLocks noChangeArrowheads="1"/>
          </p:cNvSpPr>
          <p:nvPr userDrawn="1"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英文标题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:32-35pt 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颜色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 R153 G0 B0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: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US" altLang="zh-CN" sz="1100" err="1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 LT Medium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: Arial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中文标题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:30-32pt 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颜色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 R153 G0 B0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字体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黑体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英文正文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:20-22pt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子目录 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(2-5</a:t>
            </a: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级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) :18pt 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颜色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黑色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: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US" altLang="zh-CN" sz="1100" err="1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 LT Regular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: Arial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中文正文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:18-20pt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子目录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(2-5</a:t>
            </a: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级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):18pt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颜色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黑色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字体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细黑体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59"/>
          <p:cNvSpPr>
            <a:spLocks noChangeArrowheads="1"/>
          </p:cNvSpPr>
          <p:nvPr userDrawn="1"/>
        </p:nvSpPr>
        <p:spPr bwMode="auto">
          <a:xfrm>
            <a:off x="11544334" y="1039171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chemeClr val="bg1"/>
              </a:solidFill>
              <a:latin typeface="华文细黑" pitchFamily="2" charset="-122"/>
            </a:endParaRPr>
          </a:p>
        </p:txBody>
      </p:sp>
      <p:sp>
        <p:nvSpPr>
          <p:cNvPr id="9" name="Rectangle 60"/>
          <p:cNvSpPr>
            <a:spLocks noChangeArrowheads="1"/>
          </p:cNvSpPr>
          <p:nvPr userDrawn="1"/>
        </p:nvSpPr>
        <p:spPr bwMode="auto">
          <a:xfrm>
            <a:off x="11577444" y="85400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chemeClr val="bg1"/>
              </a:solidFill>
              <a:latin typeface="华文细黑" pitchFamily="2" charset="-122"/>
            </a:endParaRPr>
          </a:p>
        </p:txBody>
      </p:sp>
      <p:sp>
        <p:nvSpPr>
          <p:cNvPr id="10" name="Rectangle 61"/>
          <p:cNvSpPr>
            <a:spLocks noChangeArrowheads="1"/>
          </p:cNvSpPr>
          <p:nvPr userDrawn="1"/>
        </p:nvSpPr>
        <p:spPr bwMode="auto">
          <a:xfrm>
            <a:off x="11577444" y="2971951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62"/>
          <p:cNvGrpSpPr>
            <a:grpSpLocks/>
          </p:cNvGrpSpPr>
          <p:nvPr userDrawn="1"/>
        </p:nvGrpSpPr>
        <p:grpSpPr bwMode="auto">
          <a:xfrm>
            <a:off x="11663169" y="3332314"/>
            <a:ext cx="739775" cy="182562"/>
            <a:chOff x="5893" y="2387"/>
            <a:chExt cx="466" cy="115"/>
          </a:xfrm>
        </p:grpSpPr>
        <p:sp>
          <p:nvSpPr>
            <p:cNvPr id="12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67"/>
          <p:cNvGrpSpPr>
            <a:grpSpLocks/>
          </p:cNvGrpSpPr>
          <p:nvPr userDrawn="1"/>
        </p:nvGrpSpPr>
        <p:grpSpPr bwMode="auto">
          <a:xfrm>
            <a:off x="11663169" y="3548214"/>
            <a:ext cx="739775" cy="182562"/>
            <a:chOff x="5893" y="2523"/>
            <a:chExt cx="466" cy="115"/>
          </a:xfrm>
        </p:grpSpPr>
        <p:sp>
          <p:nvSpPr>
            <p:cNvPr id="17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72"/>
          <p:cNvGrpSpPr>
            <a:grpSpLocks/>
          </p:cNvGrpSpPr>
          <p:nvPr userDrawn="1"/>
        </p:nvGrpSpPr>
        <p:grpSpPr bwMode="auto">
          <a:xfrm>
            <a:off x="11663169" y="3764114"/>
            <a:ext cx="739775" cy="182562"/>
            <a:chOff x="5893" y="2659"/>
            <a:chExt cx="466" cy="115"/>
          </a:xfrm>
        </p:grpSpPr>
        <p:sp>
          <p:nvSpPr>
            <p:cNvPr id="22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77"/>
          <p:cNvGrpSpPr>
            <a:grpSpLocks/>
          </p:cNvGrpSpPr>
          <p:nvPr userDrawn="1"/>
        </p:nvGrpSpPr>
        <p:grpSpPr bwMode="auto">
          <a:xfrm>
            <a:off x="11663169" y="3116414"/>
            <a:ext cx="739775" cy="188912"/>
            <a:chOff x="5893" y="2251"/>
            <a:chExt cx="466" cy="119"/>
          </a:xfrm>
        </p:grpSpPr>
        <p:sp>
          <p:nvSpPr>
            <p:cNvPr id="27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82"/>
          <p:cNvGrpSpPr>
            <a:grpSpLocks/>
          </p:cNvGrpSpPr>
          <p:nvPr userDrawn="1"/>
        </p:nvGrpSpPr>
        <p:grpSpPr bwMode="auto">
          <a:xfrm>
            <a:off x="11663169" y="4124476"/>
            <a:ext cx="739775" cy="182563"/>
            <a:chOff x="5893" y="2886"/>
            <a:chExt cx="466" cy="115"/>
          </a:xfrm>
        </p:grpSpPr>
        <p:sp>
          <p:nvSpPr>
            <p:cNvPr id="32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87"/>
          <p:cNvGrpSpPr>
            <a:grpSpLocks/>
          </p:cNvGrpSpPr>
          <p:nvPr userDrawn="1"/>
        </p:nvGrpSpPr>
        <p:grpSpPr bwMode="auto">
          <a:xfrm>
            <a:off x="11663169" y="4340376"/>
            <a:ext cx="739775" cy="182563"/>
            <a:chOff x="5893" y="3022"/>
            <a:chExt cx="466" cy="115"/>
          </a:xfrm>
        </p:grpSpPr>
        <p:sp>
          <p:nvSpPr>
            <p:cNvPr id="37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92"/>
          <p:cNvGrpSpPr>
            <a:grpSpLocks/>
          </p:cNvGrpSpPr>
          <p:nvPr userDrawn="1"/>
        </p:nvGrpSpPr>
        <p:grpSpPr bwMode="auto">
          <a:xfrm>
            <a:off x="11663169" y="4556276"/>
            <a:ext cx="739775" cy="182563"/>
            <a:chOff x="5893" y="3158"/>
            <a:chExt cx="466" cy="115"/>
          </a:xfrm>
        </p:grpSpPr>
        <p:sp>
          <p:nvSpPr>
            <p:cNvPr id="42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97"/>
          <p:cNvGrpSpPr>
            <a:grpSpLocks/>
          </p:cNvGrpSpPr>
          <p:nvPr userDrawn="1"/>
        </p:nvGrpSpPr>
        <p:grpSpPr bwMode="auto">
          <a:xfrm>
            <a:off x="11663169" y="4916639"/>
            <a:ext cx="739775" cy="182562"/>
            <a:chOff x="5893" y="3385"/>
            <a:chExt cx="466" cy="115"/>
          </a:xfrm>
        </p:grpSpPr>
        <p:sp>
          <p:nvSpPr>
            <p:cNvPr id="47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" name="Group 102"/>
          <p:cNvGrpSpPr>
            <a:grpSpLocks/>
          </p:cNvGrpSpPr>
          <p:nvPr userDrawn="1"/>
        </p:nvGrpSpPr>
        <p:grpSpPr bwMode="auto">
          <a:xfrm>
            <a:off x="11663169" y="5132539"/>
            <a:ext cx="739775" cy="182562"/>
            <a:chOff x="5893" y="3521"/>
            <a:chExt cx="466" cy="115"/>
          </a:xfrm>
        </p:grpSpPr>
        <p:sp>
          <p:nvSpPr>
            <p:cNvPr id="52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107"/>
          <p:cNvGrpSpPr>
            <a:grpSpLocks/>
          </p:cNvGrpSpPr>
          <p:nvPr userDrawn="1"/>
        </p:nvGrpSpPr>
        <p:grpSpPr bwMode="auto">
          <a:xfrm>
            <a:off x="11663169" y="5348439"/>
            <a:ext cx="739775" cy="182562"/>
            <a:chOff x="5893" y="3657"/>
            <a:chExt cx="466" cy="115"/>
          </a:xfrm>
        </p:grpSpPr>
        <p:sp>
          <p:nvSpPr>
            <p:cNvPr id="57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Group 112"/>
          <p:cNvGrpSpPr>
            <a:grpSpLocks/>
          </p:cNvGrpSpPr>
          <p:nvPr userDrawn="1"/>
        </p:nvGrpSpPr>
        <p:grpSpPr bwMode="auto">
          <a:xfrm>
            <a:off x="11663169" y="5708801"/>
            <a:ext cx="739775" cy="182563"/>
            <a:chOff x="5893" y="3884"/>
            <a:chExt cx="466" cy="115"/>
          </a:xfrm>
        </p:grpSpPr>
        <p:sp>
          <p:nvSpPr>
            <p:cNvPr id="62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Group 117"/>
          <p:cNvGrpSpPr>
            <a:grpSpLocks/>
          </p:cNvGrpSpPr>
          <p:nvPr userDrawn="1"/>
        </p:nvGrpSpPr>
        <p:grpSpPr bwMode="auto">
          <a:xfrm>
            <a:off x="11663169" y="5934226"/>
            <a:ext cx="739775" cy="182563"/>
            <a:chOff x="5893" y="4026"/>
            <a:chExt cx="466" cy="115"/>
          </a:xfrm>
        </p:grpSpPr>
        <p:sp>
          <p:nvSpPr>
            <p:cNvPr id="67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" name="Group 122"/>
          <p:cNvGrpSpPr>
            <a:grpSpLocks/>
          </p:cNvGrpSpPr>
          <p:nvPr userDrawn="1"/>
        </p:nvGrpSpPr>
        <p:grpSpPr bwMode="auto">
          <a:xfrm>
            <a:off x="11663169" y="6158064"/>
            <a:ext cx="739775" cy="182562"/>
            <a:chOff x="5893" y="4167"/>
            <a:chExt cx="466" cy="115"/>
          </a:xfrm>
        </p:grpSpPr>
        <p:sp>
          <p:nvSpPr>
            <p:cNvPr id="72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004385\Desktop\00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064" y="14687"/>
            <a:ext cx="11522075" cy="6480175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211350" y="5988069"/>
            <a:ext cx="1953575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</a:t>
            </a:r>
            <a:r>
              <a:rPr kumimoji="0" lang="zh-CN" altLang="en-US" sz="1100" i="0" u="none" strike="noStrike" kern="1200" cap="none" spc="0" normalizeH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建设中国人的安全网络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Picture 5" descr="C:\Users\004385\Desktop\VI更新各项\LOGO-名片-PPT模版\LOGO组合-蓝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2483" y="280964"/>
            <a:ext cx="2340000" cy="157285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8429" y="14687"/>
            <a:ext cx="7849269" cy="68984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305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004385\Desktop\00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064" y="14687"/>
            <a:ext cx="11522075" cy="6480175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211350" y="5988069"/>
            <a:ext cx="1953575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</a:t>
            </a:r>
            <a:r>
              <a:rPr kumimoji="0" lang="zh-CN" altLang="en-US" sz="1100" i="0" u="none" strike="noStrike" kern="1200" cap="none" spc="0" normalizeH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建设中国人的安全网络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Picture 5" descr="C:\Users\004385\Desktop\VI更新各项\LOGO-名片-PPT模版\LOGO组合-蓝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2483" y="280964"/>
            <a:ext cx="2340000" cy="157285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8429" y="14687"/>
            <a:ext cx="7849269" cy="68984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888776989"/>
              </p:ext>
            </p:extLst>
          </p:nvPr>
        </p:nvGraphicFramePr>
        <p:xfrm>
          <a:off x="11665693" y="1079847"/>
          <a:ext cx="1656184" cy="530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xmlns="" val="151718261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3911462824"/>
                    </a:ext>
                  </a:extLst>
                </a:gridCol>
              </a:tblGrid>
              <a:tr h="4080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背景颜色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750451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白色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4433483"/>
                  </a:ext>
                </a:extLst>
              </a:tr>
              <a:tr h="4080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字体颜色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0734517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黑色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296388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6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灰色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297848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强调亮蓝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004518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强调深红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6196676"/>
                  </a:ext>
                </a:extLst>
              </a:tr>
              <a:tr h="4080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色块颜色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4232355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冰蓝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141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浅灰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767645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6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靛蓝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125489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天蓝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578295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亮蓝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420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418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004385\Desktop\00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</p:spPr>
      </p:pic>
      <p:pic>
        <p:nvPicPr>
          <p:cNvPr id="6" name="Picture 3" descr="C:\Users\004385\Desktop\VI更新各项\LOGO-名片-PPT模版\LOGO组合-白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25" y="416881"/>
            <a:ext cx="2677936" cy="1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004385\Desktop\VI更新各项\PPT模版底图\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32488"/>
            <a:ext cx="11522075" cy="6480175"/>
          </a:xfrm>
          <a:prstGeom prst="rect">
            <a:avLst/>
          </a:prstGeom>
          <a:noFill/>
        </p:spPr>
      </p:pic>
      <p:pic>
        <p:nvPicPr>
          <p:cNvPr id="2" name="Picture 2" descr="C:\Users\004385\Desktop\VI更新各项\LOGO组合-反白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7" y="269835"/>
            <a:ext cx="2160000" cy="183147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211350" y="5988069"/>
            <a:ext cx="1953575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</a:t>
            </a:r>
            <a:r>
              <a:rPr kumimoji="0" lang="zh-CN" altLang="en-US" sz="1100" i="0" u="none" strike="noStrike" kern="1200" cap="none" spc="0" normalizeH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建设中国人的安全网络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0000" y="-32488"/>
            <a:ext cx="7849269" cy="708893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491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49019" y="2437351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交换机</a:t>
            </a:r>
            <a:r>
              <a:rPr lang="zh-CN" altLang="en-US" sz="5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基础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8179" y="5610241"/>
            <a:ext cx="10369868" cy="437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迈普通信技术股份有限公司</a:t>
            </a:r>
            <a:r>
              <a:rPr kumimoji="0" lang="en-US" altLang="zh-CN" sz="150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	</a:t>
            </a:r>
            <a:r>
              <a:rPr kumimoji="0" lang="zh-CN" altLang="en-US" sz="150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技术培训中心</a:t>
            </a:r>
            <a:endParaRPr kumimoji="0" lang="zh-CN" altLang="en-US" sz="150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6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b="1">
                <a:latin typeface="+mn-lt"/>
              </a:rPr>
              <a:t>Access</a:t>
            </a:r>
            <a:r>
              <a:rPr lang="zh-CN" altLang="en-US" sz="2400" b="1">
                <a:latin typeface="+mn-lt"/>
              </a:rPr>
              <a:t>链路类型端口</a:t>
            </a:r>
          </a:p>
        </p:txBody>
      </p:sp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2903460" y="2143370"/>
            <a:ext cx="544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>
            <a:off x="2903460" y="3436405"/>
            <a:ext cx="544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>
            <a:off x="7939096" y="2074368"/>
            <a:ext cx="544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7939096" y="3436405"/>
            <a:ext cx="544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6101546" y="3095896"/>
            <a:ext cx="183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6238050" y="2822889"/>
            <a:ext cx="170104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>
            <a:off x="3447974" y="3095896"/>
            <a:ext cx="16335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>
            <a:off x="3447975" y="2822889"/>
            <a:ext cx="16320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 flipV="1">
            <a:off x="3447975" y="3095896"/>
            <a:ext cx="0" cy="3405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92" name="Line 12"/>
          <p:cNvSpPr>
            <a:spLocks noChangeShapeType="1"/>
          </p:cNvSpPr>
          <p:nvPr/>
        </p:nvSpPr>
        <p:spPr bwMode="auto">
          <a:xfrm>
            <a:off x="3447975" y="2143370"/>
            <a:ext cx="0" cy="6795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 flipV="1">
            <a:off x="7939096" y="2074368"/>
            <a:ext cx="0" cy="7485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7939096" y="3095896"/>
            <a:ext cx="0" cy="3405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8495" name="Picture 1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8946" y="1666357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8496" name="Picture 16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8946" y="2959392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8497" name="Picture 17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4610" y="1666357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8498" name="Picture 18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6109" y="2959392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2427947" y="2279874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2427947" y="3572909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8483611" y="2279874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PCC</a:t>
            </a: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8482111" y="3572909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PCD</a:t>
            </a:r>
          </a:p>
        </p:txBody>
      </p:sp>
      <p:pic>
        <p:nvPicPr>
          <p:cNvPr id="148503" name="Picture 23" descr="通用交换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9991" y="1804361"/>
            <a:ext cx="3198086" cy="23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85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0423228"/>
              </p:ext>
            </p:extLst>
          </p:nvPr>
        </p:nvGraphicFramePr>
        <p:xfrm>
          <a:off x="5216523" y="2618884"/>
          <a:ext cx="885024" cy="157504"/>
        </p:xfrm>
        <a:graphic>
          <a:graphicData uri="http://schemas.openxmlformats.org/presentationml/2006/ole">
            <p:oleObj spid="_x0000_s2098" name="绘图" r:id="rId6" imgW="1277392" imgH="226737" progId="">
              <p:embed/>
            </p:oleObj>
          </a:graphicData>
        </a:graphic>
      </p:graphicFrame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4061492" y="3097396"/>
            <a:ext cx="319658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06" name="Line 26"/>
          <p:cNvSpPr>
            <a:spLocks noChangeShapeType="1"/>
          </p:cNvSpPr>
          <p:nvPr/>
        </p:nvSpPr>
        <p:spPr bwMode="auto">
          <a:xfrm>
            <a:off x="4059991" y="2822889"/>
            <a:ext cx="31965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85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5738448"/>
              </p:ext>
            </p:extLst>
          </p:nvPr>
        </p:nvGraphicFramePr>
        <p:xfrm>
          <a:off x="5216523" y="3161898"/>
          <a:ext cx="885024" cy="157504"/>
        </p:xfrm>
        <a:graphic>
          <a:graphicData uri="http://schemas.openxmlformats.org/presentationml/2006/ole">
            <p:oleObj spid="_x0000_s2099" name="绘图" r:id="rId7" imgW="1277392" imgH="226737" progId="">
              <p:embed/>
            </p:oleObj>
          </a:graphicData>
        </a:graphic>
      </p:graphicFrame>
      <p:graphicFrame>
        <p:nvGraphicFramePr>
          <p:cNvPr id="1485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3657164"/>
              </p:ext>
            </p:extLst>
          </p:nvPr>
        </p:nvGraphicFramePr>
        <p:xfrm>
          <a:off x="3243969" y="3706413"/>
          <a:ext cx="748521" cy="117003"/>
        </p:xfrm>
        <a:graphic>
          <a:graphicData uri="http://schemas.openxmlformats.org/presentationml/2006/ole">
            <p:oleObj spid="_x0000_s2100" name="VISIO" r:id="rId8" imgW="1167161" imgH="185854" progId="Visio.Drawing.11">
              <p:embed/>
            </p:oleObj>
          </a:graphicData>
        </a:graphic>
      </p:graphicFrame>
      <p:sp>
        <p:nvSpPr>
          <p:cNvPr id="148509" name="Line 29"/>
          <p:cNvSpPr>
            <a:spLocks noChangeShapeType="1"/>
          </p:cNvSpPr>
          <p:nvPr/>
        </p:nvSpPr>
        <p:spPr bwMode="auto">
          <a:xfrm>
            <a:off x="3107466" y="1937865"/>
            <a:ext cx="544514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0" name="Line 30"/>
          <p:cNvSpPr>
            <a:spLocks noChangeShapeType="1"/>
          </p:cNvSpPr>
          <p:nvPr/>
        </p:nvSpPr>
        <p:spPr bwMode="auto">
          <a:xfrm>
            <a:off x="3651980" y="2617382"/>
            <a:ext cx="340510" cy="150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1" name="Line 31"/>
          <p:cNvSpPr>
            <a:spLocks noChangeShapeType="1"/>
          </p:cNvSpPr>
          <p:nvPr/>
        </p:nvSpPr>
        <p:spPr bwMode="auto">
          <a:xfrm>
            <a:off x="3651980" y="1937865"/>
            <a:ext cx="0" cy="67951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2" name="Line 32"/>
          <p:cNvSpPr>
            <a:spLocks noChangeShapeType="1"/>
          </p:cNvSpPr>
          <p:nvPr/>
        </p:nvSpPr>
        <p:spPr bwMode="auto">
          <a:xfrm>
            <a:off x="3107466" y="3638911"/>
            <a:ext cx="544514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3" name="Line 33"/>
          <p:cNvSpPr>
            <a:spLocks noChangeShapeType="1"/>
          </p:cNvSpPr>
          <p:nvPr/>
        </p:nvSpPr>
        <p:spPr bwMode="auto">
          <a:xfrm>
            <a:off x="3651980" y="3230900"/>
            <a:ext cx="0" cy="40801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4" name="Line 34"/>
          <p:cNvSpPr>
            <a:spLocks noChangeShapeType="1"/>
          </p:cNvSpPr>
          <p:nvPr/>
        </p:nvSpPr>
        <p:spPr bwMode="auto">
          <a:xfrm>
            <a:off x="7733591" y="1937865"/>
            <a:ext cx="544514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5" name="Line 35"/>
          <p:cNvSpPr>
            <a:spLocks noChangeShapeType="1"/>
          </p:cNvSpPr>
          <p:nvPr/>
        </p:nvSpPr>
        <p:spPr bwMode="auto">
          <a:xfrm flipH="1">
            <a:off x="7394582" y="2617382"/>
            <a:ext cx="339009" cy="150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6" name="Line 36"/>
          <p:cNvSpPr>
            <a:spLocks noChangeShapeType="1"/>
          </p:cNvSpPr>
          <p:nvPr/>
        </p:nvSpPr>
        <p:spPr bwMode="auto">
          <a:xfrm>
            <a:off x="7733591" y="1937865"/>
            <a:ext cx="0" cy="67951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7" name="Line 37"/>
          <p:cNvSpPr>
            <a:spLocks noChangeShapeType="1"/>
          </p:cNvSpPr>
          <p:nvPr/>
        </p:nvSpPr>
        <p:spPr bwMode="auto">
          <a:xfrm>
            <a:off x="7394581" y="3230900"/>
            <a:ext cx="340509" cy="15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8" name="Line 38"/>
          <p:cNvSpPr>
            <a:spLocks noChangeShapeType="1"/>
          </p:cNvSpPr>
          <p:nvPr/>
        </p:nvSpPr>
        <p:spPr bwMode="auto">
          <a:xfrm>
            <a:off x="7735090" y="3638911"/>
            <a:ext cx="61201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19" name="Line 39"/>
          <p:cNvSpPr>
            <a:spLocks noChangeShapeType="1"/>
          </p:cNvSpPr>
          <p:nvPr/>
        </p:nvSpPr>
        <p:spPr bwMode="auto">
          <a:xfrm flipH="1">
            <a:off x="7733591" y="3230900"/>
            <a:ext cx="0" cy="40801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20" name="Line 40"/>
          <p:cNvSpPr>
            <a:spLocks noChangeShapeType="1"/>
          </p:cNvSpPr>
          <p:nvPr/>
        </p:nvSpPr>
        <p:spPr bwMode="auto">
          <a:xfrm>
            <a:off x="3651980" y="3229399"/>
            <a:ext cx="340510" cy="150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85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2273033"/>
              </p:ext>
            </p:extLst>
          </p:nvPr>
        </p:nvGraphicFramePr>
        <p:xfrm>
          <a:off x="3243969" y="1733860"/>
          <a:ext cx="748521" cy="117003"/>
        </p:xfrm>
        <a:graphic>
          <a:graphicData uri="http://schemas.openxmlformats.org/presentationml/2006/ole">
            <p:oleObj spid="_x0000_s2101" name="VISIO" r:id="rId9" imgW="1167161" imgH="185854" progId="Visio.Drawing.11">
              <p:embed/>
            </p:oleObj>
          </a:graphicData>
        </a:graphic>
      </p:graphicFrame>
      <p:graphicFrame>
        <p:nvGraphicFramePr>
          <p:cNvPr id="1485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5881129"/>
              </p:ext>
            </p:extLst>
          </p:nvPr>
        </p:nvGraphicFramePr>
        <p:xfrm>
          <a:off x="7394581" y="1733860"/>
          <a:ext cx="748520" cy="117003"/>
        </p:xfrm>
        <a:graphic>
          <a:graphicData uri="http://schemas.openxmlformats.org/presentationml/2006/ole">
            <p:oleObj spid="_x0000_s2102" name="VISIO" r:id="rId10" imgW="1167161" imgH="185854" progId="Visio.Drawing.11">
              <p:embed/>
            </p:oleObj>
          </a:graphicData>
        </a:graphic>
      </p:graphicFrame>
      <p:graphicFrame>
        <p:nvGraphicFramePr>
          <p:cNvPr id="14852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5632865"/>
              </p:ext>
            </p:extLst>
          </p:nvPr>
        </p:nvGraphicFramePr>
        <p:xfrm>
          <a:off x="7462083" y="3706413"/>
          <a:ext cx="748521" cy="117003"/>
        </p:xfrm>
        <a:graphic>
          <a:graphicData uri="http://schemas.openxmlformats.org/presentationml/2006/ole">
            <p:oleObj spid="_x0000_s2103" name="VISIO" r:id="rId11" imgW="1167161" imgH="185854" progId="Visio.Drawing.11">
              <p:embed/>
            </p:oleObj>
          </a:graphicData>
        </a:graphic>
      </p:graphicFrame>
      <p:sp>
        <p:nvSpPr>
          <p:cNvPr id="148524" name="Text Box 44"/>
          <p:cNvSpPr txBox="1">
            <a:spLocks noChangeArrowheads="1"/>
          </p:cNvSpPr>
          <p:nvPr/>
        </p:nvSpPr>
        <p:spPr bwMode="auto">
          <a:xfrm>
            <a:off x="5080017" y="1007839"/>
            <a:ext cx="15451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sp>
        <p:nvSpPr>
          <p:cNvPr id="148525" name="Line 45"/>
          <p:cNvSpPr>
            <a:spLocks noChangeShapeType="1"/>
          </p:cNvSpPr>
          <p:nvPr/>
        </p:nvSpPr>
        <p:spPr bwMode="auto">
          <a:xfrm flipH="1">
            <a:off x="4059991" y="1393350"/>
            <a:ext cx="1293035" cy="1293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26" name="Line 46"/>
          <p:cNvSpPr>
            <a:spLocks noChangeShapeType="1"/>
          </p:cNvSpPr>
          <p:nvPr/>
        </p:nvSpPr>
        <p:spPr bwMode="auto">
          <a:xfrm>
            <a:off x="5965043" y="1393350"/>
            <a:ext cx="1293035" cy="1293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2222442" y="4680247"/>
            <a:ext cx="724819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在进入交换机端口时，附加缺省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出交换机端口时，去掉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0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只一般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用于连接用户设备</a:t>
            </a:r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5173177" y="3208399"/>
            <a:ext cx="9162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Tag=20</a:t>
            </a:r>
          </a:p>
        </p:txBody>
      </p:sp>
      <p:sp>
        <p:nvSpPr>
          <p:cNvPr id="148529" name="Text Box 49"/>
          <p:cNvSpPr txBox="1">
            <a:spLocks noChangeArrowheads="1"/>
          </p:cNvSpPr>
          <p:nvPr/>
        </p:nvSpPr>
        <p:spPr bwMode="auto">
          <a:xfrm>
            <a:off x="5173177" y="2345876"/>
            <a:ext cx="9162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Tag=10</a:t>
            </a:r>
          </a:p>
        </p:txBody>
      </p:sp>
    </p:spTree>
    <p:extLst>
      <p:ext uri="{BB962C8B-B14F-4D97-AF65-F5344CB8AC3E}">
        <p14:creationId xmlns:p14="http://schemas.microsoft.com/office/powerpoint/2010/main" xmlns="" val="1118132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b="1">
                <a:latin typeface="+mn-lt"/>
              </a:rPr>
              <a:t>跨交换机</a:t>
            </a:r>
            <a:r>
              <a:rPr lang="en-US" altLang="en-US" sz="2400" b="1">
                <a:latin typeface="+mn-lt"/>
              </a:rPr>
              <a:t>VLAN</a:t>
            </a:r>
            <a:r>
              <a:rPr lang="zh-CN" altLang="en-US" sz="2400" b="1">
                <a:latin typeface="+mn-lt"/>
              </a:rPr>
              <a:t>标签操作</a:t>
            </a: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2903460" y="2717897"/>
            <a:ext cx="544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2903460" y="4010932"/>
            <a:ext cx="544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7939096" y="2648895"/>
            <a:ext cx="544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7939096" y="4010932"/>
            <a:ext cx="544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054072" y="3668922"/>
            <a:ext cx="883524" cy="15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7054072" y="3397416"/>
            <a:ext cx="8850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V="1">
            <a:off x="3447975" y="3668922"/>
            <a:ext cx="816022" cy="15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3447975" y="3397416"/>
            <a:ext cx="8160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 flipV="1">
            <a:off x="3447975" y="3670423"/>
            <a:ext cx="0" cy="3405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>
            <a:off x="3447975" y="2717897"/>
            <a:ext cx="0" cy="6795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 flipV="1">
            <a:off x="7939096" y="2648895"/>
            <a:ext cx="0" cy="7485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7939096" y="3670423"/>
            <a:ext cx="0" cy="3405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775" name="Picture 1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8946" y="2240884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8946" y="3533919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4610" y="2240884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6109" y="3533919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2427947" y="2854401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2427947" y="4147436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8483611" y="2854401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PCC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8482111" y="4147436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PCD</a:t>
            </a:r>
          </a:p>
        </p:txBody>
      </p:sp>
      <p:graphicFrame>
        <p:nvGraphicFramePr>
          <p:cNvPr id="1177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6957132"/>
              </p:ext>
            </p:extLst>
          </p:nvPr>
        </p:nvGraphicFramePr>
        <p:xfrm>
          <a:off x="5216523" y="3307414"/>
          <a:ext cx="885024" cy="157504"/>
        </p:xfrm>
        <a:graphic>
          <a:graphicData uri="http://schemas.openxmlformats.org/presentationml/2006/ole">
            <p:oleObj spid="_x0000_s3122" name="绘图" r:id="rId5" imgW="1277392" imgH="226737" progId="">
              <p:embed/>
            </p:oleObj>
          </a:graphicData>
        </a:graphic>
      </p:graphicFrame>
      <p:graphicFrame>
        <p:nvGraphicFramePr>
          <p:cNvPr id="1177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4450771"/>
              </p:ext>
            </p:extLst>
          </p:nvPr>
        </p:nvGraphicFramePr>
        <p:xfrm>
          <a:off x="5216523" y="3601422"/>
          <a:ext cx="885024" cy="157504"/>
        </p:xfrm>
        <a:graphic>
          <a:graphicData uri="http://schemas.openxmlformats.org/presentationml/2006/ole">
            <p:oleObj spid="_x0000_s3123" name="绘图" r:id="rId6" imgW="1277392" imgH="226737" progId="">
              <p:embed/>
            </p:oleObj>
          </a:graphicData>
        </a:graphic>
      </p:graphicFrame>
      <p:graphicFrame>
        <p:nvGraphicFramePr>
          <p:cNvPr id="1177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8611404"/>
              </p:ext>
            </p:extLst>
          </p:nvPr>
        </p:nvGraphicFramePr>
        <p:xfrm>
          <a:off x="3243969" y="4280940"/>
          <a:ext cx="748521" cy="117003"/>
        </p:xfrm>
        <a:graphic>
          <a:graphicData uri="http://schemas.openxmlformats.org/presentationml/2006/ole">
            <p:oleObj spid="_x0000_s3124" name="VISIO" r:id="rId7" imgW="1167161" imgH="185854" progId="Visio.Drawing.11">
              <p:embed/>
            </p:oleObj>
          </a:graphicData>
        </a:graphic>
      </p:graphicFrame>
      <p:sp>
        <p:nvSpPr>
          <p:cNvPr id="117786" name="Line 26"/>
          <p:cNvSpPr>
            <a:spLocks noChangeShapeType="1"/>
          </p:cNvSpPr>
          <p:nvPr/>
        </p:nvSpPr>
        <p:spPr bwMode="auto">
          <a:xfrm>
            <a:off x="3107466" y="2512392"/>
            <a:ext cx="544514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3651980" y="3191909"/>
            <a:ext cx="340510" cy="150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88" name="Line 28"/>
          <p:cNvSpPr>
            <a:spLocks noChangeShapeType="1"/>
          </p:cNvSpPr>
          <p:nvPr/>
        </p:nvSpPr>
        <p:spPr bwMode="auto">
          <a:xfrm>
            <a:off x="3651980" y="2512392"/>
            <a:ext cx="0" cy="67951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>
            <a:off x="3107466" y="4213438"/>
            <a:ext cx="544514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90" name="Line 30"/>
          <p:cNvSpPr>
            <a:spLocks noChangeShapeType="1"/>
          </p:cNvSpPr>
          <p:nvPr/>
        </p:nvSpPr>
        <p:spPr bwMode="auto">
          <a:xfrm>
            <a:off x="3651980" y="3872928"/>
            <a:ext cx="0" cy="34051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91" name="Line 31"/>
          <p:cNvSpPr>
            <a:spLocks noChangeShapeType="1"/>
          </p:cNvSpPr>
          <p:nvPr/>
        </p:nvSpPr>
        <p:spPr bwMode="auto">
          <a:xfrm>
            <a:off x="7733591" y="2512392"/>
            <a:ext cx="544514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 flipH="1">
            <a:off x="7394582" y="3191909"/>
            <a:ext cx="339009" cy="150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93" name="Line 33"/>
          <p:cNvSpPr>
            <a:spLocks noChangeShapeType="1"/>
          </p:cNvSpPr>
          <p:nvPr/>
        </p:nvSpPr>
        <p:spPr bwMode="auto">
          <a:xfrm>
            <a:off x="7733591" y="2512392"/>
            <a:ext cx="0" cy="67951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94" name="Line 34"/>
          <p:cNvSpPr>
            <a:spLocks noChangeShapeType="1"/>
          </p:cNvSpPr>
          <p:nvPr/>
        </p:nvSpPr>
        <p:spPr bwMode="auto">
          <a:xfrm>
            <a:off x="7394581" y="3871429"/>
            <a:ext cx="340509" cy="15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>
            <a:off x="7735090" y="4213438"/>
            <a:ext cx="61201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96" name="Line 36"/>
          <p:cNvSpPr>
            <a:spLocks noChangeShapeType="1"/>
          </p:cNvSpPr>
          <p:nvPr/>
        </p:nvSpPr>
        <p:spPr bwMode="auto">
          <a:xfrm flipH="1">
            <a:off x="7733591" y="3872928"/>
            <a:ext cx="0" cy="34051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97" name="Line 37"/>
          <p:cNvSpPr>
            <a:spLocks noChangeShapeType="1"/>
          </p:cNvSpPr>
          <p:nvPr/>
        </p:nvSpPr>
        <p:spPr bwMode="auto">
          <a:xfrm>
            <a:off x="3651980" y="3872928"/>
            <a:ext cx="340510" cy="150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77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1996354"/>
              </p:ext>
            </p:extLst>
          </p:nvPr>
        </p:nvGraphicFramePr>
        <p:xfrm>
          <a:off x="3243969" y="2308387"/>
          <a:ext cx="748521" cy="117003"/>
        </p:xfrm>
        <a:graphic>
          <a:graphicData uri="http://schemas.openxmlformats.org/presentationml/2006/ole">
            <p:oleObj spid="_x0000_s3125" name="VISIO" r:id="rId8" imgW="1167161" imgH="185854" progId="Visio.Drawing.11">
              <p:embed/>
            </p:oleObj>
          </a:graphicData>
        </a:graphic>
      </p:graphicFrame>
      <p:graphicFrame>
        <p:nvGraphicFramePr>
          <p:cNvPr id="11779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1573011"/>
              </p:ext>
            </p:extLst>
          </p:nvPr>
        </p:nvGraphicFramePr>
        <p:xfrm>
          <a:off x="7394581" y="2308387"/>
          <a:ext cx="748520" cy="117003"/>
        </p:xfrm>
        <a:graphic>
          <a:graphicData uri="http://schemas.openxmlformats.org/presentationml/2006/ole">
            <p:oleObj spid="_x0000_s3126" name="VISIO" r:id="rId9" imgW="1167161" imgH="185854" progId="Visio.Drawing.11">
              <p:embed/>
            </p:oleObj>
          </a:graphicData>
        </a:graphic>
      </p:graphicFrame>
      <p:graphicFrame>
        <p:nvGraphicFramePr>
          <p:cNvPr id="11780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7083213"/>
              </p:ext>
            </p:extLst>
          </p:nvPr>
        </p:nvGraphicFramePr>
        <p:xfrm>
          <a:off x="7462083" y="4280940"/>
          <a:ext cx="748521" cy="117003"/>
        </p:xfrm>
        <a:graphic>
          <a:graphicData uri="http://schemas.openxmlformats.org/presentationml/2006/ole">
            <p:oleObj spid="_x0000_s3127" name="VISIO" r:id="rId10" imgW="1167161" imgH="185854" progId="Visio.Drawing.11">
              <p:embed/>
            </p:oleObj>
          </a:graphicData>
        </a:graphic>
      </p:graphicFrame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4293123" y="1136101"/>
            <a:ext cx="24618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不带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</a:p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以太网帧</a:t>
            </a:r>
          </a:p>
        </p:txBody>
      </p:sp>
      <p:sp>
        <p:nvSpPr>
          <p:cNvPr id="117802" name="Line 42"/>
          <p:cNvSpPr>
            <a:spLocks noChangeShapeType="1"/>
          </p:cNvSpPr>
          <p:nvPr/>
        </p:nvSpPr>
        <p:spPr bwMode="auto">
          <a:xfrm flipH="1">
            <a:off x="3719483" y="1559866"/>
            <a:ext cx="1225533" cy="681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803" name="Line 43"/>
          <p:cNvSpPr>
            <a:spLocks noChangeShapeType="1"/>
          </p:cNvSpPr>
          <p:nvPr/>
        </p:nvSpPr>
        <p:spPr bwMode="auto">
          <a:xfrm>
            <a:off x="6236551" y="1492364"/>
            <a:ext cx="1429538" cy="748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2291444" y="5098462"/>
            <a:ext cx="6396173" cy="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79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079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79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标签的以太网帧在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r>
              <a:rPr lang="zh-CN" altLang="en-US" sz="2079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间传递</a:t>
            </a:r>
          </a:p>
        </p:txBody>
      </p:sp>
      <p:grpSp>
        <p:nvGrpSpPr>
          <p:cNvPr id="117805" name="Group 45"/>
          <p:cNvGrpSpPr>
            <a:grpSpLocks noChangeAspect="1"/>
          </p:cNvGrpSpPr>
          <p:nvPr/>
        </p:nvGrpSpPr>
        <p:grpSpPr bwMode="auto">
          <a:xfrm>
            <a:off x="3924988" y="3193411"/>
            <a:ext cx="883524" cy="639017"/>
            <a:chOff x="470" y="447"/>
            <a:chExt cx="576" cy="417"/>
          </a:xfrm>
        </p:grpSpPr>
        <p:sp>
          <p:nvSpPr>
            <p:cNvPr id="117806" name="AutoShape 4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07" name="Freeform 4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08" name="Freeform 4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09" name="Freeform 4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10" name="Freeform 5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11" name="Freeform 5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12" name="Freeform 5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13" name="Freeform 5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14" name="Freeform 5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15" name="Freeform 5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16" name="Freeform 5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17" name="Freeform 5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818" name="Group 58"/>
          <p:cNvGrpSpPr>
            <a:grpSpLocks noChangeAspect="1"/>
          </p:cNvGrpSpPr>
          <p:nvPr/>
        </p:nvGrpSpPr>
        <p:grpSpPr bwMode="auto">
          <a:xfrm>
            <a:off x="6442056" y="3193411"/>
            <a:ext cx="883524" cy="639017"/>
            <a:chOff x="470" y="447"/>
            <a:chExt cx="576" cy="417"/>
          </a:xfrm>
        </p:grpSpPr>
        <p:sp>
          <p:nvSpPr>
            <p:cNvPr id="117819" name="AutoShape 59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0" name="Freeform 60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1" name="Freeform 61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2" name="Freeform 62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3" name="Freeform 63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4" name="Freeform 64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5" name="Freeform 65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6" name="Freeform 66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7" name="Freeform 67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8" name="Freeform 68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29" name="Freeform 69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30" name="Freeform 70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831" name="Line 71"/>
          <p:cNvSpPr>
            <a:spLocks noChangeShapeType="1"/>
          </p:cNvSpPr>
          <p:nvPr/>
        </p:nvSpPr>
        <p:spPr bwMode="auto">
          <a:xfrm>
            <a:off x="4808512" y="3532419"/>
            <a:ext cx="16335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832" name="Text Box 72"/>
          <p:cNvSpPr txBox="1">
            <a:spLocks noChangeArrowheads="1"/>
          </p:cNvSpPr>
          <p:nvPr/>
        </p:nvSpPr>
        <p:spPr bwMode="auto">
          <a:xfrm>
            <a:off x="5193375" y="3691424"/>
            <a:ext cx="875817" cy="32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512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Tag=20</a:t>
            </a:r>
          </a:p>
        </p:txBody>
      </p:sp>
      <p:sp>
        <p:nvSpPr>
          <p:cNvPr id="117833" name="Text Box 73"/>
          <p:cNvSpPr txBox="1">
            <a:spLocks noChangeArrowheads="1"/>
          </p:cNvSpPr>
          <p:nvPr/>
        </p:nvSpPr>
        <p:spPr bwMode="auto">
          <a:xfrm>
            <a:off x="5193375" y="2989405"/>
            <a:ext cx="875817" cy="32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512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Tag=10</a:t>
            </a:r>
          </a:p>
        </p:txBody>
      </p:sp>
      <p:sp>
        <p:nvSpPr>
          <p:cNvPr id="117834" name="Text Box 74"/>
          <p:cNvSpPr txBox="1">
            <a:spLocks noChangeArrowheads="1"/>
          </p:cNvSpPr>
          <p:nvPr/>
        </p:nvSpPr>
        <p:spPr bwMode="auto">
          <a:xfrm>
            <a:off x="3584479" y="3166410"/>
            <a:ext cx="816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E1/0/1</a:t>
            </a:r>
          </a:p>
        </p:txBody>
      </p:sp>
      <p:sp>
        <p:nvSpPr>
          <p:cNvPr id="117835" name="Text Box 75"/>
          <p:cNvSpPr txBox="1">
            <a:spLocks noChangeArrowheads="1"/>
          </p:cNvSpPr>
          <p:nvPr/>
        </p:nvSpPr>
        <p:spPr bwMode="auto">
          <a:xfrm>
            <a:off x="3584479" y="3622422"/>
            <a:ext cx="816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E1/0/2</a:t>
            </a:r>
          </a:p>
        </p:txBody>
      </p:sp>
      <p:sp>
        <p:nvSpPr>
          <p:cNvPr id="117838" name="Text Box 78"/>
          <p:cNvSpPr txBox="1">
            <a:spLocks noChangeArrowheads="1"/>
          </p:cNvSpPr>
          <p:nvPr/>
        </p:nvSpPr>
        <p:spPr bwMode="auto">
          <a:xfrm>
            <a:off x="7190576" y="3157409"/>
            <a:ext cx="816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E1/0/1</a:t>
            </a:r>
          </a:p>
        </p:txBody>
      </p:sp>
      <p:sp>
        <p:nvSpPr>
          <p:cNvPr id="117839" name="Text Box 79"/>
          <p:cNvSpPr txBox="1">
            <a:spLocks noChangeArrowheads="1"/>
          </p:cNvSpPr>
          <p:nvPr/>
        </p:nvSpPr>
        <p:spPr bwMode="auto">
          <a:xfrm>
            <a:off x="7190576" y="3623922"/>
            <a:ext cx="816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E1/0/2</a:t>
            </a:r>
          </a:p>
        </p:txBody>
      </p:sp>
      <p:sp>
        <p:nvSpPr>
          <p:cNvPr id="117840" name="Text Box 80"/>
          <p:cNvSpPr txBox="1">
            <a:spLocks noChangeArrowheads="1"/>
          </p:cNvSpPr>
          <p:nvPr/>
        </p:nvSpPr>
        <p:spPr bwMode="auto">
          <a:xfrm>
            <a:off x="5909591" y="3496419"/>
            <a:ext cx="69442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E1/0/24</a:t>
            </a:r>
          </a:p>
        </p:txBody>
      </p:sp>
      <p:sp>
        <p:nvSpPr>
          <p:cNvPr id="117841" name="Text Box 81"/>
          <p:cNvSpPr txBox="1">
            <a:spLocks noChangeArrowheads="1"/>
          </p:cNvSpPr>
          <p:nvPr/>
        </p:nvSpPr>
        <p:spPr bwMode="auto">
          <a:xfrm>
            <a:off x="4685558" y="3328414"/>
            <a:ext cx="69442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E1/0/24</a:t>
            </a:r>
          </a:p>
        </p:txBody>
      </p:sp>
      <p:sp>
        <p:nvSpPr>
          <p:cNvPr id="117842" name="Text Box 82"/>
          <p:cNvSpPr txBox="1">
            <a:spLocks noChangeArrowheads="1"/>
          </p:cNvSpPr>
          <p:nvPr/>
        </p:nvSpPr>
        <p:spPr bwMode="auto">
          <a:xfrm>
            <a:off x="4059991" y="2875401"/>
            <a:ext cx="816022" cy="32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12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</a:p>
        </p:txBody>
      </p:sp>
      <p:sp>
        <p:nvSpPr>
          <p:cNvPr id="117843" name="Text Box 83"/>
          <p:cNvSpPr txBox="1">
            <a:spLocks noChangeArrowheads="1"/>
          </p:cNvSpPr>
          <p:nvPr/>
        </p:nvSpPr>
        <p:spPr bwMode="auto">
          <a:xfrm>
            <a:off x="6577059" y="2875401"/>
            <a:ext cx="816022" cy="32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12">
                <a:latin typeface="微软雅黑" panose="020B0503020204020204" pitchFamily="34" charset="-122"/>
                <a:ea typeface="微软雅黑" panose="020B0503020204020204" pitchFamily="34" charset="-122"/>
              </a:rPr>
              <a:t>SWB</a:t>
            </a:r>
          </a:p>
        </p:txBody>
      </p:sp>
    </p:spTree>
    <p:extLst>
      <p:ext uri="{BB962C8B-B14F-4D97-AF65-F5344CB8AC3E}">
        <p14:creationId xmlns:p14="http://schemas.microsoft.com/office/powerpoint/2010/main" xmlns="" val="4074006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Line 3"/>
          <p:cNvSpPr>
            <a:spLocks noChangeShapeType="1"/>
          </p:cNvSpPr>
          <p:nvPr/>
        </p:nvSpPr>
        <p:spPr bwMode="auto">
          <a:xfrm>
            <a:off x="2903460" y="2131558"/>
            <a:ext cx="544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2903460" y="3424592"/>
            <a:ext cx="544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7939096" y="2062556"/>
            <a:ext cx="544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7939096" y="3424592"/>
            <a:ext cx="544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7054072" y="3082583"/>
            <a:ext cx="883524" cy="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7054072" y="2811075"/>
            <a:ext cx="8850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 flipV="1">
            <a:off x="3447975" y="3082583"/>
            <a:ext cx="816022" cy="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>
            <a:off x="3447975" y="2811075"/>
            <a:ext cx="8160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 flipV="1">
            <a:off x="3447975" y="3084083"/>
            <a:ext cx="0" cy="340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>
            <a:off x="3447975" y="2131558"/>
            <a:ext cx="0" cy="6795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 flipV="1">
            <a:off x="7939096" y="2062556"/>
            <a:ext cx="0" cy="748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7939096" y="3084083"/>
            <a:ext cx="0" cy="340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9823" name="Picture 1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8946" y="1654545"/>
            <a:ext cx="681018" cy="64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9824" name="Picture 16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8946" y="2947580"/>
            <a:ext cx="681018" cy="64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9825" name="Picture 17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4610" y="1654545"/>
            <a:ext cx="681018" cy="64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9826" name="Picture 18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6109" y="2947580"/>
            <a:ext cx="681018" cy="64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2427947" y="2268061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2427947" y="3561095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8483611" y="2268061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PCC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8482111" y="3561095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PCD</a:t>
            </a:r>
          </a:p>
        </p:txBody>
      </p:sp>
      <p:graphicFrame>
        <p:nvGraphicFramePr>
          <p:cNvPr id="119831" name="Object 23"/>
          <p:cNvGraphicFramePr>
            <a:graphicFrameLocks noChangeAspect="1"/>
          </p:cNvGraphicFramePr>
          <p:nvPr/>
        </p:nvGraphicFramePr>
        <p:xfrm>
          <a:off x="5216523" y="2721073"/>
          <a:ext cx="885024" cy="157505"/>
        </p:xfrm>
        <a:graphic>
          <a:graphicData uri="http://schemas.openxmlformats.org/presentationml/2006/ole">
            <p:oleObj spid="_x0000_s4146" name="绘图" r:id="rId5" imgW="1277392" imgH="226737" progId="">
              <p:embed/>
            </p:oleObj>
          </a:graphicData>
        </a:graphic>
      </p:graphicFrame>
      <p:graphicFrame>
        <p:nvGraphicFramePr>
          <p:cNvPr id="119833" name="Object 25"/>
          <p:cNvGraphicFramePr>
            <a:graphicFrameLocks noChangeAspect="1"/>
          </p:cNvGraphicFramePr>
          <p:nvPr/>
        </p:nvGraphicFramePr>
        <p:xfrm>
          <a:off x="3243969" y="3694600"/>
          <a:ext cx="748521" cy="117003"/>
        </p:xfrm>
        <a:graphic>
          <a:graphicData uri="http://schemas.openxmlformats.org/presentationml/2006/ole">
            <p:oleObj spid="_x0000_s4147" name="VISIO" r:id="rId6" imgW="1167161" imgH="185854" progId="Visio.Drawing.11">
              <p:embed/>
            </p:oleObj>
          </a:graphicData>
        </a:graphic>
      </p:graphicFrame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3107466" y="1926052"/>
            <a:ext cx="544514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3651980" y="2605571"/>
            <a:ext cx="340510" cy="15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>
            <a:off x="3651980" y="1926051"/>
            <a:ext cx="0" cy="679519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107466" y="3627097"/>
            <a:ext cx="544514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>
            <a:off x="3651980" y="3307590"/>
            <a:ext cx="0" cy="31950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>
            <a:off x="7733591" y="1926052"/>
            <a:ext cx="544514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 flipH="1">
            <a:off x="7394582" y="2605571"/>
            <a:ext cx="339009" cy="15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7733591" y="1926051"/>
            <a:ext cx="0" cy="679519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7394581" y="3306089"/>
            <a:ext cx="340509" cy="150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>
            <a:off x="7735090" y="3627097"/>
            <a:ext cx="61201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H="1">
            <a:off x="7733591" y="3307590"/>
            <a:ext cx="0" cy="31950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5" name="Line 37"/>
          <p:cNvSpPr>
            <a:spLocks noChangeShapeType="1"/>
          </p:cNvSpPr>
          <p:nvPr/>
        </p:nvSpPr>
        <p:spPr bwMode="auto">
          <a:xfrm>
            <a:off x="3651980" y="3306089"/>
            <a:ext cx="340510" cy="150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9846" name="Object 38"/>
          <p:cNvGraphicFramePr>
            <a:graphicFrameLocks noChangeAspect="1"/>
          </p:cNvGraphicFramePr>
          <p:nvPr/>
        </p:nvGraphicFramePr>
        <p:xfrm>
          <a:off x="3243969" y="1722047"/>
          <a:ext cx="748521" cy="117003"/>
        </p:xfrm>
        <a:graphic>
          <a:graphicData uri="http://schemas.openxmlformats.org/presentationml/2006/ole">
            <p:oleObj spid="_x0000_s4148" name="VISIO" r:id="rId7" imgW="1167161" imgH="185854" progId="Visio.Drawing.11">
              <p:embed/>
            </p:oleObj>
          </a:graphicData>
        </a:graphic>
      </p:graphicFrame>
      <p:graphicFrame>
        <p:nvGraphicFramePr>
          <p:cNvPr id="119847" name="Object 39"/>
          <p:cNvGraphicFramePr>
            <a:graphicFrameLocks noChangeAspect="1"/>
          </p:cNvGraphicFramePr>
          <p:nvPr/>
        </p:nvGraphicFramePr>
        <p:xfrm>
          <a:off x="7394581" y="1722047"/>
          <a:ext cx="748520" cy="117003"/>
        </p:xfrm>
        <a:graphic>
          <a:graphicData uri="http://schemas.openxmlformats.org/presentationml/2006/ole">
            <p:oleObj spid="_x0000_s4149" name="VISIO" r:id="rId8" imgW="1167161" imgH="185854" progId="Visio.Drawing.11">
              <p:embed/>
            </p:oleObj>
          </a:graphicData>
        </a:graphic>
      </p:graphicFrame>
      <p:graphicFrame>
        <p:nvGraphicFramePr>
          <p:cNvPr id="119848" name="Object 40"/>
          <p:cNvGraphicFramePr>
            <a:graphicFrameLocks noChangeAspect="1"/>
          </p:cNvGraphicFramePr>
          <p:nvPr/>
        </p:nvGraphicFramePr>
        <p:xfrm>
          <a:off x="7462083" y="3694600"/>
          <a:ext cx="748521" cy="117003"/>
        </p:xfrm>
        <a:graphic>
          <a:graphicData uri="http://schemas.openxmlformats.org/presentationml/2006/ole">
            <p:oleObj spid="_x0000_s4150" name="VISIO" r:id="rId9" imgW="1167161" imgH="185854" progId="Visio.Drawing.11">
              <p:embed/>
            </p:oleObj>
          </a:graphicData>
        </a:graphic>
      </p:graphicFrame>
      <p:sp>
        <p:nvSpPr>
          <p:cNvPr id="119849" name="Text Box 41"/>
          <p:cNvSpPr txBox="1">
            <a:spLocks noChangeArrowheads="1"/>
          </p:cNvSpPr>
          <p:nvPr/>
        </p:nvSpPr>
        <p:spPr bwMode="auto">
          <a:xfrm>
            <a:off x="4423842" y="1743047"/>
            <a:ext cx="1136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PVID:20</a:t>
            </a:r>
          </a:p>
        </p:txBody>
      </p:sp>
      <p:sp>
        <p:nvSpPr>
          <p:cNvPr id="119850" name="Line 42"/>
          <p:cNvSpPr>
            <a:spLocks noChangeShapeType="1"/>
          </p:cNvSpPr>
          <p:nvPr/>
        </p:nvSpPr>
        <p:spPr bwMode="auto">
          <a:xfrm>
            <a:off x="4876013" y="2197560"/>
            <a:ext cx="0" cy="5655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51" name="Line 43"/>
          <p:cNvSpPr>
            <a:spLocks noChangeShapeType="1"/>
          </p:cNvSpPr>
          <p:nvPr/>
        </p:nvSpPr>
        <p:spPr bwMode="auto">
          <a:xfrm flipH="1" flipV="1">
            <a:off x="6442055" y="3172586"/>
            <a:ext cx="0" cy="5220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52" name="Line 44"/>
          <p:cNvSpPr>
            <a:spLocks noChangeShapeType="1"/>
          </p:cNvSpPr>
          <p:nvPr/>
        </p:nvSpPr>
        <p:spPr bwMode="auto">
          <a:xfrm flipH="1">
            <a:off x="4059991" y="1606544"/>
            <a:ext cx="0" cy="93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53" name="Text Box 45"/>
          <p:cNvSpPr txBox="1">
            <a:spLocks noChangeArrowheads="1"/>
          </p:cNvSpPr>
          <p:nvPr/>
        </p:nvSpPr>
        <p:spPr bwMode="auto">
          <a:xfrm>
            <a:off x="2291444" y="4873632"/>
            <a:ext cx="7862081" cy="160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允许多个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通过，可以接收和发送多个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的数据帧</a:t>
            </a:r>
          </a:p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的以太网帧不带标签</a:t>
            </a:r>
          </a:p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一般用于交换机之间连接</a:t>
            </a:r>
          </a:p>
        </p:txBody>
      </p:sp>
      <p:grpSp>
        <p:nvGrpSpPr>
          <p:cNvPr id="119854" name="Group 46"/>
          <p:cNvGrpSpPr>
            <a:grpSpLocks noChangeAspect="1"/>
          </p:cNvGrpSpPr>
          <p:nvPr/>
        </p:nvGrpSpPr>
        <p:grpSpPr bwMode="auto">
          <a:xfrm>
            <a:off x="3924988" y="2607071"/>
            <a:ext cx="883524" cy="639017"/>
            <a:chOff x="470" y="447"/>
            <a:chExt cx="576" cy="417"/>
          </a:xfrm>
        </p:grpSpPr>
        <p:sp>
          <p:nvSpPr>
            <p:cNvPr id="119855" name="AutoShape 47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6" name="Freeform 48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7" name="Freeform 49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8" name="Freeform 50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9" name="Freeform 51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0" name="Freeform 52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1" name="Freeform 53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2" name="Freeform 54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3" name="Freeform 55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4" name="Freeform 56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5" name="Freeform 57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6" name="Freeform 58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867" name="Group 59"/>
          <p:cNvGrpSpPr>
            <a:grpSpLocks noChangeAspect="1"/>
          </p:cNvGrpSpPr>
          <p:nvPr/>
        </p:nvGrpSpPr>
        <p:grpSpPr bwMode="auto">
          <a:xfrm>
            <a:off x="6442056" y="2607071"/>
            <a:ext cx="883524" cy="639017"/>
            <a:chOff x="470" y="447"/>
            <a:chExt cx="576" cy="417"/>
          </a:xfrm>
        </p:grpSpPr>
        <p:sp>
          <p:nvSpPr>
            <p:cNvPr id="119868" name="AutoShape 60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9" name="Freeform 61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0" name="Freeform 62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1" name="Freeform 63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2" name="Freeform 64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3" name="Freeform 65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4" name="Freeform 66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5" name="Freeform 67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6" name="Freeform 68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7" name="Freeform 69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8" name="Freeform 70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9" name="Freeform 71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80" name="Line 72"/>
          <p:cNvSpPr>
            <a:spLocks noChangeShapeType="1"/>
          </p:cNvSpPr>
          <p:nvPr/>
        </p:nvSpPr>
        <p:spPr bwMode="auto">
          <a:xfrm>
            <a:off x="4808512" y="2946079"/>
            <a:ext cx="16335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81" name="Text Box 73"/>
          <p:cNvSpPr txBox="1">
            <a:spLocks noChangeArrowheads="1"/>
          </p:cNvSpPr>
          <p:nvPr/>
        </p:nvSpPr>
        <p:spPr bwMode="auto">
          <a:xfrm>
            <a:off x="5788878" y="3717100"/>
            <a:ext cx="1136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PVID:20</a:t>
            </a:r>
          </a:p>
        </p:txBody>
      </p:sp>
      <p:sp>
        <p:nvSpPr>
          <p:cNvPr id="119882" name="Line 74"/>
          <p:cNvSpPr>
            <a:spLocks noChangeShapeType="1"/>
          </p:cNvSpPr>
          <p:nvPr/>
        </p:nvSpPr>
        <p:spPr bwMode="auto">
          <a:xfrm flipH="1">
            <a:off x="7190576" y="1675545"/>
            <a:ext cx="0" cy="1068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83" name="Line 75"/>
          <p:cNvSpPr>
            <a:spLocks noChangeShapeType="1"/>
          </p:cNvSpPr>
          <p:nvPr/>
        </p:nvSpPr>
        <p:spPr bwMode="auto">
          <a:xfrm flipH="1" flipV="1">
            <a:off x="4059991" y="3307589"/>
            <a:ext cx="0" cy="864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84" name="Line 76"/>
          <p:cNvSpPr>
            <a:spLocks noChangeShapeType="1"/>
          </p:cNvSpPr>
          <p:nvPr/>
        </p:nvSpPr>
        <p:spPr bwMode="auto">
          <a:xfrm flipH="1" flipV="1">
            <a:off x="7190576" y="3151585"/>
            <a:ext cx="0" cy="1020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85" name="Text Box 77"/>
          <p:cNvSpPr txBox="1">
            <a:spLocks noChangeArrowheads="1"/>
          </p:cNvSpPr>
          <p:nvPr/>
        </p:nvSpPr>
        <p:spPr bwMode="auto">
          <a:xfrm>
            <a:off x="3413659" y="4125111"/>
            <a:ext cx="12506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PVID:20</a:t>
            </a:r>
          </a:p>
        </p:txBody>
      </p:sp>
      <p:sp>
        <p:nvSpPr>
          <p:cNvPr id="119886" name="Text Box 78"/>
          <p:cNvSpPr txBox="1">
            <a:spLocks noChangeArrowheads="1"/>
          </p:cNvSpPr>
          <p:nvPr/>
        </p:nvSpPr>
        <p:spPr bwMode="auto">
          <a:xfrm>
            <a:off x="3413659" y="1110030"/>
            <a:ext cx="12506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PVID:10</a:t>
            </a:r>
          </a:p>
        </p:txBody>
      </p:sp>
      <p:sp>
        <p:nvSpPr>
          <p:cNvPr id="119887" name="Text Box 79"/>
          <p:cNvSpPr txBox="1">
            <a:spLocks noChangeArrowheads="1"/>
          </p:cNvSpPr>
          <p:nvPr/>
        </p:nvSpPr>
        <p:spPr bwMode="auto">
          <a:xfrm>
            <a:off x="6589245" y="1131030"/>
            <a:ext cx="12506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PVID:10</a:t>
            </a:r>
          </a:p>
        </p:txBody>
      </p:sp>
      <p:sp>
        <p:nvSpPr>
          <p:cNvPr id="119888" name="Text Box 80"/>
          <p:cNvSpPr txBox="1">
            <a:spLocks noChangeArrowheads="1"/>
          </p:cNvSpPr>
          <p:nvPr/>
        </p:nvSpPr>
        <p:spPr bwMode="auto">
          <a:xfrm>
            <a:off x="6608745" y="4125111"/>
            <a:ext cx="12506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PVID:20</a:t>
            </a:r>
          </a:p>
        </p:txBody>
      </p:sp>
      <p:sp>
        <p:nvSpPr>
          <p:cNvPr id="119890" name="Text Box 82"/>
          <p:cNvSpPr txBox="1">
            <a:spLocks noChangeArrowheads="1"/>
          </p:cNvSpPr>
          <p:nvPr/>
        </p:nvSpPr>
        <p:spPr bwMode="auto">
          <a:xfrm>
            <a:off x="5172984" y="2424065"/>
            <a:ext cx="916598" cy="32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512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Tag=10</a:t>
            </a:r>
          </a:p>
        </p:txBody>
      </p:sp>
      <p:sp>
        <p:nvSpPr>
          <p:cNvPr id="119892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b="1">
                <a:latin typeface="+mn-lt"/>
              </a:rPr>
              <a:t>Trunk</a:t>
            </a:r>
            <a:r>
              <a:rPr lang="zh-CN" altLang="en-US" sz="2400" b="1">
                <a:latin typeface="+mn-lt"/>
              </a:rPr>
              <a:t>链路类型端口</a:t>
            </a:r>
          </a:p>
        </p:txBody>
      </p:sp>
      <p:sp>
        <p:nvSpPr>
          <p:cNvPr id="119893" name="Text Box 85"/>
          <p:cNvSpPr txBox="1">
            <a:spLocks noChangeArrowheads="1"/>
          </p:cNvSpPr>
          <p:nvPr/>
        </p:nvSpPr>
        <p:spPr bwMode="auto">
          <a:xfrm>
            <a:off x="3584479" y="2578570"/>
            <a:ext cx="816022" cy="26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34" b="1">
                <a:latin typeface="微软雅黑" panose="020B0503020204020204" pitchFamily="34" charset="-122"/>
                <a:ea typeface="微软雅黑" panose="020B0503020204020204" pitchFamily="34" charset="-122"/>
              </a:rPr>
              <a:t>E1/0/1</a:t>
            </a:r>
          </a:p>
        </p:txBody>
      </p:sp>
      <p:sp>
        <p:nvSpPr>
          <p:cNvPr id="119894" name="Text Box 86"/>
          <p:cNvSpPr txBox="1">
            <a:spLocks noChangeArrowheads="1"/>
          </p:cNvSpPr>
          <p:nvPr/>
        </p:nvSpPr>
        <p:spPr bwMode="auto">
          <a:xfrm>
            <a:off x="3584479" y="3034582"/>
            <a:ext cx="816022" cy="26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34" b="1">
                <a:latin typeface="微软雅黑" panose="020B0503020204020204" pitchFamily="34" charset="-122"/>
                <a:ea typeface="微软雅黑" panose="020B0503020204020204" pitchFamily="34" charset="-122"/>
              </a:rPr>
              <a:t>E1/0/2</a:t>
            </a:r>
          </a:p>
        </p:txBody>
      </p:sp>
      <p:sp>
        <p:nvSpPr>
          <p:cNvPr id="119895" name="Text Box 87"/>
          <p:cNvSpPr txBox="1">
            <a:spLocks noChangeArrowheads="1"/>
          </p:cNvSpPr>
          <p:nvPr/>
        </p:nvSpPr>
        <p:spPr bwMode="auto">
          <a:xfrm>
            <a:off x="7190576" y="2569570"/>
            <a:ext cx="816022" cy="26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34" b="1">
                <a:latin typeface="微软雅黑" panose="020B0503020204020204" pitchFamily="34" charset="-122"/>
                <a:ea typeface="微软雅黑" panose="020B0503020204020204" pitchFamily="34" charset="-122"/>
              </a:rPr>
              <a:t>E1/0/1</a:t>
            </a:r>
          </a:p>
        </p:txBody>
      </p:sp>
      <p:sp>
        <p:nvSpPr>
          <p:cNvPr id="119896" name="Text Box 88"/>
          <p:cNvSpPr txBox="1">
            <a:spLocks noChangeArrowheads="1"/>
          </p:cNvSpPr>
          <p:nvPr/>
        </p:nvSpPr>
        <p:spPr bwMode="auto">
          <a:xfrm>
            <a:off x="7190576" y="3036082"/>
            <a:ext cx="816022" cy="26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34">
                <a:ea typeface="华文细黑" panose="02010600040101010101" pitchFamily="2" charset="-122"/>
              </a:rPr>
              <a:t>E1/0/2</a:t>
            </a:r>
          </a:p>
        </p:txBody>
      </p:sp>
      <p:sp>
        <p:nvSpPr>
          <p:cNvPr id="119897" name="Text Box 89"/>
          <p:cNvSpPr txBox="1">
            <a:spLocks noChangeArrowheads="1"/>
          </p:cNvSpPr>
          <p:nvPr/>
        </p:nvSpPr>
        <p:spPr bwMode="auto">
          <a:xfrm>
            <a:off x="5921614" y="2908579"/>
            <a:ext cx="670376" cy="2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45" b="1">
                <a:latin typeface="微软雅黑" panose="020B0503020204020204" pitchFamily="34" charset="-122"/>
                <a:ea typeface="微软雅黑" panose="020B0503020204020204" pitchFamily="34" charset="-122"/>
              </a:rPr>
              <a:t>E1/0/24</a:t>
            </a:r>
          </a:p>
        </p:txBody>
      </p:sp>
      <p:sp>
        <p:nvSpPr>
          <p:cNvPr id="119898" name="Text Box 90"/>
          <p:cNvSpPr txBox="1">
            <a:spLocks noChangeArrowheads="1"/>
          </p:cNvSpPr>
          <p:nvPr/>
        </p:nvSpPr>
        <p:spPr bwMode="auto">
          <a:xfrm>
            <a:off x="4697581" y="2740575"/>
            <a:ext cx="670376" cy="2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45" b="1">
                <a:latin typeface="微软雅黑" panose="020B0503020204020204" pitchFamily="34" charset="-122"/>
                <a:ea typeface="微软雅黑" panose="020B0503020204020204" pitchFamily="34" charset="-122"/>
              </a:rPr>
              <a:t>E1/0/24</a:t>
            </a:r>
          </a:p>
        </p:txBody>
      </p:sp>
      <p:graphicFrame>
        <p:nvGraphicFramePr>
          <p:cNvPr id="119899" name="Object 91"/>
          <p:cNvGraphicFramePr>
            <a:graphicFrameLocks noChangeAspect="1"/>
          </p:cNvGraphicFramePr>
          <p:nvPr/>
        </p:nvGraphicFramePr>
        <p:xfrm>
          <a:off x="5284024" y="3036082"/>
          <a:ext cx="748521" cy="117003"/>
        </p:xfrm>
        <a:graphic>
          <a:graphicData uri="http://schemas.openxmlformats.org/presentationml/2006/ole">
            <p:oleObj spid="_x0000_s4151" name="VISIO" r:id="rId10" imgW="1167161" imgH="185854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3644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应用实例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6621" y="2957499"/>
            <a:ext cx="8208222" cy="74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02411" algn="just"/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VLAN 60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包括</a:t>
            </a:r>
            <a:r>
              <a:rPr lang="zh-CN" altLang="en-US" sz="1814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zh-CN" sz="1814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Port </a:t>
            </a:r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access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 </a:t>
            </a:r>
            <a:r>
              <a:rPr lang="zh-CN" altLang="zh-CN" sz="1814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Port </a:t>
            </a:r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access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 </a:t>
            </a:r>
            <a:r>
              <a:rPr lang="zh-CN" altLang="zh-CN" sz="1814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Port </a:t>
            </a:r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trunk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  <a:p>
            <a:pPr indent="302411" algn="just" eaLnBrk="0" hangingPunct="0"/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VLAN 61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包括</a:t>
            </a:r>
            <a:r>
              <a:rPr lang="zh-CN" altLang="en-US" sz="1814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zh-CN" sz="1814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Port </a:t>
            </a:r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access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814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zh-CN" altLang="zh-CN" sz="1814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Port </a:t>
            </a:r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access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 </a:t>
            </a:r>
            <a:r>
              <a:rPr lang="zh-CN" altLang="zh-CN" sz="1814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Port </a:t>
            </a:r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</a:t>
            </a:r>
            <a:r>
              <a:rPr lang="en-US" altLang="zh-CN" sz="1814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unk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  <a:p>
            <a:pPr indent="302411" algn="just" eaLnBrk="0" hangingPunct="0"/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 </a:t>
            </a:r>
          </a:p>
          <a:p>
            <a:pPr indent="302411" eaLnBrk="0" hangingPunct="0"/>
            <a:endParaRPr lang="zh-CN" altLang="zh-CN" sz="1814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00200" y="5112319"/>
            <a:ext cx="2246461" cy="2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  VLAN 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pPr eaLnBrk="0" hangingPunct="0"/>
            <a:endParaRPr lang="zh-CN" altLang="zh-CN" sz="1814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68189" y="2453484"/>
            <a:ext cx="2689273" cy="31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814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  VLAN </a:t>
            </a:r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</a:rPr>
              <a:t>配置示例</a:t>
            </a:r>
          </a:p>
          <a:p>
            <a:pPr algn="just" eaLnBrk="0" hangingPunct="0"/>
            <a:r>
              <a:rPr lang="zh-CN" altLang="en-US" sz="1814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eaLnBrk="0" hangingPunct="0"/>
            <a:endParaRPr lang="zh-CN" altLang="zh-CN" sz="1814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2946" y="3843122"/>
            <a:ext cx="6625980" cy="1130431"/>
            <a:chOff x="0" y="0"/>
            <a:chExt cx="3681" cy="754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3" y="3"/>
              <a:ext cx="3675" cy="748"/>
              <a:chOff x="0" y="0"/>
              <a:chExt cx="3675" cy="748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689" cy="374"/>
                <a:chOff x="0" y="0"/>
                <a:chExt cx="689" cy="374"/>
              </a:xfrm>
            </p:grpSpPr>
            <p:sp>
              <p:nvSpPr>
                <p:cNvPr id="4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Port</a:t>
                  </a:r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11"/>
              <p:cNvGrpSpPr>
                <a:grpSpLocks/>
              </p:cNvGrpSpPr>
              <p:nvPr/>
            </p:nvGrpSpPr>
            <p:grpSpPr bwMode="auto">
              <a:xfrm>
                <a:off x="689" y="0"/>
                <a:ext cx="504" cy="374"/>
                <a:chOff x="0" y="0"/>
                <a:chExt cx="504" cy="374"/>
              </a:xfrm>
            </p:grpSpPr>
            <p:sp>
              <p:nvSpPr>
                <p:cNvPr id="41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1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2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0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1193" y="0"/>
                <a:ext cx="654" cy="374"/>
                <a:chOff x="0" y="0"/>
                <a:chExt cx="654" cy="374"/>
              </a:xfrm>
            </p:grpSpPr>
            <p:sp>
              <p:nvSpPr>
                <p:cNvPr id="3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2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>
                <a:off x="1847" y="0"/>
                <a:ext cx="654" cy="374"/>
                <a:chOff x="0" y="0"/>
                <a:chExt cx="654" cy="374"/>
              </a:xfrm>
            </p:grpSpPr>
            <p:sp>
              <p:nvSpPr>
                <p:cNvPr id="37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3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8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Group 20"/>
              <p:cNvGrpSpPr>
                <a:grpSpLocks/>
              </p:cNvGrpSpPr>
              <p:nvPr/>
            </p:nvGrpSpPr>
            <p:grpSpPr bwMode="auto">
              <a:xfrm>
                <a:off x="2501" y="0"/>
                <a:ext cx="654" cy="374"/>
                <a:chOff x="0" y="0"/>
                <a:chExt cx="654" cy="374"/>
              </a:xfrm>
            </p:grpSpPr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4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" name="Group 23"/>
              <p:cNvGrpSpPr>
                <a:grpSpLocks/>
              </p:cNvGrpSpPr>
              <p:nvPr/>
            </p:nvGrpSpPr>
            <p:grpSpPr bwMode="auto">
              <a:xfrm>
                <a:off x="3155" y="0"/>
                <a:ext cx="520" cy="374"/>
                <a:chOff x="0" y="0"/>
                <a:chExt cx="520" cy="374"/>
              </a:xfrm>
            </p:grpSpPr>
            <p:sp>
              <p:nvSpPr>
                <p:cNvPr id="33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5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" name="Group 26"/>
              <p:cNvGrpSpPr>
                <a:grpSpLocks/>
              </p:cNvGrpSpPr>
              <p:nvPr/>
            </p:nvGrpSpPr>
            <p:grpSpPr bwMode="auto">
              <a:xfrm>
                <a:off x="0" y="374"/>
                <a:ext cx="689" cy="374"/>
                <a:chOff x="0" y="0"/>
                <a:chExt cx="689" cy="374"/>
              </a:xfrm>
            </p:grpSpPr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en-US" sz="1814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缺省</a:t>
                  </a:r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VLAN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689" y="374"/>
                <a:ext cx="504" cy="374"/>
                <a:chOff x="0" y="0"/>
                <a:chExt cx="504" cy="374"/>
              </a:xfrm>
            </p:grpSpPr>
            <p:sp>
              <p:nvSpPr>
                <p:cNvPr id="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60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0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0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" name="Group 32"/>
              <p:cNvGrpSpPr>
                <a:grpSpLocks/>
              </p:cNvGrpSpPr>
              <p:nvPr/>
            </p:nvGrpSpPr>
            <p:grpSpPr bwMode="auto">
              <a:xfrm>
                <a:off x="1193" y="374"/>
                <a:ext cx="654" cy="374"/>
                <a:chOff x="0" y="0"/>
                <a:chExt cx="654" cy="374"/>
              </a:xfrm>
            </p:grpSpPr>
            <p:sp>
              <p:nvSpPr>
                <p:cNvPr id="27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60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" name="Group 35"/>
              <p:cNvGrpSpPr>
                <a:grpSpLocks/>
              </p:cNvGrpSpPr>
              <p:nvPr/>
            </p:nvGrpSpPr>
            <p:grpSpPr bwMode="auto">
              <a:xfrm>
                <a:off x="1847" y="374"/>
                <a:ext cx="654" cy="374"/>
                <a:chOff x="0" y="0"/>
                <a:chExt cx="654" cy="374"/>
              </a:xfrm>
            </p:grpSpPr>
            <p:sp>
              <p:nvSpPr>
                <p:cNvPr id="25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61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6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2501" y="374"/>
                <a:ext cx="654" cy="374"/>
                <a:chOff x="0" y="0"/>
                <a:chExt cx="654" cy="374"/>
              </a:xfrm>
            </p:grpSpPr>
            <p:sp>
              <p:nvSpPr>
                <p:cNvPr id="23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61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4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" name="Group 41"/>
              <p:cNvGrpSpPr>
                <a:grpSpLocks/>
              </p:cNvGrpSpPr>
              <p:nvPr/>
            </p:nvGrpSpPr>
            <p:grpSpPr bwMode="auto">
              <a:xfrm>
                <a:off x="3155" y="374"/>
                <a:ext cx="520" cy="374"/>
                <a:chOff x="0" y="0"/>
                <a:chExt cx="520" cy="374"/>
              </a:xfrm>
            </p:grpSpPr>
            <p:sp>
              <p:nvSpPr>
                <p:cNvPr id="21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pPr algn="ctr"/>
                  <a:r>
                    <a:rPr lang="zh-CN" altLang="zh-CN" sz="1814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60</a:t>
                  </a:r>
                </a:p>
                <a:p>
                  <a:pPr algn="ctr" eaLnBrk="0" hangingPunct="0"/>
                  <a:endParaRPr lang="zh-CN" altLang="zh-CN" sz="1814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2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t"/>
                <a:lstStyle/>
                <a:p>
                  <a:endParaRPr lang="zh-CN" altLang="en-US" sz="204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3681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t"/>
            <a:lstStyle/>
            <a:p>
              <a:endParaRPr lang="zh-CN" altLang="en-US" sz="204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2672154" y="1013446"/>
            <a:ext cx="6048163" cy="1339236"/>
            <a:chOff x="0" y="0"/>
            <a:chExt cx="7200" cy="1872"/>
          </a:xfrm>
        </p:grpSpPr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0" y="0"/>
              <a:ext cx="12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1361" b="1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720" y="1404"/>
              <a:ext cx="900" cy="46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zh-CN" sz="136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Port </a:t>
              </a:r>
              <a:r>
                <a:rPr lang="zh-CN" altLang="zh-CN" sz="136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1980" y="1404"/>
              <a:ext cx="900" cy="46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zh-CN" sz="136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Port </a:t>
              </a:r>
              <a:r>
                <a:rPr lang="zh-CN" altLang="zh-CN" sz="136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3240" y="1404"/>
              <a:ext cx="900" cy="4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zh-CN" sz="136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Port </a:t>
              </a:r>
              <a:r>
                <a:rPr lang="zh-CN" altLang="zh-CN" sz="136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500" y="1404"/>
              <a:ext cx="900" cy="4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zh-CN" sz="136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Port </a:t>
              </a:r>
              <a:r>
                <a:rPr lang="zh-CN" altLang="zh-CN" sz="136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5760" y="1404"/>
              <a:ext cx="900" cy="46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zh-CN" sz="136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Port </a:t>
              </a:r>
              <a:r>
                <a:rPr lang="zh-CN" altLang="zh-CN" sz="1361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1080" y="1092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1080" y="109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2340" y="109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6120" y="109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600" y="78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600" y="780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6300" y="78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4860" y="78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0" y="0"/>
              <a:ext cx="7200" cy="187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4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46" y="440"/>
              <a:ext cx="1364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4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58" y="876"/>
              <a:ext cx="1094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1361">
                  <a:latin typeface="微软雅黑" panose="020B0503020204020204" pitchFamily="34" charset="-122"/>
                  <a:ea typeface="微软雅黑" panose="020B0503020204020204" pitchFamily="34" charset="-122"/>
                </a:rPr>
                <a:t>VLAN60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2502" y="608"/>
              <a:ext cx="108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zh-CN" sz="1361">
                  <a:latin typeface="微软雅黑" panose="020B0503020204020204" pitchFamily="34" charset="-122"/>
                  <a:ea typeface="微软雅黑" panose="020B0503020204020204" pitchFamily="34" charset="-122"/>
                </a:rPr>
                <a:t>VLAN61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90" y="136"/>
              <a:ext cx="1890" cy="4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361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S4120</a:t>
              </a:r>
              <a:endParaRPr lang="zh-CN" altLang="zh-CN" sz="136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409004" y="5557884"/>
            <a:ext cx="6923002" cy="5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8814" indent="-388814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子网间是一对一的关系，便于管理</a:t>
            </a:r>
          </a:p>
        </p:txBody>
      </p:sp>
    </p:spTree>
    <p:extLst>
      <p:ext uri="{BB962C8B-B14F-4D97-AF65-F5344CB8AC3E}">
        <p14:creationId xmlns:p14="http://schemas.microsoft.com/office/powerpoint/2010/main" xmlns="" val="3841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VLAN</a:t>
            </a:r>
            <a:r>
              <a:rPr lang="zh-CN" altLang="en-US" smtClean="0">
                <a:latin typeface="+mj-ea"/>
                <a:ea typeface="+mj-ea"/>
              </a:rPr>
              <a:t>配置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52719" y="1326938"/>
            <a:ext cx="873563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步骤一：创建</a:t>
            </a:r>
            <a:r>
              <a:rPr lang="zh-CN" altLang="zh-CN" sz="2000" b="1" smtClean="0">
                <a:ea typeface="微软雅黑" panose="020B0503020204020204" pitchFamily="34" charset="-122"/>
              </a:rPr>
              <a:t>VLAN</a:t>
            </a:r>
            <a:endParaRPr lang="zh-CN" altLang="en-US" sz="2000" b="1" smtClean="0"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smtClean="0">
                <a:ea typeface="微软雅黑" panose="020B0503020204020204" pitchFamily="34" charset="-122"/>
              </a:rPr>
              <a:t>   </a:t>
            </a:r>
            <a:r>
              <a:rPr lang="zh-CN" altLang="en-US" sz="1600" smtClean="0">
                <a:ea typeface="微软雅黑" panose="020B0503020204020204" pitchFamily="34" charset="-122"/>
              </a:rPr>
              <a:t>配置命令：</a:t>
            </a:r>
            <a:r>
              <a:rPr lang="zh-CN" altLang="zh-CN" sz="1600" smtClean="0">
                <a:solidFill>
                  <a:srgbClr val="FF0000"/>
                </a:solidFill>
                <a:ea typeface="微软雅黑" panose="020B0503020204020204" pitchFamily="34" charset="-122"/>
              </a:rPr>
              <a:t>vlan</a:t>
            </a:r>
            <a:r>
              <a:rPr lang="zh-CN" altLang="zh-CN" sz="1600" b="1" smtClean="0">
                <a:ea typeface="微软雅黑" panose="020B0503020204020204" pitchFamily="34" charset="-122"/>
              </a:rPr>
              <a:t> </a:t>
            </a:r>
            <a:r>
              <a:rPr lang="zh-CN" altLang="zh-CN" sz="1600" smtClean="0">
                <a:ea typeface="微软雅黑" panose="020B0503020204020204" pitchFamily="34" charset="-122"/>
              </a:rPr>
              <a:t>vlan-</a:t>
            </a:r>
            <a:r>
              <a:rPr lang="en-US" altLang="zh-CN" sz="1600" smtClean="0">
                <a:ea typeface="微软雅黑" panose="020B0503020204020204" pitchFamily="34" charset="-122"/>
              </a:rPr>
              <a:t>id</a:t>
            </a:r>
            <a:endParaRPr lang="zh-CN" altLang="zh-CN" sz="1600" smtClean="0"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smtClean="0">
                <a:ea typeface="微软雅黑" panose="020B0503020204020204" pitchFamily="34" charset="-122"/>
              </a:rPr>
              <a:t>【</a:t>
            </a:r>
            <a:r>
              <a:rPr lang="zh-CN" altLang="en-US" sz="1600" smtClean="0">
                <a:ea typeface="微软雅黑" panose="020B0503020204020204" pitchFamily="34" charset="-122"/>
              </a:rPr>
              <a:t>配置模式</a:t>
            </a:r>
            <a:r>
              <a:rPr lang="zh-CN" altLang="zh-CN" sz="1600" smtClean="0">
                <a:ea typeface="微软雅黑" panose="020B0503020204020204" pitchFamily="34" charset="-122"/>
              </a:rPr>
              <a:t>】</a:t>
            </a:r>
            <a:r>
              <a:rPr lang="zh-CN" altLang="zh-CN" sz="1600">
                <a:ea typeface="微软雅黑" panose="020B0503020204020204" pitchFamily="34" charset="-122"/>
              </a:rPr>
              <a:t>VLAN</a:t>
            </a:r>
            <a:r>
              <a:rPr lang="zh-CN" altLang="en-US" sz="1600">
                <a:ea typeface="微软雅黑" panose="020B0503020204020204" pitchFamily="34" charset="-122"/>
              </a:rPr>
              <a:t>协议配置</a:t>
            </a:r>
            <a:r>
              <a:rPr lang="zh-CN" altLang="en-US" sz="1600" smtClean="0">
                <a:ea typeface="微软雅黑" panose="020B0503020204020204" pitchFamily="34" charset="-122"/>
              </a:rPr>
              <a:t>模式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graphicFrame>
        <p:nvGraphicFramePr>
          <p:cNvPr id="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7850739"/>
              </p:ext>
            </p:extLst>
          </p:nvPr>
        </p:nvGraphicFramePr>
        <p:xfrm>
          <a:off x="1352718" y="2368879"/>
          <a:ext cx="8654633" cy="7603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496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49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kumimoji="0" lang="zh-CN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lan-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vlan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编号，值的范围为</a:t>
                      </a:r>
                      <a:r>
                        <a:rPr kumimoji="0" lang="zh-CN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1~4094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352719" y="3427997"/>
            <a:ext cx="873563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b="1">
                <a:ea typeface="微软雅黑" panose="020B0503020204020204" pitchFamily="34" charset="-122"/>
              </a:rPr>
              <a:t> </a:t>
            </a:r>
            <a:r>
              <a:rPr lang="zh-CN" altLang="en-US" sz="2000" b="1" smtClean="0">
                <a:ea typeface="微软雅黑" panose="020B0503020204020204" pitchFamily="34" charset="-122"/>
              </a:rPr>
              <a:t>步骤二：配置</a:t>
            </a:r>
            <a:r>
              <a:rPr lang="zh-CN" altLang="zh-CN" sz="2000" b="1"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ea typeface="微软雅黑" panose="020B0503020204020204" pitchFamily="34" charset="-122"/>
              </a:rPr>
              <a:t>的端口状态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>
                <a:ea typeface="微软雅黑" panose="020B0503020204020204" pitchFamily="34" charset="-122"/>
              </a:rPr>
              <a:t>   </a:t>
            </a:r>
            <a:r>
              <a:rPr lang="zh-CN" altLang="en-US" sz="1600">
                <a:ea typeface="微软雅黑" panose="020B0503020204020204" pitchFamily="34" charset="-122"/>
              </a:rPr>
              <a:t>配置命令</a:t>
            </a:r>
            <a:r>
              <a:rPr lang="zh-CN" altLang="en-US" sz="1600" smtClean="0">
                <a:ea typeface="微软雅黑" panose="020B0503020204020204" pitchFamily="34" charset="-122"/>
              </a:rPr>
              <a:t>：</a:t>
            </a:r>
            <a:r>
              <a:rPr lang="en-US" altLang="zh-CN" sz="1600" smtClean="0">
                <a:ea typeface="微软雅黑" panose="020B0503020204020204" pitchFamily="34" charset="-122"/>
              </a:rPr>
              <a:t>switch</a:t>
            </a:r>
            <a:r>
              <a:rPr lang="zh-CN" altLang="zh-CN" sz="1600" smtClean="0">
                <a:ea typeface="微软雅黑" panose="020B0503020204020204" pitchFamily="34" charset="-122"/>
              </a:rPr>
              <a:t>port </a:t>
            </a:r>
            <a:r>
              <a:rPr lang="en-US" altLang="zh-CN" sz="1600">
                <a:ea typeface="微软雅黑" panose="020B0503020204020204" pitchFamily="34" charset="-122"/>
              </a:rPr>
              <a:t>mode </a:t>
            </a:r>
            <a:r>
              <a:rPr lang="en-US" altLang="zh-CN" sz="1600" smtClean="0">
                <a:solidFill>
                  <a:srgbClr val="FF0000"/>
                </a:solidFill>
                <a:ea typeface="微软雅黑" panose="020B0503020204020204" pitchFamily="34" charset="-122"/>
              </a:rPr>
              <a:t>access/trunk</a:t>
            </a:r>
            <a:endParaRPr lang="zh-CN" altLang="zh-CN" sz="160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>
                <a:ea typeface="微软雅黑" panose="020B0503020204020204" pitchFamily="34" charset="-122"/>
              </a:rPr>
              <a:t>【</a:t>
            </a:r>
            <a:r>
              <a:rPr lang="zh-CN" altLang="en-US" sz="1600">
                <a:ea typeface="微软雅黑" panose="020B0503020204020204" pitchFamily="34" charset="-122"/>
              </a:rPr>
              <a:t>配置模式</a:t>
            </a:r>
            <a:r>
              <a:rPr lang="zh-CN" altLang="zh-CN" sz="1600">
                <a:ea typeface="微软雅黑" panose="020B0503020204020204" pitchFamily="34" charset="-122"/>
              </a:rPr>
              <a:t>】VLAN</a:t>
            </a:r>
            <a:r>
              <a:rPr lang="zh-CN" altLang="en-US" sz="1600">
                <a:ea typeface="微软雅黑" panose="020B0503020204020204" pitchFamily="34" charset="-122"/>
              </a:rPr>
              <a:t>协议配置</a:t>
            </a:r>
            <a:r>
              <a:rPr lang="zh-CN" altLang="en-US" sz="1600" smtClean="0">
                <a:ea typeface="微软雅黑" panose="020B0503020204020204" pitchFamily="34" charset="-122"/>
              </a:rPr>
              <a:t>模式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graphicFrame>
        <p:nvGraphicFramePr>
          <p:cNvPr id="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9061749"/>
              </p:ext>
            </p:extLst>
          </p:nvPr>
        </p:nvGraphicFramePr>
        <p:xfrm>
          <a:off x="1352718" y="4555953"/>
          <a:ext cx="8654634" cy="11405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6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386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端口模式类型为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trunk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端口模式类型为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Trunk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286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配置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52719" y="1395696"/>
            <a:ext cx="873563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+mn-ea"/>
                <a:ea typeface="微软雅黑" panose="020B0503020204020204" pitchFamily="34" charset="-122"/>
              </a:rPr>
              <a:t>步骤三：配置端口</a:t>
            </a:r>
            <a:r>
              <a:rPr lang="zh-CN" altLang="en-US" sz="2000" b="1">
                <a:latin typeface="+mn-ea"/>
                <a:ea typeface="微软雅黑" panose="020B0503020204020204" pitchFamily="34" charset="-122"/>
              </a:rPr>
              <a:t>的</a:t>
            </a:r>
            <a:r>
              <a:rPr lang="zh-CN" altLang="zh-CN" sz="2000" b="1">
                <a:latin typeface="+mn-ea"/>
                <a:ea typeface="微软雅黑" panose="020B0503020204020204" pitchFamily="34" charset="-122"/>
              </a:rPr>
              <a:t>VLAN</a:t>
            </a:r>
            <a:r>
              <a:rPr lang="zh-CN" altLang="zh-CN" sz="2000">
                <a:latin typeface="+mn-ea"/>
                <a:ea typeface="微软雅黑" panose="020B0503020204020204" pitchFamily="34" charset="-122"/>
              </a:rPr>
              <a:t> </a:t>
            </a:r>
            <a:endParaRPr lang="zh-CN" altLang="en-US" sz="2000" b="1">
              <a:latin typeface="+mn-ea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端口加入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端口加入默认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VLAN 1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配置命令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zh-CN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ccess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-id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端口允许通过的</a:t>
            </a:r>
            <a:r>
              <a:rPr lang="en-US" altLang="zh-CN" sz="16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-id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，默认情况只允许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 1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配置命令：</a:t>
            </a:r>
            <a:r>
              <a:rPr lang="en-US" altLang="zh-CN" sz="16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trunk allowed </a:t>
            </a:r>
            <a:r>
              <a:rPr lang="en-US" altLang="zh-CN" sz="160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all/add </a:t>
            </a:r>
            <a:r>
              <a:rPr lang="en-US" altLang="zh-CN" sz="160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-id</a:t>
            </a:r>
            <a:endParaRPr lang="zh-CN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配置模式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端口配置模式。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355318" y="4968279"/>
            <a:ext cx="6782379" cy="113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+mn-ea"/>
                <a:ea typeface="微软雅黑" panose="020B0503020204020204" pitchFamily="34" charset="-122"/>
              </a:rPr>
              <a:t>查看</a:t>
            </a:r>
            <a:r>
              <a:rPr lang="zh-CN" altLang="zh-CN" sz="2000" b="1">
                <a:latin typeface="+mn-ea"/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latin typeface="+mn-ea"/>
                <a:ea typeface="微软雅黑" panose="020B0503020204020204" pitchFamily="34" charset="-122"/>
              </a:rPr>
              <a:t>信息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+mn-ea"/>
                <a:ea typeface="微软雅黑" panose="020B0503020204020204" pitchFamily="34" charset="-122"/>
              </a:rPr>
              <a:t>  配置命令：</a:t>
            </a:r>
            <a:r>
              <a:rPr lang="zh-CN" altLang="zh-CN" sz="1600">
                <a:latin typeface="+mn-ea"/>
                <a:ea typeface="微软雅黑" panose="020B0503020204020204" pitchFamily="34" charset="-122"/>
              </a:rPr>
              <a:t>show vlan [vlan_id]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zh-CN" sz="1600">
                <a:latin typeface="+mn-ea"/>
                <a:ea typeface="微软雅黑" panose="020B0503020204020204" pitchFamily="34" charset="-122"/>
              </a:rPr>
              <a:t>【</a:t>
            </a:r>
            <a:r>
              <a:rPr lang="zh-CN" altLang="en-US" sz="1600">
                <a:latin typeface="+mn-ea"/>
                <a:ea typeface="微软雅黑" panose="020B0503020204020204" pitchFamily="34" charset="-122"/>
              </a:rPr>
              <a:t>配置模式</a:t>
            </a:r>
            <a:r>
              <a:rPr lang="zh-CN" altLang="zh-CN" sz="1600">
                <a:latin typeface="+mn-ea"/>
                <a:ea typeface="微软雅黑" panose="020B0503020204020204" pitchFamily="34" charset="-122"/>
              </a:rPr>
              <a:t>】Enable</a:t>
            </a:r>
            <a:r>
              <a:rPr lang="zh-CN" altLang="en-US" sz="1600">
                <a:latin typeface="+mn-ea"/>
                <a:ea typeface="微软雅黑" panose="020B0503020204020204" pitchFamily="34" charset="-122"/>
              </a:rPr>
              <a:t>模式、全局配置模式、</a:t>
            </a:r>
            <a:r>
              <a:rPr lang="zh-CN" altLang="zh-CN" sz="1600">
                <a:latin typeface="+mn-ea"/>
                <a:ea typeface="微软雅黑" panose="020B0503020204020204" pitchFamily="34" charset="-122"/>
              </a:rPr>
              <a:t>VLAN</a:t>
            </a:r>
            <a:r>
              <a:rPr lang="zh-CN" altLang="en-US" sz="1600">
                <a:latin typeface="+mn-ea"/>
                <a:ea typeface="微软雅黑" panose="020B0503020204020204" pitchFamily="34" charset="-122"/>
              </a:rPr>
              <a:t>协议配置模式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9023714"/>
              </p:ext>
            </p:extLst>
          </p:nvPr>
        </p:nvGraphicFramePr>
        <p:xfrm>
          <a:off x="1584572" y="4032175"/>
          <a:ext cx="6553125" cy="7603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84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lan-id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Vlan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-id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的取值范围为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4094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39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层</a:t>
            </a:r>
            <a:r>
              <a:rPr lang="en-US" altLang="zh-CN" smtClean="0"/>
              <a:t>VLAN</a:t>
            </a:r>
            <a:r>
              <a:rPr lang="zh-CN" altLang="en-US" smtClean="0"/>
              <a:t>配置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52719" y="1326938"/>
            <a:ext cx="873563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步骤一：创建</a:t>
            </a:r>
            <a:r>
              <a:rPr lang="zh-CN" altLang="zh-CN" sz="2000" b="1" smtClean="0">
                <a:ea typeface="微软雅黑" panose="020B0503020204020204" pitchFamily="34" charset="-122"/>
              </a:rPr>
              <a:t>VLAN</a:t>
            </a:r>
            <a:r>
              <a:rPr lang="en-US" altLang="zh-CN" sz="2000" b="1" smtClean="0">
                <a:ea typeface="微软雅黑" panose="020B0503020204020204" pitchFamily="34" charset="-122"/>
              </a:rPr>
              <a:t> </a:t>
            </a:r>
            <a:r>
              <a:rPr lang="zh-CN" altLang="en-US" sz="2000" b="1" smtClean="0">
                <a:ea typeface="微软雅黑" panose="020B0503020204020204" pitchFamily="34" charset="-122"/>
              </a:rPr>
              <a:t>接口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smtClean="0">
                <a:ea typeface="微软雅黑" panose="020B0503020204020204" pitchFamily="34" charset="-122"/>
              </a:rPr>
              <a:t>   </a:t>
            </a:r>
            <a:r>
              <a:rPr lang="zh-CN" altLang="en-US" sz="1600" smtClean="0">
                <a:ea typeface="微软雅黑" panose="020B0503020204020204" pitchFamily="34" charset="-122"/>
              </a:rPr>
              <a:t>配置命令：</a:t>
            </a:r>
            <a:r>
              <a:rPr lang="en-US" altLang="zh-CN" sz="1600" smtClean="0">
                <a:ea typeface="微软雅黑" panose="020B0503020204020204" pitchFamily="34" charset="-122"/>
              </a:rPr>
              <a:t>interface </a:t>
            </a:r>
            <a:r>
              <a:rPr lang="zh-CN" altLang="zh-CN" sz="1600" smtClean="0">
                <a:ea typeface="微软雅黑" panose="020B0503020204020204" pitchFamily="34" charset="-122"/>
              </a:rPr>
              <a:t>vlan</a:t>
            </a:r>
            <a:r>
              <a:rPr lang="zh-CN" altLang="zh-CN" sz="1600" b="1" smtClean="0">
                <a:ea typeface="微软雅黑" panose="020B0503020204020204" pitchFamily="34" charset="-122"/>
              </a:rPr>
              <a:t> </a:t>
            </a:r>
            <a:r>
              <a:rPr lang="zh-CN" altLang="zh-CN" sz="1600" smtClean="0">
                <a:ea typeface="微软雅黑" panose="020B0503020204020204" pitchFamily="34" charset="-122"/>
              </a:rPr>
              <a:t>vlan-</a:t>
            </a:r>
            <a:r>
              <a:rPr lang="en-US" altLang="zh-CN" sz="1600" smtClean="0">
                <a:ea typeface="微软雅黑" panose="020B0503020204020204" pitchFamily="34" charset="-122"/>
              </a:rPr>
              <a:t>id</a:t>
            </a:r>
            <a:endParaRPr lang="zh-CN" altLang="zh-CN" sz="1600" smtClean="0"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smtClean="0">
                <a:ea typeface="微软雅黑" panose="020B0503020204020204" pitchFamily="34" charset="-122"/>
              </a:rPr>
              <a:t>【</a:t>
            </a:r>
            <a:r>
              <a:rPr lang="zh-CN" altLang="en-US" sz="1600" smtClean="0">
                <a:ea typeface="微软雅黑" panose="020B0503020204020204" pitchFamily="34" charset="-122"/>
              </a:rPr>
              <a:t>配置模式</a:t>
            </a:r>
            <a:r>
              <a:rPr lang="zh-CN" altLang="zh-CN" sz="1600" smtClean="0">
                <a:ea typeface="微软雅黑" panose="020B0503020204020204" pitchFamily="34" charset="-122"/>
              </a:rPr>
              <a:t>】</a:t>
            </a:r>
            <a:r>
              <a:rPr lang="zh-CN" altLang="en-US" sz="1600" smtClean="0">
                <a:ea typeface="微软雅黑" panose="020B0503020204020204" pitchFamily="34" charset="-122"/>
              </a:rPr>
              <a:t>全局配置模式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352719" y="3427997"/>
            <a:ext cx="873563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b="1">
                <a:ea typeface="微软雅黑" panose="020B0503020204020204" pitchFamily="34" charset="-122"/>
              </a:rPr>
              <a:t> </a:t>
            </a:r>
            <a:r>
              <a:rPr lang="zh-CN" altLang="en-US" sz="2000" b="1" smtClean="0">
                <a:ea typeface="微软雅黑" panose="020B0503020204020204" pitchFamily="34" charset="-122"/>
              </a:rPr>
              <a:t>步骤二：配置</a:t>
            </a:r>
            <a:r>
              <a:rPr lang="zh-CN" altLang="zh-CN" sz="2000" b="1" smtClean="0">
                <a:ea typeface="微软雅黑" panose="020B0503020204020204" pitchFamily="34" charset="-122"/>
              </a:rPr>
              <a:t>VLAN</a:t>
            </a:r>
            <a:r>
              <a:rPr lang="en-US" altLang="zh-CN" sz="2000" b="1" smtClean="0">
                <a:ea typeface="微软雅黑" panose="020B0503020204020204" pitchFamily="34" charset="-122"/>
              </a:rPr>
              <a:t> </a:t>
            </a:r>
            <a:r>
              <a:rPr lang="zh-CN" altLang="en-US" sz="2000" b="1" smtClean="0">
                <a:ea typeface="微软雅黑" panose="020B0503020204020204" pitchFamily="34" charset="-122"/>
              </a:rPr>
              <a:t>接口</a:t>
            </a:r>
            <a:r>
              <a:rPr lang="en-US" altLang="zh-CN" sz="2000" b="1" smtClean="0">
                <a:ea typeface="微软雅黑" panose="020B0503020204020204" pitchFamily="34" charset="-122"/>
              </a:rPr>
              <a:t>IP</a:t>
            </a:r>
            <a:r>
              <a:rPr lang="zh-CN" altLang="en-US" sz="2000" b="1" smtClean="0">
                <a:ea typeface="微软雅黑" panose="020B0503020204020204" pitchFamily="34" charset="-122"/>
              </a:rPr>
              <a:t>地址 </a:t>
            </a:r>
            <a:endParaRPr lang="zh-CN" altLang="en-US" sz="2000" b="1"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>
                <a:ea typeface="微软雅黑" panose="020B0503020204020204" pitchFamily="34" charset="-122"/>
              </a:rPr>
              <a:t>   </a:t>
            </a:r>
            <a:r>
              <a:rPr lang="zh-CN" altLang="en-US" sz="1600">
                <a:ea typeface="微软雅黑" panose="020B0503020204020204" pitchFamily="34" charset="-122"/>
              </a:rPr>
              <a:t>配置命令</a:t>
            </a:r>
            <a:r>
              <a:rPr lang="zh-CN" altLang="en-US" sz="1600" smtClean="0">
                <a:ea typeface="微软雅黑" panose="020B0503020204020204" pitchFamily="34" charset="-122"/>
              </a:rPr>
              <a:t>：</a:t>
            </a:r>
            <a:r>
              <a:rPr lang="en-US" altLang="zh-CN" sz="1600" err="1" smtClean="0">
                <a:ea typeface="微软雅黑" panose="020B0503020204020204" pitchFamily="34" charset="-122"/>
              </a:rPr>
              <a:t>ip</a:t>
            </a:r>
            <a:r>
              <a:rPr lang="en-US" altLang="zh-CN" sz="1600" smtClean="0">
                <a:ea typeface="微软雅黑" panose="020B0503020204020204" pitchFamily="34" charset="-122"/>
              </a:rPr>
              <a:t> address </a:t>
            </a:r>
            <a:r>
              <a:rPr lang="en-US" altLang="zh-CN" sz="1600" err="1" smtClean="0">
                <a:ea typeface="微软雅黑" panose="020B0503020204020204" pitchFamily="34" charset="-122"/>
              </a:rPr>
              <a:t>a.b.c.d</a:t>
            </a:r>
            <a:r>
              <a:rPr lang="en-US" altLang="zh-CN" sz="1600" smtClean="0">
                <a:ea typeface="微软雅黑" panose="020B0503020204020204" pitchFamily="34" charset="-122"/>
              </a:rPr>
              <a:t> mask</a:t>
            </a:r>
            <a:endParaRPr lang="zh-CN" altLang="zh-CN" sz="160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>
                <a:ea typeface="微软雅黑" panose="020B0503020204020204" pitchFamily="34" charset="-122"/>
              </a:rPr>
              <a:t>【</a:t>
            </a:r>
            <a:r>
              <a:rPr lang="zh-CN" altLang="en-US" sz="1600">
                <a:ea typeface="微软雅黑" panose="020B0503020204020204" pitchFamily="34" charset="-122"/>
              </a:rPr>
              <a:t>配置模式</a:t>
            </a:r>
            <a:r>
              <a:rPr lang="zh-CN" altLang="zh-CN" sz="1600">
                <a:ea typeface="微软雅黑" panose="020B0503020204020204" pitchFamily="34" charset="-122"/>
              </a:rPr>
              <a:t>】VLAN</a:t>
            </a:r>
            <a:r>
              <a:rPr lang="zh-CN" altLang="en-US" sz="1600">
                <a:ea typeface="微软雅黑" panose="020B0503020204020204" pitchFamily="34" charset="-122"/>
              </a:rPr>
              <a:t>协议配置</a:t>
            </a:r>
            <a:r>
              <a:rPr lang="zh-CN" altLang="en-US" sz="1600" smtClean="0">
                <a:ea typeface="微软雅黑" panose="020B0503020204020204" pitchFamily="34" charset="-122"/>
              </a:rPr>
              <a:t>模式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graphicFrame>
        <p:nvGraphicFramePr>
          <p:cNvPr id="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1851821"/>
              </p:ext>
            </p:extLst>
          </p:nvPr>
        </p:nvGraphicFramePr>
        <p:xfrm>
          <a:off x="1352718" y="4555953"/>
          <a:ext cx="8654634" cy="11405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6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386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a.b.c.d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三层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VLAN IP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地址，一般作为该网段的网关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mask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子网掩码，可以用点分十进制或者掩码位数表示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4513042"/>
              </p:ext>
            </p:extLst>
          </p:nvPr>
        </p:nvGraphicFramePr>
        <p:xfrm>
          <a:off x="1352718" y="2368879"/>
          <a:ext cx="8654633" cy="7603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496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49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kumimoji="0" lang="zh-CN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lan-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vlan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编号，值的范围为</a:t>
                      </a:r>
                      <a:r>
                        <a:rPr kumimoji="0" lang="zh-CN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1~4094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9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配置</a:t>
            </a:r>
            <a:r>
              <a:rPr lang="zh-CN" altLang="en-US"/>
              <a:t>实例</a:t>
            </a:r>
            <a:r>
              <a:rPr lang="en-US" altLang="zh-CN" smtClean="0"/>
              <a:t>-Access</a:t>
            </a:r>
            <a:r>
              <a:rPr lang="zh-CN" altLang="en-US"/>
              <a:t>类型</a:t>
            </a:r>
          </a:p>
        </p:txBody>
      </p:sp>
      <p:sp>
        <p:nvSpPr>
          <p:cNvPr id="4" name="Rectangle 86"/>
          <p:cNvSpPr>
            <a:spLocks noChangeArrowheads="1"/>
          </p:cNvSpPr>
          <p:nvPr/>
        </p:nvSpPr>
        <p:spPr bwMode="auto">
          <a:xfrm>
            <a:off x="936501" y="719740"/>
            <a:ext cx="6683796" cy="125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实例描述</a:t>
            </a:r>
            <a:endParaRPr lang="en-US" altLang="zh-CN" sz="2000" b="1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ea typeface="微软雅黑" panose="020B0503020204020204" pitchFamily="34" charset="-122"/>
              </a:rPr>
              <a:t>某局域网中，</a:t>
            </a:r>
            <a:r>
              <a:rPr lang="en-US" altLang="zh-CN" sz="1600" smtClean="0"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ea typeface="微软雅黑" panose="020B0503020204020204" pitchFamily="34" charset="-122"/>
              </a:rPr>
              <a:t>台</a:t>
            </a:r>
            <a:r>
              <a:rPr lang="en-US" altLang="zh-CN" sz="1600" smtClean="0">
                <a:ea typeface="微软雅黑" panose="020B0503020204020204" pitchFamily="34" charset="-122"/>
              </a:rPr>
              <a:t>PC</a:t>
            </a:r>
            <a:r>
              <a:rPr lang="zh-CN" altLang="en-US" sz="1600" smtClean="0">
                <a:ea typeface="微软雅黑" panose="020B0503020204020204" pitchFamily="34" charset="-122"/>
              </a:rPr>
              <a:t>连接到同一台交换机，将他们所连接的端口划分至</a:t>
            </a:r>
            <a:r>
              <a:rPr lang="en-US" altLang="zh-CN" sz="1600" smtClean="0">
                <a:ea typeface="微软雅黑" panose="020B0503020204020204" pitchFamily="34" charset="-122"/>
              </a:rPr>
              <a:t>VLAN10</a:t>
            </a:r>
            <a:r>
              <a:rPr lang="zh-CN" altLang="en-US" sz="1600" smtClean="0">
                <a:ea typeface="微软雅黑" panose="020B0503020204020204" pitchFamily="34" charset="-122"/>
              </a:rPr>
              <a:t>，实现互通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pic>
        <p:nvPicPr>
          <p:cNvPr id="5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001" y="1278741"/>
            <a:ext cx="1556215" cy="1150846"/>
          </a:xfrm>
          <a:prstGeom prst="rect">
            <a:avLst/>
          </a:prstGeom>
          <a:noFill/>
        </p:spPr>
      </p:pic>
      <p:cxnSp>
        <p:nvCxnSpPr>
          <p:cNvPr id="6" name="直接连接符 5"/>
          <p:cNvCxnSpPr>
            <a:stCxn id="5" idx="2"/>
            <a:endCxn id="9" idx="0"/>
          </p:cNvCxnSpPr>
          <p:nvPr/>
        </p:nvCxnSpPr>
        <p:spPr>
          <a:xfrm flipH="1">
            <a:off x="7620297" y="2429587"/>
            <a:ext cx="987812" cy="95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2"/>
            <a:endCxn id="8" idx="0"/>
          </p:cNvCxnSpPr>
          <p:nvPr/>
        </p:nvCxnSpPr>
        <p:spPr>
          <a:xfrm>
            <a:off x="8608109" y="2429587"/>
            <a:ext cx="985553" cy="95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3" descr="笔记本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4562" y="3385385"/>
            <a:ext cx="83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" descr="笔记本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1197" y="3385385"/>
            <a:ext cx="83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7178099" y="423288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PC1:10.10.10.1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076658" y="423288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PC2:10.10.10.2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727815" y="2335101"/>
            <a:ext cx="73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G0/1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15627" y="2318687"/>
            <a:ext cx="73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G0/2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326064" y="1669498"/>
            <a:ext cx="63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SW1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6501" y="2300042"/>
            <a:ext cx="5040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一：创建</a:t>
            </a:r>
            <a:r>
              <a:rPr lang="en-US" altLang="zh-CN" sz="1600" b="1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步骤二：设置端口工作模式</a:t>
            </a:r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nterface g0/1-0/2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witchport mode access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步骤三：设置端口</a:t>
            </a:r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VLAN-ID</a:t>
            </a: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 access vlan id 10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6501" y="4403523"/>
            <a:ext cx="3960440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SW1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参考配置：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terminal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g0/1-0/2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mode access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swtichport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access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配置实例</a:t>
            </a:r>
            <a:r>
              <a:rPr lang="en-US" altLang="zh-CN" smtClean="0"/>
              <a:t>-Trunk</a:t>
            </a:r>
            <a:r>
              <a:rPr lang="zh-CN" altLang="en-US" smtClean="0"/>
              <a:t>类型</a:t>
            </a:r>
            <a:endParaRPr lang="zh-CN" altLang="en-US"/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936501" y="575791"/>
            <a:ext cx="522156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实例描述</a:t>
            </a:r>
            <a:endParaRPr lang="en-US" altLang="zh-CN" sz="2000" b="1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ea typeface="微软雅黑" panose="020B0503020204020204" pitchFamily="34" charset="-122"/>
              </a:rPr>
              <a:t>某局域网中，</a:t>
            </a:r>
            <a:r>
              <a:rPr lang="en-US" altLang="zh-CN" sz="1600" smtClean="0"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ea typeface="微软雅黑" panose="020B0503020204020204" pitchFamily="34" charset="-122"/>
              </a:rPr>
              <a:t>台</a:t>
            </a:r>
            <a:r>
              <a:rPr lang="en-US" altLang="zh-CN" sz="1600" smtClean="0">
                <a:ea typeface="微软雅黑" panose="020B0503020204020204" pitchFamily="34" charset="-122"/>
              </a:rPr>
              <a:t>PC</a:t>
            </a:r>
            <a:r>
              <a:rPr lang="zh-CN" altLang="en-US" sz="1600" smtClean="0">
                <a:ea typeface="微软雅黑" panose="020B0503020204020204" pitchFamily="34" charset="-122"/>
              </a:rPr>
              <a:t>连接到</a:t>
            </a:r>
            <a:r>
              <a:rPr lang="zh-CN" altLang="en-US" sz="1600">
                <a:ea typeface="微软雅黑" panose="020B0503020204020204" pitchFamily="34" charset="-122"/>
              </a:rPr>
              <a:t>不同</a:t>
            </a:r>
            <a:r>
              <a:rPr lang="zh-CN" altLang="en-US" sz="1600" smtClean="0">
                <a:ea typeface="微软雅黑" panose="020B0503020204020204" pitchFamily="34" charset="-122"/>
              </a:rPr>
              <a:t>交换机，将他们所连接的端口划分至</a:t>
            </a:r>
            <a:r>
              <a:rPr lang="en-US" altLang="zh-CN" sz="1600" smtClean="0">
                <a:ea typeface="微软雅黑" panose="020B0503020204020204" pitchFamily="34" charset="-122"/>
              </a:rPr>
              <a:t>VLAN10</a:t>
            </a:r>
            <a:r>
              <a:rPr lang="zh-CN" altLang="en-US" sz="1600" smtClean="0">
                <a:ea typeface="微软雅黑" panose="020B0503020204020204" pitchFamily="34" charset="-122"/>
              </a:rPr>
              <a:t>，实现互通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7483" y="1799927"/>
            <a:ext cx="50927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一：创建</a:t>
            </a:r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 </a:t>
            </a:r>
          </a:p>
          <a:p>
            <a:r>
              <a:rPr lang="en-US" altLang="zh-CN" sz="16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步骤二：设置端口工作模式</a:t>
            </a:r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g0/1</a:t>
            </a: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 mode trunk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nterface g0/2</a:t>
            </a: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 mode access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步骤三：设置端口</a:t>
            </a:r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VLAN-ID</a:t>
            </a: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 access vlan id 10    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//g0/2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 trunk allowed vlan add 10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//g0/1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184" y="4276362"/>
            <a:ext cx="6609360" cy="1815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numCol="2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参考配置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(SW1)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terminal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trunk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trunk allowed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g0/1-0/2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mode access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swtichport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access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SW2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配置与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SW1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7594" y="1764784"/>
            <a:ext cx="1123557" cy="830888"/>
          </a:xfrm>
          <a:prstGeom prst="rect">
            <a:avLst/>
          </a:prstGeom>
          <a:noFill/>
        </p:spPr>
      </p:pic>
      <p:pic>
        <p:nvPicPr>
          <p:cNvPr id="12" name="Picture 43" descr="笔记本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98724" y="3442150"/>
            <a:ext cx="664837" cy="58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3" descr="笔记本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953" y="3561854"/>
            <a:ext cx="664837" cy="58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框 13"/>
          <p:cNvSpPr txBox="1"/>
          <p:nvPr/>
        </p:nvSpPr>
        <p:spPr>
          <a:xfrm>
            <a:off x="6946919" y="4224967"/>
            <a:ext cx="241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PC1:10.10.10.1</a:t>
            </a:r>
            <a:endParaRPr lang="zh-CN" altLang="en-US" dirty="0"/>
          </a:p>
        </p:txBody>
      </p:sp>
      <p:pic>
        <p:nvPicPr>
          <p:cNvPr id="15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9365" y="1727920"/>
            <a:ext cx="1123557" cy="830888"/>
          </a:xfrm>
          <a:prstGeom prst="rect">
            <a:avLst/>
          </a:prstGeom>
          <a:noFill/>
        </p:spPr>
      </p:pic>
      <p:cxnSp>
        <p:nvCxnSpPr>
          <p:cNvPr id="16" name="直接连接符 15"/>
          <p:cNvCxnSpPr>
            <a:stCxn id="11" idx="2"/>
            <a:endCxn id="13" idx="0"/>
          </p:cNvCxnSpPr>
          <p:nvPr/>
        </p:nvCxnSpPr>
        <p:spPr>
          <a:xfrm flipH="1">
            <a:off x="7219372" y="2595672"/>
            <a:ext cx="1" cy="96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" idx="2"/>
            <a:endCxn id="12" idx="0"/>
          </p:cNvCxnSpPr>
          <p:nvPr/>
        </p:nvCxnSpPr>
        <p:spPr>
          <a:xfrm flipH="1">
            <a:off x="9831143" y="2558808"/>
            <a:ext cx="1" cy="883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3"/>
            <a:endCxn id="15" idx="1"/>
          </p:cNvCxnSpPr>
          <p:nvPr/>
        </p:nvCxnSpPr>
        <p:spPr>
          <a:xfrm flipV="1">
            <a:off x="7781151" y="2143364"/>
            <a:ext cx="1488214" cy="3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366049" y="4165425"/>
            <a:ext cx="18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PC2:10.10.10.2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612696" y="2249396"/>
            <a:ext cx="6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G0/0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780215" y="2226340"/>
            <a:ext cx="8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G0/0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71040" y="2104435"/>
            <a:ext cx="77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SW1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68212" y="1977130"/>
            <a:ext cx="7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SW2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8137698" y="1806033"/>
            <a:ext cx="115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Trunk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188644" y="2558808"/>
            <a:ext cx="6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G0/2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147317" y="2574213"/>
            <a:ext cx="6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68735" y="6092244"/>
            <a:ext cx="3393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结果验证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PC1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PC2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1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配置实例</a:t>
            </a:r>
            <a:r>
              <a:rPr lang="en-US" altLang="zh-CN" smtClean="0"/>
              <a:t>-</a:t>
            </a:r>
            <a:r>
              <a:rPr lang="zh-CN" altLang="en-US" smtClean="0"/>
              <a:t>三层接口</a:t>
            </a:r>
            <a:endParaRPr lang="zh-CN" altLang="en-US"/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936501" y="700055"/>
            <a:ext cx="604867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实例描述</a:t>
            </a:r>
            <a:endParaRPr lang="en-US" altLang="zh-CN" sz="2000" b="1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ea typeface="微软雅黑" panose="020B0503020204020204" pitchFamily="34" charset="-122"/>
              </a:rPr>
              <a:t>某局域网中，</a:t>
            </a:r>
            <a:r>
              <a:rPr lang="en-US" altLang="zh-CN" sz="1600" smtClean="0"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ea typeface="微软雅黑" panose="020B0503020204020204" pitchFamily="34" charset="-122"/>
              </a:rPr>
              <a:t>台</a:t>
            </a:r>
            <a:r>
              <a:rPr lang="en-US" altLang="zh-CN" sz="1600" smtClean="0">
                <a:ea typeface="微软雅黑" panose="020B0503020204020204" pitchFamily="34" charset="-122"/>
              </a:rPr>
              <a:t>PC</a:t>
            </a:r>
            <a:r>
              <a:rPr lang="zh-CN" altLang="en-US" sz="1600" smtClean="0">
                <a:ea typeface="微软雅黑" panose="020B0503020204020204" pitchFamily="34" charset="-122"/>
              </a:rPr>
              <a:t>通过接入交换机</a:t>
            </a:r>
            <a:r>
              <a:rPr lang="en-US" altLang="zh-CN" sz="1600" smtClean="0">
                <a:ea typeface="微软雅黑" panose="020B0503020204020204" pitchFamily="34" charset="-122"/>
              </a:rPr>
              <a:t>SW2</a:t>
            </a:r>
            <a:r>
              <a:rPr lang="zh-CN" altLang="en-US" sz="1600" smtClean="0">
                <a:ea typeface="微软雅黑" panose="020B0503020204020204" pitchFamily="34" charset="-122"/>
              </a:rPr>
              <a:t>加入网络，其网关设置在汇聚交换机</a:t>
            </a:r>
            <a:r>
              <a:rPr lang="en-US" altLang="zh-CN" sz="1600" smtClean="0">
                <a:ea typeface="微软雅黑" panose="020B0503020204020204" pitchFamily="34" charset="-122"/>
              </a:rPr>
              <a:t>SW1</a:t>
            </a:r>
            <a:r>
              <a:rPr lang="zh-CN" altLang="en-US" sz="1600" smtClean="0">
                <a:ea typeface="微软雅黑" panose="020B0503020204020204" pitchFamily="34" charset="-122"/>
              </a:rPr>
              <a:t>上，通过配置实现</a:t>
            </a:r>
            <a:r>
              <a:rPr lang="en-US" altLang="zh-CN" sz="1600" smtClean="0">
                <a:ea typeface="微软雅黑" panose="020B0503020204020204" pitchFamily="34" charset="-122"/>
              </a:rPr>
              <a:t>PC</a:t>
            </a:r>
            <a:r>
              <a:rPr lang="zh-CN" altLang="en-US" sz="1600" smtClean="0">
                <a:ea typeface="微软雅黑" panose="020B0503020204020204" pitchFamily="34" charset="-122"/>
              </a:rPr>
              <a:t>之间互通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483" y="1973492"/>
            <a:ext cx="509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一：创建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步骤二：设置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address 192.168.10.1 24   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10//</a:t>
            </a: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address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192.168.10.1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20//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9076" y="2791275"/>
            <a:ext cx="1266458" cy="936566"/>
          </a:xfrm>
          <a:prstGeom prst="rect">
            <a:avLst/>
          </a:prstGeom>
          <a:noFill/>
        </p:spPr>
      </p:pic>
      <p:pic>
        <p:nvPicPr>
          <p:cNvPr id="27" name="Picture 7" descr="F:\Maipu\价值武器库\01_品牌价值武器库\公司图标库\2012新增图标\变更\三层千兆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77102" y="716280"/>
            <a:ext cx="1310407" cy="969067"/>
          </a:xfrm>
          <a:prstGeom prst="rect">
            <a:avLst/>
          </a:prstGeom>
          <a:noFill/>
        </p:spPr>
      </p:pic>
      <p:cxnSp>
        <p:nvCxnSpPr>
          <p:cNvPr id="28" name="直接连接符 27"/>
          <p:cNvCxnSpPr>
            <a:stCxn id="27" idx="2"/>
            <a:endCxn id="26" idx="0"/>
          </p:cNvCxnSpPr>
          <p:nvPr/>
        </p:nvCxnSpPr>
        <p:spPr>
          <a:xfrm flipH="1">
            <a:off x="9732305" y="1685347"/>
            <a:ext cx="1" cy="110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3" descr="笔记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4306" y="4317460"/>
            <a:ext cx="83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3" descr="笔记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92879" y="4317460"/>
            <a:ext cx="83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8358436" y="1076320"/>
            <a:ext cx="71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SW1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85640" y="2606609"/>
            <a:ext cx="71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SW2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732305" y="1571667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g0/1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732304" y="2379375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g0/1</a:t>
            </a:r>
            <a:endParaRPr lang="zh-CN" altLang="en-US" sz="1600" dirty="0"/>
          </a:p>
        </p:txBody>
      </p:sp>
      <p:cxnSp>
        <p:nvCxnSpPr>
          <p:cNvPr id="40" name="直接连接符 39"/>
          <p:cNvCxnSpPr>
            <a:stCxn id="26" idx="2"/>
            <a:endCxn id="29" idx="0"/>
          </p:cNvCxnSpPr>
          <p:nvPr/>
        </p:nvCxnSpPr>
        <p:spPr>
          <a:xfrm flipH="1">
            <a:off x="9073406" y="3727841"/>
            <a:ext cx="658899" cy="58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6" idx="2"/>
            <a:endCxn id="30" idx="0"/>
          </p:cNvCxnSpPr>
          <p:nvPr/>
        </p:nvCxnSpPr>
        <p:spPr>
          <a:xfrm>
            <a:off x="9732305" y="3727841"/>
            <a:ext cx="779674" cy="58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0" y="3580860"/>
            <a:ext cx="4248869" cy="2554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numCol="1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参考配置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(SW1)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terminal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10,20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192.168.10.1 24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192.168.20.1 24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g0/1</a:t>
            </a: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 trunk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trunk allowed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10,20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073405" y="3600127"/>
            <a:ext cx="6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g0/2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9855415" y="3580860"/>
            <a:ext cx="6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g0/3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8843125" y="5198514"/>
            <a:ext cx="239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VLAN 10  </a:t>
            </a:r>
            <a:r>
              <a:rPr lang="en-US" altLang="zh-CN" sz="1600" dirty="0" smtClean="0"/>
              <a:t>G0/2</a:t>
            </a:r>
            <a:endParaRPr lang="en-US" altLang="zh-CN" sz="1600" dirty="0" smtClean="0"/>
          </a:p>
          <a:p>
            <a:r>
              <a:rPr lang="en-US" altLang="zh-CN" sz="1600" dirty="0" smtClean="0"/>
              <a:t>VLAN 20 </a:t>
            </a:r>
            <a:r>
              <a:rPr lang="en-US" altLang="zh-CN" sz="1600" dirty="0" smtClean="0"/>
              <a:t>G0/3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9101501" y="1960132"/>
            <a:ext cx="78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Trunk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357330" y="1460612"/>
            <a:ext cx="357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vlan10:192.168.10.1/24</a:t>
            </a:r>
          </a:p>
          <a:p>
            <a:r>
              <a:rPr lang="en-US" altLang="zh-CN" sz="1600" dirty="0" smtClean="0"/>
              <a:t>vlan20:192.168.20.1/24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477274" y="3580860"/>
            <a:ext cx="4355597" cy="2554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numCol="1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参考配置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(SW2)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terminal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10,20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g0/1</a:t>
            </a: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 trunk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trunk allowed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10,20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access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g0/3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access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31117" y="6149168"/>
            <a:ext cx="3393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结果验证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PC1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PC2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</a:t>
            </a:r>
            <a:r>
              <a:rPr lang="zh-CN" altLang="en-US"/>
              <a:t>目标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2485" y="2321432"/>
            <a:ext cx="9145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技术与应用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熟悉交换机链路汇聚功能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5293" y="1784723"/>
            <a:ext cx="2147888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0191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81126" y="2379017"/>
            <a:ext cx="8389900" cy="720000"/>
            <a:chOff x="1392238" y="1283080"/>
            <a:chExt cx="8389900" cy="720000"/>
          </a:xfrm>
          <a:solidFill>
            <a:srgbClr val="00B0F0"/>
          </a:solidFill>
        </p:grpSpPr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1862138" y="1454137"/>
              <a:ext cx="7920000" cy="432000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" name="AutoShape 13"/>
            <p:cNvSpPr>
              <a:spLocks noChangeArrowheads="1"/>
            </p:cNvSpPr>
            <p:nvPr/>
          </p:nvSpPr>
          <p:spPr bwMode="gray">
            <a:xfrm>
              <a:off x="2195513" y="1458814"/>
              <a:ext cx="7200000" cy="432000"/>
            </a:xfrm>
            <a:prstGeom prst="roundRect">
              <a:avLst>
                <a:gd name="adj" fmla="val 16667"/>
              </a:avLst>
            </a:prstGeom>
            <a:grpFill/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000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技术及应用</a:t>
              </a:r>
              <a:endParaRPr kumimoji="1" lang="en-US" altLang="ko-KR" sz="2000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1392238" y="1283080"/>
              <a:ext cx="720000" cy="720000"/>
            </a:xfrm>
            <a:prstGeom prst="diamond">
              <a:avLst/>
            </a:prstGeom>
            <a:grpFill/>
            <a:ln w="38100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dist="115003" dir="380412" algn="ctr" rotWithShape="0">
                <a:schemeClr val="bg1">
                  <a:lumMod val="75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Gulim" pitchFamily="34" charset="-127"/>
                </a:rPr>
                <a:t>1</a:t>
              </a:r>
              <a:endPara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Gulim" pitchFamily="34" charset="-127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92238" y="3312175"/>
            <a:ext cx="8389900" cy="720000"/>
            <a:chOff x="1392238" y="2268525"/>
            <a:chExt cx="8389900" cy="720000"/>
          </a:xfrm>
          <a:solidFill>
            <a:srgbClr val="0070C0"/>
          </a:solidFill>
        </p:grpSpPr>
        <p:sp>
          <p:nvSpPr>
            <p:cNvPr id="28" name="AutoShape 5"/>
            <p:cNvSpPr>
              <a:spLocks noChangeArrowheads="1"/>
            </p:cNvSpPr>
            <p:nvPr/>
          </p:nvSpPr>
          <p:spPr bwMode="gray">
            <a:xfrm>
              <a:off x="1862138" y="2463786"/>
              <a:ext cx="7920000" cy="432000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gray">
            <a:xfrm>
              <a:off x="2230438" y="2455649"/>
              <a:ext cx="7200000" cy="432000"/>
            </a:xfrm>
            <a:prstGeom prst="roundRect">
              <a:avLst>
                <a:gd name="adj" fmla="val 16667"/>
              </a:avLst>
            </a:prstGeom>
            <a:grpFill/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链路汇聚技术及应用</a:t>
              </a:r>
              <a:endParaRPr kumimoji="1" lang="en-US" altLang="ko-KR" sz="2000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21"/>
            <p:cNvSpPr>
              <a:spLocks noChangeArrowheads="1"/>
            </p:cNvSpPr>
            <p:nvPr/>
          </p:nvSpPr>
          <p:spPr bwMode="gray">
            <a:xfrm>
              <a:off x="1392238" y="2268525"/>
              <a:ext cx="720000" cy="720000"/>
            </a:xfrm>
            <a:prstGeom prst="diamond">
              <a:avLst/>
            </a:prstGeom>
            <a:grpFill/>
            <a:ln w="38100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dist="115003" dir="380412" algn="ctr" rotWithShape="0">
                <a:schemeClr val="bg1">
                  <a:lumMod val="75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Gulim" pitchFamily="34" charset="-127"/>
                </a:rPr>
                <a:t>2</a:t>
              </a:r>
              <a:endPara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Gulim" pitchFamily="34" charset="-127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7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链路汇聚技术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63571" y="1860000"/>
            <a:ext cx="583458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 Aggregation)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把多个物理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逻辑链路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带宽，流量在多个链路负载均衡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更高的连接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1247" y="1572067"/>
            <a:ext cx="1123557" cy="830888"/>
          </a:xfrm>
          <a:prstGeom prst="rect">
            <a:avLst/>
          </a:prstGeom>
          <a:noFill/>
        </p:spPr>
      </p:pic>
      <p:pic>
        <p:nvPicPr>
          <p:cNvPr id="20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3018" y="1535203"/>
            <a:ext cx="1123557" cy="830888"/>
          </a:xfrm>
          <a:prstGeom prst="rect">
            <a:avLst/>
          </a:prstGeom>
          <a:noFill/>
        </p:spPr>
      </p:pic>
      <p:cxnSp>
        <p:nvCxnSpPr>
          <p:cNvPr id="23" name="直接连接符 22"/>
          <p:cNvCxnSpPr>
            <a:stCxn id="19" idx="3"/>
            <a:endCxn id="20" idx="1"/>
          </p:cNvCxnSpPr>
          <p:nvPr/>
        </p:nvCxnSpPr>
        <p:spPr>
          <a:xfrm flipV="1">
            <a:off x="7914804" y="1950647"/>
            <a:ext cx="1488214" cy="3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46349" y="2056679"/>
            <a:ext cx="6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913868" y="2033623"/>
            <a:ext cx="8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5770" y="2433013"/>
            <a:ext cx="77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SW1</a:t>
            </a:r>
            <a:endParaRPr lang="zh-CN" altLang="en-US" sz="16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9769944" y="2402955"/>
            <a:ext cx="7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SW2</a:t>
            </a:r>
            <a:endParaRPr lang="zh-CN" altLang="en-US" b="1" dirty="0"/>
          </a:p>
        </p:txBody>
      </p:sp>
      <p:pic>
        <p:nvPicPr>
          <p:cNvPr id="31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9603" y="3158593"/>
            <a:ext cx="1123557" cy="830888"/>
          </a:xfrm>
          <a:prstGeom prst="rect">
            <a:avLst/>
          </a:prstGeom>
          <a:noFill/>
        </p:spPr>
      </p:pic>
      <p:pic>
        <p:nvPicPr>
          <p:cNvPr id="32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1374" y="3121729"/>
            <a:ext cx="1123557" cy="830888"/>
          </a:xfrm>
          <a:prstGeom prst="rect">
            <a:avLst/>
          </a:prstGeom>
          <a:noFill/>
        </p:spPr>
      </p:pic>
      <p:cxnSp>
        <p:nvCxnSpPr>
          <p:cNvPr id="33" name="直接连接符 32"/>
          <p:cNvCxnSpPr/>
          <p:nvPr/>
        </p:nvCxnSpPr>
        <p:spPr>
          <a:xfrm flipV="1">
            <a:off x="7943160" y="3614575"/>
            <a:ext cx="1488214" cy="3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805832" y="3195260"/>
            <a:ext cx="6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929389" y="3168079"/>
            <a:ext cx="8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164126" y="4019539"/>
            <a:ext cx="77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SW1</a:t>
            </a:r>
            <a:endParaRPr lang="zh-CN" altLang="en-US" sz="16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9798300" y="3989481"/>
            <a:ext cx="7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SW2</a:t>
            </a:r>
            <a:endParaRPr lang="zh-CN" altLang="en-US" b="1" dirty="0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7914804" y="3485966"/>
            <a:ext cx="1488214" cy="3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850573" y="3633007"/>
            <a:ext cx="6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G0/2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929938" y="3617362"/>
            <a:ext cx="8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8658911" y="3352745"/>
            <a:ext cx="136509" cy="4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572993" y="2476882"/>
            <a:ext cx="228737" cy="74056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97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端口汇聚模式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0906" y="1134016"/>
            <a:ext cx="47161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静态汇聚模式</a:t>
            </a:r>
            <a:endParaRPr lang="en-US" altLang="zh-CN" sz="2000" b="1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94566" y="3456111"/>
            <a:ext cx="41463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ea typeface="微软雅黑" panose="020B0503020204020204" pitchFamily="34" charset="-122"/>
              </a:rPr>
              <a:t>动态汇聚模式（</a:t>
            </a:r>
            <a:r>
              <a:rPr lang="en-US" altLang="zh-CN" sz="2000" b="1" dirty="0">
                <a:ea typeface="微软雅黑" panose="020B0503020204020204" pitchFamily="34" charset="-122"/>
              </a:rPr>
              <a:t>LACP</a:t>
            </a:r>
            <a:r>
              <a:rPr lang="zh-CN" altLang="en-US" sz="2000" b="1" dirty="0">
                <a:ea typeface="微软雅黑" panose="020B0503020204020204" pitchFamily="34" charset="-122"/>
              </a:rPr>
              <a:t>协议）</a:t>
            </a:r>
            <a:endParaRPr lang="en-US" altLang="zh-CN" sz="2000" b="1" dirty="0">
              <a:ea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1080517" y="1582852"/>
            <a:ext cx="47525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配置端口自动加入汇聚组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成员接口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则汇聚组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双方不做协商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058242" y="3816151"/>
            <a:ext cx="47525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/>
              <a:t>LACP</a:t>
            </a:r>
            <a:r>
              <a:rPr lang="zh-CN" altLang="en-US" dirty="0"/>
              <a:t>协议进行交互</a:t>
            </a:r>
            <a:endParaRPr lang="en-US" altLang="zh-CN" dirty="0"/>
          </a:p>
          <a:p>
            <a:r>
              <a:rPr lang="en-US" altLang="zh-CN" dirty="0"/>
              <a:t>Active</a:t>
            </a:r>
            <a:r>
              <a:rPr lang="zh-CN" altLang="en-US" dirty="0"/>
              <a:t>模式与</a:t>
            </a:r>
            <a:r>
              <a:rPr lang="en-US" altLang="zh-CN" dirty="0"/>
              <a:t>Passive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zh-CN" altLang="en-US" dirty="0"/>
              <a:t>必有一方为</a:t>
            </a:r>
            <a:r>
              <a:rPr lang="en-US" altLang="zh-CN" dirty="0"/>
              <a:t>Active</a:t>
            </a:r>
          </a:p>
          <a:p>
            <a:r>
              <a:rPr lang="zh-CN" altLang="en-US" dirty="0"/>
              <a:t>协商成功后汇聚组</a:t>
            </a:r>
            <a:r>
              <a:rPr lang="en-US" altLang="zh-CN" dirty="0"/>
              <a:t>UP</a:t>
            </a:r>
            <a:endParaRPr lang="zh-CN" altLang="en-US" dirty="0"/>
          </a:p>
        </p:txBody>
      </p:sp>
      <p:pic>
        <p:nvPicPr>
          <p:cNvPr id="15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7061" y="2699359"/>
            <a:ext cx="1123557" cy="830888"/>
          </a:xfrm>
          <a:prstGeom prst="rect">
            <a:avLst/>
          </a:prstGeom>
          <a:noFill/>
        </p:spPr>
      </p:pic>
      <p:pic>
        <p:nvPicPr>
          <p:cNvPr id="16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8832" y="2662495"/>
            <a:ext cx="1123557" cy="830888"/>
          </a:xfrm>
          <a:prstGeom prst="rect">
            <a:avLst/>
          </a:prstGeom>
          <a:noFill/>
        </p:spPr>
      </p:pic>
      <p:cxnSp>
        <p:nvCxnSpPr>
          <p:cNvPr id="17" name="直接连接符 16"/>
          <p:cNvCxnSpPr/>
          <p:nvPr/>
        </p:nvCxnSpPr>
        <p:spPr>
          <a:xfrm flipV="1">
            <a:off x="7100618" y="3155341"/>
            <a:ext cx="1488214" cy="3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63290" y="2736026"/>
            <a:ext cx="6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086847" y="2708845"/>
            <a:ext cx="8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321584" y="3560305"/>
            <a:ext cx="77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SW1</a:t>
            </a:r>
            <a:endParaRPr lang="zh-CN" altLang="en-US" sz="16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8955758" y="3530247"/>
            <a:ext cx="7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SW2</a:t>
            </a:r>
            <a:endParaRPr lang="zh-CN" altLang="en-US" b="1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7072262" y="3026732"/>
            <a:ext cx="1488214" cy="3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08031" y="3173773"/>
            <a:ext cx="6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087396" y="3158128"/>
            <a:ext cx="8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G0/2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816369" y="2893511"/>
            <a:ext cx="136509" cy="4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8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链路聚合配置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52719" y="1007839"/>
            <a:ext cx="8735635" cy="125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步骤一：创建链路聚合组</a:t>
            </a:r>
            <a:endParaRPr lang="zh-CN" altLang="en-US" sz="2000" b="1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 smtClean="0">
                <a:ea typeface="微软雅黑" panose="020B0503020204020204" pitchFamily="34" charset="-122"/>
              </a:rPr>
              <a:t>   </a:t>
            </a:r>
            <a:r>
              <a:rPr lang="zh-CN" altLang="en-US" sz="1600" smtClean="0">
                <a:ea typeface="微软雅黑" panose="020B0503020204020204" pitchFamily="34" charset="-122"/>
              </a:rPr>
              <a:t>配置命令：</a:t>
            </a:r>
            <a:r>
              <a:rPr lang="en-US" altLang="zh-CN" sz="1600">
                <a:ea typeface="微软雅黑" panose="020B0503020204020204" pitchFamily="34" charset="-122"/>
              </a:rPr>
              <a:t>link-aggregation link-aggregation-id </a:t>
            </a:r>
            <a:r>
              <a:rPr lang="en-US" altLang="zh-CN" sz="1600">
                <a:solidFill>
                  <a:srgbClr val="FF0000"/>
                </a:solidFill>
                <a:ea typeface="微软雅黑" panose="020B0503020204020204" pitchFamily="34" charset="-122"/>
              </a:rPr>
              <a:t>mode </a:t>
            </a:r>
            <a:r>
              <a:rPr lang="en-US" altLang="zh-CN" sz="1600" smtClean="0">
                <a:solidFill>
                  <a:srgbClr val="FF0000"/>
                </a:solidFill>
                <a:ea typeface="微软雅黑" panose="020B0503020204020204" pitchFamily="34" charset="-122"/>
              </a:rPr>
              <a:t> manual/</a:t>
            </a:r>
            <a:r>
              <a:rPr lang="en-US" altLang="zh-CN" sz="160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lacp</a:t>
            </a:r>
            <a:endParaRPr lang="zh-CN" altLang="zh-CN" sz="1600" i="1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 smtClean="0">
                <a:ea typeface="微软雅黑" panose="020B0503020204020204" pitchFamily="34" charset="-122"/>
              </a:rPr>
              <a:t>【</a:t>
            </a:r>
            <a:r>
              <a:rPr lang="zh-CN" altLang="en-US" sz="1600" smtClean="0">
                <a:ea typeface="微软雅黑" panose="020B0503020204020204" pitchFamily="34" charset="-122"/>
              </a:rPr>
              <a:t>配置模式</a:t>
            </a:r>
            <a:r>
              <a:rPr lang="zh-CN" altLang="zh-CN" sz="1600" smtClean="0">
                <a:ea typeface="微软雅黑" panose="020B0503020204020204" pitchFamily="34" charset="-122"/>
              </a:rPr>
              <a:t>】</a:t>
            </a:r>
            <a:r>
              <a:rPr lang="zh-CN" altLang="en-US" sz="1600" smtClean="0">
                <a:ea typeface="微软雅黑" panose="020B0503020204020204" pitchFamily="34" charset="-122"/>
              </a:rPr>
              <a:t>全局配置模式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graphicFrame>
        <p:nvGraphicFramePr>
          <p:cNvPr id="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3093042"/>
              </p:ext>
            </p:extLst>
          </p:nvPr>
        </p:nvGraphicFramePr>
        <p:xfrm>
          <a:off x="1352719" y="2368879"/>
          <a:ext cx="7792696" cy="11405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48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4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1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link-aggregation-id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聚合组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，本地有效，最多支持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 manual/</a:t>
                      </a:r>
                      <a:r>
                        <a:rPr kumimoji="0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lacp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设置聚合组模式，两方必须设置为相同模式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783875327"/>
                  </a:ext>
                </a:extLst>
              </a:tr>
            </a:tbl>
          </a:graphicData>
        </a:graphic>
      </p:graphicFrame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352717" y="3600127"/>
            <a:ext cx="9304862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步骤二：配置端口加入汇聚组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配置命令：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link-aggregation-id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manual | active | passive 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配置模式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端口配置模式。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4251372"/>
              </p:ext>
            </p:extLst>
          </p:nvPr>
        </p:nvGraphicFramePr>
        <p:xfrm>
          <a:off x="1352718" y="4864045"/>
          <a:ext cx="7792696" cy="14880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48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4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manual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以手动方式加入汇聚组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以主动方式加入汇聚组，必有一方为主动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783875327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passive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以被动方式加入汇聚组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38165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671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链路聚合配置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52719" y="1007839"/>
            <a:ext cx="873563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步骤三：设置聚合组</a:t>
            </a:r>
            <a:r>
              <a:rPr lang="en-US" altLang="zh-CN" sz="2000" b="1" smtClean="0">
                <a:ea typeface="微软雅黑" panose="020B0503020204020204" pitchFamily="34" charset="-122"/>
              </a:rPr>
              <a:t>VLAN</a:t>
            </a:r>
            <a:r>
              <a:rPr lang="zh-CN" altLang="en-US" sz="2000" b="1" smtClean="0">
                <a:ea typeface="微软雅黑" panose="020B0503020204020204" pitchFamily="34" charset="-122"/>
              </a:rPr>
              <a:t>属性</a:t>
            </a:r>
            <a:endParaRPr lang="en-US" altLang="zh-CN" sz="2000" b="1" smtClean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 smtClean="0">
                <a:ea typeface="微软雅黑" panose="020B0503020204020204" pitchFamily="34" charset="-122"/>
              </a:rPr>
              <a:t>   </a:t>
            </a:r>
            <a:r>
              <a:rPr lang="zh-CN" altLang="en-US" sz="1600" smtClean="0">
                <a:ea typeface="微软雅黑" panose="020B0503020204020204" pitchFamily="34" charset="-122"/>
              </a:rPr>
              <a:t>配置命令</a:t>
            </a:r>
            <a:endParaRPr lang="en-US" altLang="zh-CN" sz="160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ea typeface="微软雅黑" panose="020B0503020204020204" pitchFamily="34" charset="-122"/>
              </a:rPr>
              <a:t>link-aggregation link-aggregation-id</a:t>
            </a:r>
            <a:r>
              <a:rPr lang="en-US" altLang="zh-CN" sz="1600" i="1" smtClean="0">
                <a:solidFill>
                  <a:srgbClr val="FF0000"/>
                </a:solidFill>
                <a:ea typeface="微软雅黑" panose="020B0503020204020204" pitchFamily="34" charset="-122"/>
              </a:rPr>
              <a:t>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i="1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err="1" smtClean="0">
                <a:ea typeface="微软雅黑" panose="020B0503020204020204" pitchFamily="34" charset="-122"/>
              </a:rPr>
              <a:t>switchport</a:t>
            </a:r>
            <a:r>
              <a:rPr lang="en-US" altLang="zh-CN" sz="1600" smtClean="0">
                <a:ea typeface="微软雅黑" panose="020B0503020204020204" pitchFamily="34" charset="-122"/>
              </a:rPr>
              <a:t> mode  access/trunk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ea typeface="微软雅黑" panose="020B0503020204020204" pitchFamily="34" charset="-122"/>
              </a:rPr>
              <a:t>switchport trunk  allowed </a:t>
            </a:r>
            <a:r>
              <a:rPr lang="en-US" altLang="zh-CN" sz="1600" err="1" smtClean="0">
                <a:ea typeface="微软雅黑" panose="020B0503020204020204" pitchFamily="34" charset="-122"/>
              </a:rPr>
              <a:t>vlan</a:t>
            </a:r>
            <a:r>
              <a:rPr lang="en-US" altLang="zh-CN" sz="1600" smtClean="0">
                <a:ea typeface="微软雅黑" panose="020B0503020204020204" pitchFamily="34" charset="-122"/>
              </a:rPr>
              <a:t> all/add </a:t>
            </a:r>
            <a:r>
              <a:rPr lang="en-US" altLang="zh-CN" sz="1600" err="1" smtClean="0">
                <a:ea typeface="微软雅黑" panose="020B0503020204020204" pitchFamily="34" charset="-122"/>
              </a:rPr>
              <a:t>vlan</a:t>
            </a:r>
            <a:r>
              <a:rPr lang="en-US" altLang="zh-CN" sz="1600" smtClean="0">
                <a:ea typeface="微软雅黑" panose="020B0503020204020204" pitchFamily="34" charset="-122"/>
              </a:rPr>
              <a:t>-id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 smtClean="0">
                <a:ea typeface="微软雅黑" panose="020B0503020204020204" pitchFamily="34" charset="-122"/>
              </a:rPr>
              <a:t>【</a:t>
            </a:r>
            <a:r>
              <a:rPr lang="zh-CN" altLang="en-US" sz="1600" smtClean="0">
                <a:ea typeface="微软雅黑" panose="020B0503020204020204" pitchFamily="34" charset="-122"/>
              </a:rPr>
              <a:t>配置模式</a:t>
            </a:r>
            <a:r>
              <a:rPr lang="zh-CN" altLang="zh-CN" sz="1600" smtClean="0">
                <a:ea typeface="微软雅黑" panose="020B0503020204020204" pitchFamily="34" charset="-122"/>
              </a:rPr>
              <a:t>】</a:t>
            </a:r>
            <a:r>
              <a:rPr lang="zh-CN" altLang="en-US" sz="1600" smtClean="0">
                <a:ea typeface="微软雅黑" panose="020B0503020204020204" pitchFamily="34" charset="-122"/>
              </a:rPr>
              <a:t>全局配置模式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graphicFrame>
        <p:nvGraphicFramePr>
          <p:cNvPr id="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0283081"/>
              </p:ext>
            </p:extLst>
          </p:nvPr>
        </p:nvGraphicFramePr>
        <p:xfrm>
          <a:off x="1346170" y="3528119"/>
          <a:ext cx="7799245" cy="14880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6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7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1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link-aggregation-id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聚合组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，本地有效，最多支持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端口模式类型为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783875327"/>
                  </a:ext>
                </a:extLst>
              </a:tr>
              <a:tr h="380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trunk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端口模式类型为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Trunk,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一般情况下聚合组工作在此模式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103683" marR="103683" marT="51841" marB="51841" horzOverflow="overflow"/>
                </a:tc>
                <a:extLst>
                  <a:ext uri="{0D108BD9-81ED-4DB2-BD59-A6C34878D82A}">
                    <a16:rowId xmlns:a16="http://schemas.microsoft.com/office/drawing/2014/main" xmlns="" val="44649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7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链路汇聚实例</a:t>
            </a:r>
            <a:r>
              <a:rPr lang="en-US" altLang="zh-CN" smtClean="0"/>
              <a:t>-</a:t>
            </a:r>
            <a:r>
              <a:rPr lang="zh-CN" altLang="en-US" smtClean="0"/>
              <a:t>手动汇聚</a:t>
            </a:r>
            <a:endParaRPr lang="zh-CN" alt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76897" y="-190847"/>
            <a:ext cx="209456" cy="38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3683" tIns="51841" rIns="103683" bIns="5184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936501" y="700055"/>
            <a:ext cx="604867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实例描述</a:t>
            </a:r>
            <a:endParaRPr lang="en-US" altLang="zh-CN" sz="2000" b="1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ea typeface="微软雅黑" panose="020B0503020204020204" pitchFamily="34" charset="-122"/>
              </a:rPr>
              <a:t>某局域网中，</a:t>
            </a:r>
            <a:r>
              <a:rPr lang="en-US" altLang="zh-CN" sz="1600" smtClean="0"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ea typeface="微软雅黑" panose="020B0503020204020204" pitchFamily="34" charset="-122"/>
              </a:rPr>
              <a:t>台</a:t>
            </a:r>
            <a:r>
              <a:rPr lang="en-US" altLang="zh-CN" sz="1600" smtClean="0">
                <a:ea typeface="微软雅黑" panose="020B0503020204020204" pitchFamily="34" charset="-122"/>
              </a:rPr>
              <a:t>PC</a:t>
            </a:r>
            <a:r>
              <a:rPr lang="zh-CN" altLang="en-US" sz="1600" smtClean="0">
                <a:ea typeface="微软雅黑" panose="020B0503020204020204" pitchFamily="34" charset="-122"/>
              </a:rPr>
              <a:t>通过接入交换机</a:t>
            </a:r>
            <a:r>
              <a:rPr lang="en-US" altLang="zh-CN" sz="1600" smtClean="0">
                <a:ea typeface="微软雅黑" panose="020B0503020204020204" pitchFamily="34" charset="-122"/>
              </a:rPr>
              <a:t>SW2</a:t>
            </a:r>
            <a:r>
              <a:rPr lang="zh-CN" altLang="en-US" sz="1600" smtClean="0">
                <a:ea typeface="微软雅黑" panose="020B0503020204020204" pitchFamily="34" charset="-122"/>
              </a:rPr>
              <a:t>加入网络，其网关设置在汇聚交换机</a:t>
            </a:r>
            <a:r>
              <a:rPr lang="en-US" altLang="zh-CN" sz="1600" smtClean="0">
                <a:ea typeface="微软雅黑" panose="020B0503020204020204" pitchFamily="34" charset="-122"/>
              </a:rPr>
              <a:t>SW1</a:t>
            </a:r>
            <a:r>
              <a:rPr lang="zh-CN" altLang="en-US" sz="1600" smtClean="0">
                <a:ea typeface="微软雅黑" panose="020B0503020204020204" pitchFamily="34" charset="-122"/>
              </a:rPr>
              <a:t>上，通过配置实现</a:t>
            </a:r>
            <a:r>
              <a:rPr lang="en-US" altLang="zh-CN" sz="1600" smtClean="0">
                <a:ea typeface="微软雅黑" panose="020B0503020204020204" pitchFamily="34" charset="-122"/>
              </a:rPr>
              <a:t>PC</a:t>
            </a:r>
            <a:r>
              <a:rPr lang="zh-CN" altLang="en-US" sz="1600" smtClean="0">
                <a:ea typeface="微软雅黑" panose="020B0503020204020204" pitchFamily="34" charset="-122"/>
              </a:rPr>
              <a:t>之间互通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pic>
        <p:nvPicPr>
          <p:cNvPr id="9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9076" y="2791275"/>
            <a:ext cx="1266458" cy="936566"/>
          </a:xfrm>
          <a:prstGeom prst="rect">
            <a:avLst/>
          </a:prstGeom>
          <a:noFill/>
        </p:spPr>
      </p:pic>
      <p:pic>
        <p:nvPicPr>
          <p:cNvPr id="10" name="Picture 7" descr="F:\Maipu\价值武器库\01_品牌价值武器库\公司图标库\2012新增图标\变更\三层千兆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77102" y="716280"/>
            <a:ext cx="1310407" cy="969067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 flipH="1">
            <a:off x="9793484" y="1685347"/>
            <a:ext cx="1" cy="110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3" descr="笔记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4306" y="4317460"/>
            <a:ext cx="83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3" descr="笔记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92879" y="4317460"/>
            <a:ext cx="83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框 13"/>
          <p:cNvSpPr txBox="1"/>
          <p:nvPr/>
        </p:nvSpPr>
        <p:spPr>
          <a:xfrm>
            <a:off x="8358435" y="1317357"/>
            <a:ext cx="71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SW1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85640" y="2606609"/>
            <a:ext cx="71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SW2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805898" y="1571667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g0/1</a:t>
            </a:r>
            <a:endParaRPr lang="zh-CN" altLang="en-US" sz="1600" dirty="0"/>
          </a:p>
        </p:txBody>
      </p:sp>
      <p:cxnSp>
        <p:nvCxnSpPr>
          <p:cNvPr id="18" name="直接连接符 17"/>
          <p:cNvCxnSpPr>
            <a:stCxn id="9" idx="2"/>
            <a:endCxn id="12" idx="0"/>
          </p:cNvCxnSpPr>
          <p:nvPr/>
        </p:nvCxnSpPr>
        <p:spPr>
          <a:xfrm flipH="1">
            <a:off x="9073406" y="3727841"/>
            <a:ext cx="658899" cy="58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2"/>
            <a:endCxn id="13" idx="0"/>
          </p:cNvCxnSpPr>
          <p:nvPr/>
        </p:nvCxnSpPr>
        <p:spPr>
          <a:xfrm>
            <a:off x="9732305" y="3727841"/>
            <a:ext cx="779674" cy="58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405" y="2159967"/>
            <a:ext cx="4112514" cy="35394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numCol="1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参考配置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(SW1)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terminal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10,20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192.168.10.1 24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192.168.20.1 24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 mode manual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g0/0-0/1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 manual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mode trunk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trunk allowed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10,20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73405" y="3600127"/>
            <a:ext cx="6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g0/2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855415" y="3580860"/>
            <a:ext cx="6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g0/3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767195" y="2018556"/>
            <a:ext cx="78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Trunk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85173" y="783104"/>
            <a:ext cx="2220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vlan10:192.168.10.1/24</a:t>
            </a:r>
            <a:endParaRPr lang="en-US" altLang="zh-CN" sz="1600" dirty="0" smtClean="0"/>
          </a:p>
          <a:p>
            <a:r>
              <a:rPr lang="en-US" altLang="zh-CN" sz="1600" smtClean="0"/>
              <a:t>vlan20:192.168.20.1/24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843125" y="5198514"/>
            <a:ext cx="239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VLAN 10  </a:t>
            </a:r>
            <a:r>
              <a:rPr lang="en-US" altLang="zh-CN" sz="1600" dirty="0" smtClean="0"/>
              <a:t>G0/2</a:t>
            </a:r>
            <a:endParaRPr lang="en-US" altLang="zh-CN" sz="1600" dirty="0" smtClean="0"/>
          </a:p>
          <a:p>
            <a:r>
              <a:rPr lang="en-US" altLang="zh-CN" sz="1600" dirty="0" smtClean="0"/>
              <a:t>VLAN 20 </a:t>
            </a:r>
            <a:r>
              <a:rPr lang="en-US" altLang="zh-CN" sz="1600" dirty="0" smtClean="0"/>
              <a:t>G0/3</a:t>
            </a:r>
            <a:endParaRPr lang="zh-CN" altLang="en-US" sz="1600" dirty="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701933" y="1685347"/>
            <a:ext cx="1" cy="110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9577461" y="2018556"/>
            <a:ext cx="306210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158200" y="1583903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g0/0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791989" y="2503441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g0/1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144291" y="2515677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g0/0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294441" y="2159967"/>
            <a:ext cx="4191199" cy="35394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numCol="1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参考配置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(SW2)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terminal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10,20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 mode manual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g0/0-0/1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 manual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mode trunk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trunk allowed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10,20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access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g0/3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access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84976" y="5699397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结果验证：</a:t>
            </a:r>
            <a:endParaRPr lang="en-US" altLang="zh-CN" sz="1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link-aggregation  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查看聚合组带宽</a:t>
            </a:r>
            <a:endParaRPr lang="en-US" altLang="zh-CN" sz="1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PC1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PC2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链路汇聚实例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协议汇聚</a:t>
            </a:r>
            <a:endParaRPr lang="zh-CN" altLang="en-US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76897" y="-190847"/>
            <a:ext cx="209456" cy="38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3683" tIns="51841" rIns="103683" bIns="5184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936501" y="700055"/>
            <a:ext cx="604867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ea typeface="微软雅黑" panose="020B0503020204020204" pitchFamily="34" charset="-122"/>
              </a:rPr>
              <a:t>实例描述</a:t>
            </a:r>
            <a:endParaRPr lang="en-US" altLang="zh-CN" sz="2000" b="1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ea typeface="微软雅黑" panose="020B0503020204020204" pitchFamily="34" charset="-122"/>
              </a:rPr>
              <a:t>某局域网中，</a:t>
            </a:r>
            <a:r>
              <a:rPr lang="en-US" altLang="zh-CN" sz="1600" smtClean="0"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ea typeface="微软雅黑" panose="020B0503020204020204" pitchFamily="34" charset="-122"/>
              </a:rPr>
              <a:t>台</a:t>
            </a:r>
            <a:r>
              <a:rPr lang="en-US" altLang="zh-CN" sz="1600" smtClean="0">
                <a:ea typeface="微软雅黑" panose="020B0503020204020204" pitchFamily="34" charset="-122"/>
              </a:rPr>
              <a:t>PC</a:t>
            </a:r>
            <a:r>
              <a:rPr lang="zh-CN" altLang="en-US" sz="1600" smtClean="0">
                <a:ea typeface="微软雅黑" panose="020B0503020204020204" pitchFamily="34" charset="-122"/>
              </a:rPr>
              <a:t>通过接入交换机</a:t>
            </a:r>
            <a:r>
              <a:rPr lang="en-US" altLang="zh-CN" sz="1600" smtClean="0">
                <a:ea typeface="微软雅黑" panose="020B0503020204020204" pitchFamily="34" charset="-122"/>
              </a:rPr>
              <a:t>SW2</a:t>
            </a:r>
            <a:r>
              <a:rPr lang="zh-CN" altLang="en-US" sz="1600" smtClean="0">
                <a:ea typeface="微软雅黑" panose="020B0503020204020204" pitchFamily="34" charset="-122"/>
              </a:rPr>
              <a:t>加入网络，其网关设置在汇聚交换机</a:t>
            </a:r>
            <a:r>
              <a:rPr lang="en-US" altLang="zh-CN" sz="1600" smtClean="0">
                <a:ea typeface="微软雅黑" panose="020B0503020204020204" pitchFamily="34" charset="-122"/>
              </a:rPr>
              <a:t>SW1</a:t>
            </a:r>
            <a:r>
              <a:rPr lang="zh-CN" altLang="en-US" sz="1600" smtClean="0">
                <a:ea typeface="微软雅黑" panose="020B0503020204020204" pitchFamily="34" charset="-122"/>
              </a:rPr>
              <a:t>上，通过配置实现</a:t>
            </a:r>
            <a:r>
              <a:rPr lang="en-US" altLang="zh-CN" sz="1600" smtClean="0">
                <a:ea typeface="微软雅黑" panose="020B0503020204020204" pitchFamily="34" charset="-122"/>
              </a:rPr>
              <a:t>PC</a:t>
            </a:r>
            <a:r>
              <a:rPr lang="zh-CN" altLang="en-US" sz="1600" smtClean="0">
                <a:ea typeface="微软雅黑" panose="020B0503020204020204" pitchFamily="34" charset="-122"/>
              </a:rPr>
              <a:t>之间互通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pic>
        <p:nvPicPr>
          <p:cNvPr id="9" name="Picture 3" descr="F:\Maipu\价值武器库\01_品牌价值武器库\公司图标库\2012新增图标\2012新增图标V5\二层千兆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9076" y="2791275"/>
            <a:ext cx="1266458" cy="936566"/>
          </a:xfrm>
          <a:prstGeom prst="rect">
            <a:avLst/>
          </a:prstGeom>
          <a:noFill/>
        </p:spPr>
      </p:pic>
      <p:pic>
        <p:nvPicPr>
          <p:cNvPr id="10" name="Picture 7" descr="F:\Maipu\价值武器库\01_品牌价值武器库\公司图标库\2012新增图标\变更\三层千兆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77102" y="716280"/>
            <a:ext cx="1310407" cy="969067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 flipH="1">
            <a:off x="9793484" y="1685347"/>
            <a:ext cx="1" cy="110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3" descr="笔记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4306" y="4317460"/>
            <a:ext cx="83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3" descr="笔记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92879" y="4317460"/>
            <a:ext cx="838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框 13"/>
          <p:cNvSpPr txBox="1"/>
          <p:nvPr/>
        </p:nvSpPr>
        <p:spPr>
          <a:xfrm>
            <a:off x="8358435" y="1317357"/>
            <a:ext cx="71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SW1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85640" y="2606609"/>
            <a:ext cx="71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SW2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805898" y="1571667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g0/1</a:t>
            </a:r>
            <a:endParaRPr lang="zh-CN" altLang="en-US" sz="1600" dirty="0"/>
          </a:p>
        </p:txBody>
      </p:sp>
      <p:cxnSp>
        <p:nvCxnSpPr>
          <p:cNvPr id="18" name="直接连接符 17"/>
          <p:cNvCxnSpPr>
            <a:stCxn id="9" idx="2"/>
            <a:endCxn id="12" idx="0"/>
          </p:cNvCxnSpPr>
          <p:nvPr/>
        </p:nvCxnSpPr>
        <p:spPr>
          <a:xfrm flipH="1">
            <a:off x="9073406" y="3727841"/>
            <a:ext cx="658899" cy="58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2"/>
            <a:endCxn id="13" idx="0"/>
          </p:cNvCxnSpPr>
          <p:nvPr/>
        </p:nvCxnSpPr>
        <p:spPr>
          <a:xfrm>
            <a:off x="9732305" y="3727841"/>
            <a:ext cx="779674" cy="58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405" y="2159967"/>
            <a:ext cx="4112514" cy="35394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numCol="1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参考配置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(SW1)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terminal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10,20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192.168.10.1 24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192.168.20.1 24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 mode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lacp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g0/0-0/1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mode trunk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trunk allowed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10,20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73405" y="3600127"/>
            <a:ext cx="6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g0/2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855415" y="3580860"/>
            <a:ext cx="6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g0/3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767195" y="2018556"/>
            <a:ext cx="78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Trunk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85173" y="783104"/>
            <a:ext cx="2220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vlan10:192.168.10.1/24</a:t>
            </a:r>
            <a:endParaRPr lang="en-US" altLang="zh-CN" sz="1600" dirty="0" smtClean="0"/>
          </a:p>
          <a:p>
            <a:r>
              <a:rPr lang="en-US" altLang="zh-CN" sz="1600" smtClean="0"/>
              <a:t>vlan20:192.168.20.1/24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843125" y="5198514"/>
            <a:ext cx="239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VLAN 10  </a:t>
            </a:r>
            <a:r>
              <a:rPr lang="en-US" altLang="zh-CN" sz="1600" dirty="0" smtClean="0"/>
              <a:t>G0/2</a:t>
            </a:r>
            <a:endParaRPr lang="en-US" altLang="zh-CN" sz="1600" dirty="0" smtClean="0"/>
          </a:p>
          <a:p>
            <a:r>
              <a:rPr lang="en-US" altLang="zh-CN" sz="1600" dirty="0" smtClean="0"/>
              <a:t>VLAN 20 </a:t>
            </a:r>
            <a:r>
              <a:rPr lang="en-US" altLang="zh-CN" sz="1600" dirty="0" smtClean="0"/>
              <a:t>G0/3</a:t>
            </a:r>
            <a:endParaRPr lang="zh-CN" altLang="en-US" sz="1600" dirty="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701933" y="1685347"/>
            <a:ext cx="1" cy="110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9577461" y="2018556"/>
            <a:ext cx="306210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158200" y="1583903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g0/0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791989" y="2503441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g0/1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144291" y="2515677"/>
            <a:ext cx="7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g0/0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294441" y="2159967"/>
            <a:ext cx="4191199" cy="35394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numCol="1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参考配置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(SW2)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terminal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10,20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 mode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lacp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g0/0-0/1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passive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link-aggregation 1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mode trunk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trunk allowed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10,20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access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g0/3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access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84976" y="5699397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结果验证：</a:t>
            </a:r>
            <a:endParaRPr lang="en-US" altLang="zh-CN" sz="1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link-aggregation  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查看聚合组带宽</a:t>
            </a:r>
            <a:endParaRPr lang="en-US" altLang="zh-CN" sz="1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PC1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PC2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</a:t>
            </a: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2668583"/>
            <a:ext cx="11522075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</a:t>
            </a:r>
            <a:r>
              <a:rPr kumimoji="0" lang="zh-CN" altLang="en-US" sz="240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建设中国人的安全网络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81126" y="2035192"/>
            <a:ext cx="8389900" cy="720000"/>
            <a:chOff x="1392238" y="1283080"/>
            <a:chExt cx="8389900" cy="720000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1862138" y="1454137"/>
              <a:ext cx="7920000" cy="4320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" name="AutoShape 13"/>
            <p:cNvSpPr>
              <a:spLocks noChangeArrowheads="1"/>
            </p:cNvSpPr>
            <p:nvPr/>
          </p:nvSpPr>
          <p:spPr bwMode="gray">
            <a:xfrm>
              <a:off x="2195513" y="1458814"/>
              <a:ext cx="7200000" cy="43200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zh-CN" altLang="en-US" sz="2000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技术及应用</a:t>
              </a:r>
              <a:endParaRPr kumimoji="1" lang="en-US" altLang="ko-KR" sz="2000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1392238" y="1283080"/>
              <a:ext cx="720000" cy="720000"/>
            </a:xfrm>
            <a:prstGeom prst="diamond">
              <a:avLst/>
            </a:prstGeom>
            <a:solidFill>
              <a:srgbClr val="0070C0"/>
            </a:solidFill>
            <a:ln w="38100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dist="115003" dir="380412" algn="ctr" rotWithShape="0">
                <a:schemeClr val="bg1">
                  <a:lumMod val="75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Gulim" pitchFamily="34" charset="-127"/>
                </a:rPr>
                <a:t>1</a:t>
              </a:r>
              <a:endPara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Gulim" pitchFamily="34" charset="-127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92238" y="2968350"/>
            <a:ext cx="8389900" cy="720000"/>
            <a:chOff x="1392238" y="2268525"/>
            <a:chExt cx="8389900" cy="720000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gray">
            <a:xfrm>
              <a:off x="1862138" y="2463786"/>
              <a:ext cx="7920000" cy="4320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gray">
            <a:xfrm>
              <a:off x="2230438" y="2455649"/>
              <a:ext cx="7200000" cy="43200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链路汇聚技术及应用</a:t>
              </a:r>
              <a:endParaRPr kumimoji="1" lang="en-US" altLang="ko-KR" sz="2000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21"/>
            <p:cNvSpPr>
              <a:spLocks noChangeArrowheads="1"/>
            </p:cNvSpPr>
            <p:nvPr/>
          </p:nvSpPr>
          <p:spPr bwMode="gray">
            <a:xfrm>
              <a:off x="1392238" y="2268525"/>
              <a:ext cx="720000" cy="720000"/>
            </a:xfrm>
            <a:prstGeom prst="diamond">
              <a:avLst/>
            </a:prstGeom>
            <a:solidFill>
              <a:srgbClr val="00B0F0"/>
            </a:solidFill>
            <a:ln w="38100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dist="115003" dir="380412" algn="ctr" rotWithShape="0">
                <a:schemeClr val="bg1">
                  <a:lumMod val="75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Gulim" pitchFamily="34" charset="-127"/>
                </a:rPr>
                <a:t>2</a:t>
              </a:r>
              <a:endPara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Gulim" pitchFamily="34" charset="-127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72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b="1">
                <a:latin typeface="+mn-lt"/>
              </a:rPr>
              <a:t>广播风暴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7258077" y="2581569"/>
            <a:ext cx="122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二层交换机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222442" y="5049136"/>
            <a:ext cx="6907686" cy="77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帧在广播域中传播，占用网络带宽，降低设备</a:t>
            </a:r>
            <a:r>
              <a:rPr lang="zh-CN" altLang="en-US" sz="20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6985070" y="2832077"/>
            <a:ext cx="546015" cy="10890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 flipH="1">
            <a:off x="6509558" y="2832076"/>
            <a:ext cx="271507" cy="115653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67" name="Picture 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5580" y="3784602"/>
            <a:ext cx="544514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68" name="Picture 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050" y="3784602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3447974" y="2968581"/>
            <a:ext cx="679519" cy="10890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4400501" y="2899579"/>
            <a:ext cx="273007" cy="102152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5012517" y="927024"/>
            <a:ext cx="122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二层交换机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H="1">
            <a:off x="4468003" y="1743047"/>
            <a:ext cx="952526" cy="95252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5761038" y="1743047"/>
            <a:ext cx="952526" cy="88502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74" name="Group 14"/>
          <p:cNvGrpSpPr>
            <a:grpSpLocks noChangeAspect="1"/>
          </p:cNvGrpSpPr>
          <p:nvPr/>
        </p:nvGrpSpPr>
        <p:grpSpPr bwMode="auto">
          <a:xfrm>
            <a:off x="6461557" y="2491567"/>
            <a:ext cx="864023" cy="630017"/>
            <a:chOff x="1469" y="1344"/>
            <a:chExt cx="576" cy="420"/>
          </a:xfrm>
        </p:grpSpPr>
        <p:sp>
          <p:nvSpPr>
            <p:cNvPr id="9217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76" name="Freeform 16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77" name="Freeform 17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78" name="Freeform 18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79" name="Freeform 19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80" name="Freeform 20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4 h 245"/>
                <a:gd name="T16" fmla="*/ 116 w 424"/>
                <a:gd name="T17" fmla="*/ 224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81" name="Freeform 21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82" name="Freeform 22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5 h 245"/>
                <a:gd name="T16" fmla="*/ 116 w 424"/>
                <a:gd name="T17" fmla="*/ 225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2183" name="Picture 2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3970" y="3717100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84" name="Picture 24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2999" y="3717100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3174967" y="4192613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4332998" y="4192613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6238050" y="4260114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PCC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7394582" y="4260114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PCD</a:t>
            </a:r>
          </a:p>
        </p:txBody>
      </p:sp>
      <p:grpSp>
        <p:nvGrpSpPr>
          <p:cNvPr id="92189" name="Group 29"/>
          <p:cNvGrpSpPr>
            <a:grpSpLocks noChangeAspect="1"/>
          </p:cNvGrpSpPr>
          <p:nvPr/>
        </p:nvGrpSpPr>
        <p:grpSpPr bwMode="auto">
          <a:xfrm>
            <a:off x="3855986" y="2491567"/>
            <a:ext cx="864023" cy="630017"/>
            <a:chOff x="1469" y="1344"/>
            <a:chExt cx="576" cy="420"/>
          </a:xfrm>
        </p:grpSpPr>
        <p:sp>
          <p:nvSpPr>
            <p:cNvPr id="92190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1" name="Freeform 31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2" name="Freeform 32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3" name="Freeform 33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4" name="Freeform 34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5" name="Freeform 35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4 h 245"/>
                <a:gd name="T16" fmla="*/ 116 w 424"/>
                <a:gd name="T17" fmla="*/ 224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6" name="Freeform 36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7" name="Freeform 37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5 h 245"/>
                <a:gd name="T16" fmla="*/ 116 w 424"/>
                <a:gd name="T17" fmla="*/ 225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198" name="Group 38"/>
          <p:cNvGrpSpPr>
            <a:grpSpLocks noChangeAspect="1"/>
          </p:cNvGrpSpPr>
          <p:nvPr/>
        </p:nvGrpSpPr>
        <p:grpSpPr bwMode="auto">
          <a:xfrm>
            <a:off x="5149021" y="1267534"/>
            <a:ext cx="864023" cy="630017"/>
            <a:chOff x="1469" y="1344"/>
            <a:chExt cx="576" cy="420"/>
          </a:xfrm>
        </p:grpSpPr>
        <p:sp>
          <p:nvSpPr>
            <p:cNvPr id="92199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0" name="Freeform 40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1" name="Freeform 41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2" name="Freeform 42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3" name="Freeform 43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4" name="Freeform 44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4 h 245"/>
                <a:gd name="T16" fmla="*/ 116 w 424"/>
                <a:gd name="T17" fmla="*/ 224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5" name="Freeform 45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6" name="Freeform 46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5 h 245"/>
                <a:gd name="T16" fmla="*/ 116 w 424"/>
                <a:gd name="T17" fmla="*/ 225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2835958" y="3172585"/>
            <a:ext cx="1021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广播帧</a:t>
            </a:r>
          </a:p>
        </p:txBody>
      </p:sp>
      <p:sp>
        <p:nvSpPr>
          <p:cNvPr id="92208" name="Line 48"/>
          <p:cNvSpPr>
            <a:spLocks noChangeShapeType="1"/>
          </p:cNvSpPr>
          <p:nvPr/>
        </p:nvSpPr>
        <p:spPr bwMode="auto">
          <a:xfrm flipV="1">
            <a:off x="3584479" y="3103584"/>
            <a:ext cx="271507" cy="47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9" name="Line 49"/>
          <p:cNvSpPr>
            <a:spLocks noChangeShapeType="1"/>
          </p:cNvSpPr>
          <p:nvPr/>
        </p:nvSpPr>
        <p:spPr bwMode="auto">
          <a:xfrm>
            <a:off x="4604506" y="3103584"/>
            <a:ext cx="136503" cy="47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0" name="Line 50"/>
          <p:cNvSpPr>
            <a:spLocks noChangeShapeType="1"/>
          </p:cNvSpPr>
          <p:nvPr/>
        </p:nvSpPr>
        <p:spPr bwMode="auto">
          <a:xfrm flipV="1">
            <a:off x="4537004" y="1879551"/>
            <a:ext cx="543015" cy="544514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1" name="Line 51"/>
          <p:cNvSpPr>
            <a:spLocks noChangeShapeType="1"/>
          </p:cNvSpPr>
          <p:nvPr/>
        </p:nvSpPr>
        <p:spPr bwMode="auto">
          <a:xfrm>
            <a:off x="6101547" y="1879551"/>
            <a:ext cx="475512" cy="4755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2" name="Line 52"/>
          <p:cNvSpPr>
            <a:spLocks noChangeShapeType="1"/>
          </p:cNvSpPr>
          <p:nvPr/>
        </p:nvSpPr>
        <p:spPr bwMode="auto">
          <a:xfrm flipH="1">
            <a:off x="6442056" y="3172586"/>
            <a:ext cx="135004" cy="544514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3" name="Line 53"/>
          <p:cNvSpPr>
            <a:spLocks noChangeShapeType="1"/>
          </p:cNvSpPr>
          <p:nvPr/>
        </p:nvSpPr>
        <p:spPr bwMode="auto">
          <a:xfrm>
            <a:off x="7327079" y="3172586"/>
            <a:ext cx="271508" cy="4755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4" name="Text Box 54"/>
          <p:cNvSpPr txBox="1">
            <a:spLocks noChangeArrowheads="1"/>
          </p:cNvSpPr>
          <p:nvPr/>
        </p:nvSpPr>
        <p:spPr bwMode="auto">
          <a:xfrm>
            <a:off x="2699455" y="2628070"/>
            <a:ext cx="122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二层交换机</a:t>
            </a:r>
          </a:p>
        </p:txBody>
      </p:sp>
    </p:spTree>
    <p:extLst>
      <p:ext uri="{BB962C8B-B14F-4D97-AF65-F5344CB8AC3E}">
        <p14:creationId xmlns:p14="http://schemas.microsoft.com/office/powerpoint/2010/main" xmlns="" val="2247284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b="1">
                <a:latin typeface="+mn-lt"/>
              </a:rPr>
              <a:t>用路由器来隔离广播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7258078" y="2628070"/>
            <a:ext cx="1293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二层交换机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22442" y="5184141"/>
            <a:ext cx="6907686" cy="37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路由器能够隔离广播，减小广播域</a:t>
            </a:r>
            <a:r>
              <a:rPr lang="zh-CN" altLang="en-US" sz="20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6985070" y="2832077"/>
            <a:ext cx="546015" cy="10890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H="1">
            <a:off x="6509558" y="2832076"/>
            <a:ext cx="271507" cy="115653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215" name="Picture 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5580" y="3784602"/>
            <a:ext cx="544514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6" name="Picture 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050" y="3784602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217" name="Line 9"/>
          <p:cNvSpPr>
            <a:spLocks noChangeShapeType="1"/>
          </p:cNvSpPr>
          <p:nvPr/>
        </p:nvSpPr>
        <p:spPr bwMode="auto">
          <a:xfrm flipH="1">
            <a:off x="3447974" y="2968581"/>
            <a:ext cx="679519" cy="10890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4400501" y="2899579"/>
            <a:ext cx="273007" cy="102152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5012517" y="994527"/>
            <a:ext cx="122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路由器</a:t>
            </a: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H="1">
            <a:off x="4468003" y="1743047"/>
            <a:ext cx="952526" cy="95252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5761038" y="1743047"/>
            <a:ext cx="952526" cy="88502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222" name="Group 14"/>
          <p:cNvGrpSpPr>
            <a:grpSpLocks noChangeAspect="1"/>
          </p:cNvGrpSpPr>
          <p:nvPr/>
        </p:nvGrpSpPr>
        <p:grpSpPr bwMode="auto">
          <a:xfrm>
            <a:off x="6461557" y="2491567"/>
            <a:ext cx="864023" cy="630017"/>
            <a:chOff x="1469" y="1344"/>
            <a:chExt cx="576" cy="420"/>
          </a:xfrm>
        </p:grpSpPr>
        <p:sp>
          <p:nvSpPr>
            <p:cNvPr id="94223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24" name="Freeform 16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25" name="Freeform 17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26" name="Freeform 18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27" name="Freeform 19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28" name="Freeform 20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4 h 245"/>
                <a:gd name="T16" fmla="*/ 116 w 424"/>
                <a:gd name="T17" fmla="*/ 224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29" name="Freeform 21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30" name="Freeform 22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5 h 245"/>
                <a:gd name="T16" fmla="*/ 116 w 424"/>
                <a:gd name="T17" fmla="*/ 225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4231" name="Picture 2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3970" y="3717100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32" name="Picture 24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2999" y="3717100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3174967" y="4192613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4332998" y="4192613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238050" y="4260114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PCC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7394582" y="4260114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PCD</a:t>
            </a:r>
          </a:p>
        </p:txBody>
      </p:sp>
      <p:grpSp>
        <p:nvGrpSpPr>
          <p:cNvPr id="94237" name="Group 29"/>
          <p:cNvGrpSpPr>
            <a:grpSpLocks noChangeAspect="1"/>
          </p:cNvGrpSpPr>
          <p:nvPr/>
        </p:nvGrpSpPr>
        <p:grpSpPr bwMode="auto">
          <a:xfrm>
            <a:off x="3855986" y="2491567"/>
            <a:ext cx="864023" cy="630017"/>
            <a:chOff x="1469" y="1344"/>
            <a:chExt cx="576" cy="420"/>
          </a:xfrm>
        </p:grpSpPr>
        <p:sp>
          <p:nvSpPr>
            <p:cNvPr id="94238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39" name="Freeform 31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40" name="Freeform 32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41" name="Freeform 33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42" name="Freeform 34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43" name="Freeform 35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4 h 245"/>
                <a:gd name="T16" fmla="*/ 116 w 424"/>
                <a:gd name="T17" fmla="*/ 224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44" name="Freeform 36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45" name="Freeform 37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5 h 245"/>
                <a:gd name="T16" fmla="*/ 116 w 424"/>
                <a:gd name="T17" fmla="*/ 225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2835958" y="3172585"/>
            <a:ext cx="1021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广播帧</a:t>
            </a:r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V="1">
            <a:off x="3584479" y="3103584"/>
            <a:ext cx="271507" cy="47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48" name="Line 40"/>
          <p:cNvSpPr>
            <a:spLocks noChangeShapeType="1"/>
          </p:cNvSpPr>
          <p:nvPr/>
        </p:nvSpPr>
        <p:spPr bwMode="auto">
          <a:xfrm>
            <a:off x="4604506" y="3103584"/>
            <a:ext cx="136503" cy="47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49" name="Line 41"/>
          <p:cNvSpPr>
            <a:spLocks noChangeShapeType="1"/>
          </p:cNvSpPr>
          <p:nvPr/>
        </p:nvSpPr>
        <p:spPr bwMode="auto">
          <a:xfrm flipV="1">
            <a:off x="4537004" y="1879551"/>
            <a:ext cx="543015" cy="544514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50" name="Text Box 42"/>
          <p:cNvSpPr txBox="1">
            <a:spLocks noChangeArrowheads="1"/>
          </p:cNvSpPr>
          <p:nvPr/>
        </p:nvSpPr>
        <p:spPr bwMode="auto">
          <a:xfrm>
            <a:off x="2699455" y="2628070"/>
            <a:ext cx="122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二层交换机</a:t>
            </a:r>
          </a:p>
        </p:txBody>
      </p:sp>
      <p:grpSp>
        <p:nvGrpSpPr>
          <p:cNvPr id="94251" name="Group 43"/>
          <p:cNvGrpSpPr>
            <a:grpSpLocks noChangeAspect="1"/>
          </p:cNvGrpSpPr>
          <p:nvPr/>
        </p:nvGrpSpPr>
        <p:grpSpPr bwMode="auto">
          <a:xfrm>
            <a:off x="5216523" y="1335036"/>
            <a:ext cx="748520" cy="522014"/>
            <a:chOff x="3541" y="1317"/>
            <a:chExt cx="747" cy="546"/>
          </a:xfrm>
        </p:grpSpPr>
        <p:sp>
          <p:nvSpPr>
            <p:cNvPr id="94252" name="AutoShape 4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53" name="Freeform 4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54" name="Freeform 4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55" name="Freeform 4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56" name="Freeform 4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57" name="Freeform 4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58" name="Freeform 5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59" name="Freeform 5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60" name="Freeform 5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61" name="Freeform 5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62" name="Freeform 5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63" name="Freeform 5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64" name="Freeform 5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65" name="Freeform 5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66" name="Freeform 5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67" name="Freeform 5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68" name="Freeform 6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269" name="AutoShape 61"/>
          <p:cNvSpPr>
            <a:spLocks noChangeAspect="1" noChangeArrowheads="1"/>
          </p:cNvSpPr>
          <p:nvPr/>
        </p:nvSpPr>
        <p:spPr bwMode="auto">
          <a:xfrm>
            <a:off x="5149021" y="1743046"/>
            <a:ext cx="270007" cy="27150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2152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b="1">
                <a:latin typeface="+mn-lt"/>
              </a:rPr>
              <a:t>用</a:t>
            </a:r>
            <a:r>
              <a:rPr lang="en-US" altLang="zh-CN" sz="2400" b="1">
                <a:latin typeface="+mn-lt"/>
              </a:rPr>
              <a:t>VLAN</a:t>
            </a:r>
            <a:r>
              <a:rPr lang="zh-CN" altLang="en-US" sz="2400" b="1">
                <a:latin typeface="+mn-lt"/>
              </a:rPr>
              <a:t>隔离广播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4537004" y="2899578"/>
            <a:ext cx="10875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VLAN1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6985070" y="2832077"/>
            <a:ext cx="546015" cy="10890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 flipH="1">
            <a:off x="6509558" y="2832076"/>
            <a:ext cx="271507" cy="115653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6262" name="Picture 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5580" y="3784602"/>
            <a:ext cx="544514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6263" name="Picture 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050" y="3784602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3447974" y="2968581"/>
            <a:ext cx="679519" cy="10890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4400501" y="2899579"/>
            <a:ext cx="273007" cy="102152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5012517" y="994527"/>
            <a:ext cx="122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二层交换机</a:t>
            </a:r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 flipH="1">
            <a:off x="4468003" y="1743047"/>
            <a:ext cx="952526" cy="95252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5761038" y="1743047"/>
            <a:ext cx="952526" cy="88502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269" name="Group 13"/>
          <p:cNvGrpSpPr>
            <a:grpSpLocks noChangeAspect="1"/>
          </p:cNvGrpSpPr>
          <p:nvPr/>
        </p:nvGrpSpPr>
        <p:grpSpPr bwMode="auto">
          <a:xfrm>
            <a:off x="6461557" y="2491567"/>
            <a:ext cx="864023" cy="630017"/>
            <a:chOff x="1469" y="1344"/>
            <a:chExt cx="576" cy="420"/>
          </a:xfrm>
        </p:grpSpPr>
        <p:sp>
          <p:nvSpPr>
            <p:cNvPr id="9627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71" name="Freeform 15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72" name="Freeform 16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73" name="Freeform 17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74" name="Freeform 18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75" name="Freeform 19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4 h 245"/>
                <a:gd name="T16" fmla="*/ 116 w 424"/>
                <a:gd name="T17" fmla="*/ 224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76" name="Freeform 20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77" name="Freeform 21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5 h 245"/>
                <a:gd name="T16" fmla="*/ 116 w 424"/>
                <a:gd name="T17" fmla="*/ 225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6278" name="Picture 2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3970" y="3717100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6279" name="Picture 2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2999" y="3717100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3174967" y="4192613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4332998" y="4192613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6238050" y="4260114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PCC</a:t>
            </a:r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7394582" y="4260114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PCD</a:t>
            </a:r>
          </a:p>
        </p:txBody>
      </p:sp>
      <p:grpSp>
        <p:nvGrpSpPr>
          <p:cNvPr id="96284" name="Group 28"/>
          <p:cNvGrpSpPr>
            <a:grpSpLocks noChangeAspect="1"/>
          </p:cNvGrpSpPr>
          <p:nvPr/>
        </p:nvGrpSpPr>
        <p:grpSpPr bwMode="auto">
          <a:xfrm>
            <a:off x="3855986" y="2491567"/>
            <a:ext cx="864023" cy="630017"/>
            <a:chOff x="1469" y="1344"/>
            <a:chExt cx="576" cy="420"/>
          </a:xfrm>
        </p:grpSpPr>
        <p:sp>
          <p:nvSpPr>
            <p:cNvPr id="96285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86" name="Freeform 30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87" name="Freeform 31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88" name="Freeform 32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89" name="Freeform 33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90" name="Freeform 34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4 h 245"/>
                <a:gd name="T16" fmla="*/ 116 w 424"/>
                <a:gd name="T17" fmla="*/ 224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91" name="Freeform 35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92" name="Freeform 36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5 h 245"/>
                <a:gd name="T16" fmla="*/ 116 w 424"/>
                <a:gd name="T17" fmla="*/ 225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293" name="Group 37"/>
          <p:cNvGrpSpPr>
            <a:grpSpLocks noChangeAspect="1"/>
          </p:cNvGrpSpPr>
          <p:nvPr/>
        </p:nvGrpSpPr>
        <p:grpSpPr bwMode="auto">
          <a:xfrm>
            <a:off x="5149021" y="1267534"/>
            <a:ext cx="864023" cy="630017"/>
            <a:chOff x="1469" y="1344"/>
            <a:chExt cx="576" cy="420"/>
          </a:xfrm>
        </p:grpSpPr>
        <p:sp>
          <p:nvSpPr>
            <p:cNvPr id="96294" name="AutoShape 38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95" name="Freeform 39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96" name="Freeform 40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97" name="Freeform 41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98" name="Freeform 42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99" name="Freeform 43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4 h 245"/>
                <a:gd name="T16" fmla="*/ 116 w 424"/>
                <a:gd name="T17" fmla="*/ 224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300" name="Freeform 44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301" name="Freeform 45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5 h 245"/>
                <a:gd name="T16" fmla="*/ 116 w 424"/>
                <a:gd name="T17" fmla="*/ 225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302" name="Text Box 46"/>
          <p:cNvSpPr txBox="1">
            <a:spLocks noChangeArrowheads="1"/>
          </p:cNvSpPr>
          <p:nvPr/>
        </p:nvSpPr>
        <p:spPr bwMode="auto">
          <a:xfrm>
            <a:off x="2903461" y="3103584"/>
            <a:ext cx="10215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广播帧</a:t>
            </a:r>
          </a:p>
        </p:txBody>
      </p:sp>
      <p:sp>
        <p:nvSpPr>
          <p:cNvPr id="96303" name="Line 47"/>
          <p:cNvSpPr>
            <a:spLocks noChangeShapeType="1"/>
          </p:cNvSpPr>
          <p:nvPr/>
        </p:nvSpPr>
        <p:spPr bwMode="auto">
          <a:xfrm flipV="1">
            <a:off x="3584479" y="3103584"/>
            <a:ext cx="271507" cy="47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304" name="Line 48"/>
          <p:cNvSpPr>
            <a:spLocks noChangeShapeType="1"/>
          </p:cNvSpPr>
          <p:nvPr/>
        </p:nvSpPr>
        <p:spPr bwMode="auto">
          <a:xfrm>
            <a:off x="4604506" y="3103584"/>
            <a:ext cx="136503" cy="47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305" name="Line 49"/>
          <p:cNvSpPr>
            <a:spLocks noChangeShapeType="1"/>
          </p:cNvSpPr>
          <p:nvPr/>
        </p:nvSpPr>
        <p:spPr bwMode="auto">
          <a:xfrm flipV="1">
            <a:off x="4537004" y="1879551"/>
            <a:ext cx="543015" cy="544514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306" name="Oval 50"/>
          <p:cNvSpPr>
            <a:spLocks noChangeArrowheads="1"/>
          </p:cNvSpPr>
          <p:nvPr/>
        </p:nvSpPr>
        <p:spPr bwMode="auto">
          <a:xfrm rot="1952855">
            <a:off x="3114966" y="1504541"/>
            <a:ext cx="2217060" cy="3435093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307" name="Oval 51"/>
          <p:cNvSpPr>
            <a:spLocks noChangeArrowheads="1"/>
          </p:cNvSpPr>
          <p:nvPr/>
        </p:nvSpPr>
        <p:spPr bwMode="auto">
          <a:xfrm rot="-1689096">
            <a:off x="5693536" y="1606544"/>
            <a:ext cx="2292062" cy="3453093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308" name="Text Box 52"/>
          <p:cNvSpPr txBox="1">
            <a:spLocks noChangeArrowheads="1"/>
          </p:cNvSpPr>
          <p:nvPr/>
        </p:nvSpPr>
        <p:spPr bwMode="auto">
          <a:xfrm>
            <a:off x="5693536" y="2968580"/>
            <a:ext cx="10875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VLAN2</a:t>
            </a:r>
          </a:p>
        </p:txBody>
      </p:sp>
      <p:sp>
        <p:nvSpPr>
          <p:cNvPr id="96309" name="AutoShape 53"/>
          <p:cNvSpPr>
            <a:spLocks noChangeAspect="1" noChangeArrowheads="1"/>
          </p:cNvSpPr>
          <p:nvPr/>
        </p:nvSpPr>
        <p:spPr bwMode="auto">
          <a:xfrm>
            <a:off x="5149021" y="1743046"/>
            <a:ext cx="270007" cy="27150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310" name="Text Box 54"/>
          <p:cNvSpPr txBox="1">
            <a:spLocks noChangeArrowheads="1"/>
          </p:cNvSpPr>
          <p:nvPr/>
        </p:nvSpPr>
        <p:spPr bwMode="auto">
          <a:xfrm>
            <a:off x="2291444" y="5394145"/>
            <a:ext cx="6907686" cy="4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二层交换机使用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隔离广播，减小广播域</a:t>
            </a:r>
            <a:r>
              <a:rPr lang="zh-CN" altLang="en-US" sz="20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566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spect="1" noChangeArrowheads="1"/>
          </p:cNvSpPr>
          <p:nvPr/>
        </p:nvSpPr>
        <p:spPr bwMode="auto">
          <a:xfrm>
            <a:off x="7612087" y="1743047"/>
            <a:ext cx="1279535" cy="27900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307" name="Rectangle 3"/>
          <p:cNvSpPr>
            <a:spLocks noChangeAspect="1" noChangeArrowheads="1"/>
          </p:cNvSpPr>
          <p:nvPr/>
        </p:nvSpPr>
        <p:spPr bwMode="auto">
          <a:xfrm>
            <a:off x="5897542" y="1743047"/>
            <a:ext cx="1279534" cy="27900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b="1">
                <a:latin typeface="+mn-lt"/>
              </a:rPr>
              <a:t>VLAN</a:t>
            </a:r>
            <a:r>
              <a:rPr lang="zh-CN" altLang="en-US" sz="2400" b="1">
                <a:latin typeface="+mn-lt"/>
              </a:rPr>
              <a:t>的优点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154940" y="4600625"/>
            <a:ext cx="4354618" cy="142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有效控制广播域范围</a:t>
            </a:r>
          </a:p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增强局域网的安全性</a:t>
            </a:r>
          </a:p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灵活构建虚拟工作组</a:t>
            </a:r>
          </a:p>
        </p:txBody>
      </p:sp>
      <p:grpSp>
        <p:nvGrpSpPr>
          <p:cNvPr id="98310" name="Group 6"/>
          <p:cNvGrpSpPr>
            <a:grpSpLocks noChangeAspect="1"/>
          </p:cNvGrpSpPr>
          <p:nvPr/>
        </p:nvGrpSpPr>
        <p:grpSpPr bwMode="auto">
          <a:xfrm>
            <a:off x="1883433" y="1063529"/>
            <a:ext cx="3367590" cy="3459093"/>
            <a:chOff x="1383" y="2893"/>
            <a:chExt cx="681" cy="647"/>
          </a:xfrm>
        </p:grpSpPr>
        <p:sp>
          <p:nvSpPr>
            <p:cNvPr id="9831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383" y="2893"/>
              <a:ext cx="681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12" name="Freeform 8"/>
            <p:cNvSpPr>
              <a:spLocks noChangeAspect="1"/>
            </p:cNvSpPr>
            <p:nvPr/>
          </p:nvSpPr>
          <p:spPr bwMode="auto">
            <a:xfrm>
              <a:off x="1382" y="3145"/>
              <a:ext cx="681" cy="394"/>
            </a:xfrm>
            <a:custGeom>
              <a:avLst/>
              <a:gdLst>
                <a:gd name="T0" fmla="*/ 681 w 681"/>
                <a:gd name="T1" fmla="*/ 221 h 394"/>
                <a:gd name="T2" fmla="*/ 383 w 681"/>
                <a:gd name="T3" fmla="*/ 394 h 394"/>
                <a:gd name="T4" fmla="*/ 0 w 681"/>
                <a:gd name="T5" fmla="*/ 173 h 394"/>
                <a:gd name="T6" fmla="*/ 299 w 681"/>
                <a:gd name="T7" fmla="*/ 0 h 394"/>
                <a:gd name="T8" fmla="*/ 681 w 681"/>
                <a:gd name="T9" fmla="*/ 221 h 394"/>
                <a:gd name="T10" fmla="*/ 681 w 681"/>
                <a:gd name="T11" fmla="*/ 221 h 394"/>
                <a:gd name="T12" fmla="*/ 681 w 681"/>
                <a:gd name="T13" fmla="*/ 221 h 394"/>
                <a:gd name="T14" fmla="*/ 681 w 681"/>
                <a:gd name="T15" fmla="*/ 2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1" h="394">
                  <a:moveTo>
                    <a:pt x="681" y="221"/>
                  </a:moveTo>
                  <a:lnTo>
                    <a:pt x="383" y="394"/>
                  </a:lnTo>
                  <a:lnTo>
                    <a:pt x="0" y="173"/>
                  </a:lnTo>
                  <a:lnTo>
                    <a:pt x="299" y="0"/>
                  </a:lnTo>
                  <a:lnTo>
                    <a:pt x="681" y="221"/>
                  </a:lnTo>
                  <a:lnTo>
                    <a:pt x="681" y="221"/>
                  </a:lnTo>
                  <a:lnTo>
                    <a:pt x="681" y="221"/>
                  </a:lnTo>
                  <a:lnTo>
                    <a:pt x="681" y="22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13" name="Freeform 9"/>
            <p:cNvSpPr>
              <a:spLocks noChangeAspect="1"/>
            </p:cNvSpPr>
            <p:nvPr/>
          </p:nvSpPr>
          <p:spPr bwMode="auto">
            <a:xfrm>
              <a:off x="1770" y="3329"/>
              <a:ext cx="118" cy="115"/>
            </a:xfrm>
            <a:custGeom>
              <a:avLst/>
              <a:gdLst>
                <a:gd name="T0" fmla="*/ 118 w 118"/>
                <a:gd name="T1" fmla="*/ 0 h 115"/>
                <a:gd name="T2" fmla="*/ 118 w 118"/>
                <a:gd name="T3" fmla="*/ 47 h 115"/>
                <a:gd name="T4" fmla="*/ 0 w 118"/>
                <a:gd name="T5" fmla="*/ 115 h 115"/>
                <a:gd name="T6" fmla="*/ 0 w 118"/>
                <a:gd name="T7" fmla="*/ 68 h 115"/>
                <a:gd name="T8" fmla="*/ 118 w 118"/>
                <a:gd name="T9" fmla="*/ 0 h 115"/>
                <a:gd name="T10" fmla="*/ 118 w 118"/>
                <a:gd name="T11" fmla="*/ 0 h 115"/>
                <a:gd name="T12" fmla="*/ 118 w 118"/>
                <a:gd name="T13" fmla="*/ 0 h 115"/>
                <a:gd name="T14" fmla="*/ 118 w 118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15">
                  <a:moveTo>
                    <a:pt x="118" y="0"/>
                  </a:moveTo>
                  <a:lnTo>
                    <a:pt x="118" y="47"/>
                  </a:lnTo>
                  <a:lnTo>
                    <a:pt x="0" y="115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14" name="Freeform 10"/>
            <p:cNvSpPr>
              <a:spLocks noChangeAspect="1"/>
            </p:cNvSpPr>
            <p:nvPr/>
          </p:nvSpPr>
          <p:spPr bwMode="auto">
            <a:xfrm>
              <a:off x="1587" y="3291"/>
              <a:ext cx="183" cy="153"/>
            </a:xfrm>
            <a:custGeom>
              <a:avLst/>
              <a:gdLst>
                <a:gd name="T0" fmla="*/ 183 w 183"/>
                <a:gd name="T1" fmla="*/ 106 h 153"/>
                <a:gd name="T2" fmla="*/ 183 w 183"/>
                <a:gd name="T3" fmla="*/ 153 h 153"/>
                <a:gd name="T4" fmla="*/ 0 w 183"/>
                <a:gd name="T5" fmla="*/ 48 h 153"/>
                <a:gd name="T6" fmla="*/ 0 w 183"/>
                <a:gd name="T7" fmla="*/ 0 h 153"/>
                <a:gd name="T8" fmla="*/ 183 w 183"/>
                <a:gd name="T9" fmla="*/ 106 h 153"/>
                <a:gd name="T10" fmla="*/ 183 w 183"/>
                <a:gd name="T11" fmla="*/ 106 h 153"/>
                <a:gd name="T12" fmla="*/ 183 w 183"/>
                <a:gd name="T13" fmla="*/ 106 h 153"/>
                <a:gd name="T14" fmla="*/ 183 w 183"/>
                <a:gd name="T15" fmla="*/ 10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53">
                  <a:moveTo>
                    <a:pt x="183" y="106"/>
                  </a:moveTo>
                  <a:lnTo>
                    <a:pt x="183" y="153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15" name="Freeform 11"/>
            <p:cNvSpPr>
              <a:spLocks noChangeAspect="1"/>
            </p:cNvSpPr>
            <p:nvPr/>
          </p:nvSpPr>
          <p:spPr bwMode="auto">
            <a:xfrm>
              <a:off x="1587" y="3223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16" name="Freeform 12"/>
            <p:cNvSpPr>
              <a:spLocks noChangeAspect="1"/>
            </p:cNvSpPr>
            <p:nvPr/>
          </p:nvSpPr>
          <p:spPr bwMode="auto">
            <a:xfrm>
              <a:off x="1770" y="3288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9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9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17" name="Freeform 13"/>
            <p:cNvSpPr>
              <a:spLocks noChangeAspect="1"/>
            </p:cNvSpPr>
            <p:nvPr/>
          </p:nvSpPr>
          <p:spPr bwMode="auto">
            <a:xfrm>
              <a:off x="1587" y="3251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18" name="Freeform 14"/>
            <p:cNvSpPr>
              <a:spLocks noChangeAspect="1"/>
            </p:cNvSpPr>
            <p:nvPr/>
          </p:nvSpPr>
          <p:spPr bwMode="auto">
            <a:xfrm>
              <a:off x="1587" y="3183"/>
              <a:ext cx="301" cy="174"/>
            </a:xfrm>
            <a:custGeom>
              <a:avLst/>
              <a:gdLst>
                <a:gd name="T0" fmla="*/ 301 w 301"/>
                <a:gd name="T1" fmla="*/ 105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5 h 174"/>
                <a:gd name="T10" fmla="*/ 301 w 301"/>
                <a:gd name="T11" fmla="*/ 105 h 174"/>
                <a:gd name="T12" fmla="*/ 301 w 301"/>
                <a:gd name="T13" fmla="*/ 105 h 174"/>
                <a:gd name="T14" fmla="*/ 301 w 301"/>
                <a:gd name="T15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174">
                  <a:moveTo>
                    <a:pt x="301" y="105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19" name="Freeform 15"/>
            <p:cNvSpPr>
              <a:spLocks noChangeAspect="1"/>
            </p:cNvSpPr>
            <p:nvPr/>
          </p:nvSpPr>
          <p:spPr bwMode="auto">
            <a:xfrm>
              <a:off x="1770" y="3247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0" name="Freeform 16"/>
            <p:cNvSpPr>
              <a:spLocks noChangeAspect="1"/>
            </p:cNvSpPr>
            <p:nvPr/>
          </p:nvSpPr>
          <p:spPr bwMode="auto">
            <a:xfrm>
              <a:off x="1587" y="3210"/>
              <a:ext cx="183" cy="139"/>
            </a:xfrm>
            <a:custGeom>
              <a:avLst/>
              <a:gdLst>
                <a:gd name="T0" fmla="*/ 183 w 183"/>
                <a:gd name="T1" fmla="*/ 105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5 h 139"/>
                <a:gd name="T10" fmla="*/ 183 w 183"/>
                <a:gd name="T11" fmla="*/ 105 h 139"/>
                <a:gd name="T12" fmla="*/ 183 w 183"/>
                <a:gd name="T13" fmla="*/ 105 h 139"/>
                <a:gd name="T14" fmla="*/ 183 w 183"/>
                <a:gd name="T15" fmla="*/ 10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183" y="105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lnTo>
                    <a:pt x="183" y="105"/>
                  </a:lnTo>
                  <a:lnTo>
                    <a:pt x="183" y="105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1" name="Freeform 17"/>
            <p:cNvSpPr>
              <a:spLocks noChangeAspect="1"/>
            </p:cNvSpPr>
            <p:nvPr/>
          </p:nvSpPr>
          <p:spPr bwMode="auto">
            <a:xfrm>
              <a:off x="1587" y="3142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2" name="Freeform 18"/>
            <p:cNvSpPr>
              <a:spLocks noChangeAspect="1"/>
            </p:cNvSpPr>
            <p:nvPr/>
          </p:nvSpPr>
          <p:spPr bwMode="auto">
            <a:xfrm>
              <a:off x="1770" y="3206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3" name="Freeform 19"/>
            <p:cNvSpPr>
              <a:spLocks noChangeAspect="1"/>
            </p:cNvSpPr>
            <p:nvPr/>
          </p:nvSpPr>
          <p:spPr bwMode="auto">
            <a:xfrm>
              <a:off x="1587" y="3168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4" name="Freeform 20"/>
            <p:cNvSpPr>
              <a:spLocks noChangeAspect="1"/>
            </p:cNvSpPr>
            <p:nvPr/>
          </p:nvSpPr>
          <p:spPr bwMode="auto">
            <a:xfrm>
              <a:off x="1587" y="3100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5" name="Freeform 21"/>
            <p:cNvSpPr>
              <a:spLocks noChangeAspect="1"/>
            </p:cNvSpPr>
            <p:nvPr/>
          </p:nvSpPr>
          <p:spPr bwMode="auto">
            <a:xfrm>
              <a:off x="1770" y="3164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6" name="Freeform 22"/>
            <p:cNvSpPr>
              <a:spLocks noChangeAspect="1"/>
            </p:cNvSpPr>
            <p:nvPr/>
          </p:nvSpPr>
          <p:spPr bwMode="auto">
            <a:xfrm>
              <a:off x="1587" y="3127"/>
              <a:ext cx="183" cy="139"/>
            </a:xfrm>
            <a:custGeom>
              <a:avLst/>
              <a:gdLst>
                <a:gd name="T0" fmla="*/ 183 w 183"/>
                <a:gd name="T1" fmla="*/ 105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5 h 139"/>
                <a:gd name="T10" fmla="*/ 183 w 183"/>
                <a:gd name="T11" fmla="*/ 105 h 139"/>
                <a:gd name="T12" fmla="*/ 183 w 183"/>
                <a:gd name="T13" fmla="*/ 105 h 139"/>
                <a:gd name="T14" fmla="*/ 183 w 183"/>
                <a:gd name="T15" fmla="*/ 10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183" y="105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lnTo>
                    <a:pt x="183" y="105"/>
                  </a:lnTo>
                  <a:lnTo>
                    <a:pt x="183" y="105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7" name="Freeform 23"/>
            <p:cNvSpPr>
              <a:spLocks noChangeAspect="1"/>
            </p:cNvSpPr>
            <p:nvPr/>
          </p:nvSpPr>
          <p:spPr bwMode="auto">
            <a:xfrm>
              <a:off x="1587" y="3059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8" name="Freeform 24"/>
            <p:cNvSpPr>
              <a:spLocks noChangeAspect="1"/>
            </p:cNvSpPr>
            <p:nvPr/>
          </p:nvSpPr>
          <p:spPr bwMode="auto">
            <a:xfrm>
              <a:off x="1770" y="3123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29" name="Freeform 25"/>
            <p:cNvSpPr>
              <a:spLocks noChangeAspect="1"/>
            </p:cNvSpPr>
            <p:nvPr/>
          </p:nvSpPr>
          <p:spPr bwMode="auto">
            <a:xfrm>
              <a:off x="1587" y="3085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5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0" name="Freeform 26"/>
            <p:cNvSpPr>
              <a:spLocks noChangeAspect="1"/>
            </p:cNvSpPr>
            <p:nvPr/>
          </p:nvSpPr>
          <p:spPr bwMode="auto">
            <a:xfrm>
              <a:off x="1587" y="3017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1" name="Freeform 27"/>
            <p:cNvSpPr>
              <a:spLocks noChangeAspect="1"/>
            </p:cNvSpPr>
            <p:nvPr/>
          </p:nvSpPr>
          <p:spPr bwMode="auto">
            <a:xfrm>
              <a:off x="1770" y="3081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8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2" name="Freeform 28"/>
            <p:cNvSpPr>
              <a:spLocks noChangeAspect="1"/>
            </p:cNvSpPr>
            <p:nvPr/>
          </p:nvSpPr>
          <p:spPr bwMode="auto">
            <a:xfrm>
              <a:off x="1587" y="3044"/>
              <a:ext cx="183" cy="140"/>
            </a:xfrm>
            <a:custGeom>
              <a:avLst/>
              <a:gdLst>
                <a:gd name="T0" fmla="*/ 183 w 183"/>
                <a:gd name="T1" fmla="*/ 105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5 h 140"/>
                <a:gd name="T10" fmla="*/ 183 w 183"/>
                <a:gd name="T11" fmla="*/ 105 h 140"/>
                <a:gd name="T12" fmla="*/ 183 w 183"/>
                <a:gd name="T13" fmla="*/ 105 h 140"/>
                <a:gd name="T14" fmla="*/ 183 w 183"/>
                <a:gd name="T15" fmla="*/ 10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40">
                  <a:moveTo>
                    <a:pt x="183" y="105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lnTo>
                    <a:pt x="183" y="105"/>
                  </a:lnTo>
                  <a:lnTo>
                    <a:pt x="183" y="105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3" name="Freeform 29"/>
            <p:cNvSpPr>
              <a:spLocks noChangeAspect="1"/>
            </p:cNvSpPr>
            <p:nvPr/>
          </p:nvSpPr>
          <p:spPr bwMode="auto">
            <a:xfrm>
              <a:off x="1587" y="2976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4" name="Freeform 30"/>
            <p:cNvSpPr>
              <a:spLocks noChangeAspect="1"/>
            </p:cNvSpPr>
            <p:nvPr/>
          </p:nvSpPr>
          <p:spPr bwMode="auto">
            <a:xfrm>
              <a:off x="1770" y="3040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9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9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5" name="Freeform 31"/>
            <p:cNvSpPr>
              <a:spLocks noChangeAspect="1"/>
            </p:cNvSpPr>
            <p:nvPr/>
          </p:nvSpPr>
          <p:spPr bwMode="auto">
            <a:xfrm>
              <a:off x="1587" y="3003"/>
              <a:ext cx="183" cy="139"/>
            </a:xfrm>
            <a:custGeom>
              <a:avLst/>
              <a:gdLst>
                <a:gd name="T0" fmla="*/ 183 w 183"/>
                <a:gd name="T1" fmla="*/ 106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6 h 139"/>
                <a:gd name="T10" fmla="*/ 183 w 183"/>
                <a:gd name="T11" fmla="*/ 106 h 139"/>
                <a:gd name="T12" fmla="*/ 183 w 183"/>
                <a:gd name="T13" fmla="*/ 106 h 139"/>
                <a:gd name="T14" fmla="*/ 183 w 183"/>
                <a:gd name="T15" fmla="*/ 10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183" y="106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6" name="Freeform 32"/>
            <p:cNvSpPr>
              <a:spLocks noChangeAspect="1"/>
            </p:cNvSpPr>
            <p:nvPr/>
          </p:nvSpPr>
          <p:spPr bwMode="auto">
            <a:xfrm>
              <a:off x="1587" y="2934"/>
              <a:ext cx="301" cy="175"/>
            </a:xfrm>
            <a:custGeom>
              <a:avLst/>
              <a:gdLst>
                <a:gd name="T0" fmla="*/ 301 w 301"/>
                <a:gd name="T1" fmla="*/ 106 h 175"/>
                <a:gd name="T2" fmla="*/ 183 w 301"/>
                <a:gd name="T3" fmla="*/ 175 h 175"/>
                <a:gd name="T4" fmla="*/ 0 w 301"/>
                <a:gd name="T5" fmla="*/ 69 h 175"/>
                <a:gd name="T6" fmla="*/ 118 w 301"/>
                <a:gd name="T7" fmla="*/ 0 h 175"/>
                <a:gd name="T8" fmla="*/ 301 w 301"/>
                <a:gd name="T9" fmla="*/ 106 h 175"/>
                <a:gd name="T10" fmla="*/ 301 w 301"/>
                <a:gd name="T11" fmla="*/ 106 h 175"/>
                <a:gd name="T12" fmla="*/ 301 w 301"/>
                <a:gd name="T13" fmla="*/ 106 h 175"/>
                <a:gd name="T14" fmla="*/ 301 w 301"/>
                <a:gd name="T15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175">
                  <a:moveTo>
                    <a:pt x="301" y="106"/>
                  </a:moveTo>
                  <a:lnTo>
                    <a:pt x="183" y="175"/>
                  </a:lnTo>
                  <a:lnTo>
                    <a:pt x="0" y="69"/>
                  </a:lnTo>
                  <a:lnTo>
                    <a:pt x="118" y="0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7" name="Freeform 33"/>
            <p:cNvSpPr>
              <a:spLocks noChangeAspect="1"/>
            </p:cNvSpPr>
            <p:nvPr/>
          </p:nvSpPr>
          <p:spPr bwMode="auto">
            <a:xfrm>
              <a:off x="1770" y="2998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9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9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8" name="Freeform 34"/>
            <p:cNvSpPr>
              <a:spLocks noChangeAspect="1"/>
            </p:cNvSpPr>
            <p:nvPr/>
          </p:nvSpPr>
          <p:spPr bwMode="auto">
            <a:xfrm>
              <a:off x="1587" y="2961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39" name="Freeform 35"/>
            <p:cNvSpPr>
              <a:spLocks noChangeAspect="1"/>
            </p:cNvSpPr>
            <p:nvPr/>
          </p:nvSpPr>
          <p:spPr bwMode="auto">
            <a:xfrm>
              <a:off x="1587" y="2893"/>
              <a:ext cx="301" cy="174"/>
            </a:xfrm>
            <a:custGeom>
              <a:avLst/>
              <a:gdLst>
                <a:gd name="T0" fmla="*/ 301 w 301"/>
                <a:gd name="T1" fmla="*/ 105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5 h 174"/>
                <a:gd name="T10" fmla="*/ 301 w 301"/>
                <a:gd name="T11" fmla="*/ 105 h 174"/>
                <a:gd name="T12" fmla="*/ 301 w 301"/>
                <a:gd name="T13" fmla="*/ 105 h 174"/>
                <a:gd name="T14" fmla="*/ 301 w 301"/>
                <a:gd name="T15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174">
                  <a:moveTo>
                    <a:pt x="301" y="105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0" name="Freeform 36"/>
            <p:cNvSpPr>
              <a:spLocks noChangeAspect="1"/>
            </p:cNvSpPr>
            <p:nvPr/>
          </p:nvSpPr>
          <p:spPr bwMode="auto">
            <a:xfrm>
              <a:off x="1593" y="2973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1" name="Freeform 37"/>
            <p:cNvSpPr>
              <a:spLocks noChangeAspect="1"/>
            </p:cNvSpPr>
            <p:nvPr/>
          </p:nvSpPr>
          <p:spPr bwMode="auto">
            <a:xfrm>
              <a:off x="1609" y="2982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2" name="Freeform 38"/>
            <p:cNvSpPr>
              <a:spLocks noChangeAspect="1"/>
            </p:cNvSpPr>
            <p:nvPr/>
          </p:nvSpPr>
          <p:spPr bwMode="auto">
            <a:xfrm>
              <a:off x="1625" y="2992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3 h 35"/>
                <a:gd name="T8" fmla="*/ 4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3" name="Freeform 39"/>
            <p:cNvSpPr>
              <a:spLocks noChangeAspect="1"/>
            </p:cNvSpPr>
            <p:nvPr/>
          </p:nvSpPr>
          <p:spPr bwMode="auto">
            <a:xfrm>
              <a:off x="1640" y="3001"/>
              <a:ext cx="11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4" name="Freeform 40"/>
            <p:cNvSpPr>
              <a:spLocks noChangeAspect="1"/>
            </p:cNvSpPr>
            <p:nvPr/>
          </p:nvSpPr>
          <p:spPr bwMode="auto">
            <a:xfrm>
              <a:off x="1656" y="3010"/>
              <a:ext cx="11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5" name="Freeform 41"/>
            <p:cNvSpPr>
              <a:spLocks noChangeAspect="1"/>
            </p:cNvSpPr>
            <p:nvPr/>
          </p:nvSpPr>
          <p:spPr bwMode="auto">
            <a:xfrm>
              <a:off x="1672" y="3020"/>
              <a:ext cx="10" cy="20"/>
            </a:xfrm>
            <a:custGeom>
              <a:avLst/>
              <a:gdLst>
                <a:gd name="T0" fmla="*/ 13 w 17"/>
                <a:gd name="T1" fmla="*/ 6 h 34"/>
                <a:gd name="T2" fmla="*/ 17 w 17"/>
                <a:gd name="T3" fmla="*/ 14 h 34"/>
                <a:gd name="T4" fmla="*/ 17 w 17"/>
                <a:gd name="T5" fmla="*/ 30 h 34"/>
                <a:gd name="T6" fmla="*/ 13 w 17"/>
                <a:gd name="T7" fmla="*/ 33 h 34"/>
                <a:gd name="T8" fmla="*/ 3 w 17"/>
                <a:gd name="T9" fmla="*/ 28 h 34"/>
                <a:gd name="T10" fmla="*/ 0 w 17"/>
                <a:gd name="T11" fmla="*/ 20 h 34"/>
                <a:gd name="T12" fmla="*/ 0 w 17"/>
                <a:gd name="T13" fmla="*/ 4 h 34"/>
                <a:gd name="T14" fmla="*/ 4 w 17"/>
                <a:gd name="T15" fmla="*/ 1 h 34"/>
                <a:gd name="T16" fmla="*/ 13 w 17"/>
                <a:gd name="T17" fmla="*/ 6 h 34"/>
                <a:gd name="T18" fmla="*/ 13 w 17"/>
                <a:gd name="T19" fmla="*/ 6 h 34"/>
                <a:gd name="T20" fmla="*/ 13 w 17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6" name="Freeform 42"/>
            <p:cNvSpPr>
              <a:spLocks noChangeAspect="1"/>
            </p:cNvSpPr>
            <p:nvPr/>
          </p:nvSpPr>
          <p:spPr bwMode="auto">
            <a:xfrm>
              <a:off x="1688" y="3029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6 w 17"/>
                <a:gd name="T5" fmla="*/ 30 h 35"/>
                <a:gd name="T6" fmla="*/ 13 w 17"/>
                <a:gd name="T7" fmla="*/ 33 h 35"/>
                <a:gd name="T8" fmla="*/ 3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7" name="Freeform 43"/>
            <p:cNvSpPr>
              <a:spLocks noChangeAspect="1"/>
            </p:cNvSpPr>
            <p:nvPr/>
          </p:nvSpPr>
          <p:spPr bwMode="auto">
            <a:xfrm>
              <a:off x="1704" y="3038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6 w 17"/>
                <a:gd name="T3" fmla="*/ 14 h 35"/>
                <a:gd name="T4" fmla="*/ 16 w 17"/>
                <a:gd name="T5" fmla="*/ 31 h 35"/>
                <a:gd name="T6" fmla="*/ 13 w 17"/>
                <a:gd name="T7" fmla="*/ 34 h 35"/>
                <a:gd name="T8" fmla="*/ 3 w 17"/>
                <a:gd name="T9" fmla="*/ 28 h 35"/>
                <a:gd name="T10" fmla="*/ 0 w 17"/>
                <a:gd name="T11" fmla="*/ 21 h 35"/>
                <a:gd name="T12" fmla="*/ 0 w 17"/>
                <a:gd name="T13" fmla="*/ 5 h 35"/>
                <a:gd name="T14" fmla="*/ 3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8" name="Freeform 44"/>
            <p:cNvSpPr>
              <a:spLocks noChangeAspect="1"/>
            </p:cNvSpPr>
            <p:nvPr/>
          </p:nvSpPr>
          <p:spPr bwMode="auto">
            <a:xfrm>
              <a:off x="1720" y="3047"/>
              <a:ext cx="9" cy="21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5 h 35"/>
                <a:gd name="T4" fmla="*/ 16 w 16"/>
                <a:gd name="T5" fmla="*/ 31 h 35"/>
                <a:gd name="T6" fmla="*/ 13 w 16"/>
                <a:gd name="T7" fmla="*/ 34 h 35"/>
                <a:gd name="T8" fmla="*/ 3 w 16"/>
                <a:gd name="T9" fmla="*/ 29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2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49" name="Freeform 45"/>
            <p:cNvSpPr>
              <a:spLocks noChangeAspect="1"/>
            </p:cNvSpPr>
            <p:nvPr/>
          </p:nvSpPr>
          <p:spPr bwMode="auto">
            <a:xfrm>
              <a:off x="1735" y="3057"/>
              <a:ext cx="10" cy="21"/>
            </a:xfrm>
            <a:custGeom>
              <a:avLst/>
              <a:gdLst>
                <a:gd name="T0" fmla="*/ 13 w 16"/>
                <a:gd name="T1" fmla="*/ 6 h 35"/>
                <a:gd name="T2" fmla="*/ 16 w 16"/>
                <a:gd name="T3" fmla="*/ 14 h 35"/>
                <a:gd name="T4" fmla="*/ 16 w 16"/>
                <a:gd name="T5" fmla="*/ 30 h 35"/>
                <a:gd name="T6" fmla="*/ 13 w 16"/>
                <a:gd name="T7" fmla="*/ 33 h 35"/>
                <a:gd name="T8" fmla="*/ 3 w 16"/>
                <a:gd name="T9" fmla="*/ 28 h 35"/>
                <a:gd name="T10" fmla="*/ 0 w 16"/>
                <a:gd name="T11" fmla="*/ 20 h 35"/>
                <a:gd name="T12" fmla="*/ 0 w 16"/>
                <a:gd name="T13" fmla="*/ 4 h 35"/>
                <a:gd name="T14" fmla="*/ 3 w 16"/>
                <a:gd name="T15" fmla="*/ 1 h 35"/>
                <a:gd name="T16" fmla="*/ 13 w 16"/>
                <a:gd name="T17" fmla="*/ 6 h 35"/>
                <a:gd name="T18" fmla="*/ 13 w 16"/>
                <a:gd name="T19" fmla="*/ 6 h 35"/>
                <a:gd name="T20" fmla="*/ 13 w 16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0" name="Freeform 46"/>
            <p:cNvSpPr>
              <a:spLocks noChangeAspect="1"/>
            </p:cNvSpPr>
            <p:nvPr/>
          </p:nvSpPr>
          <p:spPr bwMode="auto">
            <a:xfrm>
              <a:off x="1751" y="3066"/>
              <a:ext cx="10" cy="21"/>
            </a:xfrm>
            <a:custGeom>
              <a:avLst/>
              <a:gdLst>
                <a:gd name="T0" fmla="*/ 14 w 17"/>
                <a:gd name="T1" fmla="*/ 7 h 35"/>
                <a:gd name="T2" fmla="*/ 17 w 17"/>
                <a:gd name="T3" fmla="*/ 14 h 35"/>
                <a:gd name="T4" fmla="*/ 17 w 17"/>
                <a:gd name="T5" fmla="*/ 30 h 35"/>
                <a:gd name="T6" fmla="*/ 14 w 17"/>
                <a:gd name="T7" fmla="*/ 34 h 35"/>
                <a:gd name="T8" fmla="*/ 4 w 17"/>
                <a:gd name="T9" fmla="*/ 28 h 35"/>
                <a:gd name="T10" fmla="*/ 1 w 17"/>
                <a:gd name="T11" fmla="*/ 21 h 35"/>
                <a:gd name="T12" fmla="*/ 1 w 17"/>
                <a:gd name="T13" fmla="*/ 4 h 35"/>
                <a:gd name="T14" fmla="*/ 4 w 17"/>
                <a:gd name="T15" fmla="*/ 1 h 35"/>
                <a:gd name="T16" fmla="*/ 14 w 17"/>
                <a:gd name="T17" fmla="*/ 7 h 35"/>
                <a:gd name="T18" fmla="*/ 14 w 17"/>
                <a:gd name="T19" fmla="*/ 7 h 35"/>
                <a:gd name="T20" fmla="*/ 14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1" name="Freeform 47"/>
            <p:cNvSpPr>
              <a:spLocks noChangeAspect="1"/>
            </p:cNvSpPr>
            <p:nvPr/>
          </p:nvSpPr>
          <p:spPr bwMode="auto">
            <a:xfrm>
              <a:off x="1593" y="3014"/>
              <a:ext cx="10" cy="22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2" name="Freeform 48"/>
            <p:cNvSpPr>
              <a:spLocks noChangeAspect="1"/>
            </p:cNvSpPr>
            <p:nvPr/>
          </p:nvSpPr>
          <p:spPr bwMode="auto">
            <a:xfrm>
              <a:off x="1609" y="3024"/>
              <a:ext cx="10" cy="21"/>
            </a:xfrm>
            <a:custGeom>
              <a:avLst/>
              <a:gdLst>
                <a:gd name="T0" fmla="*/ 13 w 17"/>
                <a:gd name="T1" fmla="*/ 6 h 34"/>
                <a:gd name="T2" fmla="*/ 17 w 17"/>
                <a:gd name="T3" fmla="*/ 14 h 34"/>
                <a:gd name="T4" fmla="*/ 17 w 17"/>
                <a:gd name="T5" fmla="*/ 30 h 34"/>
                <a:gd name="T6" fmla="*/ 13 w 17"/>
                <a:gd name="T7" fmla="*/ 33 h 34"/>
                <a:gd name="T8" fmla="*/ 4 w 17"/>
                <a:gd name="T9" fmla="*/ 28 h 34"/>
                <a:gd name="T10" fmla="*/ 0 w 17"/>
                <a:gd name="T11" fmla="*/ 20 h 34"/>
                <a:gd name="T12" fmla="*/ 0 w 17"/>
                <a:gd name="T13" fmla="*/ 4 h 34"/>
                <a:gd name="T14" fmla="*/ 4 w 17"/>
                <a:gd name="T15" fmla="*/ 1 h 34"/>
                <a:gd name="T16" fmla="*/ 13 w 17"/>
                <a:gd name="T17" fmla="*/ 6 h 34"/>
                <a:gd name="T18" fmla="*/ 13 w 17"/>
                <a:gd name="T19" fmla="*/ 6 h 34"/>
                <a:gd name="T20" fmla="*/ 13 w 17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3" name="Freeform 49"/>
            <p:cNvSpPr>
              <a:spLocks noChangeAspect="1"/>
            </p:cNvSpPr>
            <p:nvPr/>
          </p:nvSpPr>
          <p:spPr bwMode="auto">
            <a:xfrm>
              <a:off x="1625" y="3033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4" name="Freeform 50"/>
            <p:cNvSpPr>
              <a:spLocks noChangeAspect="1"/>
            </p:cNvSpPr>
            <p:nvPr/>
          </p:nvSpPr>
          <p:spPr bwMode="auto">
            <a:xfrm>
              <a:off x="1640" y="3042"/>
              <a:ext cx="11" cy="22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5" name="Freeform 51"/>
            <p:cNvSpPr>
              <a:spLocks noChangeAspect="1"/>
            </p:cNvSpPr>
            <p:nvPr/>
          </p:nvSpPr>
          <p:spPr bwMode="auto">
            <a:xfrm>
              <a:off x="1656" y="3051"/>
              <a:ext cx="11" cy="22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6" name="Freeform 52"/>
            <p:cNvSpPr>
              <a:spLocks noChangeAspect="1"/>
            </p:cNvSpPr>
            <p:nvPr/>
          </p:nvSpPr>
          <p:spPr bwMode="auto">
            <a:xfrm>
              <a:off x="1672" y="3061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3 h 35"/>
                <a:gd name="T8" fmla="*/ 3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7" name="Freeform 53"/>
            <p:cNvSpPr>
              <a:spLocks noChangeAspect="1"/>
            </p:cNvSpPr>
            <p:nvPr/>
          </p:nvSpPr>
          <p:spPr bwMode="auto">
            <a:xfrm>
              <a:off x="1688" y="3070"/>
              <a:ext cx="10" cy="22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6 w 17"/>
                <a:gd name="T5" fmla="*/ 30 h 35"/>
                <a:gd name="T6" fmla="*/ 13 w 17"/>
                <a:gd name="T7" fmla="*/ 34 h 35"/>
                <a:gd name="T8" fmla="*/ 3 w 17"/>
                <a:gd name="T9" fmla="*/ 28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8" name="Freeform 54"/>
            <p:cNvSpPr>
              <a:spLocks noChangeAspect="1"/>
            </p:cNvSpPr>
            <p:nvPr/>
          </p:nvSpPr>
          <p:spPr bwMode="auto">
            <a:xfrm>
              <a:off x="1704" y="3079"/>
              <a:ext cx="10" cy="22"/>
            </a:xfrm>
            <a:custGeom>
              <a:avLst/>
              <a:gdLst>
                <a:gd name="T0" fmla="*/ 13 w 17"/>
                <a:gd name="T1" fmla="*/ 7 h 35"/>
                <a:gd name="T2" fmla="*/ 16 w 17"/>
                <a:gd name="T3" fmla="*/ 15 h 35"/>
                <a:gd name="T4" fmla="*/ 16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3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59" name="Freeform 55"/>
            <p:cNvSpPr>
              <a:spLocks noChangeAspect="1"/>
            </p:cNvSpPr>
            <p:nvPr/>
          </p:nvSpPr>
          <p:spPr bwMode="auto">
            <a:xfrm>
              <a:off x="1720" y="3089"/>
              <a:ext cx="9" cy="21"/>
            </a:xfrm>
            <a:custGeom>
              <a:avLst/>
              <a:gdLst>
                <a:gd name="T0" fmla="*/ 13 w 16"/>
                <a:gd name="T1" fmla="*/ 6 h 35"/>
                <a:gd name="T2" fmla="*/ 16 w 16"/>
                <a:gd name="T3" fmla="*/ 14 h 35"/>
                <a:gd name="T4" fmla="*/ 16 w 16"/>
                <a:gd name="T5" fmla="*/ 30 h 35"/>
                <a:gd name="T6" fmla="*/ 13 w 16"/>
                <a:gd name="T7" fmla="*/ 33 h 35"/>
                <a:gd name="T8" fmla="*/ 3 w 16"/>
                <a:gd name="T9" fmla="*/ 28 h 35"/>
                <a:gd name="T10" fmla="*/ 0 w 16"/>
                <a:gd name="T11" fmla="*/ 20 h 35"/>
                <a:gd name="T12" fmla="*/ 0 w 16"/>
                <a:gd name="T13" fmla="*/ 4 h 35"/>
                <a:gd name="T14" fmla="*/ 3 w 16"/>
                <a:gd name="T15" fmla="*/ 1 h 35"/>
                <a:gd name="T16" fmla="*/ 13 w 16"/>
                <a:gd name="T17" fmla="*/ 6 h 35"/>
                <a:gd name="T18" fmla="*/ 13 w 16"/>
                <a:gd name="T19" fmla="*/ 6 h 35"/>
                <a:gd name="T20" fmla="*/ 13 w 16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0" name="Freeform 56"/>
            <p:cNvSpPr>
              <a:spLocks noChangeAspect="1"/>
            </p:cNvSpPr>
            <p:nvPr/>
          </p:nvSpPr>
          <p:spPr bwMode="auto">
            <a:xfrm>
              <a:off x="1735" y="3098"/>
              <a:ext cx="10" cy="22"/>
            </a:xfrm>
            <a:custGeom>
              <a:avLst/>
              <a:gdLst>
                <a:gd name="T0" fmla="*/ 13 w 16"/>
                <a:gd name="T1" fmla="*/ 6 h 35"/>
                <a:gd name="T2" fmla="*/ 16 w 16"/>
                <a:gd name="T3" fmla="*/ 14 h 35"/>
                <a:gd name="T4" fmla="*/ 16 w 16"/>
                <a:gd name="T5" fmla="*/ 30 h 35"/>
                <a:gd name="T6" fmla="*/ 13 w 16"/>
                <a:gd name="T7" fmla="*/ 34 h 35"/>
                <a:gd name="T8" fmla="*/ 3 w 16"/>
                <a:gd name="T9" fmla="*/ 28 h 35"/>
                <a:gd name="T10" fmla="*/ 0 w 16"/>
                <a:gd name="T11" fmla="*/ 21 h 35"/>
                <a:gd name="T12" fmla="*/ 0 w 16"/>
                <a:gd name="T13" fmla="*/ 4 h 35"/>
                <a:gd name="T14" fmla="*/ 3 w 16"/>
                <a:gd name="T15" fmla="*/ 1 h 35"/>
                <a:gd name="T16" fmla="*/ 13 w 16"/>
                <a:gd name="T17" fmla="*/ 6 h 35"/>
                <a:gd name="T18" fmla="*/ 13 w 16"/>
                <a:gd name="T19" fmla="*/ 6 h 35"/>
                <a:gd name="T20" fmla="*/ 13 w 16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6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1" name="Freeform 57"/>
            <p:cNvSpPr>
              <a:spLocks noChangeAspect="1"/>
            </p:cNvSpPr>
            <p:nvPr/>
          </p:nvSpPr>
          <p:spPr bwMode="auto">
            <a:xfrm>
              <a:off x="1751" y="3107"/>
              <a:ext cx="10" cy="22"/>
            </a:xfrm>
            <a:custGeom>
              <a:avLst/>
              <a:gdLst>
                <a:gd name="T0" fmla="*/ 14 w 17"/>
                <a:gd name="T1" fmla="*/ 7 h 35"/>
                <a:gd name="T2" fmla="*/ 17 w 17"/>
                <a:gd name="T3" fmla="*/ 14 h 35"/>
                <a:gd name="T4" fmla="*/ 17 w 17"/>
                <a:gd name="T5" fmla="*/ 31 h 35"/>
                <a:gd name="T6" fmla="*/ 14 w 17"/>
                <a:gd name="T7" fmla="*/ 34 h 35"/>
                <a:gd name="T8" fmla="*/ 4 w 17"/>
                <a:gd name="T9" fmla="*/ 29 h 35"/>
                <a:gd name="T10" fmla="*/ 1 w 17"/>
                <a:gd name="T11" fmla="*/ 21 h 35"/>
                <a:gd name="T12" fmla="*/ 1 w 17"/>
                <a:gd name="T13" fmla="*/ 5 h 35"/>
                <a:gd name="T14" fmla="*/ 4 w 17"/>
                <a:gd name="T15" fmla="*/ 1 h 35"/>
                <a:gd name="T16" fmla="*/ 14 w 17"/>
                <a:gd name="T17" fmla="*/ 7 h 35"/>
                <a:gd name="T18" fmla="*/ 14 w 17"/>
                <a:gd name="T19" fmla="*/ 7 h 35"/>
                <a:gd name="T20" fmla="*/ 14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2" name="Freeform 58"/>
            <p:cNvSpPr>
              <a:spLocks noChangeAspect="1"/>
            </p:cNvSpPr>
            <p:nvPr/>
          </p:nvSpPr>
          <p:spPr bwMode="auto">
            <a:xfrm>
              <a:off x="1593" y="3054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3" name="Freeform 59"/>
            <p:cNvSpPr>
              <a:spLocks noChangeAspect="1"/>
            </p:cNvSpPr>
            <p:nvPr/>
          </p:nvSpPr>
          <p:spPr bwMode="auto">
            <a:xfrm>
              <a:off x="1609" y="3063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4" name="Freeform 60"/>
            <p:cNvSpPr>
              <a:spLocks noChangeAspect="1"/>
            </p:cNvSpPr>
            <p:nvPr/>
          </p:nvSpPr>
          <p:spPr bwMode="auto">
            <a:xfrm>
              <a:off x="1625" y="3073"/>
              <a:ext cx="10" cy="20"/>
            </a:xfrm>
            <a:custGeom>
              <a:avLst/>
              <a:gdLst>
                <a:gd name="T0" fmla="*/ 13 w 17"/>
                <a:gd name="T1" fmla="*/ 6 h 34"/>
                <a:gd name="T2" fmla="*/ 17 w 17"/>
                <a:gd name="T3" fmla="*/ 14 h 34"/>
                <a:gd name="T4" fmla="*/ 17 w 17"/>
                <a:gd name="T5" fmla="*/ 30 h 34"/>
                <a:gd name="T6" fmla="*/ 13 w 17"/>
                <a:gd name="T7" fmla="*/ 33 h 34"/>
                <a:gd name="T8" fmla="*/ 4 w 17"/>
                <a:gd name="T9" fmla="*/ 28 h 34"/>
                <a:gd name="T10" fmla="*/ 0 w 17"/>
                <a:gd name="T11" fmla="*/ 20 h 34"/>
                <a:gd name="T12" fmla="*/ 0 w 17"/>
                <a:gd name="T13" fmla="*/ 4 h 34"/>
                <a:gd name="T14" fmla="*/ 4 w 17"/>
                <a:gd name="T15" fmla="*/ 1 h 34"/>
                <a:gd name="T16" fmla="*/ 13 w 17"/>
                <a:gd name="T17" fmla="*/ 6 h 34"/>
                <a:gd name="T18" fmla="*/ 13 w 17"/>
                <a:gd name="T19" fmla="*/ 6 h 34"/>
                <a:gd name="T20" fmla="*/ 13 w 17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5" name="Freeform 61"/>
            <p:cNvSpPr>
              <a:spLocks noChangeAspect="1"/>
            </p:cNvSpPr>
            <p:nvPr/>
          </p:nvSpPr>
          <p:spPr bwMode="auto">
            <a:xfrm>
              <a:off x="1640" y="3082"/>
              <a:ext cx="11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6" name="Freeform 62"/>
            <p:cNvSpPr>
              <a:spLocks noChangeAspect="1"/>
            </p:cNvSpPr>
            <p:nvPr/>
          </p:nvSpPr>
          <p:spPr bwMode="auto">
            <a:xfrm>
              <a:off x="1656" y="3091"/>
              <a:ext cx="11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7" name="Freeform 63"/>
            <p:cNvSpPr>
              <a:spLocks noChangeAspect="1"/>
            </p:cNvSpPr>
            <p:nvPr/>
          </p:nvSpPr>
          <p:spPr bwMode="auto">
            <a:xfrm>
              <a:off x="1672" y="3100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8" name="Freeform 64"/>
            <p:cNvSpPr>
              <a:spLocks noChangeAspect="1"/>
            </p:cNvSpPr>
            <p:nvPr/>
          </p:nvSpPr>
          <p:spPr bwMode="auto">
            <a:xfrm>
              <a:off x="1688" y="3110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6 w 17"/>
                <a:gd name="T5" fmla="*/ 30 h 35"/>
                <a:gd name="T6" fmla="*/ 13 w 17"/>
                <a:gd name="T7" fmla="*/ 33 h 35"/>
                <a:gd name="T8" fmla="*/ 3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69" name="Freeform 65"/>
            <p:cNvSpPr>
              <a:spLocks noChangeAspect="1"/>
            </p:cNvSpPr>
            <p:nvPr/>
          </p:nvSpPr>
          <p:spPr bwMode="auto">
            <a:xfrm>
              <a:off x="1704" y="3119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6 w 17"/>
                <a:gd name="T3" fmla="*/ 14 h 35"/>
                <a:gd name="T4" fmla="*/ 16 w 17"/>
                <a:gd name="T5" fmla="*/ 30 h 35"/>
                <a:gd name="T6" fmla="*/ 13 w 17"/>
                <a:gd name="T7" fmla="*/ 34 h 35"/>
                <a:gd name="T8" fmla="*/ 3 w 17"/>
                <a:gd name="T9" fmla="*/ 28 h 35"/>
                <a:gd name="T10" fmla="*/ 0 w 17"/>
                <a:gd name="T11" fmla="*/ 21 h 35"/>
                <a:gd name="T12" fmla="*/ 0 w 17"/>
                <a:gd name="T13" fmla="*/ 5 h 35"/>
                <a:gd name="T14" fmla="*/ 3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0" name="Freeform 66"/>
            <p:cNvSpPr>
              <a:spLocks noChangeAspect="1"/>
            </p:cNvSpPr>
            <p:nvPr/>
          </p:nvSpPr>
          <p:spPr bwMode="auto">
            <a:xfrm>
              <a:off x="1720" y="3128"/>
              <a:ext cx="9" cy="21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5 h 35"/>
                <a:gd name="T4" fmla="*/ 16 w 16"/>
                <a:gd name="T5" fmla="*/ 31 h 35"/>
                <a:gd name="T6" fmla="*/ 13 w 16"/>
                <a:gd name="T7" fmla="*/ 34 h 35"/>
                <a:gd name="T8" fmla="*/ 3 w 16"/>
                <a:gd name="T9" fmla="*/ 29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2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1" name="Freeform 67"/>
            <p:cNvSpPr>
              <a:spLocks noChangeAspect="1"/>
            </p:cNvSpPr>
            <p:nvPr/>
          </p:nvSpPr>
          <p:spPr bwMode="auto">
            <a:xfrm>
              <a:off x="1735" y="3138"/>
              <a:ext cx="10" cy="21"/>
            </a:xfrm>
            <a:custGeom>
              <a:avLst/>
              <a:gdLst>
                <a:gd name="T0" fmla="*/ 13 w 16"/>
                <a:gd name="T1" fmla="*/ 6 h 35"/>
                <a:gd name="T2" fmla="*/ 16 w 16"/>
                <a:gd name="T3" fmla="*/ 14 h 35"/>
                <a:gd name="T4" fmla="*/ 16 w 16"/>
                <a:gd name="T5" fmla="*/ 30 h 35"/>
                <a:gd name="T6" fmla="*/ 13 w 16"/>
                <a:gd name="T7" fmla="*/ 33 h 35"/>
                <a:gd name="T8" fmla="*/ 3 w 16"/>
                <a:gd name="T9" fmla="*/ 28 h 35"/>
                <a:gd name="T10" fmla="*/ 0 w 16"/>
                <a:gd name="T11" fmla="*/ 20 h 35"/>
                <a:gd name="T12" fmla="*/ 0 w 16"/>
                <a:gd name="T13" fmla="*/ 4 h 35"/>
                <a:gd name="T14" fmla="*/ 3 w 16"/>
                <a:gd name="T15" fmla="*/ 1 h 35"/>
                <a:gd name="T16" fmla="*/ 13 w 16"/>
                <a:gd name="T17" fmla="*/ 6 h 35"/>
                <a:gd name="T18" fmla="*/ 13 w 16"/>
                <a:gd name="T19" fmla="*/ 6 h 35"/>
                <a:gd name="T20" fmla="*/ 13 w 16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2" name="Freeform 68"/>
            <p:cNvSpPr>
              <a:spLocks noChangeAspect="1"/>
            </p:cNvSpPr>
            <p:nvPr/>
          </p:nvSpPr>
          <p:spPr bwMode="auto">
            <a:xfrm>
              <a:off x="1751" y="3147"/>
              <a:ext cx="10" cy="21"/>
            </a:xfrm>
            <a:custGeom>
              <a:avLst/>
              <a:gdLst>
                <a:gd name="T0" fmla="*/ 14 w 17"/>
                <a:gd name="T1" fmla="*/ 7 h 35"/>
                <a:gd name="T2" fmla="*/ 17 w 17"/>
                <a:gd name="T3" fmla="*/ 14 h 35"/>
                <a:gd name="T4" fmla="*/ 17 w 17"/>
                <a:gd name="T5" fmla="*/ 30 h 35"/>
                <a:gd name="T6" fmla="*/ 14 w 17"/>
                <a:gd name="T7" fmla="*/ 34 h 35"/>
                <a:gd name="T8" fmla="*/ 4 w 17"/>
                <a:gd name="T9" fmla="*/ 28 h 35"/>
                <a:gd name="T10" fmla="*/ 1 w 17"/>
                <a:gd name="T11" fmla="*/ 21 h 35"/>
                <a:gd name="T12" fmla="*/ 1 w 17"/>
                <a:gd name="T13" fmla="*/ 4 h 35"/>
                <a:gd name="T14" fmla="*/ 4 w 17"/>
                <a:gd name="T15" fmla="*/ 1 h 35"/>
                <a:gd name="T16" fmla="*/ 14 w 17"/>
                <a:gd name="T17" fmla="*/ 7 h 35"/>
                <a:gd name="T18" fmla="*/ 14 w 17"/>
                <a:gd name="T19" fmla="*/ 7 h 35"/>
                <a:gd name="T20" fmla="*/ 14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3" name="Freeform 69"/>
            <p:cNvSpPr>
              <a:spLocks noChangeAspect="1"/>
            </p:cNvSpPr>
            <p:nvPr/>
          </p:nvSpPr>
          <p:spPr bwMode="auto">
            <a:xfrm>
              <a:off x="1593" y="3096"/>
              <a:ext cx="10" cy="22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4" name="Freeform 70"/>
            <p:cNvSpPr>
              <a:spLocks noChangeAspect="1"/>
            </p:cNvSpPr>
            <p:nvPr/>
          </p:nvSpPr>
          <p:spPr bwMode="auto">
            <a:xfrm>
              <a:off x="1609" y="3106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5" name="Freeform 71"/>
            <p:cNvSpPr>
              <a:spLocks noChangeAspect="1"/>
            </p:cNvSpPr>
            <p:nvPr/>
          </p:nvSpPr>
          <p:spPr bwMode="auto">
            <a:xfrm>
              <a:off x="1625" y="3115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6" name="Freeform 72"/>
            <p:cNvSpPr>
              <a:spLocks noChangeAspect="1"/>
            </p:cNvSpPr>
            <p:nvPr/>
          </p:nvSpPr>
          <p:spPr bwMode="auto">
            <a:xfrm>
              <a:off x="1640" y="3124"/>
              <a:ext cx="11" cy="22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3 h 35"/>
                <a:gd name="T8" fmla="*/ 4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7" name="Freeform 73"/>
            <p:cNvSpPr>
              <a:spLocks noChangeAspect="1"/>
            </p:cNvSpPr>
            <p:nvPr/>
          </p:nvSpPr>
          <p:spPr bwMode="auto">
            <a:xfrm>
              <a:off x="1656" y="3134"/>
              <a:ext cx="11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3 w 17"/>
                <a:gd name="T9" fmla="*/ 28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8" name="Freeform 74"/>
            <p:cNvSpPr>
              <a:spLocks noChangeAspect="1"/>
            </p:cNvSpPr>
            <p:nvPr/>
          </p:nvSpPr>
          <p:spPr bwMode="auto">
            <a:xfrm>
              <a:off x="1672" y="3143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79" name="Freeform 75"/>
            <p:cNvSpPr>
              <a:spLocks noChangeAspect="1"/>
            </p:cNvSpPr>
            <p:nvPr/>
          </p:nvSpPr>
          <p:spPr bwMode="auto">
            <a:xfrm>
              <a:off x="1688" y="3153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6 w 17"/>
                <a:gd name="T5" fmla="*/ 30 h 35"/>
                <a:gd name="T6" fmla="*/ 13 w 17"/>
                <a:gd name="T7" fmla="*/ 33 h 35"/>
                <a:gd name="T8" fmla="*/ 3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0" name="Freeform 76"/>
            <p:cNvSpPr>
              <a:spLocks noChangeAspect="1"/>
            </p:cNvSpPr>
            <p:nvPr/>
          </p:nvSpPr>
          <p:spPr bwMode="auto">
            <a:xfrm>
              <a:off x="1704" y="3162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6 w 17"/>
                <a:gd name="T3" fmla="*/ 14 h 35"/>
                <a:gd name="T4" fmla="*/ 16 w 17"/>
                <a:gd name="T5" fmla="*/ 30 h 35"/>
                <a:gd name="T6" fmla="*/ 13 w 17"/>
                <a:gd name="T7" fmla="*/ 34 h 35"/>
                <a:gd name="T8" fmla="*/ 3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3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1" name="Freeform 77"/>
            <p:cNvSpPr>
              <a:spLocks noChangeAspect="1"/>
            </p:cNvSpPr>
            <p:nvPr/>
          </p:nvSpPr>
          <p:spPr bwMode="auto">
            <a:xfrm>
              <a:off x="1720" y="3171"/>
              <a:ext cx="9" cy="21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4 h 35"/>
                <a:gd name="T4" fmla="*/ 16 w 16"/>
                <a:gd name="T5" fmla="*/ 31 h 35"/>
                <a:gd name="T6" fmla="*/ 13 w 16"/>
                <a:gd name="T7" fmla="*/ 34 h 35"/>
                <a:gd name="T8" fmla="*/ 3 w 16"/>
                <a:gd name="T9" fmla="*/ 29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1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2" name="Freeform 78"/>
            <p:cNvSpPr>
              <a:spLocks noChangeAspect="1"/>
            </p:cNvSpPr>
            <p:nvPr/>
          </p:nvSpPr>
          <p:spPr bwMode="auto">
            <a:xfrm>
              <a:off x="1735" y="3180"/>
              <a:ext cx="10" cy="21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5 h 35"/>
                <a:gd name="T4" fmla="*/ 16 w 16"/>
                <a:gd name="T5" fmla="*/ 31 h 35"/>
                <a:gd name="T6" fmla="*/ 13 w 16"/>
                <a:gd name="T7" fmla="*/ 34 h 35"/>
                <a:gd name="T8" fmla="*/ 3 w 16"/>
                <a:gd name="T9" fmla="*/ 29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2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3" name="Freeform 79"/>
            <p:cNvSpPr>
              <a:spLocks noChangeAspect="1"/>
            </p:cNvSpPr>
            <p:nvPr/>
          </p:nvSpPr>
          <p:spPr bwMode="auto">
            <a:xfrm>
              <a:off x="1751" y="3190"/>
              <a:ext cx="10" cy="21"/>
            </a:xfrm>
            <a:custGeom>
              <a:avLst/>
              <a:gdLst>
                <a:gd name="T0" fmla="*/ 14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4 w 17"/>
                <a:gd name="T7" fmla="*/ 33 h 35"/>
                <a:gd name="T8" fmla="*/ 4 w 17"/>
                <a:gd name="T9" fmla="*/ 28 h 35"/>
                <a:gd name="T10" fmla="*/ 1 w 17"/>
                <a:gd name="T11" fmla="*/ 20 h 35"/>
                <a:gd name="T12" fmla="*/ 1 w 17"/>
                <a:gd name="T13" fmla="*/ 4 h 35"/>
                <a:gd name="T14" fmla="*/ 4 w 17"/>
                <a:gd name="T15" fmla="*/ 1 h 35"/>
                <a:gd name="T16" fmla="*/ 14 w 17"/>
                <a:gd name="T17" fmla="*/ 6 h 35"/>
                <a:gd name="T18" fmla="*/ 14 w 17"/>
                <a:gd name="T19" fmla="*/ 6 h 35"/>
                <a:gd name="T20" fmla="*/ 14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4" y="6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4" name="Freeform 80"/>
            <p:cNvSpPr>
              <a:spLocks noChangeAspect="1"/>
            </p:cNvSpPr>
            <p:nvPr/>
          </p:nvSpPr>
          <p:spPr bwMode="auto">
            <a:xfrm>
              <a:off x="1593" y="3139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3 h 35"/>
                <a:gd name="T8" fmla="*/ 4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5" name="Freeform 81"/>
            <p:cNvSpPr>
              <a:spLocks noChangeAspect="1"/>
            </p:cNvSpPr>
            <p:nvPr/>
          </p:nvSpPr>
          <p:spPr bwMode="auto">
            <a:xfrm>
              <a:off x="1609" y="3148"/>
              <a:ext cx="10" cy="22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6" name="Freeform 82"/>
            <p:cNvSpPr>
              <a:spLocks noChangeAspect="1"/>
            </p:cNvSpPr>
            <p:nvPr/>
          </p:nvSpPr>
          <p:spPr bwMode="auto">
            <a:xfrm>
              <a:off x="1625" y="3157"/>
              <a:ext cx="10" cy="22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7" name="Freeform 83"/>
            <p:cNvSpPr>
              <a:spLocks noChangeAspect="1"/>
            </p:cNvSpPr>
            <p:nvPr/>
          </p:nvSpPr>
          <p:spPr bwMode="auto">
            <a:xfrm>
              <a:off x="1640" y="3167"/>
              <a:ext cx="11" cy="21"/>
            </a:xfrm>
            <a:custGeom>
              <a:avLst/>
              <a:gdLst>
                <a:gd name="T0" fmla="*/ 13 w 17"/>
                <a:gd name="T1" fmla="*/ 6 h 34"/>
                <a:gd name="T2" fmla="*/ 17 w 17"/>
                <a:gd name="T3" fmla="*/ 14 h 34"/>
                <a:gd name="T4" fmla="*/ 17 w 17"/>
                <a:gd name="T5" fmla="*/ 30 h 34"/>
                <a:gd name="T6" fmla="*/ 13 w 17"/>
                <a:gd name="T7" fmla="*/ 33 h 34"/>
                <a:gd name="T8" fmla="*/ 4 w 17"/>
                <a:gd name="T9" fmla="*/ 28 h 34"/>
                <a:gd name="T10" fmla="*/ 0 w 17"/>
                <a:gd name="T11" fmla="*/ 20 h 34"/>
                <a:gd name="T12" fmla="*/ 0 w 17"/>
                <a:gd name="T13" fmla="*/ 4 h 34"/>
                <a:gd name="T14" fmla="*/ 4 w 17"/>
                <a:gd name="T15" fmla="*/ 1 h 34"/>
                <a:gd name="T16" fmla="*/ 13 w 17"/>
                <a:gd name="T17" fmla="*/ 6 h 34"/>
                <a:gd name="T18" fmla="*/ 13 w 17"/>
                <a:gd name="T19" fmla="*/ 6 h 34"/>
                <a:gd name="T20" fmla="*/ 13 w 17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8" name="Freeform 84"/>
            <p:cNvSpPr>
              <a:spLocks noChangeAspect="1"/>
            </p:cNvSpPr>
            <p:nvPr/>
          </p:nvSpPr>
          <p:spPr bwMode="auto">
            <a:xfrm>
              <a:off x="1656" y="3176"/>
              <a:ext cx="11" cy="22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3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89" name="Freeform 85"/>
            <p:cNvSpPr>
              <a:spLocks noChangeAspect="1"/>
            </p:cNvSpPr>
            <p:nvPr/>
          </p:nvSpPr>
          <p:spPr bwMode="auto">
            <a:xfrm>
              <a:off x="1672" y="3185"/>
              <a:ext cx="10" cy="22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0" name="Freeform 86"/>
            <p:cNvSpPr>
              <a:spLocks noChangeAspect="1"/>
            </p:cNvSpPr>
            <p:nvPr/>
          </p:nvSpPr>
          <p:spPr bwMode="auto">
            <a:xfrm>
              <a:off x="1688" y="3195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6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1" name="Freeform 87"/>
            <p:cNvSpPr>
              <a:spLocks noChangeAspect="1"/>
            </p:cNvSpPr>
            <p:nvPr/>
          </p:nvSpPr>
          <p:spPr bwMode="auto">
            <a:xfrm>
              <a:off x="1704" y="3204"/>
              <a:ext cx="10" cy="22"/>
            </a:xfrm>
            <a:custGeom>
              <a:avLst/>
              <a:gdLst>
                <a:gd name="T0" fmla="*/ 13 w 17"/>
                <a:gd name="T1" fmla="*/ 6 h 35"/>
                <a:gd name="T2" fmla="*/ 16 w 17"/>
                <a:gd name="T3" fmla="*/ 14 h 35"/>
                <a:gd name="T4" fmla="*/ 16 w 17"/>
                <a:gd name="T5" fmla="*/ 30 h 35"/>
                <a:gd name="T6" fmla="*/ 13 w 17"/>
                <a:gd name="T7" fmla="*/ 33 h 35"/>
                <a:gd name="T8" fmla="*/ 3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3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2" name="Freeform 88"/>
            <p:cNvSpPr>
              <a:spLocks noChangeAspect="1"/>
            </p:cNvSpPr>
            <p:nvPr/>
          </p:nvSpPr>
          <p:spPr bwMode="auto">
            <a:xfrm>
              <a:off x="1720" y="3213"/>
              <a:ext cx="9" cy="22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4 h 35"/>
                <a:gd name="T4" fmla="*/ 16 w 16"/>
                <a:gd name="T5" fmla="*/ 30 h 35"/>
                <a:gd name="T6" fmla="*/ 13 w 16"/>
                <a:gd name="T7" fmla="*/ 34 h 35"/>
                <a:gd name="T8" fmla="*/ 3 w 16"/>
                <a:gd name="T9" fmla="*/ 28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1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3" name="Freeform 89"/>
            <p:cNvSpPr>
              <a:spLocks noChangeAspect="1"/>
            </p:cNvSpPr>
            <p:nvPr/>
          </p:nvSpPr>
          <p:spPr bwMode="auto">
            <a:xfrm>
              <a:off x="1735" y="3223"/>
              <a:ext cx="10" cy="21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5 h 35"/>
                <a:gd name="T4" fmla="*/ 16 w 16"/>
                <a:gd name="T5" fmla="*/ 31 h 35"/>
                <a:gd name="T6" fmla="*/ 13 w 16"/>
                <a:gd name="T7" fmla="*/ 34 h 35"/>
                <a:gd name="T8" fmla="*/ 3 w 16"/>
                <a:gd name="T9" fmla="*/ 29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2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4" name="Freeform 90"/>
            <p:cNvSpPr>
              <a:spLocks noChangeAspect="1"/>
            </p:cNvSpPr>
            <p:nvPr/>
          </p:nvSpPr>
          <p:spPr bwMode="auto">
            <a:xfrm>
              <a:off x="1751" y="3232"/>
              <a:ext cx="10" cy="22"/>
            </a:xfrm>
            <a:custGeom>
              <a:avLst/>
              <a:gdLst>
                <a:gd name="T0" fmla="*/ 14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4 w 17"/>
                <a:gd name="T7" fmla="*/ 33 h 35"/>
                <a:gd name="T8" fmla="*/ 4 w 17"/>
                <a:gd name="T9" fmla="*/ 28 h 35"/>
                <a:gd name="T10" fmla="*/ 1 w 17"/>
                <a:gd name="T11" fmla="*/ 20 h 35"/>
                <a:gd name="T12" fmla="*/ 1 w 17"/>
                <a:gd name="T13" fmla="*/ 4 h 35"/>
                <a:gd name="T14" fmla="*/ 4 w 17"/>
                <a:gd name="T15" fmla="*/ 1 h 35"/>
                <a:gd name="T16" fmla="*/ 14 w 17"/>
                <a:gd name="T17" fmla="*/ 6 h 35"/>
                <a:gd name="T18" fmla="*/ 14 w 17"/>
                <a:gd name="T19" fmla="*/ 6 h 35"/>
                <a:gd name="T20" fmla="*/ 14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4" y="6"/>
                  </a:moveTo>
                  <a:cubicBezTo>
                    <a:pt x="16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5" name="Freeform 91"/>
            <p:cNvSpPr>
              <a:spLocks noChangeAspect="1"/>
            </p:cNvSpPr>
            <p:nvPr/>
          </p:nvSpPr>
          <p:spPr bwMode="auto">
            <a:xfrm>
              <a:off x="1593" y="3179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6" name="Freeform 92"/>
            <p:cNvSpPr>
              <a:spLocks noChangeAspect="1"/>
            </p:cNvSpPr>
            <p:nvPr/>
          </p:nvSpPr>
          <p:spPr bwMode="auto">
            <a:xfrm>
              <a:off x="1609" y="3188"/>
              <a:ext cx="10" cy="22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3 h 35"/>
                <a:gd name="T8" fmla="*/ 4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7" name="Freeform 93"/>
            <p:cNvSpPr>
              <a:spLocks noChangeAspect="1"/>
            </p:cNvSpPr>
            <p:nvPr/>
          </p:nvSpPr>
          <p:spPr bwMode="auto">
            <a:xfrm>
              <a:off x="1625" y="3198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8" name="Freeform 94"/>
            <p:cNvSpPr>
              <a:spLocks noChangeAspect="1"/>
            </p:cNvSpPr>
            <p:nvPr/>
          </p:nvSpPr>
          <p:spPr bwMode="auto">
            <a:xfrm>
              <a:off x="1640" y="3207"/>
              <a:ext cx="11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99" name="Freeform 95"/>
            <p:cNvSpPr>
              <a:spLocks noChangeAspect="1"/>
            </p:cNvSpPr>
            <p:nvPr/>
          </p:nvSpPr>
          <p:spPr bwMode="auto">
            <a:xfrm>
              <a:off x="1656" y="3216"/>
              <a:ext cx="11" cy="21"/>
            </a:xfrm>
            <a:custGeom>
              <a:avLst/>
              <a:gdLst>
                <a:gd name="T0" fmla="*/ 13 w 17"/>
                <a:gd name="T1" fmla="*/ 6 h 34"/>
                <a:gd name="T2" fmla="*/ 17 w 17"/>
                <a:gd name="T3" fmla="*/ 14 h 34"/>
                <a:gd name="T4" fmla="*/ 17 w 17"/>
                <a:gd name="T5" fmla="*/ 30 h 34"/>
                <a:gd name="T6" fmla="*/ 13 w 17"/>
                <a:gd name="T7" fmla="*/ 33 h 34"/>
                <a:gd name="T8" fmla="*/ 3 w 17"/>
                <a:gd name="T9" fmla="*/ 28 h 34"/>
                <a:gd name="T10" fmla="*/ 0 w 17"/>
                <a:gd name="T11" fmla="*/ 20 h 34"/>
                <a:gd name="T12" fmla="*/ 0 w 17"/>
                <a:gd name="T13" fmla="*/ 4 h 34"/>
                <a:gd name="T14" fmla="*/ 4 w 17"/>
                <a:gd name="T15" fmla="*/ 1 h 34"/>
                <a:gd name="T16" fmla="*/ 13 w 17"/>
                <a:gd name="T17" fmla="*/ 6 h 34"/>
                <a:gd name="T18" fmla="*/ 13 w 17"/>
                <a:gd name="T19" fmla="*/ 6 h 34"/>
                <a:gd name="T20" fmla="*/ 13 w 17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0" name="Freeform 96"/>
            <p:cNvSpPr>
              <a:spLocks noChangeAspect="1"/>
            </p:cNvSpPr>
            <p:nvPr/>
          </p:nvSpPr>
          <p:spPr bwMode="auto">
            <a:xfrm>
              <a:off x="1672" y="3226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3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1" name="Freeform 97"/>
            <p:cNvSpPr>
              <a:spLocks noChangeAspect="1"/>
            </p:cNvSpPr>
            <p:nvPr/>
          </p:nvSpPr>
          <p:spPr bwMode="auto">
            <a:xfrm>
              <a:off x="1688" y="3235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6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2" name="Freeform 98"/>
            <p:cNvSpPr>
              <a:spLocks noChangeAspect="1"/>
            </p:cNvSpPr>
            <p:nvPr/>
          </p:nvSpPr>
          <p:spPr bwMode="auto">
            <a:xfrm>
              <a:off x="1704" y="3244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6 w 17"/>
                <a:gd name="T3" fmla="*/ 15 h 35"/>
                <a:gd name="T4" fmla="*/ 16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3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3" name="Freeform 99"/>
            <p:cNvSpPr>
              <a:spLocks noChangeAspect="1"/>
            </p:cNvSpPr>
            <p:nvPr/>
          </p:nvSpPr>
          <p:spPr bwMode="auto">
            <a:xfrm>
              <a:off x="1720" y="3254"/>
              <a:ext cx="9" cy="21"/>
            </a:xfrm>
            <a:custGeom>
              <a:avLst/>
              <a:gdLst>
                <a:gd name="T0" fmla="*/ 13 w 16"/>
                <a:gd name="T1" fmla="*/ 6 h 35"/>
                <a:gd name="T2" fmla="*/ 16 w 16"/>
                <a:gd name="T3" fmla="*/ 14 h 35"/>
                <a:gd name="T4" fmla="*/ 16 w 16"/>
                <a:gd name="T5" fmla="*/ 30 h 35"/>
                <a:gd name="T6" fmla="*/ 13 w 16"/>
                <a:gd name="T7" fmla="*/ 33 h 35"/>
                <a:gd name="T8" fmla="*/ 3 w 16"/>
                <a:gd name="T9" fmla="*/ 28 h 35"/>
                <a:gd name="T10" fmla="*/ 0 w 16"/>
                <a:gd name="T11" fmla="*/ 20 h 35"/>
                <a:gd name="T12" fmla="*/ 0 w 16"/>
                <a:gd name="T13" fmla="*/ 4 h 35"/>
                <a:gd name="T14" fmla="*/ 3 w 16"/>
                <a:gd name="T15" fmla="*/ 1 h 35"/>
                <a:gd name="T16" fmla="*/ 13 w 16"/>
                <a:gd name="T17" fmla="*/ 6 h 35"/>
                <a:gd name="T18" fmla="*/ 13 w 16"/>
                <a:gd name="T19" fmla="*/ 6 h 35"/>
                <a:gd name="T20" fmla="*/ 13 w 16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6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4" name="Freeform 100"/>
            <p:cNvSpPr>
              <a:spLocks noChangeAspect="1"/>
            </p:cNvSpPr>
            <p:nvPr/>
          </p:nvSpPr>
          <p:spPr bwMode="auto">
            <a:xfrm>
              <a:off x="1735" y="3263"/>
              <a:ext cx="10" cy="21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4 h 35"/>
                <a:gd name="T4" fmla="*/ 16 w 16"/>
                <a:gd name="T5" fmla="*/ 30 h 35"/>
                <a:gd name="T6" fmla="*/ 13 w 16"/>
                <a:gd name="T7" fmla="*/ 34 h 35"/>
                <a:gd name="T8" fmla="*/ 3 w 16"/>
                <a:gd name="T9" fmla="*/ 28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1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5" name="Freeform 101"/>
            <p:cNvSpPr>
              <a:spLocks noChangeAspect="1"/>
            </p:cNvSpPr>
            <p:nvPr/>
          </p:nvSpPr>
          <p:spPr bwMode="auto">
            <a:xfrm>
              <a:off x="1751" y="3272"/>
              <a:ext cx="10" cy="21"/>
            </a:xfrm>
            <a:custGeom>
              <a:avLst/>
              <a:gdLst>
                <a:gd name="T0" fmla="*/ 14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4 w 17"/>
                <a:gd name="T7" fmla="*/ 34 h 35"/>
                <a:gd name="T8" fmla="*/ 4 w 17"/>
                <a:gd name="T9" fmla="*/ 29 h 35"/>
                <a:gd name="T10" fmla="*/ 1 w 17"/>
                <a:gd name="T11" fmla="*/ 21 h 35"/>
                <a:gd name="T12" fmla="*/ 1 w 17"/>
                <a:gd name="T13" fmla="*/ 5 h 35"/>
                <a:gd name="T14" fmla="*/ 4 w 17"/>
                <a:gd name="T15" fmla="*/ 2 h 35"/>
                <a:gd name="T16" fmla="*/ 14 w 17"/>
                <a:gd name="T17" fmla="*/ 7 h 35"/>
                <a:gd name="T18" fmla="*/ 14 w 17"/>
                <a:gd name="T19" fmla="*/ 7 h 35"/>
                <a:gd name="T20" fmla="*/ 14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2" y="0"/>
                    <a:pt x="4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6" name="Freeform 102"/>
            <p:cNvSpPr>
              <a:spLocks noChangeAspect="1"/>
            </p:cNvSpPr>
            <p:nvPr/>
          </p:nvSpPr>
          <p:spPr bwMode="auto">
            <a:xfrm>
              <a:off x="1593" y="3221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3 h 35"/>
                <a:gd name="T8" fmla="*/ 4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7" name="Freeform 103"/>
            <p:cNvSpPr>
              <a:spLocks noChangeAspect="1"/>
            </p:cNvSpPr>
            <p:nvPr/>
          </p:nvSpPr>
          <p:spPr bwMode="auto">
            <a:xfrm>
              <a:off x="1609" y="3230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8" name="Freeform 104"/>
            <p:cNvSpPr>
              <a:spLocks noChangeAspect="1"/>
            </p:cNvSpPr>
            <p:nvPr/>
          </p:nvSpPr>
          <p:spPr bwMode="auto">
            <a:xfrm>
              <a:off x="1625" y="3239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09" name="Freeform 105"/>
            <p:cNvSpPr>
              <a:spLocks noChangeAspect="1"/>
            </p:cNvSpPr>
            <p:nvPr/>
          </p:nvSpPr>
          <p:spPr bwMode="auto">
            <a:xfrm>
              <a:off x="1640" y="3249"/>
              <a:ext cx="11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3 h 35"/>
                <a:gd name="T8" fmla="*/ 4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0" name="Freeform 106"/>
            <p:cNvSpPr>
              <a:spLocks noChangeAspect="1"/>
            </p:cNvSpPr>
            <p:nvPr/>
          </p:nvSpPr>
          <p:spPr bwMode="auto">
            <a:xfrm>
              <a:off x="1656" y="3258"/>
              <a:ext cx="11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3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1" name="Freeform 107"/>
            <p:cNvSpPr>
              <a:spLocks noChangeAspect="1"/>
            </p:cNvSpPr>
            <p:nvPr/>
          </p:nvSpPr>
          <p:spPr bwMode="auto">
            <a:xfrm>
              <a:off x="1672" y="3267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2" name="Freeform 108"/>
            <p:cNvSpPr>
              <a:spLocks noChangeAspect="1"/>
            </p:cNvSpPr>
            <p:nvPr/>
          </p:nvSpPr>
          <p:spPr bwMode="auto">
            <a:xfrm>
              <a:off x="1688" y="3276"/>
              <a:ext cx="10" cy="22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6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3" name="Freeform 109"/>
            <p:cNvSpPr>
              <a:spLocks noChangeAspect="1"/>
            </p:cNvSpPr>
            <p:nvPr/>
          </p:nvSpPr>
          <p:spPr bwMode="auto">
            <a:xfrm>
              <a:off x="1704" y="3286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6 w 17"/>
                <a:gd name="T3" fmla="*/ 14 h 35"/>
                <a:gd name="T4" fmla="*/ 16 w 17"/>
                <a:gd name="T5" fmla="*/ 30 h 35"/>
                <a:gd name="T6" fmla="*/ 13 w 17"/>
                <a:gd name="T7" fmla="*/ 33 h 35"/>
                <a:gd name="T8" fmla="*/ 3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3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4" name="Freeform 110"/>
            <p:cNvSpPr>
              <a:spLocks noChangeAspect="1"/>
            </p:cNvSpPr>
            <p:nvPr/>
          </p:nvSpPr>
          <p:spPr bwMode="auto">
            <a:xfrm>
              <a:off x="1720" y="3295"/>
              <a:ext cx="9" cy="21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4 h 35"/>
                <a:gd name="T4" fmla="*/ 16 w 16"/>
                <a:gd name="T5" fmla="*/ 30 h 35"/>
                <a:gd name="T6" fmla="*/ 13 w 16"/>
                <a:gd name="T7" fmla="*/ 34 h 35"/>
                <a:gd name="T8" fmla="*/ 3 w 16"/>
                <a:gd name="T9" fmla="*/ 28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1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5" name="Freeform 111"/>
            <p:cNvSpPr>
              <a:spLocks noChangeAspect="1"/>
            </p:cNvSpPr>
            <p:nvPr/>
          </p:nvSpPr>
          <p:spPr bwMode="auto">
            <a:xfrm>
              <a:off x="1735" y="3304"/>
              <a:ext cx="10" cy="22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5 h 35"/>
                <a:gd name="T4" fmla="*/ 16 w 16"/>
                <a:gd name="T5" fmla="*/ 31 h 35"/>
                <a:gd name="T6" fmla="*/ 13 w 16"/>
                <a:gd name="T7" fmla="*/ 34 h 35"/>
                <a:gd name="T8" fmla="*/ 3 w 16"/>
                <a:gd name="T9" fmla="*/ 29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2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6" name="Freeform 112"/>
            <p:cNvSpPr>
              <a:spLocks noChangeAspect="1"/>
            </p:cNvSpPr>
            <p:nvPr/>
          </p:nvSpPr>
          <p:spPr bwMode="auto">
            <a:xfrm>
              <a:off x="1751" y="3314"/>
              <a:ext cx="10" cy="21"/>
            </a:xfrm>
            <a:custGeom>
              <a:avLst/>
              <a:gdLst>
                <a:gd name="T0" fmla="*/ 14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4 w 17"/>
                <a:gd name="T7" fmla="*/ 33 h 35"/>
                <a:gd name="T8" fmla="*/ 4 w 17"/>
                <a:gd name="T9" fmla="*/ 28 h 35"/>
                <a:gd name="T10" fmla="*/ 1 w 17"/>
                <a:gd name="T11" fmla="*/ 20 h 35"/>
                <a:gd name="T12" fmla="*/ 1 w 17"/>
                <a:gd name="T13" fmla="*/ 4 h 35"/>
                <a:gd name="T14" fmla="*/ 4 w 17"/>
                <a:gd name="T15" fmla="*/ 1 h 35"/>
                <a:gd name="T16" fmla="*/ 14 w 17"/>
                <a:gd name="T17" fmla="*/ 6 h 35"/>
                <a:gd name="T18" fmla="*/ 14 w 17"/>
                <a:gd name="T19" fmla="*/ 6 h 35"/>
                <a:gd name="T20" fmla="*/ 14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4" y="6"/>
                  </a:moveTo>
                  <a:cubicBezTo>
                    <a:pt x="16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7" name="Freeform 113"/>
            <p:cNvSpPr>
              <a:spLocks noChangeAspect="1"/>
            </p:cNvSpPr>
            <p:nvPr/>
          </p:nvSpPr>
          <p:spPr bwMode="auto">
            <a:xfrm>
              <a:off x="1593" y="3261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8" name="Freeform 114"/>
            <p:cNvSpPr>
              <a:spLocks noChangeAspect="1"/>
            </p:cNvSpPr>
            <p:nvPr/>
          </p:nvSpPr>
          <p:spPr bwMode="auto">
            <a:xfrm>
              <a:off x="1609" y="3270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4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19" name="Freeform 115"/>
            <p:cNvSpPr>
              <a:spLocks noChangeAspect="1"/>
            </p:cNvSpPr>
            <p:nvPr/>
          </p:nvSpPr>
          <p:spPr bwMode="auto">
            <a:xfrm>
              <a:off x="1625" y="3280"/>
              <a:ext cx="10" cy="21"/>
            </a:xfrm>
            <a:custGeom>
              <a:avLst/>
              <a:gdLst>
                <a:gd name="T0" fmla="*/ 13 w 17"/>
                <a:gd name="T1" fmla="*/ 6 h 34"/>
                <a:gd name="T2" fmla="*/ 17 w 17"/>
                <a:gd name="T3" fmla="*/ 14 h 34"/>
                <a:gd name="T4" fmla="*/ 17 w 17"/>
                <a:gd name="T5" fmla="*/ 30 h 34"/>
                <a:gd name="T6" fmla="*/ 13 w 17"/>
                <a:gd name="T7" fmla="*/ 33 h 34"/>
                <a:gd name="T8" fmla="*/ 4 w 17"/>
                <a:gd name="T9" fmla="*/ 28 h 34"/>
                <a:gd name="T10" fmla="*/ 0 w 17"/>
                <a:gd name="T11" fmla="*/ 20 h 34"/>
                <a:gd name="T12" fmla="*/ 0 w 17"/>
                <a:gd name="T13" fmla="*/ 4 h 34"/>
                <a:gd name="T14" fmla="*/ 4 w 17"/>
                <a:gd name="T15" fmla="*/ 1 h 34"/>
                <a:gd name="T16" fmla="*/ 13 w 17"/>
                <a:gd name="T17" fmla="*/ 6 h 34"/>
                <a:gd name="T18" fmla="*/ 13 w 17"/>
                <a:gd name="T19" fmla="*/ 6 h 34"/>
                <a:gd name="T20" fmla="*/ 13 w 17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0" name="Freeform 116"/>
            <p:cNvSpPr>
              <a:spLocks noChangeAspect="1"/>
            </p:cNvSpPr>
            <p:nvPr/>
          </p:nvSpPr>
          <p:spPr bwMode="auto">
            <a:xfrm>
              <a:off x="1640" y="3289"/>
              <a:ext cx="11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3 w 17"/>
                <a:gd name="T7" fmla="*/ 34 h 35"/>
                <a:gd name="T8" fmla="*/ 4 w 17"/>
                <a:gd name="T9" fmla="*/ 28 h 35"/>
                <a:gd name="T10" fmla="*/ 0 w 17"/>
                <a:gd name="T11" fmla="*/ 21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1" name="Freeform 117"/>
            <p:cNvSpPr>
              <a:spLocks noChangeAspect="1"/>
            </p:cNvSpPr>
            <p:nvPr/>
          </p:nvSpPr>
          <p:spPr bwMode="auto">
            <a:xfrm>
              <a:off x="1656" y="3298"/>
              <a:ext cx="11" cy="21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4 h 35"/>
                <a:gd name="T4" fmla="*/ 17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2" name="Freeform 118"/>
            <p:cNvSpPr>
              <a:spLocks noChangeAspect="1"/>
            </p:cNvSpPr>
            <p:nvPr/>
          </p:nvSpPr>
          <p:spPr bwMode="auto">
            <a:xfrm>
              <a:off x="1672" y="3307"/>
              <a:ext cx="10" cy="22"/>
            </a:xfrm>
            <a:custGeom>
              <a:avLst/>
              <a:gdLst>
                <a:gd name="T0" fmla="*/ 13 w 17"/>
                <a:gd name="T1" fmla="*/ 7 h 35"/>
                <a:gd name="T2" fmla="*/ 17 w 17"/>
                <a:gd name="T3" fmla="*/ 15 h 35"/>
                <a:gd name="T4" fmla="*/ 17 w 17"/>
                <a:gd name="T5" fmla="*/ 31 h 35"/>
                <a:gd name="T6" fmla="*/ 13 w 17"/>
                <a:gd name="T7" fmla="*/ 34 h 35"/>
                <a:gd name="T8" fmla="*/ 3 w 17"/>
                <a:gd name="T9" fmla="*/ 29 h 35"/>
                <a:gd name="T10" fmla="*/ 0 w 17"/>
                <a:gd name="T11" fmla="*/ 21 h 35"/>
                <a:gd name="T12" fmla="*/ 0 w 17"/>
                <a:gd name="T13" fmla="*/ 5 h 35"/>
                <a:gd name="T14" fmla="*/ 4 w 17"/>
                <a:gd name="T15" fmla="*/ 2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3" name="Freeform 119"/>
            <p:cNvSpPr>
              <a:spLocks noChangeAspect="1"/>
            </p:cNvSpPr>
            <p:nvPr/>
          </p:nvSpPr>
          <p:spPr bwMode="auto">
            <a:xfrm>
              <a:off x="1688" y="3317"/>
              <a:ext cx="10" cy="21"/>
            </a:xfrm>
            <a:custGeom>
              <a:avLst/>
              <a:gdLst>
                <a:gd name="T0" fmla="*/ 13 w 17"/>
                <a:gd name="T1" fmla="*/ 6 h 35"/>
                <a:gd name="T2" fmla="*/ 17 w 17"/>
                <a:gd name="T3" fmla="*/ 14 h 35"/>
                <a:gd name="T4" fmla="*/ 16 w 17"/>
                <a:gd name="T5" fmla="*/ 30 h 35"/>
                <a:gd name="T6" fmla="*/ 13 w 17"/>
                <a:gd name="T7" fmla="*/ 33 h 35"/>
                <a:gd name="T8" fmla="*/ 3 w 17"/>
                <a:gd name="T9" fmla="*/ 28 h 35"/>
                <a:gd name="T10" fmla="*/ 0 w 17"/>
                <a:gd name="T11" fmla="*/ 20 h 35"/>
                <a:gd name="T12" fmla="*/ 0 w 17"/>
                <a:gd name="T13" fmla="*/ 4 h 35"/>
                <a:gd name="T14" fmla="*/ 4 w 17"/>
                <a:gd name="T15" fmla="*/ 1 h 35"/>
                <a:gd name="T16" fmla="*/ 13 w 17"/>
                <a:gd name="T17" fmla="*/ 6 h 35"/>
                <a:gd name="T18" fmla="*/ 13 w 17"/>
                <a:gd name="T19" fmla="*/ 6 h 35"/>
                <a:gd name="T20" fmla="*/ 13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4" name="Freeform 120"/>
            <p:cNvSpPr>
              <a:spLocks noChangeAspect="1"/>
            </p:cNvSpPr>
            <p:nvPr/>
          </p:nvSpPr>
          <p:spPr bwMode="auto">
            <a:xfrm>
              <a:off x="1704" y="3326"/>
              <a:ext cx="10" cy="21"/>
            </a:xfrm>
            <a:custGeom>
              <a:avLst/>
              <a:gdLst>
                <a:gd name="T0" fmla="*/ 13 w 17"/>
                <a:gd name="T1" fmla="*/ 7 h 35"/>
                <a:gd name="T2" fmla="*/ 16 w 17"/>
                <a:gd name="T3" fmla="*/ 14 h 35"/>
                <a:gd name="T4" fmla="*/ 16 w 17"/>
                <a:gd name="T5" fmla="*/ 30 h 35"/>
                <a:gd name="T6" fmla="*/ 13 w 17"/>
                <a:gd name="T7" fmla="*/ 34 h 35"/>
                <a:gd name="T8" fmla="*/ 3 w 17"/>
                <a:gd name="T9" fmla="*/ 28 h 35"/>
                <a:gd name="T10" fmla="*/ 0 w 17"/>
                <a:gd name="T11" fmla="*/ 21 h 35"/>
                <a:gd name="T12" fmla="*/ 0 w 17"/>
                <a:gd name="T13" fmla="*/ 5 h 35"/>
                <a:gd name="T14" fmla="*/ 3 w 17"/>
                <a:gd name="T15" fmla="*/ 1 h 35"/>
                <a:gd name="T16" fmla="*/ 13 w 17"/>
                <a:gd name="T17" fmla="*/ 7 h 35"/>
                <a:gd name="T18" fmla="*/ 13 w 17"/>
                <a:gd name="T19" fmla="*/ 7 h 35"/>
                <a:gd name="T20" fmla="*/ 13 w 17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5" name="Freeform 121"/>
            <p:cNvSpPr>
              <a:spLocks noChangeAspect="1"/>
            </p:cNvSpPr>
            <p:nvPr/>
          </p:nvSpPr>
          <p:spPr bwMode="auto">
            <a:xfrm>
              <a:off x="1720" y="3335"/>
              <a:ext cx="9" cy="22"/>
            </a:xfrm>
            <a:custGeom>
              <a:avLst/>
              <a:gdLst>
                <a:gd name="T0" fmla="*/ 13 w 16"/>
                <a:gd name="T1" fmla="*/ 7 h 35"/>
                <a:gd name="T2" fmla="*/ 16 w 16"/>
                <a:gd name="T3" fmla="*/ 15 h 35"/>
                <a:gd name="T4" fmla="*/ 16 w 16"/>
                <a:gd name="T5" fmla="*/ 31 h 35"/>
                <a:gd name="T6" fmla="*/ 13 w 16"/>
                <a:gd name="T7" fmla="*/ 34 h 35"/>
                <a:gd name="T8" fmla="*/ 3 w 16"/>
                <a:gd name="T9" fmla="*/ 29 h 35"/>
                <a:gd name="T10" fmla="*/ 0 w 16"/>
                <a:gd name="T11" fmla="*/ 21 h 35"/>
                <a:gd name="T12" fmla="*/ 0 w 16"/>
                <a:gd name="T13" fmla="*/ 5 h 35"/>
                <a:gd name="T14" fmla="*/ 3 w 16"/>
                <a:gd name="T15" fmla="*/ 2 h 35"/>
                <a:gd name="T16" fmla="*/ 13 w 16"/>
                <a:gd name="T17" fmla="*/ 7 h 35"/>
                <a:gd name="T18" fmla="*/ 13 w 16"/>
                <a:gd name="T19" fmla="*/ 7 h 35"/>
                <a:gd name="T20" fmla="*/ 13 w 16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6" name="Freeform 122"/>
            <p:cNvSpPr>
              <a:spLocks noChangeAspect="1"/>
            </p:cNvSpPr>
            <p:nvPr/>
          </p:nvSpPr>
          <p:spPr bwMode="auto">
            <a:xfrm>
              <a:off x="1735" y="3345"/>
              <a:ext cx="10" cy="21"/>
            </a:xfrm>
            <a:custGeom>
              <a:avLst/>
              <a:gdLst>
                <a:gd name="T0" fmla="*/ 13 w 16"/>
                <a:gd name="T1" fmla="*/ 6 h 35"/>
                <a:gd name="T2" fmla="*/ 16 w 16"/>
                <a:gd name="T3" fmla="*/ 14 h 35"/>
                <a:gd name="T4" fmla="*/ 16 w 16"/>
                <a:gd name="T5" fmla="*/ 30 h 35"/>
                <a:gd name="T6" fmla="*/ 13 w 16"/>
                <a:gd name="T7" fmla="*/ 33 h 35"/>
                <a:gd name="T8" fmla="*/ 3 w 16"/>
                <a:gd name="T9" fmla="*/ 28 h 35"/>
                <a:gd name="T10" fmla="*/ 0 w 16"/>
                <a:gd name="T11" fmla="*/ 20 h 35"/>
                <a:gd name="T12" fmla="*/ 0 w 16"/>
                <a:gd name="T13" fmla="*/ 4 h 35"/>
                <a:gd name="T14" fmla="*/ 3 w 16"/>
                <a:gd name="T15" fmla="*/ 1 h 35"/>
                <a:gd name="T16" fmla="*/ 13 w 16"/>
                <a:gd name="T17" fmla="*/ 6 h 35"/>
                <a:gd name="T18" fmla="*/ 13 w 16"/>
                <a:gd name="T19" fmla="*/ 6 h 35"/>
                <a:gd name="T20" fmla="*/ 13 w 16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7" name="Freeform 123"/>
            <p:cNvSpPr>
              <a:spLocks noChangeAspect="1"/>
            </p:cNvSpPr>
            <p:nvPr/>
          </p:nvSpPr>
          <p:spPr bwMode="auto">
            <a:xfrm>
              <a:off x="1751" y="3354"/>
              <a:ext cx="10" cy="22"/>
            </a:xfrm>
            <a:custGeom>
              <a:avLst/>
              <a:gdLst>
                <a:gd name="T0" fmla="*/ 14 w 17"/>
                <a:gd name="T1" fmla="*/ 6 h 35"/>
                <a:gd name="T2" fmla="*/ 17 w 17"/>
                <a:gd name="T3" fmla="*/ 14 h 35"/>
                <a:gd name="T4" fmla="*/ 17 w 17"/>
                <a:gd name="T5" fmla="*/ 30 h 35"/>
                <a:gd name="T6" fmla="*/ 14 w 17"/>
                <a:gd name="T7" fmla="*/ 34 h 35"/>
                <a:gd name="T8" fmla="*/ 4 w 17"/>
                <a:gd name="T9" fmla="*/ 28 h 35"/>
                <a:gd name="T10" fmla="*/ 1 w 17"/>
                <a:gd name="T11" fmla="*/ 21 h 35"/>
                <a:gd name="T12" fmla="*/ 1 w 17"/>
                <a:gd name="T13" fmla="*/ 4 h 35"/>
                <a:gd name="T14" fmla="*/ 4 w 17"/>
                <a:gd name="T15" fmla="*/ 1 h 35"/>
                <a:gd name="T16" fmla="*/ 14 w 17"/>
                <a:gd name="T17" fmla="*/ 6 h 35"/>
                <a:gd name="T18" fmla="*/ 14 w 17"/>
                <a:gd name="T19" fmla="*/ 6 h 35"/>
                <a:gd name="T20" fmla="*/ 14 w 17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5">
                  <a:moveTo>
                    <a:pt x="14" y="6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8" name="Freeform 124"/>
            <p:cNvSpPr>
              <a:spLocks noChangeAspect="1"/>
            </p:cNvSpPr>
            <p:nvPr/>
          </p:nvSpPr>
          <p:spPr bwMode="auto">
            <a:xfrm>
              <a:off x="1868" y="3012"/>
              <a:ext cx="10" cy="25"/>
            </a:xfrm>
            <a:custGeom>
              <a:avLst/>
              <a:gdLst>
                <a:gd name="T0" fmla="*/ 15 w 17"/>
                <a:gd name="T1" fmla="*/ 0 h 40"/>
                <a:gd name="T2" fmla="*/ 17 w 17"/>
                <a:gd name="T3" fmla="*/ 1 h 40"/>
                <a:gd name="T4" fmla="*/ 17 w 17"/>
                <a:gd name="T5" fmla="*/ 30 h 40"/>
                <a:gd name="T6" fmla="*/ 16 w 17"/>
                <a:gd name="T7" fmla="*/ 32 h 40"/>
                <a:gd name="T8" fmla="*/ 1 w 17"/>
                <a:gd name="T9" fmla="*/ 40 h 40"/>
                <a:gd name="T10" fmla="*/ 0 w 17"/>
                <a:gd name="T11" fmla="*/ 39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29" name="Freeform 125"/>
            <p:cNvSpPr>
              <a:spLocks noChangeAspect="1"/>
            </p:cNvSpPr>
            <p:nvPr/>
          </p:nvSpPr>
          <p:spPr bwMode="auto">
            <a:xfrm>
              <a:off x="1847" y="3023"/>
              <a:ext cx="9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0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0" name="Freeform 126"/>
            <p:cNvSpPr>
              <a:spLocks noChangeAspect="1"/>
            </p:cNvSpPr>
            <p:nvPr/>
          </p:nvSpPr>
          <p:spPr bwMode="auto">
            <a:xfrm>
              <a:off x="1825" y="3037"/>
              <a:ext cx="10" cy="24"/>
            </a:xfrm>
            <a:custGeom>
              <a:avLst/>
              <a:gdLst>
                <a:gd name="T0" fmla="*/ 15 w 16"/>
                <a:gd name="T1" fmla="*/ 0 h 40"/>
                <a:gd name="T2" fmla="*/ 16 w 16"/>
                <a:gd name="T3" fmla="*/ 1 h 40"/>
                <a:gd name="T4" fmla="*/ 16 w 16"/>
                <a:gd name="T5" fmla="*/ 30 h 40"/>
                <a:gd name="T6" fmla="*/ 15 w 16"/>
                <a:gd name="T7" fmla="*/ 32 h 40"/>
                <a:gd name="T8" fmla="*/ 1 w 16"/>
                <a:gd name="T9" fmla="*/ 40 h 40"/>
                <a:gd name="T10" fmla="*/ 0 w 16"/>
                <a:gd name="T11" fmla="*/ 40 h 40"/>
                <a:gd name="T12" fmla="*/ 0 w 16"/>
                <a:gd name="T13" fmla="*/ 10 h 40"/>
                <a:gd name="T14" fmla="*/ 1 w 16"/>
                <a:gd name="T15" fmla="*/ 8 h 40"/>
                <a:gd name="T16" fmla="*/ 15 w 16"/>
                <a:gd name="T17" fmla="*/ 0 h 40"/>
                <a:gd name="T18" fmla="*/ 15 w 16"/>
                <a:gd name="T19" fmla="*/ 0 h 40"/>
                <a:gd name="T20" fmla="*/ 15 w 1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1" name="Freeform 127"/>
            <p:cNvSpPr>
              <a:spLocks noChangeAspect="1"/>
            </p:cNvSpPr>
            <p:nvPr/>
          </p:nvSpPr>
          <p:spPr bwMode="auto">
            <a:xfrm>
              <a:off x="1804" y="3050"/>
              <a:ext cx="10" cy="24"/>
            </a:xfrm>
            <a:custGeom>
              <a:avLst/>
              <a:gdLst>
                <a:gd name="T0" fmla="*/ 15 w 17"/>
                <a:gd name="T1" fmla="*/ 0 h 40"/>
                <a:gd name="T2" fmla="*/ 16 w 17"/>
                <a:gd name="T3" fmla="*/ 0 h 40"/>
                <a:gd name="T4" fmla="*/ 17 w 17"/>
                <a:gd name="T5" fmla="*/ 30 h 40"/>
                <a:gd name="T6" fmla="*/ 15 w 17"/>
                <a:gd name="T7" fmla="*/ 32 h 40"/>
                <a:gd name="T8" fmla="*/ 1 w 17"/>
                <a:gd name="T9" fmla="*/ 40 h 40"/>
                <a:gd name="T10" fmla="*/ 0 w 17"/>
                <a:gd name="T11" fmla="*/ 39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2" name="Freeform 128"/>
            <p:cNvSpPr>
              <a:spLocks noChangeAspect="1"/>
            </p:cNvSpPr>
            <p:nvPr/>
          </p:nvSpPr>
          <p:spPr bwMode="auto">
            <a:xfrm>
              <a:off x="1782" y="3062"/>
              <a:ext cx="10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1 h 41"/>
                <a:gd name="T10" fmla="*/ 0 w 16"/>
                <a:gd name="T11" fmla="*/ 40 h 41"/>
                <a:gd name="T12" fmla="*/ 0 w 16"/>
                <a:gd name="T13" fmla="*/ 11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3" name="Freeform 129"/>
            <p:cNvSpPr>
              <a:spLocks noChangeAspect="1"/>
            </p:cNvSpPr>
            <p:nvPr/>
          </p:nvSpPr>
          <p:spPr bwMode="auto">
            <a:xfrm>
              <a:off x="1868" y="3054"/>
              <a:ext cx="10" cy="24"/>
            </a:xfrm>
            <a:custGeom>
              <a:avLst/>
              <a:gdLst>
                <a:gd name="T0" fmla="*/ 15 w 17"/>
                <a:gd name="T1" fmla="*/ 0 h 40"/>
                <a:gd name="T2" fmla="*/ 17 w 17"/>
                <a:gd name="T3" fmla="*/ 0 h 40"/>
                <a:gd name="T4" fmla="*/ 17 w 17"/>
                <a:gd name="T5" fmla="*/ 30 h 40"/>
                <a:gd name="T6" fmla="*/ 16 w 17"/>
                <a:gd name="T7" fmla="*/ 32 h 40"/>
                <a:gd name="T8" fmla="*/ 1 w 17"/>
                <a:gd name="T9" fmla="*/ 40 h 40"/>
                <a:gd name="T10" fmla="*/ 0 w 17"/>
                <a:gd name="T11" fmla="*/ 39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4" name="Freeform 130"/>
            <p:cNvSpPr>
              <a:spLocks noChangeAspect="1"/>
            </p:cNvSpPr>
            <p:nvPr/>
          </p:nvSpPr>
          <p:spPr bwMode="auto">
            <a:xfrm>
              <a:off x="1847" y="3065"/>
              <a:ext cx="9" cy="25"/>
            </a:xfrm>
            <a:custGeom>
              <a:avLst/>
              <a:gdLst>
                <a:gd name="T0" fmla="*/ 15 w 16"/>
                <a:gd name="T1" fmla="*/ 0 h 41"/>
                <a:gd name="T2" fmla="*/ 16 w 16"/>
                <a:gd name="T3" fmla="*/ 1 h 41"/>
                <a:gd name="T4" fmla="*/ 16 w 16"/>
                <a:gd name="T5" fmla="*/ 30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0 h 41"/>
                <a:gd name="T18" fmla="*/ 15 w 16"/>
                <a:gd name="T19" fmla="*/ 0 h 41"/>
                <a:gd name="T20" fmla="*/ 15 w 16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5" name="Freeform 131"/>
            <p:cNvSpPr>
              <a:spLocks noChangeAspect="1"/>
            </p:cNvSpPr>
            <p:nvPr/>
          </p:nvSpPr>
          <p:spPr bwMode="auto">
            <a:xfrm>
              <a:off x="1825" y="3078"/>
              <a:ext cx="10" cy="25"/>
            </a:xfrm>
            <a:custGeom>
              <a:avLst/>
              <a:gdLst>
                <a:gd name="T0" fmla="*/ 15 w 16"/>
                <a:gd name="T1" fmla="*/ 0 h 40"/>
                <a:gd name="T2" fmla="*/ 16 w 16"/>
                <a:gd name="T3" fmla="*/ 1 h 40"/>
                <a:gd name="T4" fmla="*/ 16 w 16"/>
                <a:gd name="T5" fmla="*/ 30 h 40"/>
                <a:gd name="T6" fmla="*/ 15 w 16"/>
                <a:gd name="T7" fmla="*/ 32 h 40"/>
                <a:gd name="T8" fmla="*/ 1 w 16"/>
                <a:gd name="T9" fmla="*/ 40 h 40"/>
                <a:gd name="T10" fmla="*/ 0 w 16"/>
                <a:gd name="T11" fmla="*/ 39 h 40"/>
                <a:gd name="T12" fmla="*/ 0 w 16"/>
                <a:gd name="T13" fmla="*/ 10 h 40"/>
                <a:gd name="T14" fmla="*/ 1 w 16"/>
                <a:gd name="T15" fmla="*/ 8 h 40"/>
                <a:gd name="T16" fmla="*/ 15 w 16"/>
                <a:gd name="T17" fmla="*/ 0 h 40"/>
                <a:gd name="T18" fmla="*/ 15 w 16"/>
                <a:gd name="T19" fmla="*/ 0 h 40"/>
                <a:gd name="T20" fmla="*/ 15 w 1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6" name="Freeform 132"/>
            <p:cNvSpPr>
              <a:spLocks noChangeAspect="1"/>
            </p:cNvSpPr>
            <p:nvPr/>
          </p:nvSpPr>
          <p:spPr bwMode="auto">
            <a:xfrm>
              <a:off x="1804" y="3090"/>
              <a:ext cx="10" cy="25"/>
            </a:xfrm>
            <a:custGeom>
              <a:avLst/>
              <a:gdLst>
                <a:gd name="T0" fmla="*/ 15 w 17"/>
                <a:gd name="T1" fmla="*/ 1 h 41"/>
                <a:gd name="T2" fmla="*/ 16 w 17"/>
                <a:gd name="T3" fmla="*/ 1 h 41"/>
                <a:gd name="T4" fmla="*/ 17 w 17"/>
                <a:gd name="T5" fmla="*/ 31 h 41"/>
                <a:gd name="T6" fmla="*/ 15 w 17"/>
                <a:gd name="T7" fmla="*/ 33 h 41"/>
                <a:gd name="T8" fmla="*/ 1 w 17"/>
                <a:gd name="T9" fmla="*/ 41 h 41"/>
                <a:gd name="T10" fmla="*/ 0 w 17"/>
                <a:gd name="T11" fmla="*/ 40 h 41"/>
                <a:gd name="T12" fmla="*/ 0 w 17"/>
                <a:gd name="T13" fmla="*/ 11 h 41"/>
                <a:gd name="T14" fmla="*/ 1 w 17"/>
                <a:gd name="T15" fmla="*/ 9 h 41"/>
                <a:gd name="T16" fmla="*/ 15 w 17"/>
                <a:gd name="T17" fmla="*/ 1 h 41"/>
                <a:gd name="T18" fmla="*/ 15 w 17"/>
                <a:gd name="T19" fmla="*/ 1 h 41"/>
                <a:gd name="T20" fmla="*/ 15 w 17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7" name="Freeform 133"/>
            <p:cNvSpPr>
              <a:spLocks noChangeAspect="1"/>
            </p:cNvSpPr>
            <p:nvPr/>
          </p:nvSpPr>
          <p:spPr bwMode="auto">
            <a:xfrm>
              <a:off x="1782" y="3104"/>
              <a:ext cx="10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8" name="Freeform 134"/>
            <p:cNvSpPr>
              <a:spLocks noChangeAspect="1"/>
            </p:cNvSpPr>
            <p:nvPr/>
          </p:nvSpPr>
          <p:spPr bwMode="auto">
            <a:xfrm>
              <a:off x="1868" y="3096"/>
              <a:ext cx="10" cy="25"/>
            </a:xfrm>
            <a:custGeom>
              <a:avLst/>
              <a:gdLst>
                <a:gd name="T0" fmla="*/ 15 w 17"/>
                <a:gd name="T1" fmla="*/ 0 h 40"/>
                <a:gd name="T2" fmla="*/ 17 w 17"/>
                <a:gd name="T3" fmla="*/ 1 h 40"/>
                <a:gd name="T4" fmla="*/ 17 w 17"/>
                <a:gd name="T5" fmla="*/ 30 h 40"/>
                <a:gd name="T6" fmla="*/ 16 w 17"/>
                <a:gd name="T7" fmla="*/ 32 h 40"/>
                <a:gd name="T8" fmla="*/ 1 w 17"/>
                <a:gd name="T9" fmla="*/ 40 h 40"/>
                <a:gd name="T10" fmla="*/ 0 w 17"/>
                <a:gd name="T11" fmla="*/ 40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39" name="Freeform 135"/>
            <p:cNvSpPr>
              <a:spLocks noChangeAspect="1"/>
            </p:cNvSpPr>
            <p:nvPr/>
          </p:nvSpPr>
          <p:spPr bwMode="auto">
            <a:xfrm>
              <a:off x="1847" y="3107"/>
              <a:ext cx="9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1 h 41"/>
                <a:gd name="T10" fmla="*/ 0 w 16"/>
                <a:gd name="T11" fmla="*/ 40 h 41"/>
                <a:gd name="T12" fmla="*/ 0 w 16"/>
                <a:gd name="T13" fmla="*/ 11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0" name="Freeform 136"/>
            <p:cNvSpPr>
              <a:spLocks noChangeAspect="1"/>
            </p:cNvSpPr>
            <p:nvPr/>
          </p:nvSpPr>
          <p:spPr bwMode="auto">
            <a:xfrm>
              <a:off x="1825" y="3121"/>
              <a:ext cx="10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1" name="Freeform 137"/>
            <p:cNvSpPr>
              <a:spLocks noChangeAspect="1"/>
            </p:cNvSpPr>
            <p:nvPr/>
          </p:nvSpPr>
          <p:spPr bwMode="auto">
            <a:xfrm>
              <a:off x="1804" y="3134"/>
              <a:ext cx="10" cy="24"/>
            </a:xfrm>
            <a:custGeom>
              <a:avLst/>
              <a:gdLst>
                <a:gd name="T0" fmla="*/ 15 w 17"/>
                <a:gd name="T1" fmla="*/ 0 h 40"/>
                <a:gd name="T2" fmla="*/ 16 w 17"/>
                <a:gd name="T3" fmla="*/ 1 h 40"/>
                <a:gd name="T4" fmla="*/ 17 w 17"/>
                <a:gd name="T5" fmla="*/ 30 h 40"/>
                <a:gd name="T6" fmla="*/ 15 w 17"/>
                <a:gd name="T7" fmla="*/ 32 h 40"/>
                <a:gd name="T8" fmla="*/ 1 w 17"/>
                <a:gd name="T9" fmla="*/ 40 h 40"/>
                <a:gd name="T10" fmla="*/ 0 w 17"/>
                <a:gd name="T11" fmla="*/ 40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2" name="Freeform 138"/>
            <p:cNvSpPr>
              <a:spLocks noChangeAspect="1"/>
            </p:cNvSpPr>
            <p:nvPr/>
          </p:nvSpPr>
          <p:spPr bwMode="auto">
            <a:xfrm>
              <a:off x="1782" y="3147"/>
              <a:ext cx="10" cy="24"/>
            </a:xfrm>
            <a:custGeom>
              <a:avLst/>
              <a:gdLst>
                <a:gd name="T0" fmla="*/ 15 w 16"/>
                <a:gd name="T1" fmla="*/ 0 h 40"/>
                <a:gd name="T2" fmla="*/ 16 w 16"/>
                <a:gd name="T3" fmla="*/ 0 h 40"/>
                <a:gd name="T4" fmla="*/ 16 w 16"/>
                <a:gd name="T5" fmla="*/ 30 h 40"/>
                <a:gd name="T6" fmla="*/ 15 w 16"/>
                <a:gd name="T7" fmla="*/ 32 h 40"/>
                <a:gd name="T8" fmla="*/ 1 w 16"/>
                <a:gd name="T9" fmla="*/ 40 h 40"/>
                <a:gd name="T10" fmla="*/ 0 w 16"/>
                <a:gd name="T11" fmla="*/ 39 h 40"/>
                <a:gd name="T12" fmla="*/ 0 w 16"/>
                <a:gd name="T13" fmla="*/ 10 h 40"/>
                <a:gd name="T14" fmla="*/ 1 w 16"/>
                <a:gd name="T15" fmla="*/ 8 h 40"/>
                <a:gd name="T16" fmla="*/ 15 w 16"/>
                <a:gd name="T17" fmla="*/ 0 h 40"/>
                <a:gd name="T18" fmla="*/ 15 w 16"/>
                <a:gd name="T19" fmla="*/ 0 h 40"/>
                <a:gd name="T20" fmla="*/ 15 w 1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3" name="Freeform 139"/>
            <p:cNvSpPr>
              <a:spLocks noChangeAspect="1"/>
            </p:cNvSpPr>
            <p:nvPr/>
          </p:nvSpPr>
          <p:spPr bwMode="auto">
            <a:xfrm>
              <a:off x="1868" y="3137"/>
              <a:ext cx="10" cy="25"/>
            </a:xfrm>
            <a:custGeom>
              <a:avLst/>
              <a:gdLst>
                <a:gd name="T0" fmla="*/ 15 w 17"/>
                <a:gd name="T1" fmla="*/ 0 h 40"/>
                <a:gd name="T2" fmla="*/ 17 w 17"/>
                <a:gd name="T3" fmla="*/ 0 h 40"/>
                <a:gd name="T4" fmla="*/ 17 w 17"/>
                <a:gd name="T5" fmla="*/ 30 h 40"/>
                <a:gd name="T6" fmla="*/ 16 w 17"/>
                <a:gd name="T7" fmla="*/ 32 h 40"/>
                <a:gd name="T8" fmla="*/ 1 w 17"/>
                <a:gd name="T9" fmla="*/ 40 h 40"/>
                <a:gd name="T10" fmla="*/ 0 w 17"/>
                <a:gd name="T11" fmla="*/ 39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4" name="Freeform 140"/>
            <p:cNvSpPr>
              <a:spLocks noChangeAspect="1"/>
            </p:cNvSpPr>
            <p:nvPr/>
          </p:nvSpPr>
          <p:spPr bwMode="auto">
            <a:xfrm>
              <a:off x="1847" y="3148"/>
              <a:ext cx="9" cy="25"/>
            </a:xfrm>
            <a:custGeom>
              <a:avLst/>
              <a:gdLst>
                <a:gd name="T0" fmla="*/ 15 w 16"/>
                <a:gd name="T1" fmla="*/ 0 h 41"/>
                <a:gd name="T2" fmla="*/ 16 w 16"/>
                <a:gd name="T3" fmla="*/ 1 h 41"/>
                <a:gd name="T4" fmla="*/ 16 w 16"/>
                <a:gd name="T5" fmla="*/ 30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0 h 41"/>
                <a:gd name="T18" fmla="*/ 15 w 16"/>
                <a:gd name="T19" fmla="*/ 0 h 41"/>
                <a:gd name="T20" fmla="*/ 15 w 16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5" name="Freeform 141"/>
            <p:cNvSpPr>
              <a:spLocks noChangeAspect="1"/>
            </p:cNvSpPr>
            <p:nvPr/>
          </p:nvSpPr>
          <p:spPr bwMode="auto">
            <a:xfrm>
              <a:off x="1825" y="3162"/>
              <a:ext cx="10" cy="24"/>
            </a:xfrm>
            <a:custGeom>
              <a:avLst/>
              <a:gdLst>
                <a:gd name="T0" fmla="*/ 15 w 16"/>
                <a:gd name="T1" fmla="*/ 0 h 40"/>
                <a:gd name="T2" fmla="*/ 16 w 16"/>
                <a:gd name="T3" fmla="*/ 1 h 40"/>
                <a:gd name="T4" fmla="*/ 16 w 16"/>
                <a:gd name="T5" fmla="*/ 30 h 40"/>
                <a:gd name="T6" fmla="*/ 15 w 16"/>
                <a:gd name="T7" fmla="*/ 32 h 40"/>
                <a:gd name="T8" fmla="*/ 1 w 16"/>
                <a:gd name="T9" fmla="*/ 40 h 40"/>
                <a:gd name="T10" fmla="*/ 0 w 16"/>
                <a:gd name="T11" fmla="*/ 39 h 40"/>
                <a:gd name="T12" fmla="*/ 0 w 16"/>
                <a:gd name="T13" fmla="*/ 10 h 40"/>
                <a:gd name="T14" fmla="*/ 1 w 16"/>
                <a:gd name="T15" fmla="*/ 8 h 40"/>
                <a:gd name="T16" fmla="*/ 15 w 16"/>
                <a:gd name="T17" fmla="*/ 0 h 40"/>
                <a:gd name="T18" fmla="*/ 15 w 16"/>
                <a:gd name="T19" fmla="*/ 0 h 40"/>
                <a:gd name="T20" fmla="*/ 15 w 1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6" name="Freeform 142"/>
            <p:cNvSpPr>
              <a:spLocks noChangeAspect="1"/>
            </p:cNvSpPr>
            <p:nvPr/>
          </p:nvSpPr>
          <p:spPr bwMode="auto">
            <a:xfrm>
              <a:off x="1804" y="3174"/>
              <a:ext cx="10" cy="25"/>
            </a:xfrm>
            <a:custGeom>
              <a:avLst/>
              <a:gdLst>
                <a:gd name="T0" fmla="*/ 15 w 17"/>
                <a:gd name="T1" fmla="*/ 1 h 41"/>
                <a:gd name="T2" fmla="*/ 16 w 17"/>
                <a:gd name="T3" fmla="*/ 1 h 41"/>
                <a:gd name="T4" fmla="*/ 17 w 17"/>
                <a:gd name="T5" fmla="*/ 31 h 41"/>
                <a:gd name="T6" fmla="*/ 15 w 17"/>
                <a:gd name="T7" fmla="*/ 32 h 41"/>
                <a:gd name="T8" fmla="*/ 1 w 17"/>
                <a:gd name="T9" fmla="*/ 41 h 41"/>
                <a:gd name="T10" fmla="*/ 0 w 17"/>
                <a:gd name="T11" fmla="*/ 40 h 41"/>
                <a:gd name="T12" fmla="*/ 0 w 17"/>
                <a:gd name="T13" fmla="*/ 11 h 41"/>
                <a:gd name="T14" fmla="*/ 1 w 17"/>
                <a:gd name="T15" fmla="*/ 9 h 41"/>
                <a:gd name="T16" fmla="*/ 15 w 17"/>
                <a:gd name="T17" fmla="*/ 1 h 41"/>
                <a:gd name="T18" fmla="*/ 15 w 17"/>
                <a:gd name="T19" fmla="*/ 1 h 41"/>
                <a:gd name="T20" fmla="*/ 15 w 17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7" name="Freeform 143"/>
            <p:cNvSpPr>
              <a:spLocks noChangeAspect="1"/>
            </p:cNvSpPr>
            <p:nvPr/>
          </p:nvSpPr>
          <p:spPr bwMode="auto">
            <a:xfrm>
              <a:off x="1782" y="3187"/>
              <a:ext cx="10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8" name="Freeform 144"/>
            <p:cNvSpPr>
              <a:spLocks noChangeAspect="1"/>
            </p:cNvSpPr>
            <p:nvPr/>
          </p:nvSpPr>
          <p:spPr bwMode="auto">
            <a:xfrm>
              <a:off x="1868" y="3180"/>
              <a:ext cx="10" cy="24"/>
            </a:xfrm>
            <a:custGeom>
              <a:avLst/>
              <a:gdLst>
                <a:gd name="T0" fmla="*/ 15 w 17"/>
                <a:gd name="T1" fmla="*/ 0 h 40"/>
                <a:gd name="T2" fmla="*/ 17 w 17"/>
                <a:gd name="T3" fmla="*/ 1 h 40"/>
                <a:gd name="T4" fmla="*/ 17 w 17"/>
                <a:gd name="T5" fmla="*/ 30 h 40"/>
                <a:gd name="T6" fmla="*/ 16 w 17"/>
                <a:gd name="T7" fmla="*/ 32 h 40"/>
                <a:gd name="T8" fmla="*/ 1 w 17"/>
                <a:gd name="T9" fmla="*/ 40 h 40"/>
                <a:gd name="T10" fmla="*/ 0 w 17"/>
                <a:gd name="T11" fmla="*/ 40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49" name="Freeform 145"/>
            <p:cNvSpPr>
              <a:spLocks noChangeAspect="1"/>
            </p:cNvSpPr>
            <p:nvPr/>
          </p:nvSpPr>
          <p:spPr bwMode="auto">
            <a:xfrm>
              <a:off x="1847" y="3191"/>
              <a:ext cx="9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1 h 41"/>
                <a:gd name="T10" fmla="*/ 0 w 16"/>
                <a:gd name="T11" fmla="*/ 40 h 41"/>
                <a:gd name="T12" fmla="*/ 0 w 16"/>
                <a:gd name="T13" fmla="*/ 11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0" name="Freeform 146"/>
            <p:cNvSpPr>
              <a:spLocks noChangeAspect="1"/>
            </p:cNvSpPr>
            <p:nvPr/>
          </p:nvSpPr>
          <p:spPr bwMode="auto">
            <a:xfrm>
              <a:off x="1825" y="3204"/>
              <a:ext cx="10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1" name="Freeform 147"/>
            <p:cNvSpPr>
              <a:spLocks noChangeAspect="1"/>
            </p:cNvSpPr>
            <p:nvPr/>
          </p:nvSpPr>
          <p:spPr bwMode="auto">
            <a:xfrm>
              <a:off x="1804" y="3217"/>
              <a:ext cx="10" cy="24"/>
            </a:xfrm>
            <a:custGeom>
              <a:avLst/>
              <a:gdLst>
                <a:gd name="T0" fmla="*/ 15 w 17"/>
                <a:gd name="T1" fmla="*/ 0 h 40"/>
                <a:gd name="T2" fmla="*/ 16 w 17"/>
                <a:gd name="T3" fmla="*/ 1 h 40"/>
                <a:gd name="T4" fmla="*/ 17 w 17"/>
                <a:gd name="T5" fmla="*/ 30 h 40"/>
                <a:gd name="T6" fmla="*/ 15 w 17"/>
                <a:gd name="T7" fmla="*/ 32 h 40"/>
                <a:gd name="T8" fmla="*/ 1 w 17"/>
                <a:gd name="T9" fmla="*/ 40 h 40"/>
                <a:gd name="T10" fmla="*/ 0 w 17"/>
                <a:gd name="T11" fmla="*/ 40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2" name="Freeform 148"/>
            <p:cNvSpPr>
              <a:spLocks noChangeAspect="1"/>
            </p:cNvSpPr>
            <p:nvPr/>
          </p:nvSpPr>
          <p:spPr bwMode="auto">
            <a:xfrm>
              <a:off x="1782" y="3231"/>
              <a:ext cx="10" cy="24"/>
            </a:xfrm>
            <a:custGeom>
              <a:avLst/>
              <a:gdLst>
                <a:gd name="T0" fmla="*/ 15 w 16"/>
                <a:gd name="T1" fmla="*/ 0 h 40"/>
                <a:gd name="T2" fmla="*/ 16 w 16"/>
                <a:gd name="T3" fmla="*/ 0 h 40"/>
                <a:gd name="T4" fmla="*/ 16 w 16"/>
                <a:gd name="T5" fmla="*/ 30 h 40"/>
                <a:gd name="T6" fmla="*/ 15 w 16"/>
                <a:gd name="T7" fmla="*/ 32 h 40"/>
                <a:gd name="T8" fmla="*/ 1 w 16"/>
                <a:gd name="T9" fmla="*/ 40 h 40"/>
                <a:gd name="T10" fmla="*/ 0 w 16"/>
                <a:gd name="T11" fmla="*/ 39 h 40"/>
                <a:gd name="T12" fmla="*/ 0 w 16"/>
                <a:gd name="T13" fmla="*/ 10 h 40"/>
                <a:gd name="T14" fmla="*/ 1 w 16"/>
                <a:gd name="T15" fmla="*/ 8 h 40"/>
                <a:gd name="T16" fmla="*/ 15 w 16"/>
                <a:gd name="T17" fmla="*/ 0 h 40"/>
                <a:gd name="T18" fmla="*/ 15 w 16"/>
                <a:gd name="T19" fmla="*/ 0 h 40"/>
                <a:gd name="T20" fmla="*/ 15 w 1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3" name="Freeform 149"/>
            <p:cNvSpPr>
              <a:spLocks noChangeAspect="1"/>
            </p:cNvSpPr>
            <p:nvPr/>
          </p:nvSpPr>
          <p:spPr bwMode="auto">
            <a:xfrm>
              <a:off x="1868" y="3220"/>
              <a:ext cx="10" cy="25"/>
            </a:xfrm>
            <a:custGeom>
              <a:avLst/>
              <a:gdLst>
                <a:gd name="T0" fmla="*/ 15 w 17"/>
                <a:gd name="T1" fmla="*/ 1 h 41"/>
                <a:gd name="T2" fmla="*/ 17 w 17"/>
                <a:gd name="T3" fmla="*/ 1 h 41"/>
                <a:gd name="T4" fmla="*/ 17 w 17"/>
                <a:gd name="T5" fmla="*/ 31 h 41"/>
                <a:gd name="T6" fmla="*/ 16 w 17"/>
                <a:gd name="T7" fmla="*/ 32 h 41"/>
                <a:gd name="T8" fmla="*/ 1 w 17"/>
                <a:gd name="T9" fmla="*/ 40 h 41"/>
                <a:gd name="T10" fmla="*/ 0 w 17"/>
                <a:gd name="T11" fmla="*/ 40 h 41"/>
                <a:gd name="T12" fmla="*/ 0 w 17"/>
                <a:gd name="T13" fmla="*/ 10 h 41"/>
                <a:gd name="T14" fmla="*/ 1 w 17"/>
                <a:gd name="T15" fmla="*/ 9 h 41"/>
                <a:gd name="T16" fmla="*/ 15 w 17"/>
                <a:gd name="T17" fmla="*/ 1 h 41"/>
                <a:gd name="T18" fmla="*/ 15 w 17"/>
                <a:gd name="T19" fmla="*/ 1 h 41"/>
                <a:gd name="T20" fmla="*/ 15 w 17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1">
                  <a:moveTo>
                    <a:pt x="15" y="1"/>
                  </a:moveTo>
                  <a:cubicBezTo>
                    <a:pt x="16" y="0"/>
                    <a:pt x="17" y="1"/>
                    <a:pt x="17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4" name="Freeform 150"/>
            <p:cNvSpPr>
              <a:spLocks noChangeAspect="1"/>
            </p:cNvSpPr>
            <p:nvPr/>
          </p:nvSpPr>
          <p:spPr bwMode="auto">
            <a:xfrm>
              <a:off x="1847" y="3231"/>
              <a:ext cx="9" cy="24"/>
            </a:xfrm>
            <a:custGeom>
              <a:avLst/>
              <a:gdLst>
                <a:gd name="T0" fmla="*/ 15 w 16"/>
                <a:gd name="T1" fmla="*/ 0 h 40"/>
                <a:gd name="T2" fmla="*/ 16 w 16"/>
                <a:gd name="T3" fmla="*/ 1 h 40"/>
                <a:gd name="T4" fmla="*/ 16 w 16"/>
                <a:gd name="T5" fmla="*/ 30 h 40"/>
                <a:gd name="T6" fmla="*/ 15 w 16"/>
                <a:gd name="T7" fmla="*/ 32 h 40"/>
                <a:gd name="T8" fmla="*/ 1 w 16"/>
                <a:gd name="T9" fmla="*/ 40 h 40"/>
                <a:gd name="T10" fmla="*/ 0 w 16"/>
                <a:gd name="T11" fmla="*/ 39 h 40"/>
                <a:gd name="T12" fmla="*/ 0 w 16"/>
                <a:gd name="T13" fmla="*/ 10 h 40"/>
                <a:gd name="T14" fmla="*/ 1 w 16"/>
                <a:gd name="T15" fmla="*/ 8 h 40"/>
                <a:gd name="T16" fmla="*/ 15 w 16"/>
                <a:gd name="T17" fmla="*/ 0 h 40"/>
                <a:gd name="T18" fmla="*/ 15 w 16"/>
                <a:gd name="T19" fmla="*/ 0 h 40"/>
                <a:gd name="T20" fmla="*/ 15 w 1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5" name="Freeform 151"/>
            <p:cNvSpPr>
              <a:spLocks noChangeAspect="1"/>
            </p:cNvSpPr>
            <p:nvPr/>
          </p:nvSpPr>
          <p:spPr bwMode="auto">
            <a:xfrm>
              <a:off x="1825" y="3245"/>
              <a:ext cx="10" cy="24"/>
            </a:xfrm>
            <a:custGeom>
              <a:avLst/>
              <a:gdLst>
                <a:gd name="T0" fmla="*/ 15 w 16"/>
                <a:gd name="T1" fmla="*/ 0 h 40"/>
                <a:gd name="T2" fmla="*/ 16 w 16"/>
                <a:gd name="T3" fmla="*/ 0 h 40"/>
                <a:gd name="T4" fmla="*/ 16 w 16"/>
                <a:gd name="T5" fmla="*/ 30 h 40"/>
                <a:gd name="T6" fmla="*/ 15 w 16"/>
                <a:gd name="T7" fmla="*/ 32 h 40"/>
                <a:gd name="T8" fmla="*/ 1 w 16"/>
                <a:gd name="T9" fmla="*/ 40 h 40"/>
                <a:gd name="T10" fmla="*/ 0 w 16"/>
                <a:gd name="T11" fmla="*/ 39 h 40"/>
                <a:gd name="T12" fmla="*/ 0 w 16"/>
                <a:gd name="T13" fmla="*/ 10 h 40"/>
                <a:gd name="T14" fmla="*/ 1 w 16"/>
                <a:gd name="T15" fmla="*/ 8 h 40"/>
                <a:gd name="T16" fmla="*/ 15 w 16"/>
                <a:gd name="T17" fmla="*/ 0 h 40"/>
                <a:gd name="T18" fmla="*/ 15 w 16"/>
                <a:gd name="T19" fmla="*/ 0 h 40"/>
                <a:gd name="T20" fmla="*/ 15 w 1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6" name="Freeform 152"/>
            <p:cNvSpPr>
              <a:spLocks noChangeAspect="1"/>
            </p:cNvSpPr>
            <p:nvPr/>
          </p:nvSpPr>
          <p:spPr bwMode="auto">
            <a:xfrm>
              <a:off x="1804" y="3257"/>
              <a:ext cx="10" cy="25"/>
            </a:xfrm>
            <a:custGeom>
              <a:avLst/>
              <a:gdLst>
                <a:gd name="T0" fmla="*/ 15 w 17"/>
                <a:gd name="T1" fmla="*/ 1 h 41"/>
                <a:gd name="T2" fmla="*/ 16 w 17"/>
                <a:gd name="T3" fmla="*/ 1 h 41"/>
                <a:gd name="T4" fmla="*/ 17 w 17"/>
                <a:gd name="T5" fmla="*/ 31 h 41"/>
                <a:gd name="T6" fmla="*/ 15 w 17"/>
                <a:gd name="T7" fmla="*/ 32 h 41"/>
                <a:gd name="T8" fmla="*/ 1 w 17"/>
                <a:gd name="T9" fmla="*/ 40 h 41"/>
                <a:gd name="T10" fmla="*/ 0 w 17"/>
                <a:gd name="T11" fmla="*/ 40 h 41"/>
                <a:gd name="T12" fmla="*/ 0 w 17"/>
                <a:gd name="T13" fmla="*/ 10 h 41"/>
                <a:gd name="T14" fmla="*/ 1 w 17"/>
                <a:gd name="T15" fmla="*/ 9 h 41"/>
                <a:gd name="T16" fmla="*/ 15 w 17"/>
                <a:gd name="T17" fmla="*/ 1 h 41"/>
                <a:gd name="T18" fmla="*/ 15 w 17"/>
                <a:gd name="T19" fmla="*/ 1 h 41"/>
                <a:gd name="T20" fmla="*/ 15 w 17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7" name="Freeform 153"/>
            <p:cNvSpPr>
              <a:spLocks noChangeAspect="1"/>
            </p:cNvSpPr>
            <p:nvPr/>
          </p:nvSpPr>
          <p:spPr bwMode="auto">
            <a:xfrm>
              <a:off x="1782" y="3270"/>
              <a:ext cx="10" cy="25"/>
            </a:xfrm>
            <a:custGeom>
              <a:avLst/>
              <a:gdLst>
                <a:gd name="T0" fmla="*/ 15 w 16"/>
                <a:gd name="T1" fmla="*/ 0 h 41"/>
                <a:gd name="T2" fmla="*/ 16 w 16"/>
                <a:gd name="T3" fmla="*/ 1 h 41"/>
                <a:gd name="T4" fmla="*/ 16 w 16"/>
                <a:gd name="T5" fmla="*/ 30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8 h 41"/>
                <a:gd name="T16" fmla="*/ 15 w 16"/>
                <a:gd name="T17" fmla="*/ 0 h 41"/>
                <a:gd name="T18" fmla="*/ 15 w 16"/>
                <a:gd name="T19" fmla="*/ 0 h 41"/>
                <a:gd name="T20" fmla="*/ 15 w 16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8" name="Freeform 154"/>
            <p:cNvSpPr>
              <a:spLocks noChangeAspect="1"/>
            </p:cNvSpPr>
            <p:nvPr/>
          </p:nvSpPr>
          <p:spPr bwMode="auto">
            <a:xfrm>
              <a:off x="1868" y="3263"/>
              <a:ext cx="10" cy="24"/>
            </a:xfrm>
            <a:custGeom>
              <a:avLst/>
              <a:gdLst>
                <a:gd name="T0" fmla="*/ 15 w 17"/>
                <a:gd name="T1" fmla="*/ 0 h 40"/>
                <a:gd name="T2" fmla="*/ 17 w 17"/>
                <a:gd name="T3" fmla="*/ 0 h 40"/>
                <a:gd name="T4" fmla="*/ 17 w 17"/>
                <a:gd name="T5" fmla="*/ 30 h 40"/>
                <a:gd name="T6" fmla="*/ 16 w 17"/>
                <a:gd name="T7" fmla="*/ 32 h 40"/>
                <a:gd name="T8" fmla="*/ 1 w 17"/>
                <a:gd name="T9" fmla="*/ 40 h 40"/>
                <a:gd name="T10" fmla="*/ 0 w 17"/>
                <a:gd name="T11" fmla="*/ 39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59" name="Freeform 155"/>
            <p:cNvSpPr>
              <a:spLocks noChangeAspect="1"/>
            </p:cNvSpPr>
            <p:nvPr/>
          </p:nvSpPr>
          <p:spPr bwMode="auto">
            <a:xfrm>
              <a:off x="1847" y="3274"/>
              <a:ext cx="9" cy="25"/>
            </a:xfrm>
            <a:custGeom>
              <a:avLst/>
              <a:gdLst>
                <a:gd name="T0" fmla="*/ 15 w 16"/>
                <a:gd name="T1" fmla="*/ 0 h 41"/>
                <a:gd name="T2" fmla="*/ 16 w 16"/>
                <a:gd name="T3" fmla="*/ 1 h 41"/>
                <a:gd name="T4" fmla="*/ 16 w 16"/>
                <a:gd name="T5" fmla="*/ 30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0 h 41"/>
                <a:gd name="T18" fmla="*/ 15 w 16"/>
                <a:gd name="T19" fmla="*/ 0 h 41"/>
                <a:gd name="T20" fmla="*/ 15 w 16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60" name="Freeform 156"/>
            <p:cNvSpPr>
              <a:spLocks noChangeAspect="1"/>
            </p:cNvSpPr>
            <p:nvPr/>
          </p:nvSpPr>
          <p:spPr bwMode="auto">
            <a:xfrm>
              <a:off x="1825" y="3287"/>
              <a:ext cx="10" cy="25"/>
            </a:xfrm>
            <a:custGeom>
              <a:avLst/>
              <a:gdLst>
                <a:gd name="T0" fmla="*/ 15 w 16"/>
                <a:gd name="T1" fmla="*/ 0 h 40"/>
                <a:gd name="T2" fmla="*/ 16 w 16"/>
                <a:gd name="T3" fmla="*/ 1 h 40"/>
                <a:gd name="T4" fmla="*/ 16 w 16"/>
                <a:gd name="T5" fmla="*/ 30 h 40"/>
                <a:gd name="T6" fmla="*/ 15 w 16"/>
                <a:gd name="T7" fmla="*/ 32 h 40"/>
                <a:gd name="T8" fmla="*/ 1 w 16"/>
                <a:gd name="T9" fmla="*/ 40 h 40"/>
                <a:gd name="T10" fmla="*/ 0 w 16"/>
                <a:gd name="T11" fmla="*/ 40 h 40"/>
                <a:gd name="T12" fmla="*/ 0 w 16"/>
                <a:gd name="T13" fmla="*/ 10 h 40"/>
                <a:gd name="T14" fmla="*/ 1 w 16"/>
                <a:gd name="T15" fmla="*/ 8 h 40"/>
                <a:gd name="T16" fmla="*/ 15 w 16"/>
                <a:gd name="T17" fmla="*/ 0 h 40"/>
                <a:gd name="T18" fmla="*/ 15 w 16"/>
                <a:gd name="T19" fmla="*/ 0 h 40"/>
                <a:gd name="T20" fmla="*/ 15 w 1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61" name="Freeform 157"/>
            <p:cNvSpPr>
              <a:spLocks noChangeAspect="1"/>
            </p:cNvSpPr>
            <p:nvPr/>
          </p:nvSpPr>
          <p:spPr bwMode="auto">
            <a:xfrm>
              <a:off x="1804" y="3299"/>
              <a:ext cx="10" cy="25"/>
            </a:xfrm>
            <a:custGeom>
              <a:avLst/>
              <a:gdLst>
                <a:gd name="T0" fmla="*/ 15 w 17"/>
                <a:gd name="T1" fmla="*/ 1 h 41"/>
                <a:gd name="T2" fmla="*/ 16 w 17"/>
                <a:gd name="T3" fmla="*/ 1 h 41"/>
                <a:gd name="T4" fmla="*/ 17 w 17"/>
                <a:gd name="T5" fmla="*/ 31 h 41"/>
                <a:gd name="T6" fmla="*/ 15 w 17"/>
                <a:gd name="T7" fmla="*/ 32 h 41"/>
                <a:gd name="T8" fmla="*/ 1 w 17"/>
                <a:gd name="T9" fmla="*/ 41 h 41"/>
                <a:gd name="T10" fmla="*/ 0 w 17"/>
                <a:gd name="T11" fmla="*/ 40 h 41"/>
                <a:gd name="T12" fmla="*/ 0 w 17"/>
                <a:gd name="T13" fmla="*/ 11 h 41"/>
                <a:gd name="T14" fmla="*/ 1 w 17"/>
                <a:gd name="T15" fmla="*/ 9 h 41"/>
                <a:gd name="T16" fmla="*/ 15 w 17"/>
                <a:gd name="T17" fmla="*/ 1 h 41"/>
                <a:gd name="T18" fmla="*/ 15 w 17"/>
                <a:gd name="T19" fmla="*/ 1 h 41"/>
                <a:gd name="T20" fmla="*/ 15 w 17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62" name="Freeform 158"/>
            <p:cNvSpPr>
              <a:spLocks noChangeAspect="1"/>
            </p:cNvSpPr>
            <p:nvPr/>
          </p:nvSpPr>
          <p:spPr bwMode="auto">
            <a:xfrm>
              <a:off x="1782" y="3313"/>
              <a:ext cx="10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63" name="Freeform 159"/>
            <p:cNvSpPr>
              <a:spLocks noChangeAspect="1"/>
            </p:cNvSpPr>
            <p:nvPr/>
          </p:nvSpPr>
          <p:spPr bwMode="auto">
            <a:xfrm>
              <a:off x="1868" y="3302"/>
              <a:ext cx="10" cy="25"/>
            </a:xfrm>
            <a:custGeom>
              <a:avLst/>
              <a:gdLst>
                <a:gd name="T0" fmla="*/ 15 w 17"/>
                <a:gd name="T1" fmla="*/ 0 h 40"/>
                <a:gd name="T2" fmla="*/ 17 w 17"/>
                <a:gd name="T3" fmla="*/ 1 h 40"/>
                <a:gd name="T4" fmla="*/ 17 w 17"/>
                <a:gd name="T5" fmla="*/ 30 h 40"/>
                <a:gd name="T6" fmla="*/ 16 w 17"/>
                <a:gd name="T7" fmla="*/ 32 h 40"/>
                <a:gd name="T8" fmla="*/ 1 w 17"/>
                <a:gd name="T9" fmla="*/ 40 h 40"/>
                <a:gd name="T10" fmla="*/ 0 w 17"/>
                <a:gd name="T11" fmla="*/ 39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64" name="Freeform 160"/>
            <p:cNvSpPr>
              <a:spLocks noChangeAspect="1"/>
            </p:cNvSpPr>
            <p:nvPr/>
          </p:nvSpPr>
          <p:spPr bwMode="auto">
            <a:xfrm>
              <a:off x="1847" y="3313"/>
              <a:ext cx="9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65" name="Freeform 161"/>
            <p:cNvSpPr>
              <a:spLocks noChangeAspect="1"/>
            </p:cNvSpPr>
            <p:nvPr/>
          </p:nvSpPr>
          <p:spPr bwMode="auto">
            <a:xfrm>
              <a:off x="1825" y="3327"/>
              <a:ext cx="10" cy="25"/>
            </a:xfrm>
            <a:custGeom>
              <a:avLst/>
              <a:gdLst>
                <a:gd name="T0" fmla="*/ 15 w 16"/>
                <a:gd name="T1" fmla="*/ 0 h 41"/>
                <a:gd name="T2" fmla="*/ 16 w 16"/>
                <a:gd name="T3" fmla="*/ 1 h 41"/>
                <a:gd name="T4" fmla="*/ 16 w 16"/>
                <a:gd name="T5" fmla="*/ 30 h 41"/>
                <a:gd name="T6" fmla="*/ 15 w 16"/>
                <a:gd name="T7" fmla="*/ 32 h 41"/>
                <a:gd name="T8" fmla="*/ 1 w 16"/>
                <a:gd name="T9" fmla="*/ 40 h 41"/>
                <a:gd name="T10" fmla="*/ 0 w 16"/>
                <a:gd name="T11" fmla="*/ 40 h 41"/>
                <a:gd name="T12" fmla="*/ 0 w 16"/>
                <a:gd name="T13" fmla="*/ 10 h 41"/>
                <a:gd name="T14" fmla="*/ 1 w 16"/>
                <a:gd name="T15" fmla="*/ 9 h 41"/>
                <a:gd name="T16" fmla="*/ 15 w 16"/>
                <a:gd name="T17" fmla="*/ 0 h 41"/>
                <a:gd name="T18" fmla="*/ 15 w 16"/>
                <a:gd name="T19" fmla="*/ 0 h 41"/>
                <a:gd name="T20" fmla="*/ 15 w 16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66" name="Freeform 162"/>
            <p:cNvSpPr>
              <a:spLocks noChangeAspect="1"/>
            </p:cNvSpPr>
            <p:nvPr/>
          </p:nvSpPr>
          <p:spPr bwMode="auto">
            <a:xfrm>
              <a:off x="1804" y="3340"/>
              <a:ext cx="10" cy="24"/>
            </a:xfrm>
            <a:custGeom>
              <a:avLst/>
              <a:gdLst>
                <a:gd name="T0" fmla="*/ 15 w 17"/>
                <a:gd name="T1" fmla="*/ 0 h 40"/>
                <a:gd name="T2" fmla="*/ 16 w 17"/>
                <a:gd name="T3" fmla="*/ 1 h 40"/>
                <a:gd name="T4" fmla="*/ 17 w 17"/>
                <a:gd name="T5" fmla="*/ 30 h 40"/>
                <a:gd name="T6" fmla="*/ 15 w 17"/>
                <a:gd name="T7" fmla="*/ 32 h 40"/>
                <a:gd name="T8" fmla="*/ 1 w 17"/>
                <a:gd name="T9" fmla="*/ 40 h 40"/>
                <a:gd name="T10" fmla="*/ 0 w 17"/>
                <a:gd name="T11" fmla="*/ 39 h 40"/>
                <a:gd name="T12" fmla="*/ 0 w 17"/>
                <a:gd name="T13" fmla="*/ 10 h 40"/>
                <a:gd name="T14" fmla="*/ 1 w 17"/>
                <a:gd name="T15" fmla="*/ 8 h 40"/>
                <a:gd name="T16" fmla="*/ 15 w 17"/>
                <a:gd name="T17" fmla="*/ 0 h 40"/>
                <a:gd name="T18" fmla="*/ 15 w 17"/>
                <a:gd name="T19" fmla="*/ 0 h 40"/>
                <a:gd name="T20" fmla="*/ 15 w 17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67" name="Freeform 163"/>
            <p:cNvSpPr>
              <a:spLocks noChangeAspect="1"/>
            </p:cNvSpPr>
            <p:nvPr/>
          </p:nvSpPr>
          <p:spPr bwMode="auto">
            <a:xfrm>
              <a:off x="1782" y="3352"/>
              <a:ext cx="10" cy="25"/>
            </a:xfrm>
            <a:custGeom>
              <a:avLst/>
              <a:gdLst>
                <a:gd name="T0" fmla="*/ 15 w 16"/>
                <a:gd name="T1" fmla="*/ 1 h 41"/>
                <a:gd name="T2" fmla="*/ 16 w 16"/>
                <a:gd name="T3" fmla="*/ 1 h 41"/>
                <a:gd name="T4" fmla="*/ 16 w 16"/>
                <a:gd name="T5" fmla="*/ 31 h 41"/>
                <a:gd name="T6" fmla="*/ 15 w 16"/>
                <a:gd name="T7" fmla="*/ 32 h 41"/>
                <a:gd name="T8" fmla="*/ 1 w 16"/>
                <a:gd name="T9" fmla="*/ 41 h 41"/>
                <a:gd name="T10" fmla="*/ 0 w 16"/>
                <a:gd name="T11" fmla="*/ 40 h 41"/>
                <a:gd name="T12" fmla="*/ 0 w 16"/>
                <a:gd name="T13" fmla="*/ 11 h 41"/>
                <a:gd name="T14" fmla="*/ 1 w 16"/>
                <a:gd name="T15" fmla="*/ 9 h 41"/>
                <a:gd name="T16" fmla="*/ 15 w 16"/>
                <a:gd name="T17" fmla="*/ 1 h 41"/>
                <a:gd name="T18" fmla="*/ 15 w 16"/>
                <a:gd name="T19" fmla="*/ 1 h 41"/>
                <a:gd name="T20" fmla="*/ 15 w 16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469" name="Line 165"/>
          <p:cNvSpPr>
            <a:spLocks noChangeShapeType="1"/>
          </p:cNvSpPr>
          <p:nvPr/>
        </p:nvSpPr>
        <p:spPr bwMode="auto">
          <a:xfrm flipH="1">
            <a:off x="3719482" y="2491567"/>
            <a:ext cx="0" cy="11565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470" name="Text Box 166"/>
          <p:cNvSpPr txBox="1">
            <a:spLocks noChangeArrowheads="1"/>
          </p:cNvSpPr>
          <p:nvPr/>
        </p:nvSpPr>
        <p:spPr bwMode="auto">
          <a:xfrm>
            <a:off x="6238050" y="2424065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98471" name="Text Box 167"/>
          <p:cNvSpPr txBox="1">
            <a:spLocks noChangeArrowheads="1"/>
          </p:cNvSpPr>
          <p:nvPr/>
        </p:nvSpPr>
        <p:spPr bwMode="auto">
          <a:xfrm>
            <a:off x="7939096" y="2514067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</a:p>
        </p:txBody>
      </p:sp>
      <p:sp>
        <p:nvSpPr>
          <p:cNvPr id="98472" name="Text Box 168"/>
          <p:cNvSpPr txBox="1">
            <a:spLocks noChangeArrowheads="1"/>
          </p:cNvSpPr>
          <p:nvPr/>
        </p:nvSpPr>
        <p:spPr bwMode="auto">
          <a:xfrm>
            <a:off x="6238050" y="3784602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PCC</a:t>
            </a:r>
          </a:p>
        </p:txBody>
      </p:sp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7939096" y="3874604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PCD</a:t>
            </a:r>
          </a:p>
        </p:txBody>
      </p:sp>
      <p:sp>
        <p:nvSpPr>
          <p:cNvPr id="98488" name="Line 184"/>
          <p:cNvSpPr>
            <a:spLocks noChangeShapeType="1"/>
          </p:cNvSpPr>
          <p:nvPr/>
        </p:nvSpPr>
        <p:spPr bwMode="auto">
          <a:xfrm flipH="1">
            <a:off x="4196496" y="2287562"/>
            <a:ext cx="210905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489" name="Line 185"/>
          <p:cNvSpPr>
            <a:spLocks noChangeShapeType="1"/>
          </p:cNvSpPr>
          <p:nvPr/>
        </p:nvSpPr>
        <p:spPr bwMode="auto">
          <a:xfrm flipH="1">
            <a:off x="4196495" y="2424065"/>
            <a:ext cx="381010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490" name="Line 186"/>
          <p:cNvSpPr>
            <a:spLocks noChangeShapeType="1"/>
          </p:cNvSpPr>
          <p:nvPr/>
        </p:nvSpPr>
        <p:spPr bwMode="auto">
          <a:xfrm flipH="1">
            <a:off x="4194995" y="3648098"/>
            <a:ext cx="210905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491" name="Line 187"/>
          <p:cNvSpPr>
            <a:spLocks noChangeShapeType="1"/>
          </p:cNvSpPr>
          <p:nvPr/>
        </p:nvSpPr>
        <p:spPr bwMode="auto">
          <a:xfrm flipH="1">
            <a:off x="4127493" y="3784602"/>
            <a:ext cx="381010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492" name="Picture 18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050" y="1879551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8493" name="Picture 18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050" y="3240087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8494" name="Picture 19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0095" y="3375091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8495" name="Picture 19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9096" y="2041555"/>
            <a:ext cx="544515" cy="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8496" name="Text Box 192"/>
          <p:cNvSpPr txBox="1">
            <a:spLocks noChangeAspect="1" noChangeArrowheads="1"/>
          </p:cNvSpPr>
          <p:nvPr/>
        </p:nvSpPr>
        <p:spPr bwMode="auto">
          <a:xfrm>
            <a:off x="5897541" y="4125111"/>
            <a:ext cx="1308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工作组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8497" name="Text Box 193"/>
          <p:cNvSpPr txBox="1">
            <a:spLocks noChangeAspect="1" noChangeArrowheads="1"/>
          </p:cNvSpPr>
          <p:nvPr/>
        </p:nvSpPr>
        <p:spPr bwMode="auto">
          <a:xfrm>
            <a:off x="7598587" y="4146111"/>
            <a:ext cx="1308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工作组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grpSp>
        <p:nvGrpSpPr>
          <p:cNvPr id="98498" name="Group 194"/>
          <p:cNvGrpSpPr>
            <a:grpSpLocks noChangeAspect="1"/>
          </p:cNvGrpSpPr>
          <p:nvPr/>
        </p:nvGrpSpPr>
        <p:grpSpPr bwMode="auto">
          <a:xfrm>
            <a:off x="3378973" y="2016054"/>
            <a:ext cx="864023" cy="625517"/>
            <a:chOff x="470" y="447"/>
            <a:chExt cx="576" cy="417"/>
          </a:xfrm>
        </p:grpSpPr>
        <p:sp>
          <p:nvSpPr>
            <p:cNvPr id="98499" name="AutoShape 195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0" name="Freeform 196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1" name="Freeform 197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2" name="Freeform 198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3" name="Freeform 199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4" name="Freeform 200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5" name="Freeform 201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6" name="Freeform 202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7" name="Freeform 203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8" name="Freeform 204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09" name="Freeform 205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10" name="Freeform 206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511" name="Group 207"/>
          <p:cNvGrpSpPr>
            <a:grpSpLocks noChangeAspect="1"/>
          </p:cNvGrpSpPr>
          <p:nvPr/>
        </p:nvGrpSpPr>
        <p:grpSpPr bwMode="auto">
          <a:xfrm>
            <a:off x="3378973" y="3376592"/>
            <a:ext cx="864023" cy="625516"/>
            <a:chOff x="470" y="447"/>
            <a:chExt cx="576" cy="417"/>
          </a:xfrm>
        </p:grpSpPr>
        <p:sp>
          <p:nvSpPr>
            <p:cNvPr id="98512" name="AutoShape 208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13" name="Freeform 209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14" name="Freeform 210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15" name="Freeform 211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16" name="Freeform 212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17" name="Freeform 213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18" name="Freeform 214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19" name="Freeform 215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20" name="Freeform 216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21" name="Freeform 217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22" name="Freeform 218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23" name="Freeform 219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450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spect="1" noChangeArrowheads="1"/>
          </p:cNvSpPr>
          <p:nvPr/>
        </p:nvSpPr>
        <p:spPr bwMode="auto">
          <a:xfrm>
            <a:off x="8155102" y="1335036"/>
            <a:ext cx="1279535" cy="374260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19" name="Rectangle 3"/>
          <p:cNvSpPr>
            <a:spLocks noChangeAspect="1" noChangeArrowheads="1"/>
          </p:cNvSpPr>
          <p:nvPr/>
        </p:nvSpPr>
        <p:spPr bwMode="auto">
          <a:xfrm>
            <a:off x="2018437" y="1335036"/>
            <a:ext cx="1279534" cy="374260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20" name="Text Box 4"/>
          <p:cNvSpPr txBox="1">
            <a:spLocks noChangeAspect="1" noChangeArrowheads="1"/>
          </p:cNvSpPr>
          <p:nvPr/>
        </p:nvSpPr>
        <p:spPr bwMode="auto">
          <a:xfrm>
            <a:off x="2018437" y="4759628"/>
            <a:ext cx="1308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VLAN 10</a:t>
            </a:r>
          </a:p>
        </p:txBody>
      </p:sp>
      <p:sp>
        <p:nvSpPr>
          <p:cNvPr id="111621" name="Text Box 5"/>
          <p:cNvSpPr txBox="1">
            <a:spLocks noChangeAspect="1" noChangeArrowheads="1"/>
          </p:cNvSpPr>
          <p:nvPr/>
        </p:nvSpPr>
        <p:spPr bwMode="auto">
          <a:xfrm>
            <a:off x="8210604" y="4759628"/>
            <a:ext cx="1308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VLAN 20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 b="1">
                <a:latin typeface="+mn-lt"/>
              </a:rPr>
              <a:t>VLAN</a:t>
            </a:r>
            <a:r>
              <a:rPr lang="zh-CN" altLang="en-US" sz="2400" b="1">
                <a:latin typeface="+mn-lt"/>
              </a:rPr>
              <a:t>标签</a:t>
            </a: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2903460" y="2085056"/>
            <a:ext cx="544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2903460" y="4215113"/>
            <a:ext cx="544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7939096" y="2016054"/>
            <a:ext cx="544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7939096" y="4215113"/>
            <a:ext cx="544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6101546" y="3852104"/>
            <a:ext cx="183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6238050" y="2764575"/>
            <a:ext cx="170104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3447974" y="3852104"/>
            <a:ext cx="16335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3447975" y="2764575"/>
            <a:ext cx="16320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 flipV="1">
            <a:off x="3447975" y="3874604"/>
            <a:ext cx="0" cy="3405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3447975" y="2085056"/>
            <a:ext cx="0" cy="6795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 flipV="1">
            <a:off x="7939096" y="2016054"/>
            <a:ext cx="0" cy="7485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7939096" y="3874604"/>
            <a:ext cx="0" cy="3405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1635" name="Picture 19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8946" y="1608043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1636" name="Picture 20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8946" y="3738101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1637" name="Picture 21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4610" y="1608043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1638" name="Picture 22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6109" y="3738101"/>
            <a:ext cx="681018" cy="6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2427947" y="2221560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2427947" y="4351617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8483611" y="2221560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PCC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8482111" y="4351617"/>
            <a:ext cx="8160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PCD</a:t>
            </a:r>
          </a:p>
        </p:txBody>
      </p:sp>
      <p:pic>
        <p:nvPicPr>
          <p:cNvPr id="111643" name="Picture 27" descr="通用交换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9991" y="2154058"/>
            <a:ext cx="3198086" cy="23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16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9158719"/>
              </p:ext>
            </p:extLst>
          </p:nvPr>
        </p:nvGraphicFramePr>
        <p:xfrm>
          <a:off x="4059991" y="3103584"/>
          <a:ext cx="885024" cy="157504"/>
        </p:xfrm>
        <a:graphic>
          <a:graphicData uri="http://schemas.openxmlformats.org/presentationml/2006/ole">
            <p:oleObj spid="_x0000_s1042" name="绘图" r:id="rId6" imgW="1277392" imgH="226737" progId="">
              <p:embed/>
            </p:oleObj>
          </a:graphicData>
        </a:graphic>
      </p:graphicFrame>
      <p:sp>
        <p:nvSpPr>
          <p:cNvPr id="111645" name="Line 29"/>
          <p:cNvSpPr>
            <a:spLocks noChangeShapeType="1"/>
          </p:cNvSpPr>
          <p:nvPr/>
        </p:nvSpPr>
        <p:spPr bwMode="auto">
          <a:xfrm>
            <a:off x="4604506" y="2763075"/>
            <a:ext cx="0" cy="108902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16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5149230"/>
              </p:ext>
            </p:extLst>
          </p:nvPr>
        </p:nvGraphicFramePr>
        <p:xfrm>
          <a:off x="6169048" y="3103584"/>
          <a:ext cx="885024" cy="157504"/>
        </p:xfrm>
        <a:graphic>
          <a:graphicData uri="http://schemas.openxmlformats.org/presentationml/2006/ole">
            <p:oleObj spid="_x0000_s1043" name="绘图" r:id="rId7" imgW="1277392" imgH="226737" progId="">
              <p:embed/>
            </p:oleObj>
          </a:graphicData>
        </a:graphic>
      </p:graphicFrame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3584479" y="1534542"/>
            <a:ext cx="1744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VLAN10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标签的以太网帧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5828540" y="4329117"/>
            <a:ext cx="19890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VLAN20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标签的以太网帧</a:t>
            </a:r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 flipH="1">
            <a:off x="4400501" y="2220060"/>
            <a:ext cx="0" cy="814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 flipV="1">
            <a:off x="6442055" y="3376591"/>
            <a:ext cx="0" cy="8160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2358945" y="5544379"/>
            <a:ext cx="6907687" cy="4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交换机用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标签来区分不同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的以太网帧</a:t>
            </a:r>
          </a:p>
        </p:txBody>
      </p:sp>
      <p:sp>
        <p:nvSpPr>
          <p:cNvPr id="111652" name="Line 36"/>
          <p:cNvSpPr>
            <a:spLocks noChangeShapeType="1"/>
          </p:cNvSpPr>
          <p:nvPr/>
        </p:nvSpPr>
        <p:spPr bwMode="auto">
          <a:xfrm>
            <a:off x="6713563" y="2763075"/>
            <a:ext cx="0" cy="108902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894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b="1">
                <a:latin typeface="+mn-lt"/>
              </a:rPr>
              <a:t>802.1Q</a:t>
            </a:r>
            <a:r>
              <a:rPr lang="zh-CN" altLang="en-US" sz="2400" b="1">
                <a:latin typeface="+mn-lt"/>
              </a:rPr>
              <a:t>帧格式</a:t>
            </a:r>
          </a:p>
        </p:txBody>
      </p:sp>
      <p:grpSp>
        <p:nvGrpSpPr>
          <p:cNvPr id="113667" name="Group 3"/>
          <p:cNvGrpSpPr>
            <a:grpSpLocks/>
          </p:cNvGrpSpPr>
          <p:nvPr/>
        </p:nvGrpSpPr>
        <p:grpSpPr bwMode="auto">
          <a:xfrm>
            <a:off x="3446475" y="2147254"/>
            <a:ext cx="3987108" cy="544514"/>
            <a:chOff x="975" y="1253"/>
            <a:chExt cx="2658" cy="363"/>
          </a:xfrm>
        </p:grpSpPr>
        <p:grpSp>
          <p:nvGrpSpPr>
            <p:cNvPr id="113668" name="Group 4"/>
            <p:cNvGrpSpPr>
              <a:grpSpLocks/>
            </p:cNvGrpSpPr>
            <p:nvPr/>
          </p:nvGrpSpPr>
          <p:grpSpPr bwMode="auto">
            <a:xfrm>
              <a:off x="975" y="1253"/>
              <a:ext cx="998" cy="363"/>
              <a:chOff x="839" y="2069"/>
              <a:chExt cx="998" cy="363"/>
            </a:xfrm>
          </p:grpSpPr>
          <p:grpSp>
            <p:nvGrpSpPr>
              <p:cNvPr id="113669" name="Group 5"/>
              <p:cNvGrpSpPr>
                <a:grpSpLocks/>
              </p:cNvGrpSpPr>
              <p:nvPr/>
            </p:nvGrpSpPr>
            <p:grpSpPr bwMode="auto">
              <a:xfrm>
                <a:off x="1428" y="2069"/>
                <a:ext cx="409" cy="363"/>
                <a:chOff x="3501" y="912"/>
                <a:chExt cx="877" cy="583"/>
              </a:xfrm>
            </p:grpSpPr>
            <p:sp>
              <p:nvSpPr>
                <p:cNvPr id="113670" name="Rectangle 6"/>
                <p:cNvSpPr>
                  <a:spLocks noChangeArrowheads="1"/>
                </p:cNvSpPr>
                <p:nvPr/>
              </p:nvSpPr>
              <p:spPr bwMode="auto">
                <a:xfrm>
                  <a:off x="3504" y="917"/>
                  <a:ext cx="864" cy="573"/>
                </a:xfrm>
                <a:prstGeom prst="rect">
                  <a:avLst/>
                </a:prstGeom>
                <a:solidFill>
                  <a:srgbClr val="D6DB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35003" dir="2471156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71" name="Rectangle 7"/>
                <p:cNvSpPr>
                  <a:spLocks noChangeArrowheads="1"/>
                </p:cNvSpPr>
                <p:nvPr/>
              </p:nvSpPr>
              <p:spPr bwMode="auto">
                <a:xfrm>
                  <a:off x="3504" y="912"/>
                  <a:ext cx="47" cy="58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D6DBFE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72" name="Rectangle 8"/>
                <p:cNvSpPr>
                  <a:spLocks noChangeArrowheads="1"/>
                </p:cNvSpPr>
                <p:nvPr/>
              </p:nvSpPr>
              <p:spPr bwMode="auto">
                <a:xfrm>
                  <a:off x="4326" y="912"/>
                  <a:ext cx="47" cy="58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73" name="AutoShape 9"/>
                <p:cNvSpPr>
                  <a:spLocks noChangeArrowheads="1"/>
                </p:cNvSpPr>
                <p:nvPr/>
              </p:nvSpPr>
              <p:spPr bwMode="auto">
                <a:xfrm>
                  <a:off x="3505" y="912"/>
                  <a:ext cx="869" cy="48"/>
                </a:xfrm>
                <a:custGeom>
                  <a:avLst/>
                  <a:gdLst>
                    <a:gd name="G0" fmla="+- 795 0 0"/>
                    <a:gd name="G1" fmla="+- 21600 0 795"/>
                    <a:gd name="G2" fmla="*/ 795 1 2"/>
                    <a:gd name="G3" fmla="+- 21600 0 G2"/>
                    <a:gd name="G4" fmla="+/ 795 21600 2"/>
                    <a:gd name="G5" fmla="+/ G1 0 2"/>
                    <a:gd name="G6" fmla="*/ 21600 21600 795"/>
                    <a:gd name="G7" fmla="*/ G6 1 2"/>
                    <a:gd name="G8" fmla="+- 21600 0 G7"/>
                    <a:gd name="G9" fmla="*/ 21600 1 2"/>
                    <a:gd name="G10" fmla="+- 795 0 G9"/>
                    <a:gd name="G11" fmla="?: G10 G8 0"/>
                    <a:gd name="G12" fmla="?: G10 G7 21600"/>
                    <a:gd name="T0" fmla="*/ 21202 w 21600"/>
                    <a:gd name="T1" fmla="*/ 10800 h 21600"/>
                    <a:gd name="T2" fmla="*/ 10800 w 21600"/>
                    <a:gd name="T3" fmla="*/ 21600 h 21600"/>
                    <a:gd name="T4" fmla="*/ 398 w 21600"/>
                    <a:gd name="T5" fmla="*/ 10800 h 21600"/>
                    <a:gd name="T6" fmla="*/ 10800 w 21600"/>
                    <a:gd name="T7" fmla="*/ 0 h 21600"/>
                    <a:gd name="T8" fmla="*/ 2198 w 21600"/>
                    <a:gd name="T9" fmla="*/ 2198 h 21600"/>
                    <a:gd name="T10" fmla="*/ 19402 w 21600"/>
                    <a:gd name="T11" fmla="*/ 19402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795" y="21600"/>
                      </a:lnTo>
                      <a:lnTo>
                        <a:pt x="2080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rgbClr val="D6DBFE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74" name="AutoShape 10"/>
                <p:cNvSpPr>
                  <a:spLocks noChangeArrowheads="1"/>
                </p:cNvSpPr>
                <p:nvPr/>
              </p:nvSpPr>
              <p:spPr bwMode="auto">
                <a:xfrm flipV="1">
                  <a:off x="3501" y="1448"/>
                  <a:ext cx="877" cy="47"/>
                </a:xfrm>
                <a:custGeom>
                  <a:avLst/>
                  <a:gdLst>
                    <a:gd name="G0" fmla="+- 1489 0 0"/>
                    <a:gd name="G1" fmla="+- 21600 0 1489"/>
                    <a:gd name="G2" fmla="*/ 1489 1 2"/>
                    <a:gd name="G3" fmla="+- 21600 0 G2"/>
                    <a:gd name="G4" fmla="+/ 1489 21600 2"/>
                    <a:gd name="G5" fmla="+/ G1 0 2"/>
                    <a:gd name="G6" fmla="*/ 21600 21600 1489"/>
                    <a:gd name="G7" fmla="*/ G6 1 2"/>
                    <a:gd name="G8" fmla="+- 21600 0 G7"/>
                    <a:gd name="G9" fmla="*/ 21600 1 2"/>
                    <a:gd name="G10" fmla="+- 1489 0 G9"/>
                    <a:gd name="G11" fmla="?: G10 G8 0"/>
                    <a:gd name="G12" fmla="?: G10 G7 21600"/>
                    <a:gd name="T0" fmla="*/ 20855 w 21600"/>
                    <a:gd name="T1" fmla="*/ 10800 h 21600"/>
                    <a:gd name="T2" fmla="*/ 10800 w 21600"/>
                    <a:gd name="T3" fmla="*/ 21600 h 21600"/>
                    <a:gd name="T4" fmla="*/ 745 w 21600"/>
                    <a:gd name="T5" fmla="*/ 10800 h 21600"/>
                    <a:gd name="T6" fmla="*/ 10800 w 21600"/>
                    <a:gd name="T7" fmla="*/ 0 h 21600"/>
                    <a:gd name="T8" fmla="*/ 2545 w 21600"/>
                    <a:gd name="T9" fmla="*/ 2545 h 21600"/>
                    <a:gd name="T10" fmla="*/ 19055 w 21600"/>
                    <a:gd name="T11" fmla="*/ 1905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489" y="21600"/>
                      </a:lnTo>
                      <a:lnTo>
                        <a:pt x="20111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36078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675" name="Group 11"/>
              <p:cNvGrpSpPr>
                <a:grpSpLocks/>
              </p:cNvGrpSpPr>
              <p:nvPr/>
            </p:nvGrpSpPr>
            <p:grpSpPr bwMode="auto">
              <a:xfrm>
                <a:off x="1020" y="2069"/>
                <a:ext cx="408" cy="363"/>
                <a:chOff x="3501" y="912"/>
                <a:chExt cx="877" cy="583"/>
              </a:xfrm>
            </p:grpSpPr>
            <p:sp>
              <p:nvSpPr>
                <p:cNvPr id="113676" name="Rectangle 12"/>
                <p:cNvSpPr>
                  <a:spLocks noChangeArrowheads="1"/>
                </p:cNvSpPr>
                <p:nvPr/>
              </p:nvSpPr>
              <p:spPr bwMode="auto">
                <a:xfrm>
                  <a:off x="3504" y="917"/>
                  <a:ext cx="864" cy="573"/>
                </a:xfrm>
                <a:prstGeom prst="rect">
                  <a:avLst/>
                </a:prstGeom>
                <a:solidFill>
                  <a:srgbClr val="D6DB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35003" dir="2471156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77" name="Rectangle 13"/>
                <p:cNvSpPr>
                  <a:spLocks noChangeArrowheads="1"/>
                </p:cNvSpPr>
                <p:nvPr/>
              </p:nvSpPr>
              <p:spPr bwMode="auto">
                <a:xfrm>
                  <a:off x="3504" y="912"/>
                  <a:ext cx="47" cy="58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D6DBFE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7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26" y="912"/>
                  <a:ext cx="47" cy="58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79" name="AutoShape 15"/>
                <p:cNvSpPr>
                  <a:spLocks noChangeArrowheads="1"/>
                </p:cNvSpPr>
                <p:nvPr/>
              </p:nvSpPr>
              <p:spPr bwMode="auto">
                <a:xfrm>
                  <a:off x="3505" y="912"/>
                  <a:ext cx="869" cy="48"/>
                </a:xfrm>
                <a:custGeom>
                  <a:avLst/>
                  <a:gdLst>
                    <a:gd name="G0" fmla="+- 795 0 0"/>
                    <a:gd name="G1" fmla="+- 21600 0 795"/>
                    <a:gd name="G2" fmla="*/ 795 1 2"/>
                    <a:gd name="G3" fmla="+- 21600 0 G2"/>
                    <a:gd name="G4" fmla="+/ 795 21600 2"/>
                    <a:gd name="G5" fmla="+/ G1 0 2"/>
                    <a:gd name="G6" fmla="*/ 21600 21600 795"/>
                    <a:gd name="G7" fmla="*/ G6 1 2"/>
                    <a:gd name="G8" fmla="+- 21600 0 G7"/>
                    <a:gd name="G9" fmla="*/ 21600 1 2"/>
                    <a:gd name="G10" fmla="+- 795 0 G9"/>
                    <a:gd name="G11" fmla="?: G10 G8 0"/>
                    <a:gd name="G12" fmla="?: G10 G7 21600"/>
                    <a:gd name="T0" fmla="*/ 21202 w 21600"/>
                    <a:gd name="T1" fmla="*/ 10800 h 21600"/>
                    <a:gd name="T2" fmla="*/ 10800 w 21600"/>
                    <a:gd name="T3" fmla="*/ 21600 h 21600"/>
                    <a:gd name="T4" fmla="*/ 398 w 21600"/>
                    <a:gd name="T5" fmla="*/ 10800 h 21600"/>
                    <a:gd name="T6" fmla="*/ 10800 w 21600"/>
                    <a:gd name="T7" fmla="*/ 0 h 21600"/>
                    <a:gd name="T8" fmla="*/ 2198 w 21600"/>
                    <a:gd name="T9" fmla="*/ 2198 h 21600"/>
                    <a:gd name="T10" fmla="*/ 19402 w 21600"/>
                    <a:gd name="T11" fmla="*/ 19402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795" y="21600"/>
                      </a:lnTo>
                      <a:lnTo>
                        <a:pt x="2080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rgbClr val="D6DBFE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680" name="AutoShape 16"/>
                <p:cNvSpPr>
                  <a:spLocks noChangeArrowheads="1"/>
                </p:cNvSpPr>
                <p:nvPr/>
              </p:nvSpPr>
              <p:spPr bwMode="auto">
                <a:xfrm flipV="1">
                  <a:off x="3501" y="1448"/>
                  <a:ext cx="877" cy="47"/>
                </a:xfrm>
                <a:custGeom>
                  <a:avLst/>
                  <a:gdLst>
                    <a:gd name="G0" fmla="+- 1489 0 0"/>
                    <a:gd name="G1" fmla="+- 21600 0 1489"/>
                    <a:gd name="G2" fmla="*/ 1489 1 2"/>
                    <a:gd name="G3" fmla="+- 21600 0 G2"/>
                    <a:gd name="G4" fmla="+/ 1489 21600 2"/>
                    <a:gd name="G5" fmla="+/ G1 0 2"/>
                    <a:gd name="G6" fmla="*/ 21600 21600 1489"/>
                    <a:gd name="G7" fmla="*/ G6 1 2"/>
                    <a:gd name="G8" fmla="+- 21600 0 G7"/>
                    <a:gd name="G9" fmla="*/ 21600 1 2"/>
                    <a:gd name="G10" fmla="+- 1489 0 G9"/>
                    <a:gd name="G11" fmla="?: G10 G8 0"/>
                    <a:gd name="G12" fmla="?: G10 G7 21600"/>
                    <a:gd name="T0" fmla="*/ 20855 w 21600"/>
                    <a:gd name="T1" fmla="*/ 10800 h 21600"/>
                    <a:gd name="T2" fmla="*/ 10800 w 21600"/>
                    <a:gd name="T3" fmla="*/ 21600 h 21600"/>
                    <a:gd name="T4" fmla="*/ 745 w 21600"/>
                    <a:gd name="T5" fmla="*/ 10800 h 21600"/>
                    <a:gd name="T6" fmla="*/ 10800 w 21600"/>
                    <a:gd name="T7" fmla="*/ 0 h 21600"/>
                    <a:gd name="T8" fmla="*/ 2545 w 21600"/>
                    <a:gd name="T9" fmla="*/ 2545 h 21600"/>
                    <a:gd name="T10" fmla="*/ 19055 w 21600"/>
                    <a:gd name="T11" fmla="*/ 1905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489" y="21600"/>
                      </a:lnTo>
                      <a:lnTo>
                        <a:pt x="20111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36078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66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681" name="Text Box 17"/>
              <p:cNvSpPr txBox="1">
                <a:spLocks noChangeArrowheads="1"/>
              </p:cNvSpPr>
              <p:nvPr/>
            </p:nvSpPr>
            <p:spPr bwMode="auto">
              <a:xfrm>
                <a:off x="839" y="2136"/>
                <a:ext cx="786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DA</a:t>
                </a:r>
              </a:p>
            </p:txBody>
          </p:sp>
          <p:sp>
            <p:nvSpPr>
              <p:cNvPr id="113682" name="Text Box 18"/>
              <p:cNvSpPr txBox="1">
                <a:spLocks noChangeArrowheads="1"/>
              </p:cNvSpPr>
              <p:nvPr/>
            </p:nvSpPr>
            <p:spPr bwMode="auto">
              <a:xfrm>
                <a:off x="1466" y="2150"/>
                <a:ext cx="328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SA</a:t>
                </a:r>
              </a:p>
            </p:txBody>
          </p:sp>
        </p:grpSp>
        <p:grpSp>
          <p:nvGrpSpPr>
            <p:cNvPr id="113683" name="Group 19"/>
            <p:cNvGrpSpPr>
              <a:grpSpLocks/>
            </p:cNvGrpSpPr>
            <p:nvPr/>
          </p:nvGrpSpPr>
          <p:grpSpPr bwMode="auto">
            <a:xfrm>
              <a:off x="1951" y="1253"/>
              <a:ext cx="1682" cy="363"/>
              <a:chOff x="2268" y="2069"/>
              <a:chExt cx="1682" cy="363"/>
            </a:xfrm>
          </p:grpSpPr>
          <p:grpSp>
            <p:nvGrpSpPr>
              <p:cNvPr id="113684" name="Group 20"/>
              <p:cNvGrpSpPr>
                <a:grpSpLocks/>
              </p:cNvGrpSpPr>
              <p:nvPr/>
            </p:nvGrpSpPr>
            <p:grpSpPr bwMode="auto">
              <a:xfrm>
                <a:off x="2268" y="2069"/>
                <a:ext cx="457" cy="363"/>
                <a:chOff x="1811" y="2069"/>
                <a:chExt cx="457" cy="363"/>
              </a:xfrm>
            </p:grpSpPr>
            <p:grpSp>
              <p:nvGrpSpPr>
                <p:cNvPr id="113685" name="Group 21"/>
                <p:cNvGrpSpPr>
                  <a:grpSpLocks/>
                </p:cNvGrpSpPr>
                <p:nvPr/>
              </p:nvGrpSpPr>
              <p:grpSpPr bwMode="auto">
                <a:xfrm>
                  <a:off x="1837" y="2069"/>
                  <a:ext cx="408" cy="363"/>
                  <a:chOff x="2441" y="912"/>
                  <a:chExt cx="877" cy="581"/>
                </a:xfrm>
              </p:grpSpPr>
              <p:sp>
                <p:nvSpPr>
                  <p:cNvPr id="11368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917"/>
                    <a:ext cx="864" cy="573"/>
                  </a:xfrm>
                  <a:prstGeom prst="rect">
                    <a:avLst/>
                  </a:prstGeom>
                  <a:solidFill>
                    <a:srgbClr val="00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135003" dir="2471156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8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4B70"/>
                      </a:gs>
                      <a:gs pos="100000">
                        <a:srgbClr val="0099CC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8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68" y="912"/>
                    <a:ext cx="49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99CC"/>
                      </a:gs>
                      <a:gs pos="100000">
                        <a:srgbClr val="00406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89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912"/>
                    <a:ext cx="869" cy="47"/>
                  </a:xfrm>
                  <a:custGeom>
                    <a:avLst/>
                    <a:gdLst>
                      <a:gd name="G0" fmla="+- 1496 0 0"/>
                      <a:gd name="G1" fmla="+- 21600 0 1496"/>
                      <a:gd name="G2" fmla="*/ 1496 1 2"/>
                      <a:gd name="G3" fmla="+- 21600 0 G2"/>
                      <a:gd name="G4" fmla="+/ 1496 21600 2"/>
                      <a:gd name="G5" fmla="+/ G1 0 2"/>
                      <a:gd name="G6" fmla="*/ 21600 21600 1496"/>
                      <a:gd name="G7" fmla="*/ G6 1 2"/>
                      <a:gd name="G8" fmla="+- 21600 0 G7"/>
                      <a:gd name="G9" fmla="*/ 21600 1 2"/>
                      <a:gd name="G10" fmla="+- 1496 0 G9"/>
                      <a:gd name="G11" fmla="?: G10 G8 0"/>
                      <a:gd name="G12" fmla="?: G10 G7 21600"/>
                      <a:gd name="T0" fmla="*/ 20852 w 21600"/>
                      <a:gd name="T1" fmla="*/ 10800 h 21600"/>
                      <a:gd name="T2" fmla="*/ 10800 w 21600"/>
                      <a:gd name="T3" fmla="*/ 21600 h 21600"/>
                      <a:gd name="T4" fmla="*/ 748 w 21600"/>
                      <a:gd name="T5" fmla="*/ 10800 h 21600"/>
                      <a:gd name="T6" fmla="*/ 10800 w 21600"/>
                      <a:gd name="T7" fmla="*/ 0 h 21600"/>
                      <a:gd name="T8" fmla="*/ 2548 w 21600"/>
                      <a:gd name="T9" fmla="*/ 2548 h 21600"/>
                      <a:gd name="T10" fmla="*/ 19052 w 21600"/>
                      <a:gd name="T11" fmla="*/ 1905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1496" y="21600"/>
                        </a:lnTo>
                        <a:lnTo>
                          <a:pt x="20104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4B70"/>
                      </a:gs>
                      <a:gs pos="100000">
                        <a:srgbClr val="0099CC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0" name="AutoShape 2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1" y="1445"/>
                    <a:ext cx="867" cy="47"/>
                  </a:xfrm>
                  <a:custGeom>
                    <a:avLst/>
                    <a:gdLst>
                      <a:gd name="G0" fmla="+- 971 0 0"/>
                      <a:gd name="G1" fmla="+- 21600 0 971"/>
                      <a:gd name="G2" fmla="*/ 971 1 2"/>
                      <a:gd name="G3" fmla="+- 21600 0 G2"/>
                      <a:gd name="G4" fmla="+/ 971 21600 2"/>
                      <a:gd name="G5" fmla="+/ G1 0 2"/>
                      <a:gd name="G6" fmla="*/ 21600 21600 971"/>
                      <a:gd name="G7" fmla="*/ G6 1 2"/>
                      <a:gd name="G8" fmla="+- 21600 0 G7"/>
                      <a:gd name="G9" fmla="*/ 21600 1 2"/>
                      <a:gd name="G10" fmla="+- 971 0 G9"/>
                      <a:gd name="G11" fmla="?: G10 G8 0"/>
                      <a:gd name="G12" fmla="?: G10 G7 21600"/>
                      <a:gd name="T0" fmla="*/ 21114 w 21600"/>
                      <a:gd name="T1" fmla="*/ 10800 h 21600"/>
                      <a:gd name="T2" fmla="*/ 10800 w 21600"/>
                      <a:gd name="T3" fmla="*/ 21600 h 21600"/>
                      <a:gd name="T4" fmla="*/ 486 w 21600"/>
                      <a:gd name="T5" fmla="*/ 10800 h 21600"/>
                      <a:gd name="T6" fmla="*/ 10800 w 21600"/>
                      <a:gd name="T7" fmla="*/ 0 h 21600"/>
                      <a:gd name="T8" fmla="*/ 2286 w 21600"/>
                      <a:gd name="T9" fmla="*/ 2286 h 21600"/>
                      <a:gd name="T10" fmla="*/ 19314 w 21600"/>
                      <a:gd name="T11" fmla="*/ 19314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971" y="21600"/>
                        </a:lnTo>
                        <a:lnTo>
                          <a:pt x="20629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99CC"/>
                      </a:gs>
                      <a:gs pos="100000">
                        <a:srgbClr val="004D74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9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11" y="2154"/>
                  <a:ext cx="457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Type</a:t>
                  </a:r>
                </a:p>
              </p:txBody>
            </p:sp>
          </p:grpSp>
          <p:grpSp>
            <p:nvGrpSpPr>
              <p:cNvPr id="113692" name="Group 28"/>
              <p:cNvGrpSpPr>
                <a:grpSpLocks/>
              </p:cNvGrpSpPr>
              <p:nvPr/>
            </p:nvGrpSpPr>
            <p:grpSpPr bwMode="auto">
              <a:xfrm>
                <a:off x="2697" y="2069"/>
                <a:ext cx="1253" cy="363"/>
                <a:chOff x="2470" y="981"/>
                <a:chExt cx="1253" cy="363"/>
              </a:xfrm>
            </p:grpSpPr>
            <p:grpSp>
              <p:nvGrpSpPr>
                <p:cNvPr id="113693" name="Group 29"/>
                <p:cNvGrpSpPr>
                  <a:grpSpLocks/>
                </p:cNvGrpSpPr>
                <p:nvPr/>
              </p:nvGrpSpPr>
              <p:grpSpPr bwMode="auto">
                <a:xfrm>
                  <a:off x="2470" y="981"/>
                  <a:ext cx="1226" cy="363"/>
                  <a:chOff x="8064" y="1248"/>
                  <a:chExt cx="1152" cy="883"/>
                </a:xfrm>
              </p:grpSpPr>
              <p:sp>
                <p:nvSpPr>
                  <p:cNvPr id="11369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8064" y="1248"/>
                    <a:ext cx="1133" cy="8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135003" dir="2471156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8069" y="1248"/>
                    <a:ext cx="37" cy="8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tint val="0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6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8070" y="1248"/>
                    <a:ext cx="1140" cy="38"/>
                  </a:xfrm>
                  <a:custGeom>
                    <a:avLst/>
                    <a:gdLst>
                      <a:gd name="G0" fmla="+- 1496 0 0"/>
                      <a:gd name="G1" fmla="+- 21600 0 1496"/>
                      <a:gd name="G2" fmla="*/ 1496 1 2"/>
                      <a:gd name="G3" fmla="+- 21600 0 G2"/>
                      <a:gd name="G4" fmla="+/ 1496 21600 2"/>
                      <a:gd name="G5" fmla="+/ G1 0 2"/>
                      <a:gd name="G6" fmla="*/ 21600 21600 1496"/>
                      <a:gd name="G7" fmla="*/ G6 1 2"/>
                      <a:gd name="G8" fmla="+- 21600 0 G7"/>
                      <a:gd name="G9" fmla="*/ 21600 1 2"/>
                      <a:gd name="G10" fmla="+- 1496 0 G9"/>
                      <a:gd name="G11" fmla="?: G10 G8 0"/>
                      <a:gd name="G12" fmla="?: G10 G7 21600"/>
                      <a:gd name="T0" fmla="*/ 20852 w 21600"/>
                      <a:gd name="T1" fmla="*/ 10800 h 21600"/>
                      <a:gd name="T2" fmla="*/ 10800 w 21600"/>
                      <a:gd name="T3" fmla="*/ 21600 h 21600"/>
                      <a:gd name="T4" fmla="*/ 748 w 21600"/>
                      <a:gd name="T5" fmla="*/ 10800 h 21600"/>
                      <a:gd name="T6" fmla="*/ 10800 w 21600"/>
                      <a:gd name="T7" fmla="*/ 0 h 21600"/>
                      <a:gd name="T8" fmla="*/ 2548 w 21600"/>
                      <a:gd name="T9" fmla="*/ 2548 h 21600"/>
                      <a:gd name="T10" fmla="*/ 19052 w 21600"/>
                      <a:gd name="T11" fmla="*/ 1905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1496" y="21600"/>
                        </a:lnTo>
                        <a:lnTo>
                          <a:pt x="20104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DDDDDD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7" name="AutoShape 3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8064" y="2093"/>
                    <a:ext cx="1152" cy="38"/>
                  </a:xfrm>
                  <a:custGeom>
                    <a:avLst/>
                    <a:gdLst>
                      <a:gd name="G0" fmla="+- 764 0 0"/>
                      <a:gd name="G1" fmla="+- 21600 0 764"/>
                      <a:gd name="G2" fmla="*/ 764 1 2"/>
                      <a:gd name="G3" fmla="+- 21600 0 G2"/>
                      <a:gd name="G4" fmla="+/ 764 21600 2"/>
                      <a:gd name="G5" fmla="+/ G1 0 2"/>
                      <a:gd name="G6" fmla="*/ 21600 21600 764"/>
                      <a:gd name="G7" fmla="*/ G6 1 2"/>
                      <a:gd name="G8" fmla="+- 21600 0 G7"/>
                      <a:gd name="G9" fmla="*/ 21600 1 2"/>
                      <a:gd name="G10" fmla="+- 764 0 G9"/>
                      <a:gd name="G11" fmla="?: G10 G8 0"/>
                      <a:gd name="G12" fmla="?: G10 G7 21600"/>
                      <a:gd name="T0" fmla="*/ 21218 w 21600"/>
                      <a:gd name="T1" fmla="*/ 10800 h 21600"/>
                      <a:gd name="T2" fmla="*/ 10800 w 21600"/>
                      <a:gd name="T3" fmla="*/ 21600 h 21600"/>
                      <a:gd name="T4" fmla="*/ 382 w 21600"/>
                      <a:gd name="T5" fmla="*/ 10800 h 21600"/>
                      <a:gd name="T6" fmla="*/ 10800 w 21600"/>
                      <a:gd name="T7" fmla="*/ 0 h 21600"/>
                      <a:gd name="T8" fmla="*/ 2182 w 21600"/>
                      <a:gd name="T9" fmla="*/ 2182 h 21600"/>
                      <a:gd name="T10" fmla="*/ 19418 w 21600"/>
                      <a:gd name="T11" fmla="*/ 19418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764" y="21600"/>
                        </a:lnTo>
                        <a:lnTo>
                          <a:pt x="20836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25882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8870" y="1248"/>
                    <a:ext cx="308" cy="883"/>
                  </a:xfrm>
                  <a:prstGeom prst="rect">
                    <a:avLst/>
                  </a:prstGeom>
                  <a:solidFill>
                    <a:srgbClr val="7BB8E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9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8870" y="1248"/>
                    <a:ext cx="346" cy="3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*/ 0 1 2"/>
                      <a:gd name="G3" fmla="+- 21600 0 G2"/>
                      <a:gd name="G4" fmla="+/ 0 21600 2"/>
                      <a:gd name="G5" fmla="+/ G1 0 2"/>
                      <a:gd name="G6" fmla="*/ 21600 21600 0"/>
                      <a:gd name="G7" fmla="*/ G6 1 2"/>
                      <a:gd name="G8" fmla="+- 21600 0 G7"/>
                      <a:gd name="G9" fmla="*/ 21600 1 2"/>
                      <a:gd name="G10" fmla="+- 0 0 G9"/>
                      <a:gd name="G11" fmla="?: G10 G8 0"/>
                      <a:gd name="G12" fmla="?: G10 G7 21600"/>
                      <a:gd name="T0" fmla="*/ 21600 w 21600"/>
                      <a:gd name="T1" fmla="*/ 10800 h 21600"/>
                      <a:gd name="T2" fmla="*/ 10800 w 21600"/>
                      <a:gd name="T3" fmla="*/ 21600 h 21600"/>
                      <a:gd name="T4" fmla="*/ 0 w 21600"/>
                      <a:gd name="T5" fmla="*/ 10800 h 21600"/>
                      <a:gd name="T6" fmla="*/ 10800 w 21600"/>
                      <a:gd name="T7" fmla="*/ 0 h 21600"/>
                      <a:gd name="T8" fmla="*/ 1800 w 21600"/>
                      <a:gd name="T9" fmla="*/ 1800 h 21600"/>
                      <a:gd name="T10" fmla="*/ 19800 w 21600"/>
                      <a:gd name="T11" fmla="*/ 19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BB8E1">
                          <a:gamma/>
                          <a:shade val="26275"/>
                          <a:invGamma/>
                        </a:srgbClr>
                      </a:gs>
                      <a:gs pos="100000">
                        <a:srgbClr val="7BB8E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00" name="AutoShape 3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8870" y="2093"/>
                    <a:ext cx="346" cy="3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*/ 0 1 2"/>
                      <a:gd name="G3" fmla="+- 21600 0 G2"/>
                      <a:gd name="G4" fmla="+/ 0 21600 2"/>
                      <a:gd name="G5" fmla="+/ G1 0 2"/>
                      <a:gd name="G6" fmla="*/ 21600 21600 0"/>
                      <a:gd name="G7" fmla="*/ G6 1 2"/>
                      <a:gd name="G8" fmla="+- 21600 0 G7"/>
                      <a:gd name="G9" fmla="*/ 21600 1 2"/>
                      <a:gd name="G10" fmla="+- 0 0 G9"/>
                      <a:gd name="G11" fmla="?: G10 G8 0"/>
                      <a:gd name="G12" fmla="?: G10 G7 21600"/>
                      <a:gd name="T0" fmla="*/ 21600 w 21600"/>
                      <a:gd name="T1" fmla="*/ 10800 h 21600"/>
                      <a:gd name="T2" fmla="*/ 10800 w 21600"/>
                      <a:gd name="T3" fmla="*/ 21600 h 21600"/>
                      <a:gd name="T4" fmla="*/ 0 w 21600"/>
                      <a:gd name="T5" fmla="*/ 10800 h 21600"/>
                      <a:gd name="T6" fmla="*/ 10800 w 21600"/>
                      <a:gd name="T7" fmla="*/ 0 h 21600"/>
                      <a:gd name="T8" fmla="*/ 1800 w 21600"/>
                      <a:gd name="T9" fmla="*/ 1800 h 21600"/>
                      <a:gd name="T10" fmla="*/ 19800 w 21600"/>
                      <a:gd name="T11" fmla="*/ 19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BB8E1"/>
                      </a:gs>
                      <a:gs pos="100000">
                        <a:srgbClr val="7BB8E1">
                          <a:gamma/>
                          <a:shade val="26275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01" name="AutoShape 3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8755" y="1671"/>
                    <a:ext cx="883" cy="38"/>
                  </a:xfrm>
                  <a:custGeom>
                    <a:avLst/>
                    <a:gdLst>
                      <a:gd name="G0" fmla="+- 764 0 0"/>
                      <a:gd name="G1" fmla="+- 21600 0 764"/>
                      <a:gd name="G2" fmla="*/ 764 1 2"/>
                      <a:gd name="G3" fmla="+- 21600 0 G2"/>
                      <a:gd name="G4" fmla="+/ 764 21600 2"/>
                      <a:gd name="G5" fmla="+/ G1 0 2"/>
                      <a:gd name="G6" fmla="*/ 21600 21600 764"/>
                      <a:gd name="G7" fmla="*/ G6 1 2"/>
                      <a:gd name="G8" fmla="+- 21600 0 G7"/>
                      <a:gd name="G9" fmla="*/ 21600 1 2"/>
                      <a:gd name="G10" fmla="+- 764 0 G9"/>
                      <a:gd name="G11" fmla="?: G10 G8 0"/>
                      <a:gd name="G12" fmla="?: G10 G7 21600"/>
                      <a:gd name="T0" fmla="*/ 21218 w 21600"/>
                      <a:gd name="T1" fmla="*/ 10800 h 21600"/>
                      <a:gd name="T2" fmla="*/ 10800 w 21600"/>
                      <a:gd name="T3" fmla="*/ 21600 h 21600"/>
                      <a:gd name="T4" fmla="*/ 382 w 21600"/>
                      <a:gd name="T5" fmla="*/ 10800 h 21600"/>
                      <a:gd name="T6" fmla="*/ 10800 w 21600"/>
                      <a:gd name="T7" fmla="*/ 0 h 21600"/>
                      <a:gd name="T8" fmla="*/ 2182 w 21600"/>
                      <a:gd name="T9" fmla="*/ 2182 h 21600"/>
                      <a:gd name="T10" fmla="*/ 19418 w 21600"/>
                      <a:gd name="T11" fmla="*/ 19418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764" y="21600"/>
                        </a:lnTo>
                        <a:lnTo>
                          <a:pt x="20836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BB8E1"/>
                      </a:gs>
                      <a:gs pos="100000">
                        <a:srgbClr val="7BB8E1">
                          <a:gamma/>
                          <a:shade val="25882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70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669" y="1066"/>
                  <a:ext cx="448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Data</a:t>
                  </a:r>
                </a:p>
              </p:txBody>
            </p:sp>
            <p:sp>
              <p:nvSpPr>
                <p:cNvPr id="11370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66" y="1066"/>
                  <a:ext cx="457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CRC</a:t>
                  </a:r>
                </a:p>
              </p:txBody>
            </p:sp>
          </p:grpSp>
        </p:grpSp>
      </p:grp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5353025" y="2895773"/>
            <a:ext cx="15525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标准以太网帧</a:t>
            </a:r>
          </a:p>
        </p:txBody>
      </p:sp>
      <p:sp>
        <p:nvSpPr>
          <p:cNvPr id="113705" name="Line 41"/>
          <p:cNvSpPr>
            <a:spLocks noChangeShapeType="1"/>
          </p:cNvSpPr>
          <p:nvPr/>
        </p:nvSpPr>
        <p:spPr bwMode="auto">
          <a:xfrm flipH="1">
            <a:off x="4604507" y="2691769"/>
            <a:ext cx="339009" cy="7470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6" name="Line 42"/>
          <p:cNvSpPr>
            <a:spLocks noChangeShapeType="1"/>
          </p:cNvSpPr>
          <p:nvPr/>
        </p:nvSpPr>
        <p:spPr bwMode="auto">
          <a:xfrm>
            <a:off x="4943515" y="2691769"/>
            <a:ext cx="340509" cy="7470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707" name="Group 43"/>
          <p:cNvGrpSpPr>
            <a:grpSpLocks/>
          </p:cNvGrpSpPr>
          <p:nvPr/>
        </p:nvGrpSpPr>
        <p:grpSpPr bwMode="auto">
          <a:xfrm>
            <a:off x="3107466" y="3440289"/>
            <a:ext cx="4776129" cy="1768547"/>
            <a:chOff x="1066" y="2160"/>
            <a:chExt cx="3184" cy="1179"/>
          </a:xfrm>
        </p:grpSpPr>
        <p:grpSp>
          <p:nvGrpSpPr>
            <p:cNvPr id="113708" name="Group 44"/>
            <p:cNvGrpSpPr>
              <a:grpSpLocks/>
            </p:cNvGrpSpPr>
            <p:nvPr/>
          </p:nvGrpSpPr>
          <p:grpSpPr bwMode="auto">
            <a:xfrm>
              <a:off x="1066" y="2160"/>
              <a:ext cx="3111" cy="363"/>
              <a:chOff x="839" y="2069"/>
              <a:chExt cx="3111" cy="363"/>
            </a:xfrm>
          </p:grpSpPr>
          <p:grpSp>
            <p:nvGrpSpPr>
              <p:cNvPr id="113709" name="Group 45"/>
              <p:cNvGrpSpPr>
                <a:grpSpLocks/>
              </p:cNvGrpSpPr>
              <p:nvPr/>
            </p:nvGrpSpPr>
            <p:grpSpPr bwMode="auto">
              <a:xfrm>
                <a:off x="839" y="2069"/>
                <a:ext cx="998" cy="363"/>
                <a:chOff x="839" y="2069"/>
                <a:chExt cx="998" cy="363"/>
              </a:xfrm>
            </p:grpSpPr>
            <p:grpSp>
              <p:nvGrpSpPr>
                <p:cNvPr id="113710" name="Group 46"/>
                <p:cNvGrpSpPr>
                  <a:grpSpLocks/>
                </p:cNvGrpSpPr>
                <p:nvPr/>
              </p:nvGrpSpPr>
              <p:grpSpPr bwMode="auto">
                <a:xfrm>
                  <a:off x="1428" y="2069"/>
                  <a:ext cx="409" cy="363"/>
                  <a:chOff x="3501" y="912"/>
                  <a:chExt cx="877" cy="583"/>
                </a:xfrm>
              </p:grpSpPr>
              <p:sp>
                <p:nvSpPr>
                  <p:cNvPr id="11371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7"/>
                    <a:ext cx="864" cy="573"/>
                  </a:xfrm>
                  <a:prstGeom prst="rect">
                    <a:avLst/>
                  </a:prstGeom>
                  <a:solidFill>
                    <a:srgbClr val="D6DB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135003" dir="2471156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1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1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326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14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912"/>
                    <a:ext cx="869" cy="48"/>
                  </a:xfrm>
                  <a:custGeom>
                    <a:avLst/>
                    <a:gdLst>
                      <a:gd name="G0" fmla="+- 795 0 0"/>
                      <a:gd name="G1" fmla="+- 21600 0 795"/>
                      <a:gd name="G2" fmla="*/ 795 1 2"/>
                      <a:gd name="G3" fmla="+- 21600 0 G2"/>
                      <a:gd name="G4" fmla="+/ 795 21600 2"/>
                      <a:gd name="G5" fmla="+/ G1 0 2"/>
                      <a:gd name="G6" fmla="*/ 21600 21600 795"/>
                      <a:gd name="G7" fmla="*/ G6 1 2"/>
                      <a:gd name="G8" fmla="+- 21600 0 G7"/>
                      <a:gd name="G9" fmla="*/ 21600 1 2"/>
                      <a:gd name="G10" fmla="+- 795 0 G9"/>
                      <a:gd name="G11" fmla="?: G10 G8 0"/>
                      <a:gd name="G12" fmla="?: G10 G7 21600"/>
                      <a:gd name="T0" fmla="*/ 21202 w 21600"/>
                      <a:gd name="T1" fmla="*/ 10800 h 21600"/>
                      <a:gd name="T2" fmla="*/ 10800 w 21600"/>
                      <a:gd name="T3" fmla="*/ 21600 h 21600"/>
                      <a:gd name="T4" fmla="*/ 398 w 21600"/>
                      <a:gd name="T5" fmla="*/ 10800 h 21600"/>
                      <a:gd name="T6" fmla="*/ 10800 w 21600"/>
                      <a:gd name="T7" fmla="*/ 0 h 21600"/>
                      <a:gd name="T8" fmla="*/ 2198 w 21600"/>
                      <a:gd name="T9" fmla="*/ 2198 h 21600"/>
                      <a:gd name="T10" fmla="*/ 19402 w 21600"/>
                      <a:gd name="T11" fmla="*/ 1940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795" y="21600"/>
                        </a:lnTo>
                        <a:lnTo>
                          <a:pt x="2080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15" name="AutoShape 5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501" y="1448"/>
                    <a:ext cx="877" cy="47"/>
                  </a:xfrm>
                  <a:custGeom>
                    <a:avLst/>
                    <a:gdLst>
                      <a:gd name="G0" fmla="+- 1489 0 0"/>
                      <a:gd name="G1" fmla="+- 21600 0 1489"/>
                      <a:gd name="G2" fmla="*/ 1489 1 2"/>
                      <a:gd name="G3" fmla="+- 21600 0 G2"/>
                      <a:gd name="G4" fmla="+/ 1489 21600 2"/>
                      <a:gd name="G5" fmla="+/ G1 0 2"/>
                      <a:gd name="G6" fmla="*/ 21600 21600 1489"/>
                      <a:gd name="G7" fmla="*/ G6 1 2"/>
                      <a:gd name="G8" fmla="+- 21600 0 G7"/>
                      <a:gd name="G9" fmla="*/ 21600 1 2"/>
                      <a:gd name="G10" fmla="+- 1489 0 G9"/>
                      <a:gd name="G11" fmla="?: G10 G8 0"/>
                      <a:gd name="G12" fmla="?: G10 G7 21600"/>
                      <a:gd name="T0" fmla="*/ 20855 w 21600"/>
                      <a:gd name="T1" fmla="*/ 10800 h 21600"/>
                      <a:gd name="T2" fmla="*/ 10800 w 21600"/>
                      <a:gd name="T3" fmla="*/ 21600 h 21600"/>
                      <a:gd name="T4" fmla="*/ 745 w 21600"/>
                      <a:gd name="T5" fmla="*/ 10800 h 21600"/>
                      <a:gd name="T6" fmla="*/ 10800 w 21600"/>
                      <a:gd name="T7" fmla="*/ 0 h 21600"/>
                      <a:gd name="T8" fmla="*/ 2545 w 21600"/>
                      <a:gd name="T9" fmla="*/ 2545 h 21600"/>
                      <a:gd name="T10" fmla="*/ 19055 w 21600"/>
                      <a:gd name="T11" fmla="*/ 19055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1489" y="21600"/>
                        </a:lnTo>
                        <a:lnTo>
                          <a:pt x="20111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36078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716" name="Group 52"/>
                <p:cNvGrpSpPr>
                  <a:grpSpLocks/>
                </p:cNvGrpSpPr>
                <p:nvPr/>
              </p:nvGrpSpPr>
              <p:grpSpPr bwMode="auto">
                <a:xfrm>
                  <a:off x="1020" y="2069"/>
                  <a:ext cx="408" cy="363"/>
                  <a:chOff x="3501" y="912"/>
                  <a:chExt cx="877" cy="583"/>
                </a:xfrm>
              </p:grpSpPr>
              <p:sp>
                <p:nvSpPr>
                  <p:cNvPr id="11371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7"/>
                    <a:ext cx="864" cy="573"/>
                  </a:xfrm>
                  <a:prstGeom prst="rect">
                    <a:avLst/>
                  </a:prstGeom>
                  <a:solidFill>
                    <a:srgbClr val="D6DB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135003" dir="2471156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1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1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6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20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912"/>
                    <a:ext cx="869" cy="48"/>
                  </a:xfrm>
                  <a:custGeom>
                    <a:avLst/>
                    <a:gdLst>
                      <a:gd name="G0" fmla="+- 795 0 0"/>
                      <a:gd name="G1" fmla="+- 21600 0 795"/>
                      <a:gd name="G2" fmla="*/ 795 1 2"/>
                      <a:gd name="G3" fmla="+- 21600 0 G2"/>
                      <a:gd name="G4" fmla="+/ 795 21600 2"/>
                      <a:gd name="G5" fmla="+/ G1 0 2"/>
                      <a:gd name="G6" fmla="*/ 21600 21600 795"/>
                      <a:gd name="G7" fmla="*/ G6 1 2"/>
                      <a:gd name="G8" fmla="+- 21600 0 G7"/>
                      <a:gd name="G9" fmla="*/ 21600 1 2"/>
                      <a:gd name="G10" fmla="+- 795 0 G9"/>
                      <a:gd name="G11" fmla="?: G10 G8 0"/>
                      <a:gd name="G12" fmla="?: G10 G7 21600"/>
                      <a:gd name="T0" fmla="*/ 21202 w 21600"/>
                      <a:gd name="T1" fmla="*/ 10800 h 21600"/>
                      <a:gd name="T2" fmla="*/ 10800 w 21600"/>
                      <a:gd name="T3" fmla="*/ 21600 h 21600"/>
                      <a:gd name="T4" fmla="*/ 398 w 21600"/>
                      <a:gd name="T5" fmla="*/ 10800 h 21600"/>
                      <a:gd name="T6" fmla="*/ 10800 w 21600"/>
                      <a:gd name="T7" fmla="*/ 0 h 21600"/>
                      <a:gd name="T8" fmla="*/ 2198 w 21600"/>
                      <a:gd name="T9" fmla="*/ 2198 h 21600"/>
                      <a:gd name="T10" fmla="*/ 19402 w 21600"/>
                      <a:gd name="T11" fmla="*/ 1940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795" y="21600"/>
                        </a:lnTo>
                        <a:lnTo>
                          <a:pt x="2080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D6DBFE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21" name="AutoShape 5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501" y="1448"/>
                    <a:ext cx="877" cy="47"/>
                  </a:xfrm>
                  <a:custGeom>
                    <a:avLst/>
                    <a:gdLst>
                      <a:gd name="G0" fmla="+- 1489 0 0"/>
                      <a:gd name="G1" fmla="+- 21600 0 1489"/>
                      <a:gd name="G2" fmla="*/ 1489 1 2"/>
                      <a:gd name="G3" fmla="+- 21600 0 G2"/>
                      <a:gd name="G4" fmla="+/ 1489 21600 2"/>
                      <a:gd name="G5" fmla="+/ G1 0 2"/>
                      <a:gd name="G6" fmla="*/ 21600 21600 1489"/>
                      <a:gd name="G7" fmla="*/ G6 1 2"/>
                      <a:gd name="G8" fmla="+- 21600 0 G7"/>
                      <a:gd name="G9" fmla="*/ 21600 1 2"/>
                      <a:gd name="G10" fmla="+- 1489 0 G9"/>
                      <a:gd name="G11" fmla="?: G10 G8 0"/>
                      <a:gd name="G12" fmla="?: G10 G7 21600"/>
                      <a:gd name="T0" fmla="*/ 20855 w 21600"/>
                      <a:gd name="T1" fmla="*/ 10800 h 21600"/>
                      <a:gd name="T2" fmla="*/ 10800 w 21600"/>
                      <a:gd name="T3" fmla="*/ 21600 h 21600"/>
                      <a:gd name="T4" fmla="*/ 745 w 21600"/>
                      <a:gd name="T5" fmla="*/ 10800 h 21600"/>
                      <a:gd name="T6" fmla="*/ 10800 w 21600"/>
                      <a:gd name="T7" fmla="*/ 0 h 21600"/>
                      <a:gd name="T8" fmla="*/ 2545 w 21600"/>
                      <a:gd name="T9" fmla="*/ 2545 h 21600"/>
                      <a:gd name="T10" fmla="*/ 19055 w 21600"/>
                      <a:gd name="T11" fmla="*/ 19055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1489" y="21600"/>
                        </a:lnTo>
                        <a:lnTo>
                          <a:pt x="20111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36078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72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839" y="2136"/>
                  <a:ext cx="78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DA</a:t>
                  </a:r>
                </a:p>
              </p:txBody>
            </p:sp>
            <p:sp>
              <p:nvSpPr>
                <p:cNvPr id="11372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466" y="2150"/>
                  <a:ext cx="328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SA</a:t>
                  </a:r>
                </a:p>
              </p:txBody>
            </p:sp>
          </p:grpSp>
          <p:grpSp>
            <p:nvGrpSpPr>
              <p:cNvPr id="113724" name="Group 60"/>
              <p:cNvGrpSpPr>
                <a:grpSpLocks/>
              </p:cNvGrpSpPr>
              <p:nvPr/>
            </p:nvGrpSpPr>
            <p:grpSpPr bwMode="auto">
              <a:xfrm>
                <a:off x="2268" y="2069"/>
                <a:ext cx="1682" cy="363"/>
                <a:chOff x="2268" y="2069"/>
                <a:chExt cx="1682" cy="363"/>
              </a:xfrm>
            </p:grpSpPr>
            <p:grpSp>
              <p:nvGrpSpPr>
                <p:cNvPr id="113725" name="Group 61"/>
                <p:cNvGrpSpPr>
                  <a:grpSpLocks/>
                </p:cNvGrpSpPr>
                <p:nvPr/>
              </p:nvGrpSpPr>
              <p:grpSpPr bwMode="auto">
                <a:xfrm>
                  <a:off x="2268" y="2069"/>
                  <a:ext cx="457" cy="363"/>
                  <a:chOff x="1811" y="2069"/>
                  <a:chExt cx="457" cy="363"/>
                </a:xfrm>
              </p:grpSpPr>
              <p:grpSp>
                <p:nvGrpSpPr>
                  <p:cNvPr id="11372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837" y="2069"/>
                    <a:ext cx="408" cy="363"/>
                    <a:chOff x="2441" y="912"/>
                    <a:chExt cx="877" cy="581"/>
                  </a:xfrm>
                </p:grpSpPr>
                <p:sp>
                  <p:nvSpPr>
                    <p:cNvPr id="113727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917"/>
                      <a:ext cx="864" cy="573"/>
                    </a:xfrm>
                    <a:prstGeom prst="rect">
                      <a:avLst/>
                    </a:prstGeom>
                    <a:solidFill>
                      <a:srgbClr val="0099CC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135003" dir="2471156" algn="ctr" rotWithShape="0">
                              <a:srgbClr val="DDDDDD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28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912"/>
                      <a:ext cx="47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4B70"/>
                        </a:gs>
                        <a:gs pos="100000">
                          <a:srgbClr val="0099CC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29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8" y="912"/>
                      <a:ext cx="49" cy="5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99CC"/>
                        </a:gs>
                        <a:gs pos="100000">
                          <a:srgbClr val="004060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30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9" y="912"/>
                      <a:ext cx="869" cy="47"/>
                    </a:xfrm>
                    <a:custGeom>
                      <a:avLst/>
                      <a:gdLst>
                        <a:gd name="G0" fmla="+- 1496 0 0"/>
                        <a:gd name="G1" fmla="+- 21600 0 1496"/>
                        <a:gd name="G2" fmla="*/ 1496 1 2"/>
                        <a:gd name="G3" fmla="+- 21600 0 G2"/>
                        <a:gd name="G4" fmla="+/ 1496 21600 2"/>
                        <a:gd name="G5" fmla="+/ G1 0 2"/>
                        <a:gd name="G6" fmla="*/ 21600 21600 1496"/>
                        <a:gd name="G7" fmla="*/ G6 1 2"/>
                        <a:gd name="G8" fmla="+- 21600 0 G7"/>
                        <a:gd name="G9" fmla="*/ 21600 1 2"/>
                        <a:gd name="G10" fmla="+- 1496 0 G9"/>
                        <a:gd name="G11" fmla="?: G10 G8 0"/>
                        <a:gd name="G12" fmla="?: G10 G7 21600"/>
                        <a:gd name="T0" fmla="*/ 20852 w 21600"/>
                        <a:gd name="T1" fmla="*/ 10800 h 21600"/>
                        <a:gd name="T2" fmla="*/ 10800 w 21600"/>
                        <a:gd name="T3" fmla="*/ 21600 h 21600"/>
                        <a:gd name="T4" fmla="*/ 748 w 21600"/>
                        <a:gd name="T5" fmla="*/ 10800 h 21600"/>
                        <a:gd name="T6" fmla="*/ 10800 w 21600"/>
                        <a:gd name="T7" fmla="*/ 0 h 21600"/>
                        <a:gd name="T8" fmla="*/ 2548 w 21600"/>
                        <a:gd name="T9" fmla="*/ 2548 h 21600"/>
                        <a:gd name="T10" fmla="*/ 19052 w 21600"/>
                        <a:gd name="T11" fmla="*/ 19052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496" y="21600"/>
                          </a:lnTo>
                          <a:lnTo>
                            <a:pt x="20104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004B70"/>
                        </a:gs>
                        <a:gs pos="100000">
                          <a:srgbClr val="0099CC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31" name="AutoShape 6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441" y="1445"/>
                      <a:ext cx="867" cy="47"/>
                    </a:xfrm>
                    <a:custGeom>
                      <a:avLst/>
                      <a:gdLst>
                        <a:gd name="G0" fmla="+- 971 0 0"/>
                        <a:gd name="G1" fmla="+- 21600 0 971"/>
                        <a:gd name="G2" fmla="*/ 971 1 2"/>
                        <a:gd name="G3" fmla="+- 21600 0 G2"/>
                        <a:gd name="G4" fmla="+/ 971 21600 2"/>
                        <a:gd name="G5" fmla="+/ G1 0 2"/>
                        <a:gd name="G6" fmla="*/ 21600 21600 971"/>
                        <a:gd name="G7" fmla="*/ G6 1 2"/>
                        <a:gd name="G8" fmla="+- 21600 0 G7"/>
                        <a:gd name="G9" fmla="*/ 21600 1 2"/>
                        <a:gd name="G10" fmla="+- 971 0 G9"/>
                        <a:gd name="G11" fmla="?: G10 G8 0"/>
                        <a:gd name="G12" fmla="?: G10 G7 21600"/>
                        <a:gd name="T0" fmla="*/ 21114 w 21600"/>
                        <a:gd name="T1" fmla="*/ 10800 h 21600"/>
                        <a:gd name="T2" fmla="*/ 10800 w 21600"/>
                        <a:gd name="T3" fmla="*/ 21600 h 21600"/>
                        <a:gd name="T4" fmla="*/ 486 w 21600"/>
                        <a:gd name="T5" fmla="*/ 10800 h 21600"/>
                        <a:gd name="T6" fmla="*/ 10800 w 21600"/>
                        <a:gd name="T7" fmla="*/ 0 h 21600"/>
                        <a:gd name="T8" fmla="*/ 2286 w 21600"/>
                        <a:gd name="T9" fmla="*/ 2286 h 21600"/>
                        <a:gd name="T10" fmla="*/ 19314 w 21600"/>
                        <a:gd name="T11" fmla="*/ 19314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971" y="21600"/>
                          </a:lnTo>
                          <a:lnTo>
                            <a:pt x="20629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0099CC"/>
                        </a:gs>
                        <a:gs pos="100000">
                          <a:srgbClr val="004D74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73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1" y="2154"/>
                    <a:ext cx="457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Type</a:t>
                    </a:r>
                  </a:p>
                </p:txBody>
              </p:sp>
            </p:grpSp>
            <p:grpSp>
              <p:nvGrpSpPr>
                <p:cNvPr id="113733" name="Group 69"/>
                <p:cNvGrpSpPr>
                  <a:grpSpLocks/>
                </p:cNvGrpSpPr>
                <p:nvPr/>
              </p:nvGrpSpPr>
              <p:grpSpPr bwMode="auto">
                <a:xfrm>
                  <a:off x="2697" y="2069"/>
                  <a:ext cx="1253" cy="363"/>
                  <a:chOff x="2470" y="981"/>
                  <a:chExt cx="1253" cy="363"/>
                </a:xfrm>
              </p:grpSpPr>
              <p:grpSp>
                <p:nvGrpSpPr>
                  <p:cNvPr id="113734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470" y="981"/>
                    <a:ext cx="1226" cy="363"/>
                    <a:chOff x="8064" y="1248"/>
                    <a:chExt cx="1152" cy="883"/>
                  </a:xfrm>
                </p:grpSpPr>
                <p:sp>
                  <p:nvSpPr>
                    <p:cNvPr id="113735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64" y="1248"/>
                      <a:ext cx="1133" cy="8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135003" dir="2471156" algn="ctr" rotWithShape="0">
                              <a:srgbClr val="DDDDDD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36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69" y="1248"/>
                      <a:ext cx="37" cy="8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37" name="AutoShap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70" y="1248"/>
                      <a:ext cx="1140" cy="38"/>
                    </a:xfrm>
                    <a:custGeom>
                      <a:avLst/>
                      <a:gdLst>
                        <a:gd name="G0" fmla="+- 1496 0 0"/>
                        <a:gd name="G1" fmla="+- 21600 0 1496"/>
                        <a:gd name="G2" fmla="*/ 1496 1 2"/>
                        <a:gd name="G3" fmla="+- 21600 0 G2"/>
                        <a:gd name="G4" fmla="+/ 1496 21600 2"/>
                        <a:gd name="G5" fmla="+/ G1 0 2"/>
                        <a:gd name="G6" fmla="*/ 21600 21600 1496"/>
                        <a:gd name="G7" fmla="*/ G6 1 2"/>
                        <a:gd name="G8" fmla="+- 21600 0 G7"/>
                        <a:gd name="G9" fmla="*/ 21600 1 2"/>
                        <a:gd name="G10" fmla="+- 1496 0 G9"/>
                        <a:gd name="G11" fmla="?: G10 G8 0"/>
                        <a:gd name="G12" fmla="?: G10 G7 21600"/>
                        <a:gd name="T0" fmla="*/ 20852 w 21600"/>
                        <a:gd name="T1" fmla="*/ 10800 h 21600"/>
                        <a:gd name="T2" fmla="*/ 10800 w 21600"/>
                        <a:gd name="T3" fmla="*/ 21600 h 21600"/>
                        <a:gd name="T4" fmla="*/ 748 w 21600"/>
                        <a:gd name="T5" fmla="*/ 10800 h 21600"/>
                        <a:gd name="T6" fmla="*/ 10800 w 21600"/>
                        <a:gd name="T7" fmla="*/ 0 h 21600"/>
                        <a:gd name="T8" fmla="*/ 2548 w 21600"/>
                        <a:gd name="T9" fmla="*/ 2548 h 21600"/>
                        <a:gd name="T10" fmla="*/ 19052 w 21600"/>
                        <a:gd name="T11" fmla="*/ 19052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496" y="21600"/>
                          </a:lnTo>
                          <a:lnTo>
                            <a:pt x="20104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38" name="AutoShape 74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64" y="2093"/>
                      <a:ext cx="1152" cy="38"/>
                    </a:xfrm>
                    <a:custGeom>
                      <a:avLst/>
                      <a:gdLst>
                        <a:gd name="G0" fmla="+- 764 0 0"/>
                        <a:gd name="G1" fmla="+- 21600 0 764"/>
                        <a:gd name="G2" fmla="*/ 764 1 2"/>
                        <a:gd name="G3" fmla="+- 21600 0 G2"/>
                        <a:gd name="G4" fmla="+/ 764 21600 2"/>
                        <a:gd name="G5" fmla="+/ G1 0 2"/>
                        <a:gd name="G6" fmla="*/ 21600 21600 764"/>
                        <a:gd name="G7" fmla="*/ G6 1 2"/>
                        <a:gd name="G8" fmla="+- 21600 0 G7"/>
                        <a:gd name="G9" fmla="*/ 21600 1 2"/>
                        <a:gd name="G10" fmla="+- 764 0 G9"/>
                        <a:gd name="G11" fmla="?: G10 G8 0"/>
                        <a:gd name="G12" fmla="?: G10 G7 21600"/>
                        <a:gd name="T0" fmla="*/ 21218 w 21600"/>
                        <a:gd name="T1" fmla="*/ 10800 h 21600"/>
                        <a:gd name="T2" fmla="*/ 10800 w 21600"/>
                        <a:gd name="T3" fmla="*/ 21600 h 21600"/>
                        <a:gd name="T4" fmla="*/ 382 w 21600"/>
                        <a:gd name="T5" fmla="*/ 10800 h 21600"/>
                        <a:gd name="T6" fmla="*/ 10800 w 21600"/>
                        <a:gd name="T7" fmla="*/ 0 h 21600"/>
                        <a:gd name="T8" fmla="*/ 2182 w 21600"/>
                        <a:gd name="T9" fmla="*/ 2182 h 21600"/>
                        <a:gd name="T10" fmla="*/ 19418 w 21600"/>
                        <a:gd name="T11" fmla="*/ 19418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764" y="21600"/>
                          </a:lnTo>
                          <a:lnTo>
                            <a:pt x="20836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25882"/>
                            <a:invGamma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39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70" y="1248"/>
                      <a:ext cx="308" cy="883"/>
                    </a:xfrm>
                    <a:prstGeom prst="rect">
                      <a:avLst/>
                    </a:prstGeom>
                    <a:solidFill>
                      <a:srgbClr val="7BB8E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40" name="AutoShap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70" y="1248"/>
                      <a:ext cx="346" cy="3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*/ 0 1 2"/>
                        <a:gd name="G3" fmla="+- 21600 0 G2"/>
                        <a:gd name="G4" fmla="+/ 0 21600 2"/>
                        <a:gd name="G5" fmla="+/ G1 0 2"/>
                        <a:gd name="G6" fmla="*/ 21600 21600 0"/>
                        <a:gd name="G7" fmla="*/ G6 1 2"/>
                        <a:gd name="G8" fmla="+- 21600 0 G7"/>
                        <a:gd name="G9" fmla="*/ 21600 1 2"/>
                        <a:gd name="G10" fmla="+- 0 0 G9"/>
                        <a:gd name="G11" fmla="?: G10 G8 0"/>
                        <a:gd name="G12" fmla="?: G10 G7 21600"/>
                        <a:gd name="T0" fmla="*/ 21600 w 21600"/>
                        <a:gd name="T1" fmla="*/ 10800 h 21600"/>
                        <a:gd name="T2" fmla="*/ 10800 w 21600"/>
                        <a:gd name="T3" fmla="*/ 21600 h 21600"/>
                        <a:gd name="T4" fmla="*/ 0 w 21600"/>
                        <a:gd name="T5" fmla="*/ 10800 h 21600"/>
                        <a:gd name="T6" fmla="*/ 10800 w 21600"/>
                        <a:gd name="T7" fmla="*/ 0 h 21600"/>
                        <a:gd name="T8" fmla="*/ 1800 w 21600"/>
                        <a:gd name="T9" fmla="*/ 1800 h 21600"/>
                        <a:gd name="T10" fmla="*/ 19800 w 21600"/>
                        <a:gd name="T11" fmla="*/ 19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7BB8E1">
                            <a:gamma/>
                            <a:shade val="26275"/>
                            <a:invGamma/>
                          </a:srgbClr>
                        </a:gs>
                        <a:gs pos="100000">
                          <a:srgbClr val="7BB8E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41" name="AutoShape 7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870" y="2093"/>
                      <a:ext cx="346" cy="3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*/ 0 1 2"/>
                        <a:gd name="G3" fmla="+- 21600 0 G2"/>
                        <a:gd name="G4" fmla="+/ 0 21600 2"/>
                        <a:gd name="G5" fmla="+/ G1 0 2"/>
                        <a:gd name="G6" fmla="*/ 21600 21600 0"/>
                        <a:gd name="G7" fmla="*/ G6 1 2"/>
                        <a:gd name="G8" fmla="+- 21600 0 G7"/>
                        <a:gd name="G9" fmla="*/ 21600 1 2"/>
                        <a:gd name="G10" fmla="+- 0 0 G9"/>
                        <a:gd name="G11" fmla="?: G10 G8 0"/>
                        <a:gd name="G12" fmla="?: G10 G7 21600"/>
                        <a:gd name="T0" fmla="*/ 21600 w 21600"/>
                        <a:gd name="T1" fmla="*/ 10800 h 21600"/>
                        <a:gd name="T2" fmla="*/ 10800 w 21600"/>
                        <a:gd name="T3" fmla="*/ 21600 h 21600"/>
                        <a:gd name="T4" fmla="*/ 0 w 21600"/>
                        <a:gd name="T5" fmla="*/ 10800 h 21600"/>
                        <a:gd name="T6" fmla="*/ 10800 w 21600"/>
                        <a:gd name="T7" fmla="*/ 0 h 21600"/>
                        <a:gd name="T8" fmla="*/ 1800 w 21600"/>
                        <a:gd name="T9" fmla="*/ 1800 h 21600"/>
                        <a:gd name="T10" fmla="*/ 19800 w 21600"/>
                        <a:gd name="T11" fmla="*/ 19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7BB8E1"/>
                        </a:gs>
                        <a:gs pos="100000">
                          <a:srgbClr val="7BB8E1">
                            <a:gamma/>
                            <a:shade val="26275"/>
                            <a:invGamma/>
                          </a:srgb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742" name="AutoShape 78"/>
                    <p:cNvSpPr>
                      <a:spLocks noChangeArrowheads="1"/>
                    </p:cNvSpPr>
                    <p:nvPr/>
                  </p:nvSpPr>
                  <p:spPr bwMode="auto">
                    <a:xfrm rot="16200000" flipV="1">
                      <a:off x="8755" y="1671"/>
                      <a:ext cx="883" cy="38"/>
                    </a:xfrm>
                    <a:custGeom>
                      <a:avLst/>
                      <a:gdLst>
                        <a:gd name="G0" fmla="+- 764 0 0"/>
                        <a:gd name="G1" fmla="+- 21600 0 764"/>
                        <a:gd name="G2" fmla="*/ 764 1 2"/>
                        <a:gd name="G3" fmla="+- 21600 0 G2"/>
                        <a:gd name="G4" fmla="+/ 764 21600 2"/>
                        <a:gd name="G5" fmla="+/ G1 0 2"/>
                        <a:gd name="G6" fmla="*/ 21600 21600 764"/>
                        <a:gd name="G7" fmla="*/ G6 1 2"/>
                        <a:gd name="G8" fmla="+- 21600 0 G7"/>
                        <a:gd name="G9" fmla="*/ 21600 1 2"/>
                        <a:gd name="G10" fmla="+- 764 0 G9"/>
                        <a:gd name="G11" fmla="?: G10 G8 0"/>
                        <a:gd name="G12" fmla="?: G10 G7 21600"/>
                        <a:gd name="T0" fmla="*/ 21218 w 21600"/>
                        <a:gd name="T1" fmla="*/ 10800 h 21600"/>
                        <a:gd name="T2" fmla="*/ 10800 w 21600"/>
                        <a:gd name="T3" fmla="*/ 21600 h 21600"/>
                        <a:gd name="T4" fmla="*/ 382 w 21600"/>
                        <a:gd name="T5" fmla="*/ 10800 h 21600"/>
                        <a:gd name="T6" fmla="*/ 10800 w 21600"/>
                        <a:gd name="T7" fmla="*/ 0 h 21600"/>
                        <a:gd name="T8" fmla="*/ 2182 w 21600"/>
                        <a:gd name="T9" fmla="*/ 2182 h 21600"/>
                        <a:gd name="T10" fmla="*/ 19418 w 21600"/>
                        <a:gd name="T11" fmla="*/ 19418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764" y="21600"/>
                          </a:lnTo>
                          <a:lnTo>
                            <a:pt x="20836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7BB8E1"/>
                        </a:gs>
                        <a:gs pos="100000">
                          <a:srgbClr val="7BB8E1">
                            <a:gamma/>
                            <a:shade val="25882"/>
                            <a:invGamma/>
                          </a:srgbClr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66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743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9" y="1066"/>
                    <a:ext cx="448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Data</a:t>
                    </a:r>
                  </a:p>
                </p:txBody>
              </p:sp>
              <p:sp>
                <p:nvSpPr>
                  <p:cNvPr id="113744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6" y="1066"/>
                    <a:ext cx="457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CRC</a:t>
                    </a:r>
                  </a:p>
                </p:txBody>
              </p:sp>
            </p:grpSp>
          </p:grpSp>
          <p:grpSp>
            <p:nvGrpSpPr>
              <p:cNvPr id="113745" name="Group 81"/>
              <p:cNvGrpSpPr>
                <a:grpSpLocks/>
              </p:cNvGrpSpPr>
              <p:nvPr/>
            </p:nvGrpSpPr>
            <p:grpSpPr bwMode="auto">
              <a:xfrm>
                <a:off x="1837" y="2069"/>
                <a:ext cx="453" cy="363"/>
                <a:chOff x="2245" y="2069"/>
                <a:chExt cx="453" cy="363"/>
              </a:xfrm>
            </p:grpSpPr>
            <p:grpSp>
              <p:nvGrpSpPr>
                <p:cNvPr id="113746" name="Group 82"/>
                <p:cNvGrpSpPr>
                  <a:grpSpLocks/>
                </p:cNvGrpSpPr>
                <p:nvPr/>
              </p:nvGrpSpPr>
              <p:grpSpPr bwMode="auto">
                <a:xfrm>
                  <a:off x="2245" y="2069"/>
                  <a:ext cx="453" cy="363"/>
                  <a:chOff x="1343" y="912"/>
                  <a:chExt cx="878" cy="583"/>
                </a:xfrm>
              </p:grpSpPr>
              <p:sp>
                <p:nvSpPr>
                  <p:cNvPr id="11374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912"/>
                    <a:ext cx="864" cy="573"/>
                  </a:xfrm>
                  <a:prstGeom prst="rect">
                    <a:avLst/>
                  </a:prstGeom>
                  <a:solidFill>
                    <a:srgbClr val="FFEFA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135003" dir="2471156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4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EFAD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4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912"/>
                    <a:ext cx="47" cy="5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EFAD"/>
                      </a:gs>
                      <a:gs pos="100000">
                        <a:srgbClr val="FFEFAD">
                          <a:gamma/>
                          <a:shade val="26275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50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48" y="912"/>
                    <a:ext cx="869" cy="48"/>
                  </a:xfrm>
                  <a:custGeom>
                    <a:avLst/>
                    <a:gdLst>
                      <a:gd name="G0" fmla="+- 696 0 0"/>
                      <a:gd name="G1" fmla="+- 21600 0 696"/>
                      <a:gd name="G2" fmla="*/ 696 1 2"/>
                      <a:gd name="G3" fmla="+- 21600 0 G2"/>
                      <a:gd name="G4" fmla="+/ 696 21600 2"/>
                      <a:gd name="G5" fmla="+/ G1 0 2"/>
                      <a:gd name="G6" fmla="*/ 21600 21600 696"/>
                      <a:gd name="G7" fmla="*/ G6 1 2"/>
                      <a:gd name="G8" fmla="+- 21600 0 G7"/>
                      <a:gd name="G9" fmla="*/ 21600 1 2"/>
                      <a:gd name="G10" fmla="+- 696 0 G9"/>
                      <a:gd name="G11" fmla="?: G10 G8 0"/>
                      <a:gd name="G12" fmla="?: G10 G7 21600"/>
                      <a:gd name="T0" fmla="*/ 21252 w 21600"/>
                      <a:gd name="T1" fmla="*/ 10800 h 21600"/>
                      <a:gd name="T2" fmla="*/ 10800 w 21600"/>
                      <a:gd name="T3" fmla="*/ 21600 h 21600"/>
                      <a:gd name="T4" fmla="*/ 348 w 21600"/>
                      <a:gd name="T5" fmla="*/ 10800 h 21600"/>
                      <a:gd name="T6" fmla="*/ 10800 w 21600"/>
                      <a:gd name="T7" fmla="*/ 0 h 21600"/>
                      <a:gd name="T8" fmla="*/ 2148 w 21600"/>
                      <a:gd name="T9" fmla="*/ 2148 h 21600"/>
                      <a:gd name="T10" fmla="*/ 19452 w 21600"/>
                      <a:gd name="T11" fmla="*/ 1945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696" y="21600"/>
                        </a:lnTo>
                        <a:lnTo>
                          <a:pt x="20904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EFAD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51" name="AutoShape 8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344" y="1448"/>
                    <a:ext cx="877" cy="47"/>
                  </a:xfrm>
                  <a:custGeom>
                    <a:avLst/>
                    <a:gdLst>
                      <a:gd name="G0" fmla="+- 1489 0 0"/>
                      <a:gd name="G1" fmla="+- 21600 0 1489"/>
                      <a:gd name="G2" fmla="*/ 1489 1 2"/>
                      <a:gd name="G3" fmla="+- 21600 0 G2"/>
                      <a:gd name="G4" fmla="+/ 1489 21600 2"/>
                      <a:gd name="G5" fmla="+/ G1 0 2"/>
                      <a:gd name="G6" fmla="*/ 21600 21600 1489"/>
                      <a:gd name="G7" fmla="*/ G6 1 2"/>
                      <a:gd name="G8" fmla="+- 21600 0 G7"/>
                      <a:gd name="G9" fmla="*/ 21600 1 2"/>
                      <a:gd name="G10" fmla="+- 1489 0 G9"/>
                      <a:gd name="G11" fmla="?: G10 G8 0"/>
                      <a:gd name="G12" fmla="?: G10 G7 21600"/>
                      <a:gd name="T0" fmla="*/ 20855 w 21600"/>
                      <a:gd name="T1" fmla="*/ 10800 h 21600"/>
                      <a:gd name="T2" fmla="*/ 10800 w 21600"/>
                      <a:gd name="T3" fmla="*/ 21600 h 21600"/>
                      <a:gd name="T4" fmla="*/ 745 w 21600"/>
                      <a:gd name="T5" fmla="*/ 10800 h 21600"/>
                      <a:gd name="T6" fmla="*/ 10800 w 21600"/>
                      <a:gd name="T7" fmla="*/ 0 h 21600"/>
                      <a:gd name="T8" fmla="*/ 2545 w 21600"/>
                      <a:gd name="T9" fmla="*/ 2545 h 21600"/>
                      <a:gd name="T10" fmla="*/ 19055 w 21600"/>
                      <a:gd name="T11" fmla="*/ 19055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1489" y="21600"/>
                        </a:lnTo>
                        <a:lnTo>
                          <a:pt x="20111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EFAD"/>
                      </a:gs>
                      <a:gs pos="100000">
                        <a:srgbClr val="FFEFAD">
                          <a:gamma/>
                          <a:shade val="2588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66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75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323" y="2151"/>
                  <a:ext cx="337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tag</a:t>
                  </a:r>
                </a:p>
              </p:txBody>
            </p:sp>
          </p:grpSp>
        </p:grpSp>
        <p:grpSp>
          <p:nvGrpSpPr>
            <p:cNvPr id="113753" name="Group 89"/>
            <p:cNvGrpSpPr>
              <a:grpSpLocks/>
            </p:cNvGrpSpPr>
            <p:nvPr/>
          </p:nvGrpSpPr>
          <p:grpSpPr bwMode="auto">
            <a:xfrm>
              <a:off x="1292" y="2931"/>
              <a:ext cx="1360" cy="408"/>
              <a:chOff x="1417" y="3143"/>
              <a:chExt cx="2508" cy="1004"/>
            </a:xfrm>
          </p:grpSpPr>
          <p:sp>
            <p:nvSpPr>
              <p:cNvPr id="113754" name="Rectangle 90"/>
              <p:cNvSpPr>
                <a:spLocks noChangeArrowheads="1"/>
              </p:cNvSpPr>
              <p:nvPr/>
            </p:nvSpPr>
            <p:spPr bwMode="auto">
              <a:xfrm>
                <a:off x="1427" y="3151"/>
                <a:ext cx="2468" cy="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35003" dir="2471156" algn="ctr" rotWithShape="0">
                        <a:srgbClr val="DDDDDD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55" name="Rectangle 91"/>
              <p:cNvSpPr>
                <a:spLocks noChangeArrowheads="1"/>
              </p:cNvSpPr>
              <p:nvPr/>
            </p:nvSpPr>
            <p:spPr bwMode="auto">
              <a:xfrm>
                <a:off x="1427" y="3143"/>
                <a:ext cx="145" cy="1001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56" name="Rectangle 92"/>
              <p:cNvSpPr>
                <a:spLocks noChangeArrowheads="1"/>
              </p:cNvSpPr>
              <p:nvPr/>
            </p:nvSpPr>
            <p:spPr bwMode="auto">
              <a:xfrm>
                <a:off x="3772" y="3143"/>
                <a:ext cx="139" cy="1001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57" name="AutoShape 93"/>
              <p:cNvSpPr>
                <a:spLocks noChangeArrowheads="1"/>
              </p:cNvSpPr>
              <p:nvPr/>
            </p:nvSpPr>
            <p:spPr bwMode="auto">
              <a:xfrm>
                <a:off x="1429" y="3143"/>
                <a:ext cx="2484" cy="141"/>
              </a:xfrm>
              <a:custGeom>
                <a:avLst/>
                <a:gdLst>
                  <a:gd name="G0" fmla="+- 1496 0 0"/>
                  <a:gd name="G1" fmla="+- 21600 0 1496"/>
                  <a:gd name="G2" fmla="*/ 1496 1 2"/>
                  <a:gd name="G3" fmla="+- 21600 0 G2"/>
                  <a:gd name="G4" fmla="+/ 1496 21600 2"/>
                  <a:gd name="G5" fmla="+/ G1 0 2"/>
                  <a:gd name="G6" fmla="*/ 21600 21600 1496"/>
                  <a:gd name="G7" fmla="*/ G6 1 2"/>
                  <a:gd name="G8" fmla="+- 21600 0 G7"/>
                  <a:gd name="G9" fmla="*/ 21600 1 2"/>
                  <a:gd name="G10" fmla="+- 1496 0 G9"/>
                  <a:gd name="G11" fmla="?: G10 G8 0"/>
                  <a:gd name="G12" fmla="?: G10 G7 21600"/>
                  <a:gd name="T0" fmla="*/ 20852 w 21600"/>
                  <a:gd name="T1" fmla="*/ 10800 h 21600"/>
                  <a:gd name="T2" fmla="*/ 10800 w 21600"/>
                  <a:gd name="T3" fmla="*/ 21600 h 21600"/>
                  <a:gd name="T4" fmla="*/ 748 w 21600"/>
                  <a:gd name="T5" fmla="*/ 10800 h 21600"/>
                  <a:gd name="T6" fmla="*/ 10800 w 21600"/>
                  <a:gd name="T7" fmla="*/ 0 h 21600"/>
                  <a:gd name="T8" fmla="*/ 2548 w 21600"/>
                  <a:gd name="T9" fmla="*/ 2548 h 21600"/>
                  <a:gd name="T10" fmla="*/ 19052 w 21600"/>
                  <a:gd name="T11" fmla="*/ 190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96" y="21600"/>
                    </a:lnTo>
                    <a:lnTo>
                      <a:pt x="2010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58" name="AutoShape 94"/>
              <p:cNvSpPr>
                <a:spLocks noChangeArrowheads="1"/>
              </p:cNvSpPr>
              <p:nvPr/>
            </p:nvSpPr>
            <p:spPr bwMode="auto">
              <a:xfrm flipV="1">
                <a:off x="1417" y="4036"/>
                <a:ext cx="2508" cy="111"/>
              </a:xfrm>
              <a:custGeom>
                <a:avLst/>
                <a:gdLst>
                  <a:gd name="G0" fmla="+- 1489 0 0"/>
                  <a:gd name="G1" fmla="+- 21600 0 1489"/>
                  <a:gd name="G2" fmla="*/ 1489 1 2"/>
                  <a:gd name="G3" fmla="+- 21600 0 G2"/>
                  <a:gd name="G4" fmla="+/ 1489 21600 2"/>
                  <a:gd name="G5" fmla="+/ G1 0 2"/>
                  <a:gd name="G6" fmla="*/ 21600 21600 1489"/>
                  <a:gd name="G7" fmla="*/ G6 1 2"/>
                  <a:gd name="G8" fmla="+- 21600 0 G7"/>
                  <a:gd name="G9" fmla="*/ 21600 1 2"/>
                  <a:gd name="G10" fmla="+- 1489 0 G9"/>
                  <a:gd name="G11" fmla="?: G10 G8 0"/>
                  <a:gd name="G12" fmla="?: G10 G7 21600"/>
                  <a:gd name="T0" fmla="*/ 20855 w 21600"/>
                  <a:gd name="T1" fmla="*/ 10800 h 21600"/>
                  <a:gd name="T2" fmla="*/ 10800 w 21600"/>
                  <a:gd name="T3" fmla="*/ 21600 h 21600"/>
                  <a:gd name="T4" fmla="*/ 745 w 21600"/>
                  <a:gd name="T5" fmla="*/ 10800 h 21600"/>
                  <a:gd name="T6" fmla="*/ 10800 w 21600"/>
                  <a:gd name="T7" fmla="*/ 0 h 21600"/>
                  <a:gd name="T8" fmla="*/ 2545 w 21600"/>
                  <a:gd name="T9" fmla="*/ 2545 h 21600"/>
                  <a:gd name="T10" fmla="*/ 19055 w 21600"/>
                  <a:gd name="T11" fmla="*/ 1905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588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13759" name="Group 95"/>
            <p:cNvGrpSpPr>
              <a:grpSpLocks/>
            </p:cNvGrpSpPr>
            <p:nvPr/>
          </p:nvGrpSpPr>
          <p:grpSpPr bwMode="auto">
            <a:xfrm>
              <a:off x="2608" y="2931"/>
              <a:ext cx="680" cy="408"/>
              <a:chOff x="1417" y="3143"/>
              <a:chExt cx="2508" cy="1004"/>
            </a:xfrm>
          </p:grpSpPr>
          <p:sp>
            <p:nvSpPr>
              <p:cNvPr id="113760" name="Rectangle 96"/>
              <p:cNvSpPr>
                <a:spLocks noChangeArrowheads="1"/>
              </p:cNvSpPr>
              <p:nvPr/>
            </p:nvSpPr>
            <p:spPr bwMode="auto">
              <a:xfrm>
                <a:off x="1427" y="3151"/>
                <a:ext cx="2468" cy="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35003" dir="2471156" algn="ctr" rotWithShape="0">
                        <a:srgbClr val="DDDDDD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61" name="Rectangle 97"/>
              <p:cNvSpPr>
                <a:spLocks noChangeArrowheads="1"/>
              </p:cNvSpPr>
              <p:nvPr/>
            </p:nvSpPr>
            <p:spPr bwMode="auto">
              <a:xfrm>
                <a:off x="1427" y="3143"/>
                <a:ext cx="145" cy="1001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62" name="Rectangle 98"/>
              <p:cNvSpPr>
                <a:spLocks noChangeArrowheads="1"/>
              </p:cNvSpPr>
              <p:nvPr/>
            </p:nvSpPr>
            <p:spPr bwMode="auto">
              <a:xfrm>
                <a:off x="3772" y="3143"/>
                <a:ext cx="139" cy="1001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63" name="AutoShape 99"/>
              <p:cNvSpPr>
                <a:spLocks noChangeArrowheads="1"/>
              </p:cNvSpPr>
              <p:nvPr/>
            </p:nvSpPr>
            <p:spPr bwMode="auto">
              <a:xfrm>
                <a:off x="1429" y="3143"/>
                <a:ext cx="2484" cy="141"/>
              </a:xfrm>
              <a:custGeom>
                <a:avLst/>
                <a:gdLst>
                  <a:gd name="G0" fmla="+- 1496 0 0"/>
                  <a:gd name="G1" fmla="+- 21600 0 1496"/>
                  <a:gd name="G2" fmla="*/ 1496 1 2"/>
                  <a:gd name="G3" fmla="+- 21600 0 G2"/>
                  <a:gd name="G4" fmla="+/ 1496 21600 2"/>
                  <a:gd name="G5" fmla="+/ G1 0 2"/>
                  <a:gd name="G6" fmla="*/ 21600 21600 1496"/>
                  <a:gd name="G7" fmla="*/ G6 1 2"/>
                  <a:gd name="G8" fmla="+- 21600 0 G7"/>
                  <a:gd name="G9" fmla="*/ 21600 1 2"/>
                  <a:gd name="G10" fmla="+- 1496 0 G9"/>
                  <a:gd name="G11" fmla="?: G10 G8 0"/>
                  <a:gd name="G12" fmla="?: G10 G7 21600"/>
                  <a:gd name="T0" fmla="*/ 20852 w 21600"/>
                  <a:gd name="T1" fmla="*/ 10800 h 21600"/>
                  <a:gd name="T2" fmla="*/ 10800 w 21600"/>
                  <a:gd name="T3" fmla="*/ 21600 h 21600"/>
                  <a:gd name="T4" fmla="*/ 748 w 21600"/>
                  <a:gd name="T5" fmla="*/ 10800 h 21600"/>
                  <a:gd name="T6" fmla="*/ 10800 w 21600"/>
                  <a:gd name="T7" fmla="*/ 0 h 21600"/>
                  <a:gd name="T8" fmla="*/ 2548 w 21600"/>
                  <a:gd name="T9" fmla="*/ 2548 h 21600"/>
                  <a:gd name="T10" fmla="*/ 19052 w 21600"/>
                  <a:gd name="T11" fmla="*/ 190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96" y="21600"/>
                    </a:lnTo>
                    <a:lnTo>
                      <a:pt x="2010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64" name="AutoShape 100"/>
              <p:cNvSpPr>
                <a:spLocks noChangeArrowheads="1"/>
              </p:cNvSpPr>
              <p:nvPr/>
            </p:nvSpPr>
            <p:spPr bwMode="auto">
              <a:xfrm flipV="1">
                <a:off x="1417" y="4036"/>
                <a:ext cx="2508" cy="111"/>
              </a:xfrm>
              <a:custGeom>
                <a:avLst/>
                <a:gdLst>
                  <a:gd name="G0" fmla="+- 1489 0 0"/>
                  <a:gd name="G1" fmla="+- 21600 0 1489"/>
                  <a:gd name="G2" fmla="*/ 1489 1 2"/>
                  <a:gd name="G3" fmla="+- 21600 0 G2"/>
                  <a:gd name="G4" fmla="+/ 1489 21600 2"/>
                  <a:gd name="G5" fmla="+/ G1 0 2"/>
                  <a:gd name="G6" fmla="*/ 21600 21600 1489"/>
                  <a:gd name="G7" fmla="*/ G6 1 2"/>
                  <a:gd name="G8" fmla="+- 21600 0 G7"/>
                  <a:gd name="G9" fmla="*/ 21600 1 2"/>
                  <a:gd name="G10" fmla="+- 1489 0 G9"/>
                  <a:gd name="G11" fmla="?: G10 G8 0"/>
                  <a:gd name="G12" fmla="?: G10 G7 21600"/>
                  <a:gd name="T0" fmla="*/ 20855 w 21600"/>
                  <a:gd name="T1" fmla="*/ 10800 h 21600"/>
                  <a:gd name="T2" fmla="*/ 10800 w 21600"/>
                  <a:gd name="T3" fmla="*/ 21600 h 21600"/>
                  <a:gd name="T4" fmla="*/ 745 w 21600"/>
                  <a:gd name="T5" fmla="*/ 10800 h 21600"/>
                  <a:gd name="T6" fmla="*/ 10800 w 21600"/>
                  <a:gd name="T7" fmla="*/ 0 h 21600"/>
                  <a:gd name="T8" fmla="*/ 2545 w 21600"/>
                  <a:gd name="T9" fmla="*/ 2545 h 21600"/>
                  <a:gd name="T10" fmla="*/ 19055 w 21600"/>
                  <a:gd name="T11" fmla="*/ 1905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588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13765" name="Text Box 101"/>
            <p:cNvSpPr txBox="1">
              <a:spLocks noChangeArrowheads="1"/>
            </p:cNvSpPr>
            <p:nvPr/>
          </p:nvSpPr>
          <p:spPr bwMode="auto">
            <a:xfrm>
              <a:off x="1710" y="3036"/>
              <a:ext cx="47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TPID</a:t>
              </a:r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2653" y="3036"/>
              <a:ext cx="60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Priority</a:t>
              </a:r>
            </a:p>
          </p:txBody>
        </p:sp>
        <p:grpSp>
          <p:nvGrpSpPr>
            <p:cNvPr id="113767" name="Group 103"/>
            <p:cNvGrpSpPr>
              <a:grpSpLocks/>
            </p:cNvGrpSpPr>
            <p:nvPr/>
          </p:nvGrpSpPr>
          <p:grpSpPr bwMode="auto">
            <a:xfrm>
              <a:off x="3288" y="2931"/>
              <a:ext cx="272" cy="408"/>
              <a:chOff x="1417" y="3143"/>
              <a:chExt cx="2508" cy="1004"/>
            </a:xfrm>
          </p:grpSpPr>
          <p:sp>
            <p:nvSpPr>
              <p:cNvPr id="113768" name="Rectangle 104"/>
              <p:cNvSpPr>
                <a:spLocks noChangeArrowheads="1"/>
              </p:cNvSpPr>
              <p:nvPr/>
            </p:nvSpPr>
            <p:spPr bwMode="auto">
              <a:xfrm>
                <a:off x="1427" y="3151"/>
                <a:ext cx="2468" cy="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35003" dir="2471156" algn="ctr" rotWithShape="0">
                        <a:srgbClr val="DDDDDD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69" name="Rectangle 105"/>
              <p:cNvSpPr>
                <a:spLocks noChangeArrowheads="1"/>
              </p:cNvSpPr>
              <p:nvPr/>
            </p:nvSpPr>
            <p:spPr bwMode="auto">
              <a:xfrm>
                <a:off x="1427" y="3143"/>
                <a:ext cx="145" cy="1001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70" name="Rectangle 106"/>
              <p:cNvSpPr>
                <a:spLocks noChangeArrowheads="1"/>
              </p:cNvSpPr>
              <p:nvPr/>
            </p:nvSpPr>
            <p:spPr bwMode="auto">
              <a:xfrm>
                <a:off x="3772" y="3143"/>
                <a:ext cx="139" cy="1001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71" name="AutoShape 107"/>
              <p:cNvSpPr>
                <a:spLocks noChangeArrowheads="1"/>
              </p:cNvSpPr>
              <p:nvPr/>
            </p:nvSpPr>
            <p:spPr bwMode="auto">
              <a:xfrm>
                <a:off x="1429" y="3143"/>
                <a:ext cx="2484" cy="141"/>
              </a:xfrm>
              <a:custGeom>
                <a:avLst/>
                <a:gdLst>
                  <a:gd name="G0" fmla="+- 1496 0 0"/>
                  <a:gd name="G1" fmla="+- 21600 0 1496"/>
                  <a:gd name="G2" fmla="*/ 1496 1 2"/>
                  <a:gd name="G3" fmla="+- 21600 0 G2"/>
                  <a:gd name="G4" fmla="+/ 1496 21600 2"/>
                  <a:gd name="G5" fmla="+/ G1 0 2"/>
                  <a:gd name="G6" fmla="*/ 21600 21600 1496"/>
                  <a:gd name="G7" fmla="*/ G6 1 2"/>
                  <a:gd name="G8" fmla="+- 21600 0 G7"/>
                  <a:gd name="G9" fmla="*/ 21600 1 2"/>
                  <a:gd name="G10" fmla="+- 1496 0 G9"/>
                  <a:gd name="G11" fmla="?: G10 G8 0"/>
                  <a:gd name="G12" fmla="?: G10 G7 21600"/>
                  <a:gd name="T0" fmla="*/ 20852 w 21600"/>
                  <a:gd name="T1" fmla="*/ 10800 h 21600"/>
                  <a:gd name="T2" fmla="*/ 10800 w 21600"/>
                  <a:gd name="T3" fmla="*/ 21600 h 21600"/>
                  <a:gd name="T4" fmla="*/ 748 w 21600"/>
                  <a:gd name="T5" fmla="*/ 10800 h 21600"/>
                  <a:gd name="T6" fmla="*/ 10800 w 21600"/>
                  <a:gd name="T7" fmla="*/ 0 h 21600"/>
                  <a:gd name="T8" fmla="*/ 2548 w 21600"/>
                  <a:gd name="T9" fmla="*/ 2548 h 21600"/>
                  <a:gd name="T10" fmla="*/ 19052 w 21600"/>
                  <a:gd name="T11" fmla="*/ 190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96" y="21600"/>
                    </a:lnTo>
                    <a:lnTo>
                      <a:pt x="2010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72" name="AutoShape 108"/>
              <p:cNvSpPr>
                <a:spLocks noChangeArrowheads="1"/>
              </p:cNvSpPr>
              <p:nvPr/>
            </p:nvSpPr>
            <p:spPr bwMode="auto">
              <a:xfrm flipV="1">
                <a:off x="1417" y="4036"/>
                <a:ext cx="2508" cy="111"/>
              </a:xfrm>
              <a:custGeom>
                <a:avLst/>
                <a:gdLst>
                  <a:gd name="G0" fmla="+- 1489 0 0"/>
                  <a:gd name="G1" fmla="+- 21600 0 1489"/>
                  <a:gd name="G2" fmla="*/ 1489 1 2"/>
                  <a:gd name="G3" fmla="+- 21600 0 G2"/>
                  <a:gd name="G4" fmla="+/ 1489 21600 2"/>
                  <a:gd name="G5" fmla="+/ G1 0 2"/>
                  <a:gd name="G6" fmla="*/ 21600 21600 1489"/>
                  <a:gd name="G7" fmla="*/ G6 1 2"/>
                  <a:gd name="G8" fmla="+- 21600 0 G7"/>
                  <a:gd name="G9" fmla="*/ 21600 1 2"/>
                  <a:gd name="G10" fmla="+- 1489 0 G9"/>
                  <a:gd name="G11" fmla="?: G10 G8 0"/>
                  <a:gd name="G12" fmla="?: G10 G7 21600"/>
                  <a:gd name="T0" fmla="*/ 20855 w 21600"/>
                  <a:gd name="T1" fmla="*/ 10800 h 21600"/>
                  <a:gd name="T2" fmla="*/ 10800 w 21600"/>
                  <a:gd name="T3" fmla="*/ 21600 h 21600"/>
                  <a:gd name="T4" fmla="*/ 745 w 21600"/>
                  <a:gd name="T5" fmla="*/ 10800 h 21600"/>
                  <a:gd name="T6" fmla="*/ 10800 w 21600"/>
                  <a:gd name="T7" fmla="*/ 0 h 21600"/>
                  <a:gd name="T8" fmla="*/ 2545 w 21600"/>
                  <a:gd name="T9" fmla="*/ 2545 h 21600"/>
                  <a:gd name="T10" fmla="*/ 19055 w 21600"/>
                  <a:gd name="T11" fmla="*/ 1905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588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13773" name="Text Box 109"/>
            <p:cNvSpPr txBox="1">
              <a:spLocks noChangeArrowheads="1"/>
            </p:cNvSpPr>
            <p:nvPr/>
          </p:nvSpPr>
          <p:spPr bwMode="auto">
            <a:xfrm>
              <a:off x="3227" y="3021"/>
              <a:ext cx="371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CFI</a:t>
              </a:r>
            </a:p>
          </p:txBody>
        </p:sp>
        <p:grpSp>
          <p:nvGrpSpPr>
            <p:cNvPr id="113774" name="Group 110"/>
            <p:cNvGrpSpPr>
              <a:grpSpLocks/>
            </p:cNvGrpSpPr>
            <p:nvPr/>
          </p:nvGrpSpPr>
          <p:grpSpPr bwMode="auto">
            <a:xfrm>
              <a:off x="3560" y="2931"/>
              <a:ext cx="681" cy="408"/>
              <a:chOff x="1417" y="3143"/>
              <a:chExt cx="2508" cy="1004"/>
            </a:xfrm>
          </p:grpSpPr>
          <p:sp>
            <p:nvSpPr>
              <p:cNvPr id="113775" name="Rectangle 111"/>
              <p:cNvSpPr>
                <a:spLocks noChangeArrowheads="1"/>
              </p:cNvSpPr>
              <p:nvPr/>
            </p:nvSpPr>
            <p:spPr bwMode="auto">
              <a:xfrm>
                <a:off x="1427" y="3151"/>
                <a:ext cx="2468" cy="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35003" dir="2471156" algn="ctr" rotWithShape="0">
                        <a:srgbClr val="DDDDDD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76" name="Rectangle 112"/>
              <p:cNvSpPr>
                <a:spLocks noChangeArrowheads="1"/>
              </p:cNvSpPr>
              <p:nvPr/>
            </p:nvSpPr>
            <p:spPr bwMode="auto">
              <a:xfrm>
                <a:off x="1427" y="3143"/>
                <a:ext cx="145" cy="1001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77" name="Rectangle 113"/>
              <p:cNvSpPr>
                <a:spLocks noChangeArrowheads="1"/>
              </p:cNvSpPr>
              <p:nvPr/>
            </p:nvSpPr>
            <p:spPr bwMode="auto">
              <a:xfrm>
                <a:off x="3772" y="3143"/>
                <a:ext cx="139" cy="1001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78" name="AutoShape 114"/>
              <p:cNvSpPr>
                <a:spLocks noChangeArrowheads="1"/>
              </p:cNvSpPr>
              <p:nvPr/>
            </p:nvSpPr>
            <p:spPr bwMode="auto">
              <a:xfrm>
                <a:off x="1429" y="3143"/>
                <a:ext cx="2484" cy="141"/>
              </a:xfrm>
              <a:custGeom>
                <a:avLst/>
                <a:gdLst>
                  <a:gd name="G0" fmla="+- 1496 0 0"/>
                  <a:gd name="G1" fmla="+- 21600 0 1496"/>
                  <a:gd name="G2" fmla="*/ 1496 1 2"/>
                  <a:gd name="G3" fmla="+- 21600 0 G2"/>
                  <a:gd name="G4" fmla="+/ 1496 21600 2"/>
                  <a:gd name="G5" fmla="+/ G1 0 2"/>
                  <a:gd name="G6" fmla="*/ 21600 21600 1496"/>
                  <a:gd name="G7" fmla="*/ G6 1 2"/>
                  <a:gd name="G8" fmla="+- 21600 0 G7"/>
                  <a:gd name="G9" fmla="*/ 21600 1 2"/>
                  <a:gd name="G10" fmla="+- 1496 0 G9"/>
                  <a:gd name="G11" fmla="?: G10 G8 0"/>
                  <a:gd name="G12" fmla="?: G10 G7 21600"/>
                  <a:gd name="T0" fmla="*/ 20852 w 21600"/>
                  <a:gd name="T1" fmla="*/ 10800 h 21600"/>
                  <a:gd name="T2" fmla="*/ 10800 w 21600"/>
                  <a:gd name="T3" fmla="*/ 21600 h 21600"/>
                  <a:gd name="T4" fmla="*/ 748 w 21600"/>
                  <a:gd name="T5" fmla="*/ 10800 h 21600"/>
                  <a:gd name="T6" fmla="*/ 10800 w 21600"/>
                  <a:gd name="T7" fmla="*/ 0 h 21600"/>
                  <a:gd name="T8" fmla="*/ 2548 w 21600"/>
                  <a:gd name="T9" fmla="*/ 2548 h 21600"/>
                  <a:gd name="T10" fmla="*/ 19052 w 21600"/>
                  <a:gd name="T11" fmla="*/ 190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96" y="21600"/>
                    </a:lnTo>
                    <a:lnTo>
                      <a:pt x="2010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779" name="AutoShape 115"/>
              <p:cNvSpPr>
                <a:spLocks noChangeArrowheads="1"/>
              </p:cNvSpPr>
              <p:nvPr/>
            </p:nvSpPr>
            <p:spPr bwMode="auto">
              <a:xfrm flipV="1">
                <a:off x="1417" y="4036"/>
                <a:ext cx="2508" cy="111"/>
              </a:xfrm>
              <a:custGeom>
                <a:avLst/>
                <a:gdLst>
                  <a:gd name="G0" fmla="+- 1489 0 0"/>
                  <a:gd name="G1" fmla="+- 21600 0 1489"/>
                  <a:gd name="G2" fmla="*/ 1489 1 2"/>
                  <a:gd name="G3" fmla="+- 21600 0 G2"/>
                  <a:gd name="G4" fmla="+/ 1489 21600 2"/>
                  <a:gd name="G5" fmla="+/ G1 0 2"/>
                  <a:gd name="G6" fmla="*/ 21600 21600 1489"/>
                  <a:gd name="G7" fmla="*/ G6 1 2"/>
                  <a:gd name="G8" fmla="+- 21600 0 G7"/>
                  <a:gd name="G9" fmla="*/ 21600 1 2"/>
                  <a:gd name="G10" fmla="+- 1489 0 G9"/>
                  <a:gd name="G11" fmla="?: G10 G8 0"/>
                  <a:gd name="G12" fmla="?: G10 G7 21600"/>
                  <a:gd name="T0" fmla="*/ 20855 w 21600"/>
                  <a:gd name="T1" fmla="*/ 10800 h 21600"/>
                  <a:gd name="T2" fmla="*/ 10800 w 21600"/>
                  <a:gd name="T3" fmla="*/ 21600 h 21600"/>
                  <a:gd name="T4" fmla="*/ 745 w 21600"/>
                  <a:gd name="T5" fmla="*/ 10800 h 21600"/>
                  <a:gd name="T6" fmla="*/ 10800 w 21600"/>
                  <a:gd name="T7" fmla="*/ 0 h 21600"/>
                  <a:gd name="T8" fmla="*/ 2545 w 21600"/>
                  <a:gd name="T9" fmla="*/ 2545 h 21600"/>
                  <a:gd name="T10" fmla="*/ 19055 w 21600"/>
                  <a:gd name="T11" fmla="*/ 1905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588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13780" name="Text Box 116"/>
            <p:cNvSpPr txBox="1">
              <a:spLocks noChangeArrowheads="1"/>
            </p:cNvSpPr>
            <p:nvPr/>
          </p:nvSpPr>
          <p:spPr bwMode="auto">
            <a:xfrm>
              <a:off x="3528" y="3021"/>
              <a:ext cx="72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VLAN ID</a:t>
              </a:r>
            </a:p>
          </p:txBody>
        </p:sp>
        <p:sp>
          <p:nvSpPr>
            <p:cNvPr id="113781" name="Line 117"/>
            <p:cNvSpPr>
              <a:spLocks noChangeShapeType="1"/>
            </p:cNvSpPr>
            <p:nvPr/>
          </p:nvSpPr>
          <p:spPr bwMode="auto">
            <a:xfrm flipH="1">
              <a:off x="1292" y="2523"/>
              <a:ext cx="77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" name="Line 118"/>
            <p:cNvSpPr>
              <a:spLocks noChangeShapeType="1"/>
            </p:cNvSpPr>
            <p:nvPr/>
          </p:nvSpPr>
          <p:spPr bwMode="auto">
            <a:xfrm>
              <a:off x="2517" y="2523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" name="Line 119"/>
            <p:cNvSpPr>
              <a:spLocks noChangeShapeType="1"/>
            </p:cNvSpPr>
            <p:nvPr/>
          </p:nvSpPr>
          <p:spPr bwMode="auto">
            <a:xfrm flipH="1">
              <a:off x="2608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" name="Line 120"/>
            <p:cNvSpPr>
              <a:spLocks noChangeShapeType="1"/>
            </p:cNvSpPr>
            <p:nvPr/>
          </p:nvSpPr>
          <p:spPr bwMode="auto">
            <a:xfrm flipH="1">
              <a:off x="4241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" name="Line 121"/>
            <p:cNvSpPr>
              <a:spLocks noChangeShapeType="1"/>
            </p:cNvSpPr>
            <p:nvPr/>
          </p:nvSpPr>
          <p:spPr bwMode="auto">
            <a:xfrm flipH="1">
              <a:off x="2608" y="279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" name="Text Box 122"/>
            <p:cNvSpPr txBox="1">
              <a:spLocks noChangeArrowheads="1"/>
            </p:cNvSpPr>
            <p:nvPr/>
          </p:nvSpPr>
          <p:spPr bwMode="auto">
            <a:xfrm>
              <a:off x="3199" y="2696"/>
              <a:ext cx="371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TCI</a:t>
              </a:r>
            </a:p>
          </p:txBody>
        </p:sp>
        <p:sp>
          <p:nvSpPr>
            <p:cNvPr id="113787" name="Line 123"/>
            <p:cNvSpPr>
              <a:spLocks noChangeShapeType="1"/>
            </p:cNvSpPr>
            <p:nvPr/>
          </p:nvSpPr>
          <p:spPr bwMode="auto">
            <a:xfrm>
              <a:off x="3742" y="2795"/>
              <a:ext cx="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88" name="Text Box 124"/>
          <p:cNvSpPr txBox="1">
            <a:spLocks noChangeArrowheads="1"/>
          </p:cNvSpPr>
          <p:nvPr/>
        </p:nvSpPr>
        <p:spPr bwMode="auto">
          <a:xfrm>
            <a:off x="4176994" y="5435342"/>
            <a:ext cx="41763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IEEE802.1Q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标记的以太网帧</a:t>
            </a:r>
          </a:p>
        </p:txBody>
      </p:sp>
    </p:spTree>
    <p:extLst>
      <p:ext uri="{BB962C8B-B14F-4D97-AF65-F5344CB8AC3E}">
        <p14:creationId xmlns:p14="http://schemas.microsoft.com/office/powerpoint/2010/main" xmlns="" val="3850710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1984</Words>
  <Application>Microsoft Office PowerPoint</Application>
  <PresentationFormat>自定义</PresentationFormat>
  <Paragraphs>510</Paragraphs>
  <Slides>27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Office 主题</vt:lpstr>
      <vt:lpstr>绘图</vt:lpstr>
      <vt:lpstr>VISIO</vt:lpstr>
      <vt:lpstr>幻灯片 1</vt:lpstr>
      <vt:lpstr>课程目标</vt:lpstr>
      <vt:lpstr>目录</vt:lpstr>
      <vt:lpstr>广播风暴</vt:lpstr>
      <vt:lpstr>用路由器来隔离广播</vt:lpstr>
      <vt:lpstr>用VLAN隔离广播</vt:lpstr>
      <vt:lpstr>VLAN的优点</vt:lpstr>
      <vt:lpstr>VLAN标签</vt:lpstr>
      <vt:lpstr>802.1Q帧格式</vt:lpstr>
      <vt:lpstr>Access链路类型端口</vt:lpstr>
      <vt:lpstr>跨交换机VLAN标签操作</vt:lpstr>
      <vt:lpstr>Trunk链路类型端口</vt:lpstr>
      <vt:lpstr>VLAN应用实例</vt:lpstr>
      <vt:lpstr>VLAN配置</vt:lpstr>
      <vt:lpstr>VLAN配置</vt:lpstr>
      <vt:lpstr>三层VLAN配置</vt:lpstr>
      <vt:lpstr>VLAN配置实例-Access类型</vt:lpstr>
      <vt:lpstr>VLAN配置实例-Trunk类型</vt:lpstr>
      <vt:lpstr>VLAN配置实例-三层接口</vt:lpstr>
      <vt:lpstr>目录</vt:lpstr>
      <vt:lpstr>链路汇聚技术</vt:lpstr>
      <vt:lpstr>端口汇聚模式</vt:lpstr>
      <vt:lpstr>链路聚合配置</vt:lpstr>
      <vt:lpstr>链路聚合配置</vt:lpstr>
      <vt:lpstr>链路汇聚实例-手动汇聚</vt:lpstr>
      <vt:lpstr>链路汇聚实例-协议汇聚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姚金鑫</dc:creator>
  <cp:lastModifiedBy>lenovo</cp:lastModifiedBy>
  <cp:revision>92</cp:revision>
  <dcterms:created xsi:type="dcterms:W3CDTF">2015-09-29T02:48:12Z</dcterms:created>
  <dcterms:modified xsi:type="dcterms:W3CDTF">2019-01-08T11:44:30Z</dcterms:modified>
</cp:coreProperties>
</file>