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8" r:id="rId2"/>
    <p:sldId id="290" r:id="rId3"/>
    <p:sldId id="292" r:id="rId4"/>
    <p:sldId id="293" r:id="rId5"/>
    <p:sldId id="29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11576A"/>
    <a:srgbClr val="007C8B"/>
    <a:srgbClr val="0093DD"/>
    <a:srgbClr val="FFF9B1"/>
    <a:srgbClr val="FDD000"/>
    <a:srgbClr val="0EB1C8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2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AB571-93FE-4E32-A9F6-7282D31CC949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9FB66-BC45-49C2-9AE0-BFEF2D7019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7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29058" y="214313"/>
            <a:ext cx="16430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述</a:t>
            </a:r>
          </a:p>
        </p:txBody>
      </p:sp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1116013" y="2004449"/>
            <a:ext cx="685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页表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charset="0"/>
            </a:endParaRPr>
          </a:p>
        </p:txBody>
      </p:sp>
      <p:sp>
        <p:nvSpPr>
          <p:cNvPr id="20483" name="矩形 6"/>
          <p:cNvSpPr>
            <a:spLocks noChangeArrowheads="1"/>
          </p:cNvSpPr>
          <p:nvPr/>
        </p:nvSpPr>
        <p:spPr bwMode="auto">
          <a:xfrm>
            <a:off x="758825" y="2026674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0484" name="TextBox 7"/>
          <p:cNvSpPr txBox="1">
            <a:spLocks noChangeArrowheads="1"/>
          </p:cNvSpPr>
          <p:nvPr/>
        </p:nvSpPr>
        <p:spPr bwMode="auto">
          <a:xfrm>
            <a:off x="1042988" y="2336237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页表概述</a:t>
            </a:r>
          </a:p>
        </p:txBody>
      </p:sp>
      <p:pic>
        <p:nvPicPr>
          <p:cNvPr id="2048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464824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9"/>
          <p:cNvSpPr txBox="1">
            <a:spLocks noChangeArrowheads="1"/>
          </p:cNvSpPr>
          <p:nvPr/>
        </p:nvSpPr>
        <p:spPr bwMode="auto">
          <a:xfrm>
            <a:off x="1042988" y="3023621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多级页表</a:t>
            </a:r>
          </a:p>
        </p:txBody>
      </p:sp>
      <p:pic>
        <p:nvPicPr>
          <p:cNvPr id="20487" name="图片 10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313315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1042988" y="2670082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快表</a:t>
            </a:r>
          </a:p>
        </p:txBody>
      </p:sp>
      <p:pic>
        <p:nvPicPr>
          <p:cNvPr id="39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79866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1116013" y="928676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非连续内存分配的需求背景</a:t>
            </a: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758825" y="928676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1116013" y="1285866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段式存储管理</a:t>
            </a:r>
          </a:p>
        </p:txBody>
      </p:sp>
      <p:sp>
        <p:nvSpPr>
          <p:cNvPr id="28" name="矩形 6"/>
          <p:cNvSpPr>
            <a:spLocks noChangeArrowheads="1"/>
          </p:cNvSpPr>
          <p:nvPr/>
        </p:nvSpPr>
        <p:spPr bwMode="auto">
          <a:xfrm>
            <a:off x="758825" y="1285866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1116013" y="1647259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页式存储管理</a:t>
            </a:r>
          </a:p>
        </p:txBody>
      </p: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758825" y="1647259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1042988" y="3371015"/>
            <a:ext cx="777716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反置页表</a:t>
            </a:r>
          </a:p>
        </p:txBody>
      </p:sp>
      <p:pic>
        <p:nvPicPr>
          <p:cNvPr id="35" name="图片 10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348055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1116013" y="3732408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段页式存储管理</a:t>
            </a:r>
          </a:p>
        </p:txBody>
      </p: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758825" y="3732408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236841" y="2513685"/>
            <a:ext cx="457245" cy="1532651"/>
            <a:chOff x="5223938" y="2535823"/>
            <a:chExt cx="457245" cy="1532651"/>
          </a:xfrm>
        </p:grpSpPr>
        <p:sp>
          <p:nvSpPr>
            <p:cNvPr id="135" name="AutoShape 51"/>
            <p:cNvSpPr>
              <a:spLocks noChangeArrowheads="1"/>
            </p:cNvSpPr>
            <p:nvPr/>
          </p:nvSpPr>
          <p:spPr bwMode="auto">
            <a:xfrm>
              <a:off x="5494067" y="3930071"/>
              <a:ext cx="185885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53"/>
            <p:cNvSpPr>
              <a:spLocks noChangeShapeType="1"/>
            </p:cNvSpPr>
            <p:nvPr/>
          </p:nvSpPr>
          <p:spPr bwMode="auto">
            <a:xfrm flipH="1">
              <a:off x="5223938" y="4067464"/>
              <a:ext cx="276807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81"/>
            <p:cNvSpPr>
              <a:spLocks noChangeShapeType="1"/>
            </p:cNvSpPr>
            <p:nvPr/>
          </p:nvSpPr>
          <p:spPr bwMode="auto">
            <a:xfrm>
              <a:off x="5680173" y="2535823"/>
              <a:ext cx="1010" cy="141434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8825" y="793750"/>
            <a:ext cx="7268976" cy="400110"/>
            <a:chOff x="758825" y="793750"/>
            <a:chExt cx="7268976" cy="400110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69801" y="798419"/>
              <a:ext cx="6858000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 indent="-284163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缓存近期访问的页表项</a:t>
              </a: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2225" y="1098913"/>
            <a:ext cx="7137427" cy="353943"/>
            <a:chOff x="1292225" y="1098913"/>
            <a:chExt cx="7137427" cy="353943"/>
          </a:xfrm>
        </p:grpSpPr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509746" y="1098913"/>
              <a:ext cx="6919906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使用关联存储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(associative memory)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实现，具备快速访问性能</a:t>
              </a: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21405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292225" y="1374954"/>
            <a:ext cx="6565923" cy="353943"/>
            <a:chOff x="1292225" y="1374954"/>
            <a:chExt cx="6565923" cy="353943"/>
          </a:xfrm>
        </p:grpSpPr>
        <p:sp>
          <p:nvSpPr>
            <p:cNvPr id="179" name="TextBox 7"/>
            <p:cNvSpPr txBox="1">
              <a:spLocks noChangeArrowheads="1"/>
            </p:cNvSpPr>
            <p:nvPr/>
          </p:nvSpPr>
          <p:spPr bwMode="auto">
            <a:xfrm>
              <a:off x="1509746" y="1374954"/>
              <a:ext cx="6348402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如果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命中，物理页号可以很快被获取</a:t>
              </a:r>
            </a:p>
          </p:txBody>
        </p:sp>
        <p:pic>
          <p:nvPicPr>
            <p:cNvPr id="18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4900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292225" y="1669112"/>
            <a:ext cx="6565923" cy="353943"/>
            <a:chOff x="1292225" y="1669112"/>
            <a:chExt cx="6565923" cy="353943"/>
          </a:xfrm>
        </p:grpSpPr>
        <p:sp>
          <p:nvSpPr>
            <p:cNvPr id="181" name="TextBox 7"/>
            <p:cNvSpPr txBox="1">
              <a:spLocks noChangeArrowheads="1"/>
            </p:cNvSpPr>
            <p:nvPr/>
          </p:nvSpPr>
          <p:spPr bwMode="auto">
            <a:xfrm>
              <a:off x="1509746" y="1669112"/>
              <a:ext cx="6348402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如果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未命中，对应的表项被更新到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中</a:t>
              </a:r>
            </a:p>
          </p:txBody>
        </p:sp>
        <p:pic>
          <p:nvPicPr>
            <p:cNvPr id="18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77080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1000100" y="1928774"/>
            <a:ext cx="5572029" cy="1249047"/>
            <a:chOff x="1000100" y="1928774"/>
            <a:chExt cx="5572029" cy="1249047"/>
          </a:xfrm>
        </p:grpSpPr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2002264" y="2965286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0" name="Rectangle 16"/>
            <p:cNvSpPr>
              <a:spLocks noChangeArrowheads="1"/>
            </p:cNvSpPr>
            <p:nvPr/>
          </p:nvSpPr>
          <p:spPr bwMode="auto">
            <a:xfrm>
              <a:off x="1000100" y="2965286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</a:p>
          </p:txBody>
        </p:sp>
        <p:sp>
          <p:nvSpPr>
            <p:cNvPr id="101" name="Rectangle 17"/>
            <p:cNvSpPr>
              <a:spLocks noChangeArrowheads="1"/>
            </p:cNvSpPr>
            <p:nvPr/>
          </p:nvSpPr>
          <p:spPr bwMode="auto">
            <a:xfrm>
              <a:off x="1468854" y="2965286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102" name="Rectangle 18"/>
            <p:cNvSpPr>
              <a:spLocks noChangeArrowheads="1"/>
            </p:cNvSpPr>
            <p:nvPr/>
          </p:nvSpPr>
          <p:spPr bwMode="auto">
            <a:xfrm>
              <a:off x="1086981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19"/>
            <p:cNvSpPr>
              <a:spLocks noChangeArrowheads="1"/>
            </p:cNvSpPr>
            <p:nvPr/>
          </p:nvSpPr>
          <p:spPr bwMode="auto">
            <a:xfrm>
              <a:off x="1192047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20"/>
            <p:cNvSpPr>
              <a:spLocks noChangeArrowheads="1"/>
            </p:cNvSpPr>
            <p:nvPr/>
          </p:nvSpPr>
          <p:spPr bwMode="auto">
            <a:xfrm>
              <a:off x="1296102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21"/>
            <p:cNvSpPr>
              <a:spLocks noChangeArrowheads="1"/>
            </p:cNvSpPr>
            <p:nvPr/>
          </p:nvSpPr>
          <p:spPr bwMode="auto">
            <a:xfrm>
              <a:off x="1720405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Rectangle 22"/>
            <p:cNvSpPr>
              <a:spLocks noChangeArrowheads="1"/>
            </p:cNvSpPr>
            <p:nvPr/>
          </p:nvSpPr>
          <p:spPr bwMode="auto">
            <a:xfrm>
              <a:off x="1825471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23"/>
            <p:cNvSpPr>
              <a:spLocks noChangeArrowheads="1"/>
            </p:cNvSpPr>
            <p:nvPr/>
          </p:nvSpPr>
          <p:spPr bwMode="auto">
            <a:xfrm>
              <a:off x="1929526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2034592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25"/>
            <p:cNvSpPr>
              <a:spLocks noChangeArrowheads="1"/>
            </p:cNvSpPr>
            <p:nvPr/>
          </p:nvSpPr>
          <p:spPr bwMode="auto">
            <a:xfrm>
              <a:off x="1315297" y="2965286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110" name="Rectangle 26"/>
            <p:cNvSpPr>
              <a:spLocks noChangeArrowheads="1"/>
            </p:cNvSpPr>
            <p:nvPr/>
          </p:nvSpPr>
          <p:spPr bwMode="auto">
            <a:xfrm>
              <a:off x="1401167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Rectangle 27"/>
            <p:cNvSpPr>
              <a:spLocks noChangeArrowheads="1"/>
            </p:cNvSpPr>
            <p:nvPr/>
          </p:nvSpPr>
          <p:spPr bwMode="auto">
            <a:xfrm>
              <a:off x="1506233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28"/>
            <p:cNvSpPr>
              <a:spLocks noChangeArrowheads="1"/>
            </p:cNvSpPr>
            <p:nvPr/>
          </p:nvSpPr>
          <p:spPr bwMode="auto">
            <a:xfrm>
              <a:off x="1611299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29"/>
            <p:cNvSpPr>
              <a:spLocks noChangeArrowheads="1"/>
            </p:cNvSpPr>
            <p:nvPr/>
          </p:nvSpPr>
          <p:spPr bwMode="auto">
            <a:xfrm>
              <a:off x="1272571" y="2500312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114" name="Rectangle 30"/>
            <p:cNvSpPr>
              <a:spLocks noChangeArrowheads="1"/>
            </p:cNvSpPr>
            <p:nvPr/>
          </p:nvSpPr>
          <p:spPr bwMode="auto">
            <a:xfrm>
              <a:off x="1712323" y="2561188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115" name="Rectangle 31"/>
            <p:cNvSpPr>
              <a:spLocks noChangeArrowheads="1"/>
            </p:cNvSpPr>
            <p:nvPr/>
          </p:nvSpPr>
          <p:spPr bwMode="auto">
            <a:xfrm>
              <a:off x="6327127" y="2326811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6" name="Rectangle 32"/>
            <p:cNvSpPr>
              <a:spLocks noChangeArrowheads="1"/>
            </p:cNvSpPr>
            <p:nvPr/>
          </p:nvSpPr>
          <p:spPr bwMode="auto">
            <a:xfrm>
              <a:off x="5485592" y="2326811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117" name="Rectangle 33"/>
            <p:cNvSpPr>
              <a:spLocks noChangeArrowheads="1"/>
            </p:cNvSpPr>
            <p:nvPr/>
          </p:nvSpPr>
          <p:spPr bwMode="auto">
            <a:xfrm>
              <a:off x="5793717" y="2326811"/>
              <a:ext cx="245002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118" name="Rectangle 34"/>
            <p:cNvSpPr>
              <a:spLocks noChangeArrowheads="1"/>
            </p:cNvSpPr>
            <p:nvPr/>
          </p:nvSpPr>
          <p:spPr bwMode="auto">
            <a:xfrm>
              <a:off x="5619955" y="2184366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35"/>
            <p:cNvSpPr>
              <a:spLocks noChangeArrowheads="1"/>
            </p:cNvSpPr>
            <p:nvPr/>
          </p:nvSpPr>
          <p:spPr bwMode="auto">
            <a:xfrm>
              <a:off x="6044258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36"/>
            <p:cNvSpPr>
              <a:spLocks noChangeArrowheads="1"/>
            </p:cNvSpPr>
            <p:nvPr/>
          </p:nvSpPr>
          <p:spPr bwMode="auto">
            <a:xfrm>
              <a:off x="6149324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37"/>
            <p:cNvSpPr>
              <a:spLocks noChangeArrowheads="1"/>
            </p:cNvSpPr>
            <p:nvPr/>
          </p:nvSpPr>
          <p:spPr bwMode="auto">
            <a:xfrm>
              <a:off x="6253379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358444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39"/>
            <p:cNvSpPr>
              <a:spLocks noChangeArrowheads="1"/>
            </p:cNvSpPr>
            <p:nvPr/>
          </p:nvSpPr>
          <p:spPr bwMode="auto">
            <a:xfrm>
              <a:off x="5639149" y="2326811"/>
              <a:ext cx="307519" cy="21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124" name="Rectangle 40"/>
            <p:cNvSpPr>
              <a:spLocks noChangeArrowheads="1"/>
            </p:cNvSpPr>
            <p:nvPr/>
          </p:nvSpPr>
          <p:spPr bwMode="auto">
            <a:xfrm>
              <a:off x="5725020" y="2184366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41"/>
            <p:cNvSpPr>
              <a:spLocks noChangeArrowheads="1"/>
            </p:cNvSpPr>
            <p:nvPr/>
          </p:nvSpPr>
          <p:spPr bwMode="auto">
            <a:xfrm>
              <a:off x="5830086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42"/>
            <p:cNvSpPr>
              <a:spLocks noChangeArrowheads="1"/>
            </p:cNvSpPr>
            <p:nvPr/>
          </p:nvSpPr>
          <p:spPr bwMode="auto">
            <a:xfrm>
              <a:off x="5935151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43"/>
            <p:cNvSpPr>
              <a:spLocks noChangeArrowheads="1"/>
            </p:cNvSpPr>
            <p:nvPr/>
          </p:nvSpPr>
          <p:spPr bwMode="auto">
            <a:xfrm>
              <a:off x="5640160" y="1928774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128" name="Rectangle 44"/>
            <p:cNvSpPr>
              <a:spLocks noChangeArrowheads="1"/>
            </p:cNvSpPr>
            <p:nvPr/>
          </p:nvSpPr>
          <p:spPr bwMode="auto">
            <a:xfrm>
              <a:off x="6036176" y="1928774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129" name="Rectangle 45"/>
            <p:cNvSpPr>
              <a:spLocks noChangeArrowheads="1"/>
            </p:cNvSpPr>
            <p:nvPr/>
          </p:nvSpPr>
          <p:spPr bwMode="auto">
            <a:xfrm>
              <a:off x="4643438" y="2143122"/>
              <a:ext cx="900630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Rectangle 50"/>
            <p:cNvSpPr>
              <a:spLocks noChangeArrowheads="1"/>
            </p:cNvSpPr>
            <p:nvPr/>
          </p:nvSpPr>
          <p:spPr bwMode="auto">
            <a:xfrm>
              <a:off x="2225528" y="2691509"/>
              <a:ext cx="900631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Oval 54"/>
            <p:cNvSpPr>
              <a:spLocks noChangeArrowheads="1"/>
            </p:cNvSpPr>
            <p:nvPr/>
          </p:nvSpPr>
          <p:spPr bwMode="auto">
            <a:xfrm>
              <a:off x="1337522" y="2071218"/>
              <a:ext cx="493000" cy="460672"/>
            </a:xfrm>
            <a:prstGeom prst="ellipse">
              <a:avLst/>
            </a:prstGeom>
            <a:noFill/>
            <a:ln w="28440">
              <a:solidFill>
                <a:srgbClr val="11576A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139" name="Line 55"/>
            <p:cNvSpPr>
              <a:spLocks noChangeShapeType="1"/>
            </p:cNvSpPr>
            <p:nvPr/>
          </p:nvSpPr>
          <p:spPr bwMode="auto">
            <a:xfrm flipH="1">
              <a:off x="1578971" y="2564218"/>
              <a:ext cx="10102" cy="250541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64784" y="3049137"/>
            <a:ext cx="2829697" cy="1617403"/>
            <a:chOff x="1264784" y="3049137"/>
            <a:chExt cx="2829697" cy="1617403"/>
          </a:xfrm>
        </p:grpSpPr>
        <p:sp>
          <p:nvSpPr>
            <p:cNvPr id="132" name="Line 48"/>
            <p:cNvSpPr>
              <a:spLocks noChangeShapeType="1"/>
            </p:cNvSpPr>
            <p:nvPr/>
          </p:nvSpPr>
          <p:spPr bwMode="auto">
            <a:xfrm>
              <a:off x="1264784" y="3049137"/>
              <a:ext cx="1010" cy="1252705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56"/>
            <p:cNvSpPr>
              <a:spLocks noChangeShapeType="1"/>
            </p:cNvSpPr>
            <p:nvPr/>
          </p:nvSpPr>
          <p:spPr bwMode="auto">
            <a:xfrm flipH="1">
              <a:off x="1522396" y="4666540"/>
              <a:ext cx="2572085" cy="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AutoShape 57"/>
            <p:cNvSpPr>
              <a:spLocks noChangeArrowheads="1"/>
            </p:cNvSpPr>
            <p:nvPr/>
          </p:nvSpPr>
          <p:spPr bwMode="auto">
            <a:xfrm>
              <a:off x="1265794" y="4301842"/>
              <a:ext cx="274787" cy="3636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61614" y="3039238"/>
            <a:ext cx="2305821" cy="1018127"/>
            <a:chOff x="3361614" y="3026102"/>
            <a:chExt cx="2305821" cy="1018127"/>
          </a:xfrm>
        </p:grpSpPr>
        <p:sp>
          <p:nvSpPr>
            <p:cNvPr id="142" name="AutoShape 58"/>
            <p:cNvSpPr>
              <a:spLocks noChangeArrowheads="1"/>
            </p:cNvSpPr>
            <p:nvPr/>
          </p:nvSpPr>
          <p:spPr bwMode="auto">
            <a:xfrm>
              <a:off x="3495408" y="3897743"/>
              <a:ext cx="121230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Line 59"/>
            <p:cNvSpPr>
              <a:spLocks noChangeShapeType="1"/>
            </p:cNvSpPr>
            <p:nvPr/>
          </p:nvSpPr>
          <p:spPr bwMode="auto">
            <a:xfrm>
              <a:off x="3616637" y="3315841"/>
              <a:ext cx="1010" cy="58998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60"/>
            <p:cNvSpPr>
              <a:spLocks noChangeShapeType="1"/>
            </p:cNvSpPr>
            <p:nvPr/>
          </p:nvSpPr>
          <p:spPr bwMode="auto">
            <a:xfrm flipH="1">
              <a:off x="3361614" y="4043219"/>
              <a:ext cx="131332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61"/>
            <p:cNvSpPr>
              <a:spLocks noChangeShapeType="1"/>
            </p:cNvSpPr>
            <p:nvPr/>
          </p:nvSpPr>
          <p:spPr bwMode="auto">
            <a:xfrm flipH="1">
              <a:off x="3843128" y="3026102"/>
              <a:ext cx="1824307" cy="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AutoShape 62"/>
            <p:cNvSpPr>
              <a:spLocks noChangeArrowheads="1"/>
            </p:cNvSpPr>
            <p:nvPr/>
          </p:nvSpPr>
          <p:spPr bwMode="auto">
            <a:xfrm rot="10800000">
              <a:off x="3616637" y="3026321"/>
              <a:ext cx="230336" cy="2949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51720" y="3378477"/>
            <a:ext cx="1434431" cy="1259011"/>
            <a:chOff x="2051720" y="3378477"/>
            <a:chExt cx="1434431" cy="1259011"/>
          </a:xfrm>
        </p:grpSpPr>
        <p:sp>
          <p:nvSpPr>
            <p:cNvPr id="160" name="Rectangle 64"/>
            <p:cNvSpPr>
              <a:spLocks noChangeArrowheads="1"/>
            </p:cNvSpPr>
            <p:nvPr/>
          </p:nvSpPr>
          <p:spPr bwMode="auto">
            <a:xfrm>
              <a:off x="2234621" y="3606793"/>
              <a:ext cx="1091066" cy="678885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65"/>
            <p:cNvSpPr>
              <a:spLocks noChangeArrowheads="1"/>
            </p:cNvSpPr>
            <p:nvPr/>
          </p:nvSpPr>
          <p:spPr bwMode="auto">
            <a:xfrm>
              <a:off x="2051720" y="4301842"/>
              <a:ext cx="1434431" cy="335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中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的快表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Rectangle 66"/>
            <p:cNvSpPr>
              <a:spLocks noChangeArrowheads="1"/>
            </p:cNvSpPr>
            <p:nvPr/>
          </p:nvSpPr>
          <p:spPr bwMode="auto">
            <a:xfrm>
              <a:off x="2247754" y="4124038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67"/>
            <p:cNvSpPr>
              <a:spLocks noChangeArrowheads="1"/>
            </p:cNvSpPr>
            <p:nvPr/>
          </p:nvSpPr>
          <p:spPr bwMode="auto">
            <a:xfrm>
              <a:off x="2247754" y="3954317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Rectangle 68"/>
            <p:cNvSpPr>
              <a:spLocks noChangeArrowheads="1"/>
            </p:cNvSpPr>
            <p:nvPr/>
          </p:nvSpPr>
          <p:spPr bwMode="auto">
            <a:xfrm>
              <a:off x="2247754" y="3784596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69"/>
            <p:cNvSpPr>
              <a:spLocks noChangeArrowheads="1"/>
            </p:cNvSpPr>
            <p:nvPr/>
          </p:nvSpPr>
          <p:spPr bwMode="auto">
            <a:xfrm>
              <a:off x="2246047" y="3614874"/>
              <a:ext cx="1075598" cy="165681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Rectangle 70"/>
            <p:cNvSpPr>
              <a:spLocks noChangeArrowheads="1"/>
            </p:cNvSpPr>
            <p:nvPr/>
          </p:nvSpPr>
          <p:spPr bwMode="auto">
            <a:xfrm>
              <a:off x="2974121" y="3900774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167" name="Line 71"/>
            <p:cNvSpPr>
              <a:spLocks noChangeShapeType="1"/>
            </p:cNvSpPr>
            <p:nvPr/>
          </p:nvSpPr>
          <p:spPr bwMode="auto">
            <a:xfrm>
              <a:off x="2784195" y="3602752"/>
              <a:ext cx="1010" cy="686967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72"/>
            <p:cNvSpPr>
              <a:spLocks noChangeArrowheads="1"/>
            </p:cNvSpPr>
            <p:nvPr/>
          </p:nvSpPr>
          <p:spPr bwMode="auto">
            <a:xfrm>
              <a:off x="2333625" y="3378477"/>
              <a:ext cx="466024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Key</a:t>
              </a:r>
            </a:p>
          </p:txBody>
        </p:sp>
        <p:sp>
          <p:nvSpPr>
            <p:cNvPr id="169" name="Rectangle 73"/>
            <p:cNvSpPr>
              <a:spLocks noChangeArrowheads="1"/>
            </p:cNvSpPr>
            <p:nvPr/>
          </p:nvSpPr>
          <p:spPr bwMode="auto">
            <a:xfrm>
              <a:off x="2814502" y="3378477"/>
              <a:ext cx="602920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Value</a:t>
              </a:r>
            </a:p>
          </p:txBody>
        </p:sp>
        <p:sp>
          <p:nvSpPr>
            <p:cNvPr id="170" name="Rectangle 74"/>
            <p:cNvSpPr>
              <a:spLocks noChangeArrowheads="1"/>
            </p:cNvSpPr>
            <p:nvPr/>
          </p:nvSpPr>
          <p:spPr bwMode="auto">
            <a:xfrm>
              <a:off x="2440711" y="3884610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07286" y="2505231"/>
            <a:ext cx="4324071" cy="738883"/>
            <a:chOff x="1807286" y="2505231"/>
            <a:chExt cx="4324071" cy="738883"/>
          </a:xfrm>
        </p:grpSpPr>
        <p:sp>
          <p:nvSpPr>
            <p:cNvPr id="95" name="Line 5"/>
            <p:cNvSpPr>
              <a:spLocks noChangeShapeType="1"/>
            </p:cNvSpPr>
            <p:nvPr/>
          </p:nvSpPr>
          <p:spPr bwMode="auto">
            <a:xfrm flipH="1">
              <a:off x="1934577" y="3243104"/>
              <a:ext cx="4051086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AutoShape 46"/>
            <p:cNvSpPr>
              <a:spLocks noChangeArrowheads="1"/>
            </p:cNvSpPr>
            <p:nvPr/>
          </p:nvSpPr>
          <p:spPr bwMode="auto">
            <a:xfrm>
              <a:off x="5968489" y="3073382"/>
              <a:ext cx="161639" cy="1697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AutoShape 47"/>
            <p:cNvSpPr>
              <a:spLocks noChangeArrowheads="1"/>
            </p:cNvSpPr>
            <p:nvPr/>
          </p:nvSpPr>
          <p:spPr bwMode="auto">
            <a:xfrm>
              <a:off x="1807286" y="3049137"/>
              <a:ext cx="145475" cy="1939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77"/>
            <p:cNvSpPr>
              <a:spLocks noChangeShapeType="1"/>
            </p:cNvSpPr>
            <p:nvPr/>
          </p:nvSpPr>
          <p:spPr bwMode="auto">
            <a:xfrm>
              <a:off x="6130347" y="2505231"/>
              <a:ext cx="1010" cy="565738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81249" y="3505768"/>
            <a:ext cx="2340740" cy="72738"/>
            <a:chOff x="3381249" y="3505768"/>
            <a:chExt cx="2340740" cy="72738"/>
          </a:xfrm>
        </p:grpSpPr>
        <p:sp>
          <p:nvSpPr>
            <p:cNvPr id="87" name="Line 4"/>
            <p:cNvSpPr>
              <a:spLocks noChangeShapeType="1"/>
            </p:cNvSpPr>
            <p:nvPr/>
          </p:nvSpPr>
          <p:spPr bwMode="auto">
            <a:xfrm flipH="1">
              <a:off x="3381249" y="3542137"/>
              <a:ext cx="2313463" cy="10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Oval 78"/>
            <p:cNvSpPr>
              <a:spLocks noChangeArrowheads="1"/>
            </p:cNvSpPr>
            <p:nvPr/>
          </p:nvSpPr>
          <p:spPr bwMode="auto">
            <a:xfrm>
              <a:off x="5649251" y="3505768"/>
              <a:ext cx="72738" cy="72738"/>
            </a:xfrm>
            <a:prstGeom prst="ellipse">
              <a:avLst/>
            </a:prstGeom>
            <a:solidFill>
              <a:srgbClr val="C00000"/>
            </a:solidFill>
            <a:ln w="126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86182" y="3647202"/>
            <a:ext cx="1551337" cy="1365086"/>
            <a:chOff x="3786182" y="3647202"/>
            <a:chExt cx="1551337" cy="1365086"/>
          </a:xfrm>
        </p:grpSpPr>
        <p:sp>
          <p:nvSpPr>
            <p:cNvPr id="148" name="Rectangle 75"/>
            <p:cNvSpPr>
              <a:spLocks noChangeArrowheads="1"/>
            </p:cNvSpPr>
            <p:nvPr/>
          </p:nvSpPr>
          <p:spPr bwMode="auto">
            <a:xfrm>
              <a:off x="3786182" y="4283657"/>
              <a:ext cx="189926" cy="24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84" name="Rectangle 3"/>
            <p:cNvSpPr>
              <a:spLocks noChangeArrowheads="1"/>
            </p:cNvSpPr>
            <p:nvPr/>
          </p:nvSpPr>
          <p:spPr bwMode="auto">
            <a:xfrm>
              <a:off x="4085391" y="3647202"/>
              <a:ext cx="1091066" cy="1002164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7"/>
            <p:cNvSpPr>
              <a:spLocks noChangeArrowheads="1"/>
            </p:cNvSpPr>
            <p:nvPr/>
          </p:nvSpPr>
          <p:spPr bwMode="auto">
            <a:xfrm>
              <a:off x="3923928" y="4676642"/>
              <a:ext cx="1413591" cy="335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内存中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的页表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Rectangle 9"/>
            <p:cNvSpPr>
              <a:spLocks noChangeArrowheads="1"/>
            </p:cNvSpPr>
            <p:nvPr/>
          </p:nvSpPr>
          <p:spPr bwMode="auto">
            <a:xfrm>
              <a:off x="4098524" y="4498840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Rectangle 10"/>
            <p:cNvSpPr>
              <a:spLocks noChangeArrowheads="1"/>
            </p:cNvSpPr>
            <p:nvPr/>
          </p:nvSpPr>
          <p:spPr bwMode="auto">
            <a:xfrm>
              <a:off x="4098524" y="4329118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11"/>
            <p:cNvSpPr>
              <a:spLocks noChangeArrowheads="1"/>
            </p:cNvSpPr>
            <p:nvPr/>
          </p:nvSpPr>
          <p:spPr bwMode="auto">
            <a:xfrm>
              <a:off x="4098524" y="4159397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12"/>
            <p:cNvSpPr>
              <a:spLocks noChangeArrowheads="1"/>
            </p:cNvSpPr>
            <p:nvPr/>
          </p:nvSpPr>
          <p:spPr bwMode="auto">
            <a:xfrm>
              <a:off x="4098524" y="3989676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Rectangle 13"/>
            <p:cNvSpPr>
              <a:spLocks noChangeArrowheads="1"/>
            </p:cNvSpPr>
            <p:nvPr/>
          </p:nvSpPr>
          <p:spPr bwMode="auto">
            <a:xfrm>
              <a:off x="4098524" y="3819954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Rectangle 14"/>
            <p:cNvSpPr>
              <a:spLocks noChangeArrowheads="1"/>
            </p:cNvSpPr>
            <p:nvPr/>
          </p:nvSpPr>
          <p:spPr bwMode="auto">
            <a:xfrm>
              <a:off x="4098524" y="3650233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76"/>
            <p:cNvSpPr>
              <a:spLocks noChangeShapeType="1"/>
            </p:cNvSpPr>
            <p:nvPr/>
          </p:nvSpPr>
          <p:spPr bwMode="auto">
            <a:xfrm flipV="1">
              <a:off x="4020735" y="4166469"/>
              <a:ext cx="1010" cy="511184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79"/>
            <p:cNvSpPr>
              <a:spLocks noChangeArrowheads="1"/>
            </p:cNvSpPr>
            <p:nvPr/>
          </p:nvSpPr>
          <p:spPr bwMode="auto">
            <a:xfrm>
              <a:off x="4525858" y="3944214"/>
              <a:ext cx="299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5794" y="3582546"/>
            <a:ext cx="920335" cy="711213"/>
            <a:chOff x="1265794" y="3582546"/>
            <a:chExt cx="920335" cy="711213"/>
          </a:xfrm>
        </p:grpSpPr>
        <p:sp>
          <p:nvSpPr>
            <p:cNvPr id="96" name="Line 6"/>
            <p:cNvSpPr>
              <a:spLocks noChangeShapeType="1"/>
            </p:cNvSpPr>
            <p:nvPr/>
          </p:nvSpPr>
          <p:spPr bwMode="auto">
            <a:xfrm flipH="1">
              <a:off x="1522397" y="3946235"/>
              <a:ext cx="398037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AutoShape 49"/>
            <p:cNvSpPr>
              <a:spLocks noChangeArrowheads="1"/>
            </p:cNvSpPr>
            <p:nvPr/>
          </p:nvSpPr>
          <p:spPr bwMode="auto">
            <a:xfrm>
              <a:off x="1265794" y="3582546"/>
              <a:ext cx="274787" cy="3636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AutoShape 80"/>
            <p:cNvSpPr>
              <a:spLocks/>
            </p:cNvSpPr>
            <p:nvPr/>
          </p:nvSpPr>
          <p:spPr bwMode="auto">
            <a:xfrm>
              <a:off x="1984080" y="3598710"/>
              <a:ext cx="202049" cy="695049"/>
            </a:xfrm>
            <a:prstGeom prst="leftBrace">
              <a:avLst>
                <a:gd name="adj1" fmla="val 28667"/>
                <a:gd name="adj2" fmla="val 50000"/>
              </a:avLst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" name="TextBox 5"/>
          <p:cNvSpPr txBox="1">
            <a:spLocks noChangeArrowheads="1"/>
          </p:cNvSpPr>
          <p:nvPr/>
        </p:nvSpPr>
        <p:spPr bwMode="auto">
          <a:xfrm>
            <a:off x="1599157" y="228091"/>
            <a:ext cx="82153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快表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Translation Look-aside Buffer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, 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TLB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endParaRPr lang="zh-CN" altLang="en-US" sz="2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233015" y="2523787"/>
            <a:ext cx="458569" cy="1526025"/>
            <a:chOff x="5389241" y="2672711"/>
            <a:chExt cx="458569" cy="1526025"/>
          </a:xfrm>
        </p:grpSpPr>
        <p:sp>
          <p:nvSpPr>
            <p:cNvPr id="177" name="Line 52"/>
            <p:cNvSpPr>
              <a:spLocks noChangeShapeType="1"/>
            </p:cNvSpPr>
            <p:nvPr/>
          </p:nvSpPr>
          <p:spPr bwMode="auto">
            <a:xfrm>
              <a:off x="5847810" y="2672711"/>
              <a:ext cx="0" cy="139413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AutoShape 51"/>
            <p:cNvSpPr>
              <a:spLocks noChangeArrowheads="1"/>
            </p:cNvSpPr>
            <p:nvPr/>
          </p:nvSpPr>
          <p:spPr bwMode="auto">
            <a:xfrm>
              <a:off x="5659370" y="4060333"/>
              <a:ext cx="185885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53"/>
            <p:cNvSpPr>
              <a:spLocks noChangeShapeType="1"/>
            </p:cNvSpPr>
            <p:nvPr/>
          </p:nvSpPr>
          <p:spPr bwMode="auto">
            <a:xfrm flipH="1">
              <a:off x="5389241" y="4197726"/>
              <a:ext cx="276807" cy="10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65932" y="4051301"/>
            <a:ext cx="735636" cy="621300"/>
            <a:chOff x="3365932" y="4051301"/>
            <a:chExt cx="735636" cy="621300"/>
          </a:xfrm>
        </p:grpSpPr>
        <p:grpSp>
          <p:nvGrpSpPr>
            <p:cNvPr id="18" name="组合 17"/>
            <p:cNvGrpSpPr/>
            <p:nvPr/>
          </p:nvGrpSpPr>
          <p:grpSpPr>
            <a:xfrm>
              <a:off x="3365932" y="4051301"/>
              <a:ext cx="735636" cy="621300"/>
              <a:chOff x="3365932" y="4051301"/>
              <a:chExt cx="735636" cy="62130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365932" y="4051301"/>
                <a:ext cx="253167" cy="474817"/>
                <a:chOff x="3365932" y="4051301"/>
                <a:chExt cx="253167" cy="474817"/>
              </a:xfrm>
            </p:grpSpPr>
            <p:sp>
              <p:nvSpPr>
                <p:cNvPr id="157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3495408" y="4051301"/>
                  <a:ext cx="121230" cy="13739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908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8" name="Line 85"/>
                <p:cNvSpPr>
                  <a:spLocks noChangeShapeType="1"/>
                </p:cNvSpPr>
                <p:nvPr/>
              </p:nvSpPr>
              <p:spPr bwMode="auto">
                <a:xfrm>
                  <a:off x="3616635" y="4172530"/>
                  <a:ext cx="2464" cy="353588"/>
                </a:xfrm>
                <a:prstGeom prst="line">
                  <a:avLst/>
                </a:prstGeom>
                <a:noFill/>
                <a:ln w="19080">
                  <a:solidFill>
                    <a:srgbClr val="C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365932" y="4056384"/>
                  <a:ext cx="131332" cy="1010"/>
                </a:xfrm>
                <a:prstGeom prst="line">
                  <a:avLst/>
                </a:prstGeom>
                <a:noFill/>
                <a:ln w="19080">
                  <a:solidFill>
                    <a:srgbClr val="C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54" name="Line 56"/>
              <p:cNvSpPr>
                <a:spLocks noChangeShapeType="1"/>
              </p:cNvSpPr>
              <p:nvPr/>
            </p:nvSpPr>
            <p:spPr bwMode="auto">
              <a:xfrm flipH="1">
                <a:off x="3754877" y="4667566"/>
                <a:ext cx="346691" cy="5035"/>
              </a:xfrm>
              <a:prstGeom prst="line">
                <a:avLst/>
              </a:prstGeom>
              <a:noFill/>
              <a:ln w="19080">
                <a:solidFill>
                  <a:srgbClr val="C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6" name="AutoShape 57"/>
            <p:cNvSpPr>
              <a:spLocks noChangeArrowheads="1"/>
            </p:cNvSpPr>
            <p:nvPr/>
          </p:nvSpPr>
          <p:spPr bwMode="auto">
            <a:xfrm>
              <a:off x="3632232" y="4526117"/>
              <a:ext cx="126472" cy="1414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/>
            <a:endParaRPr lang="en-US"/>
          </a:p>
        </p:txBody>
      </p:sp>
      <p:sp>
        <p:nvSpPr>
          <p:cNvPr id="53" name="Rectangle 124"/>
          <p:cNvSpPr>
            <a:spLocks noChangeArrowheads="1"/>
          </p:cNvSpPr>
          <p:nvPr/>
        </p:nvSpPr>
        <p:spPr bwMode="auto">
          <a:xfrm>
            <a:off x="1598" y="214296"/>
            <a:ext cx="914243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多级页表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72536" y="2049559"/>
            <a:ext cx="2342148" cy="738215"/>
            <a:chOff x="1272536" y="2418056"/>
            <a:chExt cx="2342148" cy="738215"/>
          </a:xfrm>
        </p:grpSpPr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1707718" y="2662647"/>
              <a:ext cx="517771" cy="36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2910557" y="2662647"/>
              <a:ext cx="304945" cy="36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1742660" y="2418056"/>
              <a:ext cx="1288605" cy="36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2232901" y="2662647"/>
              <a:ext cx="526242" cy="36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78" name="Rectangle 39"/>
            <p:cNvSpPr>
              <a:spLocks noChangeArrowheads="1"/>
            </p:cNvSpPr>
            <p:nvPr/>
          </p:nvSpPr>
          <p:spPr bwMode="auto">
            <a:xfrm>
              <a:off x="1272536" y="2662647"/>
              <a:ext cx="476477" cy="36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5" name="Group 62"/>
            <p:cNvGrpSpPr>
              <a:grpSpLocks/>
            </p:cNvGrpSpPr>
            <p:nvPr/>
          </p:nvGrpSpPr>
          <p:grpSpPr bwMode="auto">
            <a:xfrm>
              <a:off x="1319125" y="3003798"/>
              <a:ext cx="2295559" cy="152473"/>
              <a:chOff x="224" y="2554"/>
              <a:chExt cx="2168" cy="144"/>
            </a:xfrm>
            <a:effectLst/>
          </p:grpSpPr>
          <p:sp>
            <p:nvSpPr>
              <p:cNvPr id="141" name="Rectangle 63"/>
              <p:cNvSpPr>
                <a:spLocks noChangeArrowheads="1"/>
              </p:cNvSpPr>
              <p:nvPr/>
            </p:nvSpPr>
            <p:spPr bwMode="auto">
              <a:xfrm>
                <a:off x="224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Rectangle 64"/>
              <p:cNvSpPr>
                <a:spLocks noChangeArrowheads="1"/>
              </p:cNvSpPr>
              <p:nvPr/>
            </p:nvSpPr>
            <p:spPr bwMode="auto">
              <a:xfrm>
                <a:off x="328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Rectangle 65"/>
              <p:cNvSpPr>
                <a:spLocks noChangeArrowheads="1"/>
              </p:cNvSpPr>
              <p:nvPr/>
            </p:nvSpPr>
            <p:spPr bwMode="auto">
              <a:xfrm>
                <a:off x="431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Rectangle 66"/>
              <p:cNvSpPr>
                <a:spLocks noChangeArrowheads="1"/>
              </p:cNvSpPr>
              <p:nvPr/>
            </p:nvSpPr>
            <p:spPr bwMode="auto">
              <a:xfrm>
                <a:off x="851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Rectangle 67"/>
              <p:cNvSpPr>
                <a:spLocks noChangeArrowheads="1"/>
              </p:cNvSpPr>
              <p:nvPr/>
            </p:nvSpPr>
            <p:spPr bwMode="auto">
              <a:xfrm>
                <a:off x="955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" name="Rectangle 68"/>
              <p:cNvSpPr>
                <a:spLocks noChangeArrowheads="1"/>
              </p:cNvSpPr>
              <p:nvPr/>
            </p:nvSpPr>
            <p:spPr bwMode="auto">
              <a:xfrm>
                <a:off x="1058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Rectangle 69"/>
              <p:cNvSpPr>
                <a:spLocks noChangeArrowheads="1"/>
              </p:cNvSpPr>
              <p:nvPr/>
            </p:nvSpPr>
            <p:spPr bwMode="auto">
              <a:xfrm>
                <a:off x="1162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Rectangle 70"/>
              <p:cNvSpPr>
                <a:spLocks noChangeArrowheads="1"/>
              </p:cNvSpPr>
              <p:nvPr/>
            </p:nvSpPr>
            <p:spPr bwMode="auto">
              <a:xfrm>
                <a:off x="535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" name="Rectangle 71"/>
              <p:cNvSpPr>
                <a:spLocks noChangeArrowheads="1"/>
              </p:cNvSpPr>
              <p:nvPr/>
            </p:nvSpPr>
            <p:spPr bwMode="auto">
              <a:xfrm>
                <a:off x="639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auto">
              <a:xfrm>
                <a:off x="743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auto">
              <a:xfrm>
                <a:off x="1266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" name="Rectangle 74"/>
              <p:cNvSpPr>
                <a:spLocks noChangeArrowheads="1"/>
              </p:cNvSpPr>
              <p:nvPr/>
            </p:nvSpPr>
            <p:spPr bwMode="auto">
              <a:xfrm>
                <a:off x="1370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Rectangle 75"/>
              <p:cNvSpPr>
                <a:spLocks noChangeArrowheads="1"/>
              </p:cNvSpPr>
              <p:nvPr/>
            </p:nvSpPr>
            <p:spPr bwMode="auto">
              <a:xfrm>
                <a:off x="1474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" name="Rectangle 76"/>
              <p:cNvSpPr>
                <a:spLocks noChangeArrowheads="1"/>
              </p:cNvSpPr>
              <p:nvPr/>
            </p:nvSpPr>
            <p:spPr bwMode="auto">
              <a:xfrm>
                <a:off x="157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" name="Rectangle 77"/>
              <p:cNvSpPr>
                <a:spLocks noChangeArrowheads="1"/>
              </p:cNvSpPr>
              <p:nvPr/>
            </p:nvSpPr>
            <p:spPr bwMode="auto">
              <a:xfrm>
                <a:off x="1675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Rectangle 78"/>
              <p:cNvSpPr>
                <a:spLocks noChangeArrowheads="1"/>
              </p:cNvSpPr>
              <p:nvPr/>
            </p:nvSpPr>
            <p:spPr bwMode="auto">
              <a:xfrm>
                <a:off x="177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" name="Rectangle 79"/>
              <p:cNvSpPr>
                <a:spLocks noChangeArrowheads="1"/>
              </p:cNvSpPr>
              <p:nvPr/>
            </p:nvSpPr>
            <p:spPr bwMode="auto">
              <a:xfrm>
                <a:off x="1882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Rectangle 80"/>
              <p:cNvSpPr>
                <a:spLocks noChangeArrowheads="1"/>
              </p:cNvSpPr>
              <p:nvPr/>
            </p:nvSpPr>
            <p:spPr bwMode="auto">
              <a:xfrm>
                <a:off x="1986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" name="Rectangle 81"/>
              <p:cNvSpPr>
                <a:spLocks noChangeArrowheads="1"/>
              </p:cNvSpPr>
              <p:nvPr/>
            </p:nvSpPr>
            <p:spPr bwMode="auto">
              <a:xfrm>
                <a:off x="2090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" name="Rectangle 82"/>
              <p:cNvSpPr>
                <a:spLocks noChangeArrowheads="1"/>
              </p:cNvSpPr>
              <p:nvPr/>
            </p:nvSpPr>
            <p:spPr bwMode="auto">
              <a:xfrm>
                <a:off x="2194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" name="Rectangle 83"/>
              <p:cNvSpPr>
                <a:spLocks noChangeArrowheads="1"/>
              </p:cNvSpPr>
              <p:nvPr/>
            </p:nvSpPr>
            <p:spPr bwMode="auto">
              <a:xfrm>
                <a:off x="229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71472" y="876302"/>
            <a:ext cx="4077278" cy="409564"/>
            <a:chOff x="571472" y="876302"/>
            <a:chExt cx="4077278" cy="409564"/>
          </a:xfrm>
        </p:grpSpPr>
        <p:sp>
          <p:nvSpPr>
            <p:cNvPr id="52" name="Text Box 2"/>
            <p:cNvSpPr>
              <a:spLocks noChangeArrowheads="1"/>
            </p:cNvSpPr>
            <p:nvPr/>
          </p:nvSpPr>
          <p:spPr bwMode="auto">
            <a:xfrm>
              <a:off x="933974" y="876302"/>
              <a:ext cx="3714776" cy="409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通过间接引用将页号分成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k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级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矩形 44"/>
            <p:cNvSpPr>
              <a:spLocks noChangeArrowheads="1"/>
            </p:cNvSpPr>
            <p:nvPr/>
          </p:nvSpPr>
          <p:spPr bwMode="auto">
            <a:xfrm>
              <a:off x="571472" y="8882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55354" y="1151082"/>
            <a:ext cx="2945142" cy="409564"/>
            <a:chOff x="1055354" y="1151082"/>
            <a:chExt cx="2945142" cy="409564"/>
          </a:xfrm>
        </p:grpSpPr>
        <p:pic>
          <p:nvPicPr>
            <p:cNvPr id="12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5354" y="1253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6" name="Text Box 2"/>
            <p:cNvSpPr>
              <a:spLocks noChangeArrowheads="1"/>
            </p:cNvSpPr>
            <p:nvPr/>
          </p:nvSpPr>
          <p:spPr bwMode="auto">
            <a:xfrm>
              <a:off x="1245392" y="1151082"/>
              <a:ext cx="2755104" cy="409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建立页表“树”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55354" y="1453018"/>
            <a:ext cx="2945142" cy="409564"/>
            <a:chOff x="1055354" y="1453018"/>
            <a:chExt cx="2945142" cy="409564"/>
          </a:xfrm>
        </p:grpSpPr>
        <p:pic>
          <p:nvPicPr>
            <p:cNvPr id="177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5354" y="15554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8" name="Text Box 2"/>
            <p:cNvSpPr>
              <a:spLocks noChangeArrowheads="1"/>
            </p:cNvSpPr>
            <p:nvPr/>
          </p:nvSpPr>
          <p:spPr bwMode="auto">
            <a:xfrm>
              <a:off x="1245392" y="1453018"/>
              <a:ext cx="2755104" cy="409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减少每级页表的长度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49013" y="915566"/>
            <a:ext cx="5654190" cy="3799107"/>
            <a:chOff x="1749013" y="915566"/>
            <a:chExt cx="5654190" cy="3799107"/>
          </a:xfrm>
        </p:grpSpPr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2297490" y="4025370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5938831" y="4109018"/>
              <a:ext cx="1464372" cy="335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第三级页表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Rectangle 10"/>
            <p:cNvSpPr>
              <a:spLocks noChangeArrowheads="1"/>
            </p:cNvSpPr>
            <p:nvPr/>
          </p:nvSpPr>
          <p:spPr bwMode="auto">
            <a:xfrm>
              <a:off x="2227607" y="4312315"/>
              <a:ext cx="1464372" cy="335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第一级页表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393988" y="3940663"/>
              <a:ext cx="711539" cy="774010"/>
              <a:chOff x="3128" y="3472"/>
              <a:chExt cx="672" cy="731"/>
            </a:xfrm>
          </p:grpSpPr>
          <p:sp>
            <p:nvSpPr>
              <p:cNvPr id="168" name="Rectangle 14"/>
              <p:cNvSpPr>
                <a:spLocks noChangeArrowheads="1"/>
              </p:cNvSpPr>
              <p:nvPr/>
            </p:nvSpPr>
            <p:spPr bwMode="auto">
              <a:xfrm>
                <a:off x="3128" y="3472"/>
                <a:ext cx="672" cy="72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9" name="Rectangle 15"/>
              <p:cNvSpPr>
                <a:spLocks noChangeArrowheads="1"/>
              </p:cNvSpPr>
              <p:nvPr/>
            </p:nvSpPr>
            <p:spPr bwMode="auto">
              <a:xfrm>
                <a:off x="3131" y="4059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" name="Rectangle 16"/>
              <p:cNvSpPr>
                <a:spLocks noChangeArrowheads="1"/>
              </p:cNvSpPr>
              <p:nvPr/>
            </p:nvSpPr>
            <p:spPr bwMode="auto">
              <a:xfrm>
                <a:off x="3131" y="3915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" name="Rectangle 17"/>
              <p:cNvSpPr>
                <a:spLocks noChangeArrowheads="1"/>
              </p:cNvSpPr>
              <p:nvPr/>
            </p:nvSpPr>
            <p:spPr bwMode="auto">
              <a:xfrm>
                <a:off x="3131" y="3628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2" name="Rectangle 18"/>
              <p:cNvSpPr>
                <a:spLocks noChangeArrowheads="1"/>
              </p:cNvSpPr>
              <p:nvPr/>
            </p:nvSpPr>
            <p:spPr bwMode="auto">
              <a:xfrm>
                <a:off x="3131" y="3484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" name="Rectangle 19"/>
              <p:cNvSpPr>
                <a:spLocks noChangeArrowheads="1"/>
              </p:cNvSpPr>
              <p:nvPr/>
            </p:nvSpPr>
            <p:spPr bwMode="auto">
              <a:xfrm>
                <a:off x="3131" y="3772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2297490" y="3813603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97490" y="3601835"/>
              <a:ext cx="872482" cy="21176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97490" y="3390068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4368576" y="2966533"/>
              <a:ext cx="711539" cy="774010"/>
              <a:chOff x="3104" y="2552"/>
              <a:chExt cx="672" cy="731"/>
            </a:xfrm>
          </p:grpSpPr>
          <p:sp>
            <p:nvSpPr>
              <p:cNvPr id="162" name="Rectangle 26"/>
              <p:cNvSpPr>
                <a:spLocks noChangeArrowheads="1"/>
              </p:cNvSpPr>
              <p:nvPr/>
            </p:nvSpPr>
            <p:spPr bwMode="auto">
              <a:xfrm>
                <a:off x="3104" y="2552"/>
                <a:ext cx="672" cy="72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" name="Rectangle 27"/>
              <p:cNvSpPr>
                <a:spLocks noChangeArrowheads="1"/>
              </p:cNvSpPr>
              <p:nvPr/>
            </p:nvSpPr>
            <p:spPr bwMode="auto">
              <a:xfrm>
                <a:off x="3107" y="3139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" name="Rectangle 28"/>
              <p:cNvSpPr>
                <a:spLocks noChangeArrowheads="1"/>
              </p:cNvSpPr>
              <p:nvPr/>
            </p:nvSpPr>
            <p:spPr bwMode="auto">
              <a:xfrm>
                <a:off x="3107" y="2995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" name="Rectangle 29"/>
              <p:cNvSpPr>
                <a:spLocks noChangeArrowheads="1"/>
              </p:cNvSpPr>
              <p:nvPr/>
            </p:nvSpPr>
            <p:spPr bwMode="auto">
              <a:xfrm>
                <a:off x="3107" y="2708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" name="Rectangle 30"/>
              <p:cNvSpPr>
                <a:spLocks noChangeArrowheads="1"/>
              </p:cNvSpPr>
              <p:nvPr/>
            </p:nvSpPr>
            <p:spPr bwMode="auto">
              <a:xfrm>
                <a:off x="3107" y="2564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Rectangle 31"/>
              <p:cNvSpPr>
                <a:spLocks noChangeArrowheads="1"/>
              </p:cNvSpPr>
              <p:nvPr/>
            </p:nvSpPr>
            <p:spPr bwMode="auto">
              <a:xfrm>
                <a:off x="3107" y="2852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4368576" y="1983932"/>
              <a:ext cx="711539" cy="771892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4371752" y="2605470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4371752" y="2452997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4371752" y="2149111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4371752" y="1996639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4371752" y="2301584"/>
              <a:ext cx="705186" cy="15141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4185397" y="1533927"/>
              <a:ext cx="1464372" cy="335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第二级页表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5944125" y="2627705"/>
              <a:ext cx="931777" cy="1314017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41"/>
            <p:cNvSpPr>
              <a:spLocks noChangeArrowheads="1"/>
            </p:cNvSpPr>
            <p:nvPr/>
          </p:nvSpPr>
          <p:spPr bwMode="auto">
            <a:xfrm>
              <a:off x="5948361" y="3755367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5948361" y="3565835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5948361" y="3188889"/>
              <a:ext cx="924365" cy="18847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44"/>
            <p:cNvSpPr>
              <a:spLocks noChangeArrowheads="1"/>
            </p:cNvSpPr>
            <p:nvPr/>
          </p:nvSpPr>
          <p:spPr bwMode="auto">
            <a:xfrm>
              <a:off x="5948361" y="299935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45"/>
            <p:cNvSpPr>
              <a:spLocks noChangeArrowheads="1"/>
            </p:cNvSpPr>
            <p:nvPr/>
          </p:nvSpPr>
          <p:spPr bwMode="auto">
            <a:xfrm>
              <a:off x="5948361" y="3377362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46"/>
            <p:cNvSpPr>
              <a:spLocks noChangeArrowheads="1"/>
            </p:cNvSpPr>
            <p:nvPr/>
          </p:nvSpPr>
          <p:spPr bwMode="auto">
            <a:xfrm>
              <a:off x="5948361" y="2813002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47"/>
            <p:cNvSpPr>
              <a:spLocks noChangeArrowheads="1"/>
            </p:cNvSpPr>
            <p:nvPr/>
          </p:nvSpPr>
          <p:spPr bwMode="auto">
            <a:xfrm>
              <a:off x="5948361" y="262664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48"/>
            <p:cNvSpPr>
              <a:spLocks noChangeShapeType="1"/>
            </p:cNvSpPr>
            <p:nvPr/>
          </p:nvSpPr>
          <p:spPr bwMode="auto">
            <a:xfrm>
              <a:off x="6257541" y="2627705"/>
              <a:ext cx="1059" cy="130448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49"/>
            <p:cNvSpPr>
              <a:spLocks noChangeShapeType="1"/>
            </p:cNvSpPr>
            <p:nvPr/>
          </p:nvSpPr>
          <p:spPr bwMode="auto">
            <a:xfrm>
              <a:off x="6054244" y="2627705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50"/>
            <p:cNvSpPr>
              <a:spLocks noChangeShapeType="1"/>
            </p:cNvSpPr>
            <p:nvPr/>
          </p:nvSpPr>
          <p:spPr bwMode="auto">
            <a:xfrm>
              <a:off x="6155893" y="2636176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51"/>
            <p:cNvSpPr>
              <a:spLocks noChangeArrowheads="1"/>
            </p:cNvSpPr>
            <p:nvPr/>
          </p:nvSpPr>
          <p:spPr bwMode="auto">
            <a:xfrm>
              <a:off x="5935655" y="916625"/>
              <a:ext cx="931777" cy="1314017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52"/>
            <p:cNvSpPr>
              <a:spLocks noChangeArrowheads="1"/>
            </p:cNvSpPr>
            <p:nvPr/>
          </p:nvSpPr>
          <p:spPr bwMode="auto">
            <a:xfrm>
              <a:off x="5939890" y="2044286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53"/>
            <p:cNvSpPr>
              <a:spLocks noChangeArrowheads="1"/>
            </p:cNvSpPr>
            <p:nvPr/>
          </p:nvSpPr>
          <p:spPr bwMode="auto">
            <a:xfrm>
              <a:off x="5939890" y="1854754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54"/>
            <p:cNvSpPr>
              <a:spLocks noChangeArrowheads="1"/>
            </p:cNvSpPr>
            <p:nvPr/>
          </p:nvSpPr>
          <p:spPr bwMode="auto">
            <a:xfrm>
              <a:off x="5939890" y="1477808"/>
              <a:ext cx="924365" cy="188473"/>
            </a:xfrm>
            <a:prstGeom prst="rect">
              <a:avLst/>
            </a:prstGeom>
            <a:noFill/>
            <a:ln w="1905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55"/>
            <p:cNvSpPr>
              <a:spLocks noChangeArrowheads="1"/>
            </p:cNvSpPr>
            <p:nvPr/>
          </p:nvSpPr>
          <p:spPr bwMode="auto">
            <a:xfrm>
              <a:off x="5939890" y="128827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56"/>
            <p:cNvSpPr>
              <a:spLocks noChangeArrowheads="1"/>
            </p:cNvSpPr>
            <p:nvPr/>
          </p:nvSpPr>
          <p:spPr bwMode="auto">
            <a:xfrm>
              <a:off x="5939890" y="1666281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57"/>
            <p:cNvSpPr>
              <a:spLocks noChangeArrowheads="1"/>
            </p:cNvSpPr>
            <p:nvPr/>
          </p:nvSpPr>
          <p:spPr bwMode="auto">
            <a:xfrm>
              <a:off x="5939890" y="1101921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58"/>
            <p:cNvSpPr>
              <a:spLocks noChangeArrowheads="1"/>
            </p:cNvSpPr>
            <p:nvPr/>
          </p:nvSpPr>
          <p:spPr bwMode="auto">
            <a:xfrm>
              <a:off x="5939890" y="915566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59"/>
            <p:cNvSpPr>
              <a:spLocks noChangeShapeType="1"/>
            </p:cNvSpPr>
            <p:nvPr/>
          </p:nvSpPr>
          <p:spPr bwMode="auto">
            <a:xfrm>
              <a:off x="6249071" y="916625"/>
              <a:ext cx="1059" cy="130448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60"/>
            <p:cNvSpPr>
              <a:spLocks noChangeShapeType="1"/>
            </p:cNvSpPr>
            <p:nvPr/>
          </p:nvSpPr>
          <p:spPr bwMode="auto">
            <a:xfrm>
              <a:off x="6045774" y="916625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61"/>
            <p:cNvSpPr>
              <a:spLocks noChangeShapeType="1"/>
            </p:cNvSpPr>
            <p:nvPr/>
          </p:nvSpPr>
          <p:spPr bwMode="auto">
            <a:xfrm>
              <a:off x="6147422" y="925096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84"/>
            <p:cNvSpPr>
              <a:spLocks noChangeArrowheads="1"/>
            </p:cNvSpPr>
            <p:nvPr/>
          </p:nvSpPr>
          <p:spPr bwMode="auto">
            <a:xfrm>
              <a:off x="1749013" y="3841133"/>
              <a:ext cx="505065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3" name="Line 85"/>
            <p:cNvSpPr>
              <a:spLocks noChangeShapeType="1"/>
            </p:cNvSpPr>
            <p:nvPr/>
          </p:nvSpPr>
          <p:spPr bwMode="auto">
            <a:xfrm flipV="1">
              <a:off x="2217020" y="3705222"/>
              <a:ext cx="0" cy="532974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86"/>
            <p:cNvSpPr>
              <a:spLocks noChangeArrowheads="1"/>
            </p:cNvSpPr>
            <p:nvPr/>
          </p:nvSpPr>
          <p:spPr bwMode="auto">
            <a:xfrm>
              <a:off x="3833865" y="2426526"/>
              <a:ext cx="512476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5" name="Line 87"/>
            <p:cNvSpPr>
              <a:spLocks noChangeShapeType="1"/>
            </p:cNvSpPr>
            <p:nvPr/>
          </p:nvSpPr>
          <p:spPr bwMode="auto">
            <a:xfrm flipV="1">
              <a:off x="4309281" y="2457233"/>
              <a:ext cx="1059" cy="307063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88"/>
            <p:cNvSpPr>
              <a:spLocks noChangeArrowheads="1"/>
            </p:cNvSpPr>
            <p:nvPr/>
          </p:nvSpPr>
          <p:spPr bwMode="auto">
            <a:xfrm>
              <a:off x="5478767" y="3514977"/>
              <a:ext cx="546360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7" name="Line 89"/>
            <p:cNvSpPr>
              <a:spLocks noChangeShapeType="1"/>
            </p:cNvSpPr>
            <p:nvPr/>
          </p:nvSpPr>
          <p:spPr bwMode="auto">
            <a:xfrm flipV="1">
              <a:off x="5884832" y="3299476"/>
              <a:ext cx="0" cy="62530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0"/>
            <p:cNvSpPr>
              <a:spLocks noChangeShapeType="1"/>
            </p:cNvSpPr>
            <p:nvPr/>
          </p:nvSpPr>
          <p:spPr bwMode="auto">
            <a:xfrm flipH="1">
              <a:off x="3943982" y="4706202"/>
              <a:ext cx="374828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91"/>
            <p:cNvSpPr>
              <a:spLocks noChangeShapeType="1"/>
            </p:cNvSpPr>
            <p:nvPr/>
          </p:nvSpPr>
          <p:spPr bwMode="auto">
            <a:xfrm flipH="1">
              <a:off x="4054101" y="3740543"/>
              <a:ext cx="273180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92"/>
            <p:cNvSpPr>
              <a:spLocks noChangeShapeType="1"/>
            </p:cNvSpPr>
            <p:nvPr/>
          </p:nvSpPr>
          <p:spPr bwMode="auto">
            <a:xfrm flipH="1">
              <a:off x="3952453" y="2774884"/>
              <a:ext cx="366358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93"/>
            <p:cNvSpPr>
              <a:spLocks noChangeShapeType="1"/>
            </p:cNvSpPr>
            <p:nvPr/>
          </p:nvSpPr>
          <p:spPr bwMode="auto">
            <a:xfrm flipH="1">
              <a:off x="5634930" y="3924810"/>
              <a:ext cx="290121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94"/>
            <p:cNvSpPr>
              <a:spLocks noChangeShapeType="1"/>
            </p:cNvSpPr>
            <p:nvPr/>
          </p:nvSpPr>
          <p:spPr bwMode="auto">
            <a:xfrm flipH="1">
              <a:off x="5095997" y="2224288"/>
              <a:ext cx="806834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95"/>
            <p:cNvSpPr>
              <a:spLocks noChangeShapeType="1"/>
            </p:cNvSpPr>
            <p:nvPr/>
          </p:nvSpPr>
          <p:spPr bwMode="auto">
            <a:xfrm flipH="1">
              <a:off x="3164678" y="4138666"/>
              <a:ext cx="527301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96"/>
            <p:cNvGrpSpPr>
              <a:grpSpLocks/>
            </p:cNvGrpSpPr>
            <p:nvPr/>
          </p:nvGrpSpPr>
          <p:grpSpPr bwMode="auto">
            <a:xfrm>
              <a:off x="3658096" y="4135489"/>
              <a:ext cx="304945" cy="567537"/>
              <a:chOff x="2433" y="3656"/>
              <a:chExt cx="288" cy="536"/>
            </a:xfrm>
          </p:grpSpPr>
          <p:sp>
            <p:nvSpPr>
              <p:cNvPr id="138" name="AutoShape 97"/>
              <p:cNvSpPr>
                <a:spLocks noChangeArrowheads="1"/>
              </p:cNvSpPr>
              <p:nvPr/>
            </p:nvSpPr>
            <p:spPr bwMode="auto">
              <a:xfrm>
                <a:off x="2577" y="4072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" name="AutoShape 98"/>
              <p:cNvSpPr>
                <a:spLocks noChangeArrowheads="1"/>
              </p:cNvSpPr>
              <p:nvPr/>
            </p:nvSpPr>
            <p:spPr bwMode="auto">
              <a:xfrm flipH="1" flipV="1">
                <a:off x="2433" y="3656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99"/>
              <p:cNvSpPr>
                <a:spLocks noChangeShapeType="1"/>
              </p:cNvSpPr>
              <p:nvPr/>
            </p:nvSpPr>
            <p:spPr bwMode="auto">
              <a:xfrm>
                <a:off x="2576" y="3750"/>
                <a:ext cx="1" cy="320"/>
              </a:xfrm>
              <a:prstGeom prst="line">
                <a:avLst/>
              </a:prstGeom>
              <a:noFill/>
              <a:ln w="1908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5" name="Line 100"/>
            <p:cNvSpPr>
              <a:spLocks noChangeShapeType="1"/>
            </p:cNvSpPr>
            <p:nvPr/>
          </p:nvSpPr>
          <p:spPr bwMode="auto">
            <a:xfrm flipH="1">
              <a:off x="3173149" y="3918428"/>
              <a:ext cx="696715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101"/>
            <p:cNvGrpSpPr>
              <a:grpSpLocks/>
            </p:cNvGrpSpPr>
            <p:nvPr/>
          </p:nvGrpSpPr>
          <p:grpSpPr bwMode="auto">
            <a:xfrm>
              <a:off x="3869863" y="3745837"/>
              <a:ext cx="185296" cy="169414"/>
              <a:chOff x="2633" y="3288"/>
              <a:chExt cx="175" cy="160"/>
            </a:xfrm>
          </p:grpSpPr>
          <p:sp>
            <p:nvSpPr>
              <p:cNvPr id="136" name="AutoShape 102"/>
              <p:cNvSpPr>
                <a:spLocks noChangeArrowheads="1"/>
              </p:cNvSpPr>
              <p:nvPr/>
            </p:nvSpPr>
            <p:spPr bwMode="auto">
              <a:xfrm flipH="1">
                <a:off x="2633" y="3365"/>
                <a:ext cx="85" cy="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" name="AutoShape 103"/>
              <p:cNvSpPr>
                <a:spLocks noChangeArrowheads="1"/>
              </p:cNvSpPr>
              <p:nvPr/>
            </p:nvSpPr>
            <p:spPr bwMode="auto">
              <a:xfrm flipV="1">
                <a:off x="2723" y="3288"/>
                <a:ext cx="85" cy="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7" name="AutoShape 104"/>
            <p:cNvSpPr>
              <a:spLocks noChangeArrowheads="1"/>
            </p:cNvSpPr>
            <p:nvPr/>
          </p:nvSpPr>
          <p:spPr bwMode="auto">
            <a:xfrm flipV="1">
              <a:off x="3810569" y="2777523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18" name="AutoShape 105"/>
            <p:cNvSpPr>
              <a:spLocks noChangeArrowheads="1"/>
            </p:cNvSpPr>
            <p:nvPr/>
          </p:nvSpPr>
          <p:spPr bwMode="auto">
            <a:xfrm flipH="1">
              <a:off x="3658096" y="3571129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 flipV="1">
              <a:off x="3809510" y="2914650"/>
              <a:ext cx="1059" cy="662832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07"/>
            <p:cNvSpPr>
              <a:spLocks noChangeShapeType="1"/>
            </p:cNvSpPr>
            <p:nvPr/>
          </p:nvSpPr>
          <p:spPr bwMode="auto">
            <a:xfrm flipH="1">
              <a:off x="3164678" y="3698190"/>
              <a:ext cx="501889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08"/>
            <p:cNvSpPr>
              <a:spLocks noChangeShapeType="1"/>
            </p:cNvSpPr>
            <p:nvPr/>
          </p:nvSpPr>
          <p:spPr bwMode="auto">
            <a:xfrm flipH="1">
              <a:off x="3164678" y="3494893"/>
              <a:ext cx="264709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AutoShape 109"/>
            <p:cNvSpPr>
              <a:spLocks noChangeArrowheads="1"/>
            </p:cNvSpPr>
            <p:nvPr/>
          </p:nvSpPr>
          <p:spPr bwMode="auto">
            <a:xfrm flipH="1">
              <a:off x="3446329" y="3359362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110"/>
            <p:cNvSpPr>
              <a:spLocks noChangeShapeType="1"/>
            </p:cNvSpPr>
            <p:nvPr/>
          </p:nvSpPr>
          <p:spPr bwMode="auto">
            <a:xfrm flipV="1">
              <a:off x="3606213" y="3211125"/>
              <a:ext cx="1059" cy="15459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AutoShape 111"/>
            <p:cNvSpPr>
              <a:spLocks noChangeArrowheads="1"/>
            </p:cNvSpPr>
            <p:nvPr/>
          </p:nvSpPr>
          <p:spPr bwMode="auto">
            <a:xfrm>
              <a:off x="5521649" y="3801448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AutoShape 112"/>
            <p:cNvSpPr>
              <a:spLocks noChangeArrowheads="1"/>
            </p:cNvSpPr>
            <p:nvPr/>
          </p:nvSpPr>
          <p:spPr bwMode="auto">
            <a:xfrm flipH="1" flipV="1">
              <a:off x="5369177" y="2368290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26" name="Line 113"/>
            <p:cNvSpPr>
              <a:spLocks noChangeShapeType="1"/>
            </p:cNvSpPr>
            <p:nvPr/>
          </p:nvSpPr>
          <p:spPr bwMode="auto">
            <a:xfrm>
              <a:off x="5520591" y="2492174"/>
              <a:ext cx="1059" cy="1312958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14"/>
            <p:cNvSpPr>
              <a:spLocks noChangeShapeType="1"/>
            </p:cNvSpPr>
            <p:nvPr/>
          </p:nvSpPr>
          <p:spPr bwMode="auto">
            <a:xfrm flipH="1">
              <a:off x="5079055" y="2368290"/>
              <a:ext cx="281651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115"/>
            <p:cNvGrpSpPr>
              <a:grpSpLocks/>
            </p:cNvGrpSpPr>
            <p:nvPr/>
          </p:nvGrpSpPr>
          <p:grpSpPr bwMode="auto">
            <a:xfrm>
              <a:off x="5070585" y="2529234"/>
              <a:ext cx="256239" cy="268945"/>
              <a:chOff x="3767" y="2139"/>
              <a:chExt cx="242" cy="254"/>
            </a:xfrm>
          </p:grpSpPr>
          <p:sp>
            <p:nvSpPr>
              <p:cNvPr id="133" name="AutoShape 116"/>
              <p:cNvSpPr>
                <a:spLocks noChangeArrowheads="1"/>
              </p:cNvSpPr>
              <p:nvPr/>
            </p:nvSpPr>
            <p:spPr bwMode="auto">
              <a:xfrm flipH="1" flipV="1">
                <a:off x="3865" y="2139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117"/>
              <p:cNvSpPr>
                <a:spLocks noChangeShapeType="1"/>
              </p:cNvSpPr>
              <p:nvPr/>
            </p:nvSpPr>
            <p:spPr bwMode="auto">
              <a:xfrm flipH="1">
                <a:off x="3767" y="2139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118"/>
              <p:cNvSpPr>
                <a:spLocks noChangeShapeType="1"/>
              </p:cNvSpPr>
              <p:nvPr/>
            </p:nvSpPr>
            <p:spPr bwMode="auto">
              <a:xfrm flipV="1">
                <a:off x="4008" y="2247"/>
                <a:ext cx="1" cy="146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5070585" y="1809224"/>
              <a:ext cx="256239" cy="268945"/>
              <a:chOff x="3767" y="1459"/>
              <a:chExt cx="242" cy="254"/>
            </a:xfrm>
          </p:grpSpPr>
          <p:sp>
            <p:nvSpPr>
              <p:cNvPr id="130" name="AutoShape 120"/>
              <p:cNvSpPr>
                <a:spLocks noChangeArrowheads="1"/>
              </p:cNvSpPr>
              <p:nvPr/>
            </p:nvSpPr>
            <p:spPr bwMode="auto">
              <a:xfrm flipH="1">
                <a:off x="3865" y="1592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507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121"/>
              <p:cNvSpPr>
                <a:spLocks noChangeShapeType="1"/>
              </p:cNvSpPr>
              <p:nvPr/>
            </p:nvSpPr>
            <p:spPr bwMode="auto">
              <a:xfrm flipH="1">
                <a:off x="3767" y="1712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22"/>
              <p:cNvSpPr>
                <a:spLocks noChangeShapeType="1"/>
              </p:cNvSpPr>
              <p:nvPr/>
            </p:nvSpPr>
            <p:spPr bwMode="auto">
              <a:xfrm>
                <a:off x="4008" y="1459"/>
                <a:ext cx="1" cy="144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515010" y="2431291"/>
            <a:ext cx="4429114" cy="1276428"/>
            <a:chOff x="1515010" y="2431291"/>
            <a:chExt cx="4429114" cy="1276428"/>
          </a:xfrm>
        </p:grpSpPr>
        <p:sp>
          <p:nvSpPr>
            <p:cNvPr id="189" name="AutoShape 11"/>
            <p:cNvSpPr>
              <a:spLocks noChangeArrowheads="1"/>
            </p:cNvSpPr>
            <p:nvPr/>
          </p:nvSpPr>
          <p:spPr bwMode="auto">
            <a:xfrm>
              <a:off x="1515010" y="3576423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Line 23"/>
            <p:cNvSpPr>
              <a:spLocks noChangeShapeType="1"/>
            </p:cNvSpPr>
            <p:nvPr/>
          </p:nvSpPr>
          <p:spPr bwMode="auto">
            <a:xfrm>
              <a:off x="1515010" y="2787774"/>
              <a:ext cx="0" cy="78864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4"/>
            <p:cNvSpPr>
              <a:spLocks noChangeShapeType="1"/>
            </p:cNvSpPr>
            <p:nvPr/>
          </p:nvSpPr>
          <p:spPr bwMode="auto">
            <a:xfrm flipH="1">
              <a:off x="1648423" y="3706660"/>
              <a:ext cx="628949" cy="105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AutoShape 11"/>
            <p:cNvSpPr>
              <a:spLocks noChangeArrowheads="1"/>
            </p:cNvSpPr>
            <p:nvPr/>
          </p:nvSpPr>
          <p:spPr bwMode="auto">
            <a:xfrm>
              <a:off x="1971343" y="2896427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Line 23"/>
            <p:cNvSpPr>
              <a:spLocks noChangeShapeType="1"/>
            </p:cNvSpPr>
            <p:nvPr/>
          </p:nvSpPr>
          <p:spPr bwMode="auto">
            <a:xfrm>
              <a:off x="1968165" y="2787773"/>
              <a:ext cx="0" cy="109935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4"/>
            <p:cNvSpPr>
              <a:spLocks noChangeShapeType="1"/>
            </p:cNvSpPr>
            <p:nvPr/>
          </p:nvSpPr>
          <p:spPr bwMode="auto">
            <a:xfrm flipH="1">
              <a:off x="3902356" y="2431291"/>
              <a:ext cx="460924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108"/>
            <p:cNvSpPr>
              <a:spLocks noChangeShapeType="1"/>
            </p:cNvSpPr>
            <p:nvPr/>
          </p:nvSpPr>
          <p:spPr bwMode="auto">
            <a:xfrm flipH="1">
              <a:off x="2119604" y="3023009"/>
              <a:ext cx="1495079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AutoShape 109"/>
            <p:cNvSpPr>
              <a:spLocks noChangeArrowheads="1"/>
            </p:cNvSpPr>
            <p:nvPr/>
          </p:nvSpPr>
          <p:spPr bwMode="auto">
            <a:xfrm flipH="1">
              <a:off x="3590330" y="2899827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23"/>
            <p:cNvSpPr>
              <a:spLocks noChangeShapeType="1"/>
            </p:cNvSpPr>
            <p:nvPr/>
          </p:nvSpPr>
          <p:spPr bwMode="auto">
            <a:xfrm>
              <a:off x="3745810" y="2563959"/>
              <a:ext cx="0" cy="3438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AutoShape 104"/>
            <p:cNvSpPr>
              <a:spLocks noChangeArrowheads="1"/>
            </p:cNvSpPr>
            <p:nvPr/>
          </p:nvSpPr>
          <p:spPr bwMode="auto">
            <a:xfrm flipV="1">
              <a:off x="3749883" y="2436899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99" name="Line 24"/>
            <p:cNvSpPr>
              <a:spLocks noChangeShapeType="1"/>
            </p:cNvSpPr>
            <p:nvPr/>
          </p:nvSpPr>
          <p:spPr bwMode="auto">
            <a:xfrm flipH="1">
              <a:off x="2692435" y="3291830"/>
              <a:ext cx="3251689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AutoShape 11"/>
            <p:cNvSpPr>
              <a:spLocks noChangeArrowheads="1"/>
            </p:cNvSpPr>
            <p:nvPr/>
          </p:nvSpPr>
          <p:spPr bwMode="auto">
            <a:xfrm>
              <a:off x="2543118" y="3164390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Line 23"/>
            <p:cNvSpPr>
              <a:spLocks noChangeShapeType="1"/>
            </p:cNvSpPr>
            <p:nvPr/>
          </p:nvSpPr>
          <p:spPr bwMode="auto">
            <a:xfrm>
              <a:off x="2542026" y="2774884"/>
              <a:ext cx="0" cy="377037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2869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39752" y="214313"/>
            <a:ext cx="421484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二级页表实例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94"/>
          <p:cNvSpPr>
            <a:spLocks noChangeArrowheads="1"/>
          </p:cNvSpPr>
          <p:nvPr/>
        </p:nvSpPr>
        <p:spPr bwMode="auto">
          <a:xfrm>
            <a:off x="4357686" y="1285866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/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47016" y="2329858"/>
            <a:ext cx="516349" cy="1154832"/>
            <a:chOff x="6247016" y="2329858"/>
            <a:chExt cx="516349" cy="1154832"/>
          </a:xfrm>
        </p:grpSpPr>
        <p:sp>
          <p:nvSpPr>
            <p:cNvPr id="43" name="AutoShape 22"/>
            <p:cNvSpPr>
              <a:spLocks noChangeArrowheads="1"/>
            </p:cNvSpPr>
            <p:nvPr/>
          </p:nvSpPr>
          <p:spPr bwMode="auto">
            <a:xfrm>
              <a:off x="6521614" y="3301544"/>
              <a:ext cx="241751" cy="1786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6759423" y="2329858"/>
              <a:ext cx="0" cy="98482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 flipH="1">
              <a:off x="6247016" y="3483376"/>
              <a:ext cx="275911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44112" y="2126951"/>
            <a:ext cx="4520207" cy="384962"/>
            <a:chOff x="2844112" y="2126951"/>
            <a:chExt cx="4520207" cy="384962"/>
          </a:xfrm>
        </p:grpSpPr>
        <p:sp>
          <p:nvSpPr>
            <p:cNvPr id="26" name="Line 5"/>
            <p:cNvSpPr>
              <a:spLocks noChangeShapeType="1"/>
            </p:cNvSpPr>
            <p:nvPr/>
          </p:nvSpPr>
          <p:spPr bwMode="auto">
            <a:xfrm flipH="1">
              <a:off x="3025425" y="2505343"/>
              <a:ext cx="4133412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0" name="AutoShape 19"/>
            <p:cNvSpPr>
              <a:spLocks noChangeArrowheads="1"/>
            </p:cNvSpPr>
            <p:nvPr/>
          </p:nvSpPr>
          <p:spPr bwMode="auto">
            <a:xfrm>
              <a:off x="7153582" y="2283300"/>
              <a:ext cx="210218" cy="2207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1" name="AutoShape 20"/>
            <p:cNvSpPr>
              <a:spLocks noChangeArrowheads="1"/>
            </p:cNvSpPr>
            <p:nvPr/>
          </p:nvSpPr>
          <p:spPr bwMode="auto">
            <a:xfrm>
              <a:off x="2844112" y="2259651"/>
              <a:ext cx="189196" cy="252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7363005" y="2126951"/>
              <a:ext cx="1314" cy="178685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03612" y="2225456"/>
            <a:ext cx="2064874" cy="1068205"/>
            <a:chOff x="2103612" y="2225456"/>
            <a:chExt cx="2064874" cy="1068205"/>
          </a:xfrm>
        </p:grpSpPr>
        <p:sp>
          <p:nvSpPr>
            <p:cNvPr id="65" name="Line 67"/>
            <p:cNvSpPr>
              <a:spLocks noChangeShapeType="1"/>
            </p:cNvSpPr>
            <p:nvPr/>
          </p:nvSpPr>
          <p:spPr bwMode="auto">
            <a:xfrm flipH="1">
              <a:off x="2283093" y="2705050"/>
              <a:ext cx="1663350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6" name="AutoShape 68"/>
            <p:cNvSpPr>
              <a:spLocks noChangeArrowheads="1"/>
            </p:cNvSpPr>
            <p:nvPr/>
          </p:nvSpPr>
          <p:spPr bwMode="auto">
            <a:xfrm rot="10800000">
              <a:off x="3953012" y="2706364"/>
              <a:ext cx="210218" cy="2207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7" name="AutoShape 69"/>
            <p:cNvSpPr>
              <a:spLocks noChangeArrowheads="1"/>
            </p:cNvSpPr>
            <p:nvPr/>
          </p:nvSpPr>
          <p:spPr bwMode="auto">
            <a:xfrm>
              <a:off x="2104926" y="2456454"/>
              <a:ext cx="189196" cy="252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2103612" y="2225456"/>
              <a:ext cx="1314" cy="23124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4167172" y="2915268"/>
              <a:ext cx="1314" cy="378393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5433" y="954985"/>
            <a:ext cx="6815006" cy="1457074"/>
            <a:chOff x="1225433" y="954985"/>
            <a:chExt cx="6815006" cy="1457074"/>
          </a:xfrm>
        </p:grpSpPr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3198855" y="2107243"/>
              <a:ext cx="292991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295068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2272582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1704993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7747448" y="2107243"/>
              <a:ext cx="292991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6476942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6813291" y="2107243"/>
              <a:ext cx="403356" cy="30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25433" y="1560676"/>
              <a:ext cx="607005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2631266" y="1560676"/>
              <a:ext cx="37839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6562343" y="1560676"/>
              <a:ext cx="37839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98107" y="1560676"/>
              <a:ext cx="37839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5408772" y="1751186"/>
              <a:ext cx="110627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3388051" y="1751186"/>
              <a:ext cx="1106272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Oval 25"/>
            <p:cNvSpPr>
              <a:spLocks noChangeArrowheads="1"/>
            </p:cNvSpPr>
            <p:nvPr/>
          </p:nvSpPr>
          <p:spPr bwMode="auto">
            <a:xfrm>
              <a:off x="2054481" y="954985"/>
              <a:ext cx="599121" cy="536056"/>
            </a:xfrm>
            <a:prstGeom prst="ellips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H="1">
              <a:off x="2346158" y="1496297"/>
              <a:ext cx="15766" cy="409925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1402805" y="1919360"/>
              <a:ext cx="1902473" cy="189196"/>
              <a:chOff x="720" y="1742"/>
              <a:chExt cx="1448" cy="144"/>
            </a:xfrm>
          </p:grpSpPr>
          <p:sp>
            <p:nvSpPr>
              <p:cNvPr id="101" name="Rectangle 41"/>
              <p:cNvSpPr>
                <a:spLocks noChangeArrowheads="1"/>
              </p:cNvSpPr>
              <p:nvPr/>
            </p:nvSpPr>
            <p:spPr bwMode="auto">
              <a:xfrm>
                <a:off x="720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auto">
              <a:xfrm>
                <a:off x="824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auto">
              <a:xfrm>
                <a:off x="927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auto">
              <a:xfrm>
                <a:off x="1347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11576A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auto">
              <a:xfrm>
                <a:off x="1451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auto">
              <a:xfrm>
                <a:off x="1554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auto">
              <a:xfrm>
                <a:off x="1658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auto">
              <a:xfrm>
                <a:off x="1031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49"/>
              <p:cNvSpPr>
                <a:spLocks noChangeArrowheads="1"/>
              </p:cNvSpPr>
              <p:nvPr/>
            </p:nvSpPr>
            <p:spPr bwMode="auto">
              <a:xfrm>
                <a:off x="1135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50"/>
              <p:cNvSpPr>
                <a:spLocks noChangeArrowheads="1"/>
              </p:cNvSpPr>
              <p:nvPr/>
            </p:nvSpPr>
            <p:spPr bwMode="auto">
              <a:xfrm>
                <a:off x="1239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Rectangle 51"/>
              <p:cNvSpPr>
                <a:spLocks noChangeArrowheads="1"/>
              </p:cNvSpPr>
              <p:nvPr/>
            </p:nvSpPr>
            <p:spPr bwMode="auto">
              <a:xfrm>
                <a:off x="1762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Rectangle 52"/>
              <p:cNvSpPr>
                <a:spLocks noChangeArrowheads="1"/>
              </p:cNvSpPr>
              <p:nvPr/>
            </p:nvSpPr>
            <p:spPr bwMode="auto">
              <a:xfrm>
                <a:off x="1866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Rectangle 53"/>
              <p:cNvSpPr>
                <a:spLocks noChangeArrowheads="1"/>
              </p:cNvSpPr>
              <p:nvPr/>
            </p:nvSpPr>
            <p:spPr bwMode="auto">
              <a:xfrm>
                <a:off x="1970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54"/>
              <p:cNvSpPr>
                <a:spLocks noChangeArrowheads="1"/>
              </p:cNvSpPr>
              <p:nvPr/>
            </p:nvSpPr>
            <p:spPr bwMode="auto">
              <a:xfrm>
                <a:off x="2074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" name="Rectangle 55"/>
            <p:cNvSpPr>
              <a:spLocks noChangeArrowheads="1"/>
            </p:cNvSpPr>
            <p:nvPr/>
          </p:nvSpPr>
          <p:spPr bwMode="auto">
            <a:xfrm>
              <a:off x="1884992" y="1560676"/>
              <a:ext cx="522917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grpSp>
          <p:nvGrpSpPr>
            <p:cNvPr id="5" name="Group 57"/>
            <p:cNvGrpSpPr>
              <a:grpSpLocks/>
            </p:cNvGrpSpPr>
            <p:nvPr/>
          </p:nvGrpSpPr>
          <p:grpSpPr bwMode="auto">
            <a:xfrm>
              <a:off x="6625409" y="1919360"/>
              <a:ext cx="1220578" cy="189196"/>
              <a:chOff x="4695" y="1742"/>
              <a:chExt cx="929" cy="144"/>
            </a:xfrm>
          </p:grpSpPr>
          <p:sp>
            <p:nvSpPr>
              <p:cNvPr id="92" name="Rectangle 58"/>
              <p:cNvSpPr>
                <a:spLocks noChangeArrowheads="1"/>
              </p:cNvSpPr>
              <p:nvPr/>
            </p:nvSpPr>
            <p:spPr bwMode="auto">
              <a:xfrm>
                <a:off x="4695" y="1742"/>
                <a:ext cx="94" cy="144"/>
              </a:xfrm>
              <a:prstGeom prst="rect">
                <a:avLst/>
              </a:prstGeom>
              <a:solidFill>
                <a:srgbClr val="DC0081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Rectangle 59"/>
              <p:cNvSpPr>
                <a:spLocks noChangeArrowheads="1"/>
              </p:cNvSpPr>
              <p:nvPr/>
            </p:nvSpPr>
            <p:spPr bwMode="auto">
              <a:xfrm>
                <a:off x="5115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Rectangle 60"/>
              <p:cNvSpPr>
                <a:spLocks noChangeArrowheads="1"/>
              </p:cNvSpPr>
              <p:nvPr/>
            </p:nvSpPr>
            <p:spPr bwMode="auto">
              <a:xfrm>
                <a:off x="5219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Rectangle 61"/>
              <p:cNvSpPr>
                <a:spLocks noChangeArrowheads="1"/>
              </p:cNvSpPr>
              <p:nvPr/>
            </p:nvSpPr>
            <p:spPr bwMode="auto">
              <a:xfrm>
                <a:off x="5322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Rectangle 62"/>
              <p:cNvSpPr>
                <a:spLocks noChangeArrowheads="1"/>
              </p:cNvSpPr>
              <p:nvPr/>
            </p:nvSpPr>
            <p:spPr bwMode="auto">
              <a:xfrm>
                <a:off x="5426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Rectangle 63"/>
              <p:cNvSpPr>
                <a:spLocks noChangeArrowheads="1"/>
              </p:cNvSpPr>
              <p:nvPr/>
            </p:nvSpPr>
            <p:spPr bwMode="auto">
              <a:xfrm>
                <a:off x="4799" y="1742"/>
                <a:ext cx="94" cy="144"/>
              </a:xfrm>
              <a:prstGeom prst="rect">
                <a:avLst/>
              </a:prstGeom>
              <a:solidFill>
                <a:srgbClr val="DC0081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Rectangle 64"/>
              <p:cNvSpPr>
                <a:spLocks noChangeArrowheads="1"/>
              </p:cNvSpPr>
              <p:nvPr/>
            </p:nvSpPr>
            <p:spPr bwMode="auto">
              <a:xfrm>
                <a:off x="4903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5007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Rectangle 66"/>
              <p:cNvSpPr>
                <a:spLocks noChangeArrowheads="1"/>
              </p:cNvSpPr>
              <p:nvPr/>
            </p:nvSpPr>
            <p:spPr bwMode="auto">
              <a:xfrm>
                <a:off x="5530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6742343" y="1039072"/>
              <a:ext cx="903938" cy="36788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 flipV="1">
              <a:off x="7214019" y="1410895"/>
              <a:ext cx="1314" cy="507151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Line 89"/>
          <p:cNvSpPr>
            <a:spLocks noChangeShapeType="1"/>
          </p:cNvSpPr>
          <p:nvPr/>
        </p:nvSpPr>
        <p:spPr bwMode="auto">
          <a:xfrm>
            <a:off x="1613023" y="2179505"/>
            <a:ext cx="1314" cy="1103645"/>
          </a:xfrm>
          <a:prstGeom prst="line">
            <a:avLst/>
          </a:prstGeom>
          <a:noFill/>
          <a:ln w="28575">
            <a:solidFill>
              <a:srgbClr val="00507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674473" y="3601105"/>
            <a:ext cx="977515" cy="595180"/>
            <a:chOff x="3674473" y="3601105"/>
            <a:chExt cx="977515" cy="595180"/>
          </a:xfrm>
        </p:grpSpPr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3674473" y="3601105"/>
              <a:ext cx="1314" cy="45196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 flipH="1">
              <a:off x="3853159" y="4170007"/>
              <a:ext cx="798829" cy="26277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AutoShape 76"/>
            <p:cNvSpPr>
              <a:spLocks noChangeArrowheads="1"/>
            </p:cNvSpPr>
            <p:nvPr/>
          </p:nvSpPr>
          <p:spPr bwMode="auto">
            <a:xfrm>
              <a:off x="3674473" y="4038621"/>
              <a:ext cx="189196" cy="157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507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53598" y="2705050"/>
            <a:ext cx="2771391" cy="1919554"/>
            <a:chOff x="3553598" y="2705050"/>
            <a:chExt cx="2771391" cy="1919554"/>
          </a:xfrm>
        </p:grpSpPr>
        <p:sp>
          <p:nvSpPr>
            <p:cNvPr id="86" name="Line 88"/>
            <p:cNvSpPr>
              <a:spLocks noChangeShapeType="1"/>
            </p:cNvSpPr>
            <p:nvPr/>
          </p:nvSpPr>
          <p:spPr bwMode="auto">
            <a:xfrm flipH="1" flipV="1">
              <a:off x="3553598" y="3451324"/>
              <a:ext cx="1250797" cy="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872" y="2705050"/>
              <a:ext cx="2025117" cy="1919554"/>
              <a:chOff x="4299872" y="2705050"/>
              <a:chExt cx="2025117" cy="1919554"/>
            </a:xfrm>
          </p:grpSpPr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4797826" y="2705050"/>
                <a:ext cx="1408461" cy="1492548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00507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4860032" y="4227817"/>
                <a:ext cx="1464957" cy="396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第二级页表</a:t>
                </a:r>
                <a:endPara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Rectangle 29"/>
              <p:cNvSpPr>
                <a:spLocks noChangeArrowheads="1"/>
              </p:cNvSpPr>
              <p:nvPr/>
            </p:nvSpPr>
            <p:spPr bwMode="auto">
              <a:xfrm>
                <a:off x="4299872" y="3710155"/>
                <a:ext cx="638537" cy="366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 i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51" name="Line 30"/>
              <p:cNvSpPr>
                <a:spLocks noChangeShapeType="1"/>
              </p:cNvSpPr>
              <p:nvPr/>
            </p:nvSpPr>
            <p:spPr bwMode="auto">
              <a:xfrm flipV="1">
                <a:off x="4703227" y="3483376"/>
                <a:ext cx="7023" cy="740500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>
                <a:off x="5523078" y="3285778"/>
                <a:ext cx="378392" cy="396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auto">
              <a:xfrm>
                <a:off x="4804395" y="3907235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auto">
              <a:xfrm>
                <a:off x="4804395" y="3612930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auto">
              <a:xfrm>
                <a:off x="4804395" y="3024319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auto">
              <a:xfrm>
                <a:off x="4804395" y="2730014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auto">
              <a:xfrm>
                <a:off x="4804395" y="3318624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89" name="Line 91"/>
              <p:cNvSpPr>
                <a:spLocks noChangeShapeType="1"/>
              </p:cNvSpPr>
              <p:nvPr/>
            </p:nvSpPr>
            <p:spPr bwMode="auto">
              <a:xfrm>
                <a:off x="5176218" y="2715561"/>
                <a:ext cx="1314" cy="1482037"/>
              </a:xfrm>
              <a:prstGeom prst="line">
                <a:avLst/>
              </a:prstGeom>
              <a:noFill/>
              <a:ln w="3816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90" name="Line 92"/>
              <p:cNvSpPr>
                <a:spLocks noChangeShapeType="1"/>
              </p:cNvSpPr>
              <p:nvPr/>
            </p:nvSpPr>
            <p:spPr bwMode="auto">
              <a:xfrm>
                <a:off x="4923957" y="2715561"/>
                <a:ext cx="1314" cy="1471526"/>
              </a:xfrm>
              <a:prstGeom prst="line">
                <a:avLst/>
              </a:prstGeom>
              <a:noFill/>
              <a:ln w="1260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91" name="Line 93"/>
              <p:cNvSpPr>
                <a:spLocks noChangeShapeType="1"/>
              </p:cNvSpPr>
              <p:nvPr/>
            </p:nvSpPr>
            <p:spPr bwMode="auto">
              <a:xfrm>
                <a:off x="5050088" y="2726072"/>
                <a:ext cx="1314" cy="1461016"/>
              </a:xfrm>
              <a:prstGeom prst="line">
                <a:avLst/>
              </a:prstGeom>
              <a:noFill/>
              <a:ln w="12600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16093" y="3083443"/>
            <a:ext cx="3409475" cy="1882902"/>
            <a:chOff x="416093" y="3083443"/>
            <a:chExt cx="3409475" cy="1882902"/>
          </a:xfrm>
        </p:grpSpPr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416093" y="3314683"/>
              <a:ext cx="797515" cy="308758"/>
            </a:xfrm>
            <a:prstGeom prst="rect">
              <a:avLst/>
            </a:prstGeom>
            <a:noFill/>
            <a:ln w="2844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PTBR</a:t>
              </a:r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898281" y="3619499"/>
              <a:ext cx="1314" cy="3941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1045434" y="4159497"/>
              <a:ext cx="1355906" cy="131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AutoShape 38"/>
            <p:cNvSpPr>
              <a:spLocks noChangeArrowheads="1"/>
            </p:cNvSpPr>
            <p:nvPr/>
          </p:nvSpPr>
          <p:spPr bwMode="auto">
            <a:xfrm>
              <a:off x="899595" y="3997891"/>
              <a:ext cx="189196" cy="157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507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 flipH="1">
              <a:off x="1222805" y="3476288"/>
              <a:ext cx="223357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Oval 77"/>
            <p:cNvSpPr>
              <a:spLocks noChangeArrowheads="1"/>
            </p:cNvSpPr>
            <p:nvPr/>
          </p:nvSpPr>
          <p:spPr bwMode="auto">
            <a:xfrm>
              <a:off x="1444848" y="3304172"/>
              <a:ext cx="336349" cy="325838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11576A"/>
                  </a:solidFill>
                  <a:latin typeface="Arial" charset="0"/>
                </a:rPr>
                <a:t>+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934919" y="3083443"/>
              <a:ext cx="1890649" cy="1541161"/>
              <a:chOff x="1934919" y="3083443"/>
              <a:chExt cx="1890649" cy="1541161"/>
            </a:xfrm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2448639" y="3871761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27"/>
              <p:cNvSpPr>
                <a:spLocks noChangeArrowheads="1"/>
              </p:cNvSpPr>
              <p:nvPr/>
            </p:nvSpPr>
            <p:spPr bwMode="auto">
              <a:xfrm>
                <a:off x="2360611" y="4227817"/>
                <a:ext cx="1464957" cy="396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第一级页表</a:t>
                </a:r>
                <a:endPara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Rectangle 28"/>
              <p:cNvSpPr>
                <a:spLocks noChangeArrowheads="1"/>
              </p:cNvSpPr>
              <p:nvPr/>
            </p:nvSpPr>
            <p:spPr bwMode="auto">
              <a:xfrm>
                <a:off x="2427618" y="3302858"/>
                <a:ext cx="1073426" cy="335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页表项</a:t>
                </a:r>
                <a:endParaRPr lang="en-US" altLang="zh-CN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Rectangle 33"/>
              <p:cNvSpPr>
                <a:spLocks noChangeArrowheads="1"/>
              </p:cNvSpPr>
              <p:nvPr/>
            </p:nvSpPr>
            <p:spPr bwMode="auto">
              <a:xfrm>
                <a:off x="1934919" y="3710155"/>
                <a:ext cx="539998" cy="366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b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55" name="Line 34"/>
              <p:cNvSpPr>
                <a:spLocks noChangeShapeType="1"/>
              </p:cNvSpPr>
              <p:nvPr/>
            </p:nvSpPr>
            <p:spPr bwMode="auto">
              <a:xfrm flipH="1" flipV="1">
                <a:off x="2360611" y="3509133"/>
                <a:ext cx="9197" cy="626713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auto">
              <a:xfrm>
                <a:off x="2448639" y="3608988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auto">
              <a:xfrm>
                <a:off x="2448639" y="3346215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auto">
              <a:xfrm>
                <a:off x="2448639" y="3083443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 flipH="1">
              <a:off x="1800905" y="3476288"/>
              <a:ext cx="633282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Box 95"/>
            <p:cNvSpPr txBox="1">
              <a:spLocks noChangeArrowheads="1"/>
            </p:cNvSpPr>
            <p:nvPr/>
          </p:nvSpPr>
          <p:spPr bwMode="auto">
            <a:xfrm>
              <a:off x="988939" y="4597013"/>
              <a:ext cx="7686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CR3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箭头连接符 97"/>
            <p:cNvCxnSpPr>
              <a:stCxn id="21" idx="0"/>
              <a:endCxn id="57" idx="0"/>
            </p:cNvCxnSpPr>
            <p:nvPr/>
          </p:nvCxnSpPr>
          <p:spPr bwMode="auto">
            <a:xfrm rot="16200000" flipV="1">
              <a:off x="647007" y="3870774"/>
              <a:ext cx="977513" cy="474963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0" name="Oval 72"/>
          <p:cNvSpPr>
            <a:spLocks noChangeArrowheads="1"/>
          </p:cNvSpPr>
          <p:nvPr/>
        </p:nvSpPr>
        <p:spPr bwMode="auto">
          <a:xfrm>
            <a:off x="3988486" y="3314683"/>
            <a:ext cx="336349" cy="325838"/>
          </a:xfrm>
          <a:prstGeom prst="ellipse">
            <a:avLst/>
          </a:prstGeom>
          <a:solidFill>
            <a:srgbClr val="CCFFFF"/>
          </a:solidFill>
          <a:ln w="28440">
            <a:solidFill>
              <a:srgbClr val="11576A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b="1" dirty="0">
                <a:solidFill>
                  <a:srgbClr val="11576A"/>
                </a:solidFill>
                <a:latin typeface="Arial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68314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89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195</Words>
  <Application>Microsoft Office PowerPoint</Application>
  <PresentationFormat>全屏显示(16:9)</PresentationFormat>
  <Paragraphs>88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宋体</vt:lpstr>
      <vt:lpstr>宋体</vt:lpstr>
      <vt:lpstr>微软雅黑</vt:lpstr>
      <vt:lpstr>张海山锐谐体2.0-授权联系：Samtype@QQ.com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359</cp:revision>
  <dcterms:created xsi:type="dcterms:W3CDTF">2015-01-11T06:38:50Z</dcterms:created>
  <dcterms:modified xsi:type="dcterms:W3CDTF">2015-03-07T07:04:24Z</dcterms:modified>
</cp:coreProperties>
</file>