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95" r:id="rId2"/>
    <p:sldId id="296" r:id="rId3"/>
    <p:sldId id="297" r:id="rId4"/>
    <p:sldId id="298" r:id="rId5"/>
    <p:sldId id="299" r:id="rId6"/>
    <p:sldId id="300" r:id="rId7"/>
    <p:sldId id="301" r:id="rId8"/>
    <p:sldId id="303" r:id="rId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072"/>
    <a:srgbClr val="0093DD"/>
    <a:srgbClr val="11576A"/>
    <a:srgbClr val="007C8B"/>
    <a:srgbClr val="FFF9B1"/>
    <a:srgbClr val="FDD000"/>
    <a:srgbClr val="0EB1C8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211" y="8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AB571-93FE-4E32-A9F6-7282D31CC949}" type="datetimeFigureOut">
              <a:rPr lang="zh-CN" altLang="en-US" smtClean="0"/>
              <a:pPr/>
              <a:t>2015/3/7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9FB66-BC45-49C2-9AE0-BFEF2D7019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475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22" y="782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4071938" y="214313"/>
            <a:ext cx="1071562" cy="530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5000"/>
              </a:lnSpc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概述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30" name="TextBox 43"/>
          <p:cNvSpPr txBox="1">
            <a:spLocks noChangeArrowheads="1"/>
          </p:cNvSpPr>
          <p:nvPr/>
        </p:nvSpPr>
        <p:spPr bwMode="auto">
          <a:xfrm>
            <a:off x="1214469" y="901158"/>
            <a:ext cx="6858000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非连续内存分配的需求背景</a:t>
            </a:r>
          </a:p>
        </p:txBody>
      </p:sp>
      <p:sp>
        <p:nvSpPr>
          <p:cNvPr id="22531" name="矩形 44"/>
          <p:cNvSpPr>
            <a:spLocks noChangeArrowheads="1"/>
          </p:cNvSpPr>
          <p:nvPr/>
        </p:nvSpPr>
        <p:spPr bwMode="auto">
          <a:xfrm>
            <a:off x="857282" y="901145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22539" name="矩形 52"/>
          <p:cNvSpPr>
            <a:spLocks noChangeArrowheads="1"/>
          </p:cNvSpPr>
          <p:nvPr/>
        </p:nvSpPr>
        <p:spPr bwMode="auto">
          <a:xfrm>
            <a:off x="857255" y="1250385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22540" name="TextBox 53"/>
          <p:cNvSpPr txBox="1">
            <a:spLocks noChangeArrowheads="1"/>
          </p:cNvSpPr>
          <p:nvPr/>
        </p:nvSpPr>
        <p:spPr bwMode="auto">
          <a:xfrm>
            <a:off x="1552769" y="2329905"/>
            <a:ext cx="7376949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2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页表概述</a:t>
            </a:r>
          </a:p>
        </p:txBody>
      </p:sp>
      <p:pic>
        <p:nvPicPr>
          <p:cNvPr id="22541" name="图片 54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3694" y="2463242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3" name="图片 56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3694" y="2825192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45" name="矩形 58"/>
          <p:cNvSpPr>
            <a:spLocks noChangeArrowheads="1"/>
          </p:cNvSpPr>
          <p:nvPr/>
        </p:nvSpPr>
        <p:spPr bwMode="auto">
          <a:xfrm>
            <a:off x="857282" y="3750715"/>
            <a:ext cx="415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23" name="Text Box 1"/>
          <p:cNvSpPr>
            <a:spLocks noChangeArrowheads="1"/>
          </p:cNvSpPr>
          <p:nvPr/>
        </p:nvSpPr>
        <p:spPr bwMode="auto">
          <a:xfrm>
            <a:off x="5929322" y="428610"/>
            <a:ext cx="808672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</a:pP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52"/>
          <p:cNvSpPr>
            <a:spLocks noChangeArrowheads="1"/>
          </p:cNvSpPr>
          <p:nvPr/>
        </p:nvSpPr>
        <p:spPr bwMode="auto">
          <a:xfrm>
            <a:off x="857255" y="1607575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27" name="TextBox 43"/>
          <p:cNvSpPr txBox="1">
            <a:spLocks noChangeArrowheads="1"/>
          </p:cNvSpPr>
          <p:nvPr/>
        </p:nvSpPr>
        <p:spPr bwMode="auto">
          <a:xfrm>
            <a:off x="1214469" y="1272623"/>
            <a:ext cx="6858000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段式存储管理</a:t>
            </a:r>
          </a:p>
        </p:txBody>
      </p:sp>
      <p:sp>
        <p:nvSpPr>
          <p:cNvPr id="28" name="TextBox 43"/>
          <p:cNvSpPr txBox="1">
            <a:spLocks noChangeArrowheads="1"/>
          </p:cNvSpPr>
          <p:nvPr/>
        </p:nvSpPr>
        <p:spPr bwMode="auto">
          <a:xfrm>
            <a:off x="1214469" y="1615525"/>
            <a:ext cx="6858000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页式存储管理</a:t>
            </a:r>
          </a:p>
        </p:txBody>
      </p:sp>
      <p:sp>
        <p:nvSpPr>
          <p:cNvPr id="29" name="TextBox 43"/>
          <p:cNvSpPr txBox="1">
            <a:spLocks noChangeArrowheads="1"/>
          </p:cNvSpPr>
          <p:nvPr/>
        </p:nvSpPr>
        <p:spPr bwMode="auto">
          <a:xfrm>
            <a:off x="1214469" y="1972715"/>
            <a:ext cx="6858000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页表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0" name="矩形 52"/>
          <p:cNvSpPr>
            <a:spLocks noChangeArrowheads="1"/>
          </p:cNvSpPr>
          <p:nvPr/>
        </p:nvSpPr>
        <p:spPr bwMode="auto">
          <a:xfrm>
            <a:off x="857255" y="1964765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31" name="TextBox 53"/>
          <p:cNvSpPr txBox="1">
            <a:spLocks noChangeArrowheads="1"/>
          </p:cNvSpPr>
          <p:nvPr/>
        </p:nvSpPr>
        <p:spPr bwMode="auto">
          <a:xfrm>
            <a:off x="1552769" y="2687095"/>
            <a:ext cx="7376949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2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快表</a:t>
            </a:r>
          </a:p>
        </p:txBody>
      </p:sp>
      <p:sp>
        <p:nvSpPr>
          <p:cNvPr id="32" name="TextBox 53"/>
          <p:cNvSpPr txBox="1">
            <a:spLocks noChangeArrowheads="1"/>
          </p:cNvSpPr>
          <p:nvPr/>
        </p:nvSpPr>
        <p:spPr bwMode="auto">
          <a:xfrm>
            <a:off x="1552769" y="3044285"/>
            <a:ext cx="7376949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2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多级页表</a:t>
            </a:r>
          </a:p>
        </p:txBody>
      </p:sp>
      <p:pic>
        <p:nvPicPr>
          <p:cNvPr id="33" name="图片 56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321" y="3160161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图片 56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321" y="3507003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TextBox 53"/>
          <p:cNvSpPr txBox="1">
            <a:spLocks noChangeArrowheads="1"/>
          </p:cNvSpPr>
          <p:nvPr/>
        </p:nvSpPr>
        <p:spPr bwMode="auto">
          <a:xfrm>
            <a:off x="1552769" y="3401475"/>
            <a:ext cx="7376949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2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反置页表</a:t>
            </a:r>
          </a:p>
        </p:txBody>
      </p:sp>
      <p:sp>
        <p:nvSpPr>
          <p:cNvPr id="36" name="TextBox 43"/>
          <p:cNvSpPr txBox="1">
            <a:spLocks noChangeArrowheads="1"/>
          </p:cNvSpPr>
          <p:nvPr/>
        </p:nvSpPr>
        <p:spPr bwMode="auto">
          <a:xfrm>
            <a:off x="1143007" y="3758665"/>
            <a:ext cx="6858000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段页式存储管理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pic>
        <p:nvPicPr>
          <p:cNvPr id="22" name="图片 21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2" y="1566"/>
            <a:ext cx="9140974" cy="5141934"/>
          </a:xfrm>
          <a:prstGeom prst="rect">
            <a:avLst/>
          </a:prstGeom>
        </p:spPr>
      </p:pic>
      <p:pic>
        <p:nvPicPr>
          <p:cNvPr id="24" name="图片 23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1571604" y="214313"/>
            <a:ext cx="5857875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大地址空间问题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85813" y="821923"/>
            <a:ext cx="7648103" cy="1111361"/>
            <a:chOff x="785813" y="821923"/>
            <a:chExt cx="7648103" cy="1111361"/>
          </a:xfrm>
        </p:grpSpPr>
        <p:sp>
          <p:nvSpPr>
            <p:cNvPr id="23554" name="TextBox 21"/>
            <p:cNvSpPr txBox="1">
              <a:spLocks noChangeArrowheads="1"/>
            </p:cNvSpPr>
            <p:nvPr/>
          </p:nvSpPr>
          <p:spPr bwMode="auto">
            <a:xfrm>
              <a:off x="1143000" y="824496"/>
              <a:ext cx="635795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1" hangingPunct="1">
                <a:buClr>
                  <a:srgbClr val="0066FF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对于大地址空间(64-bits)系统，多级页表变得</a:t>
              </a: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繁琐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.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3555" name="矩形 22"/>
            <p:cNvSpPr>
              <a:spLocks noChangeArrowheads="1"/>
            </p:cNvSpPr>
            <p:nvPr/>
          </p:nvSpPr>
          <p:spPr bwMode="auto">
            <a:xfrm>
              <a:off x="785813" y="821923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sp>
          <p:nvSpPr>
            <p:cNvPr id="23556" name="TextBox 23"/>
            <p:cNvSpPr txBox="1">
              <a:spLocks noChangeArrowheads="1"/>
            </p:cNvSpPr>
            <p:nvPr/>
          </p:nvSpPr>
          <p:spPr bwMode="auto">
            <a:xfrm>
              <a:off x="1491810" y="1175561"/>
              <a:ext cx="335756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比如：5 级页表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23557" name="图片 24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126922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58" name="TextBox 25"/>
            <p:cNvSpPr txBox="1">
              <a:spLocks noChangeArrowheads="1"/>
            </p:cNvSpPr>
            <p:nvPr/>
          </p:nvSpPr>
          <p:spPr bwMode="auto">
            <a:xfrm>
              <a:off x="1504455" y="1533174"/>
              <a:ext cx="692946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逻辑 (虚拟) 地址空间增长速度快于物理地址空间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23559" name="图片 26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162207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组合 2"/>
          <p:cNvGrpSpPr/>
          <p:nvPr/>
        </p:nvGrpSpPr>
        <p:grpSpPr>
          <a:xfrm>
            <a:off x="785813" y="1880087"/>
            <a:ext cx="6063825" cy="1103067"/>
            <a:chOff x="785813" y="1880087"/>
            <a:chExt cx="6063825" cy="1103067"/>
          </a:xfrm>
        </p:grpSpPr>
        <p:sp>
          <p:nvSpPr>
            <p:cNvPr id="23562" name="TextBox 11"/>
            <p:cNvSpPr txBox="1">
              <a:spLocks noChangeArrowheads="1"/>
            </p:cNvSpPr>
            <p:nvPr/>
          </p:nvSpPr>
          <p:spPr bwMode="auto">
            <a:xfrm>
              <a:off x="1143000" y="1880087"/>
              <a:ext cx="3429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buClr>
                  <a:srgbClr val="0066FF"/>
                </a:buClr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寄存器和反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置页面的思路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3563" name="矩形 12"/>
            <p:cNvSpPr>
              <a:spLocks noChangeArrowheads="1"/>
            </p:cNvSpPr>
            <p:nvPr/>
          </p:nvSpPr>
          <p:spPr bwMode="auto">
            <a:xfrm>
              <a:off x="785813" y="1880087"/>
              <a:ext cx="415925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sp>
          <p:nvSpPr>
            <p:cNvPr id="23564" name="TextBox 13"/>
            <p:cNvSpPr txBox="1">
              <a:spLocks noChangeArrowheads="1"/>
            </p:cNvSpPr>
            <p:nvPr/>
          </p:nvSpPr>
          <p:spPr bwMode="auto">
            <a:xfrm>
              <a:off x="1491810" y="2223308"/>
              <a:ext cx="507207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66FF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不让页表与逻辑地址空间的大小相对应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23565" name="图片 14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231697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66" name="TextBox 15"/>
            <p:cNvSpPr txBox="1">
              <a:spLocks noChangeArrowheads="1"/>
            </p:cNvSpPr>
            <p:nvPr/>
          </p:nvSpPr>
          <p:spPr bwMode="auto">
            <a:xfrm>
              <a:off x="1491813" y="2583044"/>
              <a:ext cx="53578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66FF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让页表与物理地址空间的大小相对应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23567" name="图片 16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268245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8" name="Text Box 1"/>
          <p:cNvSpPr>
            <a:spLocks noChangeArrowheads="1"/>
          </p:cNvSpPr>
          <p:nvPr/>
        </p:nvSpPr>
        <p:spPr bwMode="auto">
          <a:xfrm>
            <a:off x="5643570" y="1358892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 anchor="b"/>
          <a:lstStyle/>
          <a:p>
            <a:pPr eaLnBrk="1" hangingPunct="1"/>
            <a:endParaRPr lang="zh-CN" altLang="en-US"/>
          </a:p>
        </p:txBody>
      </p:sp>
      <p:sp>
        <p:nvSpPr>
          <p:cNvPr id="29" name="Text Box 2"/>
          <p:cNvSpPr>
            <a:spLocks noChangeArrowheads="1"/>
          </p:cNvSpPr>
          <p:nvPr/>
        </p:nvSpPr>
        <p:spPr bwMode="auto">
          <a:xfrm>
            <a:off x="5830895" y="2590792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lvl="1" eaLnBrk="1" hangingPunct="1">
              <a:buClr>
                <a:srgbClr val="0066FF"/>
              </a:buClr>
            </a:pP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714628" y="263252"/>
            <a:ext cx="94297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页寄存器</a:t>
            </a:r>
            <a:r>
              <a:rPr lang="en-US" altLang="zh-CN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(Page </a:t>
            </a:r>
            <a:r>
              <a:rPr lang="en-US" altLang="zh-CN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Registers)</a:t>
            </a:r>
            <a:endParaRPr lang="zh-CN" altLang="en-US" sz="2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 Box 1"/>
          <p:cNvSpPr>
            <a:spLocks noChangeArrowheads="1"/>
          </p:cNvSpPr>
          <p:nvPr/>
        </p:nvSpPr>
        <p:spPr bwMode="auto">
          <a:xfrm>
            <a:off x="6786578" y="82705"/>
            <a:ext cx="85185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 anchor="b"/>
          <a:lstStyle/>
          <a:p>
            <a:pPr eaLnBrk="1" hangingPunct="1">
              <a:buSzPct val="100000"/>
            </a:pPr>
            <a:endParaRPr lang="zh-CN" altLang="en-US"/>
          </a:p>
        </p:txBody>
      </p:sp>
      <p:sp>
        <p:nvSpPr>
          <p:cNvPr id="24" name="Text Box 2"/>
          <p:cNvSpPr>
            <a:spLocks noChangeArrowheads="1"/>
          </p:cNvSpPr>
          <p:nvPr/>
        </p:nvSpPr>
        <p:spPr bwMode="auto">
          <a:xfrm>
            <a:off x="8786842" y="3086100"/>
            <a:ext cx="85725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 lvl="1" eaLnBrk="1" hangingPunct="1">
              <a:buClr>
                <a:srgbClr val="000099"/>
              </a:buClr>
              <a:buSzPct val="100000"/>
              <a:buFont typeface="Wingdings" charset="0"/>
              <a:buChar char=""/>
            </a:pPr>
            <a:endParaRPr lang="zh-CN" altLang="en-US" sz="1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lvl="1" eaLnBrk="1" hangingPunct="1">
              <a:buClr>
                <a:srgbClr val="000099"/>
              </a:buClr>
              <a:buSzPct val="100000"/>
            </a:pP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6786578" y="123980"/>
            <a:ext cx="61420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SzPct val="100000"/>
            </a:pP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738163" y="2080062"/>
            <a:ext cx="6705645" cy="366713"/>
            <a:chOff x="738163" y="2080062"/>
            <a:chExt cx="6705645" cy="366713"/>
          </a:xfrm>
        </p:grpSpPr>
        <p:sp>
          <p:nvSpPr>
            <p:cNvPr id="24585" name="矩形 6"/>
            <p:cNvSpPr>
              <a:spLocks noChangeArrowheads="1"/>
            </p:cNvSpPr>
            <p:nvPr/>
          </p:nvSpPr>
          <p:spPr bwMode="auto">
            <a:xfrm>
              <a:off x="738163" y="2080062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sp>
          <p:nvSpPr>
            <p:cNvPr id="39" name="TextBox 21"/>
            <p:cNvSpPr txBox="1">
              <a:spLocks noChangeArrowheads="1"/>
            </p:cNvSpPr>
            <p:nvPr/>
          </p:nvSpPr>
          <p:spPr bwMode="auto">
            <a:xfrm>
              <a:off x="1142976" y="2089585"/>
              <a:ext cx="63008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Clr>
                  <a:srgbClr val="0066FF"/>
                </a:buClr>
                <a:buSzPct val="100000"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</a:t>
              </a: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寄存器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示例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58825" y="845584"/>
            <a:ext cx="7315769" cy="1243108"/>
            <a:chOff x="758825" y="845584"/>
            <a:chExt cx="7315769" cy="1243108"/>
          </a:xfrm>
        </p:grpSpPr>
        <p:sp>
          <p:nvSpPr>
            <p:cNvPr id="24593" name="矩形 6"/>
            <p:cNvSpPr>
              <a:spLocks noChangeArrowheads="1"/>
            </p:cNvSpPr>
            <p:nvPr/>
          </p:nvSpPr>
          <p:spPr bwMode="auto">
            <a:xfrm>
              <a:off x="758825" y="845584"/>
              <a:ext cx="41433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sp>
          <p:nvSpPr>
            <p:cNvPr id="27" name="TextBox 21"/>
            <p:cNvSpPr txBox="1">
              <a:spLocks noChangeArrowheads="1"/>
            </p:cNvSpPr>
            <p:nvPr/>
          </p:nvSpPr>
          <p:spPr bwMode="auto">
            <a:xfrm>
              <a:off x="1128688" y="855106"/>
              <a:ext cx="63008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1" hangingPunct="1">
                <a:buClr>
                  <a:srgbClr val="0066FF"/>
                </a:buClr>
                <a:buSzPct val="100000"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每个帧与一个页寄存器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(Page Register)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关联，寄存器内容包括：</a:t>
              </a:r>
            </a:p>
          </p:txBody>
        </p:sp>
        <p:sp>
          <p:nvSpPr>
            <p:cNvPr id="28" name="TextBox 23"/>
            <p:cNvSpPr txBox="1">
              <a:spLocks noChangeArrowheads="1"/>
            </p:cNvSpPr>
            <p:nvPr/>
          </p:nvSpPr>
          <p:spPr bwMode="auto">
            <a:xfrm>
              <a:off x="1488010" y="1456008"/>
              <a:ext cx="46434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  <a:buSzPct val="100000"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占用页号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Occupier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)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: 对应的页号p</a:t>
              </a:r>
              <a:endParaRPr lang="en-US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36" name="TextBox 21"/>
            <p:cNvSpPr txBox="1">
              <a:spLocks noChangeArrowheads="1"/>
            </p:cNvSpPr>
            <p:nvPr/>
          </p:nvSpPr>
          <p:spPr bwMode="auto">
            <a:xfrm>
              <a:off x="1488010" y="1161878"/>
              <a:ext cx="658658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  <a:buSzPct val="100000"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使用位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Residence bit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)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: 此帧是否被进程占用</a:t>
              </a:r>
              <a:endParaRPr lang="en-US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38" name="TextBox 23"/>
            <p:cNvSpPr txBox="1">
              <a:spLocks noChangeArrowheads="1"/>
            </p:cNvSpPr>
            <p:nvPr/>
          </p:nvSpPr>
          <p:spPr bwMode="auto">
            <a:xfrm>
              <a:off x="1488010" y="1750138"/>
              <a:ext cx="46434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  <a:buSzPct val="100000"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保护位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(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Protection bits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)</a:t>
              </a:r>
            </a:p>
          </p:txBody>
        </p:sp>
        <p:pic>
          <p:nvPicPr>
            <p:cNvPr id="48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5852" y="185310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9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5852" y="154633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0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5852" y="126271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6" name="Text Box 1"/>
          <p:cNvSpPr>
            <a:spLocks noChangeArrowheads="1"/>
          </p:cNvSpPr>
          <p:nvPr/>
        </p:nvSpPr>
        <p:spPr bwMode="auto">
          <a:xfrm>
            <a:off x="8840877" y="142875"/>
            <a:ext cx="85185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 anchor="b"/>
          <a:lstStyle/>
          <a:p>
            <a:pPr eaLnBrk="1" hangingPunct="1">
              <a:buSzPct val="100000"/>
            </a:pPr>
            <a:endParaRPr lang="zh-CN" altLang="en-US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8840877" y="184150"/>
            <a:ext cx="61420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SzPct val="100000"/>
            </a:pP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284133" y="2376324"/>
            <a:ext cx="6935469" cy="899548"/>
            <a:chOff x="1284133" y="2376324"/>
            <a:chExt cx="6935469" cy="899548"/>
          </a:xfrm>
        </p:grpSpPr>
        <p:pic>
          <p:nvPicPr>
            <p:cNvPr id="24587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5852" y="245827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589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4133" y="273351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" name="TextBox 23"/>
            <p:cNvSpPr txBox="1">
              <a:spLocks noChangeArrowheads="1"/>
            </p:cNvSpPr>
            <p:nvPr/>
          </p:nvSpPr>
          <p:spPr bwMode="auto">
            <a:xfrm>
              <a:off x="1504430" y="2651566"/>
              <a:ext cx="46434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  <a:buSzPct val="100000"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页面大小: 4096 bytes = 4KB</a:t>
              </a:r>
            </a:p>
          </p:txBody>
        </p:sp>
        <p:sp>
          <p:nvSpPr>
            <p:cNvPr id="51" name="TextBox 23"/>
            <p:cNvSpPr txBox="1">
              <a:spLocks noChangeArrowheads="1"/>
            </p:cNvSpPr>
            <p:nvPr/>
          </p:nvSpPr>
          <p:spPr bwMode="auto">
            <a:xfrm>
              <a:off x="1504430" y="2376324"/>
              <a:ext cx="671517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物理内存大小: 4096*4096=4K*4KB=16 MB </a:t>
              </a:r>
            </a:p>
          </p:txBody>
        </p:sp>
        <p:sp>
          <p:nvSpPr>
            <p:cNvPr id="40" name="TextBox 23"/>
            <p:cNvSpPr txBox="1">
              <a:spLocks noChangeArrowheads="1"/>
            </p:cNvSpPr>
            <p:nvPr/>
          </p:nvSpPr>
          <p:spPr bwMode="auto">
            <a:xfrm>
              <a:off x="1500166" y="2937318"/>
              <a:ext cx="65008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页帧数: 4096 = 4K</a:t>
              </a:r>
            </a:p>
          </p:txBody>
        </p:sp>
        <p:pic>
          <p:nvPicPr>
            <p:cNvPr id="37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4133" y="302465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组合 4"/>
          <p:cNvGrpSpPr/>
          <p:nvPr/>
        </p:nvGrpSpPr>
        <p:grpSpPr>
          <a:xfrm>
            <a:off x="1284133" y="3233580"/>
            <a:ext cx="7000661" cy="1386973"/>
            <a:chOff x="1284133" y="3233580"/>
            <a:chExt cx="7000661" cy="1386973"/>
          </a:xfrm>
        </p:grpSpPr>
        <p:sp>
          <p:nvSpPr>
            <p:cNvPr id="42" name="TextBox 23"/>
            <p:cNvSpPr txBox="1">
              <a:spLocks noChangeArrowheads="1"/>
            </p:cNvSpPr>
            <p:nvPr/>
          </p:nvSpPr>
          <p:spPr bwMode="auto">
            <a:xfrm>
              <a:off x="1500166" y="3233580"/>
              <a:ext cx="65008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  <a:buSzPct val="100000"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页寄存器使用的空间 (假设每个页寄存器占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8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字节):</a:t>
              </a:r>
              <a:endPara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43" name="TextBox 23"/>
            <p:cNvSpPr txBox="1">
              <a:spLocks noChangeArrowheads="1"/>
            </p:cNvSpPr>
            <p:nvPr/>
          </p:nvSpPr>
          <p:spPr bwMode="auto">
            <a:xfrm>
              <a:off x="1502448" y="4281999"/>
              <a:ext cx="46434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buClr>
                  <a:srgbClr val="000099"/>
                </a:buClr>
                <a:buSzPct val="100000"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虚拟内存的大小： 任意</a:t>
              </a:r>
              <a:endPara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44" name="TextBox 23"/>
            <p:cNvSpPr txBox="1">
              <a:spLocks noChangeArrowheads="1"/>
            </p:cNvSpPr>
            <p:nvPr/>
          </p:nvSpPr>
          <p:spPr bwMode="auto">
            <a:xfrm>
              <a:off x="1491788" y="3763044"/>
              <a:ext cx="46434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  <a:buSzPct val="100000"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页寄存器带来的额外开销: </a:t>
              </a:r>
            </a:p>
          </p:txBody>
        </p:sp>
        <p:sp>
          <p:nvSpPr>
            <p:cNvPr id="32" name="TextBox 23"/>
            <p:cNvSpPr txBox="1">
              <a:spLocks noChangeArrowheads="1"/>
            </p:cNvSpPr>
            <p:nvPr/>
          </p:nvSpPr>
          <p:spPr bwMode="auto">
            <a:xfrm>
              <a:off x="1783936" y="3505695"/>
              <a:ext cx="65008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  <a:buSzPct val="100000"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8*4096=32 Kbytes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33" name="TextBox 23"/>
            <p:cNvSpPr txBox="1">
              <a:spLocks noChangeArrowheads="1"/>
            </p:cNvSpPr>
            <p:nvPr/>
          </p:nvSpPr>
          <p:spPr bwMode="auto">
            <a:xfrm>
              <a:off x="1775558" y="4027794"/>
              <a:ext cx="46434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2" eaLnBrk="1" hangingPunct="1">
                <a:buClr>
                  <a:srgbClr val="000099"/>
                </a:buClr>
                <a:buSzPct val="100000"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32K/16M = 0.2% (大约)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34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94756" y="360116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94756" y="412449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3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4133" y="3325200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4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4133" y="386711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5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4133" y="438197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786063" y="214313"/>
            <a:ext cx="3643312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页寄存器方案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的特征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82048" y="939186"/>
            <a:ext cx="5727532" cy="1132498"/>
            <a:chOff x="1082048" y="939186"/>
            <a:chExt cx="5727532" cy="1132498"/>
          </a:xfrm>
        </p:grpSpPr>
        <p:sp>
          <p:nvSpPr>
            <p:cNvPr id="24585" name="矩形 6"/>
            <p:cNvSpPr>
              <a:spLocks noChangeArrowheads="1"/>
            </p:cNvSpPr>
            <p:nvPr/>
          </p:nvSpPr>
          <p:spPr bwMode="auto">
            <a:xfrm>
              <a:off x="1082048" y="971541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pic>
          <p:nvPicPr>
            <p:cNvPr id="24587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88407" y="142239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589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82058" y="175856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Text Box 2"/>
            <p:cNvSpPr>
              <a:spLocks noChangeArrowheads="1"/>
            </p:cNvSpPr>
            <p:nvPr/>
          </p:nvSpPr>
          <p:spPr bwMode="auto">
            <a:xfrm>
              <a:off x="1481278" y="939186"/>
              <a:ext cx="5000660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/>
            <a:p>
              <a:pPr marL="0" lvl="1" indent="-285750" eaLnBrk="1" hangingPunct="1"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优点: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12" name="Text Box 2"/>
            <p:cNvSpPr>
              <a:spLocks noChangeArrowheads="1"/>
            </p:cNvSpPr>
            <p:nvPr/>
          </p:nvSpPr>
          <p:spPr bwMode="auto">
            <a:xfrm>
              <a:off x="1808920" y="1285866"/>
              <a:ext cx="5000660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/>
            <a:p>
              <a:pPr marL="0" lvl="1" indent="-285750" eaLnBrk="1" hangingPunct="1">
                <a:spcBef>
                  <a:spcPct val="20000"/>
                </a:spcBef>
                <a:buClr>
                  <a:srgbClr val="000099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页表大小相对于物理内存而言很小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13" name="Text Box 2"/>
            <p:cNvSpPr>
              <a:spLocks noChangeArrowheads="1"/>
            </p:cNvSpPr>
            <p:nvPr/>
          </p:nvSpPr>
          <p:spPr bwMode="auto">
            <a:xfrm>
              <a:off x="1808920" y="1643056"/>
              <a:ext cx="5000660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/>
            <a:p>
              <a:pPr marL="0" lvl="1" indent="-285750" eaLnBrk="1" hangingPunct="1">
                <a:spcBef>
                  <a:spcPct val="20000"/>
                </a:spcBef>
                <a:buClr>
                  <a:srgbClr val="000099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页表大小与逻辑地址空间大小无关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82048" y="2008624"/>
            <a:ext cx="6357982" cy="1121988"/>
            <a:chOff x="1082048" y="2008624"/>
            <a:chExt cx="6357982" cy="1121988"/>
          </a:xfrm>
        </p:grpSpPr>
        <p:sp>
          <p:nvSpPr>
            <p:cNvPr id="16" name="矩形 6"/>
            <p:cNvSpPr>
              <a:spLocks noChangeArrowheads="1"/>
            </p:cNvSpPr>
            <p:nvPr/>
          </p:nvSpPr>
          <p:spPr bwMode="auto">
            <a:xfrm>
              <a:off x="1082048" y="2040979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pic>
          <p:nvPicPr>
            <p:cNvPr id="19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88407" y="249183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82058" y="281749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Text Box 2"/>
            <p:cNvSpPr>
              <a:spLocks noChangeArrowheads="1"/>
            </p:cNvSpPr>
            <p:nvPr/>
          </p:nvSpPr>
          <p:spPr bwMode="auto">
            <a:xfrm>
              <a:off x="1481278" y="2008624"/>
              <a:ext cx="5000660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/>
            <a:p>
              <a:pPr marL="0" lvl="1" indent="-285750" eaLnBrk="1" hangingPunct="1"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缺点: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22" name="Text Box 2"/>
            <p:cNvSpPr>
              <a:spLocks noChangeArrowheads="1"/>
            </p:cNvSpPr>
            <p:nvPr/>
          </p:nvSpPr>
          <p:spPr bwMode="auto">
            <a:xfrm>
              <a:off x="1808920" y="2355304"/>
              <a:ext cx="5631110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/>
            <a:p>
              <a:pPr marL="0" lvl="1" indent="-285750" eaLnBrk="1" hangingPunct="1">
                <a:spcBef>
                  <a:spcPct val="20000"/>
                </a:spcBef>
                <a:buClr>
                  <a:srgbClr val="000099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页表信息对调后，需要依据帧号可找页号</a:t>
              </a:r>
            </a:p>
          </p:txBody>
        </p:sp>
        <p:sp>
          <p:nvSpPr>
            <p:cNvPr id="23" name="Text Box 2"/>
            <p:cNvSpPr>
              <a:spLocks noChangeArrowheads="1"/>
            </p:cNvSpPr>
            <p:nvPr/>
          </p:nvSpPr>
          <p:spPr bwMode="auto">
            <a:xfrm>
              <a:off x="1808920" y="2701984"/>
              <a:ext cx="5000660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/>
            <a:p>
              <a:pPr marL="0" lvl="1" indent="-285750" eaLnBrk="1" hangingPunct="1">
                <a:spcBef>
                  <a:spcPct val="20000"/>
                </a:spcBef>
                <a:buClr>
                  <a:srgbClr val="000099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在页寄存器中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搜索逻辑地址中的页号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357422" y="214313"/>
            <a:ext cx="407195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页寄存器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的地址转换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71538" y="856444"/>
            <a:ext cx="6490348" cy="1062648"/>
            <a:chOff x="1071538" y="856444"/>
            <a:chExt cx="6490348" cy="1062648"/>
          </a:xfrm>
        </p:grpSpPr>
        <p:sp>
          <p:nvSpPr>
            <p:cNvPr id="24585" name="矩形 6"/>
            <p:cNvSpPr>
              <a:spLocks noChangeArrowheads="1"/>
            </p:cNvSpPr>
            <p:nvPr/>
          </p:nvSpPr>
          <p:spPr bwMode="auto">
            <a:xfrm>
              <a:off x="1071538" y="857238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pic>
          <p:nvPicPr>
            <p:cNvPr id="24587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93817" y="128586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589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93817" y="164305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Rectangle 3"/>
            <p:cNvSpPr txBox="1">
              <a:spLocks noChangeArrowheads="1"/>
            </p:cNvSpPr>
            <p:nvPr/>
          </p:nvSpPr>
          <p:spPr>
            <a:xfrm>
              <a:off x="1386688" y="856444"/>
              <a:ext cx="5857916" cy="400024"/>
            </a:xfrm>
            <a:prstGeom prst="rect">
              <a:avLst/>
            </a:prstGeom>
          </p:spPr>
          <p:txBody>
            <a:bodyPr/>
            <a:lstStyle/>
            <a:p>
              <a:pPr marL="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tabLst/>
                <a:defRPr/>
              </a:pP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CPU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生成的逻辑地址如何找对应的物理地址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?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74295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tabLst/>
                <a:defRPr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 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74295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tabLst/>
                <a:defRPr/>
              </a:pP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74295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tabLst/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742950" marR="0" lvl="1" indent="-285750" defTabSz="914400" eaLnBrk="1" latinLnBrk="0" hangingPunct="1">
                <a:lnSpc>
                  <a:spcPct val="90000"/>
                </a:lnSpc>
                <a:spcBef>
                  <a:spcPct val="20000"/>
                </a:spcBef>
                <a:buClrTx/>
                <a:buSzTx/>
                <a:tabLst/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Rectangle 3"/>
            <p:cNvSpPr txBox="1">
              <a:spLocks noChangeArrowheads="1"/>
            </p:cNvSpPr>
            <p:nvPr/>
          </p:nvSpPr>
          <p:spPr>
            <a:xfrm>
              <a:off x="1703970" y="1174520"/>
              <a:ext cx="5857916" cy="400024"/>
            </a:xfrm>
            <a:prstGeom prst="rect">
              <a:avLst/>
            </a:prstGeom>
          </p:spPr>
          <p:txBody>
            <a:bodyPr/>
            <a:lstStyle/>
            <a:p>
              <a:pPr marL="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tabLst/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对逻辑地址进行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Hash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映射，以减少搜索范围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74295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tabLst/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742950" marR="0" lvl="1" indent="-285750" defTabSz="914400" eaLnBrk="1" latinLnBrk="0" hangingPunct="1">
                <a:lnSpc>
                  <a:spcPct val="90000"/>
                </a:lnSpc>
                <a:spcBef>
                  <a:spcPct val="20000"/>
                </a:spcBef>
                <a:buClrTx/>
                <a:buSzTx/>
                <a:tabLst/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Rectangle 3"/>
            <p:cNvSpPr txBox="1">
              <a:spLocks noChangeArrowheads="1"/>
            </p:cNvSpPr>
            <p:nvPr/>
          </p:nvSpPr>
          <p:spPr>
            <a:xfrm>
              <a:off x="1703970" y="1519068"/>
              <a:ext cx="5857916" cy="400024"/>
            </a:xfrm>
            <a:prstGeom prst="rect">
              <a:avLst/>
            </a:prstGeom>
          </p:spPr>
          <p:txBody>
            <a:bodyPr/>
            <a:lstStyle/>
            <a:p>
              <a:pPr marL="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tabLst/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需要解决可能的冲突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742950" marR="0" lvl="1" indent="-285750" defTabSz="914400" eaLnBrk="1" latinLnBrk="0" hangingPunct="1">
                <a:lnSpc>
                  <a:spcPct val="90000"/>
                </a:lnSpc>
                <a:spcBef>
                  <a:spcPct val="20000"/>
                </a:spcBef>
                <a:buClrTx/>
                <a:buSzTx/>
                <a:tabLst/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071538" y="3476168"/>
            <a:ext cx="6948374" cy="1062692"/>
            <a:chOff x="1071538" y="3476168"/>
            <a:chExt cx="6948374" cy="1062692"/>
          </a:xfrm>
        </p:grpSpPr>
        <p:pic>
          <p:nvPicPr>
            <p:cNvPr id="30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93817" y="390479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" name="矩形 6"/>
            <p:cNvSpPr>
              <a:spLocks noChangeArrowheads="1"/>
            </p:cNvSpPr>
            <p:nvPr/>
          </p:nvSpPr>
          <p:spPr bwMode="auto">
            <a:xfrm>
              <a:off x="1071538" y="3476168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pic>
          <p:nvPicPr>
            <p:cNvPr id="40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93817" y="426198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" name="TextBox 21"/>
            <p:cNvSpPr txBox="1">
              <a:spLocks noChangeArrowheads="1"/>
            </p:cNvSpPr>
            <p:nvPr/>
          </p:nvSpPr>
          <p:spPr bwMode="auto">
            <a:xfrm>
              <a:off x="1511162" y="3486678"/>
              <a:ext cx="630083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1" indent="-285750" defTabSz="914400" eaLnBrk="1" latinLnBrk="0" hangingPunct="1">
                <a:lnSpc>
                  <a:spcPct val="90000"/>
                </a:lnSpc>
                <a:spcBef>
                  <a:spcPct val="20000"/>
                </a:spcBef>
                <a:buClrTx/>
                <a:buSzTx/>
                <a:tabLst/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快表的限制</a:t>
              </a:r>
              <a:endParaRPr lang="en-US" altLang="zh-CN" sz="19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TextBox 21"/>
            <p:cNvSpPr txBox="1">
              <a:spLocks noChangeArrowheads="1"/>
            </p:cNvSpPr>
            <p:nvPr/>
          </p:nvSpPr>
          <p:spPr bwMode="auto">
            <a:xfrm>
              <a:off x="1719080" y="3812338"/>
              <a:ext cx="630083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1" indent="-285750" defTabSz="914400" eaLnBrk="1" latinLnBrk="0" hangingPunct="1">
                <a:lnSpc>
                  <a:spcPct val="90000"/>
                </a:lnSpc>
                <a:spcBef>
                  <a:spcPct val="20000"/>
                </a:spcBef>
                <a:buClrTx/>
                <a:buSzTx/>
                <a:tabLst/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快表的容量限制</a:t>
              </a:r>
              <a:endParaRPr lang="en-US" altLang="zh-CN" sz="19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21"/>
            <p:cNvSpPr txBox="1">
              <a:spLocks noChangeArrowheads="1"/>
            </p:cNvSpPr>
            <p:nvPr/>
          </p:nvSpPr>
          <p:spPr bwMode="auto">
            <a:xfrm>
              <a:off x="1719080" y="4169528"/>
              <a:ext cx="630083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1" indent="-285750" defTabSz="914400" eaLnBrk="1" latinLnBrk="0" hangingPunct="1">
                <a:lnSpc>
                  <a:spcPct val="90000"/>
                </a:lnSpc>
                <a:spcBef>
                  <a:spcPct val="20000"/>
                </a:spcBef>
                <a:buClrTx/>
                <a:buSzTx/>
                <a:tabLst/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快表的功耗限制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en-US" altLang="zh-CN" sz="2000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StrongARM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上快表功耗占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27%)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71538" y="1849278"/>
            <a:ext cx="6948374" cy="1669810"/>
            <a:chOff x="1071538" y="1849278"/>
            <a:chExt cx="6948374" cy="1669810"/>
          </a:xfrm>
        </p:grpSpPr>
        <p:pic>
          <p:nvPicPr>
            <p:cNvPr id="19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93817" y="261891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00166" y="293619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93817" y="323032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TextBox 21"/>
            <p:cNvSpPr txBox="1">
              <a:spLocks noChangeArrowheads="1"/>
            </p:cNvSpPr>
            <p:nvPr/>
          </p:nvSpPr>
          <p:spPr bwMode="auto">
            <a:xfrm>
              <a:off x="1719080" y="2494924"/>
              <a:ext cx="630083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tabLst/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在快表中查找对应页表项</a:t>
              </a:r>
              <a:endParaRPr lang="en-US" altLang="zh-CN" sz="19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Box 21"/>
            <p:cNvSpPr txBox="1">
              <a:spLocks noChangeArrowheads="1"/>
            </p:cNvSpPr>
            <p:nvPr/>
          </p:nvSpPr>
          <p:spPr bwMode="auto">
            <a:xfrm>
              <a:off x="1719080" y="2801696"/>
              <a:ext cx="630083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tabLst/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有冲突时遍历冲突项链表</a:t>
              </a:r>
              <a:endParaRPr lang="en-US" altLang="zh-CN" sz="19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1"/>
            <p:cNvSpPr txBox="1">
              <a:spLocks noChangeArrowheads="1"/>
            </p:cNvSpPr>
            <p:nvPr/>
          </p:nvSpPr>
          <p:spPr bwMode="auto">
            <a:xfrm>
              <a:off x="1719080" y="3118978"/>
              <a:ext cx="630083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tabLst/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查找失败时，产生异常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矩形 6"/>
            <p:cNvSpPr>
              <a:spLocks noChangeArrowheads="1"/>
            </p:cNvSpPr>
            <p:nvPr/>
          </p:nvSpPr>
          <p:spPr bwMode="auto">
            <a:xfrm>
              <a:off x="1071538" y="1850072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sp>
          <p:nvSpPr>
            <p:cNvPr id="34" name="Rectangle 3"/>
            <p:cNvSpPr txBox="1">
              <a:spLocks noChangeArrowheads="1"/>
            </p:cNvSpPr>
            <p:nvPr/>
          </p:nvSpPr>
          <p:spPr>
            <a:xfrm>
              <a:off x="1386688" y="1849278"/>
              <a:ext cx="5857916" cy="400024"/>
            </a:xfrm>
            <a:prstGeom prst="rect">
              <a:avLst/>
            </a:prstGeom>
          </p:spPr>
          <p:txBody>
            <a:bodyPr/>
            <a:lstStyle/>
            <a:p>
              <a:pPr marL="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tabLst/>
                <a:defRPr/>
              </a:pP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用快表缓存页表项后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的页寄存器搜索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步骤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74295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tabLst/>
                <a:defRPr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 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74295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tabLst/>
                <a:defRPr/>
              </a:pP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74295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tabLst/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742950" marR="0" lvl="1" indent="-285750" defTabSz="914400" eaLnBrk="1" latinLnBrk="0" hangingPunct="1">
                <a:lnSpc>
                  <a:spcPct val="90000"/>
                </a:lnSpc>
                <a:spcBef>
                  <a:spcPct val="20000"/>
                </a:spcBef>
                <a:buClrTx/>
                <a:buSzTx/>
                <a:tabLst/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5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93817" y="229808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TextBox 21"/>
            <p:cNvSpPr txBox="1">
              <a:spLocks noChangeArrowheads="1"/>
            </p:cNvSpPr>
            <p:nvPr/>
          </p:nvSpPr>
          <p:spPr bwMode="auto">
            <a:xfrm>
              <a:off x="1719080" y="2174100"/>
              <a:ext cx="6300832" cy="3847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1" indent="-285750" defTabSz="914400" eaLnBrk="1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tabLst/>
                <a:defRPr/>
              </a:pPr>
              <a:r>
                <a:rPr lang="zh-CN" altLang="en-US" sz="19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对逻辑地址进行</a:t>
              </a:r>
              <a:r>
                <a:rPr lang="en-US" altLang="zh-CN" sz="19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Hash</a:t>
              </a:r>
              <a:r>
                <a:rPr lang="zh-CN" altLang="en-US" sz="19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变换</a:t>
              </a:r>
              <a:endParaRPr lang="en-US" altLang="zh-CN" sz="19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157610" y="250486"/>
            <a:ext cx="4572032" cy="530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ctr">
              <a:lnSpc>
                <a:spcPct val="95000"/>
              </a:lnSpc>
              <a:defRPr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反置页表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grpSp>
        <p:nvGrpSpPr>
          <p:cNvPr id="116" name="组合 115"/>
          <p:cNvGrpSpPr/>
          <p:nvPr/>
        </p:nvGrpSpPr>
        <p:grpSpPr>
          <a:xfrm>
            <a:off x="746125" y="785800"/>
            <a:ext cx="7254899" cy="384721"/>
            <a:chOff x="746125" y="785800"/>
            <a:chExt cx="7254899" cy="384721"/>
          </a:xfrm>
        </p:grpSpPr>
        <p:sp>
          <p:nvSpPr>
            <p:cNvPr id="24584" name="TextBox 4"/>
            <p:cNvSpPr txBox="1">
              <a:spLocks noChangeArrowheads="1"/>
            </p:cNvSpPr>
            <p:nvPr/>
          </p:nvSpPr>
          <p:spPr bwMode="auto">
            <a:xfrm>
              <a:off x="1143024" y="785800"/>
              <a:ext cx="6858000" cy="3847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lvl="0" indent="-342900">
                <a:defRPr/>
              </a:pPr>
              <a:r>
                <a:rPr lang="zh-CN" altLang="en-US" sz="19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基于</a:t>
              </a:r>
              <a:r>
                <a:rPr lang="en-US" altLang="zh-CN" sz="19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Hash</a:t>
              </a:r>
              <a:r>
                <a:rPr lang="zh-CN" altLang="en-US" sz="19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映射值查找对应页表项中的帧号</a:t>
              </a:r>
              <a:endParaRPr lang="en-US" altLang="zh-CN" sz="19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24585" name="矩形 6"/>
            <p:cNvSpPr>
              <a:spLocks noChangeArrowheads="1"/>
            </p:cNvSpPr>
            <p:nvPr/>
          </p:nvSpPr>
          <p:spPr bwMode="auto">
            <a:xfrm>
              <a:off x="746125" y="801677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</p:grp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14947916" y="2749550"/>
            <a:ext cx="2698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sz="1400"/>
              <a:t>1</a:t>
            </a:r>
          </a:p>
        </p:txBody>
      </p:sp>
      <p:grpSp>
        <p:nvGrpSpPr>
          <p:cNvPr id="105" name="组合 104"/>
          <p:cNvGrpSpPr/>
          <p:nvPr/>
        </p:nvGrpSpPr>
        <p:grpSpPr>
          <a:xfrm>
            <a:off x="6316340" y="1851669"/>
            <a:ext cx="1496020" cy="1080121"/>
            <a:chOff x="6316340" y="1851669"/>
            <a:chExt cx="1496020" cy="1080121"/>
          </a:xfrm>
        </p:grpSpPr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6485204" y="2329778"/>
              <a:ext cx="4699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/>
            <a:p>
              <a:r>
                <a:rPr lang="en-US" altLang="zh-CN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f</a:t>
              </a: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7342460" y="2294850"/>
              <a:ext cx="4699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/>
            <a:p>
              <a:r>
                <a:rPr lang="en-US" altLang="zh-CN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o</a:t>
              </a:r>
            </a:p>
          </p:txBody>
        </p:sp>
        <p:sp>
          <p:nvSpPr>
            <p:cNvPr id="52" name="Rectangle 62"/>
            <p:cNvSpPr>
              <a:spLocks noChangeArrowheads="1"/>
            </p:cNvSpPr>
            <p:nvPr/>
          </p:nvSpPr>
          <p:spPr bwMode="auto">
            <a:xfrm>
              <a:off x="6632249" y="1851669"/>
              <a:ext cx="1000132" cy="346723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defRPr/>
              </a:pPr>
              <a:r>
                <a:rPr lang="zh-CN" altLang="en-US" sz="16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内存</a:t>
              </a:r>
              <a:endParaRPr lang="en-US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Line 63"/>
            <p:cNvSpPr>
              <a:spLocks noChangeShapeType="1"/>
            </p:cNvSpPr>
            <p:nvPr/>
          </p:nvSpPr>
          <p:spPr bwMode="auto">
            <a:xfrm flipV="1">
              <a:off x="7109142" y="2198392"/>
              <a:ext cx="0" cy="490157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Rectangle 65"/>
            <p:cNvSpPr>
              <a:spLocks noChangeArrowheads="1"/>
            </p:cNvSpPr>
            <p:nvPr/>
          </p:nvSpPr>
          <p:spPr bwMode="auto">
            <a:xfrm>
              <a:off x="6316340" y="2703190"/>
              <a:ext cx="149225" cy="228600"/>
            </a:xfrm>
            <a:prstGeom prst="rect">
              <a:avLst/>
            </a:prstGeom>
            <a:solidFill>
              <a:srgbClr val="DC0081"/>
            </a:solidFill>
            <a:ln w="25400">
              <a:solidFill>
                <a:srgbClr val="00507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Rectangle 66"/>
            <p:cNvSpPr>
              <a:spLocks noChangeArrowheads="1"/>
            </p:cNvSpPr>
            <p:nvPr/>
          </p:nvSpPr>
          <p:spPr bwMode="auto">
            <a:xfrm>
              <a:off x="6968883" y="2703190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Rectangle 67"/>
            <p:cNvSpPr>
              <a:spLocks noChangeArrowheads="1"/>
            </p:cNvSpPr>
            <p:nvPr/>
          </p:nvSpPr>
          <p:spPr bwMode="auto">
            <a:xfrm>
              <a:off x="7133983" y="2703190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Rectangle 68"/>
            <p:cNvSpPr>
              <a:spLocks noChangeArrowheads="1"/>
            </p:cNvSpPr>
            <p:nvPr/>
          </p:nvSpPr>
          <p:spPr bwMode="auto">
            <a:xfrm>
              <a:off x="7297495" y="2703190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Rectangle 69"/>
            <p:cNvSpPr>
              <a:spLocks noChangeArrowheads="1"/>
            </p:cNvSpPr>
            <p:nvPr/>
          </p:nvSpPr>
          <p:spPr bwMode="auto">
            <a:xfrm>
              <a:off x="7462595" y="2703190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Rectangle 70"/>
            <p:cNvSpPr>
              <a:spLocks noChangeArrowheads="1"/>
            </p:cNvSpPr>
            <p:nvPr/>
          </p:nvSpPr>
          <p:spPr bwMode="auto">
            <a:xfrm>
              <a:off x="6481440" y="2703190"/>
              <a:ext cx="149225" cy="228600"/>
            </a:xfrm>
            <a:prstGeom prst="rect">
              <a:avLst/>
            </a:prstGeom>
            <a:solidFill>
              <a:srgbClr val="DC0081"/>
            </a:solidFill>
            <a:ln w="25400">
              <a:solidFill>
                <a:srgbClr val="00507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Rectangle 71"/>
            <p:cNvSpPr>
              <a:spLocks noChangeArrowheads="1"/>
            </p:cNvSpPr>
            <p:nvPr/>
          </p:nvSpPr>
          <p:spPr bwMode="auto">
            <a:xfrm>
              <a:off x="6632333" y="2703190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Rectangle 72"/>
            <p:cNvSpPr>
              <a:spLocks noChangeArrowheads="1"/>
            </p:cNvSpPr>
            <p:nvPr/>
          </p:nvSpPr>
          <p:spPr bwMode="auto">
            <a:xfrm>
              <a:off x="6797433" y="2703190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Rectangle 73"/>
            <p:cNvSpPr>
              <a:spLocks noChangeArrowheads="1"/>
            </p:cNvSpPr>
            <p:nvPr/>
          </p:nvSpPr>
          <p:spPr bwMode="auto">
            <a:xfrm>
              <a:off x="7627695" y="2703190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00" name="组合 24599"/>
          <p:cNvGrpSpPr/>
          <p:nvPr/>
        </p:nvGrpSpPr>
        <p:grpSpPr>
          <a:xfrm>
            <a:off x="293642" y="3978250"/>
            <a:ext cx="3275064" cy="1104809"/>
            <a:chOff x="293642" y="3978250"/>
            <a:chExt cx="3275064" cy="1104809"/>
          </a:xfrm>
        </p:grpSpPr>
        <p:grpSp>
          <p:nvGrpSpPr>
            <p:cNvPr id="109" name="组合 108"/>
            <p:cNvGrpSpPr/>
            <p:nvPr/>
          </p:nvGrpSpPr>
          <p:grpSpPr>
            <a:xfrm>
              <a:off x="293642" y="4031181"/>
              <a:ext cx="3273440" cy="863096"/>
              <a:chOff x="293642" y="4031181"/>
              <a:chExt cx="3273440" cy="863096"/>
            </a:xfrm>
          </p:grpSpPr>
          <p:sp>
            <p:nvSpPr>
              <p:cNvPr id="9" name="Line 4"/>
              <p:cNvSpPr>
                <a:spLocks noChangeShapeType="1"/>
              </p:cNvSpPr>
              <p:nvPr/>
            </p:nvSpPr>
            <p:spPr bwMode="auto">
              <a:xfrm flipH="1" flipV="1">
                <a:off x="997148" y="4160327"/>
                <a:ext cx="2569934" cy="2909"/>
              </a:xfrm>
              <a:prstGeom prst="line">
                <a:avLst/>
              </a:prstGeom>
              <a:noFill/>
              <a:ln w="28575">
                <a:solidFill>
                  <a:srgbClr val="005072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Rectangle 24"/>
              <p:cNvSpPr>
                <a:spLocks noChangeArrowheads="1"/>
              </p:cNvSpPr>
              <p:nvPr/>
            </p:nvSpPr>
            <p:spPr bwMode="auto">
              <a:xfrm>
                <a:off x="293642" y="4031181"/>
                <a:ext cx="688979" cy="264109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pPr algn="ctr">
                  <a:defRPr/>
                </a:pPr>
                <a:r>
                  <a:rPr lang="en-US" sz="16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PTBR</a:t>
                </a:r>
              </a:p>
            </p:txBody>
          </p:sp>
          <p:sp>
            <p:nvSpPr>
              <p:cNvPr id="27" name="Line 27"/>
              <p:cNvSpPr>
                <a:spLocks noChangeShapeType="1"/>
              </p:cNvSpPr>
              <p:nvPr/>
            </p:nvSpPr>
            <p:spPr bwMode="auto">
              <a:xfrm>
                <a:off x="644721" y="4315807"/>
                <a:ext cx="0" cy="578470"/>
              </a:xfrm>
              <a:prstGeom prst="line">
                <a:avLst/>
              </a:prstGeom>
              <a:noFill/>
              <a:ln w="19050">
                <a:solidFill>
                  <a:srgbClr val="00507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 flipH="1">
              <a:off x="922534" y="5069171"/>
              <a:ext cx="2646172" cy="13888"/>
            </a:xfrm>
            <a:prstGeom prst="line">
              <a:avLst/>
            </a:prstGeom>
            <a:noFill/>
            <a:ln w="19050">
              <a:solidFill>
                <a:srgbClr val="00507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Arc 29"/>
            <p:cNvSpPr>
              <a:spLocks/>
            </p:cNvSpPr>
            <p:nvPr/>
          </p:nvSpPr>
          <p:spPr bwMode="auto">
            <a:xfrm>
              <a:off x="644722" y="4824296"/>
              <a:ext cx="277813" cy="258763"/>
            </a:xfrm>
            <a:custGeom>
              <a:avLst/>
              <a:gdLst>
                <a:gd name="T0" fmla="*/ 2147483647 w 26206"/>
                <a:gd name="T1" fmla="*/ 2147483647 h 21600"/>
                <a:gd name="T2" fmla="*/ 0 w 26206"/>
                <a:gd name="T3" fmla="*/ 0 h 21600"/>
                <a:gd name="T4" fmla="*/ 2147483647 w 26206"/>
                <a:gd name="T5" fmla="*/ 0 h 21600"/>
                <a:gd name="T6" fmla="*/ 0 60000 65536"/>
                <a:gd name="T7" fmla="*/ 0 60000 65536"/>
                <a:gd name="T8" fmla="*/ 0 60000 65536"/>
                <a:gd name="T9" fmla="*/ 0 w 26206"/>
                <a:gd name="T10" fmla="*/ 0 h 21600"/>
                <a:gd name="T11" fmla="*/ 26206 w 2620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206" h="21600" fill="none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6206" h="21600" stroke="0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9050" cap="rnd">
              <a:solidFill>
                <a:srgbClr val="00507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Oval 91"/>
            <p:cNvSpPr>
              <a:spLocks noChangeArrowheads="1"/>
            </p:cNvSpPr>
            <p:nvPr/>
          </p:nvSpPr>
          <p:spPr bwMode="auto">
            <a:xfrm>
              <a:off x="1311473" y="3978250"/>
              <a:ext cx="406400" cy="3937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sz="2000" b="1" dirty="0">
                  <a:solidFill>
                    <a:srgbClr val="005072"/>
                  </a:solidFill>
                  <a:latin typeface="Arial" charset="0"/>
                </a:rPr>
                <a:t>+</a:t>
              </a:r>
            </a:p>
          </p:txBody>
        </p:sp>
      </p:grpSp>
      <p:grpSp>
        <p:nvGrpSpPr>
          <p:cNvPr id="24603" name="组合 24602"/>
          <p:cNvGrpSpPr/>
          <p:nvPr/>
        </p:nvGrpSpPr>
        <p:grpSpPr>
          <a:xfrm>
            <a:off x="3635896" y="2862111"/>
            <a:ext cx="406400" cy="1058741"/>
            <a:chOff x="3635896" y="2862111"/>
            <a:chExt cx="406400" cy="1058741"/>
          </a:xfrm>
        </p:grpSpPr>
        <p:cxnSp>
          <p:nvCxnSpPr>
            <p:cNvPr id="85" name="Straight Arrow Connector 110"/>
            <p:cNvCxnSpPr>
              <a:cxnSpLocks noChangeShapeType="1"/>
            </p:cNvCxnSpPr>
            <p:nvPr/>
          </p:nvCxnSpPr>
          <p:spPr bwMode="auto">
            <a:xfrm rot="16200000" flipH="1">
              <a:off x="3623988" y="3645421"/>
              <a:ext cx="473075" cy="77787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83" name="Oval 79"/>
            <p:cNvSpPr>
              <a:spLocks noChangeArrowheads="1"/>
            </p:cNvSpPr>
            <p:nvPr/>
          </p:nvSpPr>
          <p:spPr bwMode="auto">
            <a:xfrm>
              <a:off x="3635896" y="3162024"/>
              <a:ext cx="406400" cy="3937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rgbClr val="005072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rgbClr val="005072"/>
                  </a:solidFill>
                  <a:latin typeface="Arial" charset="0"/>
                  <a:ea typeface="+mn-ea"/>
                </a:rPr>
                <a:t>=?</a:t>
              </a:r>
            </a:p>
          </p:txBody>
        </p:sp>
        <p:cxnSp>
          <p:nvCxnSpPr>
            <p:cNvPr id="84" name="Straight Arrow Connector 108"/>
            <p:cNvCxnSpPr>
              <a:cxnSpLocks noChangeShapeType="1"/>
              <a:stCxn id="106" idx="2"/>
              <a:endCxn id="83" idx="0"/>
            </p:cNvCxnSpPr>
            <p:nvPr/>
          </p:nvCxnSpPr>
          <p:spPr bwMode="auto">
            <a:xfrm>
              <a:off x="3838340" y="2862111"/>
              <a:ext cx="756" cy="299913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24602" name="组合 24601"/>
          <p:cNvGrpSpPr/>
          <p:nvPr/>
        </p:nvGrpSpPr>
        <p:grpSpPr>
          <a:xfrm>
            <a:off x="4397868" y="3162024"/>
            <a:ext cx="406400" cy="777877"/>
            <a:chOff x="4397868" y="3162024"/>
            <a:chExt cx="406400" cy="777877"/>
          </a:xfrm>
        </p:grpSpPr>
        <p:cxnSp>
          <p:nvCxnSpPr>
            <p:cNvPr id="87" name="Straight Arrow Connector 117"/>
            <p:cNvCxnSpPr>
              <a:cxnSpLocks noChangeShapeType="1"/>
            </p:cNvCxnSpPr>
            <p:nvPr/>
          </p:nvCxnSpPr>
          <p:spPr bwMode="auto">
            <a:xfrm rot="16200000" flipH="1">
              <a:off x="4380405" y="3668439"/>
              <a:ext cx="492125" cy="50800"/>
            </a:xfrm>
            <a:prstGeom prst="straightConnector1">
              <a:avLst/>
            </a:prstGeom>
            <a:noFill/>
            <a:ln w="25400">
              <a:solidFill>
                <a:srgbClr val="005072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86" name="Oval 79"/>
            <p:cNvSpPr>
              <a:spLocks noChangeArrowheads="1"/>
            </p:cNvSpPr>
            <p:nvPr/>
          </p:nvSpPr>
          <p:spPr bwMode="auto">
            <a:xfrm>
              <a:off x="4397868" y="3162024"/>
              <a:ext cx="406400" cy="3937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rgbClr val="005072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rgbClr val="005072"/>
                  </a:solidFill>
                  <a:latin typeface="Arial" charset="0"/>
                  <a:ea typeface="+mn-ea"/>
                </a:rPr>
                <a:t>=?</a:t>
              </a:r>
            </a:p>
          </p:txBody>
        </p:sp>
      </p:grpSp>
      <p:cxnSp>
        <p:nvCxnSpPr>
          <p:cNvPr id="88" name="Straight Arrow Connector 121"/>
          <p:cNvCxnSpPr>
            <a:cxnSpLocks noChangeShapeType="1"/>
            <a:stCxn id="106" idx="1"/>
          </p:cNvCxnSpPr>
          <p:nvPr/>
        </p:nvCxnSpPr>
        <p:spPr bwMode="auto">
          <a:xfrm flipH="1">
            <a:off x="1790820" y="2692834"/>
            <a:ext cx="1321312" cy="694607"/>
          </a:xfrm>
          <a:prstGeom prst="straightConnector1">
            <a:avLst/>
          </a:prstGeom>
          <a:noFill/>
          <a:ln w="25400">
            <a:solidFill>
              <a:srgbClr val="005072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6" name="TextBox 105"/>
          <p:cNvSpPr txBox="1"/>
          <p:nvPr/>
        </p:nvSpPr>
        <p:spPr>
          <a:xfrm>
            <a:off x="3112132" y="2523557"/>
            <a:ext cx="1452415" cy="338554"/>
          </a:xfrm>
          <a:prstGeom prst="rect">
            <a:avLst/>
          </a:prstGeom>
          <a:noFill/>
          <a:ln w="28575">
            <a:solidFill>
              <a:srgbClr val="00507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运行进程</a:t>
            </a:r>
            <a:r>
              <a:rPr lang="en-US" altLang="zh-CN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PID</a:t>
            </a:r>
            <a:endParaRPr lang="zh-CN" altLang="en-US" sz="16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4598" name="组合 24597"/>
          <p:cNvGrpSpPr/>
          <p:nvPr/>
        </p:nvGrpSpPr>
        <p:grpSpPr>
          <a:xfrm>
            <a:off x="1096379" y="3380915"/>
            <a:ext cx="704856" cy="597335"/>
            <a:chOff x="1096379" y="3380915"/>
            <a:chExt cx="704856" cy="597335"/>
          </a:xfrm>
        </p:grpSpPr>
        <p:sp>
          <p:nvSpPr>
            <p:cNvPr id="32" name="Line 34"/>
            <p:cNvSpPr>
              <a:spLocks noChangeShapeType="1"/>
            </p:cNvSpPr>
            <p:nvPr/>
          </p:nvSpPr>
          <p:spPr bwMode="auto">
            <a:xfrm>
              <a:off x="1514673" y="3720954"/>
              <a:ext cx="0" cy="257296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096379" y="3380915"/>
              <a:ext cx="704856" cy="338554"/>
            </a:xfrm>
            <a:prstGeom prst="rect">
              <a:avLst/>
            </a:prstGeom>
            <a:noFill/>
            <a:ln w="28575">
              <a:solidFill>
                <a:srgbClr val="00507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Hash</a:t>
              </a:r>
              <a:endParaRPr lang="zh-CN" altLang="en-US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3498828" y="3663288"/>
            <a:ext cx="2443182" cy="1428742"/>
            <a:chOff x="3498828" y="3663288"/>
            <a:chExt cx="2443182" cy="1428742"/>
          </a:xfrm>
        </p:grpSpPr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H="1" flipV="1">
              <a:off x="3498828" y="4315806"/>
              <a:ext cx="0" cy="723133"/>
            </a:xfrm>
            <a:prstGeom prst="line">
              <a:avLst/>
            </a:prstGeom>
            <a:noFill/>
            <a:ln w="12700">
              <a:solidFill>
                <a:srgbClr val="00507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Rectangle 36"/>
            <p:cNvSpPr>
              <a:spLocks noChangeArrowheads="1"/>
            </p:cNvSpPr>
            <p:nvPr/>
          </p:nvSpPr>
          <p:spPr bwMode="auto">
            <a:xfrm>
              <a:off x="3598872" y="3949040"/>
              <a:ext cx="866775" cy="366767"/>
            </a:xfrm>
            <a:prstGeom prst="rect">
              <a:avLst/>
            </a:prstGeom>
            <a:noFill/>
            <a:ln w="28575"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/>
            <a:p>
              <a:r>
                <a:rPr lang="en-US" altLang="zh-CN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PID</a:t>
              </a:r>
            </a:p>
          </p:txBody>
        </p:sp>
        <p:sp>
          <p:nvSpPr>
            <p:cNvPr id="44" name="Rectangle 47"/>
            <p:cNvSpPr>
              <a:spLocks noChangeArrowheads="1"/>
            </p:cNvSpPr>
            <p:nvPr/>
          </p:nvSpPr>
          <p:spPr bwMode="auto">
            <a:xfrm>
              <a:off x="5556258" y="3961742"/>
              <a:ext cx="177800" cy="273050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endParaRPr lang="en-US" altLang="zh-CN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Rectangle 48"/>
            <p:cNvSpPr>
              <a:spLocks noChangeArrowheads="1"/>
            </p:cNvSpPr>
            <p:nvPr/>
          </p:nvSpPr>
          <p:spPr bwMode="auto">
            <a:xfrm>
              <a:off x="5376868" y="3961740"/>
              <a:ext cx="177800" cy="273050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endParaRPr lang="en-US" altLang="zh-CN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Rectangle 49"/>
            <p:cNvSpPr>
              <a:spLocks noChangeArrowheads="1"/>
            </p:cNvSpPr>
            <p:nvPr/>
          </p:nvSpPr>
          <p:spPr bwMode="auto">
            <a:xfrm>
              <a:off x="4419610" y="3927218"/>
              <a:ext cx="1049337" cy="335989"/>
            </a:xfrm>
            <a:prstGeom prst="rect">
              <a:avLst/>
            </a:prstGeom>
            <a:noFill/>
            <a:ln w="28575"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页号</a:t>
              </a:r>
              <a:r>
                <a:rPr lang="en-US" altLang="zh-CN" sz="16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endParaRPr lang="en-US" altLang="zh-CN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" name="组合 108"/>
            <p:cNvGrpSpPr/>
            <p:nvPr/>
          </p:nvGrpSpPr>
          <p:grpSpPr>
            <a:xfrm>
              <a:off x="3571868" y="3949040"/>
              <a:ext cx="2370142" cy="285752"/>
              <a:chOff x="3643306" y="4286262"/>
              <a:chExt cx="2370142" cy="285752"/>
            </a:xfrm>
          </p:grpSpPr>
          <p:sp>
            <p:nvSpPr>
              <p:cNvPr id="47" name="Rectangle 51"/>
              <p:cNvSpPr>
                <a:spLocks noChangeArrowheads="1"/>
              </p:cNvSpPr>
              <p:nvPr/>
            </p:nvSpPr>
            <p:spPr bwMode="auto">
              <a:xfrm>
                <a:off x="4298948" y="4286262"/>
                <a:ext cx="1714500" cy="285752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  <p:sp>
            <p:nvSpPr>
              <p:cNvPr id="51" name="Rectangle 55"/>
              <p:cNvSpPr>
                <a:spLocks noChangeArrowheads="1"/>
              </p:cNvSpPr>
              <p:nvPr/>
            </p:nvSpPr>
            <p:spPr bwMode="auto">
              <a:xfrm>
                <a:off x="3643306" y="4286262"/>
                <a:ext cx="649322" cy="285752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</p:grpSp>
        <p:sp>
          <p:nvSpPr>
            <p:cNvPr id="81" name="Rectangle 47"/>
            <p:cNvSpPr>
              <a:spLocks noChangeArrowheads="1"/>
            </p:cNvSpPr>
            <p:nvPr/>
          </p:nvSpPr>
          <p:spPr bwMode="auto">
            <a:xfrm>
              <a:off x="5746758" y="3961740"/>
              <a:ext cx="177800" cy="273050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endParaRPr lang="en-US" altLang="zh-CN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" name="组合 109"/>
            <p:cNvGrpSpPr/>
            <p:nvPr/>
          </p:nvGrpSpPr>
          <p:grpSpPr>
            <a:xfrm>
              <a:off x="3571868" y="4234792"/>
              <a:ext cx="2370142" cy="285752"/>
              <a:chOff x="3643306" y="4286262"/>
              <a:chExt cx="2370142" cy="285752"/>
            </a:xfrm>
          </p:grpSpPr>
          <p:sp>
            <p:nvSpPr>
              <p:cNvPr id="111" name="Rectangle 51"/>
              <p:cNvSpPr>
                <a:spLocks noChangeArrowheads="1"/>
              </p:cNvSpPr>
              <p:nvPr/>
            </p:nvSpPr>
            <p:spPr bwMode="auto">
              <a:xfrm>
                <a:off x="4298948" y="4286262"/>
                <a:ext cx="1714500" cy="285752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  <p:sp>
            <p:nvSpPr>
              <p:cNvPr id="112" name="Rectangle 55"/>
              <p:cNvSpPr>
                <a:spLocks noChangeArrowheads="1"/>
              </p:cNvSpPr>
              <p:nvPr/>
            </p:nvSpPr>
            <p:spPr bwMode="auto">
              <a:xfrm>
                <a:off x="3643306" y="4286262"/>
                <a:ext cx="649322" cy="285752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</p:grpSp>
        <p:grpSp>
          <p:nvGrpSpPr>
            <p:cNvPr id="4" name="组合 112"/>
            <p:cNvGrpSpPr/>
            <p:nvPr/>
          </p:nvGrpSpPr>
          <p:grpSpPr>
            <a:xfrm>
              <a:off x="3571868" y="4520544"/>
              <a:ext cx="2370142" cy="285752"/>
              <a:chOff x="3643306" y="4286262"/>
              <a:chExt cx="2370142" cy="285752"/>
            </a:xfrm>
          </p:grpSpPr>
          <p:sp>
            <p:nvSpPr>
              <p:cNvPr id="114" name="Rectangle 51"/>
              <p:cNvSpPr>
                <a:spLocks noChangeArrowheads="1"/>
              </p:cNvSpPr>
              <p:nvPr/>
            </p:nvSpPr>
            <p:spPr bwMode="auto">
              <a:xfrm>
                <a:off x="4298948" y="4286262"/>
                <a:ext cx="1714500" cy="285752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  <p:sp>
            <p:nvSpPr>
              <p:cNvPr id="115" name="Rectangle 55"/>
              <p:cNvSpPr>
                <a:spLocks noChangeArrowheads="1"/>
              </p:cNvSpPr>
              <p:nvPr/>
            </p:nvSpPr>
            <p:spPr bwMode="auto">
              <a:xfrm>
                <a:off x="3643306" y="4286262"/>
                <a:ext cx="649322" cy="285752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</p:grpSp>
        <p:grpSp>
          <p:nvGrpSpPr>
            <p:cNvPr id="5" name="组合 115"/>
            <p:cNvGrpSpPr/>
            <p:nvPr/>
          </p:nvGrpSpPr>
          <p:grpSpPr>
            <a:xfrm>
              <a:off x="3571868" y="4806278"/>
              <a:ext cx="2370142" cy="285752"/>
              <a:chOff x="3643306" y="4286262"/>
              <a:chExt cx="2370142" cy="285752"/>
            </a:xfrm>
          </p:grpSpPr>
          <p:sp>
            <p:nvSpPr>
              <p:cNvPr id="117" name="Rectangle 51"/>
              <p:cNvSpPr>
                <a:spLocks noChangeArrowheads="1"/>
              </p:cNvSpPr>
              <p:nvPr/>
            </p:nvSpPr>
            <p:spPr bwMode="auto">
              <a:xfrm>
                <a:off x="4298948" y="4286262"/>
                <a:ext cx="1714500" cy="285752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  <p:sp>
            <p:nvSpPr>
              <p:cNvPr id="118" name="Rectangle 55"/>
              <p:cNvSpPr>
                <a:spLocks noChangeArrowheads="1"/>
              </p:cNvSpPr>
              <p:nvPr/>
            </p:nvSpPr>
            <p:spPr bwMode="auto">
              <a:xfrm>
                <a:off x="3643306" y="4286262"/>
                <a:ext cx="649322" cy="285752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</p:grpSp>
        <p:grpSp>
          <p:nvGrpSpPr>
            <p:cNvPr id="6" name="组合 122"/>
            <p:cNvGrpSpPr/>
            <p:nvPr/>
          </p:nvGrpSpPr>
          <p:grpSpPr>
            <a:xfrm>
              <a:off x="3571868" y="3663288"/>
              <a:ext cx="2370142" cy="285752"/>
              <a:chOff x="3643306" y="4286262"/>
              <a:chExt cx="2370142" cy="285752"/>
            </a:xfrm>
          </p:grpSpPr>
          <p:sp>
            <p:nvSpPr>
              <p:cNvPr id="124" name="Rectangle 51"/>
              <p:cNvSpPr>
                <a:spLocks noChangeArrowheads="1"/>
              </p:cNvSpPr>
              <p:nvPr/>
            </p:nvSpPr>
            <p:spPr bwMode="auto">
              <a:xfrm>
                <a:off x="4298948" y="4286262"/>
                <a:ext cx="1714500" cy="285752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  <p:sp>
            <p:nvSpPr>
              <p:cNvPr id="125" name="Rectangle 55"/>
              <p:cNvSpPr>
                <a:spLocks noChangeArrowheads="1"/>
              </p:cNvSpPr>
              <p:nvPr/>
            </p:nvSpPr>
            <p:spPr bwMode="auto">
              <a:xfrm>
                <a:off x="3643306" y="4286262"/>
                <a:ext cx="649322" cy="285752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</p:grpSp>
      </p:grpSp>
      <p:grpSp>
        <p:nvGrpSpPr>
          <p:cNvPr id="119" name="组合 118"/>
          <p:cNvGrpSpPr/>
          <p:nvPr/>
        </p:nvGrpSpPr>
        <p:grpSpPr>
          <a:xfrm>
            <a:off x="1422379" y="1082062"/>
            <a:ext cx="4792663" cy="384721"/>
            <a:chOff x="1422379" y="1082062"/>
            <a:chExt cx="4792663" cy="384721"/>
          </a:xfrm>
        </p:grpSpPr>
        <p:pic>
          <p:nvPicPr>
            <p:cNvPr id="95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22379" y="119340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7" name="矩形 96"/>
            <p:cNvSpPr/>
            <p:nvPr/>
          </p:nvSpPr>
          <p:spPr>
            <a:xfrm>
              <a:off x="1643042" y="1082062"/>
              <a:ext cx="4572000" cy="38472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lvl="1" indent="-285750">
                <a:defRPr/>
              </a:pPr>
              <a:r>
                <a:rPr lang="zh-CN" altLang="en-US" sz="19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进程标识与页号的</a:t>
              </a:r>
              <a:r>
                <a:rPr lang="en-US" altLang="zh-CN" sz="19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Hash</a:t>
              </a:r>
              <a:r>
                <a:rPr lang="zh-CN" altLang="en-US" sz="19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值可能有冲突</a:t>
              </a:r>
              <a:endParaRPr lang="en-US" altLang="zh-CN" sz="19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1428728" y="1376192"/>
            <a:ext cx="6500858" cy="384721"/>
            <a:chOff x="1428728" y="1376192"/>
            <a:chExt cx="6500858" cy="384721"/>
          </a:xfrm>
        </p:grpSpPr>
        <p:pic>
          <p:nvPicPr>
            <p:cNvPr id="96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28728" y="1500180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8" name="矩形 97"/>
            <p:cNvSpPr/>
            <p:nvPr/>
          </p:nvSpPr>
          <p:spPr>
            <a:xfrm>
              <a:off x="1643042" y="1376192"/>
              <a:ext cx="6286544" cy="384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indent="-285750">
                <a:defRPr/>
              </a:pPr>
              <a:r>
                <a:rPr lang="zh-CN" altLang="en-US" sz="19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页表项中包括保护位、修改位、访问位和存在位等标识</a:t>
              </a:r>
              <a:endParaRPr lang="en-US" altLang="zh-CN" sz="19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847923" y="1785932"/>
            <a:ext cx="1804987" cy="1063121"/>
            <a:chOff x="847923" y="1785932"/>
            <a:chExt cx="1804987" cy="1063121"/>
          </a:xfrm>
        </p:grpSpPr>
        <p:sp>
          <p:nvSpPr>
            <p:cNvPr id="25" name="Oval 25"/>
            <p:cNvSpPr>
              <a:spLocks noChangeArrowheads="1"/>
            </p:cNvSpPr>
            <p:nvPr/>
          </p:nvSpPr>
          <p:spPr bwMode="auto">
            <a:xfrm>
              <a:off x="1422338" y="1785932"/>
              <a:ext cx="649332" cy="554805"/>
            </a:xfrm>
            <a:prstGeom prst="ellipse">
              <a:avLst/>
            </a:prstGeom>
            <a:noFill/>
            <a:ln w="28575">
              <a:solidFill>
                <a:srgbClr val="005072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 flipH="1">
              <a:off x="1734329" y="2322482"/>
              <a:ext cx="778" cy="303242"/>
            </a:xfrm>
            <a:prstGeom prst="line">
              <a:avLst/>
            </a:prstGeom>
            <a:noFill/>
            <a:ln w="28575">
              <a:solidFill>
                <a:srgbClr val="00507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Rectangle 74"/>
            <p:cNvSpPr>
              <a:spLocks noChangeArrowheads="1"/>
            </p:cNvSpPr>
            <p:nvPr/>
          </p:nvSpPr>
          <p:spPr bwMode="auto">
            <a:xfrm>
              <a:off x="1349573" y="2620453"/>
              <a:ext cx="149225" cy="228600"/>
            </a:xfrm>
            <a:prstGeom prst="rect">
              <a:avLst/>
            </a:prstGeom>
            <a:solidFill>
              <a:srgbClr val="66FF66"/>
            </a:solidFill>
            <a:ln w="25400">
              <a:solidFill>
                <a:srgbClr val="00507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Rectangle 75"/>
            <p:cNvSpPr>
              <a:spLocks noChangeArrowheads="1"/>
            </p:cNvSpPr>
            <p:nvPr/>
          </p:nvSpPr>
          <p:spPr bwMode="auto">
            <a:xfrm>
              <a:off x="1514673" y="2620453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Rectangle 76"/>
            <p:cNvSpPr>
              <a:spLocks noChangeArrowheads="1"/>
            </p:cNvSpPr>
            <p:nvPr/>
          </p:nvSpPr>
          <p:spPr bwMode="auto">
            <a:xfrm>
              <a:off x="1678185" y="2620453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Rectangle 77"/>
            <p:cNvSpPr>
              <a:spLocks noChangeArrowheads="1"/>
            </p:cNvSpPr>
            <p:nvPr/>
          </p:nvSpPr>
          <p:spPr bwMode="auto">
            <a:xfrm>
              <a:off x="1843285" y="2620453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Rectangle 78"/>
            <p:cNvSpPr>
              <a:spLocks noChangeArrowheads="1"/>
            </p:cNvSpPr>
            <p:nvPr/>
          </p:nvSpPr>
          <p:spPr bwMode="auto">
            <a:xfrm>
              <a:off x="847923" y="2620453"/>
              <a:ext cx="149225" cy="228600"/>
            </a:xfrm>
            <a:prstGeom prst="rect">
              <a:avLst/>
            </a:prstGeom>
            <a:solidFill>
              <a:srgbClr val="66FF66"/>
            </a:solidFill>
            <a:ln w="25400">
              <a:solidFill>
                <a:srgbClr val="00507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Rectangle 79"/>
            <p:cNvSpPr>
              <a:spLocks noChangeArrowheads="1"/>
            </p:cNvSpPr>
            <p:nvPr/>
          </p:nvSpPr>
          <p:spPr bwMode="auto">
            <a:xfrm>
              <a:off x="1013023" y="2620453"/>
              <a:ext cx="149225" cy="228600"/>
            </a:xfrm>
            <a:prstGeom prst="rect">
              <a:avLst/>
            </a:prstGeom>
            <a:solidFill>
              <a:srgbClr val="66FF66"/>
            </a:solidFill>
            <a:ln w="25400">
              <a:solidFill>
                <a:srgbClr val="00507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Rectangle 80"/>
            <p:cNvSpPr>
              <a:spLocks noChangeArrowheads="1"/>
            </p:cNvSpPr>
            <p:nvPr/>
          </p:nvSpPr>
          <p:spPr bwMode="auto">
            <a:xfrm>
              <a:off x="1178123" y="2620453"/>
              <a:ext cx="149225" cy="228600"/>
            </a:xfrm>
            <a:prstGeom prst="rect">
              <a:avLst/>
            </a:prstGeom>
            <a:solidFill>
              <a:srgbClr val="66FF66"/>
            </a:solidFill>
            <a:ln w="25400">
              <a:solidFill>
                <a:srgbClr val="00507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Rectangle 81"/>
            <p:cNvSpPr>
              <a:spLocks noChangeArrowheads="1"/>
            </p:cNvSpPr>
            <p:nvPr/>
          </p:nvSpPr>
          <p:spPr bwMode="auto">
            <a:xfrm>
              <a:off x="2008385" y="2620453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Rectangle 82"/>
            <p:cNvSpPr>
              <a:spLocks noChangeArrowheads="1"/>
            </p:cNvSpPr>
            <p:nvPr/>
          </p:nvSpPr>
          <p:spPr bwMode="auto">
            <a:xfrm>
              <a:off x="2173485" y="2620453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Rectangle 83"/>
            <p:cNvSpPr>
              <a:spLocks noChangeArrowheads="1"/>
            </p:cNvSpPr>
            <p:nvPr/>
          </p:nvSpPr>
          <p:spPr bwMode="auto">
            <a:xfrm>
              <a:off x="2338585" y="2620453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Rectangle 84"/>
            <p:cNvSpPr>
              <a:spLocks noChangeArrowheads="1"/>
            </p:cNvSpPr>
            <p:nvPr/>
          </p:nvSpPr>
          <p:spPr bwMode="auto">
            <a:xfrm>
              <a:off x="2503685" y="2620453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00507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Rectangle 15"/>
            <p:cNvSpPr>
              <a:spLocks noChangeArrowheads="1"/>
            </p:cNvSpPr>
            <p:nvPr/>
          </p:nvSpPr>
          <p:spPr bwMode="auto">
            <a:xfrm>
              <a:off x="1096379" y="2232149"/>
              <a:ext cx="4699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endParaRPr lang="en-US" altLang="zh-CN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9" name="Rectangle 16"/>
            <p:cNvSpPr>
              <a:spLocks noChangeArrowheads="1"/>
            </p:cNvSpPr>
            <p:nvPr/>
          </p:nvSpPr>
          <p:spPr bwMode="auto">
            <a:xfrm>
              <a:off x="1954255" y="2260966"/>
              <a:ext cx="4699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/>
            <a:p>
              <a:r>
                <a:rPr lang="en-US" altLang="zh-CN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o</a:t>
              </a:r>
            </a:p>
          </p:txBody>
        </p:sp>
      </p:grpSp>
      <p:cxnSp>
        <p:nvCxnSpPr>
          <p:cNvPr id="24587" name="直接箭头连接符 24586"/>
          <p:cNvCxnSpPr/>
          <p:nvPr/>
        </p:nvCxnSpPr>
        <p:spPr>
          <a:xfrm>
            <a:off x="1176548" y="2870724"/>
            <a:ext cx="1" cy="510191"/>
          </a:xfrm>
          <a:prstGeom prst="straightConnector1">
            <a:avLst/>
          </a:prstGeom>
          <a:ln w="28575">
            <a:solidFill>
              <a:srgbClr val="00507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604" name="组合 24603"/>
          <p:cNvGrpSpPr/>
          <p:nvPr/>
        </p:nvGrpSpPr>
        <p:grpSpPr>
          <a:xfrm>
            <a:off x="5942010" y="2931790"/>
            <a:ext cx="448943" cy="1160126"/>
            <a:chOff x="5942010" y="2931790"/>
            <a:chExt cx="448943" cy="1160126"/>
          </a:xfrm>
        </p:grpSpPr>
        <p:cxnSp>
          <p:nvCxnSpPr>
            <p:cNvPr id="101" name="直接箭头连接符 100"/>
            <p:cNvCxnSpPr>
              <a:stCxn id="146" idx="1"/>
              <a:endCxn id="55" idx="2"/>
            </p:cNvCxnSpPr>
            <p:nvPr/>
          </p:nvCxnSpPr>
          <p:spPr>
            <a:xfrm flipV="1">
              <a:off x="6384932" y="2931790"/>
              <a:ext cx="6021" cy="958697"/>
            </a:xfrm>
            <a:prstGeom prst="straightConnector1">
              <a:avLst/>
            </a:prstGeom>
            <a:ln w="28575">
              <a:solidFill>
                <a:srgbClr val="00507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92" name="直接连接符 24591"/>
            <p:cNvCxnSpPr>
              <a:stCxn id="47" idx="3"/>
            </p:cNvCxnSpPr>
            <p:nvPr/>
          </p:nvCxnSpPr>
          <p:spPr>
            <a:xfrm>
              <a:off x="5942010" y="4091916"/>
              <a:ext cx="273032" cy="0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Arc 29"/>
            <p:cNvSpPr>
              <a:spLocks/>
            </p:cNvSpPr>
            <p:nvPr/>
          </p:nvSpPr>
          <p:spPr bwMode="auto">
            <a:xfrm flipH="1">
              <a:off x="6165477" y="3890487"/>
              <a:ext cx="219455" cy="201429"/>
            </a:xfrm>
            <a:custGeom>
              <a:avLst/>
              <a:gdLst>
                <a:gd name="T0" fmla="*/ 2147483647 w 26206"/>
                <a:gd name="T1" fmla="*/ 2147483647 h 21600"/>
                <a:gd name="T2" fmla="*/ 0 w 26206"/>
                <a:gd name="T3" fmla="*/ 0 h 21600"/>
                <a:gd name="T4" fmla="*/ 2147483647 w 26206"/>
                <a:gd name="T5" fmla="*/ 0 h 21600"/>
                <a:gd name="T6" fmla="*/ 0 60000 65536"/>
                <a:gd name="T7" fmla="*/ 0 60000 65536"/>
                <a:gd name="T8" fmla="*/ 0 60000 65536"/>
                <a:gd name="T9" fmla="*/ 0 w 26206"/>
                <a:gd name="T10" fmla="*/ 0 h 21600"/>
                <a:gd name="T11" fmla="*/ 26206 w 2620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206" h="21600" fill="none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6206" h="21600" stroke="0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8575" cap="rnd">
              <a:solidFill>
                <a:srgbClr val="00507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01" name="组合 24600"/>
          <p:cNvGrpSpPr/>
          <p:nvPr/>
        </p:nvGrpSpPr>
        <p:grpSpPr>
          <a:xfrm>
            <a:off x="1260875" y="2878131"/>
            <a:ext cx="3303671" cy="276802"/>
            <a:chOff x="1260875" y="2878131"/>
            <a:chExt cx="3303671" cy="276802"/>
          </a:xfrm>
        </p:grpSpPr>
        <p:cxnSp>
          <p:nvCxnSpPr>
            <p:cNvPr id="152" name="直接连接符 151"/>
            <p:cNvCxnSpPr/>
            <p:nvPr/>
          </p:nvCxnSpPr>
          <p:spPr>
            <a:xfrm>
              <a:off x="1360475" y="3044087"/>
              <a:ext cx="3059135" cy="0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Arc 29"/>
            <p:cNvSpPr>
              <a:spLocks/>
            </p:cNvSpPr>
            <p:nvPr/>
          </p:nvSpPr>
          <p:spPr bwMode="auto">
            <a:xfrm>
              <a:off x="1260875" y="2878131"/>
              <a:ext cx="126017" cy="165017"/>
            </a:xfrm>
            <a:custGeom>
              <a:avLst/>
              <a:gdLst>
                <a:gd name="T0" fmla="*/ 2147483647 w 26206"/>
                <a:gd name="T1" fmla="*/ 2147483647 h 21600"/>
                <a:gd name="T2" fmla="*/ 0 w 26206"/>
                <a:gd name="T3" fmla="*/ 0 h 21600"/>
                <a:gd name="T4" fmla="*/ 2147483647 w 26206"/>
                <a:gd name="T5" fmla="*/ 0 h 21600"/>
                <a:gd name="T6" fmla="*/ 0 60000 65536"/>
                <a:gd name="T7" fmla="*/ 0 60000 65536"/>
                <a:gd name="T8" fmla="*/ 0 60000 65536"/>
                <a:gd name="T9" fmla="*/ 0 w 26206"/>
                <a:gd name="T10" fmla="*/ 0 h 21600"/>
                <a:gd name="T11" fmla="*/ 26206 w 2620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206" h="21600" fill="none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6206" h="21600" stroke="0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8575" cap="rnd">
              <a:solidFill>
                <a:srgbClr val="00507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" name="Arc 29"/>
            <p:cNvSpPr>
              <a:spLocks/>
            </p:cNvSpPr>
            <p:nvPr/>
          </p:nvSpPr>
          <p:spPr bwMode="auto">
            <a:xfrm flipH="1" flipV="1">
              <a:off x="4409771" y="3038337"/>
              <a:ext cx="154775" cy="116596"/>
            </a:xfrm>
            <a:custGeom>
              <a:avLst/>
              <a:gdLst>
                <a:gd name="T0" fmla="*/ 2147483647 w 26206"/>
                <a:gd name="T1" fmla="*/ 2147483647 h 21600"/>
                <a:gd name="T2" fmla="*/ 0 w 26206"/>
                <a:gd name="T3" fmla="*/ 0 h 21600"/>
                <a:gd name="T4" fmla="*/ 2147483647 w 26206"/>
                <a:gd name="T5" fmla="*/ 0 h 21600"/>
                <a:gd name="T6" fmla="*/ 0 60000 65536"/>
                <a:gd name="T7" fmla="*/ 0 60000 65536"/>
                <a:gd name="T8" fmla="*/ 0 60000 65536"/>
                <a:gd name="T9" fmla="*/ 0 w 26206"/>
                <a:gd name="T10" fmla="*/ 0 h 21600"/>
                <a:gd name="T11" fmla="*/ 26206 w 2620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206" h="21600" fill="none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6206" h="21600" stroke="0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8575" cap="rnd">
              <a:solidFill>
                <a:srgbClr val="005072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2143108" y="773658"/>
            <a:ext cx="4294218" cy="775350"/>
            <a:chOff x="2143108" y="773658"/>
            <a:chExt cx="4294218" cy="775350"/>
          </a:xfrm>
        </p:grpSpPr>
        <p:sp>
          <p:nvSpPr>
            <p:cNvPr id="38" name="矩形 37"/>
            <p:cNvSpPr/>
            <p:nvPr/>
          </p:nvSpPr>
          <p:spPr>
            <a:xfrm>
              <a:off x="2722550" y="1192646"/>
              <a:ext cx="3714776" cy="332077"/>
            </a:xfrm>
            <a:prstGeom prst="rect">
              <a:avLst/>
            </a:prstGeom>
            <a:noFill/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5072"/>
                </a:solidFill>
              </a:endParaRPr>
            </a:p>
          </p:txBody>
        </p:sp>
        <p:cxnSp>
          <p:nvCxnSpPr>
            <p:cNvPr id="40" name="直接连接符 39"/>
            <p:cNvCxnSpPr>
              <a:stCxn id="38" idx="0"/>
              <a:endCxn id="38" idx="2"/>
            </p:cNvCxnSpPr>
            <p:nvPr/>
          </p:nvCxnSpPr>
          <p:spPr>
            <a:xfrm rot="16200000" flipH="1">
              <a:off x="4413899" y="1358684"/>
              <a:ext cx="332077" cy="1588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365492" y="1162772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005072"/>
                  </a:solidFill>
                </a:rPr>
                <a:t>0x1</a:t>
              </a:r>
              <a:endParaRPr lang="zh-CN" altLang="en-US" b="1" dirty="0">
                <a:solidFill>
                  <a:srgbClr val="005072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008566" y="1162772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005072"/>
                  </a:solidFill>
                </a:rPr>
                <a:t>0x123</a:t>
              </a:r>
              <a:endParaRPr lang="zh-CN" altLang="en-US" b="1" dirty="0">
                <a:solidFill>
                  <a:srgbClr val="005072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212792" y="117967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</a:rPr>
                <a:t>0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143108" y="773658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pid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357554" y="773658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vpn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051428" y="773658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offset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454957" y="216341"/>
            <a:ext cx="4786346" cy="530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ctr">
              <a:lnSpc>
                <a:spcPct val="95000"/>
              </a:lnSpc>
              <a:defRPr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反置页表的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Hash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冲突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786050" y="4106960"/>
            <a:ext cx="3714776" cy="750806"/>
            <a:chOff x="2786050" y="4106960"/>
            <a:chExt cx="3714776" cy="750806"/>
          </a:xfrm>
        </p:grpSpPr>
        <p:sp>
          <p:nvSpPr>
            <p:cNvPr id="86" name="矩形 85"/>
            <p:cNvSpPr/>
            <p:nvPr/>
          </p:nvSpPr>
          <p:spPr>
            <a:xfrm>
              <a:off x="2786050" y="4131244"/>
              <a:ext cx="3714776" cy="369332"/>
            </a:xfrm>
            <a:prstGeom prst="rect">
              <a:avLst/>
            </a:prstGeom>
            <a:noFill/>
            <a:ln w="28575">
              <a:solidFill>
                <a:srgbClr val="005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7" name="直接连接符 86"/>
            <p:cNvCxnSpPr>
              <a:stCxn id="86" idx="0"/>
              <a:endCxn id="86" idx="2"/>
            </p:cNvCxnSpPr>
            <p:nvPr/>
          </p:nvCxnSpPr>
          <p:spPr>
            <a:xfrm rot="16200000" flipH="1">
              <a:off x="4458772" y="4315910"/>
              <a:ext cx="369332" cy="1588"/>
            </a:xfrm>
            <a:prstGeom prst="line">
              <a:avLst/>
            </a:prstGeom>
            <a:ln w="28575">
              <a:solidFill>
                <a:srgbClr val="007C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2786050" y="4106960"/>
              <a:ext cx="18573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11576A"/>
                  </a:solidFill>
                </a:rPr>
                <a:t>018F1B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643438" y="4119102"/>
              <a:ext cx="1857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11576A"/>
                  </a:solidFill>
                </a:rPr>
                <a:t>0x123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286116" y="4463592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ppn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143504" y="4488434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offset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0" name="椭圆 99"/>
          <p:cNvSpPr/>
          <p:nvPr/>
        </p:nvSpPr>
        <p:spPr bwMode="auto">
          <a:xfrm>
            <a:off x="2071670" y="1070138"/>
            <a:ext cx="1928826" cy="642942"/>
          </a:xfrm>
          <a:prstGeom prst="ellipse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/>
          <p:cNvSpPr/>
          <p:nvPr/>
        </p:nvSpPr>
        <p:spPr bwMode="auto">
          <a:xfrm>
            <a:off x="3134626" y="2678200"/>
            <a:ext cx="1357322" cy="571504"/>
          </a:xfrm>
          <a:prstGeom prst="ellipse">
            <a:avLst/>
          </a:prstGeom>
          <a:noFill/>
          <a:ln w="28575">
            <a:solidFill>
              <a:srgbClr val="FDD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04" name="直接箭头连接符 103"/>
          <p:cNvCxnSpPr>
            <a:stCxn id="101" idx="2"/>
          </p:cNvCxnSpPr>
          <p:nvPr/>
        </p:nvCxnSpPr>
        <p:spPr>
          <a:xfrm>
            <a:off x="3134626" y="2963952"/>
            <a:ext cx="1588" cy="1142214"/>
          </a:xfrm>
          <a:prstGeom prst="straightConnector1">
            <a:avLst/>
          </a:prstGeom>
          <a:ln w="28575">
            <a:solidFill>
              <a:srgbClr val="FDD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椭圆 135"/>
          <p:cNvSpPr/>
          <p:nvPr/>
        </p:nvSpPr>
        <p:spPr bwMode="auto">
          <a:xfrm>
            <a:off x="1357290" y="3213278"/>
            <a:ext cx="928694" cy="357190"/>
          </a:xfrm>
          <a:prstGeom prst="ellipse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48" name="直接箭头连接符 147"/>
          <p:cNvCxnSpPr/>
          <p:nvPr/>
        </p:nvCxnSpPr>
        <p:spPr>
          <a:xfrm rot="16200000" flipH="1">
            <a:off x="4191436" y="2869142"/>
            <a:ext cx="2465320" cy="10320"/>
          </a:xfrm>
          <a:prstGeom prst="straightConnector1">
            <a:avLst/>
          </a:prstGeom>
          <a:ln w="28575">
            <a:solidFill>
              <a:srgbClr val="FDD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1142976" y="1700938"/>
            <a:ext cx="1695462" cy="2226720"/>
            <a:chOff x="1142976" y="1700938"/>
            <a:chExt cx="1695462" cy="2226720"/>
          </a:xfrm>
        </p:grpSpPr>
        <p:sp>
          <p:nvSpPr>
            <p:cNvPr id="31" name="TextBox 30"/>
            <p:cNvSpPr txBox="1"/>
            <p:nvPr/>
          </p:nvSpPr>
          <p:spPr>
            <a:xfrm>
              <a:off x="1409678" y="1700938"/>
              <a:ext cx="1428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索引表</a:t>
              </a:r>
              <a:endParaRPr lang="zh-CN" altLang="en-US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142976" y="1713080"/>
              <a:ext cx="1428760" cy="2214578"/>
              <a:chOff x="1142976" y="1713080"/>
              <a:chExt cx="1428760" cy="2214578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1247752" y="2070270"/>
                <a:ext cx="1143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11576A"/>
                    </a:solidFill>
                  </a:rPr>
                  <a:t>0x18F1C</a:t>
                </a:r>
                <a:endParaRPr lang="zh-CN" altLang="en-US" b="1" dirty="0">
                  <a:solidFill>
                    <a:srgbClr val="11576A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293790" y="2415318"/>
                <a:ext cx="10715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 smtClean="0">
                    <a:solidFill>
                      <a:srgbClr val="11576A"/>
                    </a:solidFill>
                  </a:rPr>
                  <a:t>…</a:t>
                </a:r>
                <a:endParaRPr lang="zh-CN" altLang="en-US" b="1" dirty="0">
                  <a:solidFill>
                    <a:srgbClr val="11576A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214414" y="2807371"/>
                <a:ext cx="1285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 smtClean="0">
                    <a:solidFill>
                      <a:srgbClr val="11576A"/>
                    </a:solidFill>
                  </a:rPr>
                  <a:t>0xAF013</a:t>
                </a:r>
                <a:endParaRPr lang="zh-CN" altLang="en-US" b="1" dirty="0">
                  <a:solidFill>
                    <a:srgbClr val="11576A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482704" y="3201136"/>
                <a:ext cx="7143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 smtClean="0">
                    <a:solidFill>
                      <a:srgbClr val="11576A"/>
                    </a:solidFill>
                  </a:rPr>
                  <a:t>0x0</a:t>
                </a:r>
                <a:endParaRPr lang="zh-CN" altLang="en-US" b="1" dirty="0">
                  <a:solidFill>
                    <a:srgbClr val="11576A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214414" y="3558326"/>
                <a:ext cx="1143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 smtClean="0">
                    <a:solidFill>
                      <a:srgbClr val="11576A"/>
                    </a:solidFill>
                  </a:rPr>
                  <a:t>…</a:t>
                </a:r>
                <a:endParaRPr lang="zh-CN" altLang="en-US" b="1" dirty="0">
                  <a:solidFill>
                    <a:srgbClr val="11576A"/>
                  </a:solidFill>
                </a:endParaRPr>
              </a:p>
            </p:txBody>
          </p:sp>
          <p:sp>
            <p:nvSpPr>
              <p:cNvPr id="160" name="矩形 159"/>
              <p:cNvSpPr/>
              <p:nvPr/>
            </p:nvSpPr>
            <p:spPr bwMode="auto">
              <a:xfrm>
                <a:off x="1142976" y="1713080"/>
                <a:ext cx="1428760" cy="2214578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2" name="直接连接符 161"/>
              <p:cNvCxnSpPr/>
              <p:nvPr/>
            </p:nvCxnSpPr>
            <p:spPr>
              <a:xfrm rot="10800000" flipH="1">
                <a:off x="1142976" y="2791109"/>
                <a:ext cx="1428760" cy="1588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接连接符 163"/>
              <p:cNvCxnSpPr/>
              <p:nvPr/>
            </p:nvCxnSpPr>
            <p:spPr>
              <a:xfrm>
                <a:off x="1142976" y="2070270"/>
                <a:ext cx="1428760" cy="1588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接连接符 165"/>
              <p:cNvCxnSpPr/>
              <p:nvPr/>
            </p:nvCxnSpPr>
            <p:spPr>
              <a:xfrm>
                <a:off x="1142976" y="2427460"/>
                <a:ext cx="1428760" cy="1588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接连接符 166"/>
              <p:cNvCxnSpPr/>
              <p:nvPr/>
            </p:nvCxnSpPr>
            <p:spPr>
              <a:xfrm rot="10800000" flipH="1">
                <a:off x="1142976" y="3185730"/>
                <a:ext cx="1428760" cy="1588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接连接符 167"/>
              <p:cNvCxnSpPr/>
              <p:nvPr/>
            </p:nvCxnSpPr>
            <p:spPr>
              <a:xfrm rot="10800000" flipH="1">
                <a:off x="1142976" y="3570468"/>
                <a:ext cx="1428760" cy="1588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组合 18"/>
          <p:cNvGrpSpPr/>
          <p:nvPr/>
        </p:nvGrpSpPr>
        <p:grpSpPr>
          <a:xfrm>
            <a:off x="3272110" y="1657518"/>
            <a:ext cx="4514600" cy="2282282"/>
            <a:chOff x="3272110" y="1657518"/>
            <a:chExt cx="4514600" cy="2282282"/>
          </a:xfrm>
        </p:grpSpPr>
        <p:sp>
          <p:nvSpPr>
            <p:cNvPr id="50" name="TextBox 49"/>
            <p:cNvSpPr txBox="1"/>
            <p:nvPr/>
          </p:nvSpPr>
          <p:spPr>
            <a:xfrm>
              <a:off x="4786314" y="1690856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>
                  <a:solidFill>
                    <a:srgbClr val="11576A"/>
                  </a:solidFill>
                </a:rPr>
                <a:t>pid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879697" y="2070270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</a:rPr>
                <a:t>1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786314" y="2415318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11576A"/>
                  </a:solidFill>
                </a:rPr>
                <a:t>…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715008" y="2415318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11576A"/>
                  </a:solidFill>
                </a:rPr>
                <a:t>…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786578" y="2427460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11576A"/>
                  </a:solidFill>
                </a:rPr>
                <a:t>…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793629" y="3570468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11576A"/>
                  </a:solidFill>
                </a:rPr>
                <a:t>…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715008" y="3570468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11576A"/>
                  </a:solidFill>
                </a:rPr>
                <a:t>…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814126" y="3558326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11576A"/>
                  </a:solidFill>
                </a:rPr>
                <a:t>…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629300" y="2356022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11576A"/>
                  </a:solidFill>
                </a:rPr>
                <a:t>…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629300" y="3570468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11576A"/>
                  </a:solidFill>
                </a:rPr>
                <a:t>…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572132" y="1690856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>
                  <a:solidFill>
                    <a:srgbClr val="11576A"/>
                  </a:solidFill>
                </a:rPr>
                <a:t>vpn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605602" y="1700938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11576A"/>
                  </a:solidFill>
                </a:rPr>
                <a:t>next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486424" y="1657518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</a:rPr>
                <a:t>Index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272110" y="2058128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11576A"/>
                  </a:solidFill>
                </a:rPr>
                <a:t>0x0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358694" y="2784650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</a:rPr>
                <a:t>0x18F1B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358694" y="3213278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</a:rPr>
                <a:t>0x18F1C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879697" y="2784650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</a:rPr>
                <a:t>0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879697" y="3191333"/>
              <a:ext cx="21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</a:rPr>
                <a:t>3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429256" y="2070270"/>
              <a:ext cx="1033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11576A"/>
                  </a:solidFill>
                </a:rPr>
                <a:t>0xA63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357950" y="2070270"/>
              <a:ext cx="1428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11576A"/>
                  </a:solidFill>
                </a:rPr>
                <a:t>0x18F1B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500694" y="2784650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11576A"/>
                  </a:solidFill>
                </a:rPr>
                <a:t>0x1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830468" y="2791965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</a:rPr>
                <a:t>---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500694" y="3163785"/>
              <a:ext cx="1096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</a:rPr>
                <a:t>0x31AB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500826" y="3163785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11576A"/>
                  </a:solidFill>
                </a:rPr>
                <a:t>0x0A921</a:t>
              </a:r>
              <a:endParaRPr lang="zh-CN" altLang="en-US" b="1" dirty="0">
                <a:solidFill>
                  <a:srgbClr val="11576A"/>
                </a:solidFill>
              </a:endParaRPr>
            </a:p>
          </p:txBody>
        </p:sp>
        <p:grpSp>
          <p:nvGrpSpPr>
            <p:cNvPr id="2" name="组合 197"/>
            <p:cNvGrpSpPr/>
            <p:nvPr/>
          </p:nvGrpSpPr>
          <p:grpSpPr>
            <a:xfrm>
              <a:off x="6500826" y="1713080"/>
              <a:ext cx="1143008" cy="2214578"/>
              <a:chOff x="6500826" y="1428742"/>
              <a:chExt cx="1143008" cy="2214578"/>
            </a:xfrm>
          </p:grpSpPr>
          <p:sp>
            <p:nvSpPr>
              <p:cNvPr id="169" name="矩形 168"/>
              <p:cNvSpPr/>
              <p:nvPr/>
            </p:nvSpPr>
            <p:spPr bwMode="auto">
              <a:xfrm>
                <a:off x="6500826" y="1428742"/>
                <a:ext cx="1143008" cy="2214578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1" name="直接连接符 170"/>
              <p:cNvCxnSpPr/>
              <p:nvPr/>
            </p:nvCxnSpPr>
            <p:spPr>
              <a:xfrm>
                <a:off x="6500826" y="1785932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接连接符 171"/>
              <p:cNvCxnSpPr/>
              <p:nvPr/>
            </p:nvCxnSpPr>
            <p:spPr>
              <a:xfrm>
                <a:off x="6500826" y="2143122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接连接符 193"/>
              <p:cNvCxnSpPr/>
              <p:nvPr/>
            </p:nvCxnSpPr>
            <p:spPr>
              <a:xfrm>
                <a:off x="6500826" y="2500312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接连接符 195"/>
              <p:cNvCxnSpPr/>
              <p:nvPr/>
            </p:nvCxnSpPr>
            <p:spPr>
              <a:xfrm>
                <a:off x="6500826" y="2886762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/>
              <p:cNvCxnSpPr/>
              <p:nvPr/>
            </p:nvCxnSpPr>
            <p:spPr>
              <a:xfrm>
                <a:off x="6500826" y="3278815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组合 198"/>
            <p:cNvGrpSpPr/>
            <p:nvPr/>
          </p:nvGrpSpPr>
          <p:grpSpPr>
            <a:xfrm>
              <a:off x="5357818" y="1713080"/>
              <a:ext cx="1143008" cy="2214578"/>
              <a:chOff x="6500826" y="1428742"/>
              <a:chExt cx="1143008" cy="2214578"/>
            </a:xfrm>
          </p:grpSpPr>
          <p:sp>
            <p:nvSpPr>
              <p:cNvPr id="200" name="矩形 199"/>
              <p:cNvSpPr/>
              <p:nvPr/>
            </p:nvSpPr>
            <p:spPr bwMode="auto">
              <a:xfrm>
                <a:off x="6500826" y="1428742"/>
                <a:ext cx="1143008" cy="2214578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1" name="直接连接符 200"/>
              <p:cNvCxnSpPr/>
              <p:nvPr/>
            </p:nvCxnSpPr>
            <p:spPr>
              <a:xfrm>
                <a:off x="6500826" y="1785932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直接连接符 201"/>
              <p:cNvCxnSpPr/>
              <p:nvPr/>
            </p:nvCxnSpPr>
            <p:spPr>
              <a:xfrm>
                <a:off x="6500826" y="2143122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 202"/>
              <p:cNvCxnSpPr/>
              <p:nvPr/>
            </p:nvCxnSpPr>
            <p:spPr>
              <a:xfrm>
                <a:off x="6500826" y="2500312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 203"/>
              <p:cNvCxnSpPr/>
              <p:nvPr/>
            </p:nvCxnSpPr>
            <p:spPr>
              <a:xfrm>
                <a:off x="6500826" y="2886762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 204"/>
              <p:cNvCxnSpPr/>
              <p:nvPr/>
            </p:nvCxnSpPr>
            <p:spPr>
              <a:xfrm>
                <a:off x="6500826" y="3278815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组合 205"/>
            <p:cNvGrpSpPr/>
            <p:nvPr/>
          </p:nvGrpSpPr>
          <p:grpSpPr>
            <a:xfrm>
              <a:off x="4643438" y="1713080"/>
              <a:ext cx="714380" cy="2214578"/>
              <a:chOff x="6500826" y="1428742"/>
              <a:chExt cx="1143008" cy="2214578"/>
            </a:xfrm>
          </p:grpSpPr>
          <p:sp>
            <p:nvSpPr>
              <p:cNvPr id="207" name="矩形 206"/>
              <p:cNvSpPr/>
              <p:nvPr/>
            </p:nvSpPr>
            <p:spPr bwMode="auto">
              <a:xfrm>
                <a:off x="6500826" y="1428742"/>
                <a:ext cx="1143008" cy="2214578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8" name="直接连接符 207"/>
              <p:cNvCxnSpPr/>
              <p:nvPr/>
            </p:nvCxnSpPr>
            <p:spPr>
              <a:xfrm>
                <a:off x="6500826" y="1785932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接连接符 208"/>
              <p:cNvCxnSpPr/>
              <p:nvPr/>
            </p:nvCxnSpPr>
            <p:spPr>
              <a:xfrm>
                <a:off x="6500826" y="2143122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直接连接符 209"/>
              <p:cNvCxnSpPr/>
              <p:nvPr/>
            </p:nvCxnSpPr>
            <p:spPr>
              <a:xfrm>
                <a:off x="6500826" y="2500312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直接连接符 210"/>
              <p:cNvCxnSpPr/>
              <p:nvPr/>
            </p:nvCxnSpPr>
            <p:spPr>
              <a:xfrm>
                <a:off x="6500826" y="2886762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接连接符 211"/>
              <p:cNvCxnSpPr/>
              <p:nvPr/>
            </p:nvCxnSpPr>
            <p:spPr>
              <a:xfrm>
                <a:off x="6500826" y="3278815"/>
                <a:ext cx="1143008" cy="238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弧形 27"/>
          <p:cNvSpPr/>
          <p:nvPr/>
        </p:nvSpPr>
        <p:spPr>
          <a:xfrm rot="1425351">
            <a:off x="7018544" y="2203568"/>
            <a:ext cx="914400" cy="914400"/>
          </a:xfrm>
          <a:prstGeom prst="arc">
            <a:avLst>
              <a:gd name="adj1" fmla="val 16200000"/>
              <a:gd name="adj2" fmla="val 2511945"/>
            </a:avLst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/>
          <p:cNvSpPr/>
          <p:nvPr/>
        </p:nvSpPr>
        <p:spPr bwMode="auto">
          <a:xfrm>
            <a:off x="6539526" y="2079974"/>
            <a:ext cx="1104308" cy="357190"/>
          </a:xfrm>
          <a:prstGeom prst="ellipse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28" name="椭圆 127"/>
          <p:cNvSpPr/>
          <p:nvPr/>
        </p:nvSpPr>
        <p:spPr bwMode="auto">
          <a:xfrm>
            <a:off x="4883152" y="1070138"/>
            <a:ext cx="1071570" cy="571504"/>
          </a:xfrm>
          <a:prstGeom prst="ellipse">
            <a:avLst/>
          </a:prstGeom>
          <a:noFill/>
          <a:ln w="28575">
            <a:solidFill>
              <a:srgbClr val="FDD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26" name="直接箭头连接符 125"/>
          <p:cNvCxnSpPr/>
          <p:nvPr/>
        </p:nvCxnSpPr>
        <p:spPr>
          <a:xfrm>
            <a:off x="4210583" y="2254365"/>
            <a:ext cx="1338227" cy="0"/>
          </a:xfrm>
          <a:prstGeom prst="straightConnector1">
            <a:avLst/>
          </a:prstGeom>
          <a:ln w="28575">
            <a:solidFill>
              <a:srgbClr val="00B0F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组合 121"/>
          <p:cNvGrpSpPr/>
          <p:nvPr/>
        </p:nvGrpSpPr>
        <p:grpSpPr>
          <a:xfrm>
            <a:off x="285720" y="1385976"/>
            <a:ext cx="1764226" cy="2013198"/>
            <a:chOff x="285720" y="1385976"/>
            <a:chExt cx="1764226" cy="2013198"/>
          </a:xfrm>
        </p:grpSpPr>
        <p:sp>
          <p:nvSpPr>
            <p:cNvPr id="123" name="TextBox 122"/>
            <p:cNvSpPr txBox="1"/>
            <p:nvPr/>
          </p:nvSpPr>
          <p:spPr>
            <a:xfrm>
              <a:off x="285720" y="1998832"/>
              <a:ext cx="78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hash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 flipH="1">
              <a:off x="1024847" y="1385976"/>
              <a:ext cx="1025099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753306" y="1612622"/>
              <a:ext cx="0" cy="32224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Arc 29"/>
            <p:cNvSpPr>
              <a:spLocks/>
            </p:cNvSpPr>
            <p:nvPr/>
          </p:nvSpPr>
          <p:spPr bwMode="auto">
            <a:xfrm>
              <a:off x="747034" y="3127039"/>
              <a:ext cx="277813" cy="258763"/>
            </a:xfrm>
            <a:custGeom>
              <a:avLst/>
              <a:gdLst>
                <a:gd name="T0" fmla="*/ 2147483647 w 26206"/>
                <a:gd name="T1" fmla="*/ 2147483647 h 21600"/>
                <a:gd name="T2" fmla="*/ 0 w 26206"/>
                <a:gd name="T3" fmla="*/ 0 h 21600"/>
                <a:gd name="T4" fmla="*/ 2147483647 w 26206"/>
                <a:gd name="T5" fmla="*/ 0 h 21600"/>
                <a:gd name="T6" fmla="*/ 0 60000 65536"/>
                <a:gd name="T7" fmla="*/ 0 60000 65536"/>
                <a:gd name="T8" fmla="*/ 0 60000 65536"/>
                <a:gd name="T9" fmla="*/ 0 w 26206"/>
                <a:gd name="T10" fmla="*/ 0 h 21600"/>
                <a:gd name="T11" fmla="*/ 26206 w 2620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206" h="21600" fill="none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6206" h="21600" stroke="0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8575" cap="rnd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" name="Arc 29"/>
            <p:cNvSpPr>
              <a:spLocks/>
            </p:cNvSpPr>
            <p:nvPr/>
          </p:nvSpPr>
          <p:spPr bwMode="auto">
            <a:xfrm flipV="1">
              <a:off x="756392" y="1391192"/>
              <a:ext cx="299121" cy="221429"/>
            </a:xfrm>
            <a:custGeom>
              <a:avLst/>
              <a:gdLst>
                <a:gd name="T0" fmla="*/ 2147483647 w 26206"/>
                <a:gd name="T1" fmla="*/ 2147483647 h 21600"/>
                <a:gd name="T2" fmla="*/ 0 w 26206"/>
                <a:gd name="T3" fmla="*/ 0 h 21600"/>
                <a:gd name="T4" fmla="*/ 2147483647 w 26206"/>
                <a:gd name="T5" fmla="*/ 0 h 21600"/>
                <a:gd name="T6" fmla="*/ 0 60000 65536"/>
                <a:gd name="T7" fmla="*/ 0 60000 65536"/>
                <a:gd name="T8" fmla="*/ 0 60000 65536"/>
                <a:gd name="T9" fmla="*/ 0 w 26206"/>
                <a:gd name="T10" fmla="*/ 0 h 21600"/>
                <a:gd name="T11" fmla="*/ 26206 w 2620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206" h="21600" fill="none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6206" h="21600" stroke="0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8575" cap="rnd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55" name="直接连接符 154"/>
            <p:cNvCxnSpPr/>
            <p:nvPr/>
          </p:nvCxnSpPr>
          <p:spPr>
            <a:xfrm>
              <a:off x="749517" y="2379565"/>
              <a:ext cx="0" cy="75446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 flipH="1" flipV="1">
              <a:off x="990269" y="3383300"/>
              <a:ext cx="367021" cy="15874"/>
            </a:xfrm>
            <a:prstGeom prst="line">
              <a:avLst/>
            </a:prstGeom>
            <a:ln w="28575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组合 131"/>
          <p:cNvGrpSpPr/>
          <p:nvPr/>
        </p:nvGrpSpPr>
        <p:grpSpPr>
          <a:xfrm>
            <a:off x="2273502" y="2123074"/>
            <a:ext cx="2369142" cy="1284237"/>
            <a:chOff x="2273502" y="2123074"/>
            <a:chExt cx="2369142" cy="1284237"/>
          </a:xfrm>
        </p:grpSpPr>
        <p:grpSp>
          <p:nvGrpSpPr>
            <p:cNvPr id="120" name="组合 119"/>
            <p:cNvGrpSpPr/>
            <p:nvPr/>
          </p:nvGrpSpPr>
          <p:grpSpPr>
            <a:xfrm>
              <a:off x="2273502" y="2123074"/>
              <a:ext cx="2369142" cy="1283174"/>
              <a:chOff x="2273502" y="2123074"/>
              <a:chExt cx="2369142" cy="1283174"/>
            </a:xfrm>
          </p:grpSpPr>
          <p:cxnSp>
            <p:nvCxnSpPr>
              <p:cNvPr id="159" name="直接连接符 158"/>
              <p:cNvCxnSpPr>
                <a:stCxn id="165" idx="1"/>
                <a:endCxn id="170" idx="1"/>
              </p:cNvCxnSpPr>
              <p:nvPr/>
            </p:nvCxnSpPr>
            <p:spPr>
              <a:xfrm flipH="1">
                <a:off x="2712279" y="2344503"/>
                <a:ext cx="3993" cy="861379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连接符 160"/>
              <p:cNvCxnSpPr/>
              <p:nvPr/>
            </p:nvCxnSpPr>
            <p:spPr>
              <a:xfrm flipH="1">
                <a:off x="2273502" y="3406049"/>
                <a:ext cx="252196" cy="199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直接连接符 162"/>
              <p:cNvCxnSpPr/>
              <p:nvPr/>
            </p:nvCxnSpPr>
            <p:spPr>
              <a:xfrm flipH="1">
                <a:off x="2927202" y="2128712"/>
                <a:ext cx="1715442" cy="0"/>
              </a:xfrm>
              <a:prstGeom prst="line">
                <a:avLst/>
              </a:prstGeom>
              <a:ln w="28575">
                <a:solidFill>
                  <a:srgbClr val="00B0F0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Arc 29"/>
              <p:cNvSpPr>
                <a:spLocks/>
              </p:cNvSpPr>
              <p:nvPr/>
            </p:nvSpPr>
            <p:spPr bwMode="auto">
              <a:xfrm flipV="1">
                <a:off x="2716272" y="2123074"/>
                <a:ext cx="299121" cy="221429"/>
              </a:xfrm>
              <a:custGeom>
                <a:avLst/>
                <a:gdLst>
                  <a:gd name="T0" fmla="*/ 2147483647 w 26206"/>
                  <a:gd name="T1" fmla="*/ 2147483647 h 21600"/>
                  <a:gd name="T2" fmla="*/ 0 w 26206"/>
                  <a:gd name="T3" fmla="*/ 0 h 21600"/>
                  <a:gd name="T4" fmla="*/ 2147483647 w 2620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6206"/>
                  <a:gd name="T10" fmla="*/ 0 h 21600"/>
                  <a:gd name="T11" fmla="*/ 26206 w 2620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206" h="21600" fill="none" extrusionOk="0">
                    <a:moveTo>
                      <a:pt x="26206" y="21103"/>
                    </a:moveTo>
                    <a:cubicBezTo>
                      <a:pt x="24692" y="21433"/>
                      <a:pt x="23148" y="21599"/>
                      <a:pt x="21600" y="21600"/>
                    </a:cubicBezTo>
                    <a:cubicBezTo>
                      <a:pt x="9670" y="21600"/>
                      <a:pt x="0" y="11929"/>
                      <a:pt x="0" y="0"/>
                    </a:cubicBezTo>
                  </a:path>
                  <a:path w="26206" h="21600" stroke="0" extrusionOk="0">
                    <a:moveTo>
                      <a:pt x="26206" y="21103"/>
                    </a:moveTo>
                    <a:cubicBezTo>
                      <a:pt x="24692" y="21433"/>
                      <a:pt x="23148" y="21599"/>
                      <a:pt x="21600" y="21600"/>
                    </a:cubicBez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00B0F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0" name="Arc 29"/>
            <p:cNvSpPr>
              <a:spLocks/>
            </p:cNvSpPr>
            <p:nvPr/>
          </p:nvSpPr>
          <p:spPr bwMode="auto">
            <a:xfrm flipH="1">
              <a:off x="2492824" y="3205882"/>
              <a:ext cx="219455" cy="201429"/>
            </a:xfrm>
            <a:custGeom>
              <a:avLst/>
              <a:gdLst>
                <a:gd name="T0" fmla="*/ 2147483647 w 26206"/>
                <a:gd name="T1" fmla="*/ 2147483647 h 21600"/>
                <a:gd name="T2" fmla="*/ 0 w 26206"/>
                <a:gd name="T3" fmla="*/ 0 h 21600"/>
                <a:gd name="T4" fmla="*/ 2147483647 w 26206"/>
                <a:gd name="T5" fmla="*/ 0 h 21600"/>
                <a:gd name="T6" fmla="*/ 0 60000 65536"/>
                <a:gd name="T7" fmla="*/ 0 60000 65536"/>
                <a:gd name="T8" fmla="*/ 0 60000 65536"/>
                <a:gd name="T9" fmla="*/ 0 w 26206"/>
                <a:gd name="T10" fmla="*/ 0 h 21600"/>
                <a:gd name="T11" fmla="*/ 26206 w 2620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206" h="21600" fill="none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6206" h="21600" stroke="0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8575" cap="rnd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3098437" y="1723153"/>
            <a:ext cx="1113523" cy="534442"/>
            <a:chOff x="3098437" y="1723153"/>
            <a:chExt cx="1113523" cy="534442"/>
          </a:xfrm>
        </p:grpSpPr>
        <p:cxnSp>
          <p:nvCxnSpPr>
            <p:cNvPr id="124" name="直接连接符 123"/>
            <p:cNvCxnSpPr>
              <a:endCxn id="145" idx="1"/>
            </p:cNvCxnSpPr>
            <p:nvPr/>
          </p:nvCxnSpPr>
          <p:spPr>
            <a:xfrm flipH="1">
              <a:off x="3098437" y="1723153"/>
              <a:ext cx="5640" cy="275679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Arc 29"/>
            <p:cNvSpPr>
              <a:spLocks/>
            </p:cNvSpPr>
            <p:nvPr/>
          </p:nvSpPr>
          <p:spPr bwMode="auto">
            <a:xfrm>
              <a:off x="3098437" y="1998832"/>
              <a:ext cx="277813" cy="258763"/>
            </a:xfrm>
            <a:custGeom>
              <a:avLst/>
              <a:gdLst>
                <a:gd name="T0" fmla="*/ 2147483647 w 26206"/>
                <a:gd name="T1" fmla="*/ 2147483647 h 21600"/>
                <a:gd name="T2" fmla="*/ 0 w 26206"/>
                <a:gd name="T3" fmla="*/ 0 h 21600"/>
                <a:gd name="T4" fmla="*/ 2147483647 w 26206"/>
                <a:gd name="T5" fmla="*/ 0 h 21600"/>
                <a:gd name="T6" fmla="*/ 0 60000 65536"/>
                <a:gd name="T7" fmla="*/ 0 60000 65536"/>
                <a:gd name="T8" fmla="*/ 0 60000 65536"/>
                <a:gd name="T9" fmla="*/ 0 w 26206"/>
                <a:gd name="T10" fmla="*/ 0 h 21600"/>
                <a:gd name="T11" fmla="*/ 26206 w 2620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206" h="21600" fill="none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6206" h="21600" stroke="0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8575" cap="rnd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76" name="直接箭头连接符 175"/>
            <p:cNvCxnSpPr/>
            <p:nvPr/>
          </p:nvCxnSpPr>
          <p:spPr>
            <a:xfrm>
              <a:off x="3347234" y="2254366"/>
              <a:ext cx="864726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组合 142"/>
          <p:cNvGrpSpPr/>
          <p:nvPr/>
        </p:nvGrpSpPr>
        <p:grpSpPr>
          <a:xfrm>
            <a:off x="4178858" y="2254365"/>
            <a:ext cx="1428993" cy="738069"/>
            <a:chOff x="4178858" y="2254365"/>
            <a:chExt cx="1428993" cy="738069"/>
          </a:xfrm>
        </p:grpSpPr>
        <p:grpSp>
          <p:nvGrpSpPr>
            <p:cNvPr id="129" name="组合 128"/>
            <p:cNvGrpSpPr/>
            <p:nvPr/>
          </p:nvGrpSpPr>
          <p:grpSpPr>
            <a:xfrm>
              <a:off x="4570317" y="2523138"/>
              <a:ext cx="1037534" cy="469296"/>
              <a:chOff x="4570317" y="2523138"/>
              <a:chExt cx="1037534" cy="469296"/>
            </a:xfrm>
          </p:grpSpPr>
          <p:cxnSp>
            <p:nvCxnSpPr>
              <p:cNvPr id="133" name="直接连接符 132"/>
              <p:cNvCxnSpPr>
                <a:stCxn id="149" idx="1"/>
              </p:cNvCxnSpPr>
              <p:nvPr/>
            </p:nvCxnSpPr>
            <p:spPr>
              <a:xfrm flipV="1">
                <a:off x="4570317" y="2523138"/>
                <a:ext cx="0" cy="21053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88"/>
              <p:cNvCxnSpPr/>
              <p:nvPr/>
            </p:nvCxnSpPr>
            <p:spPr>
              <a:xfrm>
                <a:off x="4793629" y="2992037"/>
                <a:ext cx="814222" cy="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Arc 29"/>
              <p:cNvSpPr>
                <a:spLocks/>
              </p:cNvSpPr>
              <p:nvPr/>
            </p:nvSpPr>
            <p:spPr bwMode="auto">
              <a:xfrm>
                <a:off x="4570317" y="2733671"/>
                <a:ext cx="277813" cy="258763"/>
              </a:xfrm>
              <a:custGeom>
                <a:avLst/>
                <a:gdLst>
                  <a:gd name="T0" fmla="*/ 2147483647 w 26206"/>
                  <a:gd name="T1" fmla="*/ 2147483647 h 21600"/>
                  <a:gd name="T2" fmla="*/ 0 w 26206"/>
                  <a:gd name="T3" fmla="*/ 0 h 21600"/>
                  <a:gd name="T4" fmla="*/ 2147483647 w 2620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6206"/>
                  <a:gd name="T10" fmla="*/ 0 h 21600"/>
                  <a:gd name="T11" fmla="*/ 26206 w 2620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206" h="21600" fill="none" extrusionOk="0">
                    <a:moveTo>
                      <a:pt x="26206" y="21103"/>
                    </a:moveTo>
                    <a:cubicBezTo>
                      <a:pt x="24692" y="21433"/>
                      <a:pt x="23148" y="21599"/>
                      <a:pt x="21600" y="21600"/>
                    </a:cubicBezTo>
                    <a:cubicBezTo>
                      <a:pt x="9670" y="21600"/>
                      <a:pt x="0" y="11929"/>
                      <a:pt x="0" y="0"/>
                    </a:cubicBezTo>
                  </a:path>
                  <a:path w="26206" h="21600" stroke="0" extrusionOk="0">
                    <a:moveTo>
                      <a:pt x="26206" y="21103"/>
                    </a:moveTo>
                    <a:cubicBezTo>
                      <a:pt x="24692" y="21433"/>
                      <a:pt x="23148" y="21599"/>
                      <a:pt x="21600" y="21600"/>
                    </a:cubicBez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00B0F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80" name="Arc 29"/>
            <p:cNvSpPr>
              <a:spLocks/>
            </p:cNvSpPr>
            <p:nvPr/>
          </p:nvSpPr>
          <p:spPr bwMode="auto">
            <a:xfrm flipH="1" flipV="1">
              <a:off x="4178858" y="2254365"/>
              <a:ext cx="387537" cy="262285"/>
            </a:xfrm>
            <a:custGeom>
              <a:avLst/>
              <a:gdLst>
                <a:gd name="T0" fmla="*/ 2147483647 w 26206"/>
                <a:gd name="T1" fmla="*/ 2147483647 h 21600"/>
                <a:gd name="T2" fmla="*/ 0 w 26206"/>
                <a:gd name="T3" fmla="*/ 0 h 21600"/>
                <a:gd name="T4" fmla="*/ 2147483647 w 26206"/>
                <a:gd name="T5" fmla="*/ 0 h 21600"/>
                <a:gd name="T6" fmla="*/ 0 60000 65536"/>
                <a:gd name="T7" fmla="*/ 0 60000 65536"/>
                <a:gd name="T8" fmla="*/ 0 60000 65536"/>
                <a:gd name="T9" fmla="*/ 0 w 26206"/>
                <a:gd name="T10" fmla="*/ 0 h 21600"/>
                <a:gd name="T11" fmla="*/ 26206 w 2620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206" h="21600" fill="none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6206" h="21600" stroke="0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8575" cap="rnd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1" grpId="0" animBg="1"/>
      <p:bldP spid="136" grpId="0" animBg="1"/>
      <p:bldP spid="28" grpId="0" animBg="1"/>
      <p:bldP spid="110" grpId="0" animBg="1"/>
      <p:bldP spid="1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2" y="1566"/>
            <a:ext cx="9140974" cy="5141934"/>
          </a:xfrm>
          <a:prstGeom prst="rect">
            <a:avLst/>
          </a:prstGeom>
        </p:spPr>
      </p:pic>
      <p:pic>
        <p:nvPicPr>
          <p:cNvPr id="5" name="图片 4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24865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2094</TotalTime>
  <Words>493</Words>
  <Application>Microsoft Office PowerPoint</Application>
  <PresentationFormat>全屏显示(16:9)</PresentationFormat>
  <Paragraphs>137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宋体</vt:lpstr>
      <vt:lpstr>微软雅黑</vt:lpstr>
      <vt:lpstr>张海山锐谐体2.0-授权联系：Samtype@QQ.com</vt:lpstr>
      <vt:lpstr>Arial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SSL</cp:lastModifiedBy>
  <cp:revision>379</cp:revision>
  <dcterms:created xsi:type="dcterms:W3CDTF">2015-01-11T06:38:50Z</dcterms:created>
  <dcterms:modified xsi:type="dcterms:W3CDTF">2015-03-07T08:42:17Z</dcterms:modified>
</cp:coreProperties>
</file>