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2" r:id="rId2"/>
    <p:sldId id="303" r:id="rId3"/>
    <p:sldId id="304" r:id="rId4"/>
    <p:sldId id="305" r:id="rId5"/>
    <p:sldId id="306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11576A"/>
    <a:srgbClr val="007C8B"/>
    <a:srgbClr val="0093DD"/>
    <a:srgbClr val="FFF9B1"/>
    <a:srgbClr val="FDD000"/>
    <a:srgbClr val="0EB1C8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77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AB571-93FE-4E32-A9F6-7282D31CC949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9FB66-BC45-49C2-9AE0-BFEF2D7019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26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9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02" y="214313"/>
            <a:ext cx="285752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24585" name="矩形 6"/>
          <p:cNvSpPr>
            <a:spLocks noChangeArrowheads="1"/>
          </p:cNvSpPr>
          <p:nvPr/>
        </p:nvSpPr>
        <p:spPr bwMode="auto">
          <a:xfrm>
            <a:off x="758825" y="879463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758825" y="1644244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3" name="Text Box 2"/>
          <p:cNvSpPr>
            <a:spLocks noChangeArrowheads="1"/>
          </p:cNvSpPr>
          <p:nvPr/>
        </p:nvSpPr>
        <p:spPr bwMode="auto">
          <a:xfrm>
            <a:off x="1228783" y="928676"/>
            <a:ext cx="3687765" cy="3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非连续内存分配的需求背景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758825" y="1264846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758825" y="2010606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758825" y="2372442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9222" y="1256468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段式存储管理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161864" y="1622036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页式存储管理</a:t>
            </a:r>
          </a:p>
        </p:txBody>
      </p:sp>
      <p:sp>
        <p:nvSpPr>
          <p:cNvPr id="17" name="矩形 16"/>
          <p:cNvSpPr/>
          <p:nvPr/>
        </p:nvSpPr>
        <p:spPr>
          <a:xfrm>
            <a:off x="1174506" y="1989586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页表</a:t>
            </a:r>
          </a:p>
        </p:txBody>
      </p:sp>
      <p:sp>
        <p:nvSpPr>
          <p:cNvPr id="18" name="矩形 17"/>
          <p:cNvSpPr/>
          <p:nvPr/>
        </p:nvSpPr>
        <p:spPr>
          <a:xfrm>
            <a:off x="1174506" y="2363682"/>
            <a:ext cx="198002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段页式存储管理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pic>
        <p:nvPicPr>
          <p:cNvPr id="19" name="图片 18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0" name="图片 19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071670" y="214296"/>
            <a:ext cx="500066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段页式存储管理的需求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8825" y="939187"/>
            <a:ext cx="6693495" cy="759182"/>
            <a:chOff x="758825" y="939187"/>
            <a:chExt cx="6693495" cy="759182"/>
          </a:xfrm>
        </p:grpSpPr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1197658" y="939187"/>
              <a:ext cx="6254662" cy="759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307975">
                <a:lnSpc>
                  <a:spcPts val="2600"/>
                </a:lnSpc>
                <a:buClr>
                  <a:srgbClr val="000099"/>
                </a:buClr>
                <a:buSzPct val="100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段式存储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在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内存保护方面有优势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，页式存储在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内存利用和优化转移到后备存储方面有优势。</a:t>
              </a:r>
            </a:p>
          </p:txBody>
        </p:sp>
        <p:sp>
          <p:nvSpPr>
            <p:cNvPr id="22" name="矩形 6"/>
            <p:cNvSpPr>
              <a:spLocks noChangeArrowheads="1"/>
            </p:cNvSpPr>
            <p:nvPr/>
          </p:nvSpPr>
          <p:spPr bwMode="auto">
            <a:xfrm>
              <a:off x="758825" y="950901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5148" y="1624018"/>
            <a:ext cx="7305134" cy="425758"/>
            <a:chOff x="765148" y="1624018"/>
            <a:chExt cx="7305134" cy="425758"/>
          </a:xfrm>
        </p:grpSpPr>
        <p:sp>
          <p:nvSpPr>
            <p:cNvPr id="16" name="矩形 6"/>
            <p:cNvSpPr>
              <a:spLocks noChangeArrowheads="1"/>
            </p:cNvSpPr>
            <p:nvPr/>
          </p:nvSpPr>
          <p:spPr bwMode="auto">
            <a:xfrm>
              <a:off x="765148" y="1639895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1212282" y="1624018"/>
              <a:ext cx="6858000" cy="425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307975">
                <a:lnSpc>
                  <a:spcPts val="2600"/>
                </a:lnSpc>
                <a:buClr>
                  <a:srgbClr val="000099"/>
                </a:buClr>
                <a:buSzPct val="100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段式存储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、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页式存储能否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结合？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522966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段页式存储管理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8825" y="857238"/>
            <a:ext cx="7099275" cy="403444"/>
            <a:chOff x="758825" y="857238"/>
            <a:chExt cx="7099275" cy="403444"/>
          </a:xfrm>
        </p:grpSpPr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1000100" y="857238"/>
              <a:ext cx="6858000" cy="403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 indent="-307975" eaLnBrk="1" hangingPunct="1">
                <a:lnSpc>
                  <a:spcPts val="2600"/>
                </a:lnSpc>
                <a:buClr>
                  <a:srgbClr val="000099"/>
                </a:buClr>
                <a:buSzPct val="75000"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在段式存储管理基础上，给每个段加一级页表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2" name="矩形 6"/>
            <p:cNvSpPr>
              <a:spLocks noChangeArrowheads="1"/>
            </p:cNvSpPr>
            <p:nvPr/>
          </p:nvSpPr>
          <p:spPr bwMode="auto">
            <a:xfrm>
              <a:off x="758825" y="88263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sp>
        <p:nvSpPr>
          <p:cNvPr id="63" name="Line 37"/>
          <p:cNvSpPr>
            <a:spLocks noChangeShapeType="1"/>
          </p:cNvSpPr>
          <p:nvPr/>
        </p:nvSpPr>
        <p:spPr bwMode="auto">
          <a:xfrm>
            <a:off x="1447639" y="2448815"/>
            <a:ext cx="1280" cy="1321172"/>
          </a:xfrm>
          <a:prstGeom prst="line">
            <a:avLst/>
          </a:prstGeom>
          <a:noFill/>
          <a:ln w="19080">
            <a:solidFill>
              <a:srgbClr val="007C8B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45912" y="2474419"/>
            <a:ext cx="4389823" cy="477516"/>
            <a:chOff x="2645912" y="2474419"/>
            <a:chExt cx="4389823" cy="477516"/>
          </a:xfrm>
        </p:grpSpPr>
        <p:sp>
          <p:nvSpPr>
            <p:cNvPr id="33" name="Line 7"/>
            <p:cNvSpPr>
              <a:spLocks noChangeShapeType="1"/>
            </p:cNvSpPr>
            <p:nvPr/>
          </p:nvSpPr>
          <p:spPr bwMode="auto">
            <a:xfrm flipH="1">
              <a:off x="2823860" y="2950655"/>
              <a:ext cx="4027526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7" name="AutoShape 21"/>
            <p:cNvSpPr>
              <a:spLocks noChangeArrowheads="1"/>
            </p:cNvSpPr>
            <p:nvPr/>
          </p:nvSpPr>
          <p:spPr bwMode="auto">
            <a:xfrm>
              <a:off x="6829623" y="2731740"/>
              <a:ext cx="204833" cy="215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8" name="AutoShape 22"/>
            <p:cNvSpPr>
              <a:spLocks noChangeArrowheads="1"/>
            </p:cNvSpPr>
            <p:nvPr/>
          </p:nvSpPr>
          <p:spPr bwMode="auto">
            <a:xfrm>
              <a:off x="2647192" y="2701015"/>
              <a:ext cx="184350" cy="2457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>
              <a:off x="7034455" y="2474419"/>
              <a:ext cx="1280" cy="25604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85" name="Line 59"/>
            <p:cNvSpPr>
              <a:spLocks noChangeShapeType="1"/>
            </p:cNvSpPr>
            <p:nvPr/>
          </p:nvSpPr>
          <p:spPr bwMode="auto">
            <a:xfrm>
              <a:off x="2645912" y="2484660"/>
              <a:ext cx="1280" cy="221476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82765" y="2487221"/>
            <a:ext cx="1956154" cy="1231557"/>
            <a:chOff x="1982765" y="2487221"/>
            <a:chExt cx="1956154" cy="1231557"/>
          </a:xfrm>
        </p:grpSpPr>
        <p:sp>
          <p:nvSpPr>
            <p:cNvPr id="95" name="Line 69"/>
            <p:cNvSpPr>
              <a:spLocks noChangeShapeType="1"/>
            </p:cNvSpPr>
            <p:nvPr/>
          </p:nvSpPr>
          <p:spPr bwMode="auto">
            <a:xfrm flipH="1">
              <a:off x="2165835" y="3158049"/>
              <a:ext cx="1620740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6" name="AutoShape 70"/>
            <p:cNvSpPr>
              <a:spLocks noChangeArrowheads="1"/>
            </p:cNvSpPr>
            <p:nvPr/>
          </p:nvSpPr>
          <p:spPr bwMode="auto">
            <a:xfrm rot="10800000">
              <a:off x="3734086" y="3152928"/>
              <a:ext cx="204833" cy="215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7" name="AutoShape 71"/>
            <p:cNvSpPr>
              <a:spLocks noChangeArrowheads="1"/>
            </p:cNvSpPr>
            <p:nvPr/>
          </p:nvSpPr>
          <p:spPr bwMode="auto">
            <a:xfrm>
              <a:off x="1984045" y="2914809"/>
              <a:ext cx="184350" cy="2457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8" name="Line 72"/>
            <p:cNvSpPr>
              <a:spLocks noChangeShapeType="1"/>
            </p:cNvSpPr>
            <p:nvPr/>
          </p:nvSpPr>
          <p:spPr bwMode="auto">
            <a:xfrm>
              <a:off x="1982765" y="2487221"/>
              <a:ext cx="1280" cy="419907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9" name="Line 73"/>
            <p:cNvSpPr>
              <a:spLocks noChangeShapeType="1"/>
            </p:cNvSpPr>
            <p:nvPr/>
          </p:nvSpPr>
          <p:spPr bwMode="auto">
            <a:xfrm>
              <a:off x="3936359" y="3350079"/>
              <a:ext cx="1280" cy="368699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71259" y="1224938"/>
            <a:ext cx="6577695" cy="1427429"/>
            <a:chOff x="1071259" y="1224938"/>
            <a:chExt cx="6577695" cy="1427429"/>
          </a:xfrm>
        </p:grpSpPr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992847" y="2347678"/>
              <a:ext cx="281645" cy="30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0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1071259" y="2347678"/>
              <a:ext cx="381501" cy="30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19</a:t>
              </a: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2121027" y="2347678"/>
              <a:ext cx="281645" cy="30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9</a:t>
              </a: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1537254" y="2347678"/>
              <a:ext cx="381501" cy="30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15</a:t>
              </a: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1272251" y="1815113"/>
              <a:ext cx="327733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s</a:t>
              </a:r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2439799" y="1815113"/>
              <a:ext cx="368699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o</a:t>
              </a:r>
            </a:p>
          </p:txBody>
        </p:sp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7367309" y="2347678"/>
              <a:ext cx="281645" cy="30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0</a:t>
              </a:r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6143433" y="2347678"/>
              <a:ext cx="367419" cy="30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11</a:t>
              </a: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6556939" y="2347678"/>
              <a:ext cx="281645" cy="30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9</a:t>
              </a:r>
            </a:p>
          </p:txBody>
        </p: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6270173" y="1815113"/>
              <a:ext cx="368699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f</a:t>
              </a:r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6987088" y="1815113"/>
              <a:ext cx="368699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o</a:t>
              </a:r>
            </a:p>
          </p:txBody>
        </p:sp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5146153" y="2077555"/>
              <a:ext cx="1106097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物理地址</a:t>
              </a:r>
              <a:endParaRPr lang="en-US" altLang="zh-CN" sz="18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23"/>
            <p:cNvSpPr>
              <a:spLocks noChangeArrowheads="1"/>
            </p:cNvSpPr>
            <p:nvPr/>
          </p:nvSpPr>
          <p:spPr bwMode="auto">
            <a:xfrm>
              <a:off x="3178477" y="2077555"/>
              <a:ext cx="1106097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逻辑地址</a:t>
              </a:r>
              <a:endParaRPr lang="en-US" altLang="zh-CN" sz="1800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auto">
            <a:xfrm>
              <a:off x="1877788" y="1224938"/>
              <a:ext cx="583774" cy="522324"/>
            </a:xfrm>
            <a:prstGeom prst="ellipse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54" name="Line 28"/>
            <p:cNvSpPr>
              <a:spLocks noChangeShapeType="1"/>
            </p:cNvSpPr>
            <p:nvPr/>
          </p:nvSpPr>
          <p:spPr bwMode="auto">
            <a:xfrm flipH="1">
              <a:off x="2161994" y="1770306"/>
              <a:ext cx="0" cy="38150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Rectangle 44"/>
            <p:cNvSpPr>
              <a:spLocks noChangeArrowheads="1"/>
            </p:cNvSpPr>
            <p:nvPr/>
          </p:nvSpPr>
          <p:spPr bwMode="auto">
            <a:xfrm>
              <a:off x="1242807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45"/>
            <p:cNvSpPr>
              <a:spLocks noChangeArrowheads="1"/>
            </p:cNvSpPr>
            <p:nvPr/>
          </p:nvSpPr>
          <p:spPr bwMode="auto">
            <a:xfrm>
              <a:off x="1375948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46"/>
            <p:cNvSpPr>
              <a:spLocks noChangeArrowheads="1"/>
            </p:cNvSpPr>
            <p:nvPr/>
          </p:nvSpPr>
          <p:spPr bwMode="auto">
            <a:xfrm>
              <a:off x="1507809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7"/>
            <p:cNvSpPr>
              <a:spLocks noChangeArrowheads="1"/>
            </p:cNvSpPr>
            <p:nvPr/>
          </p:nvSpPr>
          <p:spPr bwMode="auto">
            <a:xfrm>
              <a:off x="2045495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>
              <a:off x="2178637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>
              <a:off x="2310498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2443639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51"/>
            <p:cNvSpPr>
              <a:spLocks noChangeArrowheads="1"/>
            </p:cNvSpPr>
            <p:nvPr/>
          </p:nvSpPr>
          <p:spPr bwMode="auto">
            <a:xfrm>
              <a:off x="1640950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52"/>
            <p:cNvSpPr>
              <a:spLocks noChangeArrowheads="1"/>
            </p:cNvSpPr>
            <p:nvPr/>
          </p:nvSpPr>
          <p:spPr bwMode="auto">
            <a:xfrm>
              <a:off x="1774092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Rectangle 53"/>
            <p:cNvSpPr>
              <a:spLocks noChangeArrowheads="1"/>
            </p:cNvSpPr>
            <p:nvPr/>
          </p:nvSpPr>
          <p:spPr bwMode="auto">
            <a:xfrm>
              <a:off x="1907233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54"/>
            <p:cNvSpPr>
              <a:spLocks noChangeArrowheads="1"/>
            </p:cNvSpPr>
            <p:nvPr/>
          </p:nvSpPr>
          <p:spPr bwMode="auto">
            <a:xfrm>
              <a:off x="2576781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55"/>
            <p:cNvSpPr>
              <a:spLocks noChangeArrowheads="1"/>
            </p:cNvSpPr>
            <p:nvPr/>
          </p:nvSpPr>
          <p:spPr bwMode="auto">
            <a:xfrm>
              <a:off x="2709922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56"/>
            <p:cNvSpPr>
              <a:spLocks noChangeArrowheads="1"/>
            </p:cNvSpPr>
            <p:nvPr/>
          </p:nvSpPr>
          <p:spPr bwMode="auto">
            <a:xfrm>
              <a:off x="2843063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2976205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1712642" y="1815113"/>
              <a:ext cx="368699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p</a:t>
              </a:r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>
              <a:off x="6331623" y="2164609"/>
              <a:ext cx="120339" cy="184350"/>
            </a:xfrm>
            <a:prstGeom prst="rect">
              <a:avLst/>
            </a:prstGeom>
            <a:solidFill>
              <a:srgbClr val="DC0081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61"/>
            <p:cNvSpPr>
              <a:spLocks noChangeArrowheads="1"/>
            </p:cNvSpPr>
            <p:nvPr/>
          </p:nvSpPr>
          <p:spPr bwMode="auto">
            <a:xfrm>
              <a:off x="6869309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62"/>
            <p:cNvSpPr>
              <a:spLocks noChangeArrowheads="1"/>
            </p:cNvSpPr>
            <p:nvPr/>
          </p:nvSpPr>
          <p:spPr bwMode="auto">
            <a:xfrm>
              <a:off x="7002450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Rectangle 63"/>
            <p:cNvSpPr>
              <a:spLocks noChangeArrowheads="1"/>
            </p:cNvSpPr>
            <p:nvPr/>
          </p:nvSpPr>
          <p:spPr bwMode="auto">
            <a:xfrm>
              <a:off x="7134311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64"/>
            <p:cNvSpPr>
              <a:spLocks noChangeArrowheads="1"/>
            </p:cNvSpPr>
            <p:nvPr/>
          </p:nvSpPr>
          <p:spPr bwMode="auto">
            <a:xfrm>
              <a:off x="7267453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65"/>
            <p:cNvSpPr>
              <a:spLocks noChangeArrowheads="1"/>
            </p:cNvSpPr>
            <p:nvPr/>
          </p:nvSpPr>
          <p:spPr bwMode="auto">
            <a:xfrm>
              <a:off x="6464764" y="2164609"/>
              <a:ext cx="120339" cy="184350"/>
            </a:xfrm>
            <a:prstGeom prst="rect">
              <a:avLst/>
            </a:prstGeom>
            <a:solidFill>
              <a:srgbClr val="DC0081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66"/>
            <p:cNvSpPr>
              <a:spLocks noChangeArrowheads="1"/>
            </p:cNvSpPr>
            <p:nvPr/>
          </p:nvSpPr>
          <p:spPr bwMode="auto">
            <a:xfrm>
              <a:off x="6597905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67"/>
            <p:cNvSpPr>
              <a:spLocks noChangeArrowheads="1"/>
            </p:cNvSpPr>
            <p:nvPr/>
          </p:nvSpPr>
          <p:spPr bwMode="auto">
            <a:xfrm>
              <a:off x="6731047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68"/>
            <p:cNvSpPr>
              <a:spLocks noChangeArrowheads="1"/>
            </p:cNvSpPr>
            <p:nvPr/>
          </p:nvSpPr>
          <p:spPr bwMode="auto">
            <a:xfrm>
              <a:off x="7400594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80"/>
            <p:cNvSpPr>
              <a:spLocks noChangeArrowheads="1"/>
            </p:cNvSpPr>
            <p:nvPr/>
          </p:nvSpPr>
          <p:spPr bwMode="auto">
            <a:xfrm>
              <a:off x="6445561" y="1306871"/>
              <a:ext cx="880781" cy="358458"/>
            </a:xfrm>
            <a:prstGeom prst="rect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Line 86"/>
            <p:cNvSpPr>
              <a:spLocks noChangeShapeType="1"/>
            </p:cNvSpPr>
            <p:nvPr/>
          </p:nvSpPr>
          <p:spPr bwMode="auto">
            <a:xfrm flipV="1">
              <a:off x="6905155" y="1669169"/>
              <a:ext cx="1280" cy="494159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28596" y="3513946"/>
            <a:ext cx="3212062" cy="1435395"/>
            <a:chOff x="428596" y="3513946"/>
            <a:chExt cx="3212062" cy="1435395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261850" y="4212938"/>
              <a:ext cx="1054889" cy="37126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2151725" y="4582917"/>
              <a:ext cx="1488933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0050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b="1" dirty="0" smtClean="0">
                  <a:solidFill>
                    <a:srgbClr val="0050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的段表</a:t>
              </a:r>
              <a:endParaRPr lang="en-US" altLang="zh-CN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30"/>
            <p:cNvSpPr>
              <a:spLocks noChangeArrowheads="1"/>
            </p:cNvSpPr>
            <p:nvPr/>
          </p:nvSpPr>
          <p:spPr bwMode="auto">
            <a:xfrm>
              <a:off x="2241367" y="3849360"/>
              <a:ext cx="1095856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段表项</a:t>
              </a:r>
              <a:endParaRPr lang="en-US" altLang="zh-CN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 flipH="1">
              <a:off x="1630709" y="3896727"/>
              <a:ext cx="617059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36"/>
            <p:cNvSpPr>
              <a:spLocks noChangeArrowheads="1"/>
            </p:cNvSpPr>
            <p:nvPr/>
          </p:nvSpPr>
          <p:spPr bwMode="auto">
            <a:xfrm>
              <a:off x="1902112" y="4100280"/>
              <a:ext cx="368699" cy="396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2185038" y="4024748"/>
              <a:ext cx="1280" cy="514643"/>
            </a:xfrm>
            <a:prstGeom prst="line">
              <a:avLst/>
            </a:prstGeom>
            <a:noFill/>
            <a:ln w="12600">
              <a:solidFill>
                <a:srgbClr val="007C8B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5" name="Rectangle 39"/>
            <p:cNvSpPr>
              <a:spLocks noChangeArrowheads="1"/>
            </p:cNvSpPr>
            <p:nvPr/>
          </p:nvSpPr>
          <p:spPr bwMode="auto">
            <a:xfrm>
              <a:off x="428596" y="3739262"/>
              <a:ext cx="629861" cy="300848"/>
            </a:xfrm>
            <a:prstGeom prst="rect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STBR</a:t>
              </a:r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>
              <a:off x="751208" y="4036270"/>
              <a:ext cx="1280" cy="384062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894591" y="4562434"/>
              <a:ext cx="1321172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AutoShape 42"/>
            <p:cNvSpPr>
              <a:spLocks noChangeArrowheads="1"/>
            </p:cNvSpPr>
            <p:nvPr/>
          </p:nvSpPr>
          <p:spPr bwMode="auto">
            <a:xfrm>
              <a:off x="752488" y="4404969"/>
              <a:ext cx="184350" cy="1536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7C8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 flipH="1">
              <a:off x="1067418" y="3896727"/>
              <a:ext cx="217635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Oval 79"/>
            <p:cNvSpPr>
              <a:spLocks noChangeArrowheads="1"/>
            </p:cNvSpPr>
            <p:nvPr/>
          </p:nvSpPr>
          <p:spPr bwMode="auto">
            <a:xfrm>
              <a:off x="1283773" y="3729020"/>
              <a:ext cx="327733" cy="317491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>
                  <a:solidFill>
                    <a:srgbClr val="000099"/>
                  </a:solidFill>
                  <a:latin typeface="Arial" charset="0"/>
                </a:rPr>
                <a:t>+</a:t>
              </a:r>
            </a:p>
          </p:txBody>
        </p:sp>
        <p:sp>
          <p:nvSpPr>
            <p:cNvPr id="114" name="Rectangle 87"/>
            <p:cNvSpPr>
              <a:spLocks noChangeArrowheads="1"/>
            </p:cNvSpPr>
            <p:nvPr/>
          </p:nvSpPr>
          <p:spPr bwMode="auto">
            <a:xfrm>
              <a:off x="2261850" y="3868563"/>
              <a:ext cx="1054889" cy="343095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Rectangle 89"/>
            <p:cNvSpPr>
              <a:spLocks noChangeArrowheads="1"/>
            </p:cNvSpPr>
            <p:nvPr/>
          </p:nvSpPr>
          <p:spPr bwMode="auto">
            <a:xfrm>
              <a:off x="2261850" y="3513946"/>
              <a:ext cx="1054889" cy="354617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47752" y="3169570"/>
            <a:ext cx="2770364" cy="1779771"/>
            <a:chOff x="3147752" y="3169570"/>
            <a:chExt cx="2770364" cy="1779771"/>
          </a:xfrm>
        </p:grpSpPr>
        <p:sp>
          <p:nvSpPr>
            <p:cNvPr id="102" name="Line 76"/>
            <p:cNvSpPr>
              <a:spLocks noChangeShapeType="1"/>
            </p:cNvSpPr>
            <p:nvPr/>
          </p:nvSpPr>
          <p:spPr bwMode="auto">
            <a:xfrm>
              <a:off x="3147752" y="4026028"/>
              <a:ext cx="1280" cy="44039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77"/>
            <p:cNvSpPr>
              <a:spLocks noChangeShapeType="1"/>
            </p:cNvSpPr>
            <p:nvPr/>
          </p:nvSpPr>
          <p:spPr bwMode="auto">
            <a:xfrm flipH="1">
              <a:off x="3351305" y="4572676"/>
              <a:ext cx="1057450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AutoShape 78"/>
            <p:cNvSpPr>
              <a:spLocks noChangeArrowheads="1"/>
            </p:cNvSpPr>
            <p:nvPr/>
          </p:nvSpPr>
          <p:spPr bwMode="auto">
            <a:xfrm>
              <a:off x="3149032" y="4415210"/>
              <a:ext cx="184350" cy="1536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7C8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341063" y="3169570"/>
              <a:ext cx="2577053" cy="1779771"/>
              <a:chOff x="3341063" y="3169570"/>
              <a:chExt cx="2577053" cy="1779771"/>
            </a:xfrm>
          </p:grpSpPr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4584426" y="4582917"/>
                <a:ext cx="1314205" cy="366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rgbClr val="00507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段</a:t>
                </a:r>
                <a:r>
                  <a:rPr lang="en-US" altLang="zh-CN" b="1" i="1" dirty="0" smtClean="0">
                    <a:solidFill>
                      <a:srgbClr val="00507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 </a:t>
                </a:r>
                <a:r>
                  <a:rPr lang="zh-CN" altLang="en-US" b="1" dirty="0" smtClean="0">
                    <a:solidFill>
                      <a:srgbClr val="00507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b="1" dirty="0" smtClean="0">
                    <a:solidFill>
                      <a:srgbClr val="00507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页表</a:t>
                </a:r>
                <a:endParaRPr lang="en-US" altLang="zh-CN" b="1" dirty="0">
                  <a:solidFill>
                    <a:srgbClr val="0050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Rectangle 31"/>
              <p:cNvSpPr>
                <a:spLocks noChangeArrowheads="1"/>
              </p:cNvSpPr>
              <p:nvPr/>
            </p:nvSpPr>
            <p:spPr bwMode="auto">
              <a:xfrm>
                <a:off x="4143752" y="4069555"/>
                <a:ext cx="230437" cy="396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</a:p>
            </p:txBody>
          </p:sp>
          <p:sp>
            <p:nvSpPr>
              <p:cNvPr id="58" name="Line 32"/>
              <p:cNvSpPr>
                <a:spLocks noChangeShapeType="1"/>
              </p:cNvSpPr>
              <p:nvPr/>
            </p:nvSpPr>
            <p:spPr bwMode="auto">
              <a:xfrm flipV="1">
                <a:off x="4458682" y="4034989"/>
                <a:ext cx="1280" cy="590175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60" name="Rectangle 34"/>
              <p:cNvSpPr>
                <a:spLocks noChangeArrowheads="1"/>
              </p:cNvSpPr>
              <p:nvPr/>
            </p:nvSpPr>
            <p:spPr bwMode="auto">
              <a:xfrm>
                <a:off x="5134631" y="3711097"/>
                <a:ext cx="368699" cy="396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i="1" dirty="0">
                    <a:solidFill>
                      <a:srgbClr val="005072"/>
                    </a:solidFill>
                  </a:rPr>
                  <a:t>f</a:t>
                </a:r>
              </a:p>
            </p:txBody>
          </p:sp>
          <p:sp>
            <p:nvSpPr>
              <p:cNvPr id="100" name="Oval 74"/>
              <p:cNvSpPr>
                <a:spLocks noChangeArrowheads="1"/>
              </p:cNvSpPr>
              <p:nvPr/>
            </p:nvSpPr>
            <p:spPr bwMode="auto">
              <a:xfrm>
                <a:off x="3762251" y="3739262"/>
                <a:ext cx="327733" cy="317491"/>
              </a:xfrm>
              <a:prstGeom prst="ellipse">
                <a:avLst/>
              </a:prstGeom>
              <a:solidFill>
                <a:srgbClr val="CCFFFF"/>
              </a:solidFill>
              <a:ln w="28440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>
                    <a:solidFill>
                      <a:srgbClr val="000099"/>
                    </a:solidFill>
                    <a:latin typeface="Arial" charset="0"/>
                  </a:rPr>
                  <a:t>+</a:t>
                </a:r>
              </a:p>
            </p:txBody>
          </p:sp>
          <p:sp>
            <p:nvSpPr>
              <p:cNvPr id="101" name="Line 75"/>
              <p:cNvSpPr>
                <a:spLocks noChangeShapeType="1"/>
              </p:cNvSpPr>
              <p:nvPr/>
            </p:nvSpPr>
            <p:spPr bwMode="auto">
              <a:xfrm flipH="1">
                <a:off x="3341063" y="3896727"/>
                <a:ext cx="412226" cy="1280"/>
              </a:xfrm>
              <a:prstGeom prst="line">
                <a:avLst/>
              </a:prstGeom>
              <a:noFill/>
              <a:ln w="1908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Rectangle 81"/>
              <p:cNvSpPr>
                <a:spLocks noChangeArrowheads="1"/>
              </p:cNvSpPr>
              <p:nvPr/>
            </p:nvSpPr>
            <p:spPr bwMode="auto">
              <a:xfrm>
                <a:off x="4557258" y="4316635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82"/>
              <p:cNvSpPr>
                <a:spLocks noChangeArrowheads="1"/>
              </p:cNvSpPr>
              <p:nvPr/>
            </p:nvSpPr>
            <p:spPr bwMode="auto">
              <a:xfrm>
                <a:off x="4557258" y="4029869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83"/>
              <p:cNvSpPr>
                <a:spLocks noChangeArrowheads="1"/>
              </p:cNvSpPr>
              <p:nvPr/>
            </p:nvSpPr>
            <p:spPr bwMode="auto">
              <a:xfrm>
                <a:off x="4557258" y="3456336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Rectangle 84"/>
              <p:cNvSpPr>
                <a:spLocks noChangeArrowheads="1"/>
              </p:cNvSpPr>
              <p:nvPr/>
            </p:nvSpPr>
            <p:spPr bwMode="auto">
              <a:xfrm>
                <a:off x="4557258" y="3169570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Rectangle 85"/>
              <p:cNvSpPr>
                <a:spLocks noChangeArrowheads="1"/>
              </p:cNvSpPr>
              <p:nvPr/>
            </p:nvSpPr>
            <p:spPr bwMode="auto">
              <a:xfrm>
                <a:off x="4557258" y="3743102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90"/>
              <p:cNvSpPr>
                <a:spLocks noChangeShapeType="1"/>
              </p:cNvSpPr>
              <p:nvPr/>
            </p:nvSpPr>
            <p:spPr bwMode="auto">
              <a:xfrm flipH="1">
                <a:off x="4098945" y="3896727"/>
                <a:ext cx="442951" cy="1280"/>
              </a:xfrm>
              <a:prstGeom prst="line">
                <a:avLst/>
              </a:prstGeom>
              <a:noFill/>
              <a:ln w="19080">
                <a:solidFill>
                  <a:srgbClr val="007C8B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962924" y="2459056"/>
            <a:ext cx="503121" cy="1440232"/>
            <a:chOff x="5962924" y="2459056"/>
            <a:chExt cx="503121" cy="1440232"/>
          </a:xfrm>
        </p:grpSpPr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6230487" y="3725180"/>
              <a:ext cx="235558" cy="174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25"/>
            <p:cNvSpPr>
              <a:spLocks noChangeShapeType="1"/>
            </p:cNvSpPr>
            <p:nvPr/>
          </p:nvSpPr>
          <p:spPr bwMode="auto">
            <a:xfrm>
              <a:off x="6460923" y="2459056"/>
              <a:ext cx="1280" cy="1280206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 flipH="1">
              <a:off x="5962924" y="3896727"/>
              <a:ext cx="268843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00023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段页式存储管理中的内存共享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1958" y="3213091"/>
            <a:ext cx="1811338" cy="1638300"/>
            <a:chOff x="261958" y="3213091"/>
            <a:chExt cx="1811338" cy="1638300"/>
          </a:xfrm>
        </p:grpSpPr>
        <p:sp>
          <p:nvSpPr>
            <p:cNvPr id="77" name="Rectangle 66"/>
            <p:cNvSpPr>
              <a:spLocks noChangeArrowheads="1"/>
            </p:cNvSpPr>
            <p:nvPr/>
          </p:nvSpPr>
          <p:spPr bwMode="auto">
            <a:xfrm>
              <a:off x="688996" y="4516428"/>
              <a:ext cx="134937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的段表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67"/>
            <p:cNvSpPr>
              <a:spLocks noChangeArrowheads="1"/>
            </p:cNvSpPr>
            <p:nvPr/>
          </p:nvSpPr>
          <p:spPr bwMode="auto">
            <a:xfrm>
              <a:off x="261958" y="3922703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</a:p>
          </p:txBody>
        </p:sp>
        <p:sp>
          <p:nvSpPr>
            <p:cNvPr id="79" name="Line 68"/>
            <p:cNvSpPr>
              <a:spLocks noChangeShapeType="1"/>
            </p:cNvSpPr>
            <p:nvPr/>
          </p:nvSpPr>
          <p:spPr bwMode="auto">
            <a:xfrm flipV="1">
              <a:off x="663596" y="3829041"/>
              <a:ext cx="1588" cy="701675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69"/>
            <p:cNvSpPr>
              <a:spLocks noChangeArrowheads="1"/>
            </p:cNvSpPr>
            <p:nvPr/>
          </p:nvSpPr>
          <p:spPr bwMode="auto">
            <a:xfrm>
              <a:off x="712808" y="3529003"/>
              <a:ext cx="1306513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共享段</a:t>
              </a:r>
              <a:endPara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Rectangle 70"/>
            <p:cNvSpPr>
              <a:spLocks noChangeArrowheads="1"/>
            </p:cNvSpPr>
            <p:nvPr/>
          </p:nvSpPr>
          <p:spPr bwMode="auto">
            <a:xfrm>
              <a:off x="755671" y="41655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711221" y="3846503"/>
              <a:ext cx="136207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堆数据段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Rectangle 72"/>
            <p:cNvSpPr>
              <a:spLocks noChangeArrowheads="1"/>
            </p:cNvSpPr>
            <p:nvPr/>
          </p:nvSpPr>
          <p:spPr bwMode="auto">
            <a:xfrm>
              <a:off x="789008" y="4164003"/>
              <a:ext cx="1179513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代码段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Rectangle 73"/>
            <p:cNvSpPr>
              <a:spLocks noChangeArrowheads="1"/>
            </p:cNvSpPr>
            <p:nvPr/>
          </p:nvSpPr>
          <p:spPr bwMode="auto">
            <a:xfrm>
              <a:off x="755671" y="38480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74"/>
            <p:cNvSpPr>
              <a:spLocks noChangeArrowheads="1"/>
            </p:cNvSpPr>
            <p:nvPr/>
          </p:nvSpPr>
          <p:spPr bwMode="auto">
            <a:xfrm>
              <a:off x="755671" y="35305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75"/>
            <p:cNvSpPr>
              <a:spLocks noChangeArrowheads="1"/>
            </p:cNvSpPr>
            <p:nvPr/>
          </p:nvSpPr>
          <p:spPr bwMode="auto">
            <a:xfrm>
              <a:off x="755671" y="32130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Line 77"/>
          <p:cNvSpPr>
            <a:spLocks noChangeShapeType="1"/>
          </p:cNvSpPr>
          <p:nvPr/>
        </p:nvSpPr>
        <p:spPr bwMode="auto">
          <a:xfrm flipH="1">
            <a:off x="2090759" y="3703450"/>
            <a:ext cx="1387475" cy="1588"/>
          </a:xfrm>
          <a:prstGeom prst="line">
            <a:avLst/>
          </a:prstGeom>
          <a:noFill/>
          <a:ln w="28575">
            <a:solidFill>
              <a:srgbClr val="007C8B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143123" y="1192731"/>
            <a:ext cx="1453213" cy="3658660"/>
            <a:chOff x="6143123" y="1192731"/>
            <a:chExt cx="1429273" cy="3658660"/>
          </a:xfrm>
        </p:grpSpPr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6149996" y="1192731"/>
              <a:ext cx="1346200" cy="3327400"/>
            </a:xfrm>
            <a:prstGeom prst="rect">
              <a:avLst/>
            </a:prstGeom>
            <a:solidFill>
              <a:srgbClr val="C0FEF9"/>
            </a:solidFill>
            <a:ln w="28575">
              <a:solidFill>
                <a:srgbClr val="007C8B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6175396" y="4071928"/>
              <a:ext cx="1308100" cy="241300"/>
            </a:xfrm>
            <a:prstGeom prst="rect">
              <a:avLst/>
            </a:prstGeom>
            <a:solidFill>
              <a:srgbClr val="C1C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6256358" y="3975091"/>
              <a:ext cx="13160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jmp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(</a:t>
              </a:r>
              <a:r>
                <a:rPr lang="en-US" altLang="zh-CN" b="1" i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en-US" altLang="zh-CN" b="1" i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altLang="zh-CN" sz="2000" b="1" dirty="0">
                  <a:solidFill>
                    <a:srgbClr val="005072"/>
                  </a:solidFill>
                  <a:latin typeface="Courier New" charset="0"/>
                </a:rPr>
                <a:t>)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6167458" y="3424228"/>
              <a:ext cx="1320800" cy="1092200"/>
              <a:chOff x="4163" y="3160"/>
              <a:chExt cx="832" cy="688"/>
            </a:xfrm>
          </p:grpSpPr>
          <p:sp>
            <p:nvSpPr>
              <p:cNvPr id="112" name="Rectangle 14"/>
              <p:cNvSpPr>
                <a:spLocks noChangeArrowheads="1"/>
              </p:cNvSpPr>
              <p:nvPr/>
            </p:nvSpPr>
            <p:spPr bwMode="auto">
              <a:xfrm>
                <a:off x="4169" y="3160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Line 15"/>
              <p:cNvSpPr>
                <a:spLocks noChangeShapeType="1"/>
              </p:cNvSpPr>
              <p:nvPr/>
            </p:nvSpPr>
            <p:spPr bwMode="auto">
              <a:xfrm>
                <a:off x="4168" y="3297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16"/>
              <p:cNvSpPr>
                <a:spLocks noChangeShapeType="1"/>
              </p:cNvSpPr>
              <p:nvPr/>
            </p:nvSpPr>
            <p:spPr bwMode="auto">
              <a:xfrm>
                <a:off x="4168" y="3433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17"/>
              <p:cNvSpPr>
                <a:spLocks noChangeShapeType="1"/>
              </p:cNvSpPr>
              <p:nvPr/>
            </p:nvSpPr>
            <p:spPr bwMode="auto">
              <a:xfrm>
                <a:off x="4173" y="3564"/>
                <a:ext cx="810" cy="5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18"/>
              <p:cNvSpPr>
                <a:spLocks noChangeShapeType="1"/>
              </p:cNvSpPr>
              <p:nvPr/>
            </p:nvSpPr>
            <p:spPr bwMode="auto">
              <a:xfrm>
                <a:off x="4163" y="3720"/>
                <a:ext cx="820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" name="Rectangle 19"/>
            <p:cNvSpPr>
              <a:spLocks noChangeArrowheads="1"/>
            </p:cNvSpPr>
            <p:nvPr/>
          </p:nvSpPr>
          <p:spPr bwMode="auto">
            <a:xfrm>
              <a:off x="6149996" y="2560628"/>
              <a:ext cx="1308100" cy="21590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6143123" y="2332028"/>
              <a:ext cx="1338263" cy="1092200"/>
              <a:chOff x="4152" y="2472"/>
              <a:chExt cx="843" cy="688"/>
            </a:xfrm>
          </p:grpSpPr>
          <p:sp>
            <p:nvSpPr>
              <p:cNvPr id="107" name="Rectangle 21"/>
              <p:cNvSpPr>
                <a:spLocks noChangeArrowheads="1"/>
              </p:cNvSpPr>
              <p:nvPr/>
            </p:nvSpPr>
            <p:spPr bwMode="auto">
              <a:xfrm>
                <a:off x="4169" y="2472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22"/>
              <p:cNvSpPr>
                <a:spLocks noChangeShapeType="1"/>
              </p:cNvSpPr>
              <p:nvPr/>
            </p:nvSpPr>
            <p:spPr bwMode="auto">
              <a:xfrm>
                <a:off x="4176" y="2609"/>
                <a:ext cx="811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23"/>
              <p:cNvSpPr>
                <a:spLocks noChangeShapeType="1"/>
              </p:cNvSpPr>
              <p:nvPr/>
            </p:nvSpPr>
            <p:spPr bwMode="auto">
              <a:xfrm>
                <a:off x="4162" y="2745"/>
                <a:ext cx="825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24"/>
              <p:cNvSpPr>
                <a:spLocks noChangeShapeType="1"/>
              </p:cNvSpPr>
              <p:nvPr/>
            </p:nvSpPr>
            <p:spPr bwMode="auto">
              <a:xfrm>
                <a:off x="4152" y="2881"/>
                <a:ext cx="835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25"/>
              <p:cNvSpPr>
                <a:spLocks noChangeShapeType="1"/>
              </p:cNvSpPr>
              <p:nvPr/>
            </p:nvSpPr>
            <p:spPr bwMode="auto">
              <a:xfrm>
                <a:off x="4165" y="3033"/>
                <a:ext cx="822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" name="Rectangle 26"/>
            <p:cNvSpPr>
              <a:spLocks noChangeArrowheads="1"/>
            </p:cNvSpPr>
            <p:nvPr/>
          </p:nvSpPr>
          <p:spPr bwMode="auto">
            <a:xfrm>
              <a:off x="6643708" y="2481253"/>
              <a:ext cx="5000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57</a:t>
              </a:r>
            </a:p>
          </p:txBody>
        </p:sp>
        <p:sp>
          <p:nvSpPr>
            <p:cNvPr id="54" name="Rectangle 27"/>
            <p:cNvSpPr>
              <a:spLocks noChangeArrowheads="1"/>
            </p:cNvSpPr>
            <p:nvPr/>
          </p:nvSpPr>
          <p:spPr bwMode="auto">
            <a:xfrm>
              <a:off x="6180158" y="1684328"/>
              <a:ext cx="1308100" cy="215900"/>
            </a:xfrm>
            <a:prstGeom prst="rect">
              <a:avLst/>
            </a:prstGeom>
            <a:solidFill>
              <a:srgbClr val="C1C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6167461" y="1220253"/>
              <a:ext cx="1312863" cy="1092200"/>
              <a:chOff x="4163" y="1776"/>
              <a:chExt cx="827" cy="688"/>
            </a:xfrm>
          </p:grpSpPr>
          <p:sp>
            <p:nvSpPr>
              <p:cNvPr id="101" name="Rectangle 29"/>
              <p:cNvSpPr>
                <a:spLocks noChangeArrowheads="1"/>
              </p:cNvSpPr>
              <p:nvPr/>
            </p:nvSpPr>
            <p:spPr bwMode="auto">
              <a:xfrm>
                <a:off x="4164" y="1776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Line 30"/>
              <p:cNvSpPr>
                <a:spLocks noChangeShapeType="1"/>
              </p:cNvSpPr>
              <p:nvPr/>
            </p:nvSpPr>
            <p:spPr bwMode="auto">
              <a:xfrm>
                <a:off x="4189" y="1920"/>
                <a:ext cx="798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31"/>
              <p:cNvSpPr>
                <a:spLocks noChangeShapeType="1"/>
              </p:cNvSpPr>
              <p:nvPr/>
            </p:nvSpPr>
            <p:spPr bwMode="auto">
              <a:xfrm>
                <a:off x="4189" y="2056"/>
                <a:ext cx="798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2"/>
              <p:cNvSpPr>
                <a:spLocks noChangeShapeType="1"/>
              </p:cNvSpPr>
              <p:nvPr/>
            </p:nvSpPr>
            <p:spPr bwMode="auto">
              <a:xfrm>
                <a:off x="4168" y="2193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3"/>
              <p:cNvSpPr>
                <a:spLocks noChangeShapeType="1"/>
              </p:cNvSpPr>
              <p:nvPr/>
            </p:nvSpPr>
            <p:spPr bwMode="auto">
              <a:xfrm>
                <a:off x="4163" y="2345"/>
                <a:ext cx="823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Rectangle 34"/>
            <p:cNvSpPr>
              <a:spLocks noChangeArrowheads="1"/>
            </p:cNvSpPr>
            <p:nvPr/>
          </p:nvSpPr>
          <p:spPr bwMode="auto">
            <a:xfrm>
              <a:off x="6467496" y="1579553"/>
              <a:ext cx="7953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000" b="1" i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2000" b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en-US" altLang="zh-CN" sz="2000" b="1" i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6389708" y="4516428"/>
              <a:ext cx="10033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物理内存</a:t>
              </a:r>
              <a:endPara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8748" y="838200"/>
            <a:ext cx="5871436" cy="400110"/>
            <a:chOff x="358748" y="838200"/>
            <a:chExt cx="5871436" cy="400110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428596" y="838200"/>
              <a:ext cx="5801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通过指向相同的页表基址，实现进程间的段共享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28" name="矩形 6"/>
            <p:cNvSpPr>
              <a:spLocks noChangeArrowheads="1"/>
            </p:cNvSpPr>
            <p:nvPr/>
          </p:nvSpPr>
          <p:spPr bwMode="auto">
            <a:xfrm>
              <a:off x="358748" y="860415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cxnSp>
        <p:nvCxnSpPr>
          <p:cNvPr id="144" name="直接箭头连接符 143"/>
          <p:cNvCxnSpPr/>
          <p:nvPr/>
        </p:nvCxnSpPr>
        <p:spPr>
          <a:xfrm>
            <a:off x="4643438" y="2357436"/>
            <a:ext cx="1428760" cy="1588"/>
          </a:xfrm>
          <a:prstGeom prst="straightConnector1">
            <a:avLst/>
          </a:prstGeom>
          <a:ln w="28575">
            <a:solidFill>
              <a:srgbClr val="007C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61958" y="1374766"/>
            <a:ext cx="1851025" cy="1603375"/>
            <a:chOff x="261958" y="1374766"/>
            <a:chExt cx="1851025" cy="1603375"/>
          </a:xfrm>
        </p:grpSpPr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261958" y="1374766"/>
              <a:ext cx="1851025" cy="1603375"/>
              <a:chOff x="443" y="1869"/>
              <a:chExt cx="1166" cy="1010"/>
            </a:xfrm>
          </p:grpSpPr>
          <p:sp>
            <p:nvSpPr>
              <p:cNvPr id="91" name="Rectangle 55"/>
              <p:cNvSpPr>
                <a:spLocks noChangeArrowheads="1"/>
              </p:cNvSpPr>
              <p:nvPr/>
            </p:nvSpPr>
            <p:spPr bwMode="auto">
              <a:xfrm>
                <a:off x="707" y="2668"/>
                <a:ext cx="85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进程</a:t>
                </a:r>
                <a:r>
                  <a:rPr lang="en-US" altLang="zh-CN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lang="zh-CN" altLang="en-US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的段表</a:t>
                </a:r>
                <a:endParaRPr lang="en-US" altLang="zh-CN" sz="16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443" y="231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dirty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</a:p>
            </p:txBody>
          </p:sp>
          <p:sp>
            <p:nvSpPr>
              <p:cNvPr id="93" name="Line 57"/>
              <p:cNvSpPr>
                <a:spLocks noChangeShapeType="1"/>
              </p:cNvSpPr>
              <p:nvPr/>
            </p:nvSpPr>
            <p:spPr bwMode="auto">
              <a:xfrm flipV="1">
                <a:off x="696" y="2255"/>
                <a:ext cx="1" cy="442"/>
              </a:xfrm>
              <a:prstGeom prst="line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Rectangle 58"/>
              <p:cNvSpPr>
                <a:spLocks noChangeArrowheads="1"/>
              </p:cNvSpPr>
              <p:nvPr/>
            </p:nvSpPr>
            <p:spPr bwMode="auto">
              <a:xfrm>
                <a:off x="736" y="2076"/>
                <a:ext cx="823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共享段</a:t>
                </a:r>
                <a:endParaRPr lang="en-US" altLang="zh-CN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772" y="2470"/>
                <a:ext cx="766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Rectangle 60"/>
              <p:cNvSpPr>
                <a:spLocks noChangeArrowheads="1"/>
              </p:cNvSpPr>
              <p:nvPr/>
            </p:nvSpPr>
            <p:spPr bwMode="auto">
              <a:xfrm>
                <a:off x="706" y="2276"/>
                <a:ext cx="903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堆数据段</a:t>
                </a:r>
                <a:endParaRPr lang="en-US" altLang="zh-CN" sz="16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773" y="2267"/>
                <a:ext cx="766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773" y="2067"/>
                <a:ext cx="765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773" y="1869"/>
                <a:ext cx="765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9" name="Rectangle 72"/>
            <p:cNvSpPr>
              <a:spLocks noChangeArrowheads="1"/>
            </p:cNvSpPr>
            <p:nvPr/>
          </p:nvSpPr>
          <p:spPr bwMode="auto">
            <a:xfrm>
              <a:off x="817394" y="2308112"/>
              <a:ext cx="1179513" cy="335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代码段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62321" y="1892291"/>
            <a:ext cx="1824038" cy="2222500"/>
            <a:chOff x="3162321" y="1892291"/>
            <a:chExt cx="1824038" cy="2222500"/>
          </a:xfrm>
        </p:grpSpPr>
        <p:sp>
          <p:nvSpPr>
            <p:cNvPr id="142" name="TextBox 141"/>
            <p:cNvSpPr txBox="1"/>
            <p:nvPr/>
          </p:nvSpPr>
          <p:spPr>
            <a:xfrm>
              <a:off x="3714744" y="2161629"/>
              <a:ext cx="8508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0" b="1" i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2</a:t>
              </a:r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3162321" y="3779828"/>
              <a:ext cx="1824038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共享段的共用页表</a:t>
              </a:r>
              <a:endPara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3495696" y="34162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40"/>
            <p:cNvSpPr>
              <a:spLocks noChangeArrowheads="1"/>
            </p:cNvSpPr>
            <p:nvPr/>
          </p:nvSpPr>
          <p:spPr bwMode="auto">
            <a:xfrm>
              <a:off x="3554433" y="2470141"/>
              <a:ext cx="102552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  <p:sp>
          <p:nvSpPr>
            <p:cNvPr id="64" name="Rectangle 42"/>
            <p:cNvSpPr>
              <a:spLocks noChangeArrowheads="1"/>
            </p:cNvSpPr>
            <p:nvPr/>
          </p:nvSpPr>
          <p:spPr bwMode="auto">
            <a:xfrm>
              <a:off x="3554433" y="3079741"/>
              <a:ext cx="102552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1</a:t>
              </a:r>
            </a:p>
          </p:txBody>
        </p:sp>
        <p:sp>
          <p:nvSpPr>
            <p:cNvPr id="69" name="Rectangle 47"/>
            <p:cNvSpPr>
              <a:spLocks noChangeArrowheads="1"/>
            </p:cNvSpPr>
            <p:nvPr/>
          </p:nvSpPr>
          <p:spPr bwMode="auto">
            <a:xfrm>
              <a:off x="3495696" y="31114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3495696" y="28066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49"/>
            <p:cNvSpPr>
              <a:spLocks noChangeArrowheads="1"/>
            </p:cNvSpPr>
            <p:nvPr/>
          </p:nvSpPr>
          <p:spPr bwMode="auto">
            <a:xfrm>
              <a:off x="3495696" y="25018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50"/>
            <p:cNvSpPr>
              <a:spLocks noChangeArrowheads="1"/>
            </p:cNvSpPr>
            <p:nvPr/>
          </p:nvSpPr>
          <p:spPr bwMode="auto">
            <a:xfrm>
              <a:off x="3495696" y="21970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51"/>
            <p:cNvSpPr>
              <a:spLocks noChangeArrowheads="1"/>
            </p:cNvSpPr>
            <p:nvPr/>
          </p:nvSpPr>
          <p:spPr bwMode="auto">
            <a:xfrm>
              <a:off x="3495696" y="18922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59008" y="1849428"/>
            <a:ext cx="1425585" cy="1855432"/>
            <a:chOff x="2059008" y="1849428"/>
            <a:chExt cx="1425585" cy="1855432"/>
          </a:xfrm>
        </p:grpSpPr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 rot="10800000">
              <a:off x="2500333" y="1851016"/>
              <a:ext cx="266700" cy="2794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>
              <a:off x="2773383" y="3386128"/>
              <a:ext cx="241300" cy="317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2767033" y="2122478"/>
              <a:ext cx="1588" cy="127635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 flipH="1">
              <a:off x="2059008" y="1849428"/>
              <a:ext cx="447675" cy="1588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7"/>
            <p:cNvSpPr>
              <a:spLocks noChangeShapeType="1"/>
            </p:cNvSpPr>
            <p:nvPr/>
          </p:nvSpPr>
          <p:spPr bwMode="auto">
            <a:xfrm flipH="1">
              <a:off x="2990870" y="3704860"/>
              <a:ext cx="493723" cy="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56138" y="2837927"/>
            <a:ext cx="1429810" cy="1653101"/>
            <a:chOff x="4656138" y="2837927"/>
            <a:chExt cx="1429810" cy="1653101"/>
          </a:xfrm>
        </p:grpSpPr>
        <p:sp>
          <p:nvSpPr>
            <p:cNvPr id="58" name="AutoShape 36"/>
            <p:cNvSpPr>
              <a:spLocks noChangeArrowheads="1"/>
            </p:cNvSpPr>
            <p:nvPr/>
          </p:nvSpPr>
          <p:spPr bwMode="auto">
            <a:xfrm>
              <a:off x="5178446" y="4300528"/>
              <a:ext cx="228600" cy="190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>
              <a:off x="5176858" y="3017828"/>
              <a:ext cx="1588" cy="128905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" name="AutoShape 39"/>
            <p:cNvSpPr>
              <a:spLocks noChangeArrowheads="1"/>
            </p:cNvSpPr>
            <p:nvPr/>
          </p:nvSpPr>
          <p:spPr bwMode="auto">
            <a:xfrm rot="10800000">
              <a:off x="5006996" y="2841616"/>
              <a:ext cx="171450" cy="190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cxnSp>
          <p:nvCxnSpPr>
            <p:cNvPr id="148" name="直接箭头连接符 147"/>
            <p:cNvCxnSpPr/>
            <p:nvPr/>
          </p:nvCxnSpPr>
          <p:spPr>
            <a:xfrm>
              <a:off x="5371568" y="4486826"/>
              <a:ext cx="714380" cy="1588"/>
            </a:xfrm>
            <a:prstGeom prst="straightConnector1">
              <a:avLst/>
            </a:prstGeom>
            <a:ln w="28575">
              <a:solidFill>
                <a:srgbClr val="007C8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4656138" y="2837927"/>
              <a:ext cx="357190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660921" y="3214678"/>
            <a:ext cx="1411277" cy="157178"/>
            <a:chOff x="4660921" y="3214678"/>
            <a:chExt cx="1411277" cy="157178"/>
          </a:xfrm>
        </p:grpSpPr>
        <p:cxnSp>
          <p:nvCxnSpPr>
            <p:cNvPr id="146" name="直接箭头连接符 145"/>
            <p:cNvCxnSpPr/>
            <p:nvPr/>
          </p:nvCxnSpPr>
          <p:spPr>
            <a:xfrm>
              <a:off x="4857752" y="3370268"/>
              <a:ext cx="1214446" cy="1588"/>
            </a:xfrm>
            <a:prstGeom prst="straightConnector1">
              <a:avLst/>
            </a:prstGeom>
            <a:ln w="28575">
              <a:solidFill>
                <a:srgbClr val="007C8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AutoShape 44"/>
            <p:cNvSpPr>
              <a:spLocks noChangeArrowheads="1"/>
            </p:cNvSpPr>
            <p:nvPr/>
          </p:nvSpPr>
          <p:spPr bwMode="auto">
            <a:xfrm rot="10800000">
              <a:off x="4660921" y="3214678"/>
              <a:ext cx="114300" cy="777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AutoShape 52"/>
            <p:cNvSpPr>
              <a:spLocks noChangeArrowheads="1"/>
            </p:cNvSpPr>
            <p:nvPr/>
          </p:nvSpPr>
          <p:spPr bwMode="auto">
            <a:xfrm rot="10800000" flipH="1" flipV="1">
              <a:off x="4775221" y="3273416"/>
              <a:ext cx="114300" cy="92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05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183</Words>
  <Application>Microsoft Office PowerPoint</Application>
  <PresentationFormat>全屏显示(16:9)</PresentationFormat>
  <Paragraphs>67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宋体</vt:lpstr>
      <vt:lpstr>微软雅黑</vt:lpstr>
      <vt:lpstr>张海山锐谐体2.0-授权联系：Samtype@QQ.com</vt:lpstr>
      <vt:lpstr>Arial</vt:lpstr>
      <vt:lpstr>Calibri</vt:lpstr>
      <vt:lpstr>Courier New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352</cp:revision>
  <dcterms:created xsi:type="dcterms:W3CDTF">2015-01-11T06:38:50Z</dcterms:created>
  <dcterms:modified xsi:type="dcterms:W3CDTF">2015-03-07T09:50:34Z</dcterms:modified>
</cp:coreProperties>
</file>