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75" r:id="rId4"/>
    <p:sldId id="272" r:id="rId5"/>
    <p:sldId id="260" r:id="rId6"/>
    <p:sldId id="273" r:id="rId7"/>
    <p:sldId id="277" r:id="rId8"/>
    <p:sldId id="276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79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86182" y="214296"/>
            <a:ext cx="1928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00100" y="792856"/>
            <a:ext cx="7143800" cy="3791807"/>
            <a:chOff x="928662" y="721418"/>
            <a:chExt cx="7143800" cy="3791807"/>
          </a:xfrm>
        </p:grpSpPr>
        <p:sp>
          <p:nvSpPr>
            <p:cNvPr id="4" name="TextBox 3"/>
            <p:cNvSpPr txBox="1"/>
            <p:nvPr/>
          </p:nvSpPr>
          <p:spPr>
            <a:xfrm>
              <a:off x="928662" y="721418"/>
              <a:ext cx="7143800" cy="3791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课程概述</a:t>
              </a:r>
              <a:endPara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课程信息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　　 　　成绩评定</a:t>
              </a:r>
              <a:endPara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教学安排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什么是操作系统?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为什么学习操作系统?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如何学习操作系统?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FF3300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操作系统实例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操作系统的演变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操作系统结构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工作集页置换算法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9999"/>
                </a:buClr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　</a:t>
              </a:r>
              <a:r>
                <a:rPr lang="zh-CN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缺页率置换算法</a:t>
              </a:r>
            </a:p>
            <a:p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071552"/>
              <a:ext cx="151066" cy="148997"/>
            </a:xfrm>
            <a:prstGeom prst="rect">
              <a:avLst/>
            </a:prstGeom>
          </p:spPr>
        </p:pic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852" y="1285866"/>
              <a:ext cx="151066" cy="148997"/>
            </a:xfrm>
            <a:prstGeom prst="rect">
              <a:avLst/>
            </a:prstGeom>
          </p:spPr>
        </p:pic>
      </p:grpSp>
      <p:pic>
        <p:nvPicPr>
          <p:cNvPr id="11" name="图片 10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12" name="图片 11" descr="封面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课程信息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1836101"/>
            <a:ext cx="7143768" cy="158479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课程信息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1756861"/>
            <a:ext cx="7143768" cy="17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701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预备知识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785786" y="1563711"/>
            <a:ext cx="7473630" cy="1080047"/>
            <a:chOff x="785786" y="1563711"/>
            <a:chExt cx="7473630" cy="1080047"/>
          </a:xfrm>
        </p:grpSpPr>
        <p:sp>
          <p:nvSpPr>
            <p:cNvPr id="11" name="TextBox 10"/>
            <p:cNvSpPr txBox="1"/>
            <p:nvPr/>
          </p:nvSpPr>
          <p:spPr>
            <a:xfrm>
              <a:off x="1142976" y="1563711"/>
              <a:ext cx="6858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计算机结构原理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(Intel 80386+)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85786" y="157161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786" y="192880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5786" y="227385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5616" y="2243648"/>
              <a:ext cx="714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15616" y="1923678"/>
              <a:ext cx="714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与汇编程序设计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参考教材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51520" y="1314222"/>
            <a:ext cx="8496944" cy="2299032"/>
            <a:chOff x="686575" y="1314222"/>
            <a:chExt cx="8277195" cy="2299032"/>
          </a:xfrm>
        </p:grpSpPr>
        <p:sp>
          <p:nvSpPr>
            <p:cNvPr id="7" name="TextBox 6"/>
            <p:cNvSpPr txBox="1"/>
            <p:nvPr/>
          </p:nvSpPr>
          <p:spPr>
            <a:xfrm>
              <a:off x="1105591" y="1314222"/>
              <a:ext cx="7858179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Abraham </a:t>
              </a:r>
              <a:r>
                <a:rPr lang="en-US" altLang="zh-CN" sz="2000" b="1" dirty="0" err="1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Silberschatz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, Peter Baer Galvin, 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Greg Gagne, Operating system concepts 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(9th Edition), John Wiley &amp; Sons, 2012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86575" y="2643758"/>
              <a:ext cx="7715304" cy="969496"/>
              <a:chOff x="312483" y="3072386"/>
              <a:chExt cx="8001024" cy="96949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12483" y="3072386"/>
                <a:ext cx="8001024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lvl="2" indent="-342900">
                  <a:lnSpc>
                    <a:spcPct val="95000"/>
                  </a:lnSpc>
                  <a:spcBef>
                    <a:spcPct val="0"/>
                  </a:spcBef>
                  <a:buClr>
                    <a:srgbClr val="000099"/>
                  </a:buClr>
                  <a:defRPr/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操作系统概念（第七版）；</a:t>
                </a:r>
                <a:r>
                  <a:rPr lang="en-US" altLang="zh-CN" sz="2000" b="1" dirty="0" err="1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Silberschatz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、</a:t>
                </a:r>
                <a:endPara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endParaRPr>
              </a:p>
              <a:p>
                <a:pPr marL="857250" lvl="2" indent="-342900">
                  <a:lnSpc>
                    <a:spcPct val="95000"/>
                  </a:lnSpc>
                  <a:spcBef>
                    <a:spcPct val="0"/>
                  </a:spcBef>
                  <a:buClr>
                    <a:srgbClr val="000099"/>
                  </a:buClr>
                  <a:defRPr/>
                </a:pP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Galvin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和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Gagne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著、郑扣根译；</a:t>
                </a:r>
                <a:endPara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endParaRPr>
              </a:p>
              <a:p>
                <a:pPr marL="857250" lvl="2" indent="-342900">
                  <a:lnSpc>
                    <a:spcPct val="95000"/>
                  </a:lnSpc>
                  <a:spcBef>
                    <a:spcPct val="0"/>
                  </a:spcBef>
                  <a:buClr>
                    <a:srgbClr val="000099"/>
                  </a:buClr>
                  <a:defRPr/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高等教育出版社，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2010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Lucida Sans" pitchFamily="34" charset="0"/>
                  </a:rPr>
                  <a:t>年；</a:t>
                </a:r>
                <a:endPara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endParaRPr>
              </a:p>
            </p:txBody>
          </p:sp>
          <p:pic>
            <p:nvPicPr>
              <p:cNvPr id="10" name="图片 9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03456" y="3216402"/>
                <a:ext cx="151066" cy="148997"/>
              </a:xfrm>
              <a:prstGeom prst="rect">
                <a:avLst/>
              </a:prstGeom>
            </p:spPr>
          </p:pic>
        </p:grpSp>
        <p:sp>
          <p:nvSpPr>
            <p:cNvPr id="33" name="矩形 32"/>
            <p:cNvSpPr/>
            <p:nvPr/>
          </p:nvSpPr>
          <p:spPr>
            <a:xfrm>
              <a:off x="826866" y="1314222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</p:grpSp>
      <p:pic>
        <p:nvPicPr>
          <p:cNvPr id="14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987574"/>
            <a:ext cx="2017712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参考教材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248285" y="1410330"/>
            <a:ext cx="8356163" cy="2058908"/>
            <a:chOff x="718224" y="2633896"/>
            <a:chExt cx="8140056" cy="2058908"/>
          </a:xfrm>
        </p:grpSpPr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953" y="3862343"/>
              <a:ext cx="145672" cy="14899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142976" y="2643188"/>
              <a:ext cx="7715304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William Stallings, Operating 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Systems-Internals and Design Principles</a:t>
              </a:r>
            </a:p>
            <a:p>
              <a:pPr lvl="1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(8th Edition), Prentice Hall, 2011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8224" y="3723308"/>
              <a:ext cx="785818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0" lvl="2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——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精髓与设计原理（第七版）；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857250" lvl="2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William Stallings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著，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857250" lvl="2" indent="-342900">
                <a:lnSpc>
                  <a:spcPct val="95000"/>
                </a:lnSpc>
                <a:spcBef>
                  <a:spcPct val="0"/>
                </a:spcBef>
                <a:buClr>
                  <a:srgbClr val="000099"/>
                </a:buClr>
                <a:defRPr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陈向群、陈渝译；电子工业出版社，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年；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928662" y="2633896"/>
              <a:ext cx="415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</p:grpSp>
      <p:pic>
        <p:nvPicPr>
          <p:cNvPr id="13" name="图片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131590"/>
            <a:ext cx="2138363" cy="294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成绩评定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57224" y="901045"/>
            <a:ext cx="7215238" cy="2246769"/>
            <a:chOff x="857224" y="901045"/>
            <a:chExt cx="7215238" cy="2246769"/>
          </a:xfrm>
        </p:grpSpPr>
        <p:sp>
          <p:nvSpPr>
            <p:cNvPr id="83" name="TextBox 82"/>
            <p:cNvSpPr txBox="1"/>
            <p:nvPr/>
          </p:nvSpPr>
          <p:spPr>
            <a:xfrm>
              <a:off x="928662" y="901045"/>
              <a:ext cx="71438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练习：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每节课后的在线练习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参与教学过程：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2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      在课程平台上提问、回答问题和问答整理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实验：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2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0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      独立完成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8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个教学实验，并提交实验报告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1425955"/>
              <a:ext cx="151066" cy="148997"/>
            </a:xfrm>
            <a:prstGeom prst="rect">
              <a:avLst/>
            </a:prstGeom>
          </p:spPr>
        </p:pic>
        <p:pic>
          <p:nvPicPr>
            <p:cNvPr id="86" name="图片 8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2140335"/>
              <a:ext cx="151066" cy="148997"/>
            </a:xfrm>
            <a:prstGeom prst="rect">
              <a:avLst/>
            </a:prstGeom>
          </p:spPr>
        </p:pic>
        <p:pic>
          <p:nvPicPr>
            <p:cNvPr id="87" name="图片 8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2860836"/>
              <a:ext cx="151066" cy="148997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857224" y="91556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57224" y="163051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57224" y="2355726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7224" y="3138522"/>
            <a:ext cx="7459192" cy="1521460"/>
            <a:chOff x="857224" y="3138522"/>
            <a:chExt cx="7459192" cy="1521460"/>
          </a:xfrm>
        </p:grpSpPr>
        <p:pic>
          <p:nvPicPr>
            <p:cNvPr id="88" name="图片 8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3640533"/>
              <a:ext cx="151066" cy="148997"/>
            </a:xfrm>
            <a:prstGeom prst="rect">
              <a:avLst/>
            </a:prstGeom>
          </p:spPr>
        </p:pic>
        <p:pic>
          <p:nvPicPr>
            <p:cNvPr id="90" name="图片 8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4354913"/>
              <a:ext cx="151066" cy="148997"/>
            </a:xfrm>
            <a:prstGeom prst="rect">
              <a:avLst/>
            </a:prstGeom>
          </p:spPr>
        </p:pic>
        <p:pic>
          <p:nvPicPr>
            <p:cNvPr id="91" name="图片 9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28" y="3997723"/>
              <a:ext cx="151066" cy="148997"/>
            </a:xfrm>
            <a:prstGeom prst="rect">
              <a:avLst/>
            </a:prstGeom>
          </p:spPr>
        </p:pic>
        <p:sp>
          <p:nvSpPr>
            <p:cNvPr id="97" name="矩形 96"/>
            <p:cNvSpPr/>
            <p:nvPr/>
          </p:nvSpPr>
          <p:spPr>
            <a:xfrm>
              <a:off x="857224" y="313852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72616" y="3151877"/>
              <a:ext cx="7143800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考试或课程设计：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65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   期中考试：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30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       期末考试：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35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Lucida Sans" pitchFamily="34" charset="0"/>
                </a:rPr>
                <a:t>分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Lucida Sans" pitchFamily="34" charset="0"/>
              </a:endParaRPr>
            </a:p>
            <a:p>
              <a:pPr marL="342900" lvl="1" indent="-342900"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pitchFamily="66" charset="0"/>
                </a:rPr>
                <a:t>       有余力和兴趣的同学，可用课程设计替代考试</a:t>
              </a:r>
              <a:endParaRPr lang="zh-CN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26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904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206</Words>
  <Application>Microsoft Office PowerPoint</Application>
  <PresentationFormat>全屏显示(16:9)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MS PGothic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Lucida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118</cp:revision>
  <dcterms:created xsi:type="dcterms:W3CDTF">2015-01-11T06:38:50Z</dcterms:created>
  <dcterms:modified xsi:type="dcterms:W3CDTF">2015-02-13T08:30:52Z</dcterms:modified>
</cp:coreProperties>
</file>