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7" r:id="rId5"/>
    <p:sldId id="261" r:id="rId6"/>
    <p:sldId id="268" r:id="rId7"/>
    <p:sldId id="263" r:id="rId8"/>
    <p:sldId id="264" r:id="rId9"/>
    <p:sldId id="265" r:id="rId10"/>
    <p:sldId id="270" r:id="rId11"/>
    <p:sldId id="271" r:id="rId12"/>
    <p:sldId id="272" r:id="rId13"/>
    <p:sldId id="273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486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D79D5-4B69-4A51-B1B3-E18B28C633FD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4894C-680D-411A-B544-733AE4E381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956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392" y="782"/>
            <a:ext cx="914121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28662" y="928676"/>
            <a:ext cx="7715304" cy="2543250"/>
            <a:chOff x="928662" y="928676"/>
            <a:chExt cx="7715304" cy="2543250"/>
          </a:xfrm>
        </p:grpSpPr>
        <p:sp>
          <p:nvSpPr>
            <p:cNvPr id="12" name="TextBox 11"/>
            <p:cNvSpPr txBox="1"/>
            <p:nvPr/>
          </p:nvSpPr>
          <p:spPr>
            <a:xfrm>
              <a:off x="928662" y="128586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什么是操作系统？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8662" y="164305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200024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如何学习操作系统？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92867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课程概述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8662" y="235743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操作系统实例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8662" y="271462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操作系统的演变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8662" y="3071816"/>
              <a:ext cx="7715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pic>
        <p:nvPicPr>
          <p:cNvPr id="20" name="图片 19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08520" y="0"/>
            <a:ext cx="9140974" cy="5141934"/>
          </a:xfrm>
          <a:prstGeom prst="rect">
            <a:avLst/>
          </a:prstGeom>
        </p:spPr>
      </p:pic>
      <p:pic>
        <p:nvPicPr>
          <p:cNvPr id="21" name="图片 2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192880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55434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197710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4184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131590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计算机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系统中同时存在多个运行的程序，需要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管理和调度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1268345"/>
            <a:ext cx="151066" cy="1489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0359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23371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77848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156363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“同时”访问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1700393"/>
            <a:ext cx="151066" cy="148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14" y="192082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互斥共享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12" name="图片 1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057583"/>
            <a:ext cx="151066" cy="1489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0359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162635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41844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7224" y="199568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     利用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多道程序设计技术，让每个用户都觉得有一个计算机专门为他服务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132441"/>
            <a:ext cx="151066" cy="1489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7365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并发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1203598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共享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868" y="162635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虚拟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4348" y="2067694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414" y="2427734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rPr>
              <a:t>程序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的执行不是一贯到底，而是走走停停，向前推进的速度不可预知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564489"/>
            <a:ext cx="151066" cy="148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4414" y="285636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66"/>
              </a:buClr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只要运行环境相同，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需要保证程序运行的结果也要相同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pitchFamily="34" charset="-128"/>
            </a:endParaRPr>
          </a:p>
        </p:txBody>
      </p:sp>
      <p:pic>
        <p:nvPicPr>
          <p:cNvPr id="12" name="图片 1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3348" y="2964599"/>
            <a:ext cx="151066" cy="14899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57554" y="214296"/>
            <a:ext cx="33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操作系统定义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68622" y="843558"/>
            <a:ext cx="7715304" cy="726522"/>
            <a:chOff x="928662" y="785800"/>
            <a:chExt cx="7715304" cy="726522"/>
          </a:xfrm>
        </p:grpSpPr>
        <p:sp>
          <p:nvSpPr>
            <p:cNvPr id="12" name="TextBox 11"/>
            <p:cNvSpPr txBox="1"/>
            <p:nvPr/>
          </p:nvSpPr>
          <p:spPr>
            <a:xfrm>
              <a:off x="928662" y="114299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操作系统是一个控制程序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8662" y="78580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没有公认的精确定义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17622" y="1557938"/>
            <a:ext cx="7866370" cy="1440902"/>
            <a:chOff x="1277662" y="1500180"/>
            <a:chExt cx="7866370" cy="1440902"/>
          </a:xfrm>
        </p:grpSpPr>
        <p:sp>
          <p:nvSpPr>
            <p:cNvPr id="13" name="TextBox 12"/>
            <p:cNvSpPr txBox="1"/>
            <p:nvPr/>
          </p:nvSpPr>
          <p:spPr>
            <a:xfrm>
              <a:off x="1428728" y="150018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一个系统软件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636935"/>
              <a:ext cx="151066" cy="148997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428728" y="185737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控制程序执行过程，防止错误和计算机的不当使用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994125"/>
              <a:ext cx="151066" cy="14899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428728" y="221456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执行用户程序，给用户程序提供各种服务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351315"/>
              <a:ext cx="151066" cy="148997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428728" y="257175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方便用户使用计算机系统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708505"/>
              <a:ext cx="151066" cy="148997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75842" y="1549388"/>
            <a:ext cx="8244630" cy="1798092"/>
            <a:chOff x="899402" y="1491630"/>
            <a:chExt cx="8244630" cy="1798092"/>
          </a:xfrm>
        </p:grpSpPr>
        <p:sp>
          <p:nvSpPr>
            <p:cNvPr id="17" name="TextBox 16"/>
            <p:cNvSpPr txBox="1"/>
            <p:nvPr/>
          </p:nvSpPr>
          <p:spPr>
            <a:xfrm>
              <a:off x="899402" y="149163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操作系统是一个资源管理器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28728" y="184882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应用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程序与硬件之间的中间层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1985575"/>
              <a:ext cx="151066" cy="14899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28728" y="220601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管理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各种计算机软硬件资源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342765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428728" y="256320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提供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访问计算机软硬件资源的高效手段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2699955"/>
              <a:ext cx="151066" cy="14899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28728" y="2920390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pitchFamily="34" charset="-128"/>
                </a:rPr>
                <a:t>解决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资源访问冲突，确保资源公平使用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662" y="3057145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4412356087591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320" y="1707654"/>
            <a:ext cx="237648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7" descr="4512356087591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3841" y="1707654"/>
            <a:ext cx="242627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10" descr="471235608759140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547664" y="1131590"/>
            <a:ext cx="450609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357554" y="214296"/>
            <a:ext cx="33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操作系统的地位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-0.03489 L -0.07465 0.3643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19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00679 L -0.22951 0.363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" y="1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357554" y="214296"/>
            <a:ext cx="3357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操作系统的地位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47614"/>
            <a:ext cx="5182410" cy="239468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 descr="Fi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259632" y="1059582"/>
            <a:ext cx="4331145" cy="30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357554" y="214296"/>
            <a:ext cx="3662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操作系统软件的分类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操作系统软件的组成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1560" y="915566"/>
            <a:ext cx="8262298" cy="3273761"/>
            <a:chOff x="928662" y="928676"/>
            <a:chExt cx="8262298" cy="3273761"/>
          </a:xfrm>
        </p:grpSpPr>
        <p:grpSp>
          <p:nvGrpSpPr>
            <p:cNvPr id="17" name="组合 16"/>
            <p:cNvGrpSpPr/>
            <p:nvPr/>
          </p:nvGrpSpPr>
          <p:grpSpPr>
            <a:xfrm>
              <a:off x="928662" y="928676"/>
              <a:ext cx="8262298" cy="3273761"/>
              <a:chOff x="928662" y="928676"/>
              <a:chExt cx="8262298" cy="3273761"/>
            </a:xfrm>
          </p:grpSpPr>
          <p:grpSp>
            <p:nvGrpSpPr>
              <p:cNvPr id="2" name="组合 13"/>
              <p:cNvGrpSpPr/>
              <p:nvPr/>
            </p:nvGrpSpPr>
            <p:grpSpPr>
              <a:xfrm>
                <a:off x="928662" y="928676"/>
                <a:ext cx="8262298" cy="3273761"/>
                <a:chOff x="928662" y="928676"/>
                <a:chExt cx="8262298" cy="3273761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928662" y="92867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 smtClean="0">
                      <a:solidFill>
                        <a:srgbClr val="11576A"/>
                      </a:solidFill>
                      <a:latin typeface="张海山锐谐体2.0-授权联系：Samtype@QQ.com" pitchFamily="2" charset="-122"/>
                      <a:ea typeface="张海山锐谐体2.0-授权联系：Samtype@QQ.com" pitchFamily="2" charset="-122"/>
                    </a:rPr>
                    <a:t>■  </a:t>
                  </a:r>
                  <a:r>
                    <a:rPr lang="en-US" altLang="zh-CN" sz="20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Shell</a:t>
                  </a:r>
                  <a:r>
                    <a:rPr lang="en-US" altLang="zh-CN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-</a:t>
                  </a:r>
                  <a:r>
                    <a:rPr lang="en-US" altLang="zh-CN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-</a:t>
                  </a:r>
                  <a:r>
                    <a:rPr lang="zh-CN" altLang="en-US" sz="2000" b="1" u="sng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命令行接口</a:t>
                  </a: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475656" y="128586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通过键盘操纵。</a:t>
                  </a: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475656" y="164305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方便用户</a:t>
                  </a:r>
                  <a:r>
                    <a:rPr lang="zh-CN" altLang="en-US" sz="2000" b="1" dirty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进行命令输入</a:t>
                  </a:r>
                  <a:endParaRPr lang="en-US" altLang="zh-CN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28662" y="2000246"/>
                  <a:ext cx="77153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 smtClean="0">
                      <a:solidFill>
                        <a:srgbClr val="11576A"/>
                      </a:solidFill>
                      <a:latin typeface="张海山锐谐体2.0-授权联系：Samtype@QQ.com" pitchFamily="2" charset="-122"/>
                      <a:ea typeface="张海山锐谐体2.0-授权联系：Samtype@QQ.com" pitchFamily="2" charset="-122"/>
                    </a:rPr>
                    <a:t>■  </a:t>
                  </a:r>
                  <a:r>
                    <a:rPr lang="en-US" altLang="zh-CN" sz="20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GUI</a:t>
                  </a:r>
                  <a:r>
                    <a:rPr lang="en-US" altLang="zh-CN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--</a:t>
                  </a:r>
                  <a:r>
                    <a:rPr lang="zh-CN" altLang="en-US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图形用户接口</a:t>
                  </a: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500166" y="2357436"/>
                  <a:ext cx="7500990" cy="106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WIMP</a:t>
                  </a: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（视窗（Window）、图标（Icon）、选单（Menu）、指标（Pointer））</a:t>
                  </a:r>
                  <a:endParaRPr lang="en-US" altLang="zh-CN" sz="16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pic>
              <p:nvPicPr>
                <p:cNvPr id="39" name="图片 38" descr="小点1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349100" y="2494191"/>
                  <a:ext cx="151066" cy="14899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1500166" y="3075806"/>
                  <a:ext cx="75009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lvl="1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直接操作和所见即所得 </a:t>
                  </a: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  <p:pic>
              <p:nvPicPr>
                <p:cNvPr id="43" name="图片 42" descr="小点1.png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349100" y="3212561"/>
                  <a:ext cx="151066" cy="148997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928662" y="3432996"/>
                  <a:ext cx="771530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zh-CN" altLang="en-US" sz="1600" b="1" dirty="0" smtClean="0">
                      <a:solidFill>
                        <a:srgbClr val="11576A"/>
                      </a:solidFill>
                      <a:latin typeface="张海山锐谐体2.0-授权联系：Samtype@QQ.com" pitchFamily="2" charset="-122"/>
                      <a:ea typeface="张海山锐谐体2.0-授权联系：Samtype@QQ.com" pitchFamily="2" charset="-122"/>
                    </a:rPr>
                    <a:t>■  </a:t>
                  </a:r>
                  <a:r>
                    <a:rPr lang="en-US" altLang="zh-CN" sz="2000" b="1" dirty="0" smtClean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Kernel</a:t>
                  </a:r>
                  <a:r>
                    <a:rPr lang="en-US" altLang="zh-CN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--</a:t>
                  </a:r>
                  <a:r>
                    <a:rPr lang="zh-CN" altLang="en-US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操作系统的内部 </a:t>
                  </a: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marL="342900" indent="-342900">
                    <a:spcBef>
                      <a:spcPct val="20000"/>
                    </a:spcBef>
                    <a:buClr>
                      <a:srgbClr val="FFFF66"/>
                    </a:buClr>
                  </a:pPr>
                  <a:r>
                    <a:rPr lang="en-US" altLang="zh-CN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        </a:t>
                  </a:r>
                  <a:r>
                    <a:rPr lang="zh-CN" altLang="en-US" sz="2000" b="1" dirty="0" smtClean="0">
                      <a:solidFill>
                        <a:srgbClr val="11576A"/>
                      </a:solidFill>
                      <a:latin typeface="微软雅黑" pitchFamily="34" charset="-122"/>
                      <a:ea typeface="微软雅黑" pitchFamily="34" charset="-122"/>
                    </a:rPr>
                    <a:t>执行各种资源管理等功能</a:t>
                  </a:r>
                  <a:endPara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pitchFamily="34" charset="-128"/>
                  </a:endParaRPr>
                </a:p>
              </p:txBody>
            </p:sp>
          </p:grpSp>
          <p:pic>
            <p:nvPicPr>
              <p:cNvPr id="15" name="图片 1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31640" y="1419622"/>
                <a:ext cx="151066" cy="148997"/>
              </a:xfrm>
              <a:prstGeom prst="rect">
                <a:avLst/>
              </a:prstGeom>
            </p:spPr>
          </p:pic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31640" y="1774681"/>
                <a:ext cx="151066" cy="148997"/>
              </a:xfrm>
              <a:prstGeom prst="rect">
                <a:avLst/>
              </a:prstGeom>
            </p:spPr>
          </p:pic>
        </p:grp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55" y="3939902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95536" y="843558"/>
            <a:ext cx="3932752" cy="363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5" descr="Android Logo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48064" y="1851670"/>
            <a:ext cx="151738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操作系统软件的组成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744" y="214296"/>
            <a:ext cx="460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教学操作系统内核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4" descr="1761235608759140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27584" y="987574"/>
            <a:ext cx="557241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3174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操作系统内核特征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14348" y="773658"/>
            <a:ext cx="7716824" cy="1663368"/>
            <a:chOff x="714348" y="773658"/>
            <a:chExt cx="7716824" cy="1663368"/>
          </a:xfrm>
        </p:grpSpPr>
        <p:sp>
          <p:nvSpPr>
            <p:cNvPr id="10" name="TextBox 9"/>
            <p:cNvSpPr txBox="1"/>
            <p:nvPr/>
          </p:nvSpPr>
          <p:spPr>
            <a:xfrm>
              <a:off x="714348" y="773658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并发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348" y="1203598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共享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5868" y="1626354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4348" y="2067694"/>
              <a:ext cx="7715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rgbClr val="FFFF66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异步</a:t>
              </a:r>
              <a:endPara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310</Words>
  <Application>Microsoft Office PowerPoint</Application>
  <PresentationFormat>全屏显示(16:9)</PresentationFormat>
  <Paragraphs>67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bg</cp:lastModifiedBy>
  <cp:revision>107</cp:revision>
  <dcterms:created xsi:type="dcterms:W3CDTF">2015-01-11T06:38:50Z</dcterms:created>
  <dcterms:modified xsi:type="dcterms:W3CDTF">2015-02-08T04:36:16Z</dcterms:modified>
</cp:coreProperties>
</file>