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5" r:id="rId9"/>
    <p:sldId id="266" r:id="rId10"/>
    <p:sldId id="267" r:id="rId11"/>
    <p:sldId id="269" r:id="rId12"/>
    <p:sldId id="27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56" y="-6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A12F6-84A1-B243-BCA5-702A47103761}" type="datetimeFigureOut">
              <a:rPr kumimoji="1" lang="zh-CN" altLang="en-US" smtClean="0"/>
              <a:pPr/>
              <a:t>2015/2/8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7CB4F-BDF6-B948-B14E-2AF788DAADC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222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UNIX</a:t>
            </a:r>
            <a:r>
              <a:rPr kumimoji="1" lang="zh-TW" altLang="en-US" dirty="0" smtClean="0"/>
              <a:t>用户协会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7CB4F-BDF6-B948-B14E-2AF788DAADCA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62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Rebel code</a:t>
            </a:r>
          </a:p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传奇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7CB4F-BDF6-B948-B14E-2AF788DAADCA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73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28662" y="928676"/>
            <a:ext cx="7715304" cy="2543250"/>
            <a:chOff x="928662" y="928676"/>
            <a:chExt cx="7715304" cy="2543250"/>
          </a:xfrm>
        </p:grpSpPr>
        <p:sp>
          <p:nvSpPr>
            <p:cNvPr id="8" name="TextBox 7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14546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掌握操作系统具有挑战性（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28662" y="928676"/>
            <a:ext cx="8215370" cy="3471944"/>
            <a:chOff x="928662" y="928676"/>
            <a:chExt cx="8215370" cy="3471944"/>
          </a:xfrm>
        </p:grpSpPr>
        <p:sp>
          <p:nvSpPr>
            <p:cNvPr id="118" name="TextBox 117"/>
            <p:cNvSpPr txBox="1"/>
            <p:nvPr/>
          </p:nvSpPr>
          <p:spPr>
            <a:xfrm>
              <a:off x="1428728" y="16859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时间与空间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9" name="图片 1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822731"/>
              <a:ext cx="151066" cy="148997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1428728" y="207168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性能与可预测性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1" name="图片 1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208439"/>
              <a:ext cx="151066" cy="14899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操作系统是关于：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28728" y="32146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如何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让中断、异常、上下文切换真正有效? 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6" name="图片 1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351447"/>
              <a:ext cx="151066" cy="148997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1428728" y="361480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TLB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是如何工作的？这对页表又意味着什么？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8" name="图片 1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751557"/>
              <a:ext cx="151066" cy="148997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1428728" y="400051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如果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你不展示任何汇编代码，那么你就不是教操作系统的!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30" name="图片 1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4137265"/>
              <a:ext cx="151066" cy="148997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928662" y="285750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权衡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4573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公平与性能（哪种设计能工作？为什么？）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59414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4612" y="214296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如何学习操作系统？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8662" y="928676"/>
            <a:ext cx="7715304" cy="2880674"/>
            <a:chOff x="928662" y="928676"/>
            <a:chExt cx="7715304" cy="2880674"/>
          </a:xfrm>
        </p:grpSpPr>
        <p:sp>
          <p:nvSpPr>
            <p:cNvPr id="8" name="TextBox 7"/>
            <p:cNvSpPr txBox="1"/>
            <p:nvPr/>
          </p:nvSpPr>
          <p:spPr>
            <a:xfrm>
              <a:off x="928662" y="2071684"/>
              <a:ext cx="7715304" cy="122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“天才是1%的灵感加上</a:t>
              </a:r>
              <a:r>
                <a:rPr lang="zh-CN" altLang="en-US" sz="3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99%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的汗水" </a:t>
              </a:r>
            </a:p>
            <a:p>
              <a:pPr lvl="0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-- Thomas Edison </a:t>
              </a:r>
            </a:p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114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"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不闻不若闻之，闻之不若见之，见之不若知之，知之不若</a:t>
              </a:r>
              <a:r>
                <a:rPr lang="zh-CN" altLang="en-US" sz="3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行之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；学至于行之而止矣。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"</a:t>
              </a:r>
            </a:p>
            <a:p>
              <a:pPr lvl="0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--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荀子《儒效篇》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3286130"/>
              <a:ext cx="7715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“困难，最好的和</a:t>
              </a:r>
              <a:r>
                <a:rPr lang="zh-CN" altLang="en-US" sz="2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最有趣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的三年级课程！”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196" y="1163648"/>
            <a:ext cx="212725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25" y="1235086"/>
            <a:ext cx="1997075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449400"/>
            <a:ext cx="2205037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714612" y="214296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如何学习操作系统？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43108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操作系统课是多门课程的综合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28662" y="928676"/>
            <a:ext cx="8215370" cy="3257630"/>
            <a:chOff x="928662" y="928676"/>
            <a:chExt cx="8215370" cy="3257630"/>
          </a:xfrm>
        </p:grpSpPr>
        <p:sp>
          <p:nvSpPr>
            <p:cNvPr id="21" name="TextBox 20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综合课程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结合许多不同的课程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28728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程序设计语言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422621"/>
              <a:ext cx="151066" cy="14899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428728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数据结构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779811"/>
              <a:ext cx="151066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428728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算法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137001"/>
              <a:ext cx="151066" cy="14899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428728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计算机体系结构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494191"/>
              <a:ext cx="151066" cy="14899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28662" y="274314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材料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28728" y="310033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操作系统概念和原理、源代码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237089"/>
              <a:ext cx="151066" cy="148997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928662" y="342900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28728" y="378619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操作系统的设计和实现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922951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005607" y="2158512"/>
            <a:ext cx="7709693" cy="2357454"/>
            <a:chOff x="994466" y="2857502"/>
            <a:chExt cx="7709693" cy="2357454"/>
          </a:xfrm>
        </p:grpSpPr>
        <p:pic>
          <p:nvPicPr>
            <p:cNvPr id="10" name="Picture 7" descr="13123560875914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9950" y="2857502"/>
              <a:ext cx="1851025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994466" y="3417864"/>
              <a:ext cx="20542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hangingPunct="1"/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写操作系统很酷!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352947" y="3426000"/>
              <a:ext cx="3351212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hangingPunct="1"/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掌握操作系统是一个挑战!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572000" y="4010200"/>
              <a:ext cx="398938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 hangingPunct="1"/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我要参与系统软件开发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011606" y="4002064"/>
              <a:ext cx="23971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hangingPunct="1"/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操作系统很有用!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012825" y="4630756"/>
              <a:ext cx="513081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hangingPunct="1"/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我想了解操作系统到底是如何工作的？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86050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学习操作系统的目的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28662" y="857238"/>
            <a:ext cx="8215370" cy="1498488"/>
            <a:chOff x="928662" y="928676"/>
            <a:chExt cx="8215370" cy="1498488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928676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已有操作系统很好，我将来的工作不会写操作系统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8728" y="1275036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Windows,Linux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.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386713"/>
              <a:ext cx="151066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28662" y="1678618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已有操作系统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是否解决了所有的事?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2" y="2057832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为什么我要学习它？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43174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操作系统软件的地位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8662" y="1057150"/>
            <a:ext cx="8429684" cy="1871790"/>
            <a:chOff x="928662" y="928676"/>
            <a:chExt cx="8429684" cy="1871790"/>
          </a:xfrm>
        </p:grpSpPr>
        <p:sp>
          <p:nvSpPr>
            <p:cNvPr id="83" name="TextBox 82"/>
            <p:cNvSpPr txBox="1"/>
            <p:nvPr/>
          </p:nvSpPr>
          <p:spPr>
            <a:xfrm>
              <a:off x="928662" y="928676"/>
              <a:ext cx="7715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4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操作系统：计算机科学研究的基石之一</a:t>
              </a:r>
              <a:endPara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43042" y="158602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计算机系统的基本组成部分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976" y="1722775"/>
              <a:ext cx="151066" cy="148997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1643042" y="198613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由硬件的发展和应用需求所驱动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90" name="图片 8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976" y="2122885"/>
              <a:ext cx="151066" cy="148997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1643042" y="24003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学术和工业的持续推进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93" name="图片 9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976" y="2508593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5984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哪里在做操作系统研究？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28662" y="928676"/>
            <a:ext cx="8215370" cy="3549876"/>
            <a:chOff x="928662" y="928676"/>
            <a:chExt cx="8215370" cy="3549876"/>
          </a:xfrm>
        </p:grpSpPr>
        <p:sp>
          <p:nvSpPr>
            <p:cNvPr id="9" name="TextBox 8"/>
            <p:cNvSpPr txBox="1"/>
            <p:nvPr/>
          </p:nvSpPr>
          <p:spPr>
            <a:xfrm>
              <a:off x="928662" y="134290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计算机产业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8728" y="177153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旧时：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Xerox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(PARC), IBM, DEC (SRC), Bell Labs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908285"/>
              <a:ext cx="151066" cy="14899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428728" y="2171640"/>
              <a:ext cx="7715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现代：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Microsoft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, Google, Yahoo, IBM, HP, Sun, Intel,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       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	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VMware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, Amazon,  …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308395"/>
              <a:ext cx="151066" cy="14899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428728" y="281458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国内：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阿里巴巴、百度、华为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…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951337"/>
              <a:ext cx="151066" cy="14899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顶尖大学的计算机科学部门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8662" y="324970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研究协会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367833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ACM SIGOPS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3815087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428728" y="407844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USENIX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421519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2285984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操作系统研究的顶级会议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28662" y="928676"/>
            <a:ext cx="8215370" cy="3071834"/>
            <a:chOff x="928662" y="928676"/>
            <a:chExt cx="8215370" cy="3071834"/>
          </a:xfrm>
        </p:grpSpPr>
        <p:sp>
          <p:nvSpPr>
            <p:cNvPr id="116" name="TextBox 115"/>
            <p:cNvSpPr txBox="1"/>
            <p:nvPr/>
          </p:nvSpPr>
          <p:spPr>
            <a:xfrm>
              <a:off x="1428728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ACM SIGOPS</a:t>
              </a:r>
            </a:p>
          </p:txBody>
        </p:sp>
        <p:pic>
          <p:nvPicPr>
            <p:cNvPr id="117" name="图片 1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422621"/>
              <a:ext cx="151066" cy="148997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1428728" y="16859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每两年（奇数：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1967-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9" name="图片 1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822731"/>
              <a:ext cx="151066" cy="148997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1428728" y="207168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~20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论文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1" name="图片 1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208439"/>
              <a:ext cx="151066" cy="14899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ACM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操作系统原理研讨会（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SOSP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28728" y="281458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USENIX</a:t>
              </a:r>
            </a:p>
          </p:txBody>
        </p:sp>
        <p:pic>
          <p:nvPicPr>
            <p:cNvPr id="126" name="图片 1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951337"/>
              <a:ext cx="151066" cy="148997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1428728" y="32146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每两年（偶数：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1994-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8" name="图片 1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351447"/>
              <a:ext cx="151066" cy="148997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1428728" y="360040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~20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论文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30" name="图片 1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737155"/>
              <a:ext cx="151066" cy="148997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928662" y="24573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USENIX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操作系统设计和实现研讨会（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OSDI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2285984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最具影响力的操作系统论文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928662" y="957194"/>
            <a:ext cx="8215370" cy="2686126"/>
            <a:chOff x="928662" y="928676"/>
            <a:chExt cx="8215370" cy="2686126"/>
          </a:xfrm>
        </p:grpSpPr>
        <p:sp>
          <p:nvSpPr>
            <p:cNvPr id="116" name="TextBox 115"/>
            <p:cNvSpPr txBox="1"/>
            <p:nvPr/>
          </p:nvSpPr>
          <p:spPr>
            <a:xfrm>
              <a:off x="1428728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论文必须发表在同行评议的文献中至少十年</a:t>
              </a:r>
            </a:p>
          </p:txBody>
        </p:sp>
        <p:pic>
          <p:nvPicPr>
            <p:cNvPr id="117" name="图片 1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422621"/>
              <a:ext cx="151066" cy="148997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1428728" y="16859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到目前为止有三十多篇论文获奖</a:t>
              </a:r>
            </a:p>
          </p:txBody>
        </p:sp>
        <p:pic>
          <p:nvPicPr>
            <p:cNvPr id="119" name="图片 1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822731"/>
              <a:ext cx="151066" cy="14899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SIGOPS Hall-of-Fame Awards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28728" y="281458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需要阅读和理解这些论文</a:t>
              </a:r>
            </a:p>
          </p:txBody>
        </p:sp>
        <p:pic>
          <p:nvPicPr>
            <p:cNvPr id="126" name="图片 1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951337"/>
              <a:ext cx="151066" cy="148997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1428728" y="32146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http://www.sigops.org/award-hof.html</a:t>
              </a:r>
            </a:p>
          </p:txBody>
        </p:sp>
        <p:pic>
          <p:nvPicPr>
            <p:cNvPr id="128" name="图片 1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351447"/>
              <a:ext cx="151066" cy="148997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928662" y="2457392"/>
              <a:ext cx="77153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假如你想做操作系统研究</a:t>
              </a:r>
            </a:p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2214546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掌握操作系统具有挑战性（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28662" y="814318"/>
            <a:ext cx="8215370" cy="3686258"/>
            <a:chOff x="928662" y="928676"/>
            <a:chExt cx="8215370" cy="3686258"/>
          </a:xfrm>
        </p:grpSpPr>
        <p:sp>
          <p:nvSpPr>
            <p:cNvPr id="116" name="TextBox 115"/>
            <p:cNvSpPr txBox="1"/>
            <p:nvPr/>
          </p:nvSpPr>
          <p:spPr>
            <a:xfrm>
              <a:off x="1428728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Windows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Xp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有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4500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万行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7" name="图片 1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422621"/>
              <a:ext cx="151066" cy="14899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操作系统很大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28728" y="385763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操作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系统必须比用户程序拥有更高的稳定性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6" name="图片 1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994389"/>
              <a:ext cx="151066" cy="148997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928662" y="421482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操作系统是系统安全的基础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并发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导致有趣的编程挑战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137001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28662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操作系统管理并发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28" y="278606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时间依赖行为, 非法行为, 硬件故障</a:t>
              </a: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928940"/>
              <a:ext cx="151066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28662" y="242887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代码管理原始硬件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62" y="314325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操作系统代码必须是高效的, 低耗CPU、内存、磁盘的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8662" y="350044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出错，就意味着机器出错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14546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掌握操作系统具有挑战性（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28662" y="1000114"/>
            <a:ext cx="8215370" cy="2357454"/>
            <a:chOff x="928662" y="928676"/>
            <a:chExt cx="8215370" cy="2357454"/>
          </a:xfrm>
        </p:grpSpPr>
        <p:sp>
          <p:nvSpPr>
            <p:cNvPr id="118" name="TextBox 117"/>
            <p:cNvSpPr txBox="1"/>
            <p:nvPr/>
          </p:nvSpPr>
          <p:spPr>
            <a:xfrm>
              <a:off x="1428728" y="16859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内核里不存在管程和哲学家问题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9" name="图片 1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822731"/>
              <a:ext cx="151066" cy="148997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1428728" y="207168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内核中的锁问题需要太多的背景知识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1" name="图片 1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208439"/>
              <a:ext cx="151066" cy="14899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操作系统并不仅仅关于并发性和琐碎的调度算法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28662" y="288602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进程调度是个比较小话题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8662" y="131438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并发性是一小部分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2" y="24573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磁盘调度大多是不相干的 (SCSI 已经做了这些)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625</Words>
  <Application>Microsoft Office PowerPoint</Application>
  <PresentationFormat>全屏显示(16:9)</PresentationFormat>
  <Paragraphs>98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bg</cp:lastModifiedBy>
  <cp:revision>94</cp:revision>
  <dcterms:created xsi:type="dcterms:W3CDTF">2015-01-11T06:38:50Z</dcterms:created>
  <dcterms:modified xsi:type="dcterms:W3CDTF">2015-02-08T05:03:05Z</dcterms:modified>
</cp:coreProperties>
</file>