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8" r:id="rId6"/>
    <p:sldId id="264" r:id="rId7"/>
    <p:sldId id="265" r:id="rId8"/>
    <p:sldId id="266" r:id="rId9"/>
    <p:sldId id="267" r:id="rId10"/>
    <p:sldId id="271" r:id="rId11"/>
    <p:sldId id="269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D6009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786" y="-4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928662" y="214296"/>
            <a:ext cx="7715304" cy="3257630"/>
            <a:chOff x="928662" y="214296"/>
            <a:chExt cx="7715304" cy="3257630"/>
          </a:xfrm>
        </p:grpSpPr>
        <p:sp>
          <p:nvSpPr>
            <p:cNvPr id="7" name="TextBox 6"/>
            <p:cNvSpPr txBox="1"/>
            <p:nvPr/>
          </p:nvSpPr>
          <p:spPr>
            <a:xfrm>
              <a:off x="3714744" y="214296"/>
              <a:ext cx="214314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内容摘要</a:t>
              </a:r>
              <a:endPara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28662" y="128586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什么是操作系统？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8662" y="164305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为什么学习操作系统？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8662" y="200024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如何学习操作系统？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28662" y="92867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课程概述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28662" y="235743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操作系统实例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28662" y="271462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操作系统的演变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8662" y="307181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操作系统结构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  <p:pic>
        <p:nvPicPr>
          <p:cNvPr id="17" name="图片 16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18" name="图片 17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9478" y="214296"/>
            <a:ext cx="8854554" cy="4071966"/>
            <a:chOff x="289478" y="214296"/>
            <a:chExt cx="8854554" cy="4071966"/>
          </a:xfrm>
        </p:grpSpPr>
        <p:sp>
          <p:nvSpPr>
            <p:cNvPr id="17" name="TextBox 16"/>
            <p:cNvSpPr txBox="1"/>
            <p:nvPr/>
          </p:nvSpPr>
          <p:spPr>
            <a:xfrm>
              <a:off x="3143240" y="214296"/>
              <a:ext cx="60007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分布式操作系统</a:t>
              </a:r>
              <a:endPara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图片5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478" y="1102260"/>
              <a:ext cx="8617329" cy="3184002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857356" y="214296"/>
            <a:ext cx="6000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操作系统演变中的计算机系统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38040" y="2357436"/>
            <a:ext cx="1928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en-US" altLang="zh-CN" sz="16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iOS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/Android,…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323528" y="3714758"/>
            <a:ext cx="5000660" cy="1214446"/>
            <a:chOff x="642910" y="3714758"/>
            <a:chExt cx="5000660" cy="1214446"/>
          </a:xfrm>
        </p:grpSpPr>
        <p:pic>
          <p:nvPicPr>
            <p:cNvPr id="8" name="Picture 4" descr="mainframe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28662" y="4000510"/>
              <a:ext cx="893739" cy="857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642910" y="3714758"/>
              <a:ext cx="1357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AIX/HP-UX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14480" y="4590650"/>
              <a:ext cx="3929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主机型计算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(Mainframe computing)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23528" y="3000378"/>
            <a:ext cx="7000924" cy="1500199"/>
            <a:chOff x="642910" y="3000378"/>
            <a:chExt cx="7000924" cy="1500199"/>
          </a:xfrm>
        </p:grpSpPr>
        <p:pic>
          <p:nvPicPr>
            <p:cNvPr id="9" name="Picture 5" descr="comput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232" y="3286131"/>
              <a:ext cx="1431064" cy="1214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42910" y="3000378"/>
              <a:ext cx="30718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Windows/Linux/BSD,…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91099" y="4105404"/>
              <a:ext cx="3929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个人机计算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(Personal computing)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4744" y="3705672"/>
              <a:ext cx="3929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网络计算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(Internet computing)</a:t>
              </a:r>
            </a:p>
          </p:txBody>
        </p:sp>
        <p:pic>
          <p:nvPicPr>
            <p:cNvPr id="19" name="图片 18" descr="14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43306" y="3163792"/>
              <a:ext cx="1188341" cy="592402"/>
            </a:xfrm>
            <a:prstGeom prst="rect">
              <a:avLst/>
            </a:prstGeom>
          </p:spPr>
        </p:pic>
      </p:grpSp>
      <p:cxnSp>
        <p:nvCxnSpPr>
          <p:cNvPr id="22" name="直接箭头连接符 21"/>
          <p:cNvCxnSpPr>
            <a:endCxn id="10" idx="2"/>
          </p:cNvCxnSpPr>
          <p:nvPr/>
        </p:nvCxnSpPr>
        <p:spPr>
          <a:xfrm rot="5400000" flipH="1" flipV="1">
            <a:off x="2969394" y="1719244"/>
            <a:ext cx="714380" cy="3929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2038040" y="2714626"/>
            <a:ext cx="428628" cy="2857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0"/>
          </p:cNvCxnSpPr>
          <p:nvPr/>
        </p:nvCxnSpPr>
        <p:spPr>
          <a:xfrm rot="5400000" flipH="1" flipV="1">
            <a:off x="1127205" y="3232552"/>
            <a:ext cx="357190" cy="6072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2915816" y="915566"/>
            <a:ext cx="5286412" cy="2071702"/>
            <a:chOff x="2915816" y="915566"/>
            <a:chExt cx="5286412" cy="2071702"/>
          </a:xfrm>
        </p:grpSpPr>
        <p:grpSp>
          <p:nvGrpSpPr>
            <p:cNvPr id="25" name="组合 24"/>
            <p:cNvGrpSpPr/>
            <p:nvPr/>
          </p:nvGrpSpPr>
          <p:grpSpPr>
            <a:xfrm>
              <a:off x="2915816" y="915566"/>
              <a:ext cx="5286412" cy="2071702"/>
              <a:chOff x="3143240" y="928676"/>
              <a:chExt cx="5286412" cy="2071702"/>
            </a:xfrm>
          </p:grpSpPr>
          <p:pic>
            <p:nvPicPr>
              <p:cNvPr id="5" name="Picture 1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857752" y="928676"/>
                <a:ext cx="2357454" cy="11075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3143240" y="1233064"/>
                <a:ext cx="12144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  <a:buClr>
                    <a:srgbClr val="FFFF66"/>
                  </a:buClr>
                </a:pPr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pitchFamily="34" charset="-128"/>
                  </a:rPr>
                  <a:t>Future OS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786314" y="2070893"/>
                <a:ext cx="3643338" cy="929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  <a:buClr>
                    <a:srgbClr val="FFFF66"/>
                  </a:buClr>
                </a:pPr>
                <a:r>
                  <a:rPr lang="zh-CN" altLang="en-US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pitchFamily="34" charset="-128"/>
                  </a:rPr>
                  <a:t>普适计算</a:t>
                </a:r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pitchFamily="34" charset="-128"/>
                  </a:rPr>
                  <a:t>(Pervasive computing)</a:t>
                </a:r>
                <a:r>
                  <a:rPr lang="zh-CN" altLang="en-US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pitchFamily="34" charset="-128"/>
                  </a:rPr>
                  <a:t>，</a:t>
                </a:r>
                <a:endPara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endParaRPr>
              </a:p>
              <a:p>
                <a:pPr marL="342900" indent="-342900">
                  <a:spcBef>
                    <a:spcPct val="20000"/>
                  </a:spcBef>
                  <a:buClr>
                    <a:srgbClr val="FFFF66"/>
                  </a:buClr>
                </a:pPr>
                <a:r>
                  <a:rPr lang="zh-CN" altLang="en-US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pitchFamily="34" charset="-128"/>
                  </a:rPr>
                  <a:t>移动计算，云计算，大数据处理，许</a:t>
                </a:r>
                <a:endPara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endParaRPr>
              </a:p>
              <a:p>
                <a:pPr marL="342900" indent="-342900">
                  <a:spcBef>
                    <a:spcPct val="20000"/>
                  </a:spcBef>
                  <a:buClr>
                    <a:srgbClr val="FFFF66"/>
                  </a:buClr>
                </a:pPr>
                <a:r>
                  <a:rPr lang="zh-CN" altLang="en-US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pitchFamily="34" charset="-128"/>
                  </a:rPr>
                  <a:t>多联网设备为许多人提供个性化的服务</a:t>
                </a:r>
                <a:endPara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endParaRPr>
              </a:p>
            </p:txBody>
          </p:sp>
        </p:grpSp>
        <p:pic>
          <p:nvPicPr>
            <p:cNvPr id="6" name="图片 5" descr="14-1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12094" y="1131590"/>
              <a:ext cx="500066" cy="785819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对象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403648" y="2283718"/>
            <a:ext cx="2067154" cy="254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2786050" y="214296"/>
            <a:ext cx="6000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操作系统为什么改变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28662" y="785800"/>
            <a:ext cx="7715304" cy="1114490"/>
            <a:chOff x="928662" y="785800"/>
            <a:chExt cx="7715304" cy="1114490"/>
          </a:xfrm>
        </p:grpSpPr>
        <p:sp>
          <p:nvSpPr>
            <p:cNvPr id="40" name="TextBox 39"/>
            <p:cNvSpPr txBox="1"/>
            <p:nvPr/>
          </p:nvSpPr>
          <p:spPr>
            <a:xfrm>
              <a:off x="928662" y="1142990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原则：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设计随着各种相关技术的改变而做出一定的改变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28662" y="1500180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在过去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二十年底层技术有极大的改变 !!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28662" y="785800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主要功能：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硬件抽象和协调管理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643042" y="1857370"/>
            <a:ext cx="7358114" cy="400110"/>
            <a:chOff x="1643042" y="1857370"/>
            <a:chExt cx="7358114" cy="400110"/>
          </a:xfrm>
        </p:grpSpPr>
        <p:sp>
          <p:nvSpPr>
            <p:cNvPr id="43" name="TextBox 42"/>
            <p:cNvSpPr txBox="1"/>
            <p:nvPr/>
          </p:nvSpPr>
          <p:spPr>
            <a:xfrm>
              <a:off x="1794108" y="1857370"/>
              <a:ext cx="7207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从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1981到 2012计算机系统的对比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44" name="图片 4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3042" y="1994125"/>
              <a:ext cx="151066" cy="148997"/>
            </a:xfrm>
            <a:prstGeom prst="rect">
              <a:avLst/>
            </a:prstGeom>
          </p:spPr>
        </p:pic>
      </p:grpSp>
      <p:pic>
        <p:nvPicPr>
          <p:cNvPr id="12" name="对象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3452125" y="2283718"/>
            <a:ext cx="1871001" cy="254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对象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5300031" y="2283718"/>
            <a:ext cx="1386006" cy="254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928662" y="214296"/>
            <a:ext cx="7858180" cy="2922464"/>
            <a:chOff x="928662" y="214296"/>
            <a:chExt cx="7858180" cy="2922464"/>
          </a:xfrm>
        </p:grpSpPr>
        <p:sp>
          <p:nvSpPr>
            <p:cNvPr id="17" name="TextBox 16"/>
            <p:cNvSpPr txBox="1"/>
            <p:nvPr/>
          </p:nvSpPr>
          <p:spPr>
            <a:xfrm>
              <a:off x="2786050" y="214296"/>
              <a:ext cx="60007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操作系统的演变</a:t>
              </a:r>
              <a:endPara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28662" y="92867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单用户系统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28662" y="128586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批处理系统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28662" y="1665080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多道程序系统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28662" y="200024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分时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28662" y="235743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个人计算机：每个用户一个系统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28662" y="2736650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分布式计算：每个用户多个系统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5"/>
          <p:cNvSpPr txBox="1">
            <a:spLocks noGrp="1" noChangeArrowheads="1"/>
          </p:cNvSpPr>
          <p:nvPr/>
        </p:nvSpPr>
        <p:spPr bwMode="auto">
          <a:xfrm>
            <a:off x="6370603" y="10255266"/>
            <a:ext cx="21193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hangingPunct="1">
              <a:buSzPct val="100000"/>
            </a:pPr>
            <a:fld id="{AE7B44CE-36B3-45E0-81FC-365C63E04397}" type="slidenum">
              <a:rPr lang="zh-CN" altLang="en-US" sz="1400"/>
              <a:pPr algn="r" hangingPunct="1">
                <a:buSzPct val="100000"/>
              </a:pPr>
              <a:t>4</a:t>
            </a:fld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928662" y="214296"/>
            <a:ext cx="7715304" cy="4786346"/>
            <a:chOff x="928662" y="214296"/>
            <a:chExt cx="7715304" cy="4786346"/>
          </a:xfrm>
        </p:grpSpPr>
        <p:sp>
          <p:nvSpPr>
            <p:cNvPr id="82" name="TextBox 81"/>
            <p:cNvSpPr txBox="1"/>
            <p:nvPr/>
          </p:nvSpPr>
          <p:spPr>
            <a:xfrm>
              <a:off x="2643174" y="214296"/>
              <a:ext cx="60007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单用户系统（</a:t>
              </a:r>
              <a:r>
                <a:rPr lang="en-US" altLang="zh-CN" sz="3000" b="1" dirty="0" smtClean="0">
                  <a:solidFill>
                    <a:srgbClr val="11576A"/>
                  </a:solidFill>
                  <a:latin typeface="Arial" pitchFamily="34" charset="0"/>
                  <a:sym typeface="Lucida Sans" pitchFamily="34" charset="0"/>
                </a:rPr>
                <a:t>’</a:t>
              </a:r>
              <a:r>
                <a:rPr lang="en-US" altLang="zh-CN" sz="3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4</a:t>
              </a:r>
              <a:r>
                <a:rPr lang="zh-CN" altLang="en-US" sz="3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5-</a:t>
              </a:r>
              <a:r>
                <a:rPr lang="en-US" altLang="zh-CN" sz="3000" b="1" dirty="0" smtClean="0">
                  <a:solidFill>
                    <a:srgbClr val="11576A"/>
                  </a:solidFill>
                  <a:latin typeface="Arial" pitchFamily="34" charset="0"/>
                  <a:sym typeface="Lucida Sans" pitchFamily="34" charset="0"/>
                </a:rPr>
                <a:t>’</a:t>
              </a:r>
              <a:r>
                <a:rPr lang="en-US" altLang="zh-CN" sz="3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5</a:t>
              </a:r>
              <a:r>
                <a:rPr lang="zh-CN" altLang="en-US" sz="3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5)</a:t>
              </a:r>
              <a:endPara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28662" y="857238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=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装载器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+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通用子程序库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67" name="Picture 7" descr="691235608759140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1796962" y="1779005"/>
              <a:ext cx="5007286" cy="1152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" name="Picture 11" descr="711235608759140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14678" y="3052284"/>
              <a:ext cx="2617828" cy="1948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3" name="TextBox 72"/>
            <p:cNvSpPr txBox="1"/>
            <p:nvPr/>
          </p:nvSpPr>
          <p:spPr>
            <a:xfrm>
              <a:off x="928662" y="128586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问题：昂贵组件的低利用率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2643174" y="214296"/>
            <a:ext cx="6000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批处理（</a:t>
            </a:r>
            <a:r>
              <a:rPr lang="en-US" altLang="zh-CN" sz="3000" b="1" dirty="0" smtClean="0">
                <a:solidFill>
                  <a:srgbClr val="11576A"/>
                </a:solidFill>
                <a:latin typeface="Arial" pitchFamily="34" charset="0"/>
                <a:sym typeface="Lucida Sans" pitchFamily="34" charset="0"/>
              </a:rPr>
              <a:t>’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5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5-</a:t>
            </a:r>
            <a:r>
              <a:rPr lang="en-US" altLang="zh-CN" sz="3000" b="1" dirty="0" smtClean="0">
                <a:solidFill>
                  <a:srgbClr val="11576A"/>
                </a:solidFill>
                <a:latin typeface="Arial" pitchFamily="34" charset="0"/>
                <a:sym typeface="Lucida Sans" pitchFamily="34" charset="0"/>
              </a:rPr>
              <a:t>’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6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5)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28662" y="785800"/>
            <a:ext cx="771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sz="16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顺序执行与批处理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pic>
        <p:nvPicPr>
          <p:cNvPr id="21" name="Picture 7" descr="721235608759140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85887" y="2912138"/>
            <a:ext cx="6018361" cy="138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5" descr="811235608759140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00092" y="1362211"/>
            <a:ext cx="5989429" cy="1381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928662" y="771550"/>
            <a:ext cx="771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sz="16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保持多个工作在内存中并且在各工作间复用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43174" y="214296"/>
            <a:ext cx="6000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多道程序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 b="1" dirty="0" smtClean="0">
                <a:solidFill>
                  <a:srgbClr val="11576A"/>
                </a:solidFill>
                <a:latin typeface="Arial" pitchFamily="34" charset="0"/>
                <a:sym typeface="Lucida Sans" pitchFamily="34" charset="0"/>
              </a:rPr>
              <a:t>’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6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5-</a:t>
            </a:r>
            <a:r>
              <a:rPr lang="en-US" altLang="zh-CN" sz="3000" b="1" dirty="0" smtClean="0">
                <a:solidFill>
                  <a:srgbClr val="11576A"/>
                </a:solidFill>
                <a:latin typeface="Arial" pitchFamily="34" charset="0"/>
                <a:sym typeface="Lucida Sans" pitchFamily="34" charset="0"/>
              </a:rPr>
              <a:t>’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80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rPr>
              <a:t>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图片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603" y="1262496"/>
            <a:ext cx="7151165" cy="3533184"/>
          </a:xfrm>
          <a:prstGeom prst="rect">
            <a:avLst/>
          </a:prstGeom>
        </p:spPr>
      </p:pic>
      <p:pic>
        <p:nvPicPr>
          <p:cNvPr id="6" name="图片 5" descr="图片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1519" y="1267655"/>
            <a:ext cx="7151165" cy="3533183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28662" y="214296"/>
            <a:ext cx="7715304" cy="4698303"/>
            <a:chOff x="928662" y="214296"/>
            <a:chExt cx="7715304" cy="4698303"/>
          </a:xfrm>
        </p:grpSpPr>
        <p:sp>
          <p:nvSpPr>
            <p:cNvPr id="19" name="TextBox 18"/>
            <p:cNvSpPr txBox="1"/>
            <p:nvPr/>
          </p:nvSpPr>
          <p:spPr>
            <a:xfrm>
              <a:off x="928662" y="92867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定时中断用于工作对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的复用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43174" y="214296"/>
              <a:ext cx="60007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分时（</a:t>
              </a:r>
              <a:r>
                <a:rPr lang="en-US" altLang="zh-CN" sz="3200" b="1" dirty="0" smtClean="0">
                  <a:solidFill>
                    <a:srgbClr val="11576A"/>
                  </a:solidFill>
                  <a:latin typeface="Arial" pitchFamily="34" charset="0"/>
                  <a:sym typeface="Lucida Sans" pitchFamily="34" charset="0"/>
                </a:rPr>
                <a:t>’</a:t>
              </a:r>
              <a:r>
                <a:rPr lang="en-US" altLang="zh-CN" sz="3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70</a:t>
              </a:r>
              <a:r>
                <a:rPr lang="zh-CN" altLang="en-US" sz="3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-)</a:t>
              </a:r>
              <a:endPara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图片3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4414" y="1500180"/>
              <a:ext cx="6715172" cy="3412419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714612" y="214296"/>
            <a:ext cx="6000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个人电脑操作系统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928662" y="928676"/>
            <a:ext cx="8215370" cy="1928826"/>
            <a:chOff x="928662" y="928676"/>
            <a:chExt cx="8215370" cy="1928826"/>
          </a:xfrm>
        </p:grpSpPr>
        <p:sp>
          <p:nvSpPr>
            <p:cNvPr id="118" name="TextBox 117"/>
            <p:cNvSpPr txBox="1"/>
            <p:nvPr/>
          </p:nvSpPr>
          <p:spPr>
            <a:xfrm>
              <a:off x="1428728" y="128586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单用户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19" name="图片 1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1422621"/>
              <a:ext cx="151066" cy="148997"/>
            </a:xfrm>
            <a:prstGeom prst="rect">
              <a:avLst/>
            </a:prstGeom>
          </p:spPr>
        </p:pic>
        <p:sp>
          <p:nvSpPr>
            <p:cNvPr id="120" name="TextBox 119"/>
            <p:cNvSpPr txBox="1"/>
            <p:nvPr/>
          </p:nvSpPr>
          <p:spPr>
            <a:xfrm>
              <a:off x="1428728" y="1671574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利用率已不再是关注点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21" name="图片 1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1808329"/>
              <a:ext cx="151066" cy="148997"/>
            </a:xfrm>
            <a:prstGeom prst="rect">
              <a:avLst/>
            </a:prstGeom>
          </p:spPr>
        </p:pic>
        <p:sp>
          <p:nvSpPr>
            <p:cNvPr id="122" name="TextBox 121"/>
            <p:cNvSpPr txBox="1"/>
            <p:nvPr/>
          </p:nvSpPr>
          <p:spPr>
            <a:xfrm>
              <a:off x="928662" y="92867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个人电脑系统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28728" y="2071684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重点是用户界面和多媒体功能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2208439"/>
              <a:ext cx="151066" cy="14899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428728" y="2457392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很多老的服务和功能不存在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2594147"/>
              <a:ext cx="151066" cy="148997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928662" y="2828984"/>
            <a:ext cx="8215370" cy="1543118"/>
            <a:chOff x="928662" y="2828984"/>
            <a:chExt cx="8215370" cy="1543118"/>
          </a:xfrm>
        </p:grpSpPr>
        <p:sp>
          <p:nvSpPr>
            <p:cNvPr id="24" name="TextBox 23"/>
            <p:cNvSpPr txBox="1"/>
            <p:nvPr/>
          </p:nvSpPr>
          <p:spPr>
            <a:xfrm>
              <a:off x="1428728" y="3186174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最初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: 操作系统作为一个简单的服务提供者 (简单库)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3322929"/>
              <a:ext cx="151066" cy="14899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1428728" y="3571882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现在：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支持协调和沟通的多应用系统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3708637"/>
              <a:ext cx="151066" cy="148997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928662" y="2828984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演变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28728" y="3971992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越来越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多的安全问题 (如，电子商务、医疗记录)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4108747"/>
              <a:ext cx="151066" cy="14899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28662" y="214296"/>
            <a:ext cx="8215370" cy="3429024"/>
            <a:chOff x="928662" y="214296"/>
            <a:chExt cx="8215370" cy="3429024"/>
          </a:xfrm>
        </p:grpSpPr>
        <p:sp>
          <p:nvSpPr>
            <p:cNvPr id="118" name="TextBox 117"/>
            <p:cNvSpPr txBox="1"/>
            <p:nvPr/>
          </p:nvSpPr>
          <p:spPr>
            <a:xfrm>
              <a:off x="928662" y="132878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网络支持成为一个重要的功能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43240" y="214296"/>
              <a:ext cx="60007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分布式操作系统</a:t>
              </a:r>
              <a:endPara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28728" y="2100202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跨多系统的数据共享和协调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2236957"/>
              <a:ext cx="151066" cy="148997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928662" y="1714494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通常支持分布式服务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28728" y="2857502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松、紧耦合系统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662" y="2994257"/>
              <a:ext cx="151066" cy="14899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928662" y="2457392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可能使用多个处理器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28662" y="3243210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高可用性与可靠性的要求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350</Words>
  <Application>Microsoft Office PowerPoint</Application>
  <PresentationFormat>全屏显示(16:9)</PresentationFormat>
  <Paragraphs>59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bg</cp:lastModifiedBy>
  <cp:revision>128</cp:revision>
  <dcterms:created xsi:type="dcterms:W3CDTF">2015-01-11T06:38:50Z</dcterms:created>
  <dcterms:modified xsi:type="dcterms:W3CDTF">2015-02-08T07:05:41Z</dcterms:modified>
</cp:coreProperties>
</file>