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7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28662" y="214296"/>
            <a:ext cx="7715304" cy="3257630"/>
            <a:chOff x="928662" y="214296"/>
            <a:chExt cx="7715304" cy="3257630"/>
          </a:xfrm>
        </p:grpSpPr>
        <p:sp>
          <p:nvSpPr>
            <p:cNvPr id="7" name="TextBox 6"/>
            <p:cNvSpPr txBox="1"/>
            <p:nvPr/>
          </p:nvSpPr>
          <p:spPr>
            <a:xfrm>
              <a:off x="3714744" y="214296"/>
              <a:ext cx="2143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28662" y="214296"/>
            <a:ext cx="8215338" cy="3929090"/>
            <a:chOff x="928662" y="214296"/>
            <a:chExt cx="8215338" cy="3929090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214296"/>
              <a:ext cx="32147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小结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928676"/>
              <a:ext cx="82153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操作系统很有趣，可以管理和控制整个计算机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!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但…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8356" y="1907771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Bug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、性能异常、功能缺失，有很多的挑战和机遇。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2044526"/>
              <a:ext cx="151066" cy="14899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8662" y="1565970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它是不完备的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8356" y="2649682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有许多概念、原理和代码需要了解。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2786437"/>
              <a:ext cx="151066" cy="1489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8662" y="2307881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它是庞大的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8356" y="3435500"/>
              <a:ext cx="74213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... 至少靠你自己的恒心和投入，完全可以在一个学期理解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OS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的原理和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ucore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OS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的实现。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3572255"/>
              <a:ext cx="151066" cy="14899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28662" y="3093699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我们能做到！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42910" y="214296"/>
            <a:ext cx="8215338" cy="4557202"/>
            <a:chOff x="642910" y="214296"/>
            <a:chExt cx="8215338" cy="4557202"/>
          </a:xfrm>
        </p:grpSpPr>
        <p:sp>
          <p:nvSpPr>
            <p:cNvPr id="39" name="TextBox 38"/>
            <p:cNvSpPr txBox="1"/>
            <p:nvPr/>
          </p:nvSpPr>
          <p:spPr>
            <a:xfrm>
              <a:off x="3643306" y="214296"/>
              <a:ext cx="4786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简单结构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10" y="785800"/>
              <a:ext cx="8215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MS-DOS – 在最小的空间，设计用于提供大部分功能 (1981~1994)</a:t>
              </a: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604" y="1142990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没有拆分为模块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279745"/>
              <a:ext cx="151066" cy="148997"/>
            </a:xfrm>
            <a:prstGeom prst="rect">
              <a:avLst/>
            </a:prstGeom>
          </p:spPr>
        </p:pic>
        <p:pic>
          <p:nvPicPr>
            <p:cNvPr id="11" name="Picture 7" descr="1721235608759140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221687" y="2214560"/>
              <a:ext cx="3100715" cy="2543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 descr="1741235608759140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972469" y="2139702"/>
              <a:ext cx="2740826" cy="263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222604" y="1528698"/>
              <a:ext cx="74213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虽然 MS-DOS 在接口和功能水平没有很好地分离，主要用汇编编写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665453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39552" y="214296"/>
            <a:ext cx="8215338" cy="4068369"/>
            <a:chOff x="928662" y="214296"/>
            <a:chExt cx="8215338" cy="4068369"/>
          </a:xfrm>
        </p:grpSpPr>
        <p:sp>
          <p:nvSpPr>
            <p:cNvPr id="17" name="TextBox 16"/>
            <p:cNvSpPr txBox="1"/>
            <p:nvPr/>
          </p:nvSpPr>
          <p:spPr>
            <a:xfrm>
              <a:off x="3643306" y="214296"/>
              <a:ext cx="3714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分层结构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7" descr="175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105126" y="987574"/>
              <a:ext cx="3295091" cy="3295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928662" y="928676"/>
              <a:ext cx="8215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操作系统分为多层 (levels)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8356" y="1285866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每层建立在低层之上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422621"/>
              <a:ext cx="151066" cy="14899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08356" y="1671574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最底层(layer 0), 是硬件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808329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508356" y="2071684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最高层(layer N) 是用户界面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2208439"/>
              <a:ext cx="151066" cy="14899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28662" y="2457392"/>
              <a:ext cx="8215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每一层仅使用更低一层的功能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（操作）和服务。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4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14348" y="142858"/>
            <a:ext cx="8072494" cy="4911757"/>
            <a:chOff x="928662" y="214296"/>
            <a:chExt cx="8072494" cy="4911757"/>
          </a:xfrm>
        </p:grpSpPr>
        <p:sp>
          <p:nvSpPr>
            <p:cNvPr id="82" name="TextBox 81"/>
            <p:cNvSpPr txBox="1"/>
            <p:nvPr/>
          </p:nvSpPr>
          <p:spPr>
            <a:xfrm>
              <a:off x="2500298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操作系统与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928676"/>
              <a:ext cx="8072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1972由 Kenneth Thompson和Dennis Ritchie在贝尔实验室设计.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8662" y="135730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设计用于 UNIX 操作系统的编码例程.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1977" y="2143122"/>
              <a:ext cx="3143398" cy="2573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787663" y="4714890"/>
              <a:ext cx="4570419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K. Thompson and D. Ritchie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174301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“高级”系统编程语言创建可移植操作系统的概念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43174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" name="图片 65" descr="图片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391" y="915566"/>
            <a:ext cx="5995211" cy="3641159"/>
          </a:xfrm>
          <a:prstGeom prst="rect">
            <a:avLst/>
          </a:prstGeom>
        </p:spPr>
      </p:pic>
      <p:pic>
        <p:nvPicPr>
          <p:cNvPr id="4" name="图片 3" descr="图片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915566"/>
            <a:ext cx="6000793" cy="364115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995686"/>
            <a:ext cx="3756545" cy="2720535"/>
          </a:xfrm>
          <a:prstGeom prst="rect">
            <a:avLst/>
          </a:prstGeom>
        </p:spPr>
      </p:pic>
      <p:pic>
        <p:nvPicPr>
          <p:cNvPr id="13" name="图片 12" descr="图片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139702"/>
            <a:ext cx="3756545" cy="27130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357422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微内核结构（</a:t>
            </a:r>
            <a:r>
              <a:rPr lang="en-US" altLang="zh-CN" sz="3200" b="1" dirty="0" smtClean="0">
                <a:solidFill>
                  <a:srgbClr val="11576A"/>
                </a:solidFill>
                <a:latin typeface="Arial" pitchFamily="34" charset="0"/>
                <a:ea typeface="微软雅黑" pitchFamily="34" charset="-122"/>
                <a:sym typeface="Lucida Sans" pitchFamily="34" charset="0"/>
              </a:rPr>
              <a:t>Microkernel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84355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尽可能把内核功能移到用户空间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20074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用户模块间的通信使用消息传递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7544" y="1557938"/>
            <a:ext cx="7715304" cy="757300"/>
            <a:chOff x="467544" y="1557938"/>
            <a:chExt cx="7715304" cy="757300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579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好处: 灵活/安全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…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91512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性能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0" name="图片 9" descr="图片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2001" y="2836538"/>
            <a:ext cx="1493891" cy="1206808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3143969" y="2404490"/>
            <a:ext cx="2016224" cy="2160240"/>
            <a:chOff x="2771800" y="2355726"/>
            <a:chExt cx="2016224" cy="2160240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987824" y="2355726"/>
              <a:ext cx="36004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211960" y="2355726"/>
              <a:ext cx="504056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779912" y="3939902"/>
              <a:ext cx="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499992" y="3579862"/>
              <a:ext cx="288032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771800" y="3579862"/>
              <a:ext cx="360040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287985" y="2548506"/>
            <a:ext cx="1872208" cy="1584176"/>
            <a:chOff x="2915816" y="2499742"/>
            <a:chExt cx="1872208" cy="1584176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2915816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779912" y="2499742"/>
              <a:ext cx="0" cy="28803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4499992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1196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313184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00298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外核结构（</a:t>
            </a:r>
            <a:r>
              <a:rPr lang="en-US" altLang="zh-CN" sz="3200" b="1" dirty="0" err="1" smtClean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Exokernel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7" descr="197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27784" y="2355726"/>
            <a:ext cx="4147270" cy="26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755576" y="771550"/>
            <a:ext cx="7715304" cy="1500198"/>
            <a:chOff x="755576" y="771550"/>
            <a:chExt cx="7715304" cy="1500198"/>
          </a:xfrm>
        </p:grpSpPr>
        <p:sp>
          <p:nvSpPr>
            <p:cNvPr id="19" name="TextBox 18"/>
            <p:cNvSpPr txBox="1"/>
            <p:nvPr/>
          </p:nvSpPr>
          <p:spPr>
            <a:xfrm>
              <a:off x="755576" y="771550"/>
              <a:ext cx="7715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让内核分配机器的物理资源给多个应用程序, 并让每个程序决定如何处理这些资源.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48593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程序能链接到操作系统库(libOS) 实现了操作系统抽象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8716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保护与控制分离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472" y="214296"/>
            <a:ext cx="7929618" cy="4786346"/>
            <a:chOff x="571472" y="214296"/>
            <a:chExt cx="7929618" cy="4786346"/>
          </a:xfrm>
        </p:grpSpPr>
        <p:sp>
          <p:nvSpPr>
            <p:cNvPr id="19" name="TextBox 18"/>
            <p:cNvSpPr txBox="1"/>
            <p:nvPr/>
          </p:nvSpPr>
          <p:spPr>
            <a:xfrm>
              <a:off x="571472" y="4292756"/>
              <a:ext cx="6858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虚拟机管理器将单独的机器接口转换成很多的虚拟机，每个虚拟机都是一个原始计算机系统的有效副本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并能完成所有的处理器指令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VMM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虚拟机管理器)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图片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87574"/>
              <a:ext cx="6357982" cy="308299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/>
          <p:cNvSpPr txBox="1"/>
          <p:nvPr/>
        </p:nvSpPr>
        <p:spPr>
          <a:xfrm>
            <a:off x="257173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VMM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虚拟机管理器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 descr="图片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2977" y="1237823"/>
            <a:ext cx="3459378" cy="3278143"/>
          </a:xfrm>
          <a:prstGeom prst="rect">
            <a:avLst/>
          </a:prstGeom>
        </p:spPr>
      </p:pic>
      <p:pic>
        <p:nvPicPr>
          <p:cNvPr id="23" name="图片 22" descr="图片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082980"/>
            <a:ext cx="3065914" cy="344152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386</Words>
  <Application>Microsoft Office PowerPoint</Application>
  <PresentationFormat>全屏显示(16:9)</PresentationFormat>
  <Paragraphs>47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bg</cp:lastModifiedBy>
  <cp:revision>142</cp:revision>
  <dcterms:created xsi:type="dcterms:W3CDTF">2015-01-11T06:38:50Z</dcterms:created>
  <dcterms:modified xsi:type="dcterms:W3CDTF">2015-02-08T09:20:29Z</dcterms:modified>
</cp:coreProperties>
</file>