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16" r:id="rId2"/>
    <p:sldId id="417" r:id="rId3"/>
    <p:sldId id="418" r:id="rId4"/>
    <p:sldId id="419" r:id="rId5"/>
    <p:sldId id="420" r:id="rId6"/>
    <p:sldId id="423" r:id="rId7"/>
    <p:sldId id="421" r:id="rId8"/>
    <p:sldId id="422" r:id="rId9"/>
    <p:sldId id="45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CCFFFF"/>
    <a:srgbClr val="33FFFF"/>
    <a:srgbClr val="0EB1C8"/>
    <a:srgbClr val="0093DD"/>
    <a:srgbClr val="005072"/>
    <a:srgbClr val="FFCCFF"/>
    <a:srgbClr val="FF99CC"/>
    <a:srgbClr val="FDD000"/>
    <a:srgbClr val="005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 varScale="1">
        <p:scale>
          <a:sx n="111" d="100"/>
          <a:sy n="111" d="100"/>
        </p:scale>
        <p:origin x="576" y="82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644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1907704" y="190050"/>
            <a:ext cx="524861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defTabSz="457200">
              <a:spcBef>
                <a:spcPct val="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实际操作系统中的进程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1547664" y="3887975"/>
            <a:ext cx="3700052" cy="52322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宋体" charset="0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进程和程序是什么样的关系？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8" name="Picture 4" descr="system-monitor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33" y="1051188"/>
            <a:ext cx="3465343" cy="271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5" descr="system-monitor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9582"/>
            <a:ext cx="3483907" cy="272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5539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3357554" y="123478"/>
            <a:ext cx="22576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程的定义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458276" y="839375"/>
            <a:ext cx="5030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进程是指一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个具有一定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独立功能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的程序在一个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数据集合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上的一次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动态执行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58985" y="905492"/>
            <a:ext cx="2607178" cy="3938168"/>
            <a:chOff x="5158985" y="905492"/>
            <a:chExt cx="2607178" cy="3938168"/>
          </a:xfrm>
        </p:grpSpPr>
        <p:sp>
          <p:nvSpPr>
            <p:cNvPr id="55" name="Rectangle 42"/>
            <p:cNvSpPr>
              <a:spLocks noChangeArrowheads="1"/>
            </p:cNvSpPr>
            <p:nvPr/>
          </p:nvSpPr>
          <p:spPr bwMode="auto">
            <a:xfrm>
              <a:off x="5991678" y="4473686"/>
              <a:ext cx="1570943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57" name="Rectangle 20"/>
            <p:cNvSpPr>
              <a:spLocks noChangeArrowheads="1"/>
            </p:cNvSpPr>
            <p:nvPr/>
          </p:nvSpPr>
          <p:spPr bwMode="auto">
            <a:xfrm>
              <a:off x="5794488" y="909062"/>
              <a:ext cx="1968500" cy="3557588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58" name="Rectangle 23"/>
            <p:cNvSpPr>
              <a:spLocks noChangeArrowheads="1"/>
            </p:cNvSpPr>
            <p:nvPr/>
          </p:nvSpPr>
          <p:spPr bwMode="auto">
            <a:xfrm>
              <a:off x="5797663" y="3851097"/>
              <a:ext cx="1968500" cy="613172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6509403" y="4003474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0" name="Rectangle 26"/>
            <p:cNvSpPr>
              <a:spLocks noChangeArrowheads="1"/>
            </p:cNvSpPr>
            <p:nvPr/>
          </p:nvSpPr>
          <p:spPr bwMode="auto">
            <a:xfrm>
              <a:off x="5797663" y="3226019"/>
              <a:ext cx="1968500" cy="61555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1" name="Rectangle 27"/>
            <p:cNvSpPr>
              <a:spLocks noChangeArrowheads="1"/>
            </p:cNvSpPr>
            <p:nvPr/>
          </p:nvSpPr>
          <p:spPr bwMode="auto">
            <a:xfrm>
              <a:off x="6240098" y="3379587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>
              <a:off x="5797663" y="2809301"/>
              <a:ext cx="1968500" cy="411956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>
              <a:off x="6599171" y="2861070"/>
              <a:ext cx="36548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4" name="Rectangle 34"/>
            <p:cNvSpPr>
              <a:spLocks noChangeArrowheads="1"/>
            </p:cNvSpPr>
            <p:nvPr/>
          </p:nvSpPr>
          <p:spPr bwMode="auto">
            <a:xfrm>
              <a:off x="5792900" y="1580575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>
              <a:off x="6594408" y="1598435"/>
              <a:ext cx="36548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>
              <a:off x="5792900" y="1194813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>
              <a:off x="6414872" y="1241248"/>
              <a:ext cx="724557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共享库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>
              <a:off x="5794488" y="916206"/>
              <a:ext cx="1968500" cy="27622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>
              <a:off x="6506228" y="905492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段表</a:t>
              </a:r>
              <a:endParaRPr 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0" name="下箭头 69"/>
            <p:cNvSpPr/>
            <p:nvPr/>
          </p:nvSpPr>
          <p:spPr>
            <a:xfrm>
              <a:off x="6564424" y="1989193"/>
              <a:ext cx="428628" cy="285752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下箭头 70"/>
            <p:cNvSpPr/>
            <p:nvPr/>
          </p:nvSpPr>
          <p:spPr>
            <a:xfrm>
              <a:off x="6564424" y="2512119"/>
              <a:ext cx="428628" cy="285752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右箭头 84"/>
            <p:cNvSpPr/>
            <p:nvPr/>
          </p:nvSpPr>
          <p:spPr>
            <a:xfrm>
              <a:off x="5215731" y="2666425"/>
              <a:ext cx="528243" cy="714380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158985" y="286852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加载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79006" y="1647243"/>
            <a:ext cx="2920843" cy="3179170"/>
            <a:chOff x="2279006" y="1647243"/>
            <a:chExt cx="2920843" cy="3179170"/>
          </a:xfrm>
        </p:grpSpPr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590985" y="4456439"/>
              <a:ext cx="1340110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buFont typeface="Wingding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可执行文件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2" name="Rectangle 23"/>
            <p:cNvSpPr>
              <a:spLocks noChangeArrowheads="1"/>
            </p:cNvSpPr>
            <p:nvPr/>
          </p:nvSpPr>
          <p:spPr bwMode="auto">
            <a:xfrm>
              <a:off x="3231349" y="1932995"/>
              <a:ext cx="1968500" cy="613172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3" name="Rectangle 24"/>
            <p:cNvSpPr>
              <a:spLocks noChangeArrowheads="1"/>
            </p:cNvSpPr>
            <p:nvPr/>
          </p:nvSpPr>
          <p:spPr bwMode="auto">
            <a:xfrm>
              <a:off x="3943089" y="2085372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5" name="Rectangle 26"/>
            <p:cNvSpPr>
              <a:spLocks noChangeArrowheads="1"/>
            </p:cNvSpPr>
            <p:nvPr/>
          </p:nvSpPr>
          <p:spPr bwMode="auto">
            <a:xfrm>
              <a:off x="3231349" y="2537837"/>
              <a:ext cx="1968500" cy="61555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6" name="Rectangle 27"/>
            <p:cNvSpPr>
              <a:spLocks noChangeArrowheads="1"/>
            </p:cNvSpPr>
            <p:nvPr/>
          </p:nvSpPr>
          <p:spPr bwMode="auto">
            <a:xfrm>
              <a:off x="3673784" y="2691405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3231348" y="1657957"/>
              <a:ext cx="1968500" cy="27622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3853320" y="1647243"/>
              <a:ext cx="724557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文件头</a:t>
              </a:r>
              <a:endParaRPr 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231349" y="3102201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FF99CC"/>
                </a:gs>
                <a:gs pos="0">
                  <a:srgbClr val="FFCC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3231349" y="3458593"/>
              <a:ext cx="1968500" cy="6480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82" name="Oval 14"/>
            <p:cNvSpPr>
              <a:spLocks noChangeArrowheads="1"/>
            </p:cNvSpPr>
            <p:nvPr/>
          </p:nvSpPr>
          <p:spPr bwMode="auto">
            <a:xfrm>
              <a:off x="4215599" y="3576069"/>
              <a:ext cx="88900" cy="66675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Wingdings" charset="0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  <p:sp>
          <p:nvSpPr>
            <p:cNvPr id="83" name="Oval 15"/>
            <p:cNvSpPr>
              <a:spLocks noChangeArrowheads="1"/>
            </p:cNvSpPr>
            <p:nvPr/>
          </p:nvSpPr>
          <p:spPr bwMode="auto">
            <a:xfrm>
              <a:off x="4215599" y="3752283"/>
              <a:ext cx="88900" cy="66675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Wingdings" charset="0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  <p:sp>
          <p:nvSpPr>
            <p:cNvPr id="84" name="Oval 16"/>
            <p:cNvSpPr>
              <a:spLocks noChangeArrowheads="1"/>
            </p:cNvSpPr>
            <p:nvPr/>
          </p:nvSpPr>
          <p:spPr bwMode="auto">
            <a:xfrm>
              <a:off x="4215599" y="3914209"/>
              <a:ext cx="88900" cy="66675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Wingdings" charset="0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  <p:sp>
          <p:nvSpPr>
            <p:cNvPr id="87" name="右箭头 86"/>
            <p:cNvSpPr/>
            <p:nvPr/>
          </p:nvSpPr>
          <p:spPr>
            <a:xfrm>
              <a:off x="2340685" y="2590800"/>
              <a:ext cx="856628" cy="714380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79006" y="279290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编译链接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1520" y="1760532"/>
            <a:ext cx="2071702" cy="2990256"/>
            <a:chOff x="251520" y="1760532"/>
            <a:chExt cx="2071702" cy="2990256"/>
          </a:xfrm>
        </p:grpSpPr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543719" y="4380814"/>
              <a:ext cx="1340110" cy="369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buFont typeface="Wingding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源代码文件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51520" y="1760532"/>
              <a:ext cx="2071702" cy="2357454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45183" y="1876439"/>
              <a:ext cx="1928826" cy="2111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void X (int b) {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if(b == 1) {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int main() {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int a = 2;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X(a);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6479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29058" y="1165639"/>
            <a:ext cx="2094563" cy="1451594"/>
            <a:chOff x="3929058" y="1165639"/>
            <a:chExt cx="2094563" cy="1451594"/>
          </a:xfrm>
        </p:grpSpPr>
        <p:sp>
          <p:nvSpPr>
            <p:cNvPr id="8199" name="Rectangle 9"/>
            <p:cNvSpPr>
              <a:spLocks noChangeArrowheads="1"/>
            </p:cNvSpPr>
            <p:nvPr/>
          </p:nvSpPr>
          <p:spPr bwMode="auto">
            <a:xfrm flipV="1">
              <a:off x="3970335" y="1855009"/>
              <a:ext cx="2053286" cy="73579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0" name="Rectangle 10"/>
            <p:cNvSpPr>
              <a:spLocks noChangeArrowheads="1"/>
            </p:cNvSpPr>
            <p:nvPr/>
          </p:nvSpPr>
          <p:spPr bwMode="auto">
            <a:xfrm>
              <a:off x="3970335" y="1177545"/>
              <a:ext cx="2053286" cy="67746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929058" y="1165639"/>
              <a:ext cx="1486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main; a = 2</a:t>
              </a:r>
            </a:p>
          </p:txBody>
        </p:sp>
        <p:sp>
          <p:nvSpPr>
            <p:cNvPr id="8203" name="Text Box 13"/>
            <p:cNvSpPr txBox="1">
              <a:spLocks noChangeArrowheads="1"/>
            </p:cNvSpPr>
            <p:nvPr/>
          </p:nvSpPr>
          <p:spPr bwMode="auto">
            <a:xfrm>
              <a:off x="3975642" y="1485520"/>
              <a:ext cx="1099404" cy="369332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X; b = 2</a:t>
              </a:r>
            </a:p>
          </p:txBody>
        </p:sp>
        <p:sp>
          <p:nvSpPr>
            <p:cNvPr id="8204" name="Rectangle 14"/>
            <p:cNvSpPr>
              <a:spLocks noChangeArrowheads="1"/>
            </p:cNvSpPr>
            <p:nvPr/>
          </p:nvSpPr>
          <p:spPr bwMode="auto">
            <a:xfrm>
              <a:off x="3971919" y="2247901"/>
              <a:ext cx="2051702" cy="3429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5" name="Text Box 15"/>
            <p:cNvSpPr txBox="1">
              <a:spLocks noChangeArrowheads="1"/>
            </p:cNvSpPr>
            <p:nvPr/>
          </p:nvSpPr>
          <p:spPr bwMode="auto">
            <a:xfrm>
              <a:off x="4731001" y="2247901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6" name="Line 16"/>
            <p:cNvSpPr>
              <a:spLocks noChangeAspect="1" noChangeShapeType="1"/>
            </p:cNvSpPr>
            <p:nvPr/>
          </p:nvSpPr>
          <p:spPr bwMode="auto">
            <a:xfrm rot="240000" flipH="1" flipV="1">
              <a:off x="5149798" y="1967753"/>
              <a:ext cx="19050" cy="291703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07" name="Line 17"/>
            <p:cNvSpPr>
              <a:spLocks noChangeAspect="1" noChangeShapeType="1"/>
            </p:cNvSpPr>
            <p:nvPr/>
          </p:nvSpPr>
          <p:spPr bwMode="auto">
            <a:xfrm rot="240000" flipH="1" flipV="1">
              <a:off x="4820099" y="1851689"/>
              <a:ext cx="19050" cy="291704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08" name="Text Box 18"/>
            <p:cNvSpPr txBox="1">
              <a:spLocks noChangeArrowheads="1"/>
            </p:cNvSpPr>
            <p:nvPr/>
          </p:nvSpPr>
          <p:spPr bwMode="auto">
            <a:xfrm>
              <a:off x="5335172" y="1273718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08910" y="0"/>
            <a:ext cx="3214710" cy="857250"/>
          </a:xfrm>
          <a:prstGeom prst="rect">
            <a:avLst/>
          </a:prstGeom>
          <a:noFill/>
        </p:spPr>
        <p:txBody>
          <a:bodyPr lIns="92075" tIns="46038" rIns="92075" bIns="46038" anchor="ctr">
            <a:norm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内存中的进程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2938" y="766366"/>
            <a:ext cx="3011461" cy="2782888"/>
            <a:chOff x="642938" y="766366"/>
            <a:chExt cx="3011461" cy="2782888"/>
          </a:xfrm>
        </p:grpSpPr>
        <p:sp>
          <p:nvSpPr>
            <p:cNvPr id="8195" name="Rectangle 4"/>
            <p:cNvSpPr>
              <a:spLocks noChangeArrowheads="1"/>
            </p:cNvSpPr>
            <p:nvPr/>
          </p:nvSpPr>
          <p:spPr bwMode="auto">
            <a:xfrm>
              <a:off x="642938" y="1185863"/>
              <a:ext cx="2056854" cy="2363391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void X (</a:t>
              </a:r>
              <a:r>
                <a:rPr lang="en-US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b)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if(b == 1)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…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main()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</a:t>
              </a:r>
              <a:r>
                <a:rPr lang="en-US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a = 2;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X(a);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196" name="Rectangle 5"/>
            <p:cNvSpPr>
              <a:spLocks noChangeArrowheads="1"/>
            </p:cNvSpPr>
            <p:nvPr/>
          </p:nvSpPr>
          <p:spPr bwMode="auto">
            <a:xfrm>
              <a:off x="787374" y="766366"/>
              <a:ext cx="2867025" cy="332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程序源代码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4105270" y="785800"/>
            <a:ext cx="2867025" cy="33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内存中进程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68051" y="2594430"/>
            <a:ext cx="2058942" cy="2363391"/>
            <a:chOff x="3968051" y="2594430"/>
            <a:chExt cx="2058942" cy="2363391"/>
          </a:xfrm>
          <a:solidFill>
            <a:schemeClr val="bg1"/>
          </a:solidFill>
        </p:grpSpPr>
        <p:sp>
          <p:nvSpPr>
            <p:cNvPr id="8198" name="Rectangle 8"/>
            <p:cNvSpPr>
              <a:spLocks noChangeArrowheads="1"/>
            </p:cNvSpPr>
            <p:nvPr/>
          </p:nvSpPr>
          <p:spPr bwMode="auto">
            <a:xfrm>
              <a:off x="3968051" y="2594430"/>
              <a:ext cx="2055570" cy="2363391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void X (</a:t>
              </a: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b)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if(b == 1)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…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main()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</a:t>
              </a: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a = 2;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X(a);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           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1" name="Text Box 11"/>
            <p:cNvSpPr txBox="1">
              <a:spLocks noChangeArrowheads="1"/>
            </p:cNvSpPr>
            <p:nvPr/>
          </p:nvSpPr>
          <p:spPr bwMode="auto">
            <a:xfrm>
              <a:off x="5149830" y="4515966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代码段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242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6.17284E-7 L -0.36233 -0.27593 " pathEditMode="relative" rAng="0" ptsTypes="AA">
                                      <p:cBhvr>
                                        <p:cTn id="17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2.77778E-6 0.28581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3385831" y="160364"/>
            <a:ext cx="21148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程的组成</a:t>
            </a: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881066" y="915566"/>
            <a:ext cx="5543560" cy="39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342900" indent="-342900">
              <a:spcBef>
                <a:spcPct val="5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进程包含了正在运行的一个程序的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61188" y="1267994"/>
            <a:ext cx="5068134" cy="3202152"/>
            <a:chOff x="861188" y="1267994"/>
            <a:chExt cx="5068134" cy="3202152"/>
          </a:xfrm>
        </p:grpSpPr>
        <p:sp>
          <p:nvSpPr>
            <p:cNvPr id="7" name="TextBox 6"/>
            <p:cNvSpPr txBox="1"/>
            <p:nvPr/>
          </p:nvSpPr>
          <p:spPr>
            <a:xfrm>
              <a:off x="861188" y="12679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1188" y="16966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1188" y="208238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1188" y="28683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1188" y="37099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66818" y="1293170"/>
              <a:ext cx="1262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66818" y="1696622"/>
              <a:ext cx="7858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66817" y="2082387"/>
              <a:ext cx="3775393" cy="7602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状态寄存器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状态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CR0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、指令指针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66818" y="2868312"/>
              <a:ext cx="4762504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通用寄存器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AX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BX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CX…</a:t>
              </a:r>
              <a:endParaRPr lang="zh-CN" altLang="en-US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66818" y="3709938"/>
              <a:ext cx="2991525" cy="760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进程占用系统资源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打开文件、已分配内存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5819" y="257650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305" y="340371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305" y="4204894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8951340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3143240" y="142858"/>
            <a:ext cx="257176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程的特点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41282" y="2343220"/>
            <a:ext cx="2827024" cy="2532786"/>
            <a:chOff x="341282" y="2343220"/>
            <a:chExt cx="2827024" cy="2532786"/>
          </a:xfrm>
        </p:grpSpPr>
        <p:sp>
          <p:nvSpPr>
            <p:cNvPr id="17" name="TextBox 16"/>
            <p:cNvSpPr txBox="1"/>
            <p:nvPr/>
          </p:nvSpPr>
          <p:spPr>
            <a:xfrm>
              <a:off x="453662" y="2343220"/>
              <a:ext cx="27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进程执行过程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00694" y="2722739"/>
              <a:ext cx="6754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切换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0377" y="2676722"/>
              <a:ext cx="1049665" cy="2168832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20377" y="2676721"/>
              <a:ext cx="1049665" cy="338881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20377" y="3015602"/>
              <a:ext cx="1049665" cy="338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20377" y="4506675"/>
              <a:ext cx="1049665" cy="338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69814" y="2665202"/>
              <a:ext cx="3247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69814" y="3015602"/>
              <a:ext cx="32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69815" y="3828914"/>
              <a:ext cx="324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69814" y="4506674"/>
              <a:ext cx="32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341282" y="2487478"/>
              <a:ext cx="618472" cy="460347"/>
            </a:xfrm>
            <a:custGeom>
              <a:avLst/>
              <a:gdLst>
                <a:gd name="connsiteX0" fmla="*/ 0 w 572029"/>
                <a:gd name="connsiteY0" fmla="*/ 0 h 365125"/>
                <a:gd name="connsiteX1" fmla="*/ 34925 w 572029"/>
                <a:gd name="connsiteY1" fmla="*/ 41275 h 365125"/>
                <a:gd name="connsiteX2" fmla="*/ 107950 w 572029"/>
                <a:gd name="connsiteY2" fmla="*/ 101600 h 365125"/>
                <a:gd name="connsiteX3" fmla="*/ 250825 w 572029"/>
                <a:gd name="connsiteY3" fmla="*/ 152400 h 365125"/>
                <a:gd name="connsiteX4" fmla="*/ 396875 w 572029"/>
                <a:gd name="connsiteY4" fmla="*/ 177800 h 365125"/>
                <a:gd name="connsiteX5" fmla="*/ 523875 w 572029"/>
                <a:gd name="connsiteY5" fmla="*/ 215900 h 365125"/>
                <a:gd name="connsiteX6" fmla="*/ 568325 w 572029"/>
                <a:gd name="connsiteY6" fmla="*/ 266700 h 365125"/>
                <a:gd name="connsiteX7" fmla="*/ 546100 w 572029"/>
                <a:gd name="connsiteY7" fmla="*/ 323850 h 365125"/>
                <a:gd name="connsiteX8" fmla="*/ 527050 w 572029"/>
                <a:gd name="connsiteY8" fmla="*/ 365125 h 365125"/>
                <a:gd name="connsiteX9" fmla="*/ 527050 w 572029"/>
                <a:gd name="connsiteY9" fmla="*/ 365125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2029" h="365125">
                  <a:moveTo>
                    <a:pt x="0" y="0"/>
                  </a:moveTo>
                  <a:cubicBezTo>
                    <a:pt x="8466" y="12171"/>
                    <a:pt x="16933" y="24342"/>
                    <a:pt x="34925" y="41275"/>
                  </a:cubicBezTo>
                  <a:cubicBezTo>
                    <a:pt x="52917" y="58208"/>
                    <a:pt x="71967" y="83079"/>
                    <a:pt x="107950" y="101600"/>
                  </a:cubicBezTo>
                  <a:cubicBezTo>
                    <a:pt x="143933" y="120121"/>
                    <a:pt x="202671" y="139700"/>
                    <a:pt x="250825" y="152400"/>
                  </a:cubicBezTo>
                  <a:cubicBezTo>
                    <a:pt x="298979" y="165100"/>
                    <a:pt x="351367" y="167217"/>
                    <a:pt x="396875" y="177800"/>
                  </a:cubicBezTo>
                  <a:cubicBezTo>
                    <a:pt x="442383" y="188383"/>
                    <a:pt x="495300" y="201083"/>
                    <a:pt x="523875" y="215900"/>
                  </a:cubicBezTo>
                  <a:cubicBezTo>
                    <a:pt x="552450" y="230717"/>
                    <a:pt x="564621" y="248708"/>
                    <a:pt x="568325" y="266700"/>
                  </a:cubicBezTo>
                  <a:cubicBezTo>
                    <a:pt x="572029" y="284692"/>
                    <a:pt x="552979" y="307446"/>
                    <a:pt x="546100" y="323850"/>
                  </a:cubicBezTo>
                  <a:cubicBezTo>
                    <a:pt x="539221" y="340254"/>
                    <a:pt x="527050" y="365125"/>
                    <a:pt x="527050" y="365125"/>
                  </a:cubicBezTo>
                  <a:lnTo>
                    <a:pt x="527050" y="365125"/>
                  </a:ln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536113" y="2947826"/>
              <a:ext cx="454605" cy="411171"/>
            </a:xfrm>
            <a:custGeom>
              <a:avLst/>
              <a:gdLst>
                <a:gd name="connsiteX0" fmla="*/ 287337 w 410369"/>
                <a:gd name="connsiteY0" fmla="*/ 0 h 504825"/>
                <a:gd name="connsiteX1" fmla="*/ 153987 w 410369"/>
                <a:gd name="connsiteY1" fmla="*/ 19050 h 504825"/>
                <a:gd name="connsiteX2" fmla="*/ 25400 w 410369"/>
                <a:gd name="connsiteY2" fmla="*/ 76200 h 504825"/>
                <a:gd name="connsiteX3" fmla="*/ 11112 w 410369"/>
                <a:gd name="connsiteY3" fmla="*/ 176212 h 504825"/>
                <a:gd name="connsiteX4" fmla="*/ 92075 w 410369"/>
                <a:gd name="connsiteY4" fmla="*/ 261937 h 504825"/>
                <a:gd name="connsiteX5" fmla="*/ 320675 w 410369"/>
                <a:gd name="connsiteY5" fmla="*/ 295275 h 504825"/>
                <a:gd name="connsiteX6" fmla="*/ 396875 w 410369"/>
                <a:gd name="connsiteY6" fmla="*/ 338137 h 504825"/>
                <a:gd name="connsiteX7" fmla="*/ 401637 w 410369"/>
                <a:gd name="connsiteY7" fmla="*/ 504825 h 504825"/>
                <a:gd name="connsiteX8" fmla="*/ 401637 w 410369"/>
                <a:gd name="connsiteY8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0369" h="504825">
                  <a:moveTo>
                    <a:pt x="287337" y="0"/>
                  </a:moveTo>
                  <a:cubicBezTo>
                    <a:pt x="242490" y="3175"/>
                    <a:pt x="197643" y="6350"/>
                    <a:pt x="153987" y="19050"/>
                  </a:cubicBezTo>
                  <a:cubicBezTo>
                    <a:pt x="110331" y="31750"/>
                    <a:pt x="49212" y="50006"/>
                    <a:pt x="25400" y="76200"/>
                  </a:cubicBezTo>
                  <a:cubicBezTo>
                    <a:pt x="1588" y="102394"/>
                    <a:pt x="0" y="145256"/>
                    <a:pt x="11112" y="176212"/>
                  </a:cubicBezTo>
                  <a:cubicBezTo>
                    <a:pt x="22224" y="207168"/>
                    <a:pt x="40481" y="242093"/>
                    <a:pt x="92075" y="261937"/>
                  </a:cubicBezTo>
                  <a:cubicBezTo>
                    <a:pt x="143669" y="281781"/>
                    <a:pt x="269875" y="282575"/>
                    <a:pt x="320675" y="295275"/>
                  </a:cubicBezTo>
                  <a:cubicBezTo>
                    <a:pt x="371475" y="307975"/>
                    <a:pt x="383381" y="303212"/>
                    <a:pt x="396875" y="338137"/>
                  </a:cubicBezTo>
                  <a:cubicBezTo>
                    <a:pt x="410369" y="373062"/>
                    <a:pt x="401637" y="504825"/>
                    <a:pt x="401637" y="504825"/>
                  </a:cubicBezTo>
                  <a:lnTo>
                    <a:pt x="401637" y="504825"/>
                  </a:ln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536113" y="3286706"/>
              <a:ext cx="454605" cy="1152192"/>
            </a:xfrm>
            <a:custGeom>
              <a:avLst/>
              <a:gdLst>
                <a:gd name="connsiteX0" fmla="*/ 354806 w 434975"/>
                <a:gd name="connsiteY0" fmla="*/ 0 h 1023937"/>
                <a:gd name="connsiteX1" fmla="*/ 192881 w 434975"/>
                <a:gd name="connsiteY1" fmla="*/ 9525 h 1023937"/>
                <a:gd name="connsiteX2" fmla="*/ 45244 w 434975"/>
                <a:gd name="connsiteY2" fmla="*/ 52387 h 1023937"/>
                <a:gd name="connsiteX3" fmla="*/ 30956 w 434975"/>
                <a:gd name="connsiteY3" fmla="*/ 185737 h 1023937"/>
                <a:gd name="connsiteX4" fmla="*/ 230981 w 434975"/>
                <a:gd name="connsiteY4" fmla="*/ 242887 h 1023937"/>
                <a:gd name="connsiteX5" fmla="*/ 402431 w 434975"/>
                <a:gd name="connsiteY5" fmla="*/ 266700 h 1023937"/>
                <a:gd name="connsiteX6" fmla="*/ 426244 w 434975"/>
                <a:gd name="connsiteY6" fmla="*/ 419100 h 1023937"/>
                <a:gd name="connsiteX7" fmla="*/ 431006 w 434975"/>
                <a:gd name="connsiteY7" fmla="*/ 1023937 h 1023937"/>
                <a:gd name="connsiteX8" fmla="*/ 431006 w 434975"/>
                <a:gd name="connsiteY8" fmla="*/ 1023937 h 102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975" h="1023937">
                  <a:moveTo>
                    <a:pt x="354806" y="0"/>
                  </a:moveTo>
                  <a:cubicBezTo>
                    <a:pt x="299640" y="397"/>
                    <a:pt x="244475" y="794"/>
                    <a:pt x="192881" y="9525"/>
                  </a:cubicBezTo>
                  <a:cubicBezTo>
                    <a:pt x="141287" y="18256"/>
                    <a:pt x="72232" y="23018"/>
                    <a:pt x="45244" y="52387"/>
                  </a:cubicBezTo>
                  <a:cubicBezTo>
                    <a:pt x="18256" y="81756"/>
                    <a:pt x="0" y="153987"/>
                    <a:pt x="30956" y="185737"/>
                  </a:cubicBezTo>
                  <a:cubicBezTo>
                    <a:pt x="61912" y="217487"/>
                    <a:pt x="169069" y="229393"/>
                    <a:pt x="230981" y="242887"/>
                  </a:cubicBezTo>
                  <a:cubicBezTo>
                    <a:pt x="292894" y="256381"/>
                    <a:pt x="369887" y="237331"/>
                    <a:pt x="402431" y="266700"/>
                  </a:cubicBezTo>
                  <a:cubicBezTo>
                    <a:pt x="434975" y="296069"/>
                    <a:pt x="421482" y="292894"/>
                    <a:pt x="426244" y="419100"/>
                  </a:cubicBezTo>
                  <a:cubicBezTo>
                    <a:pt x="431006" y="545306"/>
                    <a:pt x="431006" y="1023937"/>
                    <a:pt x="431006" y="1023937"/>
                  </a:cubicBezTo>
                  <a:lnTo>
                    <a:pt x="431006" y="1023937"/>
                  </a:ln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601057" y="4438899"/>
              <a:ext cx="389662" cy="406656"/>
            </a:xfrm>
            <a:custGeom>
              <a:avLst/>
              <a:gdLst>
                <a:gd name="connsiteX0" fmla="*/ 290512 w 396081"/>
                <a:gd name="connsiteY0" fmla="*/ 0 h 485775"/>
                <a:gd name="connsiteX1" fmla="*/ 176212 w 396081"/>
                <a:gd name="connsiteY1" fmla="*/ 9525 h 485775"/>
                <a:gd name="connsiteX2" fmla="*/ 33337 w 396081"/>
                <a:gd name="connsiteY2" fmla="*/ 42862 h 485775"/>
                <a:gd name="connsiteX3" fmla="*/ 4762 w 396081"/>
                <a:gd name="connsiteY3" fmla="*/ 119062 h 485775"/>
                <a:gd name="connsiteX4" fmla="*/ 61912 w 396081"/>
                <a:gd name="connsiteY4" fmla="*/ 185737 h 485775"/>
                <a:gd name="connsiteX5" fmla="*/ 242887 w 396081"/>
                <a:gd name="connsiteY5" fmla="*/ 223837 h 485775"/>
                <a:gd name="connsiteX6" fmla="*/ 366712 w 396081"/>
                <a:gd name="connsiteY6" fmla="*/ 247650 h 485775"/>
                <a:gd name="connsiteX7" fmla="*/ 390525 w 396081"/>
                <a:gd name="connsiteY7" fmla="*/ 323850 h 485775"/>
                <a:gd name="connsiteX8" fmla="*/ 395287 w 396081"/>
                <a:gd name="connsiteY8" fmla="*/ 457200 h 485775"/>
                <a:gd name="connsiteX9" fmla="*/ 395287 w 396081"/>
                <a:gd name="connsiteY9" fmla="*/ 48577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081" h="485775">
                  <a:moveTo>
                    <a:pt x="290512" y="0"/>
                  </a:moveTo>
                  <a:cubicBezTo>
                    <a:pt x="254793" y="1190"/>
                    <a:pt x="219075" y="2381"/>
                    <a:pt x="176212" y="9525"/>
                  </a:cubicBezTo>
                  <a:cubicBezTo>
                    <a:pt x="133349" y="16669"/>
                    <a:pt x="61912" y="24606"/>
                    <a:pt x="33337" y="42862"/>
                  </a:cubicBezTo>
                  <a:cubicBezTo>
                    <a:pt x="4762" y="61118"/>
                    <a:pt x="0" y="95250"/>
                    <a:pt x="4762" y="119062"/>
                  </a:cubicBezTo>
                  <a:cubicBezTo>
                    <a:pt x="9524" y="142874"/>
                    <a:pt x="22225" y="168275"/>
                    <a:pt x="61912" y="185737"/>
                  </a:cubicBezTo>
                  <a:cubicBezTo>
                    <a:pt x="101600" y="203200"/>
                    <a:pt x="192087" y="213518"/>
                    <a:pt x="242887" y="223837"/>
                  </a:cubicBezTo>
                  <a:cubicBezTo>
                    <a:pt x="293687" y="234156"/>
                    <a:pt x="342106" y="230981"/>
                    <a:pt x="366712" y="247650"/>
                  </a:cubicBezTo>
                  <a:cubicBezTo>
                    <a:pt x="391318" y="264319"/>
                    <a:pt x="385763" y="288925"/>
                    <a:pt x="390525" y="323850"/>
                  </a:cubicBezTo>
                  <a:cubicBezTo>
                    <a:pt x="395288" y="358775"/>
                    <a:pt x="394493" y="430213"/>
                    <a:pt x="395287" y="457200"/>
                  </a:cubicBezTo>
                  <a:cubicBezTo>
                    <a:pt x="396081" y="484187"/>
                    <a:pt x="395684" y="484981"/>
                    <a:pt x="395287" y="485775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43090" y="2867639"/>
            <a:ext cx="2546953" cy="1763203"/>
            <a:chOff x="5117291" y="2861613"/>
            <a:chExt cx="2546953" cy="1763203"/>
          </a:xfrm>
        </p:grpSpPr>
        <p:sp>
          <p:nvSpPr>
            <p:cNvPr id="105" name="TextBox 104"/>
            <p:cNvSpPr txBox="1"/>
            <p:nvPr/>
          </p:nvSpPr>
          <p:spPr>
            <a:xfrm>
              <a:off x="6078448" y="4286262"/>
              <a:ext cx="7790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117291" y="3018072"/>
              <a:ext cx="430887" cy="10001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 rot="5400000">
              <a:off x="4965421" y="3559263"/>
              <a:ext cx="1395918" cy="618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663689" y="4257013"/>
              <a:ext cx="2000555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755942" y="411747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958027" y="383839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7160112" y="355931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7402613" y="3280232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5850582" y="411747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6052666" y="383839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6254750" y="355931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6497251" y="3280232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>
              <a:off x="6747894" y="4466412"/>
              <a:ext cx="364058" cy="1034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365045" y="3962415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371671" y="3661956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371671" y="3376204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64068" y="3097078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79712" y="2831825"/>
            <a:ext cx="2857520" cy="1359187"/>
            <a:chOff x="1979712" y="2831825"/>
            <a:chExt cx="2857520" cy="1359187"/>
          </a:xfrm>
        </p:grpSpPr>
        <p:sp>
          <p:nvSpPr>
            <p:cNvPr id="59" name="矩形 58"/>
            <p:cNvSpPr/>
            <p:nvPr/>
          </p:nvSpPr>
          <p:spPr>
            <a:xfrm>
              <a:off x="2185583" y="3734027"/>
              <a:ext cx="576899" cy="4569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79712" y="2831825"/>
              <a:ext cx="2857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四个指令指针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3" name="直接箭头连接符 52"/>
            <p:cNvCxnSpPr>
              <a:endCxn id="63" idx="0"/>
            </p:cNvCxnSpPr>
            <p:nvPr/>
          </p:nvCxnSpPr>
          <p:spPr>
            <a:xfrm rot="10800000" flipV="1">
              <a:off x="2417504" y="3158986"/>
              <a:ext cx="1054950" cy="590274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endCxn id="61" idx="0"/>
            </p:cNvCxnSpPr>
            <p:nvPr/>
          </p:nvCxnSpPr>
          <p:spPr>
            <a:xfrm rot="16200000" flipH="1">
              <a:off x="3298112" y="3327165"/>
              <a:ext cx="575041" cy="238682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3472454" y="3164609"/>
              <a:ext cx="923619" cy="56924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rot="5400000">
              <a:off x="2998958" y="3256722"/>
              <a:ext cx="571231" cy="375760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2867060" y="3734027"/>
              <a:ext cx="438387" cy="342739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423152" y="3734027"/>
              <a:ext cx="563640" cy="4569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116518" y="3734027"/>
              <a:ext cx="438387" cy="342739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92250" y="3749260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7060" y="3754781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10826" y="3749260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45696" y="3749241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>
            <a:xfrm rot="5400000">
              <a:off x="2474287" y="3949111"/>
              <a:ext cx="285615" cy="139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rot="5400000">
              <a:off x="3058032" y="3920053"/>
              <a:ext cx="228493" cy="111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rot="5400000">
              <a:off x="3665030" y="3933242"/>
              <a:ext cx="285615" cy="139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rot="5400000">
              <a:off x="4360515" y="3904681"/>
              <a:ext cx="228493" cy="139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852490" y="747319"/>
            <a:ext cx="4824417" cy="410203"/>
            <a:chOff x="852490" y="747319"/>
            <a:chExt cx="4824417" cy="410203"/>
          </a:xfrm>
        </p:grpSpPr>
        <p:sp>
          <p:nvSpPr>
            <p:cNvPr id="14341" name="Text Box 3"/>
            <p:cNvSpPr txBox="1">
              <a:spLocks noChangeArrowheads="1"/>
            </p:cNvSpPr>
            <p:nvPr/>
          </p:nvSpPr>
          <p:spPr bwMode="auto">
            <a:xfrm>
              <a:off x="1158910" y="747319"/>
              <a:ext cx="451799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动态性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52490" y="7574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2490" y="1076472"/>
            <a:ext cx="5708446" cy="466628"/>
            <a:chOff x="852490" y="1076472"/>
            <a:chExt cx="5708446" cy="466628"/>
          </a:xfrm>
        </p:grpSpPr>
        <p:sp>
          <p:nvSpPr>
            <p:cNvPr id="7" name="矩形 6"/>
            <p:cNvSpPr/>
            <p:nvPr/>
          </p:nvSpPr>
          <p:spPr>
            <a:xfrm>
              <a:off x="1176313" y="1076472"/>
              <a:ext cx="5384623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并发性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52490" y="11429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52490" y="1433662"/>
            <a:ext cx="5557010" cy="453457"/>
            <a:chOff x="852490" y="1433662"/>
            <a:chExt cx="5557010" cy="453457"/>
          </a:xfrm>
        </p:grpSpPr>
        <p:sp>
          <p:nvSpPr>
            <p:cNvPr id="8" name="矩形 7"/>
            <p:cNvSpPr/>
            <p:nvPr/>
          </p:nvSpPr>
          <p:spPr>
            <a:xfrm>
              <a:off x="1176329" y="1433662"/>
              <a:ext cx="5233171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独立性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2490" y="14795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2490" y="1813580"/>
            <a:ext cx="6985020" cy="453457"/>
            <a:chOff x="852490" y="1813580"/>
            <a:chExt cx="6985020" cy="453457"/>
          </a:xfrm>
        </p:grpSpPr>
        <p:sp>
          <p:nvSpPr>
            <p:cNvPr id="9" name="矩形 8"/>
            <p:cNvSpPr/>
            <p:nvPr/>
          </p:nvSpPr>
          <p:spPr>
            <a:xfrm>
              <a:off x="1176313" y="1813580"/>
              <a:ext cx="6661197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制约性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2490" y="185737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72071" y="1136855"/>
            <a:ext cx="4642608" cy="369332"/>
            <a:chOff x="1887339" y="768944"/>
            <a:chExt cx="4642608" cy="369332"/>
          </a:xfrm>
        </p:grpSpPr>
        <p:sp>
          <p:nvSpPr>
            <p:cNvPr id="71" name="Text Box 3"/>
            <p:cNvSpPr txBox="1">
              <a:spLocks noChangeArrowheads="1"/>
            </p:cNvSpPr>
            <p:nvPr/>
          </p:nvSpPr>
          <p:spPr bwMode="auto">
            <a:xfrm>
              <a:off x="2011950" y="768944"/>
              <a:ext cx="451799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可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动态地创建、结束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5" name="图片 7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88938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272071" y="1453792"/>
            <a:ext cx="5521540" cy="452432"/>
            <a:chOff x="1887339" y="1106298"/>
            <a:chExt cx="5521540" cy="452432"/>
          </a:xfrm>
        </p:grpSpPr>
        <p:sp>
          <p:nvSpPr>
            <p:cNvPr id="72" name="矩形 71"/>
            <p:cNvSpPr/>
            <p:nvPr/>
          </p:nvSpPr>
          <p:spPr>
            <a:xfrm>
              <a:off x="2024256" y="1106298"/>
              <a:ext cx="5384623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进程可以被独立调度并占用处理机运行</a:t>
              </a:r>
            </a:p>
          </p:txBody>
        </p:sp>
        <p:pic>
          <p:nvPicPr>
            <p:cNvPr id="76" name="图片 7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126915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83577" y="1829861"/>
            <a:ext cx="5388990" cy="452432"/>
            <a:chOff x="1887339" y="1455170"/>
            <a:chExt cx="5388990" cy="452432"/>
          </a:xfrm>
        </p:grpSpPr>
        <p:sp>
          <p:nvSpPr>
            <p:cNvPr id="73" name="矩形 72"/>
            <p:cNvSpPr/>
            <p:nvPr/>
          </p:nvSpPr>
          <p:spPr>
            <a:xfrm>
              <a:off x="2043158" y="1455170"/>
              <a:ext cx="5233171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不同进程的工作不相互影响</a:t>
              </a:r>
            </a:p>
          </p:txBody>
        </p:sp>
        <p:pic>
          <p:nvPicPr>
            <p:cNvPr id="77" name="图片 7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159262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83577" y="2170287"/>
            <a:ext cx="6814930" cy="417358"/>
            <a:chOff x="1887339" y="1824252"/>
            <a:chExt cx="6814930" cy="417358"/>
          </a:xfrm>
        </p:grpSpPr>
        <p:sp>
          <p:nvSpPr>
            <p:cNvPr id="74" name="矩形 73"/>
            <p:cNvSpPr/>
            <p:nvPr/>
          </p:nvSpPr>
          <p:spPr>
            <a:xfrm>
              <a:off x="2041072" y="1824252"/>
              <a:ext cx="6661197" cy="417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因访问共享数据/资源或进程间同步而产生制约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8" name="图片 7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1971861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9508266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02774" y="217191"/>
            <a:ext cx="3600400" cy="68901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3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进程与程序的联系</a:t>
            </a:r>
            <a:endParaRPr 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0455" y="928676"/>
            <a:ext cx="5316602" cy="44290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进程是操作系统处于执行状态程序的抽象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5024" y="1285866"/>
            <a:ext cx="4708850" cy="400110"/>
            <a:chOff x="1425024" y="1285866"/>
            <a:chExt cx="4708850" cy="400110"/>
          </a:xfrm>
        </p:grpSpPr>
        <p:pic>
          <p:nvPicPr>
            <p:cNvPr id="4" name="图片 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5024" y="142874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矩形 13"/>
            <p:cNvSpPr/>
            <p:nvPr/>
          </p:nvSpPr>
          <p:spPr>
            <a:xfrm>
              <a:off x="1561874" y="1285866"/>
              <a:ext cx="4572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763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=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文件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静态的可执行文件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)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25024" y="1571618"/>
            <a:ext cx="5423262" cy="400110"/>
            <a:chOff x="1425024" y="1571618"/>
            <a:chExt cx="5423262" cy="400110"/>
          </a:xfrm>
        </p:grpSpPr>
        <p:pic>
          <p:nvPicPr>
            <p:cNvPr id="5" name="图片 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5024" y="17206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矩形 14"/>
            <p:cNvSpPr/>
            <p:nvPr/>
          </p:nvSpPr>
          <p:spPr>
            <a:xfrm>
              <a:off x="1561874" y="1571618"/>
              <a:ext cx="52864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763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=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执行中的程序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=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+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执行状态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823915" y="1914549"/>
            <a:ext cx="5689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同一个程序的多次执行过程对应为不同进程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416196" y="2254370"/>
            <a:ext cx="5097139" cy="400110"/>
            <a:chOff x="1416196" y="2254370"/>
            <a:chExt cx="5097139" cy="400110"/>
          </a:xfrm>
        </p:grpSpPr>
        <p:pic>
          <p:nvPicPr>
            <p:cNvPr id="6" name="图片 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6196" y="2393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矩形 17"/>
            <p:cNvSpPr/>
            <p:nvPr/>
          </p:nvSpPr>
          <p:spPr>
            <a:xfrm>
              <a:off x="1584113" y="2254370"/>
              <a:ext cx="49292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如命令“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ls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”的多次执行对应多个进程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823915" y="2643532"/>
            <a:ext cx="4357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进程执行需要的资源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395390" y="3007819"/>
            <a:ext cx="3376637" cy="400110"/>
            <a:chOff x="1395390" y="3007819"/>
            <a:chExt cx="3376637" cy="400110"/>
          </a:xfrm>
        </p:grpSpPr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5390" y="31448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矩形 20"/>
            <p:cNvSpPr/>
            <p:nvPr/>
          </p:nvSpPr>
          <p:spPr>
            <a:xfrm>
              <a:off x="1557317" y="3007819"/>
              <a:ext cx="32147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内存：保存代码和数据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95390" y="3360247"/>
            <a:ext cx="2178733" cy="400110"/>
            <a:chOff x="1395390" y="3360247"/>
            <a:chExt cx="2178733" cy="400110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5390" y="34621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矩形 21"/>
            <p:cNvSpPr/>
            <p:nvPr/>
          </p:nvSpPr>
          <p:spPr>
            <a:xfrm>
              <a:off x="1566842" y="3360247"/>
              <a:ext cx="20072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buNone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：执行指令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500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17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951945" y="181003"/>
            <a:ext cx="324325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zh-CN" altLang="en-US" sz="3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进程与程序的区别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524" y="1013225"/>
            <a:ext cx="3857652" cy="418635"/>
            <a:chOff x="844524" y="1013225"/>
            <a:chExt cx="3857652" cy="418635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3166" y="1017530"/>
              <a:ext cx="3529010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进程是动态的，程序是静态的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4524" y="101322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5124" y="1368360"/>
            <a:ext cx="3348314" cy="400110"/>
            <a:chOff x="1295124" y="1368360"/>
            <a:chExt cx="3348314" cy="400110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124" y="15112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矩形 13"/>
            <p:cNvSpPr/>
            <p:nvPr/>
          </p:nvSpPr>
          <p:spPr>
            <a:xfrm>
              <a:off x="1428728" y="1368360"/>
              <a:ext cx="32147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程序是有序代码的集合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95124" y="1704912"/>
            <a:ext cx="5486692" cy="400110"/>
            <a:chOff x="1295124" y="1704912"/>
            <a:chExt cx="5486692" cy="400110"/>
          </a:xfrm>
        </p:grpSpPr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124" y="182850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矩形 14"/>
            <p:cNvSpPr/>
            <p:nvPr/>
          </p:nvSpPr>
          <p:spPr>
            <a:xfrm>
              <a:off x="1423966" y="1704912"/>
              <a:ext cx="53578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进程是程序的执行，进程有核心态/用户态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524" y="2044640"/>
            <a:ext cx="3857652" cy="400110"/>
            <a:chOff x="844524" y="2044640"/>
            <a:chExt cx="3857652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844524" y="20446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01714" y="2044640"/>
              <a:ext cx="35004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进程是暂时的，程序的永久的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98552" y="2389130"/>
            <a:ext cx="3865590" cy="400110"/>
            <a:chOff x="1298552" y="2389130"/>
            <a:chExt cx="3865590" cy="400110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552" y="25197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矩形 16"/>
            <p:cNvSpPr/>
            <p:nvPr/>
          </p:nvSpPr>
          <p:spPr>
            <a:xfrm>
              <a:off x="1449366" y="2389130"/>
              <a:ext cx="37147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进程是一个状态变化的过程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98552" y="2738382"/>
            <a:ext cx="2592406" cy="400110"/>
            <a:chOff x="1298552" y="2738382"/>
            <a:chExt cx="2592406" cy="400110"/>
          </a:xfrm>
        </p:grpSpPr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552" y="285288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矩形 17"/>
            <p:cNvSpPr/>
            <p:nvPr/>
          </p:nvSpPr>
          <p:spPr>
            <a:xfrm>
              <a:off x="1462066" y="2738382"/>
              <a:ext cx="24288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程序可长久保存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44524" y="3084516"/>
            <a:ext cx="3143272" cy="400110"/>
            <a:chOff x="844524" y="3084516"/>
            <a:chExt cx="3143272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844524" y="30845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01714" y="3084516"/>
              <a:ext cx="27860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进程与程序的组成不同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331890" y="3419482"/>
            <a:ext cx="5383250" cy="400110"/>
            <a:chOff x="1331890" y="3419482"/>
            <a:chExt cx="5383250" cy="40011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890" y="35400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矩形 19"/>
            <p:cNvSpPr/>
            <p:nvPr/>
          </p:nvSpPr>
          <p:spPr>
            <a:xfrm>
              <a:off x="1474766" y="3419482"/>
              <a:ext cx="52403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进程的组成包括程序、数据和进程控制块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4127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4946</TotalTime>
  <Words>480</Words>
  <Application>Microsoft Office PowerPoint</Application>
  <PresentationFormat>全屏显示(16:9)</PresentationFormat>
  <Paragraphs>128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Monotype Sorts</vt:lpstr>
      <vt:lpstr>SimSun</vt:lpstr>
      <vt:lpstr>SimSun</vt:lpstr>
      <vt:lpstr>微软雅黑</vt:lpstr>
      <vt:lpstr>张海山锐谐体2.0-授权联系：Samtype@QQ.com</vt:lpstr>
      <vt:lpstr>Arial</vt:lpstr>
      <vt:lpstr>Calibri</vt:lpstr>
      <vt:lpstr>Times</vt:lpstr>
      <vt:lpstr>Times New Roman</vt:lpstr>
      <vt:lpstr>Wingdings</vt:lpstr>
      <vt:lpstr>Office 主题</vt:lpstr>
      <vt:lpstr>进程和线程</vt:lpstr>
      <vt:lpstr>PowerPoint 演示文稿</vt:lpstr>
      <vt:lpstr>PowerPoint 演示文稿</vt:lpstr>
      <vt:lpstr>内存中的进程</vt:lpstr>
      <vt:lpstr>PowerPoint 演示文稿</vt:lpstr>
      <vt:lpstr>PowerPoint 演示文稿</vt:lpstr>
      <vt:lpstr>进程与程序的联系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748</cp:revision>
  <dcterms:created xsi:type="dcterms:W3CDTF">2015-01-11T06:38:50Z</dcterms:created>
  <dcterms:modified xsi:type="dcterms:W3CDTF">2015-03-21T03:11:31Z</dcterms:modified>
</cp:coreProperties>
</file>