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3" r:id="rId2"/>
    <p:sldId id="424" r:id="rId3"/>
    <p:sldId id="425" r:id="rId4"/>
    <p:sldId id="426" r:id="rId5"/>
    <p:sldId id="427" r:id="rId6"/>
    <p:sldId id="428" r:id="rId7"/>
    <p:sldId id="455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FF"/>
    <a:srgbClr val="11576A"/>
    <a:srgbClr val="CC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09" d="100"/>
          <a:sy n="109" d="100"/>
        </p:scale>
        <p:origin x="101" y="125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85805" y="1041784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507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1470708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1773515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64780" y="1362297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64780" y="167433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086307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64780" y="19871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402809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64780" y="23036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715601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64780" y="26164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367429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64780" y="3268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683931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64780" y="358474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996723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64780" y="389753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4310006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64780" y="421082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85380" y="2942400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9507" y="29678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71738" y="1069892"/>
            <a:ext cx="5577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操作系统管理控制进程运行所用的信息集合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813467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控制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块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（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PCB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，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Process Control Block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）</a:t>
            </a:r>
            <a:endParaRPr lang="zh-CN" altLang="zh-CN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4646" y="1727876"/>
            <a:ext cx="5951932" cy="707886"/>
            <a:chOff x="834646" y="1727876"/>
            <a:chExt cx="5951932" cy="70788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55" y="1727876"/>
              <a:ext cx="563402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操作系统用PCB来描述进程的基本情况以及运行变化的过程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4646" y="2476722"/>
            <a:ext cx="5880494" cy="780890"/>
            <a:chOff x="834646" y="2476722"/>
            <a:chExt cx="5880494" cy="78089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55" y="2476722"/>
              <a:ext cx="42052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PCB是进程存在的唯一标志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589" y="2994257"/>
              <a:ext cx="152577" cy="14899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413082" y="2857502"/>
              <a:ext cx="5302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每个进程都在操作系统中有一个对应的PC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进程控制块的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使用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4619" y="3527965"/>
            <a:ext cx="27302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转换……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9845" y="3115300"/>
            <a:ext cx="4548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PCB具体包含什么信息？如何组织的？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34646" y="1021012"/>
            <a:ext cx="5895246" cy="663122"/>
            <a:chOff x="834646" y="1021012"/>
            <a:chExt cx="5895246" cy="66312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45525"/>
              <a:ext cx="5577364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生成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21744"/>
              <a:ext cx="152577" cy="148997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39755" y="1674566"/>
            <a:ext cx="5946796" cy="653554"/>
            <a:chOff x="839755" y="1674566"/>
            <a:chExt cx="5946796" cy="65355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789511"/>
              <a:ext cx="5634023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回收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755" y="16745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074676"/>
              <a:ext cx="152577" cy="14899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34619" y="2320987"/>
            <a:ext cx="5837118" cy="665134"/>
            <a:chOff x="834619" y="2320987"/>
            <a:chExt cx="5837118" cy="66513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1076" y="2447512"/>
              <a:ext cx="5520661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进程的组织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通过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对PCB的组织管理来实现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19" y="2320987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20667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61" y="1177025"/>
            <a:ext cx="1973263" cy="3931132"/>
            <a:chOff x="4902993" y="829867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5079017" y="4391025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902993" y="829867"/>
              <a:ext cx="1973263" cy="3561158"/>
              <a:chOff x="6045172" y="829867"/>
              <a:chExt cx="1973263" cy="356115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6046760" y="833437"/>
                <a:ext cx="1968500" cy="3557588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auto">
              <a:xfrm>
                <a:off x="6049935" y="3775472"/>
                <a:ext cx="1968500" cy="613172"/>
              </a:xfrm>
              <a:prstGeom prst="rect">
                <a:avLst/>
              </a:prstGeom>
              <a:gradFill>
                <a:gsLst>
                  <a:gs pos="100000">
                    <a:srgbClr val="9966CC"/>
                  </a:gs>
                  <a:gs pos="0">
                    <a:srgbClr val="CC99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/>
            </p:nvSpPr>
            <p:spPr bwMode="auto">
              <a:xfrm>
                <a:off x="6761675" y="3927849"/>
                <a:ext cx="545021" cy="308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代码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6049935" y="3150394"/>
                <a:ext cx="1968500" cy="615554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6492370" y="3303962"/>
                <a:ext cx="1083630" cy="308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初始化数据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6" name="Rectangle 31"/>
              <p:cNvSpPr>
                <a:spLocks noChangeArrowheads="1"/>
              </p:cNvSpPr>
              <p:nvPr/>
            </p:nvSpPr>
            <p:spPr bwMode="auto">
              <a:xfrm>
                <a:off x="6049935" y="2733676"/>
                <a:ext cx="1968500" cy="411956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Monotype Sorts" charset="0"/>
                  <a:buNone/>
                </a:pPr>
                <a:endParaRPr lang="zh-CN" altLang="en-US">
                  <a:latin typeface="Times New Roman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" name="Rectangle 32"/>
              <p:cNvSpPr>
                <a:spLocks noChangeArrowheads="1"/>
              </p:cNvSpPr>
              <p:nvPr/>
            </p:nvSpPr>
            <p:spPr bwMode="auto">
              <a:xfrm>
                <a:off x="6851443" y="2785445"/>
                <a:ext cx="365485" cy="308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堆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6045172" y="1504950"/>
                <a:ext cx="1968500" cy="390525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6846680" y="1522810"/>
                <a:ext cx="365485" cy="308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栈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6045172" y="1119188"/>
                <a:ext cx="1968500" cy="390525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6667144" y="1165623"/>
                <a:ext cx="724557" cy="308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共享库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6046760" y="840581"/>
                <a:ext cx="1968500" cy="276225"/>
              </a:xfrm>
              <a:prstGeom prst="rect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5" name="Rectangle 40"/>
              <p:cNvSpPr>
                <a:spLocks noChangeArrowheads="1"/>
              </p:cNvSpPr>
              <p:nvPr/>
            </p:nvSpPr>
            <p:spPr bwMode="auto">
              <a:xfrm>
                <a:off x="6758500" y="829867"/>
                <a:ext cx="545021" cy="308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段表</a:t>
                </a:r>
                <a:endPara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4" name="下箭头 43"/>
              <p:cNvSpPr/>
              <p:nvPr/>
            </p:nvSpPr>
            <p:spPr>
              <a:xfrm>
                <a:off x="6816696" y="1913568"/>
                <a:ext cx="428628" cy="285752"/>
              </a:xfrm>
              <a:prstGeom prst="downArrow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下箭头 44"/>
              <p:cNvSpPr/>
              <p:nvPr/>
            </p:nvSpPr>
            <p:spPr>
              <a:xfrm>
                <a:off x="6816696" y="2436494"/>
                <a:ext cx="428628" cy="285752"/>
              </a:xfrm>
              <a:prstGeom prst="downArrow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546223" y="1530573"/>
            <a:ext cx="4401825" cy="2898644"/>
            <a:chOff x="-2029229" y="1142990"/>
            <a:chExt cx="4401825" cy="2898644"/>
          </a:xfrm>
        </p:grpSpPr>
        <p:grpSp>
          <p:nvGrpSpPr>
            <p:cNvPr id="42" name="组合 41"/>
            <p:cNvGrpSpPr/>
            <p:nvPr/>
          </p:nvGrpSpPr>
          <p:grpSpPr>
            <a:xfrm>
              <a:off x="428596" y="1142990"/>
              <a:ext cx="1944000" cy="2664000"/>
              <a:chOff x="1785918" y="2071684"/>
              <a:chExt cx="1944000" cy="26640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785918" y="2071684"/>
                <a:ext cx="1944000" cy="266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66643" y="2071684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PC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66643" y="2386464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SP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73645" y="270124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其他寄存器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34531" y="3016024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4531" y="333080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73645" y="364558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调度优先级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72047" y="3960364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打开文件列表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23579" y="4275144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…</a:t>
                </a:r>
                <a:endPara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408" y="1327740"/>
              <a:ext cx="11520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67521" y="1331821"/>
              <a:ext cx="13706" cy="2700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H="1" flipV="1">
              <a:off x="-2026053" y="4031822"/>
              <a:ext cx="2107280" cy="9812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 flipH="1" flipV="1">
              <a:off x="-2029229" y="1623428"/>
              <a:ext cx="3195485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63246" y="889141"/>
            <a:ext cx="2094447" cy="1012462"/>
            <a:chOff x="2763246" y="702126"/>
            <a:chExt cx="2094447" cy="1012462"/>
          </a:xfrm>
        </p:grpSpPr>
        <p:sp>
          <p:nvSpPr>
            <p:cNvPr id="32" name="文本框 1"/>
            <p:cNvSpPr txBox="1"/>
            <p:nvPr/>
          </p:nvSpPr>
          <p:spPr>
            <a:xfrm>
              <a:off x="3057200" y="7122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进程标识信息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7" name="文本框 1"/>
            <p:cNvSpPr txBox="1"/>
            <p:nvPr/>
          </p:nvSpPr>
          <p:spPr>
            <a:xfrm>
              <a:off x="3057200" y="102329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处理机现场保存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8" name="文本框 1"/>
            <p:cNvSpPr txBox="1"/>
            <p:nvPr/>
          </p:nvSpPr>
          <p:spPr>
            <a:xfrm>
              <a:off x="3057200" y="132463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控制信息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63246" y="70212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3246" y="99990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63246" y="131447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069" y="978560"/>
            <a:ext cx="3557834" cy="761458"/>
            <a:chOff x="852069" y="978560"/>
            <a:chExt cx="3557834" cy="76145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1165161" y="978560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调度和状态信息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2069" y="1021012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6318" y="1370686"/>
              <a:ext cx="3023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调度进程和处理机使用情况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63948"/>
              <a:ext cx="152577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52069" y="1643056"/>
            <a:ext cx="3488904" cy="723800"/>
            <a:chOff x="852069" y="1643056"/>
            <a:chExt cx="3488904" cy="72380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165161" y="1643056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2069" y="1685508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86318" y="1997524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进程间通信相关的各种标识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875" y="2103820"/>
              <a:ext cx="152577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52069" y="2269894"/>
            <a:ext cx="3950569" cy="740362"/>
            <a:chOff x="852069" y="2269894"/>
            <a:chExt cx="3950569" cy="740362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>
            <a:xfrm>
              <a:off x="1165161" y="226989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存储管理信息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069" y="231234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86318" y="264092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指向进程映像存储空间数据结构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34717"/>
              <a:ext cx="152577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52069" y="2929614"/>
            <a:ext cx="4412234" cy="740362"/>
            <a:chOff x="852069" y="2929614"/>
            <a:chExt cx="4412234" cy="740362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>
            <a:xfrm>
              <a:off x="1165161" y="292961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进程所用资源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2069" y="297206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86318" y="330064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进程使用的系统资源，如打开文件等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39037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52069" y="3600868"/>
            <a:ext cx="3934245" cy="697536"/>
            <a:chOff x="852069" y="3600868"/>
            <a:chExt cx="3934245" cy="697536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>
            <a:xfrm>
              <a:off x="1165161" y="3600868"/>
              <a:ext cx="3621153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有关数据结构连接信息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2069" y="364332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86318" y="3929072"/>
              <a:ext cx="249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相关的进程队列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4030412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28728" y="3410994"/>
            <a:ext cx="1620957" cy="1398700"/>
            <a:chOff x="1428728" y="3410994"/>
            <a:chExt cx="1620957" cy="1398700"/>
          </a:xfrm>
        </p:grpSpPr>
        <p:sp>
          <p:nvSpPr>
            <p:cNvPr id="88" name="矩形 87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的组织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552" y="751933"/>
            <a:ext cx="1440161" cy="481188"/>
            <a:chOff x="539552" y="751933"/>
            <a:chExt cx="1440161" cy="48118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852645" y="751933"/>
              <a:ext cx="1127068" cy="48118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链表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9552" y="76749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51" y="1878457"/>
            <a:ext cx="1440162" cy="400110"/>
            <a:chOff x="539552" y="1793694"/>
            <a:chExt cx="1440162" cy="400110"/>
          </a:xfrm>
        </p:grpSpPr>
        <p:sp>
          <p:nvSpPr>
            <p:cNvPr id="38" name="Rectangle 3"/>
            <p:cNvSpPr txBox="1">
              <a:spLocks noChangeArrowheads="1"/>
            </p:cNvSpPr>
            <p:nvPr/>
          </p:nvSpPr>
          <p:spPr>
            <a:xfrm>
              <a:off x="852644" y="1797995"/>
              <a:ext cx="1127070" cy="379662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索引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52" y="1793694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0678" y="3641189"/>
            <a:ext cx="2157075" cy="1131045"/>
            <a:chOff x="740678" y="3554597"/>
            <a:chExt cx="2157075" cy="1131045"/>
          </a:xfrm>
        </p:grpSpPr>
        <p:sp>
          <p:nvSpPr>
            <p:cNvPr id="50" name="TextBox 49"/>
            <p:cNvSpPr txBox="1"/>
            <p:nvPr/>
          </p:nvSpPr>
          <p:spPr>
            <a:xfrm>
              <a:off x="746640" y="355459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0678" y="413243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1304902" y="4270867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1304902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/>
          </p:nvSpPr>
          <p:spPr>
            <a:xfrm>
              <a:off x="2358006" y="3686313"/>
              <a:ext cx="491448" cy="392388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2358006" y="4109079"/>
              <a:ext cx="467639" cy="382739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2363879" y="3882507"/>
              <a:ext cx="533874" cy="803135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flipV="1">
              <a:off x="2358006" y="3954490"/>
              <a:ext cx="354021" cy="304440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54173" y="3363838"/>
            <a:ext cx="2147413" cy="1585448"/>
            <a:chOff x="3354173" y="3277246"/>
            <a:chExt cx="2147413" cy="1585448"/>
          </a:xfrm>
        </p:grpSpPr>
        <p:grpSp>
          <p:nvGrpSpPr>
            <p:cNvPr id="65" name="组合 64"/>
            <p:cNvGrpSpPr/>
            <p:nvPr/>
          </p:nvGrpSpPr>
          <p:grpSpPr>
            <a:xfrm>
              <a:off x="4296303" y="3590705"/>
              <a:ext cx="360000" cy="546155"/>
              <a:chOff x="3643306" y="3705793"/>
              <a:chExt cx="648000" cy="54615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296303" y="4316539"/>
              <a:ext cx="360000" cy="546155"/>
              <a:chOff x="3643306" y="3705793"/>
              <a:chExt cx="648000" cy="54615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356002" y="357556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54173" y="422229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flipV="1">
              <a:off x="3891600" y="4382479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3891600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071072" y="327724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4" name="直接箭头连接符 83"/>
            <p:cNvCxnSpPr>
              <a:stCxn id="62" idx="3"/>
              <a:endCxn id="99" idx="1"/>
            </p:cNvCxnSpPr>
            <p:nvPr/>
          </p:nvCxnSpPr>
          <p:spPr>
            <a:xfrm>
              <a:off x="4656303" y="3680705"/>
              <a:ext cx="845283" cy="725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endCxn id="101" idx="1"/>
            </p:cNvCxnSpPr>
            <p:nvPr/>
          </p:nvCxnSpPr>
          <p:spPr>
            <a:xfrm>
              <a:off x="4656303" y="3875262"/>
              <a:ext cx="845283" cy="23567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103" idx="1"/>
            </p:cNvCxnSpPr>
            <p:nvPr/>
          </p:nvCxnSpPr>
          <p:spPr>
            <a:xfrm>
              <a:off x="4656303" y="4043538"/>
              <a:ext cx="845283" cy="4236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69" idx="3"/>
              <a:endCxn id="104" idx="1"/>
            </p:cNvCxnSpPr>
            <p:nvPr/>
          </p:nvCxnSpPr>
          <p:spPr>
            <a:xfrm flipV="1">
              <a:off x="4656303" y="4652888"/>
              <a:ext cx="845283" cy="119806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102" idx="1"/>
            </p:cNvCxnSpPr>
            <p:nvPr/>
          </p:nvCxnSpPr>
          <p:spPr>
            <a:xfrm flipV="1">
              <a:off x="4656303" y="4287152"/>
              <a:ext cx="845283" cy="292012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100" idx="1"/>
            </p:cNvCxnSpPr>
            <p:nvPr/>
          </p:nvCxnSpPr>
          <p:spPr>
            <a:xfrm flipV="1">
              <a:off x="4656303" y="3939010"/>
              <a:ext cx="845283" cy="484578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867909" y="1041453"/>
            <a:ext cx="6095621" cy="39234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一状态的进程其PCB成一链表，多个状态对应多个不同的链表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78655" y="1645447"/>
            <a:ext cx="5736485" cy="441235"/>
            <a:chOff x="954534" y="1417362"/>
            <a:chExt cx="5736485" cy="441235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>
            <a:xfrm>
              <a:off x="1092180" y="1417362"/>
              <a:ext cx="5598839" cy="441235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各状态的进程形成不同的链表：就绪链表、阻塞链表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534" y="1526503"/>
              <a:ext cx="152577" cy="148997"/>
            </a:xfrm>
            <a:prstGeom prst="rect">
              <a:avLst/>
            </a:prstGeom>
          </p:spPr>
        </p:pic>
      </p:grp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867909" y="2226785"/>
            <a:ext cx="6167629" cy="73593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一状态的进程归入一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个索引表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由索引指向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PCB），多个状态对应多个不同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的索引表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64453" y="2851131"/>
            <a:ext cx="6513571" cy="423062"/>
            <a:chOff x="964453" y="2851131"/>
            <a:chExt cx="6513571" cy="423062"/>
          </a:xfrm>
        </p:grpSpPr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1114582" y="2851131"/>
              <a:ext cx="6363442" cy="423062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各状态的进行形成不同的索引表：就绪索引表、阻塞索引表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7" name="图片 8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453" y="2958246"/>
              <a:ext cx="152577" cy="148997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5215834" y="3430780"/>
            <a:ext cx="1620957" cy="1398700"/>
            <a:chOff x="1428728" y="3410994"/>
            <a:chExt cx="1620957" cy="1398700"/>
          </a:xfrm>
        </p:grpSpPr>
        <p:sp>
          <p:nvSpPr>
            <p:cNvPr id="99" name="矩形 98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331</Words>
  <Application>Microsoft Office PowerPoint</Application>
  <PresentationFormat>全屏显示(16:9)</PresentationFormat>
  <Paragraphs>87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Monotype Sorts</vt:lpstr>
      <vt:lpstr>MS PGothic</vt:lpstr>
      <vt:lpstr>SimSun</vt:lpstr>
      <vt:lpstr>SimSun</vt:lpstr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726</cp:revision>
  <dcterms:created xsi:type="dcterms:W3CDTF">2015-01-11T06:38:50Z</dcterms:created>
  <dcterms:modified xsi:type="dcterms:W3CDTF">2015-03-21T03:48:29Z</dcterms:modified>
</cp:coreProperties>
</file>