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32" r:id="rId2"/>
    <p:sldId id="364" r:id="rId3"/>
    <p:sldId id="368" r:id="rId4"/>
    <p:sldId id="365" r:id="rId5"/>
    <p:sldId id="367" r:id="rId6"/>
    <p:sldId id="373" r:id="rId7"/>
    <p:sldId id="369" r:id="rId8"/>
    <p:sldId id="372" r:id="rId9"/>
    <p:sldId id="411" r:id="rId10"/>
    <p:sldId id="412" r:id="rId11"/>
    <p:sldId id="456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C07200"/>
    <a:srgbClr val="0EABC2"/>
    <a:srgbClr val="116579"/>
    <a:srgbClr val="CCFFFF"/>
    <a:srgbClr val="33FFFF"/>
    <a:srgbClr val="0EB1C8"/>
    <a:srgbClr val="0093DD"/>
    <a:srgbClr val="005072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 varScale="1">
        <p:scale>
          <a:sx n="108" d="100"/>
          <a:sy n="108" d="100"/>
        </p:scale>
        <p:origin x="125" y="86"/>
      </p:cViewPr>
      <p:guideLst>
        <p:guide orient="horz" pos="1620"/>
        <p:guide pos="2880"/>
        <p:guide orient="horz" pos="1847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0" d="100"/>
        <a:sy n="50" d="100"/>
      </p:scale>
      <p:origin x="0" y="17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6" y="209535"/>
            <a:ext cx="8086725" cy="6477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进程和线程</a:t>
            </a:r>
            <a:endParaRPr 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21191" y="1074362"/>
            <a:ext cx="600034" cy="35719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1" indent="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</a:t>
            </a:r>
            <a:endParaRPr lang="en-US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893" y="102015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503286"/>
            <a:ext cx="151066" cy="148997"/>
          </a:xfrm>
          <a:prstGeom prst="rect">
            <a:avLst/>
          </a:prstGeom>
          <a:effectLst/>
        </p:spPr>
      </p:pic>
      <p:pic>
        <p:nvPicPr>
          <p:cNvPr id="7" name="图片 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806093"/>
            <a:ext cx="151066" cy="148997"/>
          </a:xfrm>
          <a:prstGeom prst="rect">
            <a:avLst/>
          </a:prstGeom>
          <a:effectLst/>
        </p:spPr>
      </p:pic>
      <p:sp>
        <p:nvSpPr>
          <p:cNvPr id="18" name="矩形 17"/>
          <p:cNvSpPr/>
          <p:nvPr/>
        </p:nvSpPr>
        <p:spPr>
          <a:xfrm>
            <a:off x="1500166" y="1394875"/>
            <a:ext cx="20717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defTabSz="45720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00166" y="1706909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进程控制块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0" name="图片 2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118885"/>
            <a:ext cx="151066" cy="148997"/>
          </a:xfrm>
          <a:prstGeom prst="rect">
            <a:avLst/>
          </a:prstGeom>
          <a:effectLst/>
        </p:spPr>
      </p:pic>
      <p:sp>
        <p:nvSpPr>
          <p:cNvPr id="31" name="矩形 30"/>
          <p:cNvSpPr/>
          <p:nvPr/>
        </p:nvSpPr>
        <p:spPr>
          <a:xfrm>
            <a:off x="1500166" y="2019701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进程状态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2" name="图片 3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435387"/>
            <a:ext cx="151066" cy="148997"/>
          </a:xfrm>
          <a:prstGeom prst="rect">
            <a:avLst/>
          </a:prstGeom>
          <a:effectLst/>
        </p:spPr>
      </p:pic>
      <p:sp>
        <p:nvSpPr>
          <p:cNvPr id="33" name="矩形 32"/>
          <p:cNvSpPr/>
          <p:nvPr/>
        </p:nvSpPr>
        <p:spPr>
          <a:xfrm>
            <a:off x="1500166" y="233620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三状态进程模型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748179"/>
            <a:ext cx="151066" cy="148997"/>
          </a:xfrm>
          <a:prstGeom prst="rect">
            <a:avLst/>
          </a:prstGeom>
          <a:effectLst/>
        </p:spPr>
      </p:pic>
      <p:sp>
        <p:nvSpPr>
          <p:cNvPr id="35" name="矩形 34"/>
          <p:cNvSpPr/>
          <p:nvPr/>
        </p:nvSpPr>
        <p:spPr>
          <a:xfrm>
            <a:off x="1500166" y="264899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挂起进程模型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6" name="图片 3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400007"/>
            <a:ext cx="151066" cy="148997"/>
          </a:xfrm>
          <a:prstGeom prst="rect">
            <a:avLst/>
          </a:prstGeom>
          <a:effectLst/>
        </p:spPr>
      </p:pic>
      <p:sp>
        <p:nvSpPr>
          <p:cNvPr id="37" name="矩形 36"/>
          <p:cNvSpPr/>
          <p:nvPr/>
        </p:nvSpPr>
        <p:spPr>
          <a:xfrm>
            <a:off x="1500166" y="330082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为什么引入线程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716509"/>
            <a:ext cx="151066" cy="148997"/>
          </a:xfrm>
          <a:prstGeom prst="rect">
            <a:avLst/>
          </a:prstGeom>
          <a:effectLst/>
        </p:spPr>
      </p:pic>
      <p:sp>
        <p:nvSpPr>
          <p:cNvPr id="39" name="矩形 38"/>
          <p:cNvSpPr/>
          <p:nvPr/>
        </p:nvSpPr>
        <p:spPr>
          <a:xfrm>
            <a:off x="1500166" y="361732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0" name="图片 3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4029301"/>
            <a:ext cx="151066" cy="148997"/>
          </a:xfrm>
          <a:prstGeom prst="rect">
            <a:avLst/>
          </a:prstGeom>
          <a:effectLst/>
        </p:spPr>
      </p:pic>
      <p:sp>
        <p:nvSpPr>
          <p:cNvPr id="41" name="矩形 40"/>
          <p:cNvSpPr/>
          <p:nvPr/>
        </p:nvSpPr>
        <p:spPr>
          <a:xfrm>
            <a:off x="1500166" y="3930117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用户线程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2" name="图片 4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4342584"/>
            <a:ext cx="151066" cy="148997"/>
          </a:xfrm>
          <a:prstGeom prst="rect">
            <a:avLst/>
          </a:prstGeom>
          <a:effectLst/>
        </p:spPr>
      </p:pic>
      <p:sp>
        <p:nvSpPr>
          <p:cNvPr id="43" name="矩形 42"/>
          <p:cNvSpPr/>
          <p:nvPr/>
        </p:nvSpPr>
        <p:spPr>
          <a:xfrm>
            <a:off x="1500166" y="4243400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内核线程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20766" y="2974978"/>
            <a:ext cx="85725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44893" y="300037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0974" cy="5141934"/>
          </a:xfrm>
          <a:prstGeom prst="rect">
            <a:avLst/>
          </a:prstGeom>
        </p:spPr>
      </p:pic>
      <p:pic>
        <p:nvPicPr>
          <p:cNvPr id="26" name="图片 25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6449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进程切换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38" name="Line 25"/>
          <p:cNvSpPr>
            <a:spLocks noChangeShapeType="1"/>
          </p:cNvSpPr>
          <p:nvPr/>
        </p:nvSpPr>
        <p:spPr bwMode="auto">
          <a:xfrm>
            <a:off x="7129958" y="1150823"/>
            <a:ext cx="0" cy="2981325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Line 49"/>
          <p:cNvSpPr>
            <a:spLocks noChangeShapeType="1"/>
          </p:cNvSpPr>
          <p:nvPr/>
        </p:nvSpPr>
        <p:spPr bwMode="auto">
          <a:xfrm>
            <a:off x="5618658" y="2474798"/>
            <a:ext cx="1739900" cy="0"/>
          </a:xfrm>
          <a:prstGeom prst="line">
            <a:avLst/>
          </a:prstGeom>
          <a:noFill/>
          <a:ln w="28575" cmpd="sng">
            <a:solidFill>
              <a:srgbClr val="11576A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554032" y="1407998"/>
            <a:ext cx="1007007" cy="775455"/>
            <a:chOff x="2554032" y="1407998"/>
            <a:chExt cx="1007007" cy="775455"/>
          </a:xfrm>
        </p:grpSpPr>
        <p:sp>
          <p:nvSpPr>
            <p:cNvPr id="31" name="Line 17"/>
            <p:cNvSpPr>
              <a:spLocks noChangeShapeType="1"/>
            </p:cNvSpPr>
            <p:nvPr/>
          </p:nvSpPr>
          <p:spPr bwMode="auto">
            <a:xfrm>
              <a:off x="2694483" y="172232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18"/>
            <p:cNvSpPr>
              <a:spLocks noChangeShapeType="1"/>
            </p:cNvSpPr>
            <p:nvPr/>
          </p:nvSpPr>
          <p:spPr bwMode="auto">
            <a:xfrm>
              <a:off x="2694483" y="176994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19"/>
            <p:cNvSpPr>
              <a:spLocks noChangeShapeType="1"/>
            </p:cNvSpPr>
            <p:nvPr/>
          </p:nvSpPr>
          <p:spPr bwMode="auto">
            <a:xfrm>
              <a:off x="2694483" y="181757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20"/>
            <p:cNvSpPr>
              <a:spLocks noChangeShapeType="1"/>
            </p:cNvSpPr>
            <p:nvPr/>
          </p:nvSpPr>
          <p:spPr bwMode="auto">
            <a:xfrm>
              <a:off x="2694483" y="186519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21"/>
            <p:cNvSpPr>
              <a:spLocks noChangeShapeType="1"/>
            </p:cNvSpPr>
            <p:nvPr/>
          </p:nvSpPr>
          <p:spPr bwMode="auto">
            <a:xfrm>
              <a:off x="2694483" y="191282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 Box 23"/>
            <p:cNvSpPr txBox="1">
              <a:spLocks noChangeArrowheads="1"/>
            </p:cNvSpPr>
            <p:nvPr/>
          </p:nvSpPr>
          <p:spPr bwMode="auto">
            <a:xfrm>
              <a:off x="2554032" y="1875676"/>
              <a:ext cx="100700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k</a:t>
              </a:r>
              <a:r>
                <a:rPr 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: </a:t>
              </a:r>
              <a:r>
                <a:rPr lang="en-US" sz="1400" b="1" dirty="0">
                  <a:solidFill>
                    <a:schemeClr val="hlink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sleep()</a:t>
              </a:r>
              <a:endParaRPr lang="en-US" sz="1400" b="1" dirty="0"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00" name="Text Box 78"/>
            <p:cNvSpPr txBox="1">
              <a:spLocks noChangeArrowheads="1"/>
            </p:cNvSpPr>
            <p:nvPr/>
          </p:nvSpPr>
          <p:spPr bwMode="auto">
            <a:xfrm>
              <a:off x="2605583" y="1407998"/>
              <a:ext cx="8515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main{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516684" y="1062010"/>
            <a:ext cx="5871740" cy="419855"/>
            <a:chOff x="2516684" y="1062010"/>
            <a:chExt cx="5871740" cy="419855"/>
          </a:xfrm>
        </p:grpSpPr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>
              <a:off x="2516684" y="1081755"/>
              <a:ext cx="95586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</a:t>
              </a:r>
              <a:r>
                <a:rPr 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</a:t>
              </a:r>
              <a:r>
                <a:rPr 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1</a:t>
              </a:r>
            </a:p>
          </p:txBody>
        </p:sp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5818684" y="1062705"/>
              <a:ext cx="95586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</a:t>
              </a:r>
              <a:r>
                <a:rPr 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</a:t>
              </a:r>
              <a:r>
                <a:rPr 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2</a:t>
              </a:r>
            </a:p>
          </p:txBody>
        </p:sp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4141266" y="1062010"/>
              <a:ext cx="12105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操作系统</a:t>
              </a:r>
              <a:endParaRPr 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30" name="Text Box 15"/>
            <p:cNvSpPr txBox="1">
              <a:spLocks noChangeArrowheads="1"/>
            </p:cNvSpPr>
            <p:nvPr/>
          </p:nvSpPr>
          <p:spPr bwMode="auto">
            <a:xfrm>
              <a:off x="7272413" y="1117474"/>
              <a:ext cx="111601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algn="ctr">
                <a:lnSpc>
                  <a:spcPct val="80000"/>
                </a:lnSpc>
                <a:buFont typeface="Monotype Sorts" charset="0"/>
                <a:buNone/>
              </a:pP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I/O</a:t>
              </a: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设备</a:t>
              </a:r>
              <a:endParaRPr 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04" name="Line 81"/>
            <p:cNvSpPr>
              <a:spLocks noChangeShapeType="1"/>
            </p:cNvSpPr>
            <p:nvPr/>
          </p:nvSpPr>
          <p:spPr bwMode="auto">
            <a:xfrm>
              <a:off x="2570658" y="1435370"/>
              <a:ext cx="5803900" cy="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548558" y="1798523"/>
            <a:ext cx="1730145" cy="792538"/>
            <a:chOff x="3548558" y="1798523"/>
            <a:chExt cx="1730145" cy="792538"/>
          </a:xfrm>
        </p:grpSpPr>
        <p:sp>
          <p:nvSpPr>
            <p:cNvPr id="39" name="Line 26"/>
            <p:cNvSpPr>
              <a:spLocks noChangeShapeType="1"/>
            </p:cNvSpPr>
            <p:nvPr/>
          </p:nvSpPr>
          <p:spPr bwMode="auto">
            <a:xfrm>
              <a:off x="3548558" y="2027123"/>
              <a:ext cx="571500" cy="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7" name="Group 31"/>
            <p:cNvGrpSpPr>
              <a:grpSpLocks/>
            </p:cNvGrpSpPr>
            <p:nvPr/>
          </p:nvGrpSpPr>
          <p:grpSpPr bwMode="auto">
            <a:xfrm>
              <a:off x="4218483" y="2141423"/>
              <a:ext cx="736600" cy="238125"/>
              <a:chOff x="0" y="0"/>
              <a:chExt cx="488" cy="200"/>
            </a:xfrm>
          </p:grpSpPr>
          <p:sp>
            <p:nvSpPr>
              <p:cNvPr id="48" name="Line 35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9" name="Line 36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0" name="Line 37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1" name="Line 38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" name="Line 39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" name="Line 40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9" name="Text Box 46"/>
            <p:cNvSpPr txBox="1">
              <a:spLocks noChangeArrowheads="1"/>
            </p:cNvSpPr>
            <p:nvPr/>
          </p:nvSpPr>
          <p:spPr bwMode="auto">
            <a:xfrm>
              <a:off x="4048879" y="2283284"/>
              <a:ext cx="12298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400" b="1" dirty="0" err="1">
                  <a:solidFill>
                    <a:schemeClr val="hlink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add_timer</a:t>
              </a:r>
              <a:r>
                <a:rPr lang="en-US" sz="1400" b="1" dirty="0">
                  <a:solidFill>
                    <a:schemeClr val="hlink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()</a:t>
              </a:r>
            </a:p>
          </p:txBody>
        </p:sp>
        <p:sp>
          <p:nvSpPr>
            <p:cNvPr id="106" name="Text Box 83"/>
            <p:cNvSpPr txBox="1">
              <a:spLocks noChangeArrowheads="1"/>
            </p:cNvSpPr>
            <p:nvPr/>
          </p:nvSpPr>
          <p:spPr bwMode="auto">
            <a:xfrm>
              <a:off x="4117583" y="1798523"/>
              <a:ext cx="88036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sleep{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593258" y="2627197"/>
            <a:ext cx="1256341" cy="1104901"/>
            <a:chOff x="5593258" y="2627197"/>
            <a:chExt cx="1256341" cy="1104901"/>
          </a:xfrm>
        </p:grpSpPr>
        <p:sp>
          <p:nvSpPr>
            <p:cNvPr id="54" name="Line 41"/>
            <p:cNvSpPr>
              <a:spLocks noChangeShapeType="1"/>
            </p:cNvSpPr>
            <p:nvPr/>
          </p:nvSpPr>
          <p:spPr bwMode="auto">
            <a:xfrm>
              <a:off x="6067921" y="297009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Line 42"/>
            <p:cNvSpPr>
              <a:spLocks noChangeShapeType="1"/>
            </p:cNvSpPr>
            <p:nvPr/>
          </p:nvSpPr>
          <p:spPr bwMode="auto">
            <a:xfrm>
              <a:off x="6067921" y="301772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Line 43"/>
            <p:cNvSpPr>
              <a:spLocks noChangeShapeType="1"/>
            </p:cNvSpPr>
            <p:nvPr/>
          </p:nvSpPr>
          <p:spPr bwMode="auto">
            <a:xfrm>
              <a:off x="6067921" y="306534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Line 44"/>
            <p:cNvSpPr>
              <a:spLocks noChangeShapeType="1"/>
            </p:cNvSpPr>
            <p:nvPr/>
          </p:nvSpPr>
          <p:spPr bwMode="auto">
            <a:xfrm>
              <a:off x="6067921" y="311297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Line 45"/>
            <p:cNvSpPr>
              <a:spLocks noChangeShapeType="1"/>
            </p:cNvSpPr>
            <p:nvPr/>
          </p:nvSpPr>
          <p:spPr bwMode="auto">
            <a:xfrm>
              <a:off x="6067921" y="316059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Line 50"/>
            <p:cNvSpPr>
              <a:spLocks noChangeShapeType="1"/>
            </p:cNvSpPr>
            <p:nvPr/>
          </p:nvSpPr>
          <p:spPr bwMode="auto">
            <a:xfrm>
              <a:off x="5593258" y="2846273"/>
              <a:ext cx="393700" cy="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4" name="Group 48"/>
            <p:cNvGrpSpPr>
              <a:grpSpLocks/>
            </p:cNvGrpSpPr>
            <p:nvPr/>
          </p:nvGrpSpPr>
          <p:grpSpPr bwMode="auto">
            <a:xfrm>
              <a:off x="6067921" y="3208223"/>
              <a:ext cx="736600" cy="238125"/>
              <a:chOff x="0" y="0"/>
              <a:chExt cx="488" cy="200"/>
            </a:xfrm>
          </p:grpSpPr>
          <p:sp>
            <p:nvSpPr>
              <p:cNvPr id="65" name="Line 52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" name="Line 53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7" name="Line 54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8" name="Line 55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9" name="Line 56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0" name="Line 57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1" name="Text Box 79"/>
            <p:cNvSpPr txBox="1">
              <a:spLocks noChangeArrowheads="1"/>
            </p:cNvSpPr>
            <p:nvPr/>
          </p:nvSpPr>
          <p:spPr bwMode="auto">
            <a:xfrm>
              <a:off x="5998084" y="2627197"/>
              <a:ext cx="8515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main{</a:t>
              </a:r>
            </a:p>
          </p:txBody>
        </p:sp>
        <p:grpSp>
          <p:nvGrpSpPr>
            <p:cNvPr id="110" name="Group 84"/>
            <p:cNvGrpSpPr>
              <a:grpSpLocks/>
            </p:cNvGrpSpPr>
            <p:nvPr/>
          </p:nvGrpSpPr>
          <p:grpSpPr bwMode="auto">
            <a:xfrm>
              <a:off x="6067921" y="3493973"/>
              <a:ext cx="736600" cy="238125"/>
              <a:chOff x="0" y="0"/>
              <a:chExt cx="488" cy="200"/>
            </a:xfrm>
          </p:grpSpPr>
          <p:sp>
            <p:nvSpPr>
              <p:cNvPr id="111" name="Line 88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2" name="Line 89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3" name="Line 90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4" name="Line 91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5" name="Line 92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6" name="Line 93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27" name="Line 98"/>
          <p:cNvSpPr>
            <a:spLocks noChangeShapeType="1"/>
          </p:cNvSpPr>
          <p:nvPr/>
        </p:nvSpPr>
        <p:spPr bwMode="auto">
          <a:xfrm>
            <a:off x="2938958" y="4875098"/>
            <a:ext cx="1282700" cy="0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068994" y="4114289"/>
            <a:ext cx="2076464" cy="977741"/>
            <a:chOff x="2068994" y="4114289"/>
            <a:chExt cx="2076464" cy="977741"/>
          </a:xfrm>
        </p:grpSpPr>
        <p:sp>
          <p:nvSpPr>
            <p:cNvPr id="37" name="Text Box 24"/>
            <p:cNvSpPr txBox="1">
              <a:spLocks noChangeArrowheads="1"/>
            </p:cNvSpPr>
            <p:nvPr/>
          </p:nvSpPr>
          <p:spPr bwMode="auto">
            <a:xfrm>
              <a:off x="2068994" y="4114289"/>
              <a:ext cx="7072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800" b="1" i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k</a:t>
              </a:r>
              <a:r>
                <a:rPr lang="en-US"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+1:</a:t>
              </a:r>
            </a:p>
          </p:txBody>
        </p:sp>
        <p:grpSp>
          <p:nvGrpSpPr>
            <p:cNvPr id="40" name="Group 24"/>
            <p:cNvGrpSpPr>
              <a:grpSpLocks/>
            </p:cNvGrpSpPr>
            <p:nvPr/>
          </p:nvGrpSpPr>
          <p:grpSpPr bwMode="auto">
            <a:xfrm>
              <a:off x="2694483" y="4255973"/>
              <a:ext cx="736600" cy="238125"/>
              <a:chOff x="0" y="0"/>
              <a:chExt cx="488" cy="200"/>
            </a:xfrm>
          </p:grpSpPr>
          <p:sp>
            <p:nvSpPr>
              <p:cNvPr id="41" name="Line 28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Line 29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3" name="Line 30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4" name="Line 31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5" name="Line 32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6" name="Line 33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8" name="Line 76"/>
            <p:cNvSpPr>
              <a:spLocks noChangeShapeType="1"/>
            </p:cNvSpPr>
            <p:nvPr/>
          </p:nvSpPr>
          <p:spPr bwMode="auto">
            <a:xfrm flipH="1">
              <a:off x="3472358" y="4255973"/>
              <a:ext cx="673100" cy="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Text Box 82"/>
            <p:cNvSpPr txBox="1">
              <a:spLocks noChangeArrowheads="1"/>
            </p:cNvSpPr>
            <p:nvPr/>
          </p:nvSpPr>
          <p:spPr bwMode="auto">
            <a:xfrm>
              <a:off x="2605584" y="4722698"/>
              <a:ext cx="2744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</a:t>
              </a:r>
            </a:p>
          </p:txBody>
        </p:sp>
        <p:grpSp>
          <p:nvGrpSpPr>
            <p:cNvPr id="128" name="Group 96"/>
            <p:cNvGrpSpPr>
              <a:grpSpLocks/>
            </p:cNvGrpSpPr>
            <p:nvPr/>
          </p:nvGrpSpPr>
          <p:grpSpPr bwMode="auto">
            <a:xfrm>
              <a:off x="2694483" y="4494098"/>
              <a:ext cx="736600" cy="238125"/>
              <a:chOff x="0" y="0"/>
              <a:chExt cx="488" cy="200"/>
            </a:xfrm>
          </p:grpSpPr>
          <p:sp>
            <p:nvSpPr>
              <p:cNvPr id="129" name="Line 100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0" name="Line 101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1" name="Line 102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2" name="Line 103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3" name="Line 104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4" name="Line 105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2545258" y="2541473"/>
            <a:ext cx="2670206" cy="788432"/>
            <a:chOff x="2545258" y="2541473"/>
            <a:chExt cx="2670206" cy="788432"/>
          </a:xfrm>
        </p:grpSpPr>
        <p:sp>
          <p:nvSpPr>
            <p:cNvPr id="60" name="Line 47"/>
            <p:cNvSpPr>
              <a:spLocks noChangeShapeType="1"/>
            </p:cNvSpPr>
            <p:nvPr/>
          </p:nvSpPr>
          <p:spPr bwMode="auto">
            <a:xfrm>
              <a:off x="4205783" y="255099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Line 48"/>
            <p:cNvSpPr>
              <a:spLocks noChangeShapeType="1"/>
            </p:cNvSpPr>
            <p:nvPr/>
          </p:nvSpPr>
          <p:spPr bwMode="auto">
            <a:xfrm>
              <a:off x="4205783" y="259862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Line 80"/>
            <p:cNvSpPr>
              <a:spLocks noChangeShapeType="1"/>
            </p:cNvSpPr>
            <p:nvPr/>
          </p:nvSpPr>
          <p:spPr bwMode="auto">
            <a:xfrm>
              <a:off x="4205783" y="264624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Text Box 84"/>
            <p:cNvSpPr txBox="1">
              <a:spLocks noChangeArrowheads="1"/>
            </p:cNvSpPr>
            <p:nvPr/>
          </p:nvSpPr>
          <p:spPr bwMode="auto">
            <a:xfrm>
              <a:off x="4154984" y="2960573"/>
              <a:ext cx="2744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</a:t>
              </a:r>
            </a:p>
          </p:txBody>
        </p:sp>
        <p:sp>
          <p:nvSpPr>
            <p:cNvPr id="136" name="Line 107"/>
            <p:cNvSpPr>
              <a:spLocks noChangeShapeType="1"/>
            </p:cNvSpPr>
            <p:nvPr/>
          </p:nvSpPr>
          <p:spPr bwMode="auto">
            <a:xfrm>
              <a:off x="4205783" y="269387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7" name="Line 108"/>
            <p:cNvSpPr>
              <a:spLocks noChangeShapeType="1"/>
            </p:cNvSpPr>
            <p:nvPr/>
          </p:nvSpPr>
          <p:spPr bwMode="auto">
            <a:xfrm>
              <a:off x="4205783" y="274149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8" name="Line 109"/>
            <p:cNvSpPr>
              <a:spLocks noChangeShapeType="1"/>
            </p:cNvSpPr>
            <p:nvPr/>
          </p:nvSpPr>
          <p:spPr bwMode="auto">
            <a:xfrm>
              <a:off x="4205783" y="278912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5" name="AutoShape 125"/>
            <p:cNvSpPr>
              <a:spLocks/>
            </p:cNvSpPr>
            <p:nvPr/>
          </p:nvSpPr>
          <p:spPr bwMode="auto">
            <a:xfrm>
              <a:off x="3994646" y="2541473"/>
              <a:ext cx="74613" cy="266700"/>
            </a:xfrm>
            <a:prstGeom prst="leftBrace">
              <a:avLst>
                <a:gd name="adj1" fmla="val 39716"/>
                <a:gd name="adj2" fmla="val 50000"/>
              </a:avLst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56" name="Oval 126"/>
            <p:cNvSpPr>
              <a:spLocks noChangeArrowheads="1"/>
            </p:cNvSpPr>
            <p:nvPr/>
          </p:nvSpPr>
          <p:spPr bwMode="auto">
            <a:xfrm>
              <a:off x="2545258" y="2570051"/>
              <a:ext cx="1079500" cy="5143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dist="107763" dir="2700000" algn="ctr" rotWithShape="0">
                <a:srgbClr val="B2B2B2">
                  <a:alpha val="71999"/>
                </a:srgb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zh-CN" altLang="en-US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保存现场</a:t>
              </a:r>
              <a:endParaRPr 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7" name="Line 127"/>
            <p:cNvSpPr>
              <a:spLocks noChangeShapeType="1"/>
            </p:cNvSpPr>
            <p:nvPr/>
          </p:nvSpPr>
          <p:spPr bwMode="auto">
            <a:xfrm flipH="1">
              <a:off x="3612058" y="2674823"/>
              <a:ext cx="355600" cy="28575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8" name="Text Box 131"/>
            <p:cNvSpPr txBox="1">
              <a:spLocks noChangeArrowheads="1"/>
            </p:cNvSpPr>
            <p:nvPr/>
          </p:nvSpPr>
          <p:spPr bwMode="auto">
            <a:xfrm>
              <a:off x="4096247" y="2752902"/>
              <a:ext cx="11192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400" b="1" dirty="0">
                  <a:solidFill>
                    <a:schemeClr val="hlink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schedule()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418883" y="2370021"/>
            <a:ext cx="736600" cy="1190625"/>
            <a:chOff x="7418883" y="2370021"/>
            <a:chExt cx="736600" cy="1190625"/>
          </a:xfrm>
        </p:grpSpPr>
        <p:grpSp>
          <p:nvGrpSpPr>
            <p:cNvPr id="71" name="Group 55"/>
            <p:cNvGrpSpPr>
              <a:grpSpLocks/>
            </p:cNvGrpSpPr>
            <p:nvPr/>
          </p:nvGrpSpPr>
          <p:grpSpPr bwMode="auto">
            <a:xfrm>
              <a:off x="7418883" y="2465271"/>
              <a:ext cx="736600" cy="238125"/>
              <a:chOff x="0" y="0"/>
              <a:chExt cx="488" cy="200"/>
            </a:xfrm>
          </p:grpSpPr>
          <p:sp>
            <p:nvSpPr>
              <p:cNvPr id="72" name="Line 59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3" name="Line 60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4" name="Line 61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5" name="Line 62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6" name="Line 63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7" name="Line 64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8" name="Group 62"/>
            <p:cNvGrpSpPr>
              <a:grpSpLocks/>
            </p:cNvGrpSpPr>
            <p:nvPr/>
          </p:nvGrpSpPr>
          <p:grpSpPr bwMode="auto">
            <a:xfrm>
              <a:off x="7418883" y="2751021"/>
              <a:ext cx="736600" cy="238125"/>
              <a:chOff x="0" y="0"/>
              <a:chExt cx="488" cy="200"/>
            </a:xfrm>
          </p:grpSpPr>
          <p:sp>
            <p:nvSpPr>
              <p:cNvPr id="79" name="Line 66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0" name="Line 67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1" name="Line 68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2" name="Line 69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3" name="Line 70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4" name="Line 71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7" name="Line 72"/>
            <p:cNvSpPr>
              <a:spLocks noChangeShapeType="1"/>
            </p:cNvSpPr>
            <p:nvPr/>
          </p:nvSpPr>
          <p:spPr bwMode="auto">
            <a:xfrm>
              <a:off x="7418883" y="3370146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Line 73"/>
            <p:cNvSpPr>
              <a:spLocks noChangeShapeType="1"/>
            </p:cNvSpPr>
            <p:nvPr/>
          </p:nvSpPr>
          <p:spPr bwMode="auto">
            <a:xfrm>
              <a:off x="7418883" y="341777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Line 94"/>
            <p:cNvSpPr>
              <a:spLocks noChangeShapeType="1"/>
            </p:cNvSpPr>
            <p:nvPr/>
          </p:nvSpPr>
          <p:spPr bwMode="auto">
            <a:xfrm>
              <a:off x="7418883" y="341777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" name="Line 95"/>
            <p:cNvSpPr>
              <a:spLocks noChangeShapeType="1"/>
            </p:cNvSpPr>
            <p:nvPr/>
          </p:nvSpPr>
          <p:spPr bwMode="auto">
            <a:xfrm>
              <a:off x="7418883" y="3465396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" name="Line 96"/>
            <p:cNvSpPr>
              <a:spLocks noChangeShapeType="1"/>
            </p:cNvSpPr>
            <p:nvPr/>
          </p:nvSpPr>
          <p:spPr bwMode="auto">
            <a:xfrm>
              <a:off x="7418883" y="351302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6" name="Line 97"/>
            <p:cNvSpPr>
              <a:spLocks noChangeShapeType="1"/>
            </p:cNvSpPr>
            <p:nvPr/>
          </p:nvSpPr>
          <p:spPr bwMode="auto">
            <a:xfrm>
              <a:off x="7418883" y="3560646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6" name="Line 117"/>
            <p:cNvSpPr>
              <a:spLocks noChangeShapeType="1"/>
            </p:cNvSpPr>
            <p:nvPr/>
          </p:nvSpPr>
          <p:spPr bwMode="auto">
            <a:xfrm>
              <a:off x="7418883" y="303677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7" name="Line 118"/>
            <p:cNvSpPr>
              <a:spLocks noChangeShapeType="1"/>
            </p:cNvSpPr>
            <p:nvPr/>
          </p:nvSpPr>
          <p:spPr bwMode="auto">
            <a:xfrm>
              <a:off x="7418883" y="3084396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8" name="Line 119"/>
            <p:cNvSpPr>
              <a:spLocks noChangeShapeType="1"/>
            </p:cNvSpPr>
            <p:nvPr/>
          </p:nvSpPr>
          <p:spPr bwMode="auto">
            <a:xfrm>
              <a:off x="7418883" y="313202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9" name="Line 120"/>
            <p:cNvSpPr>
              <a:spLocks noChangeShapeType="1"/>
            </p:cNvSpPr>
            <p:nvPr/>
          </p:nvSpPr>
          <p:spPr bwMode="auto">
            <a:xfrm>
              <a:off x="7418883" y="3179646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0" name="Line 121"/>
            <p:cNvSpPr>
              <a:spLocks noChangeShapeType="1"/>
            </p:cNvSpPr>
            <p:nvPr/>
          </p:nvSpPr>
          <p:spPr bwMode="auto">
            <a:xfrm>
              <a:off x="7418883" y="322727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1" name="Line 122"/>
            <p:cNvSpPr>
              <a:spLocks noChangeShapeType="1"/>
            </p:cNvSpPr>
            <p:nvPr/>
          </p:nvSpPr>
          <p:spPr bwMode="auto">
            <a:xfrm>
              <a:off x="7418883" y="322727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2" name="Line 123"/>
            <p:cNvSpPr>
              <a:spLocks noChangeShapeType="1"/>
            </p:cNvSpPr>
            <p:nvPr/>
          </p:nvSpPr>
          <p:spPr bwMode="auto">
            <a:xfrm>
              <a:off x="7418883" y="3274896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3" name="Line 124"/>
            <p:cNvSpPr>
              <a:spLocks noChangeShapeType="1"/>
            </p:cNvSpPr>
            <p:nvPr/>
          </p:nvSpPr>
          <p:spPr bwMode="auto">
            <a:xfrm>
              <a:off x="7418883" y="332252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" name="Line 136"/>
            <p:cNvSpPr>
              <a:spLocks noChangeShapeType="1"/>
            </p:cNvSpPr>
            <p:nvPr/>
          </p:nvSpPr>
          <p:spPr bwMode="auto">
            <a:xfrm>
              <a:off x="7418883" y="237002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" name="Line 137"/>
            <p:cNvSpPr>
              <a:spLocks noChangeShapeType="1"/>
            </p:cNvSpPr>
            <p:nvPr/>
          </p:nvSpPr>
          <p:spPr bwMode="auto">
            <a:xfrm>
              <a:off x="7418883" y="2417646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949630" y="3564558"/>
            <a:ext cx="4087977" cy="390306"/>
            <a:chOff x="3949630" y="3564558"/>
            <a:chExt cx="4087977" cy="390306"/>
          </a:xfrm>
        </p:grpSpPr>
        <p:sp>
          <p:nvSpPr>
            <p:cNvPr id="96" name="Line 74"/>
            <p:cNvSpPr>
              <a:spLocks noChangeShapeType="1"/>
            </p:cNvSpPr>
            <p:nvPr/>
          </p:nvSpPr>
          <p:spPr bwMode="auto">
            <a:xfrm flipH="1">
              <a:off x="5288458" y="3779723"/>
              <a:ext cx="2070100" cy="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Text Box 75"/>
            <p:cNvSpPr txBox="1">
              <a:spLocks noChangeArrowheads="1"/>
            </p:cNvSpPr>
            <p:nvPr/>
          </p:nvSpPr>
          <p:spPr bwMode="auto">
            <a:xfrm>
              <a:off x="3949630" y="3564558"/>
              <a:ext cx="13388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定时时间到</a:t>
              </a:r>
              <a:endParaRPr lang="en-US" sz="1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99" name="Text Box 77"/>
            <p:cNvSpPr txBox="1">
              <a:spLocks noChangeArrowheads="1"/>
            </p:cNvSpPr>
            <p:nvPr/>
          </p:nvSpPr>
          <p:spPr bwMode="auto">
            <a:xfrm>
              <a:off x="7378452" y="3585532"/>
              <a:ext cx="6591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中断</a:t>
              </a:r>
              <a:endParaRPr lang="en-US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042509" y="3855914"/>
            <a:ext cx="3601799" cy="1092100"/>
            <a:chOff x="4042509" y="3735373"/>
            <a:chExt cx="3601799" cy="1092100"/>
          </a:xfrm>
        </p:grpSpPr>
        <p:sp>
          <p:nvSpPr>
            <p:cNvPr id="108" name="Text Box 85"/>
            <p:cNvSpPr txBox="1">
              <a:spLocks noChangeArrowheads="1"/>
            </p:cNvSpPr>
            <p:nvPr/>
          </p:nvSpPr>
          <p:spPr bwMode="auto">
            <a:xfrm>
              <a:off x="4154984" y="4275023"/>
              <a:ext cx="2744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</a:t>
              </a:r>
            </a:p>
          </p:txBody>
        </p:sp>
        <p:sp>
          <p:nvSpPr>
            <p:cNvPr id="109" name="Text Box 86"/>
            <p:cNvSpPr txBox="1">
              <a:spLocks noChangeArrowheads="1"/>
            </p:cNvSpPr>
            <p:nvPr/>
          </p:nvSpPr>
          <p:spPr bwMode="auto">
            <a:xfrm>
              <a:off x="4042509" y="3735373"/>
              <a:ext cx="11192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400" b="1" dirty="0">
                  <a:solidFill>
                    <a:schemeClr val="hlink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schedule()</a:t>
              </a:r>
            </a:p>
          </p:txBody>
        </p:sp>
        <p:grpSp>
          <p:nvGrpSpPr>
            <p:cNvPr id="139" name="Group 107"/>
            <p:cNvGrpSpPr>
              <a:grpSpLocks/>
            </p:cNvGrpSpPr>
            <p:nvPr/>
          </p:nvGrpSpPr>
          <p:grpSpPr bwMode="auto">
            <a:xfrm>
              <a:off x="4205783" y="4008323"/>
              <a:ext cx="736600" cy="238125"/>
              <a:chOff x="0" y="0"/>
              <a:chExt cx="464" cy="200"/>
            </a:xfrm>
          </p:grpSpPr>
          <p:sp>
            <p:nvSpPr>
              <p:cNvPr id="140" name="Line 111"/>
              <p:cNvSpPr>
                <a:spLocks noChangeShapeType="1"/>
              </p:cNvSpPr>
              <p:nvPr/>
            </p:nvSpPr>
            <p:spPr bwMode="auto">
              <a:xfrm>
                <a:off x="0" y="0"/>
                <a:ext cx="464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1" name="Line 112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64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2" name="Line 113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64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3" name="Line 114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64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4" name="Line 115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64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5" name="Line 116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64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0" name="AutoShape 129"/>
            <p:cNvSpPr>
              <a:spLocks/>
            </p:cNvSpPr>
            <p:nvPr/>
          </p:nvSpPr>
          <p:spPr bwMode="auto">
            <a:xfrm flipH="1">
              <a:off x="5137646" y="4017848"/>
              <a:ext cx="74612" cy="266700"/>
            </a:xfrm>
            <a:prstGeom prst="leftBrace">
              <a:avLst>
                <a:gd name="adj1" fmla="val 39716"/>
                <a:gd name="adj2" fmla="val 50000"/>
              </a:avLst>
            </a:prstGeom>
            <a:noFill/>
            <a:ln w="19050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61" name="Line 130"/>
            <p:cNvSpPr>
              <a:spLocks noChangeShapeType="1"/>
            </p:cNvSpPr>
            <p:nvPr/>
          </p:nvSpPr>
          <p:spPr bwMode="auto">
            <a:xfrm flipH="1" flipV="1">
              <a:off x="5224958" y="4160723"/>
              <a:ext cx="520700" cy="200025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" name="Oval 128"/>
            <p:cNvSpPr>
              <a:spLocks noChangeArrowheads="1"/>
            </p:cNvSpPr>
            <p:nvPr/>
          </p:nvSpPr>
          <p:spPr bwMode="auto">
            <a:xfrm>
              <a:off x="5377358" y="4313123"/>
              <a:ext cx="1079500" cy="5143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dist="107763" dir="2700000" algn="ctr" rotWithShape="0">
                <a:srgbClr val="B2B2B2">
                  <a:alpha val="71999"/>
                </a:srgb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zh-CN" altLang="en-US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恢复现场</a:t>
              </a:r>
              <a:endParaRPr 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6" name="Oval 140"/>
            <p:cNvSpPr>
              <a:spLocks noChangeArrowheads="1"/>
            </p:cNvSpPr>
            <p:nvPr/>
          </p:nvSpPr>
          <p:spPr bwMode="auto">
            <a:xfrm>
              <a:off x="6564808" y="4027373"/>
              <a:ext cx="1079500" cy="5143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dist="107763" dir="2700000" algn="ctr" rotWithShape="0">
                <a:srgbClr val="B2B2B2">
                  <a:alpha val="71999"/>
                </a:srgb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保存现场</a:t>
              </a:r>
              <a:endParaRPr 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7" name="Line 141"/>
            <p:cNvSpPr>
              <a:spLocks noChangeShapeType="1"/>
            </p:cNvSpPr>
            <p:nvPr/>
          </p:nvSpPr>
          <p:spPr bwMode="auto">
            <a:xfrm flipH="1" flipV="1">
              <a:off x="5199558" y="4160723"/>
              <a:ext cx="1358900" cy="104775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79512" y="1357304"/>
            <a:ext cx="2268000" cy="3314947"/>
            <a:chOff x="179512" y="1357304"/>
            <a:chExt cx="2268000" cy="3314947"/>
          </a:xfrm>
        </p:grpSpPr>
        <p:sp>
          <p:nvSpPr>
            <p:cNvPr id="135" name="Text Box 106"/>
            <p:cNvSpPr txBox="1">
              <a:spLocks noChangeArrowheads="1"/>
            </p:cNvSpPr>
            <p:nvPr/>
          </p:nvSpPr>
          <p:spPr bwMode="auto">
            <a:xfrm>
              <a:off x="660555" y="4302919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地址空间</a:t>
              </a:r>
              <a:endParaRPr lang="en-US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79512" y="1357304"/>
              <a:ext cx="2268000" cy="2772000"/>
              <a:chOff x="179512" y="1357304"/>
              <a:chExt cx="2268000" cy="2772000"/>
            </a:xfrm>
          </p:grpSpPr>
          <p:sp>
            <p:nvSpPr>
              <p:cNvPr id="26" name="Text Box 11"/>
              <p:cNvSpPr txBox="1">
                <a:spLocks noChangeArrowheads="1"/>
              </p:cNvSpPr>
              <p:nvPr/>
            </p:nvSpPr>
            <p:spPr bwMode="auto">
              <a:xfrm rot="16200000">
                <a:off x="901278" y="1754476"/>
                <a:ext cx="579005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>
                  <a:buFont typeface="Monotype Sorts" charset="0"/>
                  <a:buNone/>
                </a:pPr>
                <a:r>
                  <a:rPr lang="en-US" sz="3600" b="1"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...</a:t>
                </a:r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179512" y="1357304"/>
                <a:ext cx="2268000" cy="277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393826" y="1464461"/>
                <a:ext cx="1800000" cy="324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0" name="Text Box 12"/>
              <p:cNvSpPr txBox="1">
                <a:spLocks noChangeArrowheads="1"/>
              </p:cNvSpPr>
              <p:nvPr/>
            </p:nvSpPr>
            <p:spPr bwMode="auto">
              <a:xfrm>
                <a:off x="896121" y="1441795"/>
                <a:ext cx="79541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>
                  <a:buFont typeface="Monotype Sorts" charset="0"/>
                  <a:buNone/>
                </a:pPr>
                <a:r>
                  <a:rPr lang="zh-CN" altLang="en-US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进程</a:t>
                </a:r>
                <a:r>
                  <a:rPr lang="en-US" altLang="zh-CN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n</a:t>
                </a:r>
                <a:endParaRPr 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393826" y="2357436"/>
                <a:ext cx="1800000" cy="324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2" name="Text Box 12"/>
              <p:cNvSpPr txBox="1">
                <a:spLocks noChangeArrowheads="1"/>
              </p:cNvSpPr>
              <p:nvPr/>
            </p:nvSpPr>
            <p:spPr bwMode="auto">
              <a:xfrm>
                <a:off x="896121" y="2334770"/>
                <a:ext cx="79541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>
                  <a:buFont typeface="Monotype Sorts" charset="0"/>
                  <a:buNone/>
                </a:pPr>
                <a:r>
                  <a:rPr lang="zh-CN" altLang="en-US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进程</a:t>
                </a:r>
                <a:r>
                  <a:rPr lang="en-US" altLang="zh-CN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2</a:t>
                </a:r>
                <a:endParaRPr 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173" name="矩形 172"/>
              <p:cNvSpPr/>
              <p:nvPr/>
            </p:nvSpPr>
            <p:spPr>
              <a:xfrm>
                <a:off x="393826" y="2770113"/>
                <a:ext cx="1800000" cy="324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4" name="Text Box 12"/>
              <p:cNvSpPr txBox="1">
                <a:spLocks noChangeArrowheads="1"/>
              </p:cNvSpPr>
              <p:nvPr/>
            </p:nvSpPr>
            <p:spPr bwMode="auto">
              <a:xfrm>
                <a:off x="896121" y="2747447"/>
                <a:ext cx="79541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>
                  <a:buFont typeface="Monotype Sorts" charset="0"/>
                  <a:buNone/>
                </a:pPr>
                <a:r>
                  <a:rPr lang="zh-CN" altLang="en-US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进程</a:t>
                </a:r>
                <a:r>
                  <a:rPr lang="en-US" altLang="zh-CN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1</a:t>
                </a:r>
                <a:endParaRPr 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393826" y="3214692"/>
                <a:ext cx="1800000" cy="32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6" name="Text Box 12"/>
              <p:cNvSpPr txBox="1">
                <a:spLocks noChangeArrowheads="1"/>
              </p:cNvSpPr>
              <p:nvPr/>
            </p:nvSpPr>
            <p:spPr bwMode="auto">
              <a:xfrm>
                <a:off x="512890" y="3192026"/>
                <a:ext cx="156966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>
                  <a:buFont typeface="Monotype Sorts" charset="0"/>
                  <a:buNone/>
                </a:pPr>
                <a:r>
                  <a:rPr lang="zh-CN" altLang="en-US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系统应用软件</a:t>
                </a:r>
                <a:endParaRPr 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393826" y="3643320"/>
                <a:ext cx="1800000" cy="32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8" name="Text Box 12"/>
              <p:cNvSpPr txBox="1">
                <a:spLocks noChangeArrowheads="1"/>
              </p:cNvSpPr>
              <p:nvPr/>
            </p:nvSpPr>
            <p:spPr bwMode="auto">
              <a:xfrm>
                <a:off x="784354" y="3620654"/>
                <a:ext cx="110799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>
                  <a:buFont typeface="Monotype Sorts" charset="0"/>
                  <a:buNone/>
                </a:pPr>
                <a:r>
                  <a:rPr lang="zh-CN" altLang="en-US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操作系统</a:t>
                </a:r>
                <a:endParaRPr 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179" name="Text Box 11"/>
              <p:cNvSpPr txBox="1">
                <a:spLocks noChangeArrowheads="1"/>
              </p:cNvSpPr>
              <p:nvPr/>
            </p:nvSpPr>
            <p:spPr bwMode="auto">
              <a:xfrm rot="16200000">
                <a:off x="852528" y="1754476"/>
                <a:ext cx="554584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>
                  <a:buFont typeface="Monotype Sorts" charset="0"/>
                  <a:buNone/>
                </a:pPr>
                <a:r>
                  <a:rPr lang="en-US" sz="3600" b="1">
                    <a:solidFill>
                      <a:srgbClr val="11576A"/>
                    </a:solidFill>
                    <a:ea typeface="SimSun" charset="0"/>
                    <a:cs typeface="SimSun" charset="0"/>
                  </a:rPr>
                  <a:t>...</a:t>
                </a: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62" grpId="0" animBg="1"/>
      <p:bldP spid="1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66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520874" y="1000114"/>
            <a:ext cx="1682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进程创建</a:t>
            </a:r>
            <a:endParaRPr lang="zh-CN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20874" y="1428742"/>
            <a:ext cx="1682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进程执行</a:t>
            </a:r>
            <a:endParaRPr lang="zh-CN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0874" y="2243078"/>
            <a:ext cx="1682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进程抢占</a:t>
            </a:r>
            <a:endParaRPr lang="zh-CN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24151" y="1835023"/>
            <a:ext cx="1682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进程等待</a:t>
            </a:r>
            <a:endParaRPr lang="zh-CN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20874" y="2643188"/>
            <a:ext cx="1682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进程唤醒</a:t>
            </a:r>
            <a:endParaRPr lang="zh-CN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20874" y="3028896"/>
            <a:ext cx="1682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进程结束</a:t>
            </a:r>
            <a:endParaRPr lang="zh-CN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进程的生命周期划分</a:t>
            </a:r>
            <a:endParaRPr lang="zh-CN" altLang="zh-CN" sz="32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87144" y="101296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87144" y="142874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87144" y="2213011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90421" y="183502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87144" y="2613121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87144" y="302889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275952"/>
            <a:ext cx="557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引起进程创建的情况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创建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99592" y="1606154"/>
            <a:ext cx="3727476" cy="1384166"/>
            <a:chOff x="1241101" y="3341637"/>
            <a:chExt cx="3727476" cy="1384166"/>
          </a:xfrm>
        </p:grpSpPr>
        <p:sp>
          <p:nvSpPr>
            <p:cNvPr id="4" name="TextBox 3"/>
            <p:cNvSpPr txBox="1"/>
            <p:nvPr/>
          </p:nvSpPr>
          <p:spPr>
            <a:xfrm>
              <a:off x="1539553" y="3341637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系统初始化时</a:t>
              </a:r>
              <a:endParaRPr lang="zh-CN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39553" y="3678189"/>
              <a:ext cx="3429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用户请求创建一个新进程</a:t>
              </a:r>
              <a:endParaRPr lang="zh-CN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39553" y="4017917"/>
              <a:ext cx="30324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正在运行的进程执行了创建进程的系统调用</a:t>
              </a:r>
              <a:endPara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41101" y="334163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41101" y="365278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41101" y="400204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572000" y="1275606"/>
            <a:ext cx="1280211" cy="640662"/>
            <a:chOff x="5004048" y="1347614"/>
            <a:chExt cx="1280211" cy="640662"/>
          </a:xfrm>
        </p:grpSpPr>
        <p:sp>
          <p:nvSpPr>
            <p:cNvPr id="26" name="椭圆 25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rgbClr val="116579"/>
                </a:gs>
                <a:gs pos="76700">
                  <a:srgbClr val="0F9BB1"/>
                </a:gs>
                <a:gs pos="100000">
                  <a:srgbClr val="0EABC2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创 建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572000" y="2274265"/>
            <a:ext cx="1280211" cy="640662"/>
            <a:chOff x="5004048" y="1347614"/>
            <a:chExt cx="1280211" cy="640662"/>
          </a:xfrm>
        </p:grpSpPr>
        <p:sp>
          <p:nvSpPr>
            <p:cNvPr id="29" name="椭圆 28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rgbClr val="116579"/>
                </a:gs>
                <a:gs pos="76700">
                  <a:srgbClr val="0F9BB1"/>
                </a:gs>
                <a:gs pos="100000">
                  <a:srgbClr val="0EABC2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就 绪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6" name="直接箭头连接符 35"/>
          <p:cNvCxnSpPr/>
          <p:nvPr/>
        </p:nvCxnSpPr>
        <p:spPr>
          <a:xfrm flipV="1">
            <a:off x="5212104" y="1915360"/>
            <a:ext cx="0" cy="357997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582980" y="1529079"/>
            <a:ext cx="3794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内核选择一个就绪的进程，让它占用处理机并执行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进程执行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8639" y="2250252"/>
            <a:ext cx="2237156" cy="402884"/>
            <a:chOff x="949022" y="3859930"/>
            <a:chExt cx="2237156" cy="402884"/>
          </a:xfrm>
        </p:grpSpPr>
        <p:sp>
          <p:nvSpPr>
            <p:cNvPr id="51" name="TextBox 50"/>
            <p:cNvSpPr txBox="1"/>
            <p:nvPr/>
          </p:nvSpPr>
          <p:spPr>
            <a:xfrm>
              <a:off x="1257352" y="3859930"/>
              <a:ext cx="1928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如何选择？</a:t>
              </a:r>
              <a:endPara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49022" y="38627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572000" y="1275606"/>
            <a:ext cx="1280211" cy="640662"/>
            <a:chOff x="5004048" y="1347614"/>
            <a:chExt cx="1280211" cy="640662"/>
          </a:xfrm>
        </p:grpSpPr>
        <p:sp>
          <p:nvSpPr>
            <p:cNvPr id="41" name="椭圆 40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rgbClr val="116579"/>
                </a:gs>
                <a:gs pos="76700">
                  <a:srgbClr val="0F9BB1"/>
                </a:gs>
                <a:gs pos="100000">
                  <a:srgbClr val="0EABC2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创 建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572000" y="2274265"/>
            <a:ext cx="1280211" cy="640662"/>
            <a:chOff x="5004048" y="1347614"/>
            <a:chExt cx="1280211" cy="640662"/>
          </a:xfrm>
        </p:grpSpPr>
        <p:sp>
          <p:nvSpPr>
            <p:cNvPr id="44" name="椭圆 43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rgbClr val="116579"/>
                </a:gs>
                <a:gs pos="76700">
                  <a:srgbClr val="0F9BB1"/>
                </a:gs>
                <a:gs pos="100000">
                  <a:srgbClr val="0EABC2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就 绪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275964" y="2078726"/>
            <a:ext cx="2304439" cy="1484437"/>
            <a:chOff x="5275964" y="2078726"/>
            <a:chExt cx="2304439" cy="1484437"/>
          </a:xfrm>
        </p:grpSpPr>
        <p:grpSp>
          <p:nvGrpSpPr>
            <p:cNvPr id="46" name="组合 45"/>
            <p:cNvGrpSpPr/>
            <p:nvPr/>
          </p:nvGrpSpPr>
          <p:grpSpPr>
            <a:xfrm>
              <a:off x="6300192" y="2252854"/>
              <a:ext cx="1280211" cy="640662"/>
              <a:chOff x="5004048" y="1347614"/>
              <a:chExt cx="1280211" cy="640662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9" name="弧形 48"/>
            <p:cNvSpPr/>
            <p:nvPr/>
          </p:nvSpPr>
          <p:spPr>
            <a:xfrm rot="18840000">
              <a:off x="5300215" y="2054475"/>
              <a:ext cx="1484437" cy="1532939"/>
            </a:xfrm>
            <a:prstGeom prst="arc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2" name="直接箭头连接符 51"/>
          <p:cNvCxnSpPr/>
          <p:nvPr/>
        </p:nvCxnSpPr>
        <p:spPr>
          <a:xfrm flipV="1">
            <a:off x="5212104" y="1915360"/>
            <a:ext cx="0" cy="357997"/>
          </a:xfrm>
          <a:prstGeom prst="straightConnector1">
            <a:avLst/>
          </a:prstGeom>
          <a:ln w="38100">
            <a:solidFill>
              <a:srgbClr val="11576A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/>
            <a:fld id="{72951FA1-5359-4BD8-BA85-DB44C38EF41C}" type="slidenum">
              <a:rPr lang="zh-CN" altLang="en-US" sz="1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pPr algn="r" eaLnBrk="1" hangingPunct="1"/>
              <a:t>5</a:t>
            </a:fld>
            <a:endParaRPr lang="zh-CN" altLang="en-US" sz="10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进程等待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63270" y="3224476"/>
            <a:ext cx="3727149" cy="707886"/>
            <a:chOff x="663270" y="3224476"/>
            <a:chExt cx="3727149" cy="707886"/>
          </a:xfrm>
        </p:grpSpPr>
        <p:sp>
          <p:nvSpPr>
            <p:cNvPr id="4" name="TextBox 3"/>
            <p:cNvSpPr txBox="1"/>
            <p:nvPr/>
          </p:nvSpPr>
          <p:spPr>
            <a:xfrm>
              <a:off x="971600" y="3224476"/>
              <a:ext cx="34188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只有进程自身才能知道何时需要等待某种事件的发生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3270" y="3238161"/>
              <a:ext cx="39133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63270" y="1131590"/>
            <a:ext cx="5237552" cy="2020959"/>
            <a:chOff x="663270" y="1131590"/>
            <a:chExt cx="5237552" cy="2020959"/>
          </a:xfrm>
        </p:grpSpPr>
        <p:sp>
          <p:nvSpPr>
            <p:cNvPr id="6" name="TextBox 5"/>
            <p:cNvSpPr txBox="1"/>
            <p:nvPr/>
          </p:nvSpPr>
          <p:spPr>
            <a:xfrm>
              <a:off x="971600" y="1131590"/>
              <a:ext cx="49292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进程进入等待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(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阻塞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)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的情况：</a:t>
              </a:r>
              <a:endPara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9251" y="1479255"/>
              <a:ext cx="3195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请求并等待系统服务，无法马上完成</a:t>
              </a:r>
              <a:endParaRPr lang="zh-CN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24014" y="2122197"/>
              <a:ext cx="31908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启动某种操作，无法马上完成</a:t>
              </a:r>
              <a:endParaRPr lang="zh-CN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09726" y="2752439"/>
              <a:ext cx="31908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需要的数据没有到达</a:t>
              </a:r>
              <a:endParaRPr lang="zh-CN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3270" y="1145878"/>
              <a:ext cx="39133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4612" y="1595849"/>
              <a:ext cx="136407" cy="148997"/>
            </a:xfrm>
            <a:prstGeom prst="rect">
              <a:avLst/>
            </a:prstGeom>
            <a:effectLst/>
          </p:spPr>
        </p:pic>
        <p:pic>
          <p:nvPicPr>
            <p:cNvPr id="65" name="图片 6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4612" y="2258952"/>
              <a:ext cx="136407" cy="148997"/>
            </a:xfrm>
            <a:prstGeom prst="rect">
              <a:avLst/>
            </a:prstGeom>
            <a:effectLst/>
          </p:spPr>
        </p:pic>
        <p:pic>
          <p:nvPicPr>
            <p:cNvPr id="66" name="图片 6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4612" y="2904841"/>
              <a:ext cx="136407" cy="148997"/>
            </a:xfrm>
            <a:prstGeom prst="rect">
              <a:avLst/>
            </a:prstGeom>
            <a:effectLst/>
          </p:spPr>
        </p:pic>
      </p:grpSp>
      <p:grpSp>
        <p:nvGrpSpPr>
          <p:cNvPr id="33" name="组合 32"/>
          <p:cNvGrpSpPr/>
          <p:nvPr/>
        </p:nvGrpSpPr>
        <p:grpSpPr>
          <a:xfrm>
            <a:off x="4572000" y="1275606"/>
            <a:ext cx="1280211" cy="640662"/>
            <a:chOff x="5004048" y="1347614"/>
            <a:chExt cx="1280211" cy="640662"/>
          </a:xfrm>
        </p:grpSpPr>
        <p:sp>
          <p:nvSpPr>
            <p:cNvPr id="35" name="椭圆 34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rgbClr val="116579"/>
                </a:gs>
                <a:gs pos="76700">
                  <a:srgbClr val="0F9BB1"/>
                </a:gs>
                <a:gs pos="100000">
                  <a:srgbClr val="0EABC2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创 建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572000" y="2274265"/>
            <a:ext cx="1280211" cy="640662"/>
            <a:chOff x="5004048" y="1347614"/>
            <a:chExt cx="1280211" cy="640662"/>
          </a:xfrm>
        </p:grpSpPr>
        <p:sp>
          <p:nvSpPr>
            <p:cNvPr id="39" name="椭圆 38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rgbClr val="116579"/>
                </a:gs>
                <a:gs pos="76700">
                  <a:srgbClr val="0F9BB1"/>
                </a:gs>
                <a:gs pos="100000">
                  <a:srgbClr val="0EABC2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就 绪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300192" y="2252854"/>
            <a:ext cx="1280211" cy="640662"/>
            <a:chOff x="5004048" y="1347614"/>
            <a:chExt cx="1280211" cy="640662"/>
          </a:xfrm>
        </p:grpSpPr>
        <p:sp>
          <p:nvSpPr>
            <p:cNvPr id="42" name="椭圆 41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rgbClr val="116579"/>
                </a:gs>
                <a:gs pos="76700">
                  <a:srgbClr val="0F9BB1"/>
                </a:gs>
                <a:gs pos="100000">
                  <a:srgbClr val="0EABC2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61"/>
            <p:cNvSpPr txBox="1"/>
            <p:nvPr/>
          </p:nvSpPr>
          <p:spPr>
            <a:xfrm>
              <a:off x="5214966" y="1447863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运 行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1" name="弧形 50"/>
          <p:cNvSpPr/>
          <p:nvPr/>
        </p:nvSpPr>
        <p:spPr>
          <a:xfrm rot="18840000">
            <a:off x="5300215" y="2054475"/>
            <a:ext cx="1484437" cy="1532939"/>
          </a:xfrm>
          <a:prstGeom prst="arc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5212104" y="1915360"/>
            <a:ext cx="0" cy="357997"/>
          </a:xfrm>
          <a:prstGeom prst="straightConnector1">
            <a:avLst/>
          </a:prstGeom>
          <a:ln w="38100">
            <a:solidFill>
              <a:srgbClr val="11576A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5436096" y="2228395"/>
            <a:ext cx="1629555" cy="1639321"/>
            <a:chOff x="5652120" y="2228395"/>
            <a:chExt cx="1629555" cy="1639321"/>
          </a:xfrm>
        </p:grpSpPr>
        <p:grpSp>
          <p:nvGrpSpPr>
            <p:cNvPr id="47" name="组合 46"/>
            <p:cNvGrpSpPr/>
            <p:nvPr/>
          </p:nvGrpSpPr>
          <p:grpSpPr>
            <a:xfrm>
              <a:off x="5652120" y="3227054"/>
              <a:ext cx="1280211" cy="640662"/>
              <a:chOff x="5004048" y="1347614"/>
              <a:chExt cx="1280211" cy="640662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1" name="弧形 60"/>
            <p:cNvSpPr/>
            <p:nvPr/>
          </p:nvSpPr>
          <p:spPr>
            <a:xfrm>
              <a:off x="6609906" y="2228395"/>
              <a:ext cx="671769" cy="1328491"/>
            </a:xfrm>
            <a:prstGeom prst="arc">
              <a:avLst>
                <a:gd name="adj1" fmla="val 53704"/>
                <a:gd name="adj2" fmla="val 5400000"/>
              </a:avLst>
            </a:prstGeom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进程抢占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57425" y="1515250"/>
            <a:ext cx="3548758" cy="1339224"/>
            <a:chOff x="557425" y="1515250"/>
            <a:chExt cx="3548758" cy="1339224"/>
          </a:xfrm>
        </p:grpSpPr>
        <p:sp>
          <p:nvSpPr>
            <p:cNvPr id="4" name="TextBox 3"/>
            <p:cNvSpPr txBox="1"/>
            <p:nvPr/>
          </p:nvSpPr>
          <p:spPr>
            <a:xfrm>
              <a:off x="868613" y="1515250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进程会被抢占的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情况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05787" y="1997218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高优先级进程就绪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05787" y="2454364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进程执行当前时间用完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7425" y="151805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0531" y="2140094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0531" y="259435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8" name="组合 7"/>
          <p:cNvGrpSpPr/>
          <p:nvPr/>
        </p:nvGrpSpPr>
        <p:grpSpPr>
          <a:xfrm>
            <a:off x="4572000" y="1275606"/>
            <a:ext cx="3008403" cy="2592110"/>
            <a:chOff x="4572000" y="1275606"/>
            <a:chExt cx="3008403" cy="2592110"/>
          </a:xfrm>
        </p:grpSpPr>
        <p:grpSp>
          <p:nvGrpSpPr>
            <p:cNvPr id="72" name="组合 71"/>
            <p:cNvGrpSpPr/>
            <p:nvPr/>
          </p:nvGrpSpPr>
          <p:grpSpPr>
            <a:xfrm>
              <a:off x="4572000" y="1275606"/>
              <a:ext cx="1280211" cy="640662"/>
              <a:chOff x="5004048" y="1347614"/>
              <a:chExt cx="1280211" cy="640662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4572000" y="2274265"/>
              <a:ext cx="1280211" cy="640662"/>
              <a:chOff x="5004048" y="1347614"/>
              <a:chExt cx="1280211" cy="640662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6300192" y="2252854"/>
              <a:ext cx="1280211" cy="640662"/>
              <a:chOff x="5004048" y="1347614"/>
              <a:chExt cx="1280211" cy="640662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1" name="弧形 80"/>
            <p:cNvSpPr/>
            <p:nvPr/>
          </p:nvSpPr>
          <p:spPr>
            <a:xfrm rot="18840000">
              <a:off x="5300215" y="2054475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箭头连接符 81"/>
            <p:cNvCxnSpPr/>
            <p:nvPr/>
          </p:nvCxnSpPr>
          <p:spPr>
            <a:xfrm flipV="1">
              <a:off x="5212104" y="1915360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组合 82"/>
            <p:cNvGrpSpPr/>
            <p:nvPr/>
          </p:nvGrpSpPr>
          <p:grpSpPr>
            <a:xfrm>
              <a:off x="5436096" y="2228395"/>
              <a:ext cx="1629555" cy="1639321"/>
              <a:chOff x="5652120" y="2228395"/>
              <a:chExt cx="1629555" cy="1639321"/>
            </a:xfrm>
          </p:grpSpPr>
          <p:grpSp>
            <p:nvGrpSpPr>
              <p:cNvPr id="84" name="组合 83"/>
              <p:cNvGrpSpPr/>
              <p:nvPr/>
            </p:nvGrpSpPr>
            <p:grpSpPr>
              <a:xfrm>
                <a:off x="5652120" y="3227054"/>
                <a:ext cx="1280211" cy="640662"/>
                <a:chOff x="5004048" y="1347614"/>
                <a:chExt cx="1280211" cy="640662"/>
              </a:xfrm>
            </p:grpSpPr>
            <p:sp>
              <p:nvSpPr>
                <p:cNvPr id="86" name="椭圆 85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等 待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85" name="弧形 84"/>
              <p:cNvSpPr/>
              <p:nvPr/>
            </p:nvSpPr>
            <p:spPr>
              <a:xfrm>
                <a:off x="6609906" y="2228395"/>
                <a:ext cx="671769" cy="1328491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1" name="弧形 90"/>
          <p:cNvSpPr/>
          <p:nvPr/>
        </p:nvSpPr>
        <p:spPr>
          <a:xfrm rot="-2760000">
            <a:off x="5214514" y="2661023"/>
            <a:ext cx="1523237" cy="1573007"/>
          </a:xfrm>
          <a:prstGeom prst="arc">
            <a:avLst/>
          </a:prstGeom>
          <a:ln w="38100">
            <a:solidFill>
              <a:srgbClr val="C00000"/>
            </a:solidFill>
            <a:headEnd type="none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/>
            <a:fld id="{76DD72BE-E902-4C2D-8F70-C603ADBE88CB}" type="slidenum">
              <a:rPr lang="zh-CN" altLang="en-US" sz="1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pPr algn="r" eaLnBrk="1" hangingPunct="1"/>
              <a:t>7</a:t>
            </a:fld>
            <a:endParaRPr lang="zh-CN" altLang="en-US" sz="10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进程唤醒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83568" y="1254734"/>
            <a:ext cx="3737354" cy="1705985"/>
            <a:chOff x="813554" y="1254734"/>
            <a:chExt cx="3737354" cy="1705985"/>
          </a:xfrm>
        </p:grpSpPr>
        <p:sp>
          <p:nvSpPr>
            <p:cNvPr id="3" name="TextBox 2"/>
            <p:cNvSpPr txBox="1"/>
            <p:nvPr/>
          </p:nvSpPr>
          <p:spPr>
            <a:xfrm>
              <a:off x="1121884" y="1254734"/>
              <a:ext cx="2018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唤醒进程的情况：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55072" y="1621591"/>
              <a:ext cx="31958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被阻塞进程需要的资源可被满足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55072" y="2252833"/>
              <a:ext cx="31958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被阻塞进程等待的事件到达</a:t>
              </a:r>
              <a:endParaRPr lang="en-US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3554" y="1277891"/>
              <a:ext cx="340141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6660" y="1757059"/>
              <a:ext cx="118562" cy="148997"/>
            </a:xfrm>
            <a:prstGeom prst="rect">
              <a:avLst/>
            </a:prstGeom>
            <a:effectLst/>
          </p:spPr>
        </p:pic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6660" y="2389769"/>
              <a:ext cx="118562" cy="148997"/>
            </a:xfrm>
            <a:prstGeom prst="rect">
              <a:avLst/>
            </a:prstGeom>
            <a:effectLst/>
          </p:spPr>
        </p:pic>
      </p:grpSp>
      <p:grpSp>
        <p:nvGrpSpPr>
          <p:cNvPr id="10" name="组合 9"/>
          <p:cNvGrpSpPr/>
          <p:nvPr/>
        </p:nvGrpSpPr>
        <p:grpSpPr>
          <a:xfrm>
            <a:off x="710303" y="3250586"/>
            <a:ext cx="3731711" cy="724524"/>
            <a:chOff x="840289" y="3250586"/>
            <a:chExt cx="3731711" cy="724524"/>
          </a:xfrm>
        </p:grpSpPr>
        <p:sp>
          <p:nvSpPr>
            <p:cNvPr id="4" name="TextBox 3"/>
            <p:cNvSpPr txBox="1"/>
            <p:nvPr/>
          </p:nvSpPr>
          <p:spPr>
            <a:xfrm>
              <a:off x="1154265" y="3267224"/>
              <a:ext cx="34177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进程只能被别的进程或操作系统唤醒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0289" y="3250586"/>
              <a:ext cx="340141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572000" y="1275606"/>
            <a:ext cx="3008403" cy="2287557"/>
            <a:chOff x="4572000" y="1275606"/>
            <a:chExt cx="3008403" cy="2287557"/>
          </a:xfrm>
        </p:grpSpPr>
        <p:grpSp>
          <p:nvGrpSpPr>
            <p:cNvPr id="36" name="组合 35"/>
            <p:cNvGrpSpPr/>
            <p:nvPr/>
          </p:nvGrpSpPr>
          <p:grpSpPr>
            <a:xfrm>
              <a:off x="4572000" y="1275606"/>
              <a:ext cx="1280211" cy="640662"/>
              <a:chOff x="5004048" y="1347614"/>
              <a:chExt cx="1280211" cy="640662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4572000" y="2274265"/>
              <a:ext cx="1280211" cy="640662"/>
              <a:chOff x="5004048" y="1347614"/>
              <a:chExt cx="1280211" cy="640662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6300192" y="2252854"/>
              <a:ext cx="1280211" cy="640662"/>
              <a:chOff x="5004048" y="1347614"/>
              <a:chExt cx="1280211" cy="640662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9" name="弧形 38"/>
            <p:cNvSpPr/>
            <p:nvPr/>
          </p:nvSpPr>
          <p:spPr>
            <a:xfrm rot="18840000">
              <a:off x="5300215" y="2054475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箭头连接符 39"/>
            <p:cNvCxnSpPr/>
            <p:nvPr/>
          </p:nvCxnSpPr>
          <p:spPr>
            <a:xfrm flipV="1">
              <a:off x="5212104" y="1915360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弧形 46"/>
            <p:cNvSpPr/>
            <p:nvPr/>
          </p:nvSpPr>
          <p:spPr>
            <a:xfrm>
              <a:off x="6393882" y="2228395"/>
              <a:ext cx="671769" cy="1328491"/>
            </a:xfrm>
            <a:prstGeom prst="arc">
              <a:avLst>
                <a:gd name="adj1" fmla="val 53704"/>
                <a:gd name="adj2" fmla="val 5400000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弧形 75"/>
          <p:cNvSpPr/>
          <p:nvPr/>
        </p:nvSpPr>
        <p:spPr>
          <a:xfrm flipH="1">
            <a:off x="5073215" y="2263813"/>
            <a:ext cx="692649" cy="1308095"/>
          </a:xfrm>
          <a:prstGeom prst="arc">
            <a:avLst>
              <a:gd name="adj1" fmla="val 53704"/>
              <a:gd name="adj2" fmla="val 5400000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5436096" y="3227054"/>
            <a:ext cx="1280211" cy="640662"/>
          </a:xfrm>
          <a:prstGeom prst="ellipse">
            <a:avLst/>
          </a:prstGeom>
          <a:gradFill>
            <a:gsLst>
              <a:gs pos="0">
                <a:srgbClr val="116579"/>
              </a:gs>
              <a:gs pos="76700">
                <a:srgbClr val="0F9BB1"/>
              </a:gs>
              <a:gs pos="100000">
                <a:srgbClr val="0EABC2"/>
              </a:gs>
            </a:gsLst>
            <a:lin ang="16200000" scaled="1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Box 61"/>
          <p:cNvSpPr txBox="1"/>
          <p:nvPr/>
        </p:nvSpPr>
        <p:spPr>
          <a:xfrm>
            <a:off x="5630405" y="3316552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 待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弧形 79"/>
          <p:cNvSpPr/>
          <p:nvPr/>
        </p:nvSpPr>
        <p:spPr>
          <a:xfrm rot="-2760000">
            <a:off x="5214514" y="2661023"/>
            <a:ext cx="1523237" cy="1573007"/>
          </a:xfrm>
          <a:prstGeom prst="arc">
            <a:avLst/>
          </a:prstGeom>
          <a:ln w="38100">
            <a:solidFill>
              <a:srgbClr val="11576A"/>
            </a:solidFill>
            <a:headEnd type="none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进程结束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92603" y="1238734"/>
            <a:ext cx="4497772" cy="1933328"/>
            <a:chOff x="834646" y="1021012"/>
            <a:chExt cx="4497772" cy="1933328"/>
          </a:xfrm>
        </p:grpSpPr>
        <p:sp>
          <p:nvSpPr>
            <p:cNvPr id="2" name="TextBox 1"/>
            <p:cNvSpPr txBox="1"/>
            <p:nvPr/>
          </p:nvSpPr>
          <p:spPr>
            <a:xfrm>
              <a:off x="1163614" y="1046152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进程结束的情况：</a:t>
              </a:r>
              <a:endParaRPr lang="en-US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03328" y="1382704"/>
              <a:ext cx="32147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正常退出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(</a:t>
              </a: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自愿的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)</a:t>
              </a:r>
              <a:endPara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03328" y="1768412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错误退出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(</a:t>
              </a: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自愿的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03328" y="2168522"/>
              <a:ext cx="32147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致命错误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(</a:t>
              </a: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强制性的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03328" y="2554230"/>
              <a:ext cx="3929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被其他进程所杀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强制性的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en-US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34646" y="10210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52" y="1512880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8" name="图片 4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52" y="1904290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52" y="2297640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52" y="270192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8" name="组合 37"/>
          <p:cNvGrpSpPr/>
          <p:nvPr/>
        </p:nvGrpSpPr>
        <p:grpSpPr>
          <a:xfrm>
            <a:off x="4572000" y="1275606"/>
            <a:ext cx="3008403" cy="2592110"/>
            <a:chOff x="4572000" y="1275606"/>
            <a:chExt cx="3008403" cy="2592110"/>
          </a:xfrm>
        </p:grpSpPr>
        <p:grpSp>
          <p:nvGrpSpPr>
            <p:cNvPr id="39" name="组合 38"/>
            <p:cNvGrpSpPr/>
            <p:nvPr/>
          </p:nvGrpSpPr>
          <p:grpSpPr>
            <a:xfrm>
              <a:off x="4572000" y="1275606"/>
              <a:ext cx="1280211" cy="640662"/>
              <a:chOff x="5004048" y="1347614"/>
              <a:chExt cx="1280211" cy="640662"/>
            </a:xfrm>
          </p:grpSpPr>
          <p:sp>
            <p:nvSpPr>
              <p:cNvPr id="83" name="椭圆 8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572000" y="2274265"/>
              <a:ext cx="1280211" cy="640662"/>
              <a:chOff x="5004048" y="1347614"/>
              <a:chExt cx="1280211" cy="640662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6300192" y="2252854"/>
              <a:ext cx="1280211" cy="640662"/>
              <a:chOff x="5004048" y="1347614"/>
              <a:chExt cx="1280211" cy="640662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2" name="弧形 41"/>
            <p:cNvSpPr/>
            <p:nvPr/>
          </p:nvSpPr>
          <p:spPr>
            <a:xfrm rot="18840000">
              <a:off x="5300215" y="2054475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V="1">
              <a:off x="5212104" y="1915360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组合 43"/>
            <p:cNvGrpSpPr/>
            <p:nvPr/>
          </p:nvGrpSpPr>
          <p:grpSpPr>
            <a:xfrm>
              <a:off x="5436096" y="2228395"/>
              <a:ext cx="1629555" cy="1639321"/>
              <a:chOff x="5652120" y="2228395"/>
              <a:chExt cx="1629555" cy="1639321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5652120" y="3227054"/>
                <a:ext cx="1280211" cy="640662"/>
                <a:chOff x="5004048" y="1347614"/>
                <a:chExt cx="1280211" cy="640662"/>
              </a:xfrm>
            </p:grpSpPr>
            <p:sp>
              <p:nvSpPr>
                <p:cNvPr id="77" name="椭圆 76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等 待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76" name="弧形 75"/>
              <p:cNvSpPr/>
              <p:nvPr/>
            </p:nvSpPr>
            <p:spPr>
              <a:xfrm>
                <a:off x="6609906" y="2228395"/>
                <a:ext cx="671769" cy="1328491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5" name="组合 84"/>
          <p:cNvGrpSpPr/>
          <p:nvPr/>
        </p:nvGrpSpPr>
        <p:grpSpPr>
          <a:xfrm>
            <a:off x="6305502" y="1245560"/>
            <a:ext cx="1280211" cy="989694"/>
            <a:chOff x="6305502" y="1245560"/>
            <a:chExt cx="1280211" cy="989694"/>
          </a:xfrm>
        </p:grpSpPr>
        <p:grpSp>
          <p:nvGrpSpPr>
            <p:cNvPr id="86" name="组合 85"/>
            <p:cNvGrpSpPr/>
            <p:nvPr/>
          </p:nvGrpSpPr>
          <p:grpSpPr>
            <a:xfrm>
              <a:off x="6305502" y="1245560"/>
              <a:ext cx="1280211" cy="640662"/>
              <a:chOff x="5004048" y="1347614"/>
              <a:chExt cx="1280211" cy="640662"/>
            </a:xfrm>
          </p:grpSpPr>
          <p:sp>
            <p:nvSpPr>
              <p:cNvPr id="88" name="椭圆 87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退 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87" name="直接箭头连接符 86"/>
            <p:cNvCxnSpPr/>
            <p:nvPr/>
          </p:nvCxnSpPr>
          <p:spPr>
            <a:xfrm flipV="1">
              <a:off x="6945608" y="1877257"/>
              <a:ext cx="0" cy="35799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弧形 89"/>
          <p:cNvSpPr/>
          <p:nvPr/>
        </p:nvSpPr>
        <p:spPr>
          <a:xfrm flipH="1">
            <a:off x="5073215" y="2263813"/>
            <a:ext cx="692649" cy="1308095"/>
          </a:xfrm>
          <a:prstGeom prst="arc">
            <a:avLst>
              <a:gd name="adj1" fmla="val 53704"/>
              <a:gd name="adj2" fmla="val 5400000"/>
            </a:avLst>
          </a:prstGeom>
          <a:ln w="38100">
            <a:solidFill>
              <a:srgbClr val="11576A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弧形 90"/>
          <p:cNvSpPr/>
          <p:nvPr/>
        </p:nvSpPr>
        <p:spPr>
          <a:xfrm rot="-2760000">
            <a:off x="5214514" y="2661023"/>
            <a:ext cx="1523237" cy="1573007"/>
          </a:xfrm>
          <a:prstGeom prst="arc">
            <a:avLst/>
          </a:prstGeom>
          <a:ln w="38100">
            <a:solidFill>
              <a:srgbClr val="11576A"/>
            </a:solidFill>
            <a:headEnd type="none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826990" y="1340580"/>
            <a:ext cx="3008403" cy="2613521"/>
            <a:chOff x="1763688" y="1347614"/>
            <a:chExt cx="3008403" cy="2613521"/>
          </a:xfrm>
        </p:grpSpPr>
        <p:grpSp>
          <p:nvGrpSpPr>
            <p:cNvPr id="4" name="组合 3"/>
            <p:cNvGrpSpPr/>
            <p:nvPr/>
          </p:nvGrpSpPr>
          <p:grpSpPr>
            <a:xfrm>
              <a:off x="1763688" y="1369025"/>
              <a:ext cx="1280211" cy="640662"/>
              <a:chOff x="5004048" y="1347614"/>
              <a:chExt cx="1280211" cy="640662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763688" y="2367684"/>
              <a:ext cx="1280211" cy="640662"/>
              <a:chOff x="5004048" y="1347614"/>
              <a:chExt cx="1280211" cy="640662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3491880" y="1347614"/>
              <a:ext cx="1280211" cy="640662"/>
              <a:chOff x="5004048" y="1347614"/>
              <a:chExt cx="1280211" cy="640662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退 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3491880" y="2346273"/>
              <a:ext cx="1280211" cy="640662"/>
              <a:chOff x="5004048" y="1347614"/>
              <a:chExt cx="1280211" cy="640662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2627784" y="3320473"/>
              <a:ext cx="1280211" cy="640662"/>
              <a:chOff x="5004048" y="1347614"/>
              <a:chExt cx="1280211" cy="640662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7" name="弧形 56"/>
            <p:cNvSpPr/>
            <p:nvPr/>
          </p:nvSpPr>
          <p:spPr>
            <a:xfrm rot="-2760000">
              <a:off x="2491903" y="2147894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箭头连接符 58"/>
            <p:cNvCxnSpPr/>
            <p:nvPr/>
          </p:nvCxnSpPr>
          <p:spPr>
            <a:xfrm flipV="1">
              <a:off x="4131986" y="197931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 flipV="1">
              <a:off x="2403792" y="2008779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弧形 9"/>
            <p:cNvSpPr/>
            <p:nvPr/>
          </p:nvSpPr>
          <p:spPr>
            <a:xfrm>
              <a:off x="3585570" y="2314780"/>
              <a:ext cx="671769" cy="1328491"/>
            </a:xfrm>
            <a:prstGeom prst="arc">
              <a:avLst>
                <a:gd name="adj1" fmla="val 53704"/>
                <a:gd name="adj2" fmla="val 5400000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弧形 63"/>
            <p:cNvSpPr/>
            <p:nvPr/>
          </p:nvSpPr>
          <p:spPr>
            <a:xfrm flipH="1">
              <a:off x="2259593" y="2365867"/>
              <a:ext cx="692649" cy="1308095"/>
            </a:xfrm>
            <a:prstGeom prst="arc">
              <a:avLst>
                <a:gd name="adj1" fmla="val 53704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sleep()</a:t>
            </a: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系统调用对应的进程状态变化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58" name="弧形 57"/>
          <p:cNvSpPr/>
          <p:nvPr/>
        </p:nvSpPr>
        <p:spPr>
          <a:xfrm rot="-2760000">
            <a:off x="2400892" y="2763077"/>
            <a:ext cx="1523237" cy="1573007"/>
          </a:xfrm>
          <a:prstGeom prst="arc">
            <a:avLst/>
          </a:prstGeom>
          <a:ln w="38100">
            <a:solidFill>
              <a:srgbClr val="11576A"/>
            </a:solidFill>
            <a:headEnd type="none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1830775" y="1362968"/>
            <a:ext cx="1280211" cy="640662"/>
            <a:chOff x="5004048" y="1347614"/>
            <a:chExt cx="1280211" cy="640662"/>
          </a:xfrm>
        </p:grpSpPr>
        <p:sp>
          <p:nvSpPr>
            <p:cNvPr id="67" name="椭圆 66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创 建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1830775" y="2361627"/>
            <a:ext cx="1280211" cy="640662"/>
            <a:chOff x="5004048" y="1347614"/>
            <a:chExt cx="1280211" cy="640662"/>
          </a:xfrm>
        </p:grpSpPr>
        <p:sp>
          <p:nvSpPr>
            <p:cNvPr id="70" name="椭圆 69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就 绪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551933" y="1341557"/>
            <a:ext cx="1280211" cy="640662"/>
            <a:chOff x="5004048" y="1347614"/>
            <a:chExt cx="1280211" cy="640662"/>
          </a:xfrm>
        </p:grpSpPr>
        <p:sp>
          <p:nvSpPr>
            <p:cNvPr id="73" name="椭圆 72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退 出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551933" y="2340216"/>
            <a:ext cx="1280211" cy="640662"/>
            <a:chOff x="5004048" y="1347614"/>
            <a:chExt cx="1280211" cy="640662"/>
          </a:xfrm>
        </p:grpSpPr>
        <p:sp>
          <p:nvSpPr>
            <p:cNvPr id="76" name="椭圆 75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61"/>
            <p:cNvSpPr txBox="1"/>
            <p:nvPr/>
          </p:nvSpPr>
          <p:spPr>
            <a:xfrm>
              <a:off x="5214966" y="1447863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运 行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2694871" y="3314416"/>
            <a:ext cx="1280211" cy="640662"/>
            <a:chOff x="5004048" y="1347614"/>
            <a:chExt cx="1280211" cy="640662"/>
          </a:xfrm>
        </p:grpSpPr>
        <p:sp>
          <p:nvSpPr>
            <p:cNvPr id="79" name="椭圆 78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 待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1" name="弧形 80"/>
          <p:cNvSpPr/>
          <p:nvPr/>
        </p:nvSpPr>
        <p:spPr>
          <a:xfrm rot="-2760000">
            <a:off x="2558990" y="2141837"/>
            <a:ext cx="1484437" cy="1532939"/>
          </a:xfrm>
          <a:prstGeom prst="arc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/>
          <p:cNvCxnSpPr/>
          <p:nvPr/>
        </p:nvCxnSpPr>
        <p:spPr>
          <a:xfrm flipV="1">
            <a:off x="4199073" y="1973254"/>
            <a:ext cx="0" cy="35799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2470879" y="2002722"/>
            <a:ext cx="0" cy="357997"/>
          </a:xfrm>
          <a:prstGeom prst="straightConnector1">
            <a:avLst/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弧形 83"/>
          <p:cNvSpPr/>
          <p:nvPr/>
        </p:nvSpPr>
        <p:spPr>
          <a:xfrm>
            <a:off x="3638589" y="2336859"/>
            <a:ext cx="671769" cy="1328491"/>
          </a:xfrm>
          <a:prstGeom prst="arc">
            <a:avLst>
              <a:gd name="adj1" fmla="val 53704"/>
              <a:gd name="adj2" fmla="val 5400000"/>
            </a:avLst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弧形 84"/>
          <p:cNvSpPr/>
          <p:nvPr/>
        </p:nvSpPr>
        <p:spPr>
          <a:xfrm flipH="1">
            <a:off x="2326680" y="2359810"/>
            <a:ext cx="692649" cy="1308095"/>
          </a:xfrm>
          <a:prstGeom prst="arc">
            <a:avLst>
              <a:gd name="adj1" fmla="val 53704"/>
              <a:gd name="adj2" fmla="val 5400000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1" grpId="1" animBg="1"/>
      <p:bldP spid="81" grpId="2" animBg="1"/>
      <p:bldP spid="81" grpId="3" animBg="1"/>
      <p:bldP spid="84" grpId="0" animBg="1"/>
      <p:bldP spid="84" grpId="1" animBg="1"/>
      <p:bldP spid="85" grpId="0" animBg="1"/>
      <p:bldP spid="85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5064</TotalTime>
  <Words>362</Words>
  <Application>Microsoft Office PowerPoint</Application>
  <PresentationFormat>全屏显示(16:9)</PresentationFormat>
  <Paragraphs>130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Monotype Sorts</vt:lpstr>
      <vt:lpstr>MS PGothic</vt:lpstr>
      <vt:lpstr>SimSun</vt:lpstr>
      <vt:lpstr>SimSun</vt:lpstr>
      <vt:lpstr>微软雅黑</vt:lpstr>
      <vt:lpstr>张海山锐谐体2.0-授权联系：Samtype@QQ.com</vt:lpstr>
      <vt:lpstr>Arial</vt:lpstr>
      <vt:lpstr>Calibri</vt:lpstr>
      <vt:lpstr>Office 主题</vt:lpstr>
      <vt:lpstr>进程和线程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733</cp:revision>
  <dcterms:created xsi:type="dcterms:W3CDTF">2015-01-11T06:38:50Z</dcterms:created>
  <dcterms:modified xsi:type="dcterms:W3CDTF">2015-03-21T06:04:59Z</dcterms:modified>
</cp:coreProperties>
</file>