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35" r:id="rId2"/>
    <p:sldId id="467" r:id="rId3"/>
    <p:sldId id="459" r:id="rId4"/>
    <p:sldId id="460" r:id="rId5"/>
    <p:sldId id="461" r:id="rId6"/>
    <p:sldId id="462" r:id="rId7"/>
    <p:sldId id="463" r:id="rId8"/>
    <p:sldId id="464" r:id="rId9"/>
    <p:sldId id="465" r:id="rId10"/>
    <p:sldId id="466" r:id="rId11"/>
    <p:sldId id="457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CCFFFF"/>
    <a:srgbClr val="33FFFF"/>
    <a:srgbClr val="0EB1C8"/>
    <a:srgbClr val="0093DD"/>
    <a:srgbClr val="005072"/>
    <a:srgbClr val="FFCCFF"/>
    <a:srgbClr val="FF99CC"/>
    <a:srgbClr val="FDD000"/>
    <a:srgbClr val="005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>
      <p:cViewPr varScale="1">
        <p:scale>
          <a:sx n="108" d="100"/>
          <a:sy n="108" d="100"/>
        </p:scale>
        <p:origin x="182" y="86"/>
      </p:cViewPr>
      <p:guideLst>
        <p:guide orient="horz" pos="1620"/>
        <p:guide pos="2880"/>
        <p:guide orient="horz" pos="1847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17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457813" y="962207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1515" y="9079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1391131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1693938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636788" y="1282720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36788" y="1594754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2006730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636788" y="1907546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2323232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636788" y="2224048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2636024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636788" y="253684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3287852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636788" y="3188668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3604354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636788" y="350517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3917146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636788" y="3817962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4230429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636788" y="413124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357388" y="2862823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81515" y="288822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644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861249" y="2134830"/>
            <a:ext cx="3493272" cy="954107"/>
            <a:chOff x="834646" y="1384068"/>
            <a:chExt cx="3493272" cy="954107"/>
          </a:xfrm>
        </p:grpSpPr>
        <p:sp>
          <p:nvSpPr>
            <p:cNvPr id="83" name="Text Box 2"/>
            <p:cNvSpPr txBox="1">
              <a:spLocks noChangeArrowheads="1"/>
            </p:cNvSpPr>
            <p:nvPr/>
          </p:nvSpPr>
          <p:spPr bwMode="auto">
            <a:xfrm>
              <a:off x="1120792" y="1384068"/>
              <a:ext cx="3207126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等待→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就绪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进程要等待某事件到来时，它从阻塞状态变到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就绪状态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4"/>
            <p:cNvSpPr txBox="1"/>
            <p:nvPr/>
          </p:nvSpPr>
          <p:spPr>
            <a:xfrm>
              <a:off x="834646" y="13933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14869" y="1627328"/>
            <a:ext cx="4054644" cy="3304311"/>
            <a:chOff x="114869" y="1627328"/>
            <a:chExt cx="4054644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14869" y="1627328"/>
              <a:ext cx="4054644" cy="2950417"/>
              <a:chOff x="376273" y="1667425"/>
              <a:chExt cx="4054644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57150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76273" y="2681753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736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66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63" name="弧形 62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55" name="椭圆 54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42" name="组合 41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53" name="椭圆 52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43" name="组合 42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51" name="椭圆 50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44" name="弧形 43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5" name="直接箭头连接符 44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组合 45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49" name="椭圆 48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48" name="弧形 47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57" name="组合 56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60" name="椭圆 5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59" name="直接箭头连接符 58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弧形 61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09987" y="4597912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进程在整个生命周期分为三种基本状态</a:t>
            </a:r>
            <a:endParaRPr lang="zh-CN" altLang="en-US" sz="2000" dirty="0"/>
          </a:p>
        </p:txBody>
      </p:sp>
      <p:grpSp>
        <p:nvGrpSpPr>
          <p:cNvPr id="67" name="组合 66"/>
          <p:cNvGrpSpPr/>
          <p:nvPr/>
        </p:nvGrpSpPr>
        <p:grpSpPr>
          <a:xfrm>
            <a:off x="782202" y="1987155"/>
            <a:ext cx="1280211" cy="640662"/>
            <a:chOff x="5004048" y="1347614"/>
            <a:chExt cx="1280211" cy="640662"/>
          </a:xfrm>
        </p:grpSpPr>
        <p:sp>
          <p:nvSpPr>
            <p:cNvPr id="70" name="椭圆 69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创 建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82202" y="2985814"/>
            <a:ext cx="1280211" cy="640662"/>
            <a:chOff x="5004048" y="1347614"/>
            <a:chExt cx="1280211" cy="640662"/>
          </a:xfrm>
        </p:grpSpPr>
        <p:sp>
          <p:nvSpPr>
            <p:cNvPr id="79" name="椭圆 78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 绪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17536" y="1958656"/>
            <a:ext cx="1280211" cy="640662"/>
            <a:chOff x="5004048" y="1347614"/>
            <a:chExt cx="1280211" cy="640662"/>
          </a:xfrm>
        </p:grpSpPr>
        <p:sp>
          <p:nvSpPr>
            <p:cNvPr id="84" name="椭圆 83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退 出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510448" y="2964403"/>
            <a:ext cx="1280211" cy="640662"/>
            <a:chOff x="5004048" y="1347614"/>
            <a:chExt cx="1280211" cy="640662"/>
          </a:xfrm>
        </p:grpSpPr>
        <p:sp>
          <p:nvSpPr>
            <p:cNvPr id="90" name="椭圆 89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TextBox 61"/>
            <p:cNvSpPr txBox="1"/>
            <p:nvPr/>
          </p:nvSpPr>
          <p:spPr>
            <a:xfrm>
              <a:off x="5214966" y="1447863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 行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646298" y="3931515"/>
            <a:ext cx="1280211" cy="640662"/>
            <a:chOff x="5004048" y="1347614"/>
            <a:chExt cx="1280211" cy="640662"/>
          </a:xfrm>
        </p:grpSpPr>
        <p:sp>
          <p:nvSpPr>
            <p:cNvPr id="93" name="椭圆 92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 待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09323" y="1200039"/>
            <a:ext cx="3241777" cy="406153"/>
            <a:chOff x="3927225" y="765507"/>
            <a:chExt cx="3241777" cy="406153"/>
          </a:xfrm>
        </p:grpSpPr>
        <p:sp>
          <p:nvSpPr>
            <p:cNvPr id="96" name="TextBox 2"/>
            <p:cNvSpPr txBox="1"/>
            <p:nvPr/>
          </p:nvSpPr>
          <p:spPr>
            <a:xfrm>
              <a:off x="4226281" y="771550"/>
              <a:ext cx="29427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运行状态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(Running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)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97" name="TextBox 4"/>
            <p:cNvSpPr txBox="1"/>
            <p:nvPr/>
          </p:nvSpPr>
          <p:spPr>
            <a:xfrm>
              <a:off x="3927225" y="76550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8" name="TextBox 2"/>
          <p:cNvSpPr txBox="1"/>
          <p:nvPr/>
        </p:nvSpPr>
        <p:spPr>
          <a:xfrm>
            <a:off x="4008379" y="1542823"/>
            <a:ext cx="38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正在处理机上运行</a:t>
            </a:r>
            <a:endParaRPr lang="zh-CN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02" name="TextBox 3"/>
          <p:cNvSpPr txBox="1"/>
          <p:nvPr/>
        </p:nvSpPr>
        <p:spPr>
          <a:xfrm>
            <a:off x="4013116" y="1846075"/>
            <a:ext cx="3275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获得了除处理机之外的所需资源，得到处理机即可运行</a:t>
            </a:r>
            <a:endParaRPr lang="zh-CN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06" name="TextBox 7"/>
          <p:cNvSpPr txBox="1"/>
          <p:nvPr/>
        </p:nvSpPr>
        <p:spPr>
          <a:xfrm>
            <a:off x="4008379" y="2098835"/>
            <a:ext cx="391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正在等待某一事件的出现而暂停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运行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13" name="TextBox 2"/>
          <p:cNvSpPr txBox="1"/>
          <p:nvPr/>
        </p:nvSpPr>
        <p:spPr>
          <a:xfrm>
            <a:off x="4052154" y="2444155"/>
            <a:ext cx="384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一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个进程正在被创建，还没被转到就绪状态之前的状态</a:t>
            </a:r>
            <a:endParaRPr lang="zh-CN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14" name="TextBox 3"/>
          <p:cNvSpPr txBox="1"/>
          <p:nvPr/>
        </p:nvSpPr>
        <p:spPr>
          <a:xfrm>
            <a:off x="4043135" y="2800548"/>
            <a:ext cx="3869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一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个进程正在从系统中消失时的状态，这是因为进程结束或由于其他原因所导致</a:t>
            </a:r>
            <a:endParaRPr lang="zh-CN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710387" y="1511208"/>
            <a:ext cx="3588256" cy="406899"/>
            <a:chOff x="3928289" y="1443128"/>
            <a:chExt cx="3588256" cy="406899"/>
          </a:xfrm>
        </p:grpSpPr>
        <p:sp>
          <p:nvSpPr>
            <p:cNvPr id="100" name="TextBox 3"/>
            <p:cNvSpPr txBox="1"/>
            <p:nvPr/>
          </p:nvSpPr>
          <p:spPr>
            <a:xfrm>
              <a:off x="4241521" y="1449917"/>
              <a:ext cx="3275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就绪状态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(Ready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)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15" name="TextBox 4"/>
            <p:cNvSpPr txBox="1"/>
            <p:nvPr/>
          </p:nvSpPr>
          <p:spPr>
            <a:xfrm>
              <a:off x="3928289" y="144312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05999" y="1818286"/>
            <a:ext cx="6603715" cy="400110"/>
            <a:chOff x="3924350" y="2435891"/>
            <a:chExt cx="6603715" cy="400110"/>
          </a:xfrm>
        </p:grpSpPr>
        <p:sp>
          <p:nvSpPr>
            <p:cNvPr id="104" name="TextBox 7"/>
            <p:cNvSpPr txBox="1"/>
            <p:nvPr/>
          </p:nvSpPr>
          <p:spPr>
            <a:xfrm>
              <a:off x="4241521" y="2435891"/>
              <a:ext cx="628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等待状态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又称阻塞状态Blocked 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)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16" name="TextBox 4"/>
            <p:cNvSpPr txBox="1"/>
            <p:nvPr/>
          </p:nvSpPr>
          <p:spPr>
            <a:xfrm>
              <a:off x="3924350" y="243589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09323" y="2127243"/>
            <a:ext cx="5951413" cy="400110"/>
            <a:chOff x="3929848" y="3286816"/>
            <a:chExt cx="5951413" cy="400110"/>
          </a:xfrm>
        </p:grpSpPr>
        <p:sp>
          <p:nvSpPr>
            <p:cNvPr id="108" name="TextBox 2"/>
            <p:cNvSpPr txBox="1"/>
            <p:nvPr/>
          </p:nvSpPr>
          <p:spPr>
            <a:xfrm>
              <a:off x="4226229" y="3286816"/>
              <a:ext cx="5655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创建状态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(New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)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17" name="TextBox 4"/>
            <p:cNvSpPr txBox="1"/>
            <p:nvPr/>
          </p:nvSpPr>
          <p:spPr>
            <a:xfrm>
              <a:off x="3929848" y="32868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07904" y="2479430"/>
            <a:ext cx="3299953" cy="406460"/>
            <a:chOff x="3933608" y="4137741"/>
            <a:chExt cx="3299953" cy="406460"/>
          </a:xfrm>
        </p:grpSpPr>
        <p:sp>
          <p:nvSpPr>
            <p:cNvPr id="111" name="TextBox 3"/>
            <p:cNvSpPr txBox="1"/>
            <p:nvPr/>
          </p:nvSpPr>
          <p:spPr>
            <a:xfrm>
              <a:off x="4248792" y="4137741"/>
              <a:ext cx="2984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结束状态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(Exit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)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18" name="TextBox 4"/>
            <p:cNvSpPr txBox="1"/>
            <p:nvPr/>
          </p:nvSpPr>
          <p:spPr>
            <a:xfrm>
              <a:off x="3933608" y="414409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21" name="圆角矩形 120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52635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4" grpId="1"/>
      <p:bldP spid="98" grpId="0"/>
      <p:bldP spid="98" grpId="1"/>
      <p:bldP spid="102" grpId="0"/>
      <p:bldP spid="102" grpId="1"/>
      <p:bldP spid="106" grpId="0"/>
      <p:bldP spid="106" grpId="1"/>
      <p:bldP spid="113" grpId="0"/>
      <p:bldP spid="113" grpId="1"/>
      <p:bldP spid="114" grpId="0"/>
      <p:bldP spid="11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129" name="弧形 128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0" name="组合 129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131" name="组合 130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53" name="组合 152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67" name="椭圆 166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8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54" name="组合 153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65" name="椭圆 164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6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55" name="组合 154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63" name="椭圆 162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4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56" name="弧形 155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7" name="直接箭头连接符 156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组合 157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59" name="组合 158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61" name="椭圆 160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60" name="弧形 159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32" name="组合 131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49" name="组合 148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51" name="椭圆 150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弧形 132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圆角矩形 133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6" name="圆角矩形 135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8" name="圆角矩形 137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0" name="圆角矩形 139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2" name="圆角矩形 141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4" name="圆角矩形 143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47" name="直接箭头连接符 146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组合 171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73" name="圆角矩形 172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7027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959682" y="1974356"/>
            <a:ext cx="3190428" cy="954107"/>
            <a:chOff x="834646" y="1016735"/>
            <a:chExt cx="3190428" cy="954107"/>
          </a:xfrm>
        </p:grpSpPr>
        <p:sp>
          <p:nvSpPr>
            <p:cNvPr id="83" name="TextBox 1"/>
            <p:cNvSpPr txBox="1"/>
            <p:nvPr/>
          </p:nvSpPr>
          <p:spPr>
            <a:xfrm>
              <a:off x="1135038" y="1016735"/>
              <a:ext cx="28900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2781300" algn="l"/>
                </a:tabLst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NULL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→创建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tabLst>
                  <a:tab pos="278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个新进程被产生出来执行一个程序</a:t>
              </a:r>
            </a:p>
          </p:txBody>
        </p:sp>
        <p:sp>
          <p:nvSpPr>
            <p:cNvPr id="84" name="TextBox 4"/>
            <p:cNvSpPr txBox="1"/>
            <p:nvPr/>
          </p:nvSpPr>
          <p:spPr>
            <a:xfrm>
              <a:off x="834646" y="10210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683568" y="1617035"/>
            <a:ext cx="655949" cy="338554"/>
            <a:chOff x="1047033" y="651041"/>
            <a:chExt cx="698173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981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9748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3807421" y="1676758"/>
            <a:ext cx="3572891" cy="1233095"/>
            <a:chOff x="834646" y="1657344"/>
            <a:chExt cx="3572891" cy="1233095"/>
          </a:xfrm>
        </p:grpSpPr>
        <p:sp>
          <p:nvSpPr>
            <p:cNvPr id="86" name="TextBox 3"/>
            <p:cNvSpPr txBox="1"/>
            <p:nvPr/>
          </p:nvSpPr>
          <p:spPr>
            <a:xfrm>
              <a:off x="1135038" y="1659333"/>
              <a:ext cx="3272499" cy="12311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714375" algn="l"/>
                </a:tabLst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创建→就绪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tabLst>
                  <a:tab pos="71437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进程被创建完成并初始化后，一切就绪准备运行时，变为就绪状态</a:t>
              </a:r>
              <a:endPara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7"/>
            <p:cNvSpPr txBox="1"/>
            <p:nvPr/>
          </p:nvSpPr>
          <p:spPr>
            <a:xfrm>
              <a:off x="834646" y="165734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9" name="弧形 88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3" name="组合 112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7" name="椭圆 126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4" name="组合 113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5" name="椭圆 124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5" name="组合 114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3" name="椭圆 122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4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6" name="弧形 115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7" name="直接箭头连接符 116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8" name="组合 117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9" name="组合 118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21" name="椭圆 120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2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20" name="弧形 119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2" name="组合 91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9" name="组合 108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11" name="椭圆 110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10" name="直接箭头连接符 109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弧形 92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圆角矩形 93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圆角矩形 95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8" name="圆角矩形 97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4" name="圆角矩形 103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7" name="直接箭头连接符 106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组合 131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3" name="圆角矩形 132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64724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3875004" y="1712170"/>
            <a:ext cx="3361292" cy="1235608"/>
            <a:chOff x="834646" y="1021012"/>
            <a:chExt cx="3282807" cy="1235608"/>
          </a:xfrm>
        </p:grpSpPr>
        <p:sp>
          <p:nvSpPr>
            <p:cNvPr id="84" name="Text Box 2"/>
            <p:cNvSpPr txBox="1">
              <a:spLocks noChangeArrowheads="1"/>
            </p:cNvSpPr>
            <p:nvPr/>
          </p:nvSpPr>
          <p:spPr bwMode="auto">
            <a:xfrm>
              <a:off x="1135038" y="1025514"/>
              <a:ext cx="2982415" cy="1231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就绪→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运行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处于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就绪状态的进程被进程调度程序选中后，就分配到处理机上来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运行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4"/>
            <p:cNvSpPr txBox="1"/>
            <p:nvPr/>
          </p:nvSpPr>
          <p:spPr>
            <a:xfrm>
              <a:off x="834646" y="10210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7" name="弧形 86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9" name="组合 88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5" name="椭圆 124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3" name="椭圆 122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4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3" name="组合 112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1" name="椭圆 120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4" name="弧形 113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5" name="直接箭头连接符 114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6" name="组合 115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7" name="组合 116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9" name="椭圆 118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8" name="弧形 117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0" name="组合 89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7" name="组合 106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9" name="椭圆 108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08" name="直接箭头连接符 107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弧形 90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圆角矩形 91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圆角矩形 93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圆角矩形 95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8" name="圆角矩形 97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5" name="直接箭头连接符 104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组合 129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1" name="圆角矩形 130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43401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942833" y="1834560"/>
            <a:ext cx="3162554" cy="1231106"/>
            <a:chOff x="834646" y="2025646"/>
            <a:chExt cx="3162554" cy="1231106"/>
          </a:xfrm>
        </p:grpSpPr>
        <p:sp>
          <p:nvSpPr>
            <p:cNvPr id="83" name="Text Box 2"/>
            <p:cNvSpPr txBox="1">
              <a:spLocks noChangeArrowheads="1"/>
            </p:cNvSpPr>
            <p:nvPr/>
          </p:nvSpPr>
          <p:spPr bwMode="auto">
            <a:xfrm>
              <a:off x="1135038" y="2025646"/>
              <a:ext cx="2862162" cy="1231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运行→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结束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进程表示它已经完成或者因出错，当前运行进程会由操作系统作结束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处理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5"/>
            <p:cNvSpPr txBox="1"/>
            <p:nvPr/>
          </p:nvSpPr>
          <p:spPr>
            <a:xfrm>
              <a:off x="834646" y="20287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4835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756997" y="1727015"/>
            <a:ext cx="3560012" cy="1235868"/>
            <a:chOff x="834646" y="2949578"/>
            <a:chExt cx="3560012" cy="1235868"/>
          </a:xfrm>
        </p:grpSpPr>
        <p:sp>
          <p:nvSpPr>
            <p:cNvPr id="83" name="Text Box 2"/>
            <p:cNvSpPr txBox="1">
              <a:spLocks noChangeArrowheads="1"/>
            </p:cNvSpPr>
            <p:nvPr/>
          </p:nvSpPr>
          <p:spPr bwMode="auto">
            <a:xfrm>
              <a:off x="1135038" y="2954340"/>
              <a:ext cx="3259620" cy="1231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运行→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就绪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处于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运行状态的进程在其运行过程中，由于分配给它的处理机时间片用完而让出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处理机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6"/>
            <p:cNvSpPr txBox="1"/>
            <p:nvPr/>
          </p:nvSpPr>
          <p:spPr>
            <a:xfrm>
              <a:off x="834646" y="294957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57150">
              <a:solidFill>
                <a:srgbClr val="C00000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62268" y="3643642"/>
                <a:ext cx="9155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2923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775947" y="1995673"/>
            <a:ext cx="3172317" cy="954107"/>
            <a:chOff x="443598" y="1038214"/>
            <a:chExt cx="6995977" cy="954107"/>
          </a:xfrm>
        </p:grpSpPr>
        <p:sp>
          <p:nvSpPr>
            <p:cNvPr id="83" name="Text Box 2"/>
            <p:cNvSpPr txBox="1">
              <a:spLocks noChangeArrowheads="1"/>
            </p:cNvSpPr>
            <p:nvPr/>
          </p:nvSpPr>
          <p:spPr bwMode="auto">
            <a:xfrm>
              <a:off x="1155707" y="1038214"/>
              <a:ext cx="6283868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运行→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进程请求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某资源且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必须等待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3"/>
            <p:cNvSpPr txBox="1"/>
            <p:nvPr/>
          </p:nvSpPr>
          <p:spPr>
            <a:xfrm>
              <a:off x="443598" y="10706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57150">
                    <a:solidFill>
                      <a:srgbClr val="C0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685581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4980</TotalTime>
  <Words>544</Words>
  <Application>Microsoft Office PowerPoint</Application>
  <PresentationFormat>全屏显示(16:9)</PresentationFormat>
  <Paragraphs>173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MS PGothic</vt:lpstr>
      <vt:lpstr>SimSun</vt:lpstr>
      <vt:lpstr>SimSun</vt:lpstr>
      <vt:lpstr>微软雅黑</vt:lpstr>
      <vt:lpstr>张海山锐谐体2.0-授权联系：Samtype@QQ.com</vt:lpstr>
      <vt:lpstr>Arial</vt:lpstr>
      <vt:lpstr>Calibri</vt:lpstr>
      <vt:lpstr>Office 主题</vt:lpstr>
      <vt:lpstr>进程和线程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741</cp:revision>
  <dcterms:created xsi:type="dcterms:W3CDTF">2015-01-11T06:38:50Z</dcterms:created>
  <dcterms:modified xsi:type="dcterms:W3CDTF">2015-03-21T07:34:53Z</dcterms:modified>
</cp:coreProperties>
</file>