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436" r:id="rId2"/>
    <p:sldId id="430" r:id="rId3"/>
    <p:sldId id="431" r:id="rId4"/>
    <p:sldId id="437" r:id="rId5"/>
    <p:sldId id="438" r:id="rId6"/>
    <p:sldId id="440" r:id="rId7"/>
    <p:sldId id="394" r:id="rId8"/>
    <p:sldId id="429" r:id="rId9"/>
    <p:sldId id="442" r:id="rId10"/>
    <p:sldId id="443" r:id="rId11"/>
    <p:sldId id="459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8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76A"/>
    <a:srgbClr val="CCFFFF"/>
    <a:srgbClr val="33FFFF"/>
    <a:srgbClr val="0EB1C8"/>
    <a:srgbClr val="0093DD"/>
    <a:srgbClr val="005072"/>
    <a:srgbClr val="FFCCFF"/>
    <a:srgbClr val="FF99CC"/>
    <a:srgbClr val="FDD000"/>
    <a:srgbClr val="0054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4660"/>
  </p:normalViewPr>
  <p:slideViewPr>
    <p:cSldViewPr>
      <p:cViewPr varScale="1">
        <p:scale>
          <a:sx n="111" d="100"/>
          <a:sy n="111" d="100"/>
        </p:scale>
        <p:origin x="576" y="82"/>
      </p:cViewPr>
      <p:guideLst>
        <p:guide orient="horz" pos="1620"/>
        <p:guide pos="2880"/>
        <p:guide orient="horz" pos="1847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2015/3/21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22" y="782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ctrTitle" idx="4294967295"/>
          </p:nvPr>
        </p:nvSpPr>
        <p:spPr>
          <a:xfrm>
            <a:off x="561976" y="209535"/>
            <a:ext cx="8086725" cy="64770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pPr eaLnBrk="1" hangingPunct="1">
              <a:lnSpc>
                <a:spcPct val="95000"/>
              </a:lnSpc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进程和线程</a:t>
            </a:r>
            <a:endParaRPr 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21191" y="1074362"/>
            <a:ext cx="600034" cy="35719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1" indent="0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</a:t>
            </a:r>
            <a:endParaRPr lang="en-US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4893" y="102015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1503286"/>
            <a:ext cx="151066" cy="148997"/>
          </a:xfrm>
          <a:prstGeom prst="rect">
            <a:avLst/>
          </a:prstGeom>
          <a:effectLst/>
        </p:spPr>
      </p:pic>
      <p:pic>
        <p:nvPicPr>
          <p:cNvPr id="7" name="图片 6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1806093"/>
            <a:ext cx="151066" cy="148997"/>
          </a:xfrm>
          <a:prstGeom prst="rect">
            <a:avLst/>
          </a:prstGeom>
          <a:effectLst/>
        </p:spPr>
      </p:pic>
      <p:sp>
        <p:nvSpPr>
          <p:cNvPr id="18" name="矩形 17"/>
          <p:cNvSpPr/>
          <p:nvPr/>
        </p:nvSpPr>
        <p:spPr>
          <a:xfrm>
            <a:off x="1500166" y="1394875"/>
            <a:ext cx="207170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defTabSz="457200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进程的概念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500166" y="1706909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进程控制块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0" name="图片 29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2118885"/>
            <a:ext cx="151066" cy="148997"/>
          </a:xfrm>
          <a:prstGeom prst="rect">
            <a:avLst/>
          </a:prstGeom>
          <a:effectLst/>
        </p:spPr>
      </p:pic>
      <p:sp>
        <p:nvSpPr>
          <p:cNvPr id="31" name="矩形 30"/>
          <p:cNvSpPr/>
          <p:nvPr/>
        </p:nvSpPr>
        <p:spPr>
          <a:xfrm>
            <a:off x="1500166" y="2019701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进程状态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2" name="图片 31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2435387"/>
            <a:ext cx="151066" cy="148997"/>
          </a:xfrm>
          <a:prstGeom prst="rect">
            <a:avLst/>
          </a:prstGeom>
          <a:effectLst/>
        </p:spPr>
      </p:pic>
      <p:sp>
        <p:nvSpPr>
          <p:cNvPr id="33" name="矩形 32"/>
          <p:cNvSpPr/>
          <p:nvPr/>
        </p:nvSpPr>
        <p:spPr>
          <a:xfrm>
            <a:off x="1500166" y="2336203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三状态进程模型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4" name="图片 33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2748179"/>
            <a:ext cx="151066" cy="148997"/>
          </a:xfrm>
          <a:prstGeom prst="rect">
            <a:avLst/>
          </a:prstGeom>
          <a:effectLst/>
        </p:spPr>
      </p:pic>
      <p:sp>
        <p:nvSpPr>
          <p:cNvPr id="35" name="矩形 34"/>
          <p:cNvSpPr/>
          <p:nvPr/>
        </p:nvSpPr>
        <p:spPr>
          <a:xfrm>
            <a:off x="1500166" y="2648995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挂起进程模型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6" name="图片 35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3400007"/>
            <a:ext cx="151066" cy="148997"/>
          </a:xfrm>
          <a:prstGeom prst="rect">
            <a:avLst/>
          </a:prstGeom>
          <a:effectLst/>
        </p:spPr>
      </p:pic>
      <p:sp>
        <p:nvSpPr>
          <p:cNvPr id="37" name="矩形 36"/>
          <p:cNvSpPr/>
          <p:nvPr/>
        </p:nvSpPr>
        <p:spPr>
          <a:xfrm>
            <a:off x="1500166" y="3300823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为什么引入线程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8" name="图片 37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3716509"/>
            <a:ext cx="151066" cy="148997"/>
          </a:xfrm>
          <a:prstGeom prst="rect">
            <a:avLst/>
          </a:prstGeom>
          <a:effectLst/>
        </p:spPr>
      </p:pic>
      <p:sp>
        <p:nvSpPr>
          <p:cNvPr id="39" name="矩形 38"/>
          <p:cNvSpPr/>
          <p:nvPr/>
        </p:nvSpPr>
        <p:spPr>
          <a:xfrm>
            <a:off x="1500166" y="3617325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线程的概念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40" name="图片 39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4029301"/>
            <a:ext cx="151066" cy="148997"/>
          </a:xfrm>
          <a:prstGeom prst="rect">
            <a:avLst/>
          </a:prstGeom>
          <a:effectLst/>
        </p:spPr>
      </p:pic>
      <p:sp>
        <p:nvSpPr>
          <p:cNvPr id="41" name="矩形 40"/>
          <p:cNvSpPr/>
          <p:nvPr/>
        </p:nvSpPr>
        <p:spPr>
          <a:xfrm>
            <a:off x="1500166" y="3930117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用户线程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42" name="图片 41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4342584"/>
            <a:ext cx="151066" cy="148997"/>
          </a:xfrm>
          <a:prstGeom prst="rect">
            <a:avLst/>
          </a:prstGeom>
          <a:effectLst/>
        </p:spPr>
      </p:pic>
      <p:sp>
        <p:nvSpPr>
          <p:cNvPr id="43" name="矩形 42"/>
          <p:cNvSpPr/>
          <p:nvPr/>
        </p:nvSpPr>
        <p:spPr>
          <a:xfrm>
            <a:off x="1500166" y="4243400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内核线程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220766" y="2974978"/>
            <a:ext cx="85725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线程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44893" y="300037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5" name="图片 24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643"/>
            <a:ext cx="9140974" cy="5141934"/>
          </a:xfrm>
          <a:prstGeom prst="rect">
            <a:avLst/>
          </a:prstGeom>
        </p:spPr>
      </p:pic>
      <p:pic>
        <p:nvPicPr>
          <p:cNvPr id="26" name="图片 25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16449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2928926" y="171450"/>
            <a:ext cx="3243258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3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线程与进程的比较</a:t>
            </a:r>
            <a:r>
              <a:rPr lang="en-US" altLang="zh-CN" sz="3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3000" b="1" dirty="0">
              <a:solidFill>
                <a:srgbClr val="11576A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2710" y="998766"/>
            <a:ext cx="5941898" cy="414330"/>
            <a:chOff x="842710" y="998766"/>
            <a:chExt cx="5941898" cy="414330"/>
          </a:xfrm>
        </p:grpSpPr>
        <p:sp>
          <p:nvSpPr>
            <p:cNvPr id="12293" name="Rectangle 3"/>
            <p:cNvSpPr>
              <a:spLocks noChangeArrowheads="1"/>
            </p:cNvSpPr>
            <p:nvPr/>
          </p:nvSpPr>
          <p:spPr bwMode="auto">
            <a:xfrm>
              <a:off x="1171352" y="998766"/>
              <a:ext cx="5613256" cy="414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进程是资源分配单位，线程是</a:t>
              </a:r>
              <a:r>
                <a:rPr lang="en-US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CPU</a:t>
              </a:r>
              <a:r>
                <a:rPr lang="zh-CN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调度单位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42710" y="1012986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2710" y="1998604"/>
            <a:ext cx="5601498" cy="707886"/>
            <a:chOff x="842710" y="1998604"/>
            <a:chExt cx="5601498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842710" y="1998604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199900" y="1998604"/>
              <a:ext cx="524430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线程具有就绪、等待和运行三种基本状态和状态间的转换关系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2710" y="1341658"/>
            <a:ext cx="5941898" cy="414330"/>
            <a:chOff x="842710" y="1341658"/>
            <a:chExt cx="5941898" cy="414330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1171352" y="1341658"/>
              <a:ext cx="5613256" cy="414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进程</a:t>
              </a:r>
              <a:r>
                <a:rPr lang="zh-CN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拥有一个完整的资源平台，而线程只独享指令流执行的必要资源，如寄存器和栈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42710" y="1355878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2710" y="2627542"/>
            <a:ext cx="5963510" cy="2065208"/>
            <a:chOff x="842710" y="2627542"/>
            <a:chExt cx="5963510" cy="2065208"/>
          </a:xfrm>
        </p:grpSpPr>
        <p:sp>
          <p:nvSpPr>
            <p:cNvPr id="8" name="TextBox 7"/>
            <p:cNvSpPr txBox="1"/>
            <p:nvPr/>
          </p:nvSpPr>
          <p:spPr>
            <a:xfrm>
              <a:off x="842710" y="2627542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5026" y="3113094"/>
              <a:ext cx="140641" cy="148997"/>
            </a:xfrm>
            <a:prstGeom prst="rect">
              <a:avLst/>
            </a:prstGeom>
            <a:effectLst/>
          </p:spPr>
        </p:pic>
        <p:sp>
          <p:nvSpPr>
            <p:cNvPr id="19" name="矩形 18"/>
            <p:cNvSpPr/>
            <p:nvPr/>
          </p:nvSpPr>
          <p:spPr>
            <a:xfrm>
              <a:off x="1199900" y="2627542"/>
              <a:ext cx="558667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线程能减少并发执行的时间和空间开销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484520" y="2970218"/>
              <a:ext cx="312693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线程的创建时间比进程短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5026" y="3442388"/>
              <a:ext cx="140641" cy="148997"/>
            </a:xfrm>
            <a:prstGeom prst="rect">
              <a:avLst/>
            </a:prstGeom>
            <a:effectLst/>
          </p:spPr>
        </p:pic>
        <p:sp>
          <p:nvSpPr>
            <p:cNvPr id="24" name="矩形 23"/>
            <p:cNvSpPr/>
            <p:nvPr/>
          </p:nvSpPr>
          <p:spPr>
            <a:xfrm>
              <a:off x="1484520" y="3299512"/>
              <a:ext cx="312693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线程的终止时间比进程短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5026" y="3770550"/>
              <a:ext cx="140641" cy="148997"/>
            </a:xfrm>
            <a:prstGeom prst="rect">
              <a:avLst/>
            </a:prstGeom>
            <a:effectLst/>
          </p:spPr>
        </p:pic>
        <p:sp>
          <p:nvSpPr>
            <p:cNvPr id="26" name="矩形 25"/>
            <p:cNvSpPr/>
            <p:nvPr/>
          </p:nvSpPr>
          <p:spPr>
            <a:xfrm>
              <a:off x="1484520" y="3627674"/>
              <a:ext cx="467165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同一进程内的线程切换时间比进程短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5026" y="4127740"/>
              <a:ext cx="140641" cy="148997"/>
            </a:xfrm>
            <a:prstGeom prst="rect">
              <a:avLst/>
            </a:prstGeom>
            <a:effectLst/>
          </p:spPr>
        </p:pic>
        <p:sp>
          <p:nvSpPr>
            <p:cNvPr id="28" name="矩形 27"/>
            <p:cNvSpPr/>
            <p:nvPr/>
          </p:nvSpPr>
          <p:spPr>
            <a:xfrm>
              <a:off x="1484520" y="3984864"/>
              <a:ext cx="53217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由于同一进程的各线程间共享内存和文件资源，可不通过内核进行直接通信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241270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6" name="图片 5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8660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00298" y="214296"/>
            <a:ext cx="41434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为什么引入线程</a:t>
            </a:r>
            <a:endParaRPr lang="zh-CN" altLang="en-US" sz="3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41338" y="1058852"/>
            <a:ext cx="65453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编写一个</a:t>
            </a:r>
            <a:r>
              <a:rPr lang="en-US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MP3</a:t>
            </a: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播放软件。核心功能模块有三个：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18423" y="2071684"/>
            <a:ext cx="4553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）把解压缩后的音频数据播放出来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07309" y="1727194"/>
            <a:ext cx="3393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）对数据进行解压缩</a:t>
            </a:r>
            <a:endParaRPr lang="en-US" altLang="zh-CN" sz="2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20009" y="1390642"/>
            <a:ext cx="4536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）从</a:t>
            </a:r>
            <a:r>
              <a:rPr lang="en-US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MP3</a:t>
            </a: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音频文件当中读取数据</a:t>
            </a:r>
            <a:endParaRPr lang="en-US" altLang="zh-CN" sz="2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00298" y="214296"/>
            <a:ext cx="41434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单进程的实现方法</a:t>
            </a:r>
            <a:endParaRPr lang="zh-CN" altLang="en-US" sz="3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188000" y="957263"/>
            <a:ext cx="3384000" cy="3744000"/>
            <a:chOff x="642910" y="957263"/>
            <a:chExt cx="3384000" cy="3744000"/>
          </a:xfrm>
        </p:grpSpPr>
        <p:sp>
          <p:nvSpPr>
            <p:cNvPr id="7" name="Rectangle 2"/>
            <p:cNvSpPr>
              <a:spLocks noChangeArrowheads="1"/>
            </p:cNvSpPr>
            <p:nvPr/>
          </p:nvSpPr>
          <p:spPr bwMode="auto">
            <a:xfrm>
              <a:off x="642910" y="957263"/>
              <a:ext cx="3384000" cy="3744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16200000" scaled="0"/>
            </a:gradFill>
            <a:ln w="952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b="1" dirty="0">
                <a:ea typeface="宋体" charset="0"/>
                <a:cs typeface="宋体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0884" y="1141858"/>
              <a:ext cx="2890984" cy="341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 main( )</a:t>
              </a:r>
              <a:b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</a:br>
              <a: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{</a:t>
              </a:r>
              <a:b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</a:br>
              <a: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        while(TRUE</a:t>
              </a:r>
              <a:r>
                <a:rPr lang="zh-CN" alt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）</a:t>
              </a:r>
              <a:br>
                <a:rPr lang="zh-CN" alt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</a:br>
              <a:r>
                <a:rPr lang="zh-CN" alt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        </a:t>
              </a:r>
              <a: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{</a:t>
              </a:r>
            </a:p>
            <a:p>
              <a: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              Read( );</a:t>
              </a:r>
              <a:b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</a:br>
              <a: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              Decompress( );</a:t>
              </a:r>
              <a:b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</a:br>
              <a: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              Play( );</a:t>
              </a:r>
              <a:b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</a:br>
              <a: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         }</a:t>
              </a:r>
            </a:p>
            <a:p>
              <a: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}</a:t>
              </a:r>
            </a:p>
            <a:p>
              <a: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Read( ) { … }</a:t>
              </a:r>
              <a:b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</a:br>
              <a: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Decompress( ) { … }</a:t>
              </a:r>
            </a:p>
            <a:p>
              <a: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Play( ) { … }</a:t>
              </a:r>
              <a:endParaRPr lang="zh-CN" altLang="en-US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629151" y="990589"/>
            <a:ext cx="2446358" cy="1820060"/>
            <a:chOff x="4629151" y="990589"/>
            <a:chExt cx="2446358" cy="1820060"/>
          </a:xfrm>
        </p:grpSpPr>
        <p:sp>
          <p:nvSpPr>
            <p:cNvPr id="11" name="矩形 10"/>
            <p:cNvSpPr/>
            <p:nvPr/>
          </p:nvSpPr>
          <p:spPr>
            <a:xfrm>
              <a:off x="4648770" y="1304916"/>
              <a:ext cx="24267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1. 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播放出来的声音能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/>
              </a:r>
              <a:b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</a:b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  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否连贯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644008" y="1887319"/>
              <a:ext cx="235949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2. 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各个函数之间不是并发执行，影响资源的使用效率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629151" y="990589"/>
              <a:ext cx="121444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问题：</a:t>
              </a:r>
              <a:endParaRPr lang="en-US" altLang="zh-CN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28596" y="2263378"/>
            <a:ext cx="1785950" cy="681098"/>
            <a:chOff x="428596" y="2263378"/>
            <a:chExt cx="1785950" cy="681098"/>
          </a:xfrm>
        </p:grpSpPr>
        <p:sp>
          <p:nvSpPr>
            <p:cNvPr id="18" name="Text Box 8"/>
            <p:cNvSpPr txBox="1">
              <a:spLocks noChangeArrowheads="1"/>
            </p:cNvSpPr>
            <p:nvPr/>
          </p:nvSpPr>
          <p:spPr bwMode="auto">
            <a:xfrm>
              <a:off x="461934" y="2263378"/>
              <a:ext cx="60305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I/O</a:t>
              </a:r>
            </a:p>
          </p:txBody>
        </p:sp>
        <p:sp>
          <p:nvSpPr>
            <p:cNvPr id="19" name="Text Box 11"/>
            <p:cNvSpPr txBox="1">
              <a:spLocks noChangeArrowheads="1"/>
            </p:cNvSpPr>
            <p:nvPr/>
          </p:nvSpPr>
          <p:spPr bwMode="auto">
            <a:xfrm>
              <a:off x="428596" y="2544366"/>
              <a:ext cx="72487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CPU</a:t>
              </a:r>
            </a:p>
          </p:txBody>
        </p:sp>
        <p:cxnSp>
          <p:nvCxnSpPr>
            <p:cNvPr id="21" name="直接连接符 20"/>
            <p:cNvCxnSpPr/>
            <p:nvPr/>
          </p:nvCxnSpPr>
          <p:spPr>
            <a:xfrm rot="10800000">
              <a:off x="1071538" y="2428874"/>
              <a:ext cx="1143008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10800000">
              <a:off x="1071538" y="2719389"/>
              <a:ext cx="1143008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488" y="214296"/>
            <a:ext cx="34290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多进程的实现方法</a:t>
            </a:r>
            <a:r>
              <a:rPr lang="en-US" altLang="zh-CN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3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86478" y="3638189"/>
            <a:ext cx="597380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存在的问题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进程之间如何通信，共享数据？</a:t>
            </a:r>
            <a:endParaRPr lang="en-US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928646" y="928676"/>
            <a:ext cx="5857932" cy="2571768"/>
            <a:chOff x="928646" y="928676"/>
            <a:chExt cx="5857932" cy="2571768"/>
          </a:xfrm>
        </p:grpSpPr>
        <p:sp>
          <p:nvSpPr>
            <p:cNvPr id="11" name="矩形 10"/>
            <p:cNvSpPr/>
            <p:nvPr/>
          </p:nvSpPr>
          <p:spPr>
            <a:xfrm>
              <a:off x="928662" y="928676"/>
              <a:ext cx="1714512" cy="257176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162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770404" y="928676"/>
              <a:ext cx="2088000" cy="257176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162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5000628" y="928676"/>
              <a:ext cx="1714512" cy="257176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162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928646" y="1049244"/>
              <a:ext cx="1785966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程序</a:t>
              </a:r>
              <a:r>
                <a:rPr 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1</a:t>
              </a:r>
              <a:br>
                <a:rPr 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</a:br>
              <a:r>
                <a:rPr 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main( )</a:t>
              </a:r>
              <a:br>
                <a:rPr 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</a:br>
              <a:r>
                <a:rPr 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{</a:t>
              </a:r>
              <a:br>
                <a:rPr 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</a:br>
              <a:r>
                <a:rPr 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    while(TRUE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）</a:t>
              </a:r>
              <a:b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</a:b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    </a:t>
              </a:r>
              <a:r>
                <a:rPr 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{</a:t>
              </a:r>
            </a:p>
            <a:p>
              <a:r>
                <a:rPr 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          Read( );</a:t>
              </a:r>
              <a:br>
                <a:rPr 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</a:br>
              <a:r>
                <a:rPr 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     }</a:t>
              </a:r>
            </a:p>
            <a:p>
              <a:r>
                <a:rPr 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}</a:t>
              </a:r>
            </a:p>
            <a:p>
              <a:r>
                <a:rPr 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Read( ) { … }</a:t>
              </a:r>
              <a:endParaRPr 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2721515" y="1049244"/>
              <a:ext cx="2221057" cy="2308324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程序</a:t>
              </a:r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2</a:t>
              </a:r>
              <a:b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</a:br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main( )</a:t>
              </a:r>
              <a:b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</a:br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{</a:t>
              </a:r>
              <a:b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</a:br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    while(TRUE</a:t>
              </a:r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）</a:t>
              </a:r>
              <a:b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</a:br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    </a:t>
              </a:r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{</a:t>
              </a:r>
            </a:p>
            <a:p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        Decompress( );</a:t>
              </a:r>
              <a:b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</a:br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     }</a:t>
              </a:r>
            </a:p>
            <a:p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}</a:t>
              </a:r>
            </a:p>
            <a:p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Decompress( ) { … }</a:t>
              </a: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4976467" y="1049244"/>
              <a:ext cx="1810111" cy="2308324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程序</a:t>
              </a:r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3</a:t>
              </a:r>
              <a:b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</a:br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main( )</a:t>
              </a:r>
              <a:b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</a:br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{</a:t>
              </a:r>
              <a:b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</a:br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    while(TRUE</a:t>
              </a:r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）</a:t>
              </a:r>
              <a:b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</a:br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    </a:t>
              </a:r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{</a:t>
              </a:r>
            </a:p>
            <a:p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        Play( );</a:t>
              </a:r>
              <a:b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</a:br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    }</a:t>
              </a:r>
            </a:p>
            <a:p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}</a:t>
              </a:r>
            </a:p>
            <a:p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Play( ) { … }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886478" y="4423019"/>
            <a:ext cx="59738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系统开销较大：创建进程、进程结束、进程切换</a:t>
            </a:r>
            <a:endParaRPr lang="en-US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00298" y="214296"/>
            <a:ext cx="41434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多线程的解决思路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93738" y="2414424"/>
            <a:ext cx="4553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这种实体就是线程（</a:t>
            </a:r>
            <a:r>
              <a:rPr lang="en-US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Thread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16423" y="1058852"/>
            <a:ext cx="6622621" cy="1219039"/>
            <a:chOff x="816423" y="1058852"/>
            <a:chExt cx="6622621" cy="1219039"/>
          </a:xfrm>
        </p:grpSpPr>
        <p:sp>
          <p:nvSpPr>
            <p:cNvPr id="17" name="矩形 16"/>
            <p:cNvSpPr/>
            <p:nvPr/>
          </p:nvSpPr>
          <p:spPr>
            <a:xfrm>
              <a:off x="893738" y="1058852"/>
              <a:ext cx="654530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在进程内部增加一类实体，满足以下特性：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16423" y="1877781"/>
              <a:ext cx="45648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）实体之间共享相同的地址空间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16423" y="1458962"/>
              <a:ext cx="45363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）实体之间可以并发执行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线程的概念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32" name="文本框 1"/>
          <p:cNvSpPr txBox="1"/>
          <p:nvPr/>
        </p:nvSpPr>
        <p:spPr>
          <a:xfrm>
            <a:off x="530980" y="733917"/>
            <a:ext cx="7122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线程是进程的一部分，描述指令流执行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状态。它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是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进程中的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指令执行流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的最小单元，是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CPU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调度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的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基本单位。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707028" y="1232906"/>
            <a:ext cx="1973263" cy="3931132"/>
            <a:chOff x="6010572" y="1206018"/>
            <a:chExt cx="1973263" cy="3931132"/>
          </a:xfrm>
        </p:grpSpPr>
        <p:sp>
          <p:nvSpPr>
            <p:cNvPr id="26" name="Rectangle 42"/>
            <p:cNvSpPr>
              <a:spLocks noChangeArrowheads="1"/>
            </p:cNvSpPr>
            <p:nvPr/>
          </p:nvSpPr>
          <p:spPr bwMode="auto">
            <a:xfrm>
              <a:off x="6186596" y="4767176"/>
              <a:ext cx="1570943" cy="369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进程地址空间</a:t>
              </a:r>
              <a:endParaRPr 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1" name="Rectangle 20"/>
            <p:cNvSpPr>
              <a:spLocks noChangeArrowheads="1"/>
            </p:cNvSpPr>
            <p:nvPr/>
          </p:nvSpPr>
          <p:spPr bwMode="auto">
            <a:xfrm>
              <a:off x="6012160" y="1209588"/>
              <a:ext cx="1968500" cy="3557588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12" name="Rectangle 23"/>
            <p:cNvSpPr>
              <a:spLocks noChangeArrowheads="1"/>
            </p:cNvSpPr>
            <p:nvPr/>
          </p:nvSpPr>
          <p:spPr bwMode="auto">
            <a:xfrm>
              <a:off x="6015335" y="4237918"/>
              <a:ext cx="1968500" cy="540000"/>
            </a:xfrm>
            <a:prstGeom prst="rect">
              <a:avLst/>
            </a:prstGeom>
            <a:gradFill>
              <a:gsLst>
                <a:gs pos="100000">
                  <a:srgbClr val="9966CC"/>
                </a:gs>
                <a:gs pos="0">
                  <a:srgbClr val="CC99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13" name="Rectangle 24"/>
            <p:cNvSpPr>
              <a:spLocks noChangeArrowheads="1"/>
            </p:cNvSpPr>
            <p:nvPr/>
          </p:nvSpPr>
          <p:spPr bwMode="auto">
            <a:xfrm>
              <a:off x="6727075" y="4354800"/>
              <a:ext cx="545021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代码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4" name="Rectangle 26"/>
            <p:cNvSpPr>
              <a:spLocks noChangeArrowheads="1"/>
            </p:cNvSpPr>
            <p:nvPr/>
          </p:nvSpPr>
          <p:spPr bwMode="auto">
            <a:xfrm>
              <a:off x="6015335" y="3809852"/>
              <a:ext cx="1968500" cy="468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15" name="Rectangle 27"/>
            <p:cNvSpPr>
              <a:spLocks noChangeArrowheads="1"/>
            </p:cNvSpPr>
            <p:nvPr/>
          </p:nvSpPr>
          <p:spPr bwMode="auto">
            <a:xfrm>
              <a:off x="6457770" y="3877357"/>
              <a:ext cx="1083630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初始化数据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9" name="Rectangle 34"/>
            <p:cNvSpPr>
              <a:spLocks noChangeArrowheads="1"/>
            </p:cNvSpPr>
            <p:nvPr/>
          </p:nvSpPr>
          <p:spPr bwMode="auto">
            <a:xfrm>
              <a:off x="6010572" y="1881101"/>
              <a:ext cx="1968500" cy="390525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21" name="Rectangle 36"/>
            <p:cNvSpPr>
              <a:spLocks noChangeArrowheads="1"/>
            </p:cNvSpPr>
            <p:nvPr/>
          </p:nvSpPr>
          <p:spPr bwMode="auto">
            <a:xfrm>
              <a:off x="6812080" y="1922154"/>
              <a:ext cx="365485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堆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22" name="Rectangle 37"/>
            <p:cNvSpPr>
              <a:spLocks noChangeArrowheads="1"/>
            </p:cNvSpPr>
            <p:nvPr/>
          </p:nvSpPr>
          <p:spPr bwMode="auto">
            <a:xfrm>
              <a:off x="6010572" y="1495339"/>
              <a:ext cx="1968500" cy="390525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23" name="Rectangle 38"/>
            <p:cNvSpPr>
              <a:spLocks noChangeArrowheads="1"/>
            </p:cNvSpPr>
            <p:nvPr/>
          </p:nvSpPr>
          <p:spPr bwMode="auto">
            <a:xfrm>
              <a:off x="6453007" y="1541774"/>
              <a:ext cx="1083630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代码共享</a:t>
              </a: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库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24" name="Rectangle 39"/>
            <p:cNvSpPr>
              <a:spLocks noChangeArrowheads="1"/>
            </p:cNvSpPr>
            <p:nvPr/>
          </p:nvSpPr>
          <p:spPr bwMode="auto">
            <a:xfrm>
              <a:off x="6012160" y="1216732"/>
              <a:ext cx="1968500" cy="276225"/>
            </a:xfrm>
            <a:prstGeom prst="rect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25" name="Rectangle 40"/>
            <p:cNvSpPr>
              <a:spLocks noChangeArrowheads="1"/>
            </p:cNvSpPr>
            <p:nvPr/>
          </p:nvSpPr>
          <p:spPr bwMode="auto">
            <a:xfrm>
              <a:off x="6723900" y="1206018"/>
              <a:ext cx="545021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段表</a:t>
              </a:r>
              <a:endParaRPr 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44" name="下箭头 43"/>
            <p:cNvSpPr/>
            <p:nvPr/>
          </p:nvSpPr>
          <p:spPr>
            <a:xfrm>
              <a:off x="6782096" y="2289719"/>
              <a:ext cx="428628" cy="252000"/>
            </a:xfrm>
            <a:prstGeom prst="down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53417" y="1555544"/>
            <a:ext cx="2673545" cy="1477328"/>
            <a:chOff x="865833" y="2168522"/>
            <a:chExt cx="2673545" cy="1477328"/>
          </a:xfrm>
        </p:grpSpPr>
        <p:sp>
          <p:nvSpPr>
            <p:cNvPr id="48" name="文本框 1"/>
            <p:cNvSpPr txBox="1"/>
            <p:nvPr/>
          </p:nvSpPr>
          <p:spPr>
            <a:xfrm>
              <a:off x="990192" y="2168522"/>
              <a:ext cx="254918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进程的资源分配角色：进程由一组相关资源构成，包括地址空间（代码段、数据段）、打开的文件等各种资源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42" name="图片 4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33" y="2272628"/>
              <a:ext cx="152577" cy="148997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655138" y="3040038"/>
            <a:ext cx="2602108" cy="923330"/>
            <a:chOff x="865833" y="3605849"/>
            <a:chExt cx="2602108" cy="923330"/>
          </a:xfrm>
        </p:grpSpPr>
        <p:sp>
          <p:nvSpPr>
            <p:cNvPr id="43" name="文本框 1"/>
            <p:cNvSpPr txBox="1"/>
            <p:nvPr/>
          </p:nvSpPr>
          <p:spPr>
            <a:xfrm>
              <a:off x="990193" y="3605849"/>
              <a:ext cx="247774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线程的处理机调度角色：线程描述在进程资源环境中的指令流执行状态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46" name="图片 4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33" y="3709955"/>
              <a:ext cx="152577" cy="148997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5707028" y="2611234"/>
            <a:ext cx="1968500" cy="1227146"/>
            <a:chOff x="6015335" y="2622078"/>
            <a:chExt cx="1968500" cy="1227146"/>
          </a:xfrm>
        </p:grpSpPr>
        <p:sp>
          <p:nvSpPr>
            <p:cNvPr id="16" name="Rectangle 31"/>
            <p:cNvSpPr>
              <a:spLocks noChangeArrowheads="1"/>
            </p:cNvSpPr>
            <p:nvPr/>
          </p:nvSpPr>
          <p:spPr bwMode="auto">
            <a:xfrm>
              <a:off x="6015335" y="3489224"/>
              <a:ext cx="1968500" cy="36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endParaRPr lang="zh-CN" altLang="en-US">
                <a:latin typeface="Times New Roman" charset="0"/>
                <a:ea typeface="SimSun" charset="0"/>
                <a:cs typeface="SimSun" charset="0"/>
              </a:endParaRPr>
            </a:p>
          </p:txBody>
        </p:sp>
        <p:sp>
          <p:nvSpPr>
            <p:cNvPr id="17" name="Rectangle 32"/>
            <p:cNvSpPr>
              <a:spLocks noChangeArrowheads="1"/>
            </p:cNvSpPr>
            <p:nvPr/>
          </p:nvSpPr>
          <p:spPr bwMode="auto">
            <a:xfrm>
              <a:off x="6492235" y="3515015"/>
              <a:ext cx="1014701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线程</a:t>
              </a:r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2</a:t>
              </a: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堆栈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45" name="下箭头 44"/>
            <p:cNvSpPr/>
            <p:nvPr/>
          </p:nvSpPr>
          <p:spPr>
            <a:xfrm>
              <a:off x="6782096" y="2622078"/>
              <a:ext cx="428628" cy="252000"/>
            </a:xfrm>
            <a:prstGeom prst="down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Rectangle 31"/>
            <p:cNvSpPr>
              <a:spLocks noChangeArrowheads="1"/>
            </p:cNvSpPr>
            <p:nvPr/>
          </p:nvSpPr>
          <p:spPr bwMode="auto">
            <a:xfrm>
              <a:off x="6015335" y="2861792"/>
              <a:ext cx="1968500" cy="36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endParaRPr lang="zh-CN" altLang="en-US">
                <a:latin typeface="Times New Roman" charset="0"/>
                <a:ea typeface="SimSun" charset="0"/>
                <a:cs typeface="SimSun" charset="0"/>
              </a:endParaRPr>
            </a:p>
          </p:txBody>
        </p:sp>
        <p:sp>
          <p:nvSpPr>
            <p:cNvPr id="51" name="Rectangle 32"/>
            <p:cNvSpPr>
              <a:spLocks noChangeArrowheads="1"/>
            </p:cNvSpPr>
            <p:nvPr/>
          </p:nvSpPr>
          <p:spPr bwMode="auto">
            <a:xfrm>
              <a:off x="6492235" y="2899892"/>
              <a:ext cx="1014701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线程</a:t>
              </a:r>
              <a:r>
                <a:rPr lang="en-US" altLang="zh-CN" sz="14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1</a:t>
              </a:r>
              <a:r>
                <a:rPr lang="zh-CN" altLang="en-US" sz="14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堆栈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563888" y="1337682"/>
            <a:ext cx="2143140" cy="3395686"/>
            <a:chOff x="3867432" y="1310794"/>
            <a:chExt cx="2143140" cy="3395686"/>
          </a:xfrm>
        </p:grpSpPr>
        <p:sp>
          <p:nvSpPr>
            <p:cNvPr id="52" name="矩形 51"/>
            <p:cNvSpPr/>
            <p:nvPr/>
          </p:nvSpPr>
          <p:spPr>
            <a:xfrm>
              <a:off x="3905532" y="1622504"/>
              <a:ext cx="1214446" cy="1214446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266534" y="1610362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PC</a:t>
              </a:r>
              <a:endParaRPr lang="zh-CN" altLang="en-US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266534" y="190825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SP</a:t>
              </a:r>
              <a:endParaRPr lang="zh-CN" altLang="en-US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266534" y="2479760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  <a:endPara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67432" y="2189246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其他寄存器</a:t>
              </a:r>
              <a:endPara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905532" y="3479892"/>
              <a:ext cx="1214446" cy="1214446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266534" y="3467750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PC</a:t>
              </a:r>
              <a:endParaRPr lang="zh-CN" altLang="en-US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266534" y="37656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SP</a:t>
              </a:r>
              <a:endParaRPr lang="zh-CN" altLang="en-US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66534" y="4337148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  <a:endPara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67432" y="4046634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其他寄存器</a:t>
              </a:r>
              <a:endPara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92415" y="1310794"/>
              <a:ext cx="775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TCB1</a:t>
              </a:r>
              <a:endParaRPr lang="zh-CN" altLang="en-US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092415" y="3122702"/>
              <a:ext cx="775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TCB2</a:t>
              </a:r>
              <a:endParaRPr lang="zh-CN" altLang="en-US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4724688" y="1777522"/>
              <a:ext cx="107157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rot="5400000">
              <a:off x="4465129" y="3099125"/>
              <a:ext cx="2643206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/>
            <p:nvPr/>
          </p:nvCxnSpPr>
          <p:spPr>
            <a:xfrm>
              <a:off x="5773398" y="4420728"/>
              <a:ext cx="214314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V="1">
              <a:off x="4758977" y="3684758"/>
              <a:ext cx="894405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rot="5400000">
              <a:off x="5189035" y="4149105"/>
              <a:ext cx="928694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/>
            <p:nvPr/>
          </p:nvCxnSpPr>
          <p:spPr>
            <a:xfrm>
              <a:off x="5638142" y="4613452"/>
              <a:ext cx="285752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4758186" y="3950310"/>
              <a:ext cx="752312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rot="5400000" flipH="1" flipV="1">
              <a:off x="5037526" y="3487808"/>
              <a:ext cx="9612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/>
            <p:nvPr/>
          </p:nvCxnSpPr>
          <p:spPr>
            <a:xfrm>
              <a:off x="5510506" y="3014828"/>
              <a:ext cx="428628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>
              <a:stCxn id="54" idx="3"/>
            </p:cNvCxnSpPr>
            <p:nvPr/>
          </p:nvCxnSpPr>
          <p:spPr>
            <a:xfrm flipV="1">
              <a:off x="4742946" y="2090902"/>
              <a:ext cx="500852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rot="5400000">
              <a:off x="4479418" y="2827662"/>
              <a:ext cx="1500198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>
              <a:off x="5224754" y="3563472"/>
              <a:ext cx="785818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/>
          <p:cNvGrpSpPr/>
          <p:nvPr/>
        </p:nvGrpSpPr>
        <p:grpSpPr>
          <a:xfrm>
            <a:off x="842480" y="1237350"/>
            <a:ext cx="2342501" cy="3192000"/>
            <a:chOff x="842480" y="1237350"/>
            <a:chExt cx="2342501" cy="3192000"/>
          </a:xfrm>
        </p:grpSpPr>
        <p:sp>
          <p:nvSpPr>
            <p:cNvPr id="2" name="矩形 1"/>
            <p:cNvSpPr/>
            <p:nvPr/>
          </p:nvSpPr>
          <p:spPr bwMode="auto">
            <a:xfrm>
              <a:off x="842481" y="1602475"/>
              <a:ext cx="2342500" cy="360363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ap="flat" cmpd="sng" algn="ctr">
              <a:solidFill>
                <a:srgbClr val="11576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 bwMode="auto">
            <a:xfrm>
              <a:off x="842480" y="1237350"/>
              <a:ext cx="2342501" cy="360363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ap="flat" cmpd="sng" algn="ctr">
              <a:solidFill>
                <a:srgbClr val="11576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4" name="组合 27"/>
            <p:cNvGrpSpPr>
              <a:grpSpLocks/>
            </p:cNvGrpSpPr>
            <p:nvPr/>
          </p:nvGrpSpPr>
          <p:grpSpPr bwMode="auto">
            <a:xfrm>
              <a:off x="940707" y="1286568"/>
              <a:ext cx="540039" cy="276999"/>
              <a:chOff x="1187347" y="1763072"/>
              <a:chExt cx="540000" cy="278255"/>
            </a:xfrm>
          </p:grpSpPr>
          <p:sp>
            <p:nvSpPr>
              <p:cNvPr id="5" name="矩形 15"/>
              <p:cNvSpPr>
                <a:spLocks noChangeArrowheads="1"/>
              </p:cNvSpPr>
              <p:nvPr/>
            </p:nvSpPr>
            <p:spPr bwMode="auto">
              <a:xfrm>
                <a:off x="1187347" y="1793966"/>
                <a:ext cx="540000" cy="216000"/>
              </a:xfrm>
              <a:prstGeom prst="rect">
                <a:avLst/>
              </a:prstGeom>
              <a:solidFill>
                <a:schemeClr val="bg1"/>
              </a:solidFill>
              <a:ln w="28575" algn="ctr">
                <a:solidFill>
                  <a:srgbClr val="00507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6" name="TextBox 18"/>
              <p:cNvSpPr txBox="1">
                <a:spLocks noChangeArrowheads="1"/>
              </p:cNvSpPr>
              <p:nvPr/>
            </p:nvSpPr>
            <p:spPr bwMode="auto">
              <a:xfrm>
                <a:off x="1208362" y="1763072"/>
                <a:ext cx="492407" cy="2782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2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代码</a:t>
                </a:r>
                <a:endPara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7" name="组合 29"/>
            <p:cNvGrpSpPr>
              <a:grpSpLocks/>
            </p:cNvGrpSpPr>
            <p:nvPr/>
          </p:nvGrpSpPr>
          <p:grpSpPr bwMode="auto">
            <a:xfrm>
              <a:off x="1651300" y="1286568"/>
              <a:ext cx="540342" cy="276999"/>
              <a:chOff x="1830289" y="1763072"/>
              <a:chExt cx="540000" cy="278255"/>
            </a:xfrm>
          </p:grpSpPr>
          <p:sp>
            <p:nvSpPr>
              <p:cNvPr id="8" name="矩形 16"/>
              <p:cNvSpPr>
                <a:spLocks noChangeArrowheads="1"/>
              </p:cNvSpPr>
              <p:nvPr/>
            </p:nvSpPr>
            <p:spPr bwMode="auto">
              <a:xfrm>
                <a:off x="1830289" y="1793966"/>
                <a:ext cx="540000" cy="216000"/>
              </a:xfrm>
              <a:prstGeom prst="rect">
                <a:avLst/>
              </a:prstGeom>
              <a:solidFill>
                <a:schemeClr val="bg1"/>
              </a:solidFill>
              <a:ln w="28575" algn="ctr">
                <a:solidFill>
                  <a:srgbClr val="00507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9" name="TextBox 19"/>
              <p:cNvSpPr txBox="1">
                <a:spLocks noChangeArrowheads="1"/>
              </p:cNvSpPr>
              <p:nvPr/>
            </p:nvSpPr>
            <p:spPr bwMode="auto">
              <a:xfrm>
                <a:off x="1844496" y="1763072"/>
                <a:ext cx="492131" cy="2782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2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数据</a:t>
                </a:r>
                <a:endPara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0" name="组合 28"/>
            <p:cNvGrpSpPr>
              <a:grpSpLocks/>
            </p:cNvGrpSpPr>
            <p:nvPr/>
          </p:nvGrpSpPr>
          <p:grpSpPr bwMode="auto">
            <a:xfrm>
              <a:off x="2326557" y="1279031"/>
              <a:ext cx="800219" cy="276999"/>
              <a:chOff x="2444905" y="1755501"/>
              <a:chExt cx="798822" cy="278255"/>
            </a:xfrm>
          </p:grpSpPr>
          <p:sp>
            <p:nvSpPr>
              <p:cNvPr id="11" name="矩形 17"/>
              <p:cNvSpPr>
                <a:spLocks noChangeArrowheads="1"/>
              </p:cNvSpPr>
              <p:nvPr/>
            </p:nvSpPr>
            <p:spPr bwMode="auto">
              <a:xfrm>
                <a:off x="2473231" y="1793966"/>
                <a:ext cx="718891" cy="215998"/>
              </a:xfrm>
              <a:prstGeom prst="rect">
                <a:avLst/>
              </a:prstGeom>
              <a:solidFill>
                <a:schemeClr val="bg1"/>
              </a:solidFill>
              <a:ln w="28575" algn="ctr">
                <a:solidFill>
                  <a:srgbClr val="00507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12" name="TextBox 20"/>
              <p:cNvSpPr txBox="1">
                <a:spLocks noChangeArrowheads="1"/>
              </p:cNvSpPr>
              <p:nvPr/>
            </p:nvSpPr>
            <p:spPr bwMode="auto">
              <a:xfrm>
                <a:off x="2444905" y="1755501"/>
                <a:ext cx="798822" cy="2782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2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打开文件</a:t>
                </a:r>
                <a:endPara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3" name="组合 26"/>
            <p:cNvGrpSpPr>
              <a:grpSpLocks/>
            </p:cNvGrpSpPr>
            <p:nvPr/>
          </p:nvGrpSpPr>
          <p:grpSpPr bwMode="auto">
            <a:xfrm>
              <a:off x="2446930" y="1650531"/>
              <a:ext cx="539780" cy="276999"/>
              <a:chOff x="2480296" y="2150212"/>
              <a:chExt cx="540000" cy="276821"/>
            </a:xfrm>
          </p:grpSpPr>
          <p:sp>
            <p:nvSpPr>
              <p:cNvPr id="14" name="矩形 22"/>
              <p:cNvSpPr>
                <a:spLocks noChangeArrowheads="1"/>
              </p:cNvSpPr>
              <p:nvPr/>
            </p:nvSpPr>
            <p:spPr bwMode="auto">
              <a:xfrm>
                <a:off x="2480296" y="2181222"/>
                <a:ext cx="540000" cy="216000"/>
              </a:xfrm>
              <a:prstGeom prst="rect">
                <a:avLst/>
              </a:prstGeom>
              <a:solidFill>
                <a:schemeClr val="bg1"/>
              </a:solidFill>
              <a:ln w="28575" algn="ctr">
                <a:solidFill>
                  <a:srgbClr val="00507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TextBox 25"/>
              <p:cNvSpPr txBox="1">
                <a:spLocks noChangeArrowheads="1"/>
              </p:cNvSpPr>
              <p:nvPr/>
            </p:nvSpPr>
            <p:spPr bwMode="auto">
              <a:xfrm>
                <a:off x="2498133" y="2150212"/>
                <a:ext cx="492643" cy="2768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2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堆栈</a:t>
                </a:r>
                <a:endPara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6" name="矩形 31"/>
            <p:cNvSpPr>
              <a:spLocks noChangeArrowheads="1"/>
            </p:cNvSpPr>
            <p:nvPr/>
          </p:nvSpPr>
          <p:spPr bwMode="auto">
            <a:xfrm>
              <a:off x="842480" y="1951725"/>
              <a:ext cx="2342501" cy="2143125"/>
            </a:xfrm>
            <a:prstGeom prst="rect">
              <a:avLst/>
            </a:prstGeom>
            <a:noFill/>
            <a:ln w="28575" algn="ctr">
              <a:solidFill>
                <a:srgbClr val="11576A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853593" y="2808975"/>
              <a:ext cx="58221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线程</a:t>
              </a:r>
              <a:endParaRPr lang="zh-CN" altLang="en-US" sz="16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任意多边形 34"/>
            <p:cNvSpPr>
              <a:spLocks noChangeArrowheads="1"/>
            </p:cNvSpPr>
            <p:nvPr/>
          </p:nvSpPr>
          <p:spPr bwMode="auto">
            <a:xfrm>
              <a:off x="2045806" y="2708963"/>
              <a:ext cx="104775" cy="514350"/>
            </a:xfrm>
            <a:custGeom>
              <a:avLst/>
              <a:gdLst>
                <a:gd name="T0" fmla="*/ 42862 w 104775"/>
                <a:gd name="T1" fmla="*/ 0 h 514350"/>
                <a:gd name="T2" fmla="*/ 14287 w 104775"/>
                <a:gd name="T3" fmla="*/ 52387 h 514350"/>
                <a:gd name="T4" fmla="*/ 104775 w 104775"/>
                <a:gd name="T5" fmla="*/ 157162 h 514350"/>
                <a:gd name="T6" fmla="*/ 14287 w 104775"/>
                <a:gd name="T7" fmla="*/ 252412 h 514350"/>
                <a:gd name="T8" fmla="*/ 100012 w 104775"/>
                <a:gd name="T9" fmla="*/ 371475 h 514350"/>
                <a:gd name="T10" fmla="*/ 9525 w 104775"/>
                <a:gd name="T11" fmla="*/ 466725 h 514350"/>
                <a:gd name="T12" fmla="*/ 42862 w 104775"/>
                <a:gd name="T13" fmla="*/ 514350 h 5143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4775"/>
                <a:gd name="T22" fmla="*/ 0 h 514350"/>
                <a:gd name="T23" fmla="*/ 104775 w 104775"/>
                <a:gd name="T24" fmla="*/ 514350 h 5143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4775" h="514350">
                  <a:moveTo>
                    <a:pt x="42862" y="0"/>
                  </a:moveTo>
                  <a:cubicBezTo>
                    <a:pt x="23415" y="13096"/>
                    <a:pt x="3968" y="26193"/>
                    <a:pt x="14287" y="52387"/>
                  </a:cubicBezTo>
                  <a:cubicBezTo>
                    <a:pt x="24606" y="78581"/>
                    <a:pt x="104775" y="123825"/>
                    <a:pt x="104775" y="157162"/>
                  </a:cubicBezTo>
                  <a:cubicBezTo>
                    <a:pt x="104775" y="190499"/>
                    <a:pt x="15081" y="216693"/>
                    <a:pt x="14287" y="252412"/>
                  </a:cubicBezTo>
                  <a:cubicBezTo>
                    <a:pt x="13493" y="288131"/>
                    <a:pt x="100806" y="335756"/>
                    <a:pt x="100012" y="371475"/>
                  </a:cubicBezTo>
                  <a:cubicBezTo>
                    <a:pt x="99218" y="407194"/>
                    <a:pt x="19050" y="442913"/>
                    <a:pt x="9525" y="466725"/>
                  </a:cubicBezTo>
                  <a:cubicBezTo>
                    <a:pt x="0" y="490538"/>
                    <a:pt x="21431" y="502444"/>
                    <a:pt x="42862" y="514350"/>
                  </a:cubicBezTo>
                </a:path>
              </a:pathLst>
            </a:custGeom>
            <a:noFill/>
            <a:ln w="28575" algn="ctr">
              <a:solidFill>
                <a:srgbClr val="11576A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9" name="直接箭头连接符 36"/>
            <p:cNvCxnSpPr>
              <a:cxnSpLocks noChangeShapeType="1"/>
            </p:cNvCxnSpPr>
            <p:nvPr/>
          </p:nvCxnSpPr>
          <p:spPr bwMode="auto">
            <a:xfrm>
              <a:off x="1650518" y="2980425"/>
              <a:ext cx="285750" cy="1588"/>
            </a:xfrm>
            <a:prstGeom prst="straightConnector1">
              <a:avLst/>
            </a:prstGeom>
            <a:noFill/>
            <a:ln w="28575" algn="ctr">
              <a:solidFill>
                <a:srgbClr val="11576A"/>
              </a:solidFill>
              <a:round/>
              <a:headEnd/>
              <a:tailEnd type="triangle" w="med" len="med"/>
            </a:ln>
          </p:spPr>
        </p:cxnSp>
        <p:grpSp>
          <p:nvGrpSpPr>
            <p:cNvPr id="54" name="组合 81"/>
            <p:cNvGrpSpPr>
              <a:grpSpLocks/>
            </p:cNvGrpSpPr>
            <p:nvPr/>
          </p:nvGrpSpPr>
          <p:grpSpPr bwMode="auto">
            <a:xfrm>
              <a:off x="933414" y="1650531"/>
              <a:ext cx="630882" cy="276999"/>
              <a:chOff x="3548293" y="2128266"/>
              <a:chExt cx="631368" cy="276188"/>
            </a:xfrm>
          </p:grpSpPr>
          <p:sp>
            <p:nvSpPr>
              <p:cNvPr id="55" name="矩形 82"/>
              <p:cNvSpPr>
                <a:spLocks noChangeArrowheads="1"/>
              </p:cNvSpPr>
              <p:nvPr/>
            </p:nvSpPr>
            <p:spPr bwMode="auto">
              <a:xfrm>
                <a:off x="3567661" y="2158362"/>
                <a:ext cx="612000" cy="216000"/>
              </a:xfrm>
              <a:prstGeom prst="rect">
                <a:avLst/>
              </a:prstGeom>
              <a:solidFill>
                <a:schemeClr val="bg1"/>
              </a:solidFill>
              <a:ln w="28575" algn="ctr">
                <a:solidFill>
                  <a:srgbClr val="00507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548293" y="2128266"/>
                <a:ext cx="608327" cy="27618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1200" b="1" spc="-100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寄存器</a:t>
                </a:r>
                <a:endParaRPr lang="zh-CN" altLang="en-US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58" name="矩形 57"/>
            <p:cNvSpPr/>
            <p:nvPr/>
          </p:nvSpPr>
          <p:spPr>
            <a:xfrm>
              <a:off x="1276661" y="4091212"/>
              <a:ext cx="1643063" cy="33813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单线程进程</a:t>
              </a:r>
              <a:endParaRPr lang="zh-CN" altLang="en-US" sz="16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0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进程和线程的关系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735045" y="1211579"/>
            <a:ext cx="2949978" cy="3207563"/>
            <a:chOff x="3735045" y="1211579"/>
            <a:chExt cx="2949978" cy="3207563"/>
          </a:xfrm>
        </p:grpSpPr>
        <p:grpSp>
          <p:nvGrpSpPr>
            <p:cNvPr id="73" name="组合 72"/>
            <p:cNvGrpSpPr/>
            <p:nvPr/>
          </p:nvGrpSpPr>
          <p:grpSpPr>
            <a:xfrm>
              <a:off x="3735045" y="1211579"/>
              <a:ext cx="2949978" cy="3207563"/>
              <a:chOff x="3735045" y="1211579"/>
              <a:chExt cx="2949978" cy="3207563"/>
            </a:xfrm>
          </p:grpSpPr>
          <p:sp>
            <p:nvSpPr>
              <p:cNvPr id="20" name="任意多边形 37"/>
              <p:cNvSpPr>
                <a:spLocks noChangeArrowheads="1"/>
              </p:cNvSpPr>
              <p:nvPr/>
            </p:nvSpPr>
            <p:spPr bwMode="auto">
              <a:xfrm>
                <a:off x="4748957" y="2714616"/>
                <a:ext cx="104775" cy="514350"/>
              </a:xfrm>
              <a:custGeom>
                <a:avLst/>
                <a:gdLst>
                  <a:gd name="T0" fmla="*/ 42862 w 104775"/>
                  <a:gd name="T1" fmla="*/ 0 h 514350"/>
                  <a:gd name="T2" fmla="*/ 14287 w 104775"/>
                  <a:gd name="T3" fmla="*/ 52387 h 514350"/>
                  <a:gd name="T4" fmla="*/ 104775 w 104775"/>
                  <a:gd name="T5" fmla="*/ 157162 h 514350"/>
                  <a:gd name="T6" fmla="*/ 14287 w 104775"/>
                  <a:gd name="T7" fmla="*/ 252412 h 514350"/>
                  <a:gd name="T8" fmla="*/ 100012 w 104775"/>
                  <a:gd name="T9" fmla="*/ 371475 h 514350"/>
                  <a:gd name="T10" fmla="*/ 9525 w 104775"/>
                  <a:gd name="T11" fmla="*/ 466725 h 514350"/>
                  <a:gd name="T12" fmla="*/ 42862 w 104775"/>
                  <a:gd name="T13" fmla="*/ 514350 h 5143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4775"/>
                  <a:gd name="T22" fmla="*/ 0 h 514350"/>
                  <a:gd name="T23" fmla="*/ 104775 w 104775"/>
                  <a:gd name="T24" fmla="*/ 514350 h 51435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4775" h="514350">
                    <a:moveTo>
                      <a:pt x="42862" y="0"/>
                    </a:moveTo>
                    <a:cubicBezTo>
                      <a:pt x="23415" y="13096"/>
                      <a:pt x="3968" y="26193"/>
                      <a:pt x="14287" y="52387"/>
                    </a:cubicBezTo>
                    <a:cubicBezTo>
                      <a:pt x="24606" y="78581"/>
                      <a:pt x="104775" y="123825"/>
                      <a:pt x="104775" y="157162"/>
                    </a:cubicBezTo>
                    <a:cubicBezTo>
                      <a:pt x="104775" y="190499"/>
                      <a:pt x="15081" y="216693"/>
                      <a:pt x="14287" y="252412"/>
                    </a:cubicBezTo>
                    <a:cubicBezTo>
                      <a:pt x="13493" y="288131"/>
                      <a:pt x="100806" y="335756"/>
                      <a:pt x="100012" y="371475"/>
                    </a:cubicBezTo>
                    <a:cubicBezTo>
                      <a:pt x="99218" y="407194"/>
                      <a:pt x="19050" y="442913"/>
                      <a:pt x="9525" y="466725"/>
                    </a:cubicBezTo>
                    <a:cubicBezTo>
                      <a:pt x="0" y="490538"/>
                      <a:pt x="21431" y="502444"/>
                      <a:pt x="42862" y="514350"/>
                    </a:cubicBezTo>
                  </a:path>
                </a:pathLst>
              </a:custGeom>
              <a:noFill/>
              <a:ln w="28575" algn="ctr">
                <a:solidFill>
                  <a:srgbClr val="11576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任意多边形 38"/>
              <p:cNvSpPr>
                <a:spLocks noChangeArrowheads="1"/>
              </p:cNvSpPr>
              <p:nvPr/>
            </p:nvSpPr>
            <p:spPr bwMode="auto">
              <a:xfrm>
                <a:off x="4034582" y="2714616"/>
                <a:ext cx="104775" cy="514350"/>
              </a:xfrm>
              <a:custGeom>
                <a:avLst/>
                <a:gdLst>
                  <a:gd name="T0" fmla="*/ 42862 w 104775"/>
                  <a:gd name="T1" fmla="*/ 0 h 514350"/>
                  <a:gd name="T2" fmla="*/ 14287 w 104775"/>
                  <a:gd name="T3" fmla="*/ 52387 h 514350"/>
                  <a:gd name="T4" fmla="*/ 104775 w 104775"/>
                  <a:gd name="T5" fmla="*/ 157162 h 514350"/>
                  <a:gd name="T6" fmla="*/ 14287 w 104775"/>
                  <a:gd name="T7" fmla="*/ 252412 h 514350"/>
                  <a:gd name="T8" fmla="*/ 100012 w 104775"/>
                  <a:gd name="T9" fmla="*/ 371475 h 514350"/>
                  <a:gd name="T10" fmla="*/ 9525 w 104775"/>
                  <a:gd name="T11" fmla="*/ 466725 h 514350"/>
                  <a:gd name="T12" fmla="*/ 42862 w 104775"/>
                  <a:gd name="T13" fmla="*/ 514350 h 5143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4775"/>
                  <a:gd name="T22" fmla="*/ 0 h 514350"/>
                  <a:gd name="T23" fmla="*/ 104775 w 104775"/>
                  <a:gd name="T24" fmla="*/ 514350 h 51435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4775" h="514350">
                    <a:moveTo>
                      <a:pt x="42862" y="0"/>
                    </a:moveTo>
                    <a:cubicBezTo>
                      <a:pt x="23415" y="13096"/>
                      <a:pt x="3968" y="26193"/>
                      <a:pt x="14287" y="52387"/>
                    </a:cubicBezTo>
                    <a:cubicBezTo>
                      <a:pt x="24606" y="78581"/>
                      <a:pt x="104775" y="123825"/>
                      <a:pt x="104775" y="157162"/>
                    </a:cubicBezTo>
                    <a:cubicBezTo>
                      <a:pt x="104775" y="190499"/>
                      <a:pt x="15081" y="216693"/>
                      <a:pt x="14287" y="252412"/>
                    </a:cubicBezTo>
                    <a:cubicBezTo>
                      <a:pt x="13493" y="288131"/>
                      <a:pt x="100806" y="335756"/>
                      <a:pt x="100012" y="371475"/>
                    </a:cubicBezTo>
                    <a:cubicBezTo>
                      <a:pt x="99218" y="407194"/>
                      <a:pt x="19050" y="442913"/>
                      <a:pt x="9525" y="466725"/>
                    </a:cubicBezTo>
                    <a:cubicBezTo>
                      <a:pt x="0" y="490538"/>
                      <a:pt x="21431" y="502444"/>
                      <a:pt x="42862" y="514350"/>
                    </a:cubicBezTo>
                  </a:path>
                </a:pathLst>
              </a:custGeom>
              <a:noFill/>
              <a:ln w="28575" algn="ctr">
                <a:solidFill>
                  <a:srgbClr val="11576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任意多边形 39"/>
              <p:cNvSpPr>
                <a:spLocks noChangeArrowheads="1"/>
              </p:cNvSpPr>
              <p:nvPr/>
            </p:nvSpPr>
            <p:spPr bwMode="auto">
              <a:xfrm>
                <a:off x="5463332" y="2720966"/>
                <a:ext cx="104775" cy="514350"/>
              </a:xfrm>
              <a:custGeom>
                <a:avLst/>
                <a:gdLst>
                  <a:gd name="T0" fmla="*/ 42862 w 104775"/>
                  <a:gd name="T1" fmla="*/ 0 h 514350"/>
                  <a:gd name="T2" fmla="*/ 14287 w 104775"/>
                  <a:gd name="T3" fmla="*/ 52387 h 514350"/>
                  <a:gd name="T4" fmla="*/ 104775 w 104775"/>
                  <a:gd name="T5" fmla="*/ 157162 h 514350"/>
                  <a:gd name="T6" fmla="*/ 14287 w 104775"/>
                  <a:gd name="T7" fmla="*/ 252412 h 514350"/>
                  <a:gd name="T8" fmla="*/ 100012 w 104775"/>
                  <a:gd name="T9" fmla="*/ 371475 h 514350"/>
                  <a:gd name="T10" fmla="*/ 9525 w 104775"/>
                  <a:gd name="T11" fmla="*/ 466725 h 514350"/>
                  <a:gd name="T12" fmla="*/ 42862 w 104775"/>
                  <a:gd name="T13" fmla="*/ 514350 h 5143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4775"/>
                  <a:gd name="T22" fmla="*/ 0 h 514350"/>
                  <a:gd name="T23" fmla="*/ 104775 w 104775"/>
                  <a:gd name="T24" fmla="*/ 514350 h 51435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4775" h="514350">
                    <a:moveTo>
                      <a:pt x="42862" y="0"/>
                    </a:moveTo>
                    <a:cubicBezTo>
                      <a:pt x="23415" y="13096"/>
                      <a:pt x="3968" y="26193"/>
                      <a:pt x="14287" y="52387"/>
                    </a:cubicBezTo>
                    <a:cubicBezTo>
                      <a:pt x="24606" y="78581"/>
                      <a:pt x="104775" y="123825"/>
                      <a:pt x="104775" y="157162"/>
                    </a:cubicBezTo>
                    <a:cubicBezTo>
                      <a:pt x="104775" y="190499"/>
                      <a:pt x="15081" y="216693"/>
                      <a:pt x="14287" y="252412"/>
                    </a:cubicBezTo>
                    <a:cubicBezTo>
                      <a:pt x="13493" y="288131"/>
                      <a:pt x="100806" y="335756"/>
                      <a:pt x="100012" y="371475"/>
                    </a:cubicBezTo>
                    <a:cubicBezTo>
                      <a:pt x="99218" y="407194"/>
                      <a:pt x="19050" y="442913"/>
                      <a:pt x="9525" y="466725"/>
                    </a:cubicBezTo>
                    <a:cubicBezTo>
                      <a:pt x="0" y="490538"/>
                      <a:pt x="21431" y="502444"/>
                      <a:pt x="42862" y="514350"/>
                    </a:cubicBezTo>
                  </a:path>
                </a:pathLst>
              </a:custGeom>
              <a:noFill/>
              <a:ln w="28575" algn="ctr">
                <a:solidFill>
                  <a:srgbClr val="11576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23" name="直接箭头连接符 40"/>
              <p:cNvCxnSpPr>
                <a:cxnSpLocks noChangeShapeType="1"/>
              </p:cNvCxnSpPr>
              <p:nvPr/>
            </p:nvCxnSpPr>
            <p:spPr bwMode="auto">
              <a:xfrm>
                <a:off x="5593374" y="2989950"/>
                <a:ext cx="580875" cy="0"/>
              </a:xfrm>
              <a:prstGeom prst="straightConnector1">
                <a:avLst/>
              </a:prstGeom>
              <a:noFill/>
              <a:ln w="28575" algn="ctr">
                <a:solidFill>
                  <a:srgbClr val="11576A"/>
                </a:solidFill>
                <a:round/>
                <a:headEnd type="triangle" w="med" len="med"/>
                <a:tailEnd/>
              </a:ln>
            </p:spPr>
          </p:cxnSp>
          <p:sp>
            <p:nvSpPr>
              <p:cNvPr id="24" name="矩形 23"/>
              <p:cNvSpPr/>
              <p:nvPr/>
            </p:nvSpPr>
            <p:spPr>
              <a:xfrm>
                <a:off x="6102812" y="2808975"/>
                <a:ext cx="58221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1600" b="1" spc="-100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线程</a:t>
                </a:r>
                <a:endParaRPr lang="zh-CN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 bwMode="auto">
              <a:xfrm>
                <a:off x="3737719" y="1579553"/>
                <a:ext cx="2253485" cy="719138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ap="flat" cmpd="sng" algn="ctr">
                <a:solidFill>
                  <a:srgbClr val="11576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grpSp>
            <p:nvGrpSpPr>
              <p:cNvPr id="36" name="组合 74"/>
              <p:cNvGrpSpPr>
                <a:grpSpLocks/>
              </p:cNvGrpSpPr>
              <p:nvPr/>
            </p:nvGrpSpPr>
            <p:grpSpPr bwMode="auto">
              <a:xfrm>
                <a:off x="3780488" y="1626123"/>
                <a:ext cx="646331" cy="276999"/>
                <a:chOff x="3557532" y="2120453"/>
                <a:chExt cx="646830" cy="276188"/>
              </a:xfrm>
            </p:grpSpPr>
            <p:sp>
              <p:nvSpPr>
                <p:cNvPr id="37" name="矩形 55"/>
                <p:cNvSpPr>
                  <a:spLocks noChangeArrowheads="1"/>
                </p:cNvSpPr>
                <p:nvPr/>
              </p:nvSpPr>
              <p:spPr bwMode="auto">
                <a:xfrm>
                  <a:off x="3567661" y="2158362"/>
                  <a:ext cx="612000" cy="216000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3557532" y="2120453"/>
                  <a:ext cx="646830" cy="276188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zh-CN" altLang="en-US" sz="1200" b="1" spc="-100" dirty="0" smtClean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rPr>
                    <a:t>寄存器</a:t>
                  </a:r>
                  <a:endParaRPr lang="zh-CN" altLang="en-US" sz="1200" b="1" spc="-100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39" name="组合 64"/>
              <p:cNvGrpSpPr>
                <a:grpSpLocks/>
              </p:cNvGrpSpPr>
              <p:nvPr/>
            </p:nvGrpSpPr>
            <p:grpSpPr bwMode="auto">
              <a:xfrm>
                <a:off x="5318009" y="1949692"/>
                <a:ext cx="539780" cy="276999"/>
                <a:chOff x="2480296" y="2143687"/>
                <a:chExt cx="540000" cy="276821"/>
              </a:xfrm>
            </p:grpSpPr>
            <p:sp>
              <p:nvSpPr>
                <p:cNvPr id="40" name="矩形 65"/>
                <p:cNvSpPr>
                  <a:spLocks noChangeArrowheads="1"/>
                </p:cNvSpPr>
                <p:nvPr/>
              </p:nvSpPr>
              <p:spPr bwMode="auto">
                <a:xfrm>
                  <a:off x="2480296" y="2181222"/>
                  <a:ext cx="540000" cy="216000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" name="TextBox 66"/>
                <p:cNvSpPr txBox="1">
                  <a:spLocks noChangeArrowheads="1"/>
                </p:cNvSpPr>
                <p:nvPr/>
              </p:nvSpPr>
              <p:spPr bwMode="auto">
                <a:xfrm>
                  <a:off x="2494680" y="2143687"/>
                  <a:ext cx="492643" cy="2768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1200" b="1" dirty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rPr>
                    <a:t>堆栈</a:t>
                  </a:r>
                </a:p>
              </p:txBody>
            </p:sp>
          </p:grpSp>
          <p:grpSp>
            <p:nvGrpSpPr>
              <p:cNvPr id="42" name="组合 57"/>
              <p:cNvGrpSpPr>
                <a:grpSpLocks/>
              </p:cNvGrpSpPr>
              <p:nvPr/>
            </p:nvGrpSpPr>
            <p:grpSpPr bwMode="auto">
              <a:xfrm>
                <a:off x="3815490" y="1956820"/>
                <a:ext cx="539780" cy="276999"/>
                <a:chOff x="2480296" y="2150810"/>
                <a:chExt cx="540000" cy="276821"/>
              </a:xfrm>
            </p:grpSpPr>
            <p:sp>
              <p:nvSpPr>
                <p:cNvPr id="43" name="矩形 58"/>
                <p:cNvSpPr>
                  <a:spLocks noChangeArrowheads="1"/>
                </p:cNvSpPr>
                <p:nvPr/>
              </p:nvSpPr>
              <p:spPr bwMode="auto">
                <a:xfrm>
                  <a:off x="2480296" y="2181222"/>
                  <a:ext cx="540000" cy="216000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" name="TextBox 59"/>
                <p:cNvSpPr txBox="1">
                  <a:spLocks noChangeArrowheads="1"/>
                </p:cNvSpPr>
                <p:nvPr/>
              </p:nvSpPr>
              <p:spPr bwMode="auto">
                <a:xfrm>
                  <a:off x="2494882" y="2150810"/>
                  <a:ext cx="492643" cy="2768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1200" b="1" dirty="0" smtClean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rPr>
                    <a:t>堆栈</a:t>
                  </a:r>
                  <a:endPara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45" name="组合 67"/>
              <p:cNvGrpSpPr>
                <a:grpSpLocks/>
              </p:cNvGrpSpPr>
              <p:nvPr/>
            </p:nvGrpSpPr>
            <p:grpSpPr bwMode="auto">
              <a:xfrm>
                <a:off x="4535902" y="1949692"/>
                <a:ext cx="539780" cy="276999"/>
                <a:chOff x="2480296" y="2143687"/>
                <a:chExt cx="540000" cy="276821"/>
              </a:xfrm>
            </p:grpSpPr>
            <p:sp>
              <p:nvSpPr>
                <p:cNvPr id="46" name="矩形 68"/>
                <p:cNvSpPr>
                  <a:spLocks noChangeArrowheads="1"/>
                </p:cNvSpPr>
                <p:nvPr/>
              </p:nvSpPr>
              <p:spPr bwMode="auto">
                <a:xfrm>
                  <a:off x="2480296" y="2181222"/>
                  <a:ext cx="540000" cy="216000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" name="TextBox 69"/>
                <p:cNvSpPr txBox="1">
                  <a:spLocks noChangeArrowheads="1"/>
                </p:cNvSpPr>
                <p:nvPr/>
              </p:nvSpPr>
              <p:spPr bwMode="auto">
                <a:xfrm>
                  <a:off x="2505925" y="2143687"/>
                  <a:ext cx="492643" cy="2768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1200" b="1" dirty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rPr>
                    <a:t>堆栈</a:t>
                  </a:r>
                </a:p>
              </p:txBody>
            </p:sp>
          </p:grpSp>
          <p:grpSp>
            <p:nvGrpSpPr>
              <p:cNvPr id="48" name="组合 75"/>
              <p:cNvGrpSpPr>
                <a:grpSpLocks/>
              </p:cNvGrpSpPr>
              <p:nvPr/>
            </p:nvGrpSpPr>
            <p:grpSpPr bwMode="auto">
              <a:xfrm>
                <a:off x="4482786" y="1626123"/>
                <a:ext cx="630108" cy="276999"/>
                <a:chOff x="3550415" y="2120453"/>
                <a:chExt cx="629246" cy="276188"/>
              </a:xfrm>
            </p:grpSpPr>
            <p:sp>
              <p:nvSpPr>
                <p:cNvPr id="49" name="矩形 76"/>
                <p:cNvSpPr>
                  <a:spLocks noChangeArrowheads="1"/>
                </p:cNvSpPr>
                <p:nvPr/>
              </p:nvSpPr>
              <p:spPr bwMode="auto">
                <a:xfrm>
                  <a:off x="3567661" y="2158362"/>
                  <a:ext cx="612000" cy="216000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3550415" y="2120453"/>
                  <a:ext cx="607028" cy="276188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zh-CN" altLang="en-US" sz="1200" b="1" spc="-100" dirty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rPr>
                    <a:t>寄存器</a:t>
                  </a:r>
                </a:p>
              </p:txBody>
            </p:sp>
          </p:grpSp>
          <p:grpSp>
            <p:nvGrpSpPr>
              <p:cNvPr id="51" name="组合 78"/>
              <p:cNvGrpSpPr>
                <a:grpSpLocks/>
              </p:cNvGrpSpPr>
              <p:nvPr/>
            </p:nvGrpSpPr>
            <p:grpSpPr bwMode="auto">
              <a:xfrm>
                <a:off x="5244080" y="1626123"/>
                <a:ext cx="624064" cy="276999"/>
                <a:chOff x="3555116" y="2120453"/>
                <a:chExt cx="624545" cy="276188"/>
              </a:xfrm>
            </p:grpSpPr>
            <p:sp>
              <p:nvSpPr>
                <p:cNvPr id="52" name="矩形 79"/>
                <p:cNvSpPr>
                  <a:spLocks noChangeArrowheads="1"/>
                </p:cNvSpPr>
                <p:nvPr/>
              </p:nvSpPr>
              <p:spPr bwMode="auto">
                <a:xfrm>
                  <a:off x="3567661" y="2158362"/>
                  <a:ext cx="612000" cy="216000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3555116" y="2120453"/>
                  <a:ext cx="608327" cy="276188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zh-CN" altLang="en-US" sz="1200" b="1" spc="-100" dirty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rPr>
                    <a:t>寄存器</a:t>
                  </a:r>
                </a:p>
              </p:txBody>
            </p:sp>
          </p:grpSp>
          <p:sp>
            <p:nvSpPr>
              <p:cNvPr id="57" name="矩形 87"/>
              <p:cNvSpPr>
                <a:spLocks noChangeArrowheads="1"/>
              </p:cNvSpPr>
              <p:nvPr/>
            </p:nvSpPr>
            <p:spPr bwMode="auto">
              <a:xfrm>
                <a:off x="3740895" y="2312978"/>
                <a:ext cx="2250310" cy="1763713"/>
              </a:xfrm>
              <a:prstGeom prst="rect">
                <a:avLst/>
              </a:prstGeom>
              <a:noFill/>
              <a:ln w="28575" algn="ctr">
                <a:solidFill>
                  <a:srgbClr val="00507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4331444" y="4081004"/>
                <a:ext cx="1536700" cy="33813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z="1600" b="1" spc="-100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多线程进程</a:t>
                </a:r>
                <a:endParaRPr lang="zh-CN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 bwMode="auto">
              <a:xfrm>
                <a:off x="3735045" y="1211579"/>
                <a:ext cx="2256160" cy="360363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ap="flat" cmpd="sng" algn="ctr">
                <a:solidFill>
                  <a:srgbClr val="11576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grpSp>
            <p:nvGrpSpPr>
              <p:cNvPr id="62" name="组合 27"/>
              <p:cNvGrpSpPr>
                <a:grpSpLocks/>
              </p:cNvGrpSpPr>
              <p:nvPr/>
            </p:nvGrpSpPr>
            <p:grpSpPr bwMode="auto">
              <a:xfrm>
                <a:off x="3805135" y="1260797"/>
                <a:ext cx="540039" cy="276999"/>
                <a:chOff x="1187347" y="1763072"/>
                <a:chExt cx="540000" cy="278255"/>
              </a:xfrm>
            </p:grpSpPr>
            <p:sp>
              <p:nvSpPr>
                <p:cNvPr id="63" name="矩形 15"/>
                <p:cNvSpPr>
                  <a:spLocks noChangeArrowheads="1"/>
                </p:cNvSpPr>
                <p:nvPr/>
              </p:nvSpPr>
              <p:spPr bwMode="auto">
                <a:xfrm>
                  <a:off x="1187347" y="1793966"/>
                  <a:ext cx="540000" cy="216000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64" name="TextBox 18"/>
                <p:cNvSpPr txBox="1">
                  <a:spLocks noChangeArrowheads="1"/>
                </p:cNvSpPr>
                <p:nvPr/>
              </p:nvSpPr>
              <p:spPr bwMode="auto">
                <a:xfrm>
                  <a:off x="1208362" y="1763072"/>
                  <a:ext cx="492407" cy="2782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1200" b="1" dirty="0" smtClean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rPr>
                    <a:t>代码</a:t>
                  </a:r>
                  <a:endPara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65" name="组合 29"/>
              <p:cNvGrpSpPr>
                <a:grpSpLocks/>
              </p:cNvGrpSpPr>
              <p:nvPr/>
            </p:nvGrpSpPr>
            <p:grpSpPr bwMode="auto">
              <a:xfrm>
                <a:off x="4515728" y="1260797"/>
                <a:ext cx="540342" cy="276999"/>
                <a:chOff x="1830289" y="1763072"/>
                <a:chExt cx="540000" cy="278255"/>
              </a:xfrm>
            </p:grpSpPr>
            <p:sp>
              <p:nvSpPr>
                <p:cNvPr id="66" name="矩形 16"/>
                <p:cNvSpPr>
                  <a:spLocks noChangeArrowheads="1"/>
                </p:cNvSpPr>
                <p:nvPr/>
              </p:nvSpPr>
              <p:spPr bwMode="auto">
                <a:xfrm>
                  <a:off x="1830289" y="1793966"/>
                  <a:ext cx="540000" cy="216000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67" name="TextBox 19"/>
                <p:cNvSpPr txBox="1">
                  <a:spLocks noChangeArrowheads="1"/>
                </p:cNvSpPr>
                <p:nvPr/>
              </p:nvSpPr>
              <p:spPr bwMode="auto">
                <a:xfrm>
                  <a:off x="1844496" y="1763072"/>
                  <a:ext cx="492131" cy="2782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1200" b="1" dirty="0" smtClean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rPr>
                    <a:t>数据</a:t>
                  </a:r>
                  <a:endPara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68" name="组合 28"/>
              <p:cNvGrpSpPr>
                <a:grpSpLocks/>
              </p:cNvGrpSpPr>
              <p:nvPr/>
            </p:nvGrpSpPr>
            <p:grpSpPr bwMode="auto">
              <a:xfrm>
                <a:off x="5190985" y="1253260"/>
                <a:ext cx="800219" cy="276999"/>
                <a:chOff x="2444905" y="1755501"/>
                <a:chExt cx="798822" cy="278255"/>
              </a:xfrm>
            </p:grpSpPr>
            <p:sp>
              <p:nvSpPr>
                <p:cNvPr id="69" name="矩形 17"/>
                <p:cNvSpPr>
                  <a:spLocks noChangeArrowheads="1"/>
                </p:cNvSpPr>
                <p:nvPr/>
              </p:nvSpPr>
              <p:spPr bwMode="auto">
                <a:xfrm>
                  <a:off x="2473231" y="1793966"/>
                  <a:ext cx="718891" cy="215998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70" name="TextBox 20"/>
                <p:cNvSpPr txBox="1">
                  <a:spLocks noChangeArrowheads="1"/>
                </p:cNvSpPr>
                <p:nvPr/>
              </p:nvSpPr>
              <p:spPr bwMode="auto">
                <a:xfrm>
                  <a:off x="2444905" y="1755501"/>
                  <a:ext cx="798822" cy="2782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1200" b="1" dirty="0" smtClean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rPr>
                    <a:t>打开文件</a:t>
                  </a:r>
                  <a:endPara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cxnSp>
          <p:nvCxnSpPr>
            <p:cNvPr id="26" name="直接连接符 25"/>
            <p:cNvCxnSpPr/>
            <p:nvPr/>
          </p:nvCxnSpPr>
          <p:spPr>
            <a:xfrm>
              <a:off x="4455484" y="1597713"/>
              <a:ext cx="0" cy="2493499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5190985" y="1583192"/>
              <a:ext cx="0" cy="2493499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5776" y="218475"/>
            <a:ext cx="49292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线程 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 </a:t>
            </a:r>
            <a:r>
              <a:rPr lang="en-US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共享资源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34646" y="1021012"/>
            <a:ext cx="5880494" cy="1379344"/>
            <a:chOff x="834646" y="1021012"/>
            <a:chExt cx="5880494" cy="1379344"/>
          </a:xfrm>
        </p:grpSpPr>
        <p:sp>
          <p:nvSpPr>
            <p:cNvPr id="3" name="TextBox 2"/>
            <p:cNvSpPr txBox="1"/>
            <p:nvPr/>
          </p:nvSpPr>
          <p:spPr>
            <a:xfrm>
              <a:off x="1163614" y="1068163"/>
              <a:ext cx="19796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线程的优点：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" name="图片 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751" y="1428742"/>
              <a:ext cx="152577" cy="14899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398566" y="1313255"/>
              <a:ext cx="51816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一个进程中可以同时存在多个线程</a:t>
              </a:r>
            </a:p>
          </p:txBody>
        </p:sp>
        <p:pic>
          <p:nvPicPr>
            <p:cNvPr id="8" name="图片 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751" y="1792511"/>
              <a:ext cx="152577" cy="14899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382690" y="1655756"/>
              <a:ext cx="51895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各个线程之间可以并发地执行</a:t>
              </a:r>
              <a:endParaRPr lang="en-US" altLang="zh-CN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1" name="图片 1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9561" y="2083826"/>
              <a:ext cx="152577" cy="148997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385866" y="2000246"/>
              <a:ext cx="53292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各个线程之间可以共享地址空间和文件等资源</a:t>
              </a:r>
              <a:endParaRPr lang="en-US" altLang="zh-CN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34646" y="1021012"/>
              <a:ext cx="43772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34646" y="2388232"/>
            <a:ext cx="5880494" cy="1047614"/>
            <a:chOff x="834646" y="2388232"/>
            <a:chExt cx="5880494" cy="1047614"/>
          </a:xfrm>
        </p:grpSpPr>
        <p:sp>
          <p:nvSpPr>
            <p:cNvPr id="13" name="TextBox 12"/>
            <p:cNvSpPr txBox="1"/>
            <p:nvPr/>
          </p:nvSpPr>
          <p:spPr>
            <a:xfrm>
              <a:off x="1155675" y="2448959"/>
              <a:ext cx="34504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线程的缺点：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03328" y="2727960"/>
              <a:ext cx="531181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一个线程崩溃，会导致其所属进程的所有线程崩溃</a:t>
              </a:r>
            </a:p>
          </p:txBody>
        </p:sp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9561" y="2864715"/>
              <a:ext cx="129607" cy="148997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834646" y="2388232"/>
              <a:ext cx="43772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8794" y="214296"/>
            <a:ext cx="52149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不同操作系统对线程的支持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rot="5400000">
            <a:off x="1871275" y="2918788"/>
            <a:ext cx="3960000" cy="1588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676248" y="1142990"/>
            <a:ext cx="3174233" cy="3495506"/>
            <a:chOff x="676248" y="1142990"/>
            <a:chExt cx="3174233" cy="3495506"/>
          </a:xfrm>
        </p:grpSpPr>
        <p:cxnSp>
          <p:nvCxnSpPr>
            <p:cNvPr id="37" name="直接连接符 36"/>
            <p:cNvCxnSpPr/>
            <p:nvPr/>
          </p:nvCxnSpPr>
          <p:spPr>
            <a:xfrm>
              <a:off x="676248" y="2835988"/>
              <a:ext cx="3174233" cy="2308"/>
            </a:xfrm>
            <a:prstGeom prst="line">
              <a:avLst/>
            </a:prstGeom>
            <a:ln w="28575">
              <a:solidFill>
                <a:srgbClr val="11576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组合 2"/>
            <p:cNvGrpSpPr/>
            <p:nvPr/>
          </p:nvGrpSpPr>
          <p:grpSpPr>
            <a:xfrm>
              <a:off x="957690" y="1142990"/>
              <a:ext cx="2508760" cy="3495506"/>
              <a:chOff x="957690" y="1142990"/>
              <a:chExt cx="2508760" cy="3495506"/>
            </a:xfrm>
          </p:grpSpPr>
          <p:sp>
            <p:nvSpPr>
              <p:cNvPr id="17" name="Text Box 12"/>
              <p:cNvSpPr txBox="1">
                <a:spLocks noChangeArrowheads="1"/>
              </p:cNvSpPr>
              <p:nvPr/>
            </p:nvSpPr>
            <p:spPr bwMode="auto">
              <a:xfrm>
                <a:off x="1259632" y="2499742"/>
                <a:ext cx="192882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600" b="1" dirty="0" smtClean="0">
                    <a:solidFill>
                      <a:srgbClr val="005472"/>
                    </a:solidFill>
                    <a:latin typeface="微软雅黑" pitchFamily="34" charset="-122"/>
                    <a:ea typeface="微软雅黑" pitchFamily="34" charset="-122"/>
                    <a:cs typeface="宋体" charset="0"/>
                  </a:rPr>
                  <a:t>实例：</a:t>
                </a:r>
                <a:r>
                  <a:rPr lang="en-US" sz="1600" b="1" dirty="0">
                    <a:solidFill>
                      <a:srgbClr val="005472"/>
                    </a:solidFill>
                    <a:latin typeface="微软雅黑" pitchFamily="34" charset="-122"/>
                    <a:ea typeface="微软雅黑" pitchFamily="34" charset="-122"/>
                    <a:cs typeface="宋体" charset="0"/>
                  </a:rPr>
                  <a:t>MS-DOS</a:t>
                </a:r>
              </a:p>
            </p:txBody>
          </p:sp>
          <p:sp>
            <p:nvSpPr>
              <p:cNvPr id="22" name="Text Box 12"/>
              <p:cNvSpPr txBox="1">
                <a:spLocks noChangeArrowheads="1"/>
              </p:cNvSpPr>
              <p:nvPr/>
            </p:nvSpPr>
            <p:spPr bwMode="auto">
              <a:xfrm>
                <a:off x="1403648" y="4299942"/>
                <a:ext cx="187220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6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宋体" charset="0"/>
                  </a:rPr>
                  <a:t>实例：传统</a:t>
                </a:r>
                <a:r>
                  <a:rPr lang="en-US" altLang="zh-CN" sz="16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宋体" charset="0"/>
                  </a:rPr>
                  <a:t>UNIX</a:t>
                </a:r>
                <a:endParaRPr 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1643042" y="1142990"/>
                <a:ext cx="1080000" cy="10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任意多边形 38"/>
              <p:cNvSpPr>
                <a:spLocks noChangeAspect="1"/>
              </p:cNvSpPr>
              <p:nvPr/>
            </p:nvSpPr>
            <p:spPr>
              <a:xfrm>
                <a:off x="2071670" y="135730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957690" y="2928940"/>
                <a:ext cx="1080000" cy="10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任意多边形 59"/>
              <p:cNvSpPr>
                <a:spLocks noChangeAspect="1"/>
              </p:cNvSpPr>
              <p:nvPr/>
            </p:nvSpPr>
            <p:spPr>
              <a:xfrm>
                <a:off x="1386318" y="314325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2386450" y="2928940"/>
                <a:ext cx="1080000" cy="10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任意多边形 63"/>
              <p:cNvSpPr>
                <a:spLocks noChangeAspect="1"/>
              </p:cNvSpPr>
              <p:nvPr/>
            </p:nvSpPr>
            <p:spPr>
              <a:xfrm>
                <a:off x="2815078" y="314325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520340" y="2156504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单进程系统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531155" y="4013892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多进程系统</a:t>
                </a: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3842707" y="1142990"/>
            <a:ext cx="3174233" cy="3567514"/>
            <a:chOff x="3842707" y="1142990"/>
            <a:chExt cx="3174233" cy="3567514"/>
          </a:xfrm>
        </p:grpSpPr>
        <p:grpSp>
          <p:nvGrpSpPr>
            <p:cNvPr id="4" name="组合 3"/>
            <p:cNvGrpSpPr/>
            <p:nvPr/>
          </p:nvGrpSpPr>
          <p:grpSpPr>
            <a:xfrm>
              <a:off x="4199164" y="1142990"/>
              <a:ext cx="2508760" cy="3567514"/>
              <a:chOff x="4199164" y="1142990"/>
              <a:chExt cx="2508760" cy="3567514"/>
            </a:xfrm>
          </p:grpSpPr>
          <p:sp>
            <p:nvSpPr>
              <p:cNvPr id="19" name="Text Box 12"/>
              <p:cNvSpPr txBox="1">
                <a:spLocks noChangeArrowheads="1"/>
              </p:cNvSpPr>
              <p:nvPr/>
            </p:nvSpPr>
            <p:spPr bwMode="auto">
              <a:xfrm>
                <a:off x="4499992" y="2499742"/>
                <a:ext cx="187220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6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宋体" charset="0"/>
                  </a:rPr>
                  <a:t>实例：</a:t>
                </a:r>
                <a:r>
                  <a:rPr lang="en-US" altLang="zh-CN" sz="1600" b="1" dirty="0" err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宋体" charset="0"/>
                  </a:rPr>
                  <a:t>pSOS</a:t>
                </a:r>
                <a:endParaRPr 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endParaRPr>
              </a:p>
            </p:txBody>
          </p:sp>
          <p:sp>
            <p:nvSpPr>
              <p:cNvPr id="23" name="Text Box 12"/>
              <p:cNvSpPr txBox="1">
                <a:spLocks noChangeArrowheads="1"/>
              </p:cNvSpPr>
              <p:nvPr/>
            </p:nvSpPr>
            <p:spPr bwMode="auto">
              <a:xfrm>
                <a:off x="4572000" y="4371950"/>
                <a:ext cx="187220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6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宋体" charset="0"/>
                  </a:rPr>
                  <a:t>实例：现代</a:t>
                </a:r>
                <a:r>
                  <a:rPr lang="en-US" altLang="zh-CN" sz="16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宋体" charset="0"/>
                  </a:rPr>
                  <a:t>UNIX</a:t>
                </a:r>
                <a:endParaRPr 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4934142" y="1142990"/>
                <a:ext cx="1080000" cy="10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任意多边形 40"/>
              <p:cNvSpPr>
                <a:spLocks noChangeAspect="1"/>
              </p:cNvSpPr>
              <p:nvPr/>
            </p:nvSpPr>
            <p:spPr>
              <a:xfrm>
                <a:off x="5648522" y="135730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任意多边形 41"/>
              <p:cNvSpPr>
                <a:spLocks noChangeAspect="1"/>
              </p:cNvSpPr>
              <p:nvPr/>
            </p:nvSpPr>
            <p:spPr>
              <a:xfrm>
                <a:off x="5077018" y="135730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任意多边形 42"/>
              <p:cNvSpPr>
                <a:spLocks noChangeAspect="1"/>
              </p:cNvSpPr>
              <p:nvPr/>
            </p:nvSpPr>
            <p:spPr>
              <a:xfrm>
                <a:off x="5362770" y="135730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4199164" y="2928940"/>
                <a:ext cx="1080000" cy="10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任意多边形 44"/>
              <p:cNvSpPr>
                <a:spLocks noChangeAspect="1"/>
              </p:cNvSpPr>
              <p:nvPr/>
            </p:nvSpPr>
            <p:spPr>
              <a:xfrm>
                <a:off x="4913544" y="314325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任意多边形 45"/>
              <p:cNvSpPr>
                <a:spLocks noChangeAspect="1"/>
              </p:cNvSpPr>
              <p:nvPr/>
            </p:nvSpPr>
            <p:spPr>
              <a:xfrm>
                <a:off x="4342040" y="314325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任意多边形 46"/>
              <p:cNvSpPr>
                <a:spLocks noChangeAspect="1"/>
              </p:cNvSpPr>
              <p:nvPr/>
            </p:nvSpPr>
            <p:spPr>
              <a:xfrm>
                <a:off x="4627792" y="314325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5627924" y="2928940"/>
                <a:ext cx="1080000" cy="10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任意多边形 48"/>
              <p:cNvSpPr>
                <a:spLocks noChangeAspect="1"/>
              </p:cNvSpPr>
              <p:nvPr/>
            </p:nvSpPr>
            <p:spPr>
              <a:xfrm>
                <a:off x="6342304" y="314325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任意多边形 49"/>
              <p:cNvSpPr>
                <a:spLocks noChangeAspect="1"/>
              </p:cNvSpPr>
              <p:nvPr/>
            </p:nvSpPr>
            <p:spPr>
              <a:xfrm>
                <a:off x="5770800" y="314325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任意多边形 50"/>
              <p:cNvSpPr>
                <a:spLocks noChangeAspect="1"/>
              </p:cNvSpPr>
              <p:nvPr/>
            </p:nvSpPr>
            <p:spPr>
              <a:xfrm>
                <a:off x="6056552" y="314325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418227" y="2156504"/>
                <a:ext cx="20313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单进程多线程系统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938241" y="4013892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多线程系统</a:t>
                </a:r>
              </a:p>
            </p:txBody>
          </p:sp>
        </p:grpSp>
        <p:cxnSp>
          <p:nvCxnSpPr>
            <p:cNvPr id="69" name="直接连接符 68"/>
            <p:cNvCxnSpPr/>
            <p:nvPr/>
          </p:nvCxnSpPr>
          <p:spPr>
            <a:xfrm>
              <a:off x="3842707" y="2834692"/>
              <a:ext cx="3174233" cy="2308"/>
            </a:xfrm>
            <a:prstGeom prst="line">
              <a:avLst/>
            </a:prstGeom>
            <a:ln w="28575">
              <a:solidFill>
                <a:srgbClr val="11576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4959</TotalTime>
  <Words>533</Words>
  <Application>Microsoft Office PowerPoint</Application>
  <PresentationFormat>全屏显示(16:9)</PresentationFormat>
  <Paragraphs>123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Monotype Sorts</vt:lpstr>
      <vt:lpstr>MS PGothic</vt:lpstr>
      <vt:lpstr>SimSun</vt:lpstr>
      <vt:lpstr>SimSun</vt:lpstr>
      <vt:lpstr>微软雅黑</vt:lpstr>
      <vt:lpstr>张海山锐谐体2.0-授权联系：Samtype@QQ.com</vt:lpstr>
      <vt:lpstr>Arial</vt:lpstr>
      <vt:lpstr>Calibri</vt:lpstr>
      <vt:lpstr>Times New Roman</vt:lpstr>
      <vt:lpstr>Office 主题</vt:lpstr>
      <vt:lpstr>进程和线程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SSL</cp:lastModifiedBy>
  <cp:revision>741</cp:revision>
  <dcterms:created xsi:type="dcterms:W3CDTF">2015-01-11T06:38:50Z</dcterms:created>
  <dcterms:modified xsi:type="dcterms:W3CDTF">2015-03-21T10:00:45Z</dcterms:modified>
</cp:coreProperties>
</file>