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44" r:id="rId2"/>
    <p:sldId id="445" r:id="rId3"/>
    <p:sldId id="446" r:id="rId4"/>
    <p:sldId id="447" r:id="rId5"/>
    <p:sldId id="448" r:id="rId6"/>
    <p:sldId id="461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CCFFFF"/>
    <a:srgbClr val="33FFFF"/>
    <a:srgbClr val="0EB1C8"/>
    <a:srgbClr val="0093DD"/>
    <a:srgbClr val="005072"/>
    <a:srgbClr val="FFCCFF"/>
    <a:srgbClr val="FF99CC"/>
    <a:srgbClr val="FDD000"/>
    <a:srgbClr val="005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108" d="100"/>
          <a:sy n="108" d="100"/>
        </p:scale>
        <p:origin x="182" y="86"/>
      </p:cViewPr>
      <p:guideLst>
        <p:guide orient="horz" pos="1620"/>
        <p:guide pos="2880"/>
        <p:guide orient="horz" pos="1847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17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21191" y="1074362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93" y="102015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503286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806093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00166" y="1394875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00166" y="170690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118885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00166" y="201970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435387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00166" y="233620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748179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00166" y="264899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400007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00166" y="33008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716509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00166" y="36173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029301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00166" y="39301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342584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00166" y="424340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20766" y="2974978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893" y="300037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644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672202" y="171450"/>
            <a:ext cx="3786214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线程的三种实现方式 </a:t>
            </a:r>
            <a:endParaRPr lang="zh-CN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2710" y="1012282"/>
            <a:ext cx="5941898" cy="772868"/>
            <a:chOff x="842710" y="998766"/>
            <a:chExt cx="5941898" cy="772868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用户线程：在用户空间实现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1171352" y="1357304"/>
              <a:ext cx="4624784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lvl="1">
                <a:spcBef>
                  <a:spcPct val="50000"/>
                </a:spcBef>
              </a:pPr>
              <a:r>
                <a:rPr lang="en-US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POSIX </a:t>
              </a:r>
              <a:r>
                <a:rPr lang="en-US" altLang="en-US" sz="2000" b="1" dirty="0" err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Pthreads</a:t>
              </a: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Mach C-threads</a:t>
              </a: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Solaris threads</a:t>
              </a:r>
              <a:endParaRPr lang="en-US" altLang="en-US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2710" y="2035358"/>
            <a:ext cx="5941898" cy="786034"/>
            <a:chOff x="842710" y="1985732"/>
            <a:chExt cx="5941898" cy="786034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2" y="1985732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内核线程：在内核中实现</a:t>
              </a:r>
            </a:p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199995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3"/>
            <p:cNvSpPr>
              <a:spLocks noChangeArrowheads="1"/>
            </p:cNvSpPr>
            <p:nvPr/>
          </p:nvSpPr>
          <p:spPr bwMode="auto">
            <a:xfrm>
              <a:off x="1171352" y="2357436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lvl="1"/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Windows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Solaris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Linux</a:t>
              </a:r>
            </a:p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0740" y="2799660"/>
            <a:ext cx="5943868" cy="758432"/>
            <a:chOff x="842710" y="2713494"/>
            <a:chExt cx="5943868" cy="758432"/>
          </a:xfrm>
        </p:grpSpPr>
        <p:sp>
          <p:nvSpPr>
            <p:cNvPr id="7" name="TextBox 6"/>
            <p:cNvSpPr txBox="1"/>
            <p:nvPr/>
          </p:nvSpPr>
          <p:spPr>
            <a:xfrm>
              <a:off x="842710" y="2713494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99900" y="2713494"/>
              <a:ext cx="55866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轻量级进程：在内核中实现，支持用户线程</a:t>
              </a:r>
              <a:endParaRPr lang="zh-CN" altLang="en-US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99900" y="3071816"/>
              <a:ext cx="55866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en-US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Solaris       (</a:t>
              </a:r>
              <a:r>
                <a:rPr lang="en-US" altLang="en-US" sz="2000" b="1" dirty="0" err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LightWeight</a:t>
              </a:r>
              <a:r>
                <a:rPr lang="en-US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Process)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24127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672202" y="171450"/>
            <a:ext cx="3786214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用户线程</a:t>
            </a:r>
            <a:endParaRPr lang="zh-CN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1034501" y="746806"/>
            <a:ext cx="5613256" cy="71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由一组用户级的线程库函数来完成线程的管理，包括线程的创建、终止、同步和调度等</a:t>
            </a:r>
            <a:endParaRPr lang="zh-CN" altLang="en-US" sz="2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1600" y="1484079"/>
            <a:ext cx="5169186" cy="3535943"/>
            <a:chOff x="971600" y="1484079"/>
            <a:chExt cx="5169186" cy="3535943"/>
          </a:xfrm>
        </p:grpSpPr>
        <p:sp>
          <p:nvSpPr>
            <p:cNvPr id="10" name="矩形 9"/>
            <p:cNvSpPr/>
            <p:nvPr/>
          </p:nvSpPr>
          <p:spPr>
            <a:xfrm>
              <a:off x="2354572" y="2073995"/>
              <a:ext cx="3786214" cy="214314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072770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568886" y="2359747"/>
              <a:ext cx="1643074" cy="1143008"/>
            </a:xfrm>
            <a:prstGeom prst="ellips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354704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640456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854638" y="3032725"/>
              <a:ext cx="1071570" cy="25200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640588" y="3032725"/>
              <a:ext cx="1071570" cy="25200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箭头连接符 33"/>
            <p:cNvCxnSpPr/>
            <p:nvPr/>
          </p:nvCxnSpPr>
          <p:spPr>
            <a:xfrm rot="5400000">
              <a:off x="3676175" y="1895400"/>
              <a:ext cx="785818" cy="57150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rot="16200000" flipH="1">
              <a:off x="2783200" y="1931119"/>
              <a:ext cx="500066" cy="21431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rot="5400000" flipH="1" flipV="1">
              <a:off x="2318853" y="3609912"/>
              <a:ext cx="1000132" cy="50006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3131840" y="3785776"/>
              <a:ext cx="651492" cy="223233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左大括号 41"/>
            <p:cNvSpPr/>
            <p:nvPr/>
          </p:nvSpPr>
          <p:spPr>
            <a:xfrm>
              <a:off x="2068820" y="2073995"/>
              <a:ext cx="142876" cy="1500198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左大括号 42"/>
            <p:cNvSpPr/>
            <p:nvPr/>
          </p:nvSpPr>
          <p:spPr>
            <a:xfrm>
              <a:off x="2068820" y="3645631"/>
              <a:ext cx="142876" cy="500066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2354572" y="3645631"/>
              <a:ext cx="378621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任意多边形 47"/>
            <p:cNvSpPr/>
            <p:nvPr/>
          </p:nvSpPr>
          <p:spPr>
            <a:xfrm>
              <a:off x="4858720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354836" y="2359747"/>
              <a:ext cx="1643074" cy="1143008"/>
            </a:xfrm>
            <a:prstGeom prst="ellips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5231151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426406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5031119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87910" y="149034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69685" y="148407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25669" y="373230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51720" y="4373691"/>
              <a:ext cx="12053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线程库运行时系统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96824" y="235635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用户空间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71600" y="371632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内核空间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905405" y="3783946"/>
              <a:ext cx="651492" cy="225063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90055" y="3726387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PCB1</a:t>
              </a:r>
              <a:endParaRPr kumimoji="1"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868712" y="3722075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PCB2</a:t>
              </a:r>
              <a:endParaRPr kumimoji="1"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114821" y="3241467"/>
              <a:ext cx="533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TCB</a:t>
              </a:r>
              <a:endParaRPr kumimoji="1" lang="zh-CN" altLang="en-US" sz="1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913005" y="3248627"/>
              <a:ext cx="533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TCB</a:t>
              </a:r>
              <a:endParaRPr kumimoji="1" lang="zh-CN" altLang="en-US" sz="1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199958" y="3020785"/>
              <a:ext cx="440498" cy="261610"/>
              <a:chOff x="4316008" y="4370792"/>
              <a:chExt cx="436846" cy="26161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2873457" y="3027920"/>
              <a:ext cx="440498" cy="261610"/>
              <a:chOff x="4316008" y="4370792"/>
              <a:chExt cx="436846" cy="261610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3521859" y="3027920"/>
              <a:ext cx="440498" cy="261610"/>
              <a:chOff x="4316008" y="4370792"/>
              <a:chExt cx="436846" cy="261610"/>
            </a:xfrm>
          </p:grpSpPr>
          <p:sp>
            <p:nvSpPr>
              <p:cNvPr id="72" name="文本框 71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4601681" y="3020785"/>
              <a:ext cx="440498" cy="261610"/>
              <a:chOff x="4316008" y="4370792"/>
              <a:chExt cx="436846" cy="261610"/>
            </a:xfrm>
          </p:grpSpPr>
          <p:sp>
            <p:nvSpPr>
              <p:cNvPr id="75" name="文本框 74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21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4863542" y="3020785"/>
              <a:ext cx="440498" cy="261610"/>
              <a:chOff x="4316008" y="4370792"/>
              <a:chExt cx="436846" cy="261610"/>
            </a:xfrm>
          </p:grpSpPr>
          <p:sp>
            <p:nvSpPr>
              <p:cNvPr id="78" name="文本框 77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22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5130606" y="3020785"/>
              <a:ext cx="440498" cy="261610"/>
              <a:chOff x="4316008" y="4370792"/>
              <a:chExt cx="436846" cy="261610"/>
            </a:xfrm>
          </p:grpSpPr>
          <p:sp>
            <p:nvSpPr>
              <p:cNvPr id="81" name="文本框 80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23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5383363" y="3020785"/>
              <a:ext cx="440498" cy="261610"/>
              <a:chOff x="4316008" y="4370792"/>
              <a:chExt cx="436846" cy="261610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24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856693" y="3020785"/>
            <a:ext cx="2964253" cy="535619"/>
            <a:chOff x="2856693" y="3020785"/>
            <a:chExt cx="2964253" cy="535619"/>
          </a:xfrm>
        </p:grpSpPr>
        <p:grpSp>
          <p:nvGrpSpPr>
            <p:cNvPr id="6" name="组合 5"/>
            <p:cNvGrpSpPr/>
            <p:nvPr/>
          </p:nvGrpSpPr>
          <p:grpSpPr>
            <a:xfrm>
              <a:off x="2856693" y="3020785"/>
              <a:ext cx="1107719" cy="528459"/>
              <a:chOff x="3182215" y="4421622"/>
              <a:chExt cx="1107719" cy="528459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182215" y="4433562"/>
                <a:ext cx="1071570" cy="252000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3442398" y="4642304"/>
                <a:ext cx="53354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TCB</a:t>
                </a:r>
                <a:endParaRPr kumimoji="1"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95" name="组合 94"/>
              <p:cNvGrpSpPr/>
              <p:nvPr/>
            </p:nvGrpSpPr>
            <p:grpSpPr>
              <a:xfrm>
                <a:off x="3527535" y="4421622"/>
                <a:ext cx="440498" cy="261610"/>
                <a:chOff x="4316008" y="4370792"/>
                <a:chExt cx="436846" cy="261610"/>
              </a:xfrm>
            </p:grpSpPr>
            <p:sp>
              <p:nvSpPr>
                <p:cNvPr id="96" name="文本框 95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12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8" name="组合 97"/>
              <p:cNvGrpSpPr/>
              <p:nvPr/>
            </p:nvGrpSpPr>
            <p:grpSpPr>
              <a:xfrm>
                <a:off x="3201034" y="4428757"/>
                <a:ext cx="440498" cy="261610"/>
                <a:chOff x="4316008" y="4370792"/>
                <a:chExt cx="436846" cy="261610"/>
              </a:xfrm>
            </p:grpSpPr>
            <p:sp>
              <p:nvSpPr>
                <p:cNvPr id="99" name="文本框 98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11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1" name="组合 100"/>
              <p:cNvGrpSpPr/>
              <p:nvPr/>
            </p:nvGrpSpPr>
            <p:grpSpPr>
              <a:xfrm>
                <a:off x="3849436" y="4428757"/>
                <a:ext cx="440498" cy="261610"/>
                <a:chOff x="4316008" y="4370792"/>
                <a:chExt cx="436846" cy="261610"/>
              </a:xfrm>
            </p:grpSpPr>
            <p:sp>
              <p:nvSpPr>
                <p:cNvPr id="102" name="文本框 101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13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" name="组合 1"/>
            <p:cNvGrpSpPr/>
            <p:nvPr/>
          </p:nvGrpSpPr>
          <p:grpSpPr>
            <a:xfrm>
              <a:off x="4598766" y="3020785"/>
              <a:ext cx="1222180" cy="535619"/>
              <a:chOff x="6639627" y="3653141"/>
              <a:chExt cx="1222180" cy="535619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6678534" y="3665081"/>
                <a:ext cx="1071570" cy="252000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6950951" y="3880983"/>
                <a:ext cx="53354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TCB</a:t>
                </a:r>
                <a:endParaRPr kumimoji="1"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06" name="组合 105"/>
              <p:cNvGrpSpPr/>
              <p:nvPr/>
            </p:nvGrpSpPr>
            <p:grpSpPr>
              <a:xfrm>
                <a:off x="6639627" y="3653141"/>
                <a:ext cx="440498" cy="261610"/>
                <a:chOff x="4316008" y="4370792"/>
                <a:chExt cx="436846" cy="261610"/>
              </a:xfrm>
            </p:grpSpPr>
            <p:sp>
              <p:nvSpPr>
                <p:cNvPr id="107" name="文本框 106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21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9" name="组合 108"/>
              <p:cNvGrpSpPr/>
              <p:nvPr/>
            </p:nvGrpSpPr>
            <p:grpSpPr>
              <a:xfrm>
                <a:off x="6901488" y="3653141"/>
                <a:ext cx="440498" cy="261610"/>
                <a:chOff x="4316008" y="4370792"/>
                <a:chExt cx="436846" cy="261610"/>
              </a:xfrm>
            </p:grpSpPr>
            <p:sp>
              <p:nvSpPr>
                <p:cNvPr id="110" name="文本框 109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22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" name="矩形 110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7168552" y="3653141"/>
                <a:ext cx="440498" cy="261610"/>
                <a:chOff x="4316008" y="4370792"/>
                <a:chExt cx="436846" cy="261610"/>
              </a:xfrm>
            </p:grpSpPr>
            <p:sp>
              <p:nvSpPr>
                <p:cNvPr id="113" name="文本框 112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23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7421309" y="3653141"/>
                <a:ext cx="440498" cy="261610"/>
                <a:chOff x="4316008" y="4370792"/>
                <a:chExt cx="436846" cy="261610"/>
              </a:xfrm>
            </p:grpSpPr>
            <p:sp>
              <p:nvSpPr>
                <p:cNvPr id="116" name="文本框 115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24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7" name="矩形 116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" name="组合 7"/>
          <p:cNvGrpSpPr/>
          <p:nvPr/>
        </p:nvGrpSpPr>
        <p:grpSpPr>
          <a:xfrm>
            <a:off x="3093532" y="3722709"/>
            <a:ext cx="2500058" cy="340773"/>
            <a:chOff x="3093532" y="3722709"/>
            <a:chExt cx="2500058" cy="340773"/>
          </a:xfrm>
        </p:grpSpPr>
        <p:grpSp>
          <p:nvGrpSpPr>
            <p:cNvPr id="3" name="组合 2"/>
            <p:cNvGrpSpPr/>
            <p:nvPr/>
          </p:nvGrpSpPr>
          <p:grpSpPr>
            <a:xfrm>
              <a:off x="3093532" y="3724928"/>
              <a:ext cx="724878" cy="338554"/>
              <a:chOff x="4873746" y="4458697"/>
              <a:chExt cx="724878" cy="338554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4910439" y="4520568"/>
                <a:ext cx="651492" cy="225063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4873746" y="4458697"/>
                <a:ext cx="72487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PCB1</a:t>
                </a:r>
                <a:endParaRPr kumimoji="1"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4868712" y="3722709"/>
              <a:ext cx="724878" cy="338554"/>
              <a:chOff x="4873746" y="4458697"/>
              <a:chExt cx="724878" cy="338554"/>
            </a:xfrm>
          </p:grpSpPr>
          <p:sp>
            <p:nvSpPr>
              <p:cNvPr id="122" name="矩形 121"/>
              <p:cNvSpPr/>
              <p:nvPr/>
            </p:nvSpPr>
            <p:spPr>
              <a:xfrm>
                <a:off x="4910439" y="4520568"/>
                <a:ext cx="651492" cy="225063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4873746" y="4458697"/>
                <a:ext cx="72487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PCB2</a:t>
                </a:r>
                <a:endParaRPr kumimoji="1"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24127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672202" y="171450"/>
            <a:ext cx="3786214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用户线程的特征</a:t>
            </a:r>
            <a:endParaRPr lang="zh-CN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2710" y="3826964"/>
            <a:ext cx="5086612" cy="400110"/>
            <a:chOff x="842710" y="3826964"/>
            <a:chExt cx="5086612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842710" y="3826964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99900" y="3826964"/>
              <a:ext cx="47294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允许每个进程拥有自已的线程调度算法</a:t>
              </a:r>
              <a:endParaRPr lang="zh-CN" altLang="en-US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2710" y="998766"/>
            <a:ext cx="5015174" cy="1130058"/>
            <a:chOff x="842710" y="998766"/>
            <a:chExt cx="5015174" cy="1130058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3400648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不依赖于操作系统的内核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1432604" y="1357304"/>
              <a:ext cx="3425148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内核不了解用户线程的存在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15032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432604" y="1714494"/>
              <a:ext cx="4425280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可用于不支持线程的多进程操作系统</a:t>
              </a:r>
              <a:endParaRPr lang="zh-CN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186047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842710" y="2071684"/>
            <a:ext cx="5872430" cy="1096622"/>
            <a:chOff x="842710" y="2071684"/>
            <a:chExt cx="5872430" cy="1096622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1171352" y="2071684"/>
              <a:ext cx="3400648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在用户空间实现的线程机制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2710" y="2085904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432604" y="2396786"/>
              <a:ext cx="5282536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每个进程有私有的线程控制块（</a:t>
              </a: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TCB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）列表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25427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1432604" y="2753976"/>
              <a:ext cx="3139396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TCB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由线程库函数维护</a:t>
              </a:r>
              <a:endParaRPr lang="zh-CN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289995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2710" y="3099202"/>
            <a:ext cx="5872430" cy="744134"/>
            <a:chOff x="842710" y="3099202"/>
            <a:chExt cx="5872430" cy="744134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2" y="3099202"/>
              <a:ext cx="4257904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同一进程内的用户线程切换速度快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311342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1432604" y="3429006"/>
              <a:ext cx="5282536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无需用户态</a:t>
              </a: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核心态切换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3574988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5424127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672202" y="171450"/>
            <a:ext cx="3786214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用户线程的不足</a:t>
            </a:r>
            <a:endParaRPr lang="zh-CN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2710" y="998766"/>
            <a:ext cx="6321578" cy="414330"/>
            <a:chOff x="842710" y="998766"/>
            <a:chExt cx="6321578" cy="414330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5992936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线程发起系统调用而阻塞时，则整个进程进入等待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2710" y="1563638"/>
            <a:ext cx="5872430" cy="784902"/>
            <a:chOff x="842710" y="1563638"/>
            <a:chExt cx="5872430" cy="784902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1171352" y="1563638"/>
              <a:ext cx="3616672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不支持基于线程的处理机抢占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2710" y="1577858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432604" y="1934210"/>
              <a:ext cx="5282536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除非当前运行线程主动放弃，它所在进程的其他线程无法抢占</a:t>
              </a:r>
              <a:r>
                <a:rPr lang="en-US" altLang="zh-CN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CPU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208019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2710" y="2657702"/>
            <a:ext cx="5872430" cy="744134"/>
            <a:chOff x="842710" y="2657702"/>
            <a:chExt cx="5872430" cy="744134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2" y="2657702"/>
              <a:ext cx="3400648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只能按进程分配</a:t>
              </a:r>
              <a:r>
                <a:rPr lang="en-US" altLang="zh-CN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267192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1432604" y="2987506"/>
              <a:ext cx="5282536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多个线程进程中，每个线程的时间片较少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3133488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5424127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0974" cy="5141934"/>
          </a:xfrm>
          <a:prstGeom prst="rect">
            <a:avLst/>
          </a:prstGeom>
        </p:spPr>
      </p:pic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66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4986</TotalTime>
  <Words>286</Words>
  <Application>Microsoft Office PowerPoint</Application>
  <PresentationFormat>全屏显示(16:9)</PresentationFormat>
  <Paragraphs>77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SimSun</vt:lpstr>
      <vt:lpstr>SimSun</vt:lpstr>
      <vt:lpstr>微软雅黑</vt:lpstr>
      <vt:lpstr>张海山锐谐体2.0-授权联系：Samtype@QQ.com</vt:lpstr>
      <vt:lpstr>Arial</vt:lpstr>
      <vt:lpstr>Calibri</vt:lpstr>
      <vt:lpstr>Office 主题</vt:lpstr>
      <vt:lpstr>进程和线程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730</cp:revision>
  <dcterms:created xsi:type="dcterms:W3CDTF">2015-01-11T06:38:50Z</dcterms:created>
  <dcterms:modified xsi:type="dcterms:W3CDTF">2015-03-21T10:59:21Z</dcterms:modified>
</cp:coreProperties>
</file>