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7" r:id="rId2"/>
    <p:sldId id="314" r:id="rId3"/>
    <p:sldId id="318" r:id="rId4"/>
    <p:sldId id="319" r:id="rId5"/>
    <p:sldId id="320" r:id="rId6"/>
    <p:sldId id="321" r:id="rId7"/>
    <p:sldId id="322" r:id="rId8"/>
    <p:sldId id="326" r:id="rId9"/>
    <p:sldId id="327" r:id="rId10"/>
    <p:sldId id="324" r:id="rId11"/>
    <p:sldId id="328" r:id="rId12"/>
    <p:sldId id="330" r:id="rId13"/>
    <p:sldId id="323" r:id="rId14"/>
    <p:sldId id="331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0093DD"/>
    <a:srgbClr val="0EB1C8"/>
    <a:srgbClr val="11576A"/>
    <a:srgbClr val="CCFF99"/>
    <a:srgbClr val="339900"/>
    <a:srgbClr val="CCCCCC"/>
    <a:srgbClr val="666666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1" autoAdjust="0"/>
    <p:restoredTop sz="94353" autoAdjust="0"/>
  </p:normalViewPr>
  <p:slideViewPr>
    <p:cSldViewPr>
      <p:cViewPr varScale="1">
        <p:scale>
          <a:sx n="109" d="100"/>
          <a:sy n="109" d="100"/>
        </p:scale>
        <p:origin x="110" y="115"/>
      </p:cViewPr>
      <p:guideLst>
        <p:guide orient="horz" pos="1620"/>
        <p:guide pos="2880"/>
        <p:guide orient="horz" pos="1529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43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5730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进程创建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700207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进程加载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57397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进程等待与退出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57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43174" y="214296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1" descr="屏幕快照 2014-03-23 下午6.15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91630"/>
            <a:ext cx="5378252" cy="2544765"/>
          </a:xfrm>
          <a:prstGeom prst="rect">
            <a:avLst/>
          </a:prstGeom>
        </p:spPr>
      </p:pic>
      <p:pic>
        <p:nvPicPr>
          <p:cNvPr id="15" name="Picture 2" descr="屏幕快照 2014-03-23 下午6.16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987575"/>
            <a:ext cx="2736304" cy="389522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275856" y="239730"/>
            <a:ext cx="3195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空闲进程的创建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19957" y="1105675"/>
            <a:ext cx="1836737" cy="571500"/>
            <a:chOff x="919957" y="1105675"/>
            <a:chExt cx="1836737" cy="571500"/>
          </a:xfrm>
        </p:grpSpPr>
        <p:sp>
          <p:nvSpPr>
            <p:cNvPr id="14" name="矩形 13"/>
            <p:cNvSpPr/>
            <p:nvPr/>
          </p:nvSpPr>
          <p:spPr bwMode="auto">
            <a:xfrm>
              <a:off x="919957" y="1105675"/>
              <a:ext cx="1836737" cy="5715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TextBox 28"/>
            <p:cNvSpPr txBox="1">
              <a:spLocks noChangeArrowheads="1"/>
            </p:cNvSpPr>
            <p:nvPr/>
          </p:nvSpPr>
          <p:spPr bwMode="auto">
            <a:xfrm>
              <a:off x="1011079" y="1129815"/>
              <a:ext cx="165449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idleproc</a:t>
              </a:r>
              <a:endPara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1472" y="1733532"/>
            <a:ext cx="2555956" cy="926985"/>
            <a:chOff x="571472" y="1733532"/>
            <a:chExt cx="2555956" cy="926985"/>
          </a:xfrm>
        </p:grpSpPr>
        <p:sp>
          <p:nvSpPr>
            <p:cNvPr id="18" name="下箭头 17"/>
            <p:cNvSpPr/>
            <p:nvPr/>
          </p:nvSpPr>
          <p:spPr bwMode="auto">
            <a:xfrm>
              <a:off x="1681163" y="1733532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71472" y="2089017"/>
              <a:ext cx="2555956" cy="571500"/>
              <a:chOff x="874990" y="1958181"/>
              <a:chExt cx="2555956" cy="571500"/>
            </a:xfrm>
          </p:grpSpPr>
          <p:sp>
            <p:nvSpPr>
              <p:cNvPr id="15" name="矩形 14"/>
              <p:cNvSpPr/>
              <p:nvPr/>
            </p:nvSpPr>
            <p:spPr bwMode="auto">
              <a:xfrm>
                <a:off x="892968" y="1958181"/>
                <a:ext cx="2520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74990" y="2059265"/>
                <a:ext cx="255595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分配</a:t>
                </a:r>
                <a:r>
                  <a:rPr lang="en-US" altLang="zh-CN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需要的资源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28596" y="2674919"/>
            <a:ext cx="2773965" cy="922564"/>
            <a:chOff x="428596" y="2674919"/>
            <a:chExt cx="2773965" cy="922564"/>
          </a:xfrm>
        </p:grpSpPr>
        <p:sp>
          <p:nvSpPr>
            <p:cNvPr id="19" name="下箭头 18"/>
            <p:cNvSpPr/>
            <p:nvPr/>
          </p:nvSpPr>
          <p:spPr bwMode="auto">
            <a:xfrm>
              <a:off x="1681163" y="2674919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28596" y="3025983"/>
              <a:ext cx="2773965" cy="571500"/>
              <a:chOff x="904686" y="2924175"/>
              <a:chExt cx="2773965" cy="571500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905668" y="2924175"/>
                <a:ext cx="2772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04686" y="3025259"/>
                <a:ext cx="277396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b="1" spc="-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进程控制块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62557" y="3616307"/>
            <a:ext cx="2340000" cy="899659"/>
            <a:chOff x="662557" y="3616307"/>
            <a:chExt cx="2340000" cy="899659"/>
          </a:xfrm>
        </p:grpSpPr>
        <p:sp>
          <p:nvSpPr>
            <p:cNvPr id="20" name="下箭头 19"/>
            <p:cNvSpPr/>
            <p:nvPr/>
          </p:nvSpPr>
          <p:spPr bwMode="auto">
            <a:xfrm>
              <a:off x="1681163" y="3616307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62557" y="3944466"/>
              <a:ext cx="2340000" cy="571500"/>
              <a:chOff x="778669" y="3886200"/>
              <a:chExt cx="2340000" cy="571500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778669" y="3886200"/>
                <a:ext cx="2340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9695" y="3987284"/>
                <a:ext cx="233794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完成</a:t>
                </a:r>
                <a:r>
                  <a:rPr lang="en-US" altLang="zh-CN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的初始化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3491880" y="1203598"/>
            <a:ext cx="1766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3491880" y="3068910"/>
            <a:ext cx="1978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alloc_proc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35"/>
          <p:cNvSpPr txBox="1">
            <a:spLocks noChangeArrowheads="1"/>
          </p:cNvSpPr>
          <p:nvPr/>
        </p:nvSpPr>
        <p:spPr bwMode="auto">
          <a:xfrm>
            <a:off x="3491880" y="4010298"/>
            <a:ext cx="1766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8164" y="704428"/>
            <a:ext cx="31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\kern-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/process/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491880" y="1904039"/>
            <a:ext cx="3989388" cy="938837"/>
            <a:chOff x="3491880" y="1904039"/>
            <a:chExt cx="3989388" cy="938837"/>
          </a:xfrm>
        </p:grpSpPr>
        <p:sp>
          <p:nvSpPr>
            <p:cNvPr id="26" name="TextBox 33"/>
            <p:cNvSpPr txBox="1">
              <a:spLocks noChangeArrowheads="1"/>
            </p:cNvSpPr>
            <p:nvPr/>
          </p:nvSpPr>
          <p:spPr bwMode="auto">
            <a:xfrm>
              <a:off x="3491880" y="2132285"/>
              <a:ext cx="19780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alloc_proc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36"/>
            <p:cNvSpPr txBox="1">
              <a:spLocks noChangeArrowheads="1"/>
            </p:cNvSpPr>
            <p:nvPr/>
          </p:nvSpPr>
          <p:spPr bwMode="auto">
            <a:xfrm>
              <a:off x="5849318" y="2132285"/>
              <a:ext cx="16319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kmalloc()</a:t>
              </a:r>
              <a:endParaRPr lang="zh-CN" altLang="en-US" sz="2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弧形 2"/>
            <p:cNvSpPr/>
            <p:nvPr/>
          </p:nvSpPr>
          <p:spPr>
            <a:xfrm rot="222205">
              <a:off x="5000917" y="1904039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弧形 36"/>
            <p:cNvSpPr/>
            <p:nvPr/>
          </p:nvSpPr>
          <p:spPr>
            <a:xfrm rot="11153873">
              <a:off x="4988259" y="2067373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76499" y="191333"/>
            <a:ext cx="4332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创建第一个内核线程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17068" y="1131590"/>
            <a:ext cx="1260699" cy="400110"/>
            <a:chOff x="701675" y="930271"/>
            <a:chExt cx="1260699" cy="400110"/>
          </a:xfrm>
        </p:grpSpPr>
        <p:sp>
          <p:nvSpPr>
            <p:cNvPr id="34" name="矩形 33"/>
            <p:cNvSpPr/>
            <p:nvPr/>
          </p:nvSpPr>
          <p:spPr bwMode="auto">
            <a:xfrm>
              <a:off x="701675" y="980961"/>
              <a:ext cx="1260699" cy="31932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TextBox 28"/>
            <p:cNvSpPr txBox="1">
              <a:spLocks noChangeArrowheads="1"/>
            </p:cNvSpPr>
            <p:nvPr/>
          </p:nvSpPr>
          <p:spPr bwMode="auto">
            <a:xfrm>
              <a:off x="738737" y="930271"/>
              <a:ext cx="118846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initproc</a:t>
              </a:r>
              <a:endPara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7956" y="1524747"/>
            <a:ext cx="2030953" cy="560674"/>
            <a:chOff x="577956" y="1524747"/>
            <a:chExt cx="2030953" cy="560674"/>
          </a:xfrm>
        </p:grpSpPr>
        <p:sp>
          <p:nvSpPr>
            <p:cNvPr id="38" name="下箭头 37"/>
            <p:cNvSpPr/>
            <p:nvPr/>
          </p:nvSpPr>
          <p:spPr bwMode="auto">
            <a:xfrm>
              <a:off x="1453751" y="1524747"/>
              <a:ext cx="285750" cy="250825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77956" y="1746867"/>
              <a:ext cx="2030953" cy="338554"/>
              <a:chOff x="679271" y="1659937"/>
              <a:chExt cx="2030953" cy="338554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679271" y="1700213"/>
                <a:ext cx="2030953" cy="29811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7721" y="1659937"/>
                <a:ext cx="183396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sz="1600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trapframe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14880" y="2091891"/>
            <a:ext cx="1827398" cy="571349"/>
            <a:chOff x="714880" y="2091891"/>
            <a:chExt cx="1827398" cy="571349"/>
          </a:xfrm>
        </p:grpSpPr>
        <p:sp>
          <p:nvSpPr>
            <p:cNvPr id="39" name="下箭头 38"/>
            <p:cNvSpPr/>
            <p:nvPr/>
          </p:nvSpPr>
          <p:spPr bwMode="auto">
            <a:xfrm>
              <a:off x="1443894" y="2091891"/>
              <a:ext cx="285750" cy="252412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714880" y="2324686"/>
              <a:ext cx="1827398" cy="338554"/>
              <a:chOff x="592692" y="2622801"/>
              <a:chExt cx="1827398" cy="338554"/>
            </a:xfrm>
          </p:grpSpPr>
          <p:sp>
            <p:nvSpPr>
              <p:cNvPr id="36" name="矩形 35"/>
              <p:cNvSpPr/>
              <p:nvPr/>
            </p:nvSpPr>
            <p:spPr bwMode="auto">
              <a:xfrm>
                <a:off x="592692" y="2641274"/>
                <a:ext cx="1827398" cy="297573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92476" y="2622801"/>
                <a:ext cx="1602298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sz="1600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99852" y="2646721"/>
            <a:ext cx="1831922" cy="555811"/>
            <a:chOff x="699852" y="2646721"/>
            <a:chExt cx="1831922" cy="555811"/>
          </a:xfrm>
        </p:grpSpPr>
        <p:sp>
          <p:nvSpPr>
            <p:cNvPr id="40" name="下箭头 39"/>
            <p:cNvSpPr/>
            <p:nvPr/>
          </p:nvSpPr>
          <p:spPr bwMode="auto">
            <a:xfrm>
              <a:off x="1443894" y="2646721"/>
              <a:ext cx="285750" cy="250825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699852" y="2863438"/>
              <a:ext cx="1831922" cy="339094"/>
              <a:chOff x="541074" y="3351351"/>
              <a:chExt cx="1831922" cy="339094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541074" y="3393515"/>
                <a:ext cx="1831922" cy="29693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21644" y="3351351"/>
                <a:ext cx="1620957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初始化内核堆栈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3119438" y="1132275"/>
            <a:ext cx="1231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28592" y="2307279"/>
            <a:ext cx="1377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alloc_proc()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3602" y="2863438"/>
            <a:ext cx="15488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setup_stack()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46597" y="3210048"/>
            <a:ext cx="1296000" cy="565481"/>
            <a:chOff x="946597" y="3210048"/>
            <a:chExt cx="1296000" cy="565481"/>
          </a:xfrm>
        </p:grpSpPr>
        <p:grpSp>
          <p:nvGrpSpPr>
            <p:cNvPr id="70" name="组合 69"/>
            <p:cNvGrpSpPr/>
            <p:nvPr/>
          </p:nvGrpSpPr>
          <p:grpSpPr>
            <a:xfrm>
              <a:off x="946597" y="3436975"/>
              <a:ext cx="1296000" cy="338554"/>
              <a:chOff x="528370" y="4155133"/>
              <a:chExt cx="1296000" cy="338554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528370" y="4187207"/>
                <a:ext cx="1296000" cy="296808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76804" y="4155133"/>
                <a:ext cx="1005403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内存共享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7" name="下箭头 56"/>
            <p:cNvSpPr/>
            <p:nvPr/>
          </p:nvSpPr>
          <p:spPr bwMode="auto">
            <a:xfrm>
              <a:off x="1435241" y="321004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28592" y="3405046"/>
            <a:ext cx="1471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copy_stack()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6499" y="662785"/>
            <a:ext cx="33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\kern-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/process/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07009" y="3774378"/>
            <a:ext cx="2680815" cy="574148"/>
            <a:chOff x="307009" y="3774378"/>
            <a:chExt cx="2680815" cy="574148"/>
          </a:xfrm>
        </p:grpSpPr>
        <p:grpSp>
          <p:nvGrpSpPr>
            <p:cNvPr id="75" name="组合 74"/>
            <p:cNvGrpSpPr/>
            <p:nvPr/>
          </p:nvGrpSpPr>
          <p:grpSpPr>
            <a:xfrm>
              <a:off x="307009" y="4009972"/>
              <a:ext cx="2680815" cy="338554"/>
              <a:chOff x="7424719" y="2907613"/>
              <a:chExt cx="1238602" cy="338554"/>
            </a:xfrm>
          </p:grpSpPr>
          <p:sp>
            <p:nvSpPr>
              <p:cNvPr id="62" name="矩形 61"/>
              <p:cNvSpPr/>
              <p:nvPr/>
            </p:nvSpPr>
            <p:spPr bwMode="auto">
              <a:xfrm>
                <a:off x="7424719" y="2924398"/>
                <a:ext cx="1238602" cy="306677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464099" y="2907613"/>
                <a:ext cx="1119501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把</a:t>
                </a:r>
                <a:r>
                  <a:rPr lang="en-US" altLang="zh-CN" sz="1600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放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到就绪队列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1" name="下箭头 70"/>
            <p:cNvSpPr/>
            <p:nvPr/>
          </p:nvSpPr>
          <p:spPr bwMode="auto">
            <a:xfrm>
              <a:off x="1431140" y="377437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1732" y="4349368"/>
            <a:ext cx="1692000" cy="590967"/>
            <a:chOff x="751732" y="4349368"/>
            <a:chExt cx="1692000" cy="590967"/>
          </a:xfrm>
        </p:grpSpPr>
        <p:grpSp>
          <p:nvGrpSpPr>
            <p:cNvPr id="76" name="组合 75"/>
            <p:cNvGrpSpPr/>
            <p:nvPr/>
          </p:nvGrpSpPr>
          <p:grpSpPr>
            <a:xfrm>
              <a:off x="751732" y="4601781"/>
              <a:ext cx="1692000" cy="338554"/>
              <a:chOff x="6717892" y="3982214"/>
              <a:chExt cx="1692000" cy="338554"/>
            </a:xfrm>
          </p:grpSpPr>
          <p:sp>
            <p:nvSpPr>
              <p:cNvPr id="64" name="矩形 63"/>
              <p:cNvSpPr/>
              <p:nvPr/>
            </p:nvSpPr>
            <p:spPr bwMode="auto">
              <a:xfrm>
                <a:off x="6717892" y="3993766"/>
                <a:ext cx="1692000" cy="306677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825021" y="3982214"/>
                <a:ext cx="1458028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唤醒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7" name="下箭头 76"/>
            <p:cNvSpPr/>
            <p:nvPr/>
          </p:nvSpPr>
          <p:spPr bwMode="auto">
            <a:xfrm>
              <a:off x="1431140" y="434936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13602" y="1445384"/>
            <a:ext cx="5313654" cy="938837"/>
            <a:chOff x="3113602" y="1445384"/>
            <a:chExt cx="5313654" cy="938837"/>
          </a:xfrm>
        </p:grpSpPr>
        <p:sp>
          <p:nvSpPr>
            <p:cNvPr id="47" name="TextBox 46"/>
            <p:cNvSpPr txBox="1"/>
            <p:nvPr/>
          </p:nvSpPr>
          <p:spPr>
            <a:xfrm>
              <a:off x="3113602" y="1733375"/>
              <a:ext cx="18876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kernel thread()tf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64088" y="1736424"/>
              <a:ext cx="114005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do_fork()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04248" y="1731478"/>
              <a:ext cx="162300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copy_thread()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弧形 77"/>
            <p:cNvSpPr/>
            <p:nvPr/>
          </p:nvSpPr>
          <p:spPr>
            <a:xfrm rot="222205">
              <a:off x="4502745" y="1445384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弧形 78"/>
            <p:cNvSpPr/>
            <p:nvPr/>
          </p:nvSpPr>
          <p:spPr>
            <a:xfrm rot="11153873">
              <a:off x="4490087" y="1608718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>
            <a:xfrm rot="222205">
              <a:off x="6136959" y="1445384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弧形 80"/>
            <p:cNvSpPr/>
            <p:nvPr/>
          </p:nvSpPr>
          <p:spPr>
            <a:xfrm rot="11153873">
              <a:off x="6124301" y="1608718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的开销？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4645" y="771550"/>
            <a:ext cx="5799785" cy="1232043"/>
            <a:chOff x="834645" y="771550"/>
            <a:chExt cx="5799785" cy="1232043"/>
          </a:xfrm>
        </p:grpSpPr>
        <p:sp>
          <p:nvSpPr>
            <p:cNvPr id="7" name="TextBox 6"/>
            <p:cNvSpPr txBox="1"/>
            <p:nvPr/>
          </p:nvSpPr>
          <p:spPr>
            <a:xfrm>
              <a:off x="1172004" y="828268"/>
              <a:ext cx="2399864" cy="346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fork()的实现开销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60200" y="1114020"/>
              <a:ext cx="5366040" cy="341632"/>
              <a:chOff x="1349100" y="1142990"/>
              <a:chExt cx="5366040" cy="3416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357290" y="114299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对子进程分配内存</a:t>
                </a:r>
              </a:p>
            </p:txBody>
          </p:sp>
          <p:pic>
            <p:nvPicPr>
              <p:cNvPr id="10" name="图片 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49100" y="1214428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1268390" y="1399772"/>
              <a:ext cx="5366040" cy="341632"/>
              <a:chOff x="1357290" y="1428742"/>
              <a:chExt cx="5366040" cy="3416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365480" y="1428742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复制父进程的内存和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CPU</a:t>
                </a: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寄存器到子进程里</a:t>
                </a:r>
              </a:p>
            </p:txBody>
          </p:sp>
          <p:pic>
            <p:nvPicPr>
              <p:cNvPr id="13" name="图片 12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1472000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14" name="组合 13"/>
            <p:cNvGrpSpPr/>
            <p:nvPr/>
          </p:nvGrpSpPr>
          <p:grpSpPr>
            <a:xfrm>
              <a:off x="1268390" y="1657344"/>
              <a:ext cx="5366040" cy="346249"/>
              <a:chOff x="1357290" y="1686314"/>
              <a:chExt cx="5366040" cy="34624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365480" y="1686314"/>
                <a:ext cx="5357850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开销昂贵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!!</a:t>
                </a:r>
              </a:p>
            </p:txBody>
          </p:sp>
          <p:pic>
            <p:nvPicPr>
              <p:cNvPr id="16" name="图片 15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175775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834645" y="77155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4645" y="1990254"/>
            <a:ext cx="6666313" cy="1314898"/>
            <a:chOff x="834645" y="1990254"/>
            <a:chExt cx="6666313" cy="1314898"/>
          </a:xfrm>
        </p:grpSpPr>
        <p:sp>
          <p:nvSpPr>
            <p:cNvPr id="17" name="TextBox 16"/>
            <p:cNvSpPr txBox="1"/>
            <p:nvPr/>
          </p:nvSpPr>
          <p:spPr>
            <a:xfrm>
              <a:off x="1142976" y="1990254"/>
              <a:ext cx="6215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在99%的情况里，我们在调用fork()之后调用exec()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247500" y="2347444"/>
              <a:ext cx="5366040" cy="341632"/>
              <a:chOff x="1349100" y="2285998"/>
              <a:chExt cx="5366040" cy="3416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357290" y="2285998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在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fork()</a:t>
                </a: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操作中内存复制是没有作用的</a:t>
                </a:r>
              </a:p>
            </p:txBody>
          </p:sp>
          <p:pic>
            <p:nvPicPr>
              <p:cNvPr id="20" name="图片 1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49100" y="2357436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1255690" y="2633196"/>
              <a:ext cx="5366040" cy="341632"/>
              <a:chOff x="1357290" y="2571750"/>
              <a:chExt cx="5366040" cy="3416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365480" y="257175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子进程将可能关闭打开的文件和连接</a:t>
                </a:r>
              </a:p>
            </p:txBody>
          </p:sp>
          <p:pic>
            <p:nvPicPr>
              <p:cNvPr id="23" name="图片 22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2615008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1263880" y="2890768"/>
              <a:ext cx="535785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3880" y="2963520"/>
              <a:ext cx="623707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为什么不能结合它们在一个调用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690" y="3034958"/>
              <a:ext cx="151066" cy="14899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34645" y="199819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4645" y="3305152"/>
            <a:ext cx="7006293" cy="1555961"/>
            <a:chOff x="834645" y="3305152"/>
            <a:chExt cx="7006293" cy="1555961"/>
          </a:xfrm>
        </p:grpSpPr>
        <p:sp>
          <p:nvSpPr>
            <p:cNvPr id="29" name="TextBox 28"/>
            <p:cNvSpPr txBox="1"/>
            <p:nvPr/>
          </p:nvSpPr>
          <p:spPr>
            <a:xfrm>
              <a:off x="1155676" y="3305152"/>
              <a:ext cx="2416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vfork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260452" y="3685788"/>
              <a:ext cx="6509048" cy="346249"/>
              <a:chOff x="1349100" y="3714758"/>
              <a:chExt cx="6509048" cy="34624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357290" y="3714758"/>
                <a:ext cx="6500858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创建进程时，不再创建一个同样的内存映像</a:t>
                </a:r>
              </a:p>
            </p:txBody>
          </p:sp>
          <p:pic>
            <p:nvPicPr>
              <p:cNvPr id="32" name="图片 31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49100" y="3786196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3" name="组合 32"/>
            <p:cNvGrpSpPr/>
            <p:nvPr/>
          </p:nvGrpSpPr>
          <p:grpSpPr>
            <a:xfrm>
              <a:off x="1268642" y="3948094"/>
              <a:ext cx="5366040" cy="341632"/>
              <a:chOff x="1357290" y="4000510"/>
              <a:chExt cx="5366040" cy="34163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365480" y="400051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一些时候称为轻量级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fork() </a:t>
                </a:r>
              </a:p>
            </p:txBody>
          </p:sp>
          <p:pic>
            <p:nvPicPr>
              <p:cNvPr id="35" name="图片 34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4043768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6" name="组合 35"/>
            <p:cNvGrpSpPr/>
            <p:nvPr/>
          </p:nvGrpSpPr>
          <p:grpSpPr>
            <a:xfrm>
              <a:off x="1268642" y="4205666"/>
              <a:ext cx="5366040" cy="341632"/>
              <a:chOff x="1357290" y="4258082"/>
              <a:chExt cx="5366040" cy="3416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365480" y="4258082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子进程应该几乎立即调用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exec()</a:t>
                </a:r>
              </a:p>
            </p:txBody>
          </p:sp>
          <p:pic>
            <p:nvPicPr>
              <p:cNvPr id="38" name="图片 3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4329520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9" name="组合 38"/>
            <p:cNvGrpSpPr/>
            <p:nvPr/>
          </p:nvGrpSpPr>
          <p:grpSpPr>
            <a:xfrm>
              <a:off x="1268642" y="4514864"/>
              <a:ext cx="6572296" cy="346249"/>
              <a:chOff x="1357290" y="4543834"/>
              <a:chExt cx="6572296" cy="34624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365480" y="4543834"/>
                <a:ext cx="6564106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现在使用 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Copy on Write  (COW) </a:t>
                </a: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技术</a:t>
                </a:r>
              </a:p>
            </p:txBody>
          </p:sp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461527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834645" y="330515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684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16111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创建新进程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584627" cy="428628"/>
            <a:chOff x="844893" y="1000114"/>
            <a:chExt cx="658462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62865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Windows进程创建</a:t>
              </a:r>
              <a:r>
                <a:rPr lang="en-US" altLang="zh-CN" dirty="0" smtClean="0"/>
                <a:t>API</a:t>
              </a:r>
              <a:r>
                <a:rPr lang="zh-CN" altLang="en-US" dirty="0" smtClean="0"/>
                <a:t>： CreateProcess(filename</a:t>
              </a:r>
              <a:r>
                <a:rPr lang="en-US" altLang="zh-CN" dirty="0" smtClean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1318809"/>
            <a:ext cx="4941553" cy="428628"/>
            <a:chOff x="844893" y="2870884"/>
            <a:chExt cx="4941553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870884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 smtClean="0"/>
                <a:t>Unix</a:t>
              </a:r>
              <a:r>
                <a:rPr lang="zh-CN" altLang="en-US" dirty="0" smtClean="0"/>
                <a:t>进程</a:t>
              </a:r>
              <a:r>
                <a:rPr lang="zh-CN" altLang="en-US" dirty="0" smtClean="0"/>
                <a:t>创建系统调用： fork/exec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8777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29408"/>
            <a:ext cx="6167098" cy="1628560"/>
            <a:chOff x="1262422" y="1329408"/>
            <a:chExt cx="6167098" cy="1628560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66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1329408"/>
              <a:ext cx="532015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创建时关闭所有在子进程里的文件描述符                 CreateProcess(filename, </a:t>
              </a:r>
              <a:r>
                <a:rPr lang="zh-CN" altLang="en-US" spc="-100" dirty="0" smtClean="0"/>
                <a:t>CLOSE_FD</a:t>
              </a:r>
              <a:r>
                <a:rPr lang="zh-CN" altLang="en-US" dirty="0" smtClean="0"/>
                <a:t>)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460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928808"/>
              <a:ext cx="603453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/>
                <a:t>创建时改变子进程的环境</a:t>
              </a:r>
              <a:endParaRPr lang="en-US" altLang="zh-CN" dirty="0" smtClean="0"/>
            </a:p>
            <a:p>
              <a:pPr marL="0" lvl="1" indent="0"/>
              <a:r>
                <a:rPr lang="en-US" altLang="zh-CN" dirty="0" err="1" smtClean="0"/>
                <a:t>CreateProcess</a:t>
              </a:r>
              <a:r>
                <a:rPr lang="en-US" altLang="zh-CN" dirty="0" smtClean="0"/>
                <a:t>(filename, </a:t>
              </a:r>
              <a:r>
                <a:rPr lang="en-US" altLang="zh-CN" spc="-100" dirty="0" smtClean="0"/>
                <a:t>CLOSE_FD</a:t>
              </a:r>
              <a:r>
                <a:rPr lang="en-US" altLang="zh-CN" dirty="0" smtClean="0"/>
                <a:t>, </a:t>
              </a:r>
              <a:r>
                <a:rPr lang="en-US" altLang="zh-CN" dirty="0" err="1" smtClean="0"/>
                <a:t>new_envp</a:t>
              </a:r>
              <a:r>
                <a:rPr lang="en-US" altLang="zh-CN" dirty="0" smtClean="0"/>
                <a:t>)</a:t>
              </a:r>
              <a:endParaRPr lang="zh-CN" altLang="en-US" dirty="0" smtClean="0"/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722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529340"/>
              <a:ext cx="89099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等等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1683753"/>
            <a:ext cx="4809776" cy="779235"/>
            <a:chOff x="1262422" y="3215824"/>
            <a:chExt cx="4809776" cy="779235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166" y="371475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587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215824"/>
              <a:ext cx="41851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fork()</a:t>
              </a:r>
              <a:r>
                <a:rPr lang="zh-CN" altLang="en-US" dirty="0" smtClean="0"/>
                <a:t>把一个进程复制成二个进程 </a:t>
              </a:r>
            </a:p>
          </p:txBody>
        </p:sp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666224" y="3566431"/>
              <a:ext cx="44059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mtClean="0"/>
                <a:t>parent (old PID), child (new PID)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430339"/>
            <a:ext cx="5723956" cy="824607"/>
            <a:chOff x="1262422" y="3962410"/>
            <a:chExt cx="5723956" cy="82460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52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962410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dirty="0" smtClean="0"/>
                <a:t>exec()</a:t>
              </a:r>
              <a:r>
                <a:rPr lang="zh-CN" altLang="en-US" dirty="0" smtClean="0"/>
                <a:t>用新程序来重写当前</a:t>
              </a:r>
              <a:r>
                <a:rPr lang="zh-CN" altLang="en-US" dirty="0" smtClean="0"/>
                <a:t>进程</a:t>
              </a:r>
              <a:endParaRPr lang="en-US" altLang="zh-CN" dirty="0"/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666224" y="4358389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 smtClean="0"/>
                <a:t>PID</a:t>
              </a:r>
              <a:r>
                <a:rPr lang="zh-CN" altLang="en-US" sz="1800" dirty="0" smtClean="0"/>
                <a:t>没有改变</a:t>
              </a:r>
              <a:endParaRPr lang="en-US" altLang="zh-CN" sz="1800" dirty="0" smtClean="0"/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166" y="447413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创建新进程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2668820"/>
            <a:ext cx="6656065" cy="1016910"/>
            <a:chOff x="844893" y="2668820"/>
            <a:chExt cx="6656065" cy="101691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668820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fork() 创建一个继承的子进程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66882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99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257102"/>
              <a:ext cx="61059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复制父进程的所有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CPU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寄存器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(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有一个寄存器例外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)</a:t>
              </a:r>
              <a:endParaRPr lang="en-US" altLang="zh-CN" sz="1800" dirty="0" smtClean="0"/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153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2972482"/>
              <a:ext cx="43914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>
                  <a:solidFill>
                    <a:srgbClr val="0070C0"/>
                  </a:solidFill>
                </a:rPr>
                <a:t>复制父进程的所有变量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和内存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7440751" cy="1788349"/>
            <a:chOff x="844893" y="1000114"/>
            <a:chExt cx="7440751" cy="1788349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pc="-100" smtClean="0"/>
                <a:t>用fork和exec创建进程的示例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1844" y="1292412"/>
              <a:ext cx="7143800" cy="149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pid = fork()；</a:t>
              </a: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		</a:t>
              </a:r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// 创建子进程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if(pid == 0) </a:t>
              </a:r>
              <a:r>
                <a:rPr lang="zh-CN" altLang="en-US" b="1" dirty="0" smtClean="0">
                  <a:solidFill>
                    <a:srgbClr val="C00000"/>
                  </a:solidFill>
                  <a:latin typeface="+mn-ea"/>
                </a:rPr>
                <a:t>{			</a:t>
              </a:r>
              <a:r>
                <a:rPr lang="zh-CN" altLang="en-US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// 子进程在这里继续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    // Do anything (unmap memory, close net connections…)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	exec(“program”, argc, argv0, argv1, …);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dirty="0" smtClean="0">
                  <a:solidFill>
                    <a:srgbClr val="C00000"/>
                  </a:solidFill>
                  <a:latin typeface="+mn-ea"/>
                </a:rPr>
                <a:t>}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534951"/>
            <a:ext cx="7198468" cy="1522615"/>
            <a:chOff x="844893" y="3534951"/>
            <a:chExt cx="7198468" cy="1522615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461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4128872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>
                  <a:solidFill>
                    <a:srgbClr val="0070C0"/>
                  </a:solidFill>
                </a:rPr>
                <a:t>父进程的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fork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()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返回子进程标识符</a:t>
              </a:r>
              <a:endParaRPr lang="zh-CN" altLang="en-US" sz="1800" dirty="0" smtClean="0"/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748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3857634"/>
              <a:ext cx="3677080" cy="3443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800" dirty="0" smtClean="0">
                  <a:solidFill>
                    <a:srgbClr val="0070C0"/>
                  </a:solidFill>
                </a:rPr>
                <a:t>子进程的fork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()返回0</a:t>
              </a: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5365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37955" y="4428006"/>
              <a:ext cx="6705406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fork() 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返回值可方便后续使用，子进程可使用</a:t>
              </a:r>
              <a:r>
                <a:rPr lang="en-US" altLang="zh-CN" sz="1800" dirty="0" err="1" smtClean="0">
                  <a:solidFill>
                    <a:srgbClr val="0070C0"/>
                  </a:solidFill>
                </a:rPr>
                <a:t>getpid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()</a:t>
              </a:r>
              <a:r>
                <a:rPr lang="zh-CN" altLang="en-US" sz="1800" dirty="0" smtClean="0">
                  <a:solidFill>
                    <a:srgbClr val="0070C0"/>
                  </a:solidFill>
                </a:rPr>
                <a:t>获取</a:t>
              </a:r>
              <a:r>
                <a:rPr lang="en-US" altLang="zh-CN" sz="1800" dirty="0" smtClean="0">
                  <a:solidFill>
                    <a:srgbClr val="0070C0"/>
                  </a:solidFill>
                </a:rPr>
                <a:t>PID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142976" y="3556236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 smtClean="0"/>
                <a:t>fork()的返回</a:t>
              </a:r>
              <a:r>
                <a:rPr lang="zh-CN" altLang="en-US" sz="1800" dirty="0" smtClean="0"/>
                <a:t>值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893" y="353495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000232" y="195486"/>
            <a:ext cx="5143536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/>
              <a:t>fork()</a:t>
            </a:r>
            <a:r>
              <a:rPr lang="zh-CN" altLang="en-US" dirty="0" smtClean="0"/>
              <a:t>的地址空间复制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747700"/>
            <a:ext cx="5870247" cy="714380"/>
            <a:chOff x="844893" y="747700"/>
            <a:chExt cx="5870247" cy="7143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7700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f</a:t>
              </a:r>
              <a:r>
                <a:rPr lang="en-US" altLang="zh-CN" dirty="0" smtClean="0"/>
                <a:t>ork()</a:t>
              </a:r>
              <a:r>
                <a:rPr lang="zh-CN" altLang="en-US" dirty="0" smtClean="0"/>
                <a:t>执行过程对于子进程而言，是在调用时间对父进程地址空间的一次复制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76128"/>
            <a:ext cx="5452718" cy="688748"/>
            <a:chOff x="1262422" y="1376128"/>
            <a:chExt cx="5452718" cy="68874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93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6" y="1376128"/>
              <a:ext cx="532015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>
                  <a:solidFill>
                    <a:srgbClr val="0070C0"/>
                  </a:solidFill>
                </a:rPr>
                <a:t>对于父进程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fork() 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返回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child PID, 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对于子进程返回值为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0</a:t>
              </a:r>
              <a:endParaRPr lang="zh-CN" altLang="en-US" dirty="0" smtClean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1600" y="2081878"/>
            <a:ext cx="2360107" cy="3342903"/>
            <a:chOff x="642910" y="2571750"/>
            <a:chExt cx="2360107" cy="3342903"/>
          </a:xfrm>
        </p:grpSpPr>
        <p:sp>
          <p:nvSpPr>
            <p:cNvPr id="10" name="矩形 9"/>
            <p:cNvSpPr/>
            <p:nvPr/>
          </p:nvSpPr>
          <p:spPr>
            <a:xfrm>
              <a:off x="642910" y="2571750"/>
              <a:ext cx="2093169" cy="292895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837" y="2571750"/>
              <a:ext cx="2347180" cy="334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main {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s</a:t>
              </a:r>
              <a:r>
                <a:rPr lang="en-US" altLang="zh-CN" sz="1400" b="1" baseline="-25000" dirty="0" smtClean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;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=fork();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if(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==0)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&lt;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子进程执行代码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&gt;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else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{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  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&lt;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父进程执行代码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&gt;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/>
              </a:r>
              <a:b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</a:b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    wait();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}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n-ea"/>
                <a:ea typeface="+mj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j-ea"/>
                </a:rPr>
                <a:t>  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j-ea"/>
                </a:rPr>
                <a:t>s</a:t>
              </a:r>
              <a:r>
                <a:rPr lang="en-US" altLang="zh-CN" sz="1400" b="1" baseline="-25000" dirty="0" smtClean="0">
                  <a:solidFill>
                    <a:schemeClr val="bg1"/>
                  </a:solidFill>
                  <a:latin typeface="+mn-ea"/>
                  <a:ea typeface="+mj-ea"/>
                </a:rPr>
                <a:t>2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j-ea"/>
                </a:rPr>
                <a:t>;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  <a:ea typeface="+mj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j-ea"/>
                </a:rPr>
                <a:t>}</a:t>
              </a: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ts val="1500"/>
                </a:lnSpc>
              </a:pPr>
              <a:endParaRPr lang="zh-CN" altLang="en-US" sz="14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63955" y="1819269"/>
            <a:ext cx="2857520" cy="1035061"/>
            <a:chOff x="4214810" y="1819269"/>
            <a:chExt cx="2857520" cy="1035061"/>
          </a:xfrm>
        </p:grpSpPr>
        <p:sp>
          <p:nvSpPr>
            <p:cNvPr id="48" name="上弧形箭头 47"/>
            <p:cNvSpPr/>
            <p:nvPr/>
          </p:nvSpPr>
          <p:spPr>
            <a:xfrm>
              <a:off x="4214810" y="2143122"/>
              <a:ext cx="2857520" cy="711208"/>
            </a:xfrm>
            <a:prstGeom prst="curvedDownArrow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1819269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005072"/>
                  </a:solidFill>
                  <a:latin typeface="+mn-ea"/>
                </a:rPr>
                <a:t>fork()</a:t>
              </a:r>
              <a:endParaRPr lang="zh-CN" altLang="en-US" b="1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1409" y="2857502"/>
            <a:ext cx="953436" cy="1869530"/>
            <a:chOff x="6572264" y="2857502"/>
            <a:chExt cx="953436" cy="1869530"/>
          </a:xfrm>
        </p:grpSpPr>
        <p:grpSp>
          <p:nvGrpSpPr>
            <p:cNvPr id="31" name="组合 30"/>
            <p:cNvGrpSpPr/>
            <p:nvPr/>
          </p:nvGrpSpPr>
          <p:grpSpPr>
            <a:xfrm>
              <a:off x="6572264" y="2857502"/>
              <a:ext cx="928694" cy="1428760"/>
              <a:chOff x="4357686" y="1928808"/>
              <a:chExt cx="928694" cy="142876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357686" y="1928808"/>
                <a:ext cx="928694" cy="142876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4429124" y="2014534"/>
                <a:ext cx="747718" cy="1260439"/>
                <a:chOff x="5867409" y="2242622"/>
                <a:chExt cx="747718" cy="126043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5900747" y="225476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867482" y="224262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代码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5900747" y="269553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895984" y="270510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数据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900747" y="3124162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867409" y="3133729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堆栈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6648537" y="43577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子进程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6765" y="2857502"/>
            <a:ext cx="928694" cy="1869530"/>
            <a:chOff x="3857620" y="2857502"/>
            <a:chExt cx="928694" cy="1869530"/>
          </a:xfrm>
        </p:grpSpPr>
        <p:grpSp>
          <p:nvGrpSpPr>
            <p:cNvPr id="30" name="组合 29"/>
            <p:cNvGrpSpPr/>
            <p:nvPr/>
          </p:nvGrpSpPr>
          <p:grpSpPr>
            <a:xfrm>
              <a:off x="3857620" y="2857502"/>
              <a:ext cx="928694" cy="1428760"/>
              <a:chOff x="4357686" y="1928808"/>
              <a:chExt cx="928694" cy="142876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357686" y="1928808"/>
                <a:ext cx="928694" cy="142876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4429124" y="2014534"/>
                <a:ext cx="747718" cy="1260439"/>
                <a:chOff x="5867409" y="2242622"/>
                <a:chExt cx="747718" cy="1260439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5900747" y="225476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867482" y="224262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代码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900747" y="269553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895984" y="270510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数据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5900747" y="3124162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867409" y="3133729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堆栈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3857620" y="43577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父进程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49720" y="3571882"/>
            <a:ext cx="1300053" cy="642942"/>
            <a:chOff x="4600575" y="3571882"/>
            <a:chExt cx="1300053" cy="642942"/>
          </a:xfrm>
        </p:grpSpPr>
        <p:sp>
          <p:nvSpPr>
            <p:cNvPr id="44" name="椭圆 43"/>
            <p:cNvSpPr/>
            <p:nvPr/>
          </p:nvSpPr>
          <p:spPr>
            <a:xfrm>
              <a:off x="5000628" y="3571882"/>
              <a:ext cx="900000" cy="642942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48240" y="3681420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=xxx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4600575" y="3619500"/>
              <a:ext cx="471491" cy="452448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4611120" y="3571882"/>
              <a:ext cx="792000" cy="1849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240301" y="2786064"/>
            <a:ext cx="1209113" cy="804309"/>
            <a:chOff x="5391156" y="2786064"/>
            <a:chExt cx="1209113" cy="804309"/>
          </a:xfrm>
        </p:grpSpPr>
        <p:sp>
          <p:nvSpPr>
            <p:cNvPr id="40" name="椭圆 39"/>
            <p:cNvSpPr/>
            <p:nvPr/>
          </p:nvSpPr>
          <p:spPr>
            <a:xfrm>
              <a:off x="5429256" y="2786064"/>
              <a:ext cx="900000" cy="642942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91156" y="2867027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=0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9" name="直接连接符 58"/>
            <p:cNvCxnSpPr>
              <a:stCxn id="41" idx="3"/>
              <a:endCxn id="37" idx="1"/>
            </p:cNvCxnSpPr>
            <p:nvPr/>
          </p:nvCxnSpPr>
          <p:spPr>
            <a:xfrm>
              <a:off x="6330837" y="3128637"/>
              <a:ext cx="269432" cy="461736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0" idx="4"/>
              <a:endCxn id="37" idx="1"/>
            </p:cNvCxnSpPr>
            <p:nvPr/>
          </p:nvCxnSpPr>
          <p:spPr>
            <a:xfrm>
              <a:off x="5879256" y="3429006"/>
              <a:ext cx="721013" cy="161367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055844" y="2071683"/>
            <a:ext cx="571577" cy="2928961"/>
            <a:chOff x="3206699" y="2071683"/>
            <a:chExt cx="571577" cy="2928961"/>
          </a:xfrm>
        </p:grpSpPr>
        <p:cxnSp>
          <p:nvCxnSpPr>
            <p:cNvPr id="63" name="直接连接符 62"/>
            <p:cNvCxnSpPr>
              <a:endCxn id="18" idx="1"/>
            </p:cNvCxnSpPr>
            <p:nvPr/>
          </p:nvCxnSpPr>
          <p:spPr>
            <a:xfrm flipV="1">
              <a:off x="3206699" y="3127894"/>
              <a:ext cx="571577" cy="187275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18" idx="1"/>
            </p:cNvCxnSpPr>
            <p:nvPr/>
          </p:nvCxnSpPr>
          <p:spPr>
            <a:xfrm>
              <a:off x="3206700" y="2071683"/>
              <a:ext cx="571576" cy="105621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3214678" y="285734"/>
            <a:ext cx="271464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smtClean="0"/>
              <a:t>程序加载和执行</a:t>
            </a:r>
            <a:endParaRPr lang="zh-CN" altLang="en-US" sz="2800" dirty="0" smtClean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854960" y="843558"/>
            <a:ext cx="53578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lnSpc>
                <a:spcPct val="80000"/>
              </a:lnSpc>
            </a:pPr>
            <a:r>
              <a:rPr lang="zh-CN" altLang="en-US" spc="-100" dirty="0" smtClean="0"/>
              <a:t>系统调用exec( )加载新程序取代当前运行进程</a:t>
            </a:r>
            <a:endParaRPr lang="zh-CN" altLang="en-US" spc="-1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54960" y="1131590"/>
            <a:ext cx="7148830" cy="3709758"/>
            <a:chOff x="852194" y="1288778"/>
            <a:chExt cx="7148830" cy="3709758"/>
          </a:xfrm>
        </p:grpSpPr>
        <p:sp>
          <p:nvSpPr>
            <p:cNvPr id="22" name="TextBox 21"/>
            <p:cNvSpPr txBox="1"/>
            <p:nvPr/>
          </p:nvSpPr>
          <p:spPr>
            <a:xfrm>
              <a:off x="857224" y="1288778"/>
              <a:ext cx="7143800" cy="3462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xec()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示例代码</a:t>
              </a:r>
              <a:endParaRPr lang="en-US" altLang="zh-CN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main()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pid = fork();			// 创建子进程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 (pid 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== 0) 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{		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	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// 子进程在这里继续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+mn-ea"/>
                </a:rPr>
                <a:t>   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exec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_status = exec(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“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calc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”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, argc, argv0, argv1, …);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    printf(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“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Why would I execute?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”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}  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else {				// 父进程在这里继续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printf(</a:t>
              </a:r>
              <a:r>
                <a:rPr lang="ja-JP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Whose your daddy?</a:t>
              </a:r>
              <a:r>
                <a:rPr lang="ja-JP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…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child_status = wait(pid);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194" y="4659982"/>
              <a:ext cx="3717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if (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&lt; 0) { /* error occurred */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285852" y="285734"/>
            <a:ext cx="70305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中调用</a:t>
            </a:r>
            <a:r>
              <a:rPr lang="en-US" altLang="zh-CN" sz="2800" dirty="0" smtClean="0"/>
              <a:t>fork()</a:t>
            </a:r>
            <a:r>
              <a:rPr lang="zh-CN" altLang="en-US" sz="2800" dirty="0" smtClean="0"/>
              <a:t>后加载计算器的图示</a:t>
            </a:r>
          </a:p>
        </p:txBody>
      </p:sp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4860032" y="3075806"/>
            <a:ext cx="2643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进程控制块PCB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 Box 57"/>
          <p:cNvSpPr txBox="1">
            <a:spLocks noChangeArrowheads="1"/>
          </p:cNvSpPr>
          <p:nvPr/>
        </p:nvSpPr>
        <p:spPr bwMode="auto">
          <a:xfrm>
            <a:off x="107504" y="2857502"/>
            <a:ext cx="9640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内核态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107504" y="2214560"/>
            <a:ext cx="9640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用户态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071538" y="2713038"/>
            <a:ext cx="721523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47934" y="857238"/>
            <a:ext cx="3031808" cy="1754326"/>
            <a:chOff x="1047934" y="857238"/>
            <a:chExt cx="3031808" cy="1754326"/>
          </a:xfrm>
        </p:grpSpPr>
        <p:sp>
          <p:nvSpPr>
            <p:cNvPr id="42" name="矩形 41"/>
            <p:cNvSpPr/>
            <p:nvPr/>
          </p:nvSpPr>
          <p:spPr>
            <a:xfrm>
              <a:off x="1047934" y="857238"/>
              <a:ext cx="3024000" cy="170943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1055505" y="857238"/>
              <a:ext cx="3024237" cy="17543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fork();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if(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== 0)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exec(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/bin/calc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 else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wait(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  <a:endPara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71538" y="2860996"/>
            <a:ext cx="3000396" cy="925200"/>
            <a:chOff x="2285984" y="3286130"/>
            <a:chExt cx="3000396" cy="925200"/>
          </a:xfrm>
        </p:grpSpPr>
        <p:sp>
          <p:nvSpPr>
            <p:cNvPr id="47" name="矩形 46"/>
            <p:cNvSpPr/>
            <p:nvPr/>
          </p:nvSpPr>
          <p:spPr>
            <a:xfrm>
              <a:off x="2285984" y="328613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2285984" y="328613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127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V="1">
            <a:off x="4084357" y="2591304"/>
            <a:ext cx="847683" cy="1480644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643174" y="2536880"/>
            <a:ext cx="0" cy="320622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676604" y="857238"/>
            <a:ext cx="3024237" cy="1869530"/>
            <a:chOff x="1047697" y="857238"/>
            <a:chExt cx="3024237" cy="1869530"/>
          </a:xfrm>
        </p:grpSpPr>
        <p:sp>
          <p:nvSpPr>
            <p:cNvPr id="27" name="Text Box 59"/>
            <p:cNvSpPr txBox="1">
              <a:spLocks noChangeArrowheads="1"/>
            </p:cNvSpPr>
            <p:nvPr/>
          </p:nvSpPr>
          <p:spPr bwMode="auto">
            <a:xfrm>
              <a:off x="1142976" y="2357436"/>
              <a:ext cx="1500198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endParaRPr lang="en-US" altLang="zh-CN" b="1" dirty="0">
                <a:solidFill>
                  <a:srgbClr val="F5010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047697" y="857238"/>
              <a:ext cx="3024237" cy="1754326"/>
              <a:chOff x="1047697" y="857238"/>
              <a:chExt cx="3024237" cy="175432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047934" y="857238"/>
                <a:ext cx="3024000" cy="170943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1047697" y="857238"/>
                <a:ext cx="3024237" cy="175432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Font typeface="Monotype Sorts" charset="2"/>
                  <a:buNone/>
                </a:pP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= fork();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if(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== 0) 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exec(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“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/bin/calc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”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 else 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</a:p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wait(</a:t>
                </a:r>
                <a:r>
                  <a:rPr lang="en-US" altLang="zh-CN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1071538" y="3925642"/>
            <a:ext cx="3000396" cy="925200"/>
            <a:chOff x="142844" y="4218300"/>
            <a:chExt cx="3000396" cy="925200"/>
          </a:xfrm>
        </p:grpSpPr>
        <p:sp>
          <p:nvSpPr>
            <p:cNvPr id="33" name="矩形 32"/>
            <p:cNvSpPr/>
            <p:nvPr/>
          </p:nvSpPr>
          <p:spPr>
            <a:xfrm>
              <a:off x="142844" y="421830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142844" y="422017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79157" y="854480"/>
            <a:ext cx="3024000" cy="1718683"/>
            <a:chOff x="4714876" y="857237"/>
            <a:chExt cx="3024000" cy="1718683"/>
          </a:xfrm>
        </p:grpSpPr>
        <p:sp>
          <p:nvSpPr>
            <p:cNvPr id="44" name="矩形 43"/>
            <p:cNvSpPr/>
            <p:nvPr/>
          </p:nvSpPr>
          <p:spPr>
            <a:xfrm>
              <a:off x="4714876" y="857237"/>
              <a:ext cx="3024000" cy="1718683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4714876" y="857490"/>
              <a:ext cx="3000396" cy="147732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calc_main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(){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q = 7;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do_init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get_input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exec_in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67425" y="3923772"/>
            <a:ext cx="3000396" cy="925200"/>
            <a:chOff x="142844" y="4218300"/>
            <a:chExt cx="3000396" cy="925200"/>
          </a:xfrm>
        </p:grpSpPr>
        <p:sp>
          <p:nvSpPr>
            <p:cNvPr id="39" name="矩形 38"/>
            <p:cNvSpPr/>
            <p:nvPr/>
          </p:nvSpPr>
          <p:spPr>
            <a:xfrm>
              <a:off x="142844" y="421830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142844" y="422017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128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bin/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calc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974 -0.00648 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8" y="-3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58025E-6 L -0.00174 -0.19908 " pathEditMode="relative" rAng="0" ptsTypes="AA">
                                      <p:cBhvr>
                                        <p:cTn id="14" dur="3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9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Box 56"/>
          <p:cNvSpPr txBox="1">
            <a:spLocks noChangeArrowheads="1"/>
          </p:cNvSpPr>
          <p:nvPr/>
        </p:nvSpPr>
        <p:spPr bwMode="auto">
          <a:xfrm>
            <a:off x="4357686" y="3309734"/>
            <a:ext cx="26432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进程控制块PCB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 Box 57"/>
          <p:cNvSpPr txBox="1">
            <a:spLocks noChangeArrowheads="1"/>
          </p:cNvSpPr>
          <p:nvPr/>
        </p:nvSpPr>
        <p:spPr bwMode="auto">
          <a:xfrm>
            <a:off x="374620" y="3231488"/>
            <a:ext cx="7858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sp>
        <p:nvSpPr>
          <p:cNvPr id="196" name="Text Box 58"/>
          <p:cNvSpPr txBox="1">
            <a:spLocks noChangeArrowheads="1"/>
          </p:cNvSpPr>
          <p:nvPr/>
        </p:nvSpPr>
        <p:spPr bwMode="auto">
          <a:xfrm>
            <a:off x="374620" y="2375676"/>
            <a:ext cx="7858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cxnSp>
        <p:nvCxnSpPr>
          <p:cNvPr id="200" name="直接连接符 199"/>
          <p:cNvCxnSpPr/>
          <p:nvPr/>
        </p:nvCxnSpPr>
        <p:spPr>
          <a:xfrm>
            <a:off x="571472" y="3018618"/>
            <a:ext cx="721523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222352" y="3136094"/>
            <a:ext cx="2297167" cy="762004"/>
            <a:chOff x="1060387" y="2860996"/>
            <a:chExt cx="2297167" cy="762004"/>
          </a:xfrm>
        </p:grpSpPr>
        <p:sp>
          <p:nvSpPr>
            <p:cNvPr id="204" name="矩形 203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127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cxnSp>
        <p:nvCxnSpPr>
          <p:cNvPr id="209" name="直接箭头连接符 208"/>
          <p:cNvCxnSpPr/>
          <p:nvPr/>
        </p:nvCxnSpPr>
        <p:spPr>
          <a:xfrm rot="5400000" flipH="1" flipV="1">
            <a:off x="3269447" y="3144825"/>
            <a:ext cx="1428760" cy="890594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rot="5400000" flipH="1" flipV="1">
            <a:off x="1624712" y="2965510"/>
            <a:ext cx="324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214414" y="946916"/>
            <a:ext cx="2363084" cy="1898664"/>
            <a:chOff x="3612684" y="785800"/>
            <a:chExt cx="2363084" cy="1898664"/>
          </a:xfrm>
        </p:grpSpPr>
        <p:sp>
          <p:nvSpPr>
            <p:cNvPr id="50" name="矩形 49"/>
            <p:cNvSpPr/>
            <p:nvPr/>
          </p:nvSpPr>
          <p:spPr>
            <a:xfrm>
              <a:off x="3643306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Line 143"/>
            <p:cNvSpPr>
              <a:spLocks noChangeShapeType="1"/>
            </p:cNvSpPr>
            <p:nvPr/>
          </p:nvSpPr>
          <p:spPr bwMode="auto">
            <a:xfrm>
              <a:off x="3929058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144"/>
            <p:cNvSpPr>
              <a:spLocks noChangeShapeType="1"/>
            </p:cNvSpPr>
            <p:nvPr/>
          </p:nvSpPr>
          <p:spPr bwMode="auto">
            <a:xfrm>
              <a:off x="4077009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 Box 145"/>
            <p:cNvSpPr txBox="1">
              <a:spLocks noChangeArrowheads="1"/>
            </p:cNvSpPr>
            <p:nvPr/>
          </p:nvSpPr>
          <p:spPr bwMode="auto">
            <a:xfrm>
              <a:off x="3643306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0xFC0933CA</a:t>
              </a:r>
            </a:p>
          </p:txBody>
        </p:sp>
        <p:sp>
          <p:nvSpPr>
            <p:cNvPr id="75" name="Text Box 139"/>
            <p:cNvSpPr txBox="1">
              <a:spLocks noChangeArrowheads="1"/>
            </p:cNvSpPr>
            <p:nvPr/>
          </p:nvSpPr>
          <p:spPr bwMode="auto">
            <a:xfrm>
              <a:off x="5315126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219" name="Text Box 136"/>
            <p:cNvSpPr txBox="1">
              <a:spLocks noChangeArrowheads="1"/>
            </p:cNvSpPr>
            <p:nvPr/>
          </p:nvSpPr>
          <p:spPr bwMode="auto">
            <a:xfrm>
              <a:off x="3612684" y="1924046"/>
              <a:ext cx="1689886" cy="7386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shell_main()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 Box 142"/>
            <p:cNvSpPr txBox="1">
              <a:spLocks noChangeArrowheads="1"/>
            </p:cNvSpPr>
            <p:nvPr/>
          </p:nvSpPr>
          <p:spPr bwMode="auto">
            <a:xfrm>
              <a:off x="5286380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0800000" flipH="1">
              <a:off x="3635368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0800000" flipH="1">
              <a:off x="3635368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0800000" flipH="1">
              <a:off x="3635368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136"/>
            <p:cNvSpPr txBox="1">
              <a:spLocks noChangeArrowheads="1"/>
            </p:cNvSpPr>
            <p:nvPr/>
          </p:nvSpPr>
          <p:spPr bwMode="auto">
            <a:xfrm>
              <a:off x="3633781" y="857238"/>
              <a:ext cx="1196161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main; a = 2</a:t>
              </a:r>
            </a:p>
          </p:txBody>
        </p:sp>
        <p:sp>
          <p:nvSpPr>
            <p:cNvPr id="73" name="Text Box 142"/>
            <p:cNvSpPr txBox="1">
              <a:spLocks noChangeArrowheads="1"/>
            </p:cNvSpPr>
            <p:nvPr/>
          </p:nvSpPr>
          <p:spPr bwMode="auto">
            <a:xfrm>
              <a:off x="5243977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20885" y="4114002"/>
            <a:ext cx="2297167" cy="762004"/>
            <a:chOff x="1060387" y="2860996"/>
            <a:chExt cx="2297167" cy="762004"/>
          </a:xfrm>
        </p:grpSpPr>
        <p:sp>
          <p:nvSpPr>
            <p:cNvPr id="41" name="矩形 40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  <a:endPara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140829" y="946916"/>
            <a:ext cx="2363084" cy="1898664"/>
            <a:chOff x="3612684" y="785800"/>
            <a:chExt cx="2363084" cy="1898664"/>
          </a:xfrm>
        </p:grpSpPr>
        <p:sp>
          <p:nvSpPr>
            <p:cNvPr id="44" name="矩形 43"/>
            <p:cNvSpPr/>
            <p:nvPr/>
          </p:nvSpPr>
          <p:spPr>
            <a:xfrm>
              <a:off x="3643306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Line 143"/>
            <p:cNvSpPr>
              <a:spLocks noChangeShapeType="1"/>
            </p:cNvSpPr>
            <p:nvPr/>
          </p:nvSpPr>
          <p:spPr bwMode="auto">
            <a:xfrm>
              <a:off x="3929058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144"/>
            <p:cNvSpPr>
              <a:spLocks noChangeShapeType="1"/>
            </p:cNvSpPr>
            <p:nvPr/>
          </p:nvSpPr>
          <p:spPr bwMode="auto">
            <a:xfrm>
              <a:off x="4077009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45"/>
            <p:cNvSpPr txBox="1">
              <a:spLocks noChangeArrowheads="1"/>
            </p:cNvSpPr>
            <p:nvPr/>
          </p:nvSpPr>
          <p:spPr bwMode="auto">
            <a:xfrm>
              <a:off x="3643306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0xFC0933CA</a:t>
              </a:r>
            </a:p>
          </p:txBody>
        </p:sp>
        <p:sp>
          <p:nvSpPr>
            <p:cNvPr id="48" name="Text Box 139"/>
            <p:cNvSpPr txBox="1">
              <a:spLocks noChangeArrowheads="1"/>
            </p:cNvSpPr>
            <p:nvPr/>
          </p:nvSpPr>
          <p:spPr bwMode="auto">
            <a:xfrm>
              <a:off x="5315126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49" name="Text Box 136"/>
            <p:cNvSpPr txBox="1">
              <a:spLocks noChangeArrowheads="1"/>
            </p:cNvSpPr>
            <p:nvPr/>
          </p:nvSpPr>
          <p:spPr bwMode="auto">
            <a:xfrm>
              <a:off x="3612684" y="1924046"/>
              <a:ext cx="1689886" cy="7386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shell_main()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 Box 142"/>
            <p:cNvSpPr txBox="1">
              <a:spLocks noChangeArrowheads="1"/>
            </p:cNvSpPr>
            <p:nvPr/>
          </p:nvSpPr>
          <p:spPr bwMode="auto">
            <a:xfrm>
              <a:off x="5286380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rot="10800000" flipH="1">
              <a:off x="3635368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 flipH="1">
              <a:off x="3635368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0800000" flipH="1">
              <a:off x="3635368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136"/>
            <p:cNvSpPr txBox="1">
              <a:spLocks noChangeArrowheads="1"/>
            </p:cNvSpPr>
            <p:nvPr/>
          </p:nvSpPr>
          <p:spPr bwMode="auto">
            <a:xfrm>
              <a:off x="3633781" y="857238"/>
              <a:ext cx="1196161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main; a = 2</a:t>
              </a:r>
            </a:p>
          </p:txBody>
        </p:sp>
        <p:sp>
          <p:nvSpPr>
            <p:cNvPr id="79" name="Text Box 142"/>
            <p:cNvSpPr txBox="1">
              <a:spLocks noChangeArrowheads="1"/>
            </p:cNvSpPr>
            <p:nvPr/>
          </p:nvSpPr>
          <p:spPr bwMode="auto">
            <a:xfrm>
              <a:off x="5243977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140829" y="950567"/>
            <a:ext cx="2363084" cy="1898664"/>
            <a:chOff x="5786446" y="785800"/>
            <a:chExt cx="2363084" cy="1898664"/>
          </a:xfrm>
        </p:grpSpPr>
        <p:sp>
          <p:nvSpPr>
            <p:cNvPr id="60" name="矩形 59"/>
            <p:cNvSpPr/>
            <p:nvPr/>
          </p:nvSpPr>
          <p:spPr>
            <a:xfrm>
              <a:off x="5817068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Line 143"/>
            <p:cNvSpPr>
              <a:spLocks noChangeShapeType="1"/>
            </p:cNvSpPr>
            <p:nvPr/>
          </p:nvSpPr>
          <p:spPr bwMode="auto">
            <a:xfrm>
              <a:off x="6102820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144"/>
            <p:cNvSpPr>
              <a:spLocks noChangeShapeType="1"/>
            </p:cNvSpPr>
            <p:nvPr/>
          </p:nvSpPr>
          <p:spPr bwMode="auto">
            <a:xfrm>
              <a:off x="6250771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 Box 145"/>
            <p:cNvSpPr txBox="1">
              <a:spLocks noChangeArrowheads="1"/>
            </p:cNvSpPr>
            <p:nvPr/>
          </p:nvSpPr>
          <p:spPr bwMode="auto">
            <a:xfrm>
              <a:off x="5817068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0x43178050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139"/>
            <p:cNvSpPr txBox="1">
              <a:spLocks noChangeArrowheads="1"/>
            </p:cNvSpPr>
            <p:nvPr/>
          </p:nvSpPr>
          <p:spPr bwMode="auto">
            <a:xfrm>
              <a:off x="7488888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65" name="Text Box 136"/>
            <p:cNvSpPr txBox="1">
              <a:spLocks noChangeArrowheads="1"/>
            </p:cNvSpPr>
            <p:nvPr/>
          </p:nvSpPr>
          <p:spPr bwMode="auto">
            <a:xfrm>
              <a:off x="5786446" y="1924046"/>
              <a:ext cx="1619354" cy="7386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calc_main()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q = 7;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 Box 142"/>
            <p:cNvSpPr txBox="1">
              <a:spLocks noChangeArrowheads="1"/>
            </p:cNvSpPr>
            <p:nvPr/>
          </p:nvSpPr>
          <p:spPr bwMode="auto">
            <a:xfrm>
              <a:off x="7460142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rot="10800000" flipH="1">
              <a:off x="5809130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10800000" flipH="1">
              <a:off x="5809130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0800000" flipH="1">
              <a:off x="5809130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142"/>
            <p:cNvSpPr txBox="1">
              <a:spLocks noChangeArrowheads="1"/>
            </p:cNvSpPr>
            <p:nvPr/>
          </p:nvSpPr>
          <p:spPr bwMode="auto">
            <a:xfrm>
              <a:off x="7417739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sp>
        <p:nvSpPr>
          <p:cNvPr id="80" name="标题 1"/>
          <p:cNvSpPr txBox="1">
            <a:spLocks/>
          </p:cNvSpPr>
          <p:nvPr/>
        </p:nvSpPr>
        <p:spPr>
          <a:xfrm>
            <a:off x="1285852" y="285734"/>
            <a:ext cx="70305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中调用</a:t>
            </a:r>
            <a:r>
              <a:rPr lang="en-US" altLang="zh-CN" sz="2800" dirty="0" smtClean="0"/>
              <a:t>fork()</a:t>
            </a:r>
            <a:r>
              <a:rPr lang="zh-CN" altLang="en-US" sz="2800" dirty="0" smtClean="0"/>
              <a:t>后加载计算器的图示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222336" y="4114002"/>
            <a:ext cx="2297167" cy="762004"/>
            <a:chOff x="1060387" y="2860996"/>
            <a:chExt cx="2297167" cy="762004"/>
          </a:xfrm>
        </p:grpSpPr>
        <p:sp>
          <p:nvSpPr>
            <p:cNvPr id="82" name="矩形 81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bin/</a:t>
              </a:r>
              <a:r>
                <a:rPr lang="en-US" altLang="zh-CN" sz="14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calc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31597 -0.00154 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9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00382 -0.18858 " pathEditMode="relative" rAng="0" ptsTypes="AA">
                                      <p:cBhvr>
                                        <p:cTn id="14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785800"/>
            <a:ext cx="7676356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pid_t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for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&lt;LOOP;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           /* fork  another  process 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 fork();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if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 { </a:t>
            </a:r>
            <a:r>
              <a:rPr lang="en-US" altLang="zh-CN" sz="1400" b="1" dirty="0" smtClean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/*error  occurred 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“Fork Failed”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exit(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else if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== 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b="1" dirty="0" smtClean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{ /* child process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“i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=%d,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=%d,  parent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=%d\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n”,I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    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getpid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getppid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}  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wait(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exit(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下箭头 32"/>
          <p:cNvSpPr/>
          <p:nvPr/>
        </p:nvSpPr>
        <p:spPr>
          <a:xfrm>
            <a:off x="783627" y="1594863"/>
            <a:ext cx="293694" cy="2193485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 rot="19422891">
            <a:off x="1441078" y="1438226"/>
            <a:ext cx="266863" cy="1503958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rot="17607380">
            <a:off x="2059575" y="888048"/>
            <a:ext cx="257073" cy="1946558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-3300000">
            <a:off x="3928321" y="2368292"/>
            <a:ext cx="310259" cy="82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3347602" y="2624982"/>
            <a:ext cx="307741" cy="1169486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4638117" y="3320348"/>
            <a:ext cx="289742" cy="46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2061455" y="3323359"/>
            <a:ext cx="307741" cy="46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使用示例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4998" y="841653"/>
            <a:ext cx="349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i=0, pid=1167, parent </a:t>
            </a:r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pid=1166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8202" y="3788348"/>
            <a:ext cx="843006" cy="649212"/>
            <a:chOff x="642910" y="3929072"/>
            <a:chExt cx="1000132" cy="785818"/>
          </a:xfrm>
        </p:grpSpPr>
        <p:sp>
          <p:nvSpPr>
            <p:cNvPr id="9" name="椭圆 8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1169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94086" y="3788348"/>
            <a:ext cx="843006" cy="649212"/>
            <a:chOff x="642910" y="3929072"/>
            <a:chExt cx="1000132" cy="785818"/>
          </a:xfrm>
        </p:grpSpPr>
        <p:sp>
          <p:nvSpPr>
            <p:cNvPr id="13" name="椭圆 12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1172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79970" y="3788348"/>
            <a:ext cx="843006" cy="649212"/>
            <a:chOff x="642910" y="3929072"/>
            <a:chExt cx="1000132" cy="785818"/>
          </a:xfrm>
        </p:grpSpPr>
        <p:sp>
          <p:nvSpPr>
            <p:cNvPr id="16" name="椭圆 15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1171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65854" y="3788348"/>
            <a:ext cx="843006" cy="649212"/>
            <a:chOff x="642910" y="3929072"/>
            <a:chExt cx="1000132" cy="785818"/>
          </a:xfrm>
        </p:grpSpPr>
        <p:sp>
          <p:nvSpPr>
            <p:cNvPr id="19" name="椭圆 18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1173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94086" y="2771938"/>
            <a:ext cx="843006" cy="649212"/>
            <a:chOff x="642910" y="3929072"/>
            <a:chExt cx="1000132" cy="785818"/>
          </a:xfrm>
        </p:grpSpPr>
        <p:sp>
          <p:nvSpPr>
            <p:cNvPr id="22" name="椭圆 21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1168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61485" y="2865155"/>
            <a:ext cx="843006" cy="649212"/>
            <a:chOff x="642910" y="3929072"/>
            <a:chExt cx="1000132" cy="785818"/>
          </a:xfrm>
        </p:grpSpPr>
        <p:sp>
          <p:nvSpPr>
            <p:cNvPr id="25" name="椭圆 24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1170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9970" y="2001051"/>
            <a:ext cx="843006" cy="649212"/>
            <a:chOff x="642910" y="3929072"/>
            <a:chExt cx="1000132" cy="785818"/>
          </a:xfrm>
        </p:grpSpPr>
        <p:sp>
          <p:nvSpPr>
            <p:cNvPr id="28" name="椭圆 27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1167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552" y="987574"/>
            <a:ext cx="843006" cy="649212"/>
            <a:chOff x="642910" y="3929072"/>
            <a:chExt cx="1000132" cy="785818"/>
          </a:xfrm>
        </p:grpSpPr>
        <p:sp>
          <p:nvSpPr>
            <p:cNvPr id="31" name="椭圆 30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1166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TextBox 3"/>
          <p:cNvSpPr txBox="1"/>
          <p:nvPr/>
        </p:nvSpPr>
        <p:spPr>
          <a:xfrm>
            <a:off x="4386776" y="1105324"/>
            <a:ext cx="349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i=1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pid=1168, parent </a:t>
            </a:r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pid=1166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i=1, pid=1170, parent </a:t>
            </a:r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pid=1167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3"/>
          <p:cNvSpPr txBox="1"/>
          <p:nvPr/>
        </p:nvSpPr>
        <p:spPr>
          <a:xfrm>
            <a:off x="4384998" y="1593643"/>
            <a:ext cx="3496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pid=1169, parent pid=1166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pid=1172, </a:t>
            </a:r>
            <a:r>
              <a:rPr lang="fi-FI" altLang="en-US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pid=1168</a:t>
            </a:r>
          </a:p>
          <a:p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pid=1171, parent pid=1167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pid=1173, </a:t>
            </a:r>
            <a:r>
              <a:rPr lang="fi-FI" altLang="en-US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pid=1170</a:t>
            </a:r>
            <a:endParaRPr lang="en-US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" grpId="0"/>
      <p:bldP spid="35" grpId="0"/>
      <p:bldP spid="4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929</Words>
  <Application>Microsoft Office PowerPoint</Application>
  <PresentationFormat>全屏显示(16:9)</PresentationFormat>
  <Paragraphs>235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537</cp:revision>
  <dcterms:created xsi:type="dcterms:W3CDTF">2015-01-11T06:38:50Z</dcterms:created>
  <dcterms:modified xsi:type="dcterms:W3CDTF">2015-03-26T06:36:53Z</dcterms:modified>
</cp:coreProperties>
</file>