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94" r:id="rId2"/>
    <p:sldId id="503" r:id="rId3"/>
    <p:sldId id="504" r:id="rId4"/>
    <p:sldId id="505" r:id="rId5"/>
    <p:sldId id="506" r:id="rId6"/>
    <p:sldId id="507" r:id="rId7"/>
    <p:sldId id="508" r:id="rId8"/>
    <p:sldId id="509" r:id="rId9"/>
    <p:sldId id="300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11">
          <p15:clr>
            <a:srgbClr val="A4A3A4"/>
          </p15:clr>
        </p15:guide>
        <p15:guide id="4" pos="31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339900"/>
    <a:srgbClr val="C647C6"/>
    <a:srgbClr val="0EB1C8"/>
    <a:srgbClr val="CCFFFF"/>
    <a:srgbClr val="33FFFF"/>
    <a:srgbClr val="FFF9B1"/>
    <a:srgbClr val="FDD000"/>
    <a:srgbClr val="CCCCCC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8" autoAdjust="0"/>
    <p:restoredTop sz="97581" autoAdjust="0"/>
  </p:normalViewPr>
  <p:slideViewPr>
    <p:cSldViewPr>
      <p:cViewPr varScale="1">
        <p:scale>
          <a:sx n="112" d="100"/>
          <a:sy n="112" d="100"/>
        </p:scale>
        <p:origin x="528" y="82"/>
      </p:cViewPr>
      <p:guideLst>
        <p:guide orient="horz" pos="1620"/>
        <p:guide pos="2880"/>
        <p:guide orient="horz" pos="1711"/>
        <p:guide pos="31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53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143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信号量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信号量使用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7858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178595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经典同步问题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cs typeface="+mj-cs"/>
              </a:rPr>
              <a:t>信号量分类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879235" cy="998540"/>
            <a:chOff x="844893" y="1000114"/>
            <a:chExt cx="4879235" cy="99854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28529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可分为两种信号量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75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42790"/>
              <a:ext cx="425713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olidFill>
                    <a:srgbClr val="C00000"/>
                  </a:solidFill>
                </a:rPr>
                <a:t>二进制信号量</a:t>
              </a:r>
              <a:r>
                <a:rPr lang="zh-CN" altLang="en-US" dirty="0" smtClean="0"/>
                <a:t>：资源数目为</a:t>
              </a:r>
              <a:r>
                <a:rPr lang="en-US" altLang="zh-CN" dirty="0" smtClean="0"/>
                <a:t>0</a:t>
              </a:r>
              <a:r>
                <a:rPr lang="zh-CN" altLang="en-US" dirty="0" smtClean="0"/>
                <a:t>或</a:t>
              </a:r>
              <a:r>
                <a:rPr lang="en-US" altLang="zh-CN" dirty="0" smtClean="0"/>
                <a:t>1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478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5" y="1643056"/>
              <a:ext cx="432914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olidFill>
                    <a:srgbClr val="C00000"/>
                  </a:solidFill>
                </a:rPr>
                <a:t>资源信号量</a:t>
              </a:r>
              <a:r>
                <a:rPr lang="en-US" altLang="zh-CN" dirty="0" smtClean="0"/>
                <a:t>:</a:t>
              </a:r>
              <a:r>
                <a:rPr lang="zh-CN" altLang="en-US" dirty="0"/>
                <a:t>资源数目为任何非负值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715766"/>
            <a:ext cx="3727107" cy="1001718"/>
            <a:chOff x="844893" y="2281236"/>
            <a:chExt cx="3727107" cy="1001718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098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2605088"/>
              <a:ext cx="1248188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互斥访问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281236"/>
              <a:ext cx="17859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信号量的使用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28123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680738" y="2928940"/>
              <a:ext cx="2891262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临界区的互斥访问控制</a:t>
              </a:r>
              <a:endParaRPr lang="zh-CN" altLang="en-US" dirty="0"/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9672" y="306780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62422" y="3711588"/>
            <a:ext cx="4809776" cy="652014"/>
            <a:chOff x="1262422" y="3277058"/>
            <a:chExt cx="4809776" cy="652014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6913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3277058"/>
              <a:ext cx="124818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条件同步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680738" y="3575058"/>
              <a:ext cx="439146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线程间的事件等待</a:t>
              </a:r>
              <a:endParaRPr lang="zh-CN" altLang="en-US" dirty="0"/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9672" y="370704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1278283" y="1896829"/>
            <a:ext cx="4881214" cy="683274"/>
            <a:chOff x="1262422" y="1954208"/>
            <a:chExt cx="4881214" cy="683274"/>
          </a:xfrm>
        </p:grpSpPr>
        <p:grpSp>
          <p:nvGrpSpPr>
            <p:cNvPr id="3" name="组合 2"/>
            <p:cNvGrpSpPr/>
            <p:nvPr/>
          </p:nvGrpSpPr>
          <p:grpSpPr>
            <a:xfrm>
              <a:off x="1262422" y="1954208"/>
              <a:ext cx="4881214" cy="355598"/>
              <a:chOff x="1262422" y="1954208"/>
              <a:chExt cx="4881214" cy="355598"/>
            </a:xfrm>
          </p:grpSpPr>
          <p:pic>
            <p:nvPicPr>
              <p:cNvPr id="19" name="图片 18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62422" y="2117336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20" name="内容占位符 2"/>
              <p:cNvSpPr txBox="1">
                <a:spLocks/>
              </p:cNvSpPr>
              <p:nvPr/>
            </p:nvSpPr>
            <p:spPr>
              <a:xfrm>
                <a:off x="1394985" y="1954208"/>
                <a:ext cx="4748651" cy="35559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120000"/>
                  </a:lnSpc>
                </a:pPr>
                <a:r>
                  <a:rPr lang="zh-CN" altLang="en-US" dirty="0" smtClean="0"/>
                  <a:t>两者等价</a:t>
                </a:r>
                <a:endParaRPr lang="en-US" altLang="zh-CN" dirty="0" smtClean="0"/>
              </a:p>
              <a:p>
                <a:pPr marL="0" lvl="1" indent="0">
                  <a:lnSpc>
                    <a:spcPct val="120000"/>
                  </a:lnSpc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:r>
                  <a:rPr lang="zh-CN" altLang="en-US" dirty="0" smtClean="0"/>
                  <a:t>基于一个可以实现另一个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pic>
          <p:nvPicPr>
            <p:cNvPr id="26" name="图片 2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3811" y="2488485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DD000"/>
            </a:gs>
            <a:gs pos="0">
              <a:srgbClr val="FFF9B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用信号量实现临界区的互斥访问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62422" y="3198774"/>
            <a:ext cx="3952520" cy="354014"/>
            <a:chOff x="1262422" y="3198774"/>
            <a:chExt cx="3952520" cy="354014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0355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3198774"/>
              <a:ext cx="3819956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P()</a:t>
              </a:r>
              <a:r>
                <a:rPr lang="zh-CN" altLang="en-US" dirty="0" smtClean="0"/>
                <a:t>操作保证互斥</a:t>
              </a: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访问</a:t>
              </a:r>
              <a:r>
                <a:rPr lang="zh-CN" altLang="en-US" dirty="0"/>
                <a:t>临界资源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870744"/>
            <a:ext cx="4595462" cy="357190"/>
            <a:chOff x="1262422" y="3870744"/>
            <a:chExt cx="4595462" cy="357190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9628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3870744"/>
              <a:ext cx="446289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PV</a:t>
              </a:r>
              <a:r>
                <a:rPr lang="zh-CN" altLang="en-US" dirty="0" smtClean="0"/>
                <a:t>操作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不能次序错误、重复或遗漏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2860746"/>
            <a:ext cx="4375179" cy="428628"/>
            <a:chOff x="844893" y="2874922"/>
            <a:chExt cx="4375179" cy="42862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874922"/>
              <a:ext cx="40770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必须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成对使用</a:t>
              </a:r>
              <a:r>
                <a:rPr lang="en-US" altLang="zh-CN" dirty="0" smtClean="0"/>
                <a:t>P()</a:t>
              </a:r>
              <a:r>
                <a:rPr lang="zh-CN" altLang="en-US" dirty="0" smtClean="0"/>
                <a:t>操作和</a:t>
              </a:r>
              <a:r>
                <a:rPr lang="en-US" altLang="zh-CN" dirty="0" smtClean="0"/>
                <a:t>V()</a:t>
              </a:r>
              <a:r>
                <a:rPr lang="zh-CN" altLang="en-US" dirty="0"/>
                <a:t>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87492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3522626"/>
            <a:ext cx="6261906" cy="354014"/>
            <a:chOff x="1262422" y="3522626"/>
            <a:chExt cx="6261906" cy="354014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62740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6" y="3522626"/>
              <a:ext cx="6129342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V()</a:t>
              </a:r>
              <a:r>
                <a:rPr lang="zh-CN" altLang="en-US" dirty="0" smtClean="0"/>
                <a:t>操作</a:t>
              </a:r>
              <a:r>
                <a:rPr lang="zh-CN" altLang="en-US" dirty="0"/>
                <a:t>在使用后释放临界资源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1714480" y="1321838"/>
            <a:ext cx="3629198" cy="36676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none" lIns="90487" tIns="44450" rIns="90487" bIns="44450">
            <a:spAutoFit/>
          </a:bodyPr>
          <a:lstStyle/>
          <a:p>
            <a:pPr eaLnBrk="1" hangingPunct="1">
              <a:buFont typeface="Monotype Sorts" charset="0"/>
              <a:buNone/>
            </a:pPr>
            <a:r>
              <a:rPr lang="en-US" altLang="zh-CN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= new Semaphore(1);</a:t>
            </a: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714480" y="1792436"/>
            <a:ext cx="3629198" cy="92333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8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  <a:sym typeface="Wingdings" charset="0"/>
              </a:rPr>
              <a:t>-&gt;P</a:t>
            </a:r>
            <a:r>
              <a:rPr lang="en-US" altLang="zh-CN" sz="18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  <a:sym typeface="Wingdings" charset="0"/>
              </a:rPr>
              <a:t>();</a:t>
            </a:r>
            <a:endParaRPr lang="en-US" altLang="zh-CN" sz="18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Critical Section;</a:t>
            </a:r>
            <a:endParaRPr lang="en-US" altLang="zh-CN" sz="18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  <a:sym typeface="Wingdings" charset="0"/>
              </a:rPr>
              <a:t>-&gt;V();</a:t>
            </a:r>
            <a:endParaRPr lang="en-US" altLang="zh-CN" sz="18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074663" y="830406"/>
            <a:ext cx="693746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每个临界区设置</a:t>
            </a:r>
            <a:r>
              <a:rPr lang="zh-CN" altLang="en-US" dirty="0" smtClean="0"/>
              <a:t>一</a:t>
            </a:r>
            <a:r>
              <a:rPr lang="zh-CN" altLang="en-US" dirty="0" smtClean="0"/>
              <a:t>个信号量</a:t>
            </a:r>
            <a:r>
              <a:rPr lang="zh-CN" altLang="en-US" dirty="0" smtClean="0"/>
              <a:t>，其初值为</a:t>
            </a:r>
            <a:r>
              <a:rPr lang="en-US" altLang="zh-CN" dirty="0" smtClean="0"/>
              <a:t>1</a:t>
            </a:r>
            <a:endParaRPr lang="en-US" altLang="zh-CN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3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用信号量实现条件同步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857224" y="1036071"/>
            <a:ext cx="59293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每个条件同步</a:t>
            </a:r>
            <a:r>
              <a:rPr lang="zh-CN" altLang="en-US" dirty="0" smtClean="0"/>
              <a:t>设置一</a:t>
            </a:r>
            <a:r>
              <a:rPr lang="zh-CN" altLang="en-US" dirty="0" smtClean="0"/>
              <a:t>个信号量</a:t>
            </a:r>
            <a:r>
              <a:rPr lang="zh-CN" altLang="en-US" dirty="0" smtClean="0"/>
              <a:t>，其初值为</a:t>
            </a:r>
            <a:r>
              <a:rPr lang="en-US" altLang="zh-CN" dirty="0" smtClean="0"/>
              <a:t>0</a:t>
            </a:r>
            <a:endParaRPr lang="en-US" altLang="zh-CN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357290" y="1533346"/>
            <a:ext cx="4645501" cy="397545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none" lIns="90487" tIns="44450" rIns="90487" bIns="44450">
            <a:spAutoFit/>
          </a:bodyPr>
          <a:lstStyle/>
          <a:p>
            <a:pPr eaLnBrk="1" hangingPunct="1">
              <a:buFont typeface="Monotype Sorts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= new Semaphore(0);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71072" y="2032213"/>
            <a:ext cx="5257112" cy="2627769"/>
            <a:chOff x="971072" y="2032213"/>
            <a:chExt cx="5257112" cy="2627769"/>
          </a:xfrm>
        </p:grpSpPr>
        <p:sp>
          <p:nvSpPr>
            <p:cNvPr id="16" name="Text Box 5"/>
            <p:cNvSpPr txBox="1">
              <a:spLocks noChangeAspect="1" noChangeArrowheads="1"/>
            </p:cNvSpPr>
            <p:nvPr/>
          </p:nvSpPr>
          <p:spPr bwMode="auto">
            <a:xfrm>
              <a:off x="971072" y="2413213"/>
              <a:ext cx="2391500" cy="2246769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  <a:ex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20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 </a:t>
              </a:r>
              <a:r>
                <a:rPr lang="en-US" altLang="zh-CN" sz="2000" b="1" dirty="0" smtClean="0">
                  <a:solidFill>
                    <a:srgbClr val="3399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M</a:t>
              </a:r>
              <a:r>
                <a:rPr lang="en-US" altLang="zh-CN" sz="20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…</a:t>
              </a: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en-US" altLang="zh-CN" sz="20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20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 </a:t>
              </a:r>
              <a:r>
                <a:rPr lang="en-US" altLang="zh-CN" sz="2000" b="1" dirty="0" smtClean="0">
                  <a:solidFill>
                    <a:srgbClr val="3399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N</a:t>
              </a:r>
              <a:r>
                <a:rPr lang="en-US" altLang="zh-CN" sz="20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…</a:t>
              </a: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17" name="Text Box 5"/>
            <p:cNvSpPr txBox="1">
              <a:spLocks noChangeAspect="1" noChangeArrowheads="1"/>
            </p:cNvSpPr>
            <p:nvPr/>
          </p:nvSpPr>
          <p:spPr bwMode="auto">
            <a:xfrm>
              <a:off x="3857620" y="2413213"/>
              <a:ext cx="2370564" cy="2246769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  <a:ex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20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 </a:t>
              </a:r>
              <a:r>
                <a:rPr lang="en-US" altLang="zh-CN" sz="2000" b="1" dirty="0" smtClean="0">
                  <a:solidFill>
                    <a:srgbClr val="3399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X</a:t>
              </a:r>
              <a:r>
                <a:rPr lang="en-US" altLang="zh-CN" sz="20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…</a:t>
              </a: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en-US" altLang="zh-CN" sz="20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20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 </a:t>
              </a:r>
              <a:r>
                <a:rPr lang="en-US" altLang="zh-CN" sz="2000" b="1" dirty="0" smtClean="0">
                  <a:solidFill>
                    <a:srgbClr val="3399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Y</a:t>
              </a:r>
              <a:r>
                <a:rPr lang="en-US" altLang="zh-CN" sz="20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…</a:t>
              </a: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18" name="TextBox 6"/>
            <p:cNvSpPr txBox="1">
              <a:spLocks noChangeArrowheads="1"/>
            </p:cNvSpPr>
            <p:nvPr/>
          </p:nvSpPr>
          <p:spPr bwMode="auto">
            <a:xfrm>
              <a:off x="1572156" y="2032213"/>
              <a:ext cx="8899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线程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A</a:t>
              </a:r>
              <a:endParaRPr lang="en-US" altLang="zh-CN" sz="20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9" name="TextBox 7"/>
            <p:cNvSpPr txBox="1">
              <a:spLocks noChangeArrowheads="1"/>
            </p:cNvSpPr>
            <p:nvPr/>
          </p:nvSpPr>
          <p:spPr bwMode="auto">
            <a:xfrm>
              <a:off x="4395204" y="2032213"/>
              <a:ext cx="87235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线程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B</a:t>
              </a:r>
              <a:endParaRPr lang="en-US" altLang="zh-CN" sz="20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5" name="直接箭头连接符 4"/>
          <p:cNvCxnSpPr/>
          <p:nvPr/>
        </p:nvCxnSpPr>
        <p:spPr>
          <a:xfrm>
            <a:off x="3304208" y="3241086"/>
            <a:ext cx="648072" cy="57606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5"/>
          <p:cNvSpPr txBox="1">
            <a:spLocks noChangeAspect="1" noChangeArrowheads="1"/>
          </p:cNvSpPr>
          <p:nvPr/>
        </p:nvSpPr>
        <p:spPr bwMode="auto">
          <a:xfrm>
            <a:off x="971072" y="2735961"/>
            <a:ext cx="2391500" cy="1631216"/>
          </a:xfrm>
          <a:prstGeom prst="rect">
            <a:avLst/>
          </a:prstGeom>
          <a:noFill/>
          <a:ln w="19050"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zh-CN" altLang="en-US" sz="20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</a:t>
            </a:r>
            <a:r>
              <a: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</a:t>
            </a:r>
            <a:r>
              <a: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Wingdings" charset="0"/>
              </a:rPr>
              <a:t>&gt;P();</a:t>
            </a: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1" name="Text Box 5"/>
          <p:cNvSpPr txBox="1">
            <a:spLocks noChangeAspect="1" noChangeArrowheads="1"/>
          </p:cNvSpPr>
          <p:nvPr/>
        </p:nvSpPr>
        <p:spPr bwMode="auto">
          <a:xfrm>
            <a:off x="3857620" y="2735961"/>
            <a:ext cx="2370564" cy="1631216"/>
          </a:xfrm>
          <a:prstGeom prst="rect">
            <a:avLst/>
          </a:prstGeom>
          <a:noFill/>
          <a:ln w="19050"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zh-CN" altLang="en-US" sz="20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</a:t>
            </a:r>
            <a:r>
              <a: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</a:t>
            </a:r>
            <a:r>
              <a: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Wingdings" charset="0"/>
              </a:rPr>
              <a:t>&gt;V();</a:t>
            </a: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生产者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63054" y="3104538"/>
            <a:ext cx="6189898" cy="337743"/>
            <a:chOff x="1163054" y="3104538"/>
            <a:chExt cx="6189898" cy="337743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054" y="32093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295618" y="3104538"/>
              <a:ext cx="6057334" cy="337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一个或多个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生产者</a:t>
              </a:r>
              <a:r>
                <a:rPr lang="zh-CN" altLang="en-US" dirty="0" smtClean="0"/>
                <a:t>在生成数据后放在一个缓冲区里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63054" y="3779968"/>
            <a:ext cx="6405922" cy="571504"/>
            <a:chOff x="1163054" y="3779968"/>
            <a:chExt cx="6405922" cy="571504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054" y="387204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295618" y="3779968"/>
              <a:ext cx="6273358" cy="5715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任何时刻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只能有一个</a:t>
              </a:r>
              <a:r>
                <a:rPr lang="zh-CN" altLang="en-US" dirty="0" smtClean="0"/>
                <a:t>生产者或消费者可访问缓冲区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45525" y="2715766"/>
            <a:ext cx="4870115" cy="428628"/>
            <a:chOff x="745525" y="2715766"/>
            <a:chExt cx="4870115" cy="42862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043608" y="2715766"/>
              <a:ext cx="45720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有界缓冲区的生产者</a:t>
              </a:r>
              <a:r>
                <a:rPr lang="en-US" altLang="zh-CN" dirty="0" smtClean="0"/>
                <a:t>-</a:t>
              </a:r>
              <a:r>
                <a:rPr lang="zh-CN" altLang="en-US" dirty="0" smtClean="0"/>
                <a:t>消费者问题描述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5525" y="27157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63054" y="3431850"/>
            <a:ext cx="4533714" cy="354014"/>
            <a:chOff x="1163054" y="3431850"/>
            <a:chExt cx="4533714" cy="354014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054" y="35366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295618" y="3431850"/>
              <a:ext cx="440115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单个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消费者</a:t>
              </a:r>
              <a:r>
                <a:rPr lang="zh-CN" altLang="en-US" dirty="0" smtClean="0"/>
                <a:t>从缓冲区取出数据处理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72368" y="1345658"/>
            <a:ext cx="4724400" cy="838200"/>
            <a:chOff x="972368" y="1276343"/>
            <a:chExt cx="4724400" cy="838200"/>
          </a:xfrm>
        </p:grpSpPr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972368" y="1276343"/>
              <a:ext cx="1371600" cy="8382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+mn-ea"/>
                  <a:cs typeface="宋体" charset="0"/>
                </a:rPr>
                <a:t>生</a:t>
              </a:r>
              <a:r>
                <a:rPr lang="zh-CN" altLang="en-US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产者</a:t>
              </a:r>
              <a:endParaRPr lang="en-US" altLang="zh-CN" b="1" dirty="0">
                <a:solidFill>
                  <a:schemeClr val="bg1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4325168" y="1276343"/>
              <a:ext cx="1371600" cy="8382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消费者</a:t>
              </a:r>
              <a:endParaRPr lang="en-US" altLang="zh-CN" b="1" dirty="0">
                <a:solidFill>
                  <a:schemeClr val="bg1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2877368" y="1428743"/>
              <a:ext cx="914400" cy="5334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+mn-ea"/>
                  <a:cs typeface="宋体" charset="0"/>
                </a:rPr>
                <a:t>缓冲区</a:t>
              </a:r>
              <a:endParaRPr lang="en-US" altLang="zh-CN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>
              <a:off x="2343968" y="1695443"/>
              <a:ext cx="533400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>
              <a:off x="3791768" y="1695443"/>
              <a:ext cx="533400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972368" y="1345412"/>
            <a:ext cx="1371600" cy="8382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+mn-ea"/>
                <a:cs typeface="宋体" charset="0"/>
              </a:rPr>
              <a:t>生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  <a:cs typeface="宋体" charset="0"/>
              </a:rPr>
              <a:t>产者</a:t>
            </a:r>
            <a:endParaRPr lang="en-US" altLang="zh-CN" b="1" dirty="0">
              <a:solidFill>
                <a:schemeClr val="bg1"/>
              </a:solidFill>
              <a:latin typeface="+mn-ea"/>
              <a:cs typeface="宋体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325168" y="1345412"/>
            <a:ext cx="1371600" cy="8382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+mn-ea"/>
                <a:cs typeface="宋体" charset="0"/>
              </a:rPr>
              <a:t>消费者</a:t>
            </a:r>
            <a:endParaRPr lang="en-US" altLang="zh-CN" b="1" dirty="0">
              <a:solidFill>
                <a:schemeClr val="bg1"/>
              </a:solidFill>
              <a:latin typeface="+mn-ea"/>
              <a:cs typeface="宋体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用信号量解决生产者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62422" y="1387353"/>
            <a:ext cx="6261906" cy="374512"/>
            <a:chOff x="1262422" y="1387353"/>
            <a:chExt cx="6261906" cy="374512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9212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387353"/>
              <a:ext cx="6129342" cy="37451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任何时刻只能有一个线程操作缓冲区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158883"/>
            <a:ext cx="4533714" cy="353164"/>
            <a:chOff x="1262422" y="2158883"/>
            <a:chExt cx="4533714" cy="353164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25095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158883"/>
              <a:ext cx="4401150" cy="35316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缓冲区满时，生产者必须等待消费者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1008052"/>
            <a:ext cx="1583967" cy="428628"/>
            <a:chOff x="844893" y="1008052"/>
            <a:chExt cx="1583967" cy="42862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1008052"/>
              <a:ext cx="12858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问题分析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10080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754561"/>
            <a:ext cx="6333914" cy="354014"/>
            <a:chOff x="1262422" y="1754561"/>
            <a:chExt cx="6333914" cy="354014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85933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6" y="1754561"/>
              <a:ext cx="620135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缓冲区空时，消费者必须等待生产者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3163143"/>
            <a:ext cx="3309578" cy="377828"/>
            <a:chOff x="1262422" y="3163143"/>
            <a:chExt cx="3309578" cy="377828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2679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3163143"/>
              <a:ext cx="3177014" cy="3778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二进制信号量</a:t>
              </a:r>
              <a:r>
                <a:rPr lang="en-US" altLang="zh-CN" dirty="0" err="1" smtClean="0"/>
                <a:t>mutex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44893" y="2716493"/>
            <a:ext cx="3155603" cy="428628"/>
            <a:chOff x="844893" y="2716493"/>
            <a:chExt cx="3155603" cy="428628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142976" y="2716493"/>
              <a:ext cx="28575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用信号量描述每个约束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44893" y="271649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3529439"/>
            <a:ext cx="3309578" cy="377828"/>
            <a:chOff x="1262422" y="3529439"/>
            <a:chExt cx="3309578" cy="37782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63421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3529439"/>
              <a:ext cx="3177014" cy="3778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资源信号量</a:t>
              </a:r>
              <a:r>
                <a:rPr lang="en-US" altLang="zh-CN" dirty="0" err="1" smtClean="0"/>
                <a:t>fullBuffers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62422" y="3895735"/>
            <a:ext cx="3738206" cy="377828"/>
            <a:chOff x="1262422" y="3895735"/>
            <a:chExt cx="3738206" cy="377828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0051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6" y="3895735"/>
              <a:ext cx="3605642" cy="3778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资源信号量</a:t>
              </a:r>
              <a:r>
                <a:rPr lang="en-US" altLang="zh-CN" dirty="0" err="1" smtClean="0"/>
                <a:t>emptyBuffers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436096" y="1377605"/>
            <a:ext cx="1728192" cy="1124210"/>
            <a:chOff x="5436096" y="1377605"/>
            <a:chExt cx="1728192" cy="1124210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5436096" y="1377605"/>
              <a:ext cx="1728192" cy="35130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（互斥访问）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5462085" y="1754561"/>
              <a:ext cx="167621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（条件同步）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5" name="内容占位符 2"/>
            <p:cNvSpPr txBox="1">
              <a:spLocks/>
            </p:cNvSpPr>
            <p:nvPr/>
          </p:nvSpPr>
          <p:spPr>
            <a:xfrm>
              <a:off x="5462085" y="2147801"/>
              <a:ext cx="167621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（条件同步）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37" name="内容占位符 2"/>
          <p:cNvSpPr txBox="1">
            <a:spLocks/>
          </p:cNvSpPr>
          <p:nvPr/>
        </p:nvSpPr>
        <p:spPr>
          <a:xfrm>
            <a:off x="5438078" y="1382395"/>
            <a:ext cx="1728192" cy="35130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（互斥访问）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40" name="内容占位符 2"/>
          <p:cNvSpPr txBox="1">
            <a:spLocks/>
          </p:cNvSpPr>
          <p:nvPr/>
        </p:nvSpPr>
        <p:spPr>
          <a:xfrm>
            <a:off x="5462085" y="1754561"/>
            <a:ext cx="1728192" cy="35130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（条件同步）</a:t>
            </a:r>
          </a:p>
        </p:txBody>
      </p:sp>
      <p:sp>
        <p:nvSpPr>
          <p:cNvPr id="41" name="内容占位符 2"/>
          <p:cNvSpPr txBox="1">
            <a:spLocks/>
          </p:cNvSpPr>
          <p:nvPr/>
        </p:nvSpPr>
        <p:spPr>
          <a:xfrm>
            <a:off x="5462085" y="2143860"/>
            <a:ext cx="1728192" cy="35130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（条件同步）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37" grpId="2"/>
      <p:bldP spid="40" grpId="0"/>
      <p:bldP spid="40" grpId="1"/>
      <p:bldP spid="40" grpId="2"/>
      <p:bldP spid="41" grpId="0"/>
      <p:bldP spid="4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用信号量解决生产者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003636" y="928676"/>
            <a:ext cx="4607987" cy="132343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Class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mutex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new Semaphore(1);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fullBuffers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new Semaphore(0);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emptyBuffers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new Semaphore(n);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42910" y="2459037"/>
            <a:ext cx="3526112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::Deposit(c)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emptyBuffers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-&gt;P();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mutex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-&gt;P();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    Add c to the buffer;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mutex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-&gt;V();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fullBuffers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-&gt;V();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4286248" y="2459037"/>
            <a:ext cx="3526112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::Remove(c)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fullBuffers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-&gt;P();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mutex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-&gt;P();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    Remove c from buffer;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mutex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-&gt;V();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emptyBuffers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-&gt;V();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00034" y="4378338"/>
            <a:ext cx="3727107" cy="420730"/>
            <a:chOff x="500034" y="4378338"/>
            <a:chExt cx="3727107" cy="420730"/>
          </a:xfrm>
        </p:grpSpPr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811999" y="4421240"/>
              <a:ext cx="3415142" cy="3778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P</a:t>
              </a:r>
              <a:r>
                <a:rPr lang="zh-CN" altLang="en-US" dirty="0" smtClean="0"/>
                <a:t>、</a:t>
              </a:r>
              <a:r>
                <a:rPr lang="en-US" altLang="zh-CN" dirty="0" smtClean="0"/>
                <a:t>V</a:t>
              </a:r>
              <a:r>
                <a:rPr lang="zh-CN" altLang="en-US" dirty="0" smtClean="0"/>
                <a:t>操作的顺序有影响吗？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0034" y="437833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9" name="直接箭头连接符 8"/>
          <p:cNvCxnSpPr/>
          <p:nvPr/>
        </p:nvCxnSpPr>
        <p:spPr>
          <a:xfrm>
            <a:off x="3491880" y="2851334"/>
            <a:ext cx="1368152" cy="101656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275856" y="2851334"/>
            <a:ext cx="1423713" cy="101656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uiExpand="1" build="allAtOnce" animBg="1"/>
      <p:bldP spid="35" grpId="0" uiExpand="1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使用信号量的困难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8052"/>
            <a:ext cx="4298611" cy="706442"/>
            <a:chOff x="844893" y="1008052"/>
            <a:chExt cx="4298611" cy="706442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366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331904"/>
              <a:ext cx="3748518" cy="3825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程序员需要能运用信号量机制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1008052"/>
              <a:ext cx="278608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读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开发代码比较困难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10080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599646"/>
            <a:ext cx="3155603" cy="428628"/>
            <a:chOff x="844893" y="2599646"/>
            <a:chExt cx="3155603" cy="428628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142976" y="2599646"/>
              <a:ext cx="28575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不能够处理死锁问题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44893" y="25996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643056"/>
            <a:ext cx="4798677" cy="1073157"/>
            <a:chOff x="844893" y="1643056"/>
            <a:chExt cx="4798677" cy="1073157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778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1985732"/>
              <a:ext cx="42485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使用的信号量已经被另一个线程占用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1643056"/>
              <a:ext cx="14287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容易出错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16430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7966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2287585"/>
              <a:ext cx="217688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忘记释放信号量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592" y="1535065"/>
            <a:ext cx="7143800" cy="14957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algn="ctr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</a:pPr>
            <a:r>
              <a:rPr lang="zh-CN" altLang="en-US" sz="4000" b="1" spc="6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操作系统课程</a:t>
            </a:r>
            <a:r>
              <a:rPr lang="zh-CN" altLang="en-US" sz="4000" b="1" spc="600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en-US" altLang="zh-CN" sz="4000" b="1" spc="600" dirty="0" smtClean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</a:pPr>
            <a:r>
              <a:rPr lang="zh-CN" altLang="en-US" sz="32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32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bootloader</a:t>
            </a:r>
            <a:r>
              <a:rPr lang="zh-CN" altLang="en-US" sz="24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24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ucore</a:t>
            </a:r>
            <a:r>
              <a:rPr lang="en-US" altLang="zh-CN" sz="24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24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66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6100</TotalTime>
  <Words>449</Words>
  <Application>Microsoft Office PowerPoint</Application>
  <PresentationFormat>全屏显示(16:9)</PresentationFormat>
  <Paragraphs>118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Monotype Sorts</vt:lpstr>
      <vt:lpstr>MS PGothic</vt:lpstr>
      <vt:lpstr>宋体</vt:lpstr>
      <vt:lpstr>微软雅黑</vt:lpstr>
      <vt:lpstr>张海山锐谐体2.0-授权联系：Samtype@QQ.com</vt:lpstr>
      <vt:lpstr>Arial</vt:lpstr>
      <vt:lpstr>Calibri</vt:lpstr>
      <vt:lpstr>Courier New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1010</cp:revision>
  <dcterms:created xsi:type="dcterms:W3CDTF">2015-01-11T06:38:50Z</dcterms:created>
  <dcterms:modified xsi:type="dcterms:W3CDTF">2015-04-09T06:44:19Z</dcterms:modified>
</cp:coreProperties>
</file>