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96" r:id="rId2"/>
    <p:sldId id="556" r:id="rId3"/>
    <p:sldId id="517" r:id="rId4"/>
    <p:sldId id="557" r:id="rId5"/>
    <p:sldId id="510" r:id="rId6"/>
    <p:sldId id="511" r:id="rId7"/>
    <p:sldId id="500" r:id="rId8"/>
    <p:sldId id="512" r:id="rId9"/>
    <p:sldId id="558" r:id="rId10"/>
    <p:sldId id="559" r:id="rId11"/>
    <p:sldId id="560" r:id="rId12"/>
    <p:sldId id="561" r:id="rId13"/>
    <p:sldId id="562" r:id="rId14"/>
    <p:sldId id="563" r:id="rId15"/>
    <p:sldId id="564" r:id="rId16"/>
    <p:sldId id="565" r:id="rId17"/>
    <p:sldId id="569" r:id="rId18"/>
    <p:sldId id="566" r:id="rId19"/>
    <p:sldId id="568" r:id="rId20"/>
    <p:sldId id="567" r:id="rId21"/>
    <p:sldId id="495" r:id="rId22"/>
    <p:sldId id="518" r:id="rId23"/>
    <p:sldId id="300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11">
          <p15:clr>
            <a:srgbClr val="A4A3A4"/>
          </p15:clr>
        </p15:guide>
        <p15:guide id="4" pos="31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11576A"/>
    <a:srgbClr val="C647C6"/>
    <a:srgbClr val="0EB1C8"/>
    <a:srgbClr val="CCFFFF"/>
    <a:srgbClr val="33FFFF"/>
    <a:srgbClr val="FFF9B1"/>
    <a:srgbClr val="FDD000"/>
    <a:srgbClr val="33990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8" autoAdjust="0"/>
    <p:restoredTop sz="97581" autoAdjust="0"/>
  </p:normalViewPr>
  <p:slideViewPr>
    <p:cSldViewPr>
      <p:cViewPr varScale="1">
        <p:scale>
          <a:sx n="108" d="100"/>
          <a:sy n="108" d="100"/>
        </p:scale>
        <p:origin x="101" y="149"/>
      </p:cViewPr>
      <p:guideLst>
        <p:guide orient="horz" pos="1620"/>
        <p:guide pos="2880"/>
        <p:guide orient="horz" pos="1711"/>
        <p:guide pos="31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53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143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信号量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信号量使用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经典同步问题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22072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schedule(); //need </a:t>
            </a:r>
            <a:r>
              <a:rPr lang="en-US" altLang="zh-C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32827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schedule(); //need </a:t>
            </a:r>
            <a:r>
              <a:rPr lang="en-US" altLang="zh-C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3226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57089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Remove a thread t from q;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93838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//need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93880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//need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67122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用管程解决生产者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2643758"/>
            <a:ext cx="3888432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::Deposit(c) {</a:t>
            </a:r>
          </a:p>
          <a:p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c to the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07260" y="2643758"/>
            <a:ext cx="3600400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::Remove(c) {</a:t>
            </a:r>
          </a:p>
          <a:p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Remove c from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count--;</a:t>
            </a:r>
          </a:p>
          <a:p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16460" y="987574"/>
            <a:ext cx="4191000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classBoundedBuffer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…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Lock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count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Condition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notFull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notEmpty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179945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用管程解决生产者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2643758"/>
            <a:ext cx="3888432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::Deposit(c)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c to the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07260" y="2643758"/>
            <a:ext cx="3600400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::Remove(c)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Remove c from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count--;</a:t>
            </a:r>
          </a:p>
          <a:p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16460" y="987574"/>
            <a:ext cx="4191000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classBoundedBuffer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…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Lock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count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Condition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notFull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notEmpty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52396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用管程解决生产者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2643758"/>
            <a:ext cx="3888432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::Deposit(c)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 == n)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notFull.Wait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(&amp;lock);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Add c to the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07260" y="2643758"/>
            <a:ext cx="3600400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::Remove(c)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Remove c from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count--;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notFull.Signal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16460" y="987574"/>
            <a:ext cx="4191000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classBoundedBuffer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…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Lock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count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Condition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notFull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notEmpty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3927562" y="3365872"/>
            <a:ext cx="1008112" cy="86409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08475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451414" y="3316292"/>
            <a:ext cx="2447199" cy="684218"/>
            <a:chOff x="3451414" y="3316292"/>
            <a:chExt cx="2447199" cy="684218"/>
          </a:xfrm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652948" y="3316292"/>
              <a:ext cx="294377" cy="612000"/>
            </a:xfrm>
            <a:prstGeom prst="upArrow">
              <a:avLst>
                <a:gd name="adj1" fmla="val 50000"/>
                <a:gd name="adj2" fmla="val 58088"/>
              </a:avLst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b="1">
                <a:latin typeface="+mn-ea"/>
                <a:cs typeface="宋体" charset="0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867261" y="3354179"/>
              <a:ext cx="103135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忙等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自旋锁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3451414" y="3354179"/>
              <a:ext cx="128753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阻塞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r"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等待队列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sp>
        <p:nvSpPr>
          <p:cNvPr id="9" name="内容占位符 2"/>
          <p:cNvSpPr txBox="1">
            <a:spLocks/>
          </p:cNvSpPr>
          <p:nvPr/>
        </p:nvSpPr>
        <p:spPr>
          <a:xfrm>
            <a:off x="642910" y="1214428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并发编程</a:t>
            </a:r>
            <a:endParaRPr lang="zh-CN" altLang="en-US" dirty="0"/>
          </a:p>
        </p:txBody>
      </p:sp>
      <p:sp>
        <p:nvSpPr>
          <p:cNvPr id="23" name="Rectangle 13"/>
          <p:cNvSpPr>
            <a:spLocks noChangeAspect="1" noChangeArrowheads="1"/>
          </p:cNvSpPr>
          <p:nvPr/>
        </p:nvSpPr>
        <p:spPr bwMode="auto">
          <a:xfrm>
            <a:off x="3624760" y="1066800"/>
            <a:ext cx="2376000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  <a:cs typeface="宋体" charset="0"/>
              </a:rPr>
              <a:t>临界区</a:t>
            </a:r>
            <a:endParaRPr lang="en-US" altLang="zh-CN" sz="20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642910" y="4143386"/>
            <a:ext cx="12144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硬件支持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8" name="Rectangle 6"/>
          <p:cNvSpPr>
            <a:spLocks noChangeAspect="1" noChangeArrowheads="1"/>
          </p:cNvSpPr>
          <p:nvPr/>
        </p:nvSpPr>
        <p:spPr bwMode="auto">
          <a:xfrm>
            <a:off x="2046017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禁用中断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29" name="Rectangle 7"/>
          <p:cNvSpPr>
            <a:spLocks noChangeAspect="1" noChangeArrowheads="1"/>
          </p:cNvSpPr>
          <p:nvPr/>
        </p:nvSpPr>
        <p:spPr bwMode="auto">
          <a:xfrm>
            <a:off x="3603104" y="3976688"/>
            <a:ext cx="240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原子操作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(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如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TS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指令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)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0" name="Rectangle 6"/>
          <p:cNvSpPr>
            <a:spLocks noChangeAspect="1" noChangeArrowheads="1"/>
          </p:cNvSpPr>
          <p:nvPr/>
        </p:nvSpPr>
        <p:spPr bwMode="auto">
          <a:xfrm>
            <a:off x="6180191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原子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Load/Store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4652948" y="1878008"/>
            <a:ext cx="294377" cy="612000"/>
          </a:xfrm>
          <a:prstGeom prst="upArrow">
            <a:avLst>
              <a:gd name="adj1" fmla="val 50000"/>
              <a:gd name="adj2" fmla="val 58088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>
              <a:buFont typeface="Monotype Sorts" charset="0"/>
              <a:buNone/>
            </a:pPr>
            <a:endParaRPr lang="zh-CN" altLang="en-US" b="1">
              <a:latin typeface="+mn-ea"/>
              <a:cs typeface="宋体" charset="0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2537883" y="2882900"/>
            <a:ext cx="1030817" cy="1041400"/>
          </a:xfrm>
          <a:custGeom>
            <a:avLst/>
            <a:gdLst>
              <a:gd name="connsiteX0" fmla="*/ 27517 w 1030817"/>
              <a:gd name="connsiteY0" fmla="*/ 1041400 h 1041400"/>
              <a:gd name="connsiteX1" fmla="*/ 167217 w 1030817"/>
              <a:gd name="connsiteY1" fmla="*/ 317500 h 1041400"/>
              <a:gd name="connsiteX2" fmla="*/ 1030817 w 1030817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817" h="1041400">
                <a:moveTo>
                  <a:pt x="27517" y="1041400"/>
                </a:moveTo>
                <a:cubicBezTo>
                  <a:pt x="13758" y="766233"/>
                  <a:pt x="0" y="491067"/>
                  <a:pt x="167217" y="317500"/>
                </a:cubicBezTo>
                <a:cubicBezTo>
                  <a:pt x="334434" y="143933"/>
                  <a:pt x="682625" y="71966"/>
                  <a:pt x="1030817" y="0"/>
                </a:cubicBezTo>
              </a:path>
            </a:pathLst>
          </a:custGeom>
          <a:ln w="76200"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819784" y="2882900"/>
            <a:ext cx="1927815" cy="1062557"/>
            <a:chOff x="5819784" y="2882900"/>
            <a:chExt cx="1927815" cy="1062557"/>
          </a:xfrm>
        </p:grpSpPr>
        <p:sp>
          <p:nvSpPr>
            <p:cNvPr id="35" name="任意多边形 34"/>
            <p:cNvSpPr/>
            <p:nvPr/>
          </p:nvSpPr>
          <p:spPr>
            <a:xfrm>
              <a:off x="5819784" y="2882900"/>
              <a:ext cx="1030817" cy="1041400"/>
            </a:xfrm>
            <a:custGeom>
              <a:avLst/>
              <a:gdLst>
                <a:gd name="connsiteX0" fmla="*/ 27517 w 1030817"/>
                <a:gd name="connsiteY0" fmla="*/ 1041400 h 1041400"/>
                <a:gd name="connsiteX1" fmla="*/ 167217 w 1030817"/>
                <a:gd name="connsiteY1" fmla="*/ 317500 h 1041400"/>
                <a:gd name="connsiteX2" fmla="*/ 1030817 w 1030817"/>
                <a:gd name="connsiteY2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817" h="1041400">
                  <a:moveTo>
                    <a:pt x="27517" y="1041400"/>
                  </a:moveTo>
                  <a:cubicBezTo>
                    <a:pt x="13758" y="766233"/>
                    <a:pt x="0" y="491067"/>
                    <a:pt x="167217" y="317500"/>
                  </a:cubicBezTo>
                  <a:cubicBezTo>
                    <a:pt x="334434" y="143933"/>
                    <a:pt x="682625" y="71966"/>
                    <a:pt x="1030817" y="0"/>
                  </a:cubicBezTo>
                </a:path>
              </a:pathLst>
            </a:custGeom>
            <a:ln w="76200"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7101268" y="3299126"/>
              <a:ext cx="6463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软件</a:t>
              </a:r>
              <a:endParaRPr lang="en-US" altLang="zh-CN" sz="1800" b="1" dirty="0" smtClean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解决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sp>
        <p:nvSpPr>
          <p:cNvPr id="25" name="内容占位符 2"/>
          <p:cNvSpPr txBox="1">
            <a:spLocks/>
          </p:cNvSpPr>
          <p:nvPr/>
        </p:nvSpPr>
        <p:spPr>
          <a:xfrm>
            <a:off x="642910" y="2632878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高层抽象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" name="Rectangle 13"/>
          <p:cNvSpPr>
            <a:spLocks noChangeAspect="1" noChangeArrowheads="1"/>
          </p:cNvSpPr>
          <p:nvPr/>
        </p:nvSpPr>
        <p:spPr bwMode="auto">
          <a:xfrm>
            <a:off x="5148064" y="2501116"/>
            <a:ext cx="852695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锁</a:t>
            </a:r>
            <a:endParaRPr lang="en-US" altLang="zh-CN" sz="2000" dirty="0"/>
          </a:p>
        </p:txBody>
      </p:sp>
      <p:sp>
        <p:nvSpPr>
          <p:cNvPr id="27" name="Rectangle 13"/>
          <p:cNvSpPr>
            <a:spLocks noChangeAspect="1" noChangeArrowheads="1"/>
          </p:cNvSpPr>
          <p:nvPr/>
        </p:nvSpPr>
        <p:spPr bwMode="auto">
          <a:xfrm>
            <a:off x="3624760" y="2502371"/>
            <a:ext cx="1345183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信号量</a:t>
            </a:r>
            <a:endParaRPr lang="en-US" altLang="zh-CN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7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基本同步方法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135435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用管程解决生产者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2643758"/>
            <a:ext cx="3888432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::Deposit(c)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 == n)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notFull.Wait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(&amp;lock);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Add c to the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notEmpty.Signal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07260" y="2643758"/>
            <a:ext cx="3600400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::Remove(c)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 == 0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notEmpty.Wait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(&amp;lock);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Remove c from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count--;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notFull.Signal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16460" y="987574"/>
            <a:ext cx="4191000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classBoundedBuffer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…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Lock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count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Condition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notFull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notEmpty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275856" y="3363838"/>
            <a:ext cx="1728192" cy="93610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9841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管程条件变量的释放处理方式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7243" y="1000114"/>
            <a:ext cx="2084033" cy="428628"/>
            <a:chOff x="597243" y="1000114"/>
            <a:chExt cx="208403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895326" y="1000114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altLang="zh-CN" dirty="0" smtClean="0"/>
                <a:t>Hansen</a:t>
              </a:r>
              <a:r>
                <a:rPr lang="zh-CN" altLang="en-US" dirty="0" smtClean="0"/>
                <a:t>管程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724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20004" y="1342790"/>
            <a:ext cx="3426584" cy="428628"/>
            <a:chOff x="1020004" y="1342790"/>
            <a:chExt cx="3426584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60440" y="1342790"/>
              <a:ext cx="328614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主要用于真实</a:t>
              </a:r>
              <a:r>
                <a:rPr lang="en-US" altLang="zh-CN" dirty="0" smtClean="0"/>
                <a:t>OS</a:t>
              </a:r>
              <a:r>
                <a:rPr lang="zh-CN" altLang="en-US" dirty="0" smtClean="0"/>
                <a:t>和</a:t>
              </a:r>
              <a:r>
                <a:rPr lang="en-US" altLang="zh-CN" dirty="0" smtClean="0"/>
                <a:t>Java</a:t>
              </a:r>
              <a:r>
                <a:rPr lang="zh-CN" altLang="en-US" dirty="0" smtClean="0"/>
                <a:t>中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004" y="144938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4399333" y="1000114"/>
            <a:ext cx="2084033" cy="428628"/>
            <a:chOff x="4399333" y="1000114"/>
            <a:chExt cx="2084033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4697416" y="1000114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altLang="zh-CN" dirty="0" smtClean="0"/>
                <a:t>Hoare</a:t>
              </a:r>
              <a:r>
                <a:rPr lang="zh-CN" altLang="en-US" dirty="0" smtClean="0"/>
                <a:t>管程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9933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816862" y="1342790"/>
            <a:ext cx="2360246" cy="428628"/>
            <a:chOff x="4816862" y="1342790"/>
            <a:chExt cx="2360246" cy="428628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4962530" y="1342790"/>
              <a:ext cx="22145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主要见于教材中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6862" y="1449380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23" name="Line 4"/>
          <p:cNvSpPr>
            <a:spLocks noChangeShapeType="1"/>
          </p:cNvSpPr>
          <p:nvPr/>
        </p:nvSpPr>
        <p:spPr bwMode="auto">
          <a:xfrm flipV="1">
            <a:off x="4324350" y="904066"/>
            <a:ext cx="0" cy="4068000"/>
          </a:xfrm>
          <a:prstGeom prst="line">
            <a:avLst/>
          </a:prstGeom>
          <a:noFill/>
          <a:ln w="38100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42950" y="1779160"/>
            <a:ext cx="2773060" cy="864028"/>
            <a:chOff x="742950" y="1779160"/>
            <a:chExt cx="2773060" cy="864028"/>
          </a:xfrm>
        </p:grpSpPr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742950" y="1779160"/>
              <a:ext cx="1524000" cy="830997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  <a:ex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l.acquire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x.wait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2266950" y="2304634"/>
              <a:ext cx="12490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进入等待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42950" y="4071948"/>
            <a:ext cx="3196253" cy="584775"/>
            <a:chOff x="742950" y="4071948"/>
            <a:chExt cx="3196253" cy="584775"/>
          </a:xfrm>
        </p:grpSpPr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742950" y="4071948"/>
              <a:ext cx="1524000" cy="584775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  <a:ex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l.release()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2266950" y="4087823"/>
              <a:ext cx="16722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恢复管程执行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31640" y="2669762"/>
            <a:ext cx="2764110" cy="1352412"/>
            <a:chOff x="1331640" y="2669762"/>
            <a:chExt cx="2764110" cy="1352412"/>
          </a:xfrm>
        </p:grpSpPr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2571750" y="2698735"/>
              <a:ext cx="1524000" cy="1323439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  <a:effectLst/>
            <a:ex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l.acquire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x.signal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l.release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1331640" y="2669762"/>
              <a:ext cx="12490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进入管程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1378724" y="3673356"/>
              <a:ext cx="12490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退出管程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29150" y="1779160"/>
            <a:ext cx="2784281" cy="838628"/>
            <a:chOff x="4629150" y="1779160"/>
            <a:chExt cx="2784281" cy="838628"/>
          </a:xfrm>
        </p:grpSpPr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4629150" y="1779160"/>
              <a:ext cx="1524000" cy="830997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  <a:ex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l.acquire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x.wait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6153150" y="2279234"/>
              <a:ext cx="12602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进入等待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629150" y="3643320"/>
            <a:ext cx="3194650" cy="694154"/>
            <a:chOff x="4629150" y="3643320"/>
            <a:chExt cx="3194650" cy="694154"/>
          </a:xfrm>
        </p:grpSpPr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4629150" y="3690945"/>
              <a:ext cx="1524000" cy="584775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  <a:ex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l.release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6153150" y="3643320"/>
              <a:ext cx="1670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恢复管程执行</a:t>
              </a:r>
              <a:endParaRPr lang="zh-CN" altLang="en-US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39" name="Text Box 30"/>
            <p:cNvSpPr txBox="1">
              <a:spLocks noChangeArrowheads="1"/>
            </p:cNvSpPr>
            <p:nvPr/>
          </p:nvSpPr>
          <p:spPr bwMode="auto">
            <a:xfrm>
              <a:off x="6153150" y="3998920"/>
              <a:ext cx="9108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 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结束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812716" y="4337474"/>
            <a:ext cx="3169234" cy="608174"/>
            <a:chOff x="4812716" y="4337474"/>
            <a:chExt cx="3169234" cy="608174"/>
          </a:xfrm>
        </p:grpSpPr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6457950" y="4360873"/>
              <a:ext cx="1524000" cy="584775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  <a:effectLst/>
            <a:ex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l.release()</a:t>
              </a:r>
            </a:p>
          </p:txBody>
        </p:sp>
        <p:sp>
          <p:nvSpPr>
            <p:cNvPr id="40" name="Text Box 31"/>
            <p:cNvSpPr txBox="1">
              <a:spLocks noChangeArrowheads="1"/>
            </p:cNvSpPr>
            <p:nvPr/>
          </p:nvSpPr>
          <p:spPr bwMode="auto">
            <a:xfrm>
              <a:off x="4812716" y="4337474"/>
              <a:ext cx="1670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恢复管程执行</a:t>
              </a:r>
              <a:endParaRPr lang="zh-CN" altLang="en-US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195302" y="2683783"/>
            <a:ext cx="2786648" cy="885296"/>
            <a:chOff x="5195302" y="2683783"/>
            <a:chExt cx="2786648" cy="885296"/>
          </a:xfrm>
        </p:grpSpPr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6457950" y="2713023"/>
              <a:ext cx="1524000" cy="830997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  <a:effectLst/>
            <a:ex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l.acquire()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x.signal()</a:t>
              </a:r>
            </a:p>
          </p:txBody>
        </p: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5220856" y="3230525"/>
              <a:ext cx="12602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进入等待</a:t>
              </a:r>
            </a:p>
          </p:txBody>
        </p:sp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5195302" y="2683783"/>
              <a:ext cx="12490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进入管程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altLang="zh-CN" dirty="0" smtClean="0"/>
              <a:t>Hansen </a:t>
            </a:r>
            <a:r>
              <a:rPr lang="zh-CN" altLang="en-US" dirty="0" smtClean="0"/>
              <a:t>管程与</a:t>
            </a:r>
            <a:r>
              <a:rPr lang="en-US" altLang="zh-CN" dirty="0" smtClean="0"/>
              <a:t> Hoare </a:t>
            </a:r>
            <a:r>
              <a:rPr lang="zh-CN" altLang="en-US" dirty="0" smtClean="0"/>
              <a:t>管程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7243" y="3003798"/>
            <a:ext cx="1831617" cy="428628"/>
            <a:chOff x="597243" y="3003798"/>
            <a:chExt cx="183161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895326" y="3003798"/>
              <a:ext cx="15335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altLang="zh-CN" sz="1800" dirty="0" smtClean="0"/>
                <a:t>Hansen</a:t>
              </a:r>
              <a:r>
                <a:rPr lang="zh-CN" altLang="en-US" sz="1800" dirty="0" smtClean="0"/>
                <a:t>管程</a:t>
              </a:r>
              <a:endParaRPr lang="zh-CN" alt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7243" y="300379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14772" y="3302932"/>
            <a:ext cx="2271344" cy="1003528"/>
            <a:chOff x="1014772" y="3302932"/>
            <a:chExt cx="2271344" cy="10035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60440" y="3302932"/>
              <a:ext cx="2125676" cy="64633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条件变量释放仅是一个提示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772" y="34095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160440" y="3877832"/>
              <a:ext cx="205423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需要重新检查条件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772" y="398442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597243" y="4179685"/>
            <a:ext cx="1402989" cy="771304"/>
            <a:chOff x="597243" y="4179685"/>
            <a:chExt cx="1402989" cy="771304"/>
          </a:xfrm>
        </p:grpSpPr>
        <p:sp>
          <p:nvSpPr>
            <p:cNvPr id="43" name="内容占位符 2"/>
            <p:cNvSpPr txBox="1">
              <a:spLocks/>
            </p:cNvSpPr>
            <p:nvPr/>
          </p:nvSpPr>
          <p:spPr>
            <a:xfrm>
              <a:off x="895326" y="4179685"/>
              <a:ext cx="7477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sz="1800" dirty="0" smtClean="0"/>
                <a:t>特点</a:t>
              </a:r>
              <a:endParaRPr lang="zh-CN" altLang="en-US" sz="1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7243" y="4179685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1160440" y="4522361"/>
              <a:ext cx="8397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高效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6" name="图片 4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772" y="46289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4191000" y="3003798"/>
            <a:ext cx="1831617" cy="428628"/>
            <a:chOff x="4191000" y="3003798"/>
            <a:chExt cx="1831617" cy="428628"/>
          </a:xfrm>
        </p:grpSpPr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4489083" y="3003798"/>
              <a:ext cx="15335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altLang="zh-CN" sz="1800" dirty="0" smtClean="0"/>
                <a:t>Hoare</a:t>
              </a:r>
              <a:r>
                <a:rPr lang="zh-CN" altLang="en-US" sz="1800" dirty="0" smtClean="0"/>
                <a:t>管程</a:t>
              </a:r>
              <a:endParaRPr lang="zh-CN" altLang="en-US" sz="1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91000" y="300379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08529" y="3302932"/>
            <a:ext cx="3154370" cy="1014191"/>
            <a:chOff x="4608529" y="3302932"/>
            <a:chExt cx="3154370" cy="1014191"/>
          </a:xfrm>
        </p:grpSpPr>
        <p:sp>
          <p:nvSpPr>
            <p:cNvPr id="49" name="内容占位符 2"/>
            <p:cNvSpPr txBox="1">
              <a:spLocks/>
            </p:cNvSpPr>
            <p:nvPr/>
          </p:nvSpPr>
          <p:spPr>
            <a:xfrm>
              <a:off x="4754197" y="3302932"/>
              <a:ext cx="2982932" cy="629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条件变量释放同时表示放弃管程访问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8529" y="34095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4754196" y="3888495"/>
              <a:ext cx="3008703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释放后条件变量的状态可用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8529" y="399508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4191000" y="4190348"/>
            <a:ext cx="1402989" cy="771304"/>
            <a:chOff x="4191000" y="4190348"/>
            <a:chExt cx="1402989" cy="771304"/>
          </a:xfrm>
        </p:grpSpPr>
        <p:sp>
          <p:nvSpPr>
            <p:cNvPr id="53" name="内容占位符 2"/>
            <p:cNvSpPr txBox="1">
              <a:spLocks/>
            </p:cNvSpPr>
            <p:nvPr/>
          </p:nvSpPr>
          <p:spPr>
            <a:xfrm>
              <a:off x="4489083" y="4190348"/>
              <a:ext cx="7477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sz="1800" dirty="0" smtClean="0"/>
                <a:t>特点</a:t>
              </a:r>
              <a:endParaRPr lang="zh-CN" altLang="en-US" sz="1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91000" y="419034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内容占位符 2"/>
            <p:cNvSpPr txBox="1">
              <a:spLocks/>
            </p:cNvSpPr>
            <p:nvPr/>
          </p:nvSpPr>
          <p:spPr>
            <a:xfrm>
              <a:off x="4754197" y="4533024"/>
              <a:ext cx="8397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低效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8529" y="4639614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59" name="Line 9"/>
          <p:cNvSpPr>
            <a:spLocks noChangeShapeType="1"/>
          </p:cNvSpPr>
          <p:nvPr/>
        </p:nvSpPr>
        <p:spPr bwMode="auto">
          <a:xfrm>
            <a:off x="500063" y="2988052"/>
            <a:ext cx="8382000" cy="0"/>
          </a:xfrm>
          <a:prstGeom prst="line">
            <a:avLst/>
          </a:prstGeom>
          <a:noFill/>
          <a:ln w="38100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矩形 8"/>
          <p:cNvSpPr>
            <a:spLocks noChangeArrowheads="1"/>
          </p:cNvSpPr>
          <p:nvPr/>
        </p:nvSpPr>
        <p:spPr bwMode="auto">
          <a:xfrm>
            <a:off x="4190999" y="899051"/>
            <a:ext cx="4190775" cy="21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Hoare-style: Deposit(){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lock-&gt;acquire();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if (count == n) {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notFull.wait(&amp;lock); 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Add thing;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count++;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notEmpty.signal();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lock-&gt;release();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矩形 9"/>
          <p:cNvSpPr>
            <a:spLocks noChangeArrowheads="1"/>
          </p:cNvSpPr>
          <p:nvPr/>
        </p:nvSpPr>
        <p:spPr bwMode="auto">
          <a:xfrm>
            <a:off x="598263" y="885669"/>
            <a:ext cx="3890820" cy="21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Hansen-style :Deposit(){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lock-&gt;acquire();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while (count == n) {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notFull.wait(&amp;lock); 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Add  thing;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count++;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notEmpty.signal();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lock-&gt;release();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矩形 9"/>
          <p:cNvSpPr>
            <a:spLocks noChangeArrowheads="1"/>
          </p:cNvSpPr>
          <p:nvPr/>
        </p:nvSpPr>
        <p:spPr bwMode="auto">
          <a:xfrm>
            <a:off x="844489" y="1274271"/>
            <a:ext cx="877742" cy="30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while</a:t>
            </a:r>
            <a:endParaRPr lang="zh-CN" altLang="en-US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35" name="矩形 9"/>
          <p:cNvSpPr>
            <a:spLocks noChangeArrowheads="1"/>
          </p:cNvSpPr>
          <p:nvPr/>
        </p:nvSpPr>
        <p:spPr bwMode="auto">
          <a:xfrm>
            <a:off x="4438246" y="1288505"/>
            <a:ext cx="877742" cy="28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</a:t>
            </a:r>
            <a:endParaRPr lang="zh-CN" altLang="en-US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6" grpId="0"/>
      <p:bldP spid="27" grpId="0"/>
      <p:bldP spid="28" grpId="0"/>
      <p:bldP spid="28" grpId="1"/>
      <p:bldP spid="35" grpId="0"/>
      <p:bldP spid="3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6" y="1566"/>
            <a:ext cx="9140974" cy="51419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66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>
            <a:spLocks noChangeAspect="1" noChangeArrowheads="1"/>
          </p:cNvSpPr>
          <p:nvPr/>
        </p:nvSpPr>
        <p:spPr bwMode="auto">
          <a:xfrm>
            <a:off x="3624760" y="1066800"/>
            <a:ext cx="1163264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临界区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25" name="Rectangle 15"/>
          <p:cNvSpPr>
            <a:spLocks noChangeAspect="1" noChangeArrowheads="1"/>
          </p:cNvSpPr>
          <p:nvPr/>
        </p:nvSpPr>
        <p:spPr bwMode="auto">
          <a:xfrm>
            <a:off x="4947325" y="1066800"/>
            <a:ext cx="1053434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管程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451414" y="3316292"/>
            <a:ext cx="2447199" cy="684218"/>
            <a:chOff x="3451414" y="3316292"/>
            <a:chExt cx="2447199" cy="684218"/>
          </a:xfrm>
        </p:grpSpPr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>
              <a:off x="4652948" y="3316292"/>
              <a:ext cx="294377" cy="612000"/>
            </a:xfrm>
            <a:prstGeom prst="upArrow">
              <a:avLst>
                <a:gd name="adj1" fmla="val 50000"/>
                <a:gd name="adj2" fmla="val 58088"/>
              </a:avLst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b="1">
                <a:latin typeface="+mn-ea"/>
                <a:cs typeface="宋体" charset="0"/>
              </a:endParaRP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4867261" y="3354179"/>
              <a:ext cx="103135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忙等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自旋锁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3451414" y="3354179"/>
              <a:ext cx="128753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阻塞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r"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等待队列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sp>
        <p:nvSpPr>
          <p:cNvPr id="35" name="内容占位符 2"/>
          <p:cNvSpPr txBox="1">
            <a:spLocks/>
          </p:cNvSpPr>
          <p:nvPr/>
        </p:nvSpPr>
        <p:spPr>
          <a:xfrm>
            <a:off x="642910" y="1214428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并发编程</a:t>
            </a:r>
            <a:endParaRPr lang="zh-CN" altLang="en-US" dirty="0"/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642910" y="4143386"/>
            <a:ext cx="12144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硬件支持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8" name="Rectangle 6"/>
          <p:cNvSpPr>
            <a:spLocks noChangeAspect="1" noChangeArrowheads="1"/>
          </p:cNvSpPr>
          <p:nvPr/>
        </p:nvSpPr>
        <p:spPr bwMode="auto">
          <a:xfrm>
            <a:off x="2046017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禁用中断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9" name="Rectangle 7"/>
          <p:cNvSpPr>
            <a:spLocks noChangeAspect="1" noChangeArrowheads="1"/>
          </p:cNvSpPr>
          <p:nvPr/>
        </p:nvSpPr>
        <p:spPr bwMode="auto">
          <a:xfrm>
            <a:off x="3603104" y="3976688"/>
            <a:ext cx="240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原子操作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(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如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TS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指令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)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40" name="Rectangle 6"/>
          <p:cNvSpPr>
            <a:spLocks noChangeAspect="1" noChangeArrowheads="1"/>
          </p:cNvSpPr>
          <p:nvPr/>
        </p:nvSpPr>
        <p:spPr bwMode="auto">
          <a:xfrm>
            <a:off x="6180191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原子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Load/Store</a:t>
            </a:r>
          </a:p>
        </p:txBody>
      </p:sp>
      <p:sp>
        <p:nvSpPr>
          <p:cNvPr id="41" name="内容占位符 2"/>
          <p:cNvSpPr txBox="1">
            <a:spLocks/>
          </p:cNvSpPr>
          <p:nvPr/>
        </p:nvSpPr>
        <p:spPr>
          <a:xfrm>
            <a:off x="642910" y="2632878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高层抽象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4652948" y="1878008"/>
            <a:ext cx="294377" cy="612000"/>
          </a:xfrm>
          <a:prstGeom prst="upArrow">
            <a:avLst>
              <a:gd name="adj1" fmla="val 50000"/>
              <a:gd name="adj2" fmla="val 58088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>
              <a:buFont typeface="Monotype Sorts" charset="0"/>
              <a:buNone/>
            </a:pPr>
            <a:endParaRPr lang="zh-CN" altLang="en-US" b="1">
              <a:latin typeface="+mn-ea"/>
              <a:cs typeface="宋体" charset="0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2537883" y="2882900"/>
            <a:ext cx="1030817" cy="1041400"/>
          </a:xfrm>
          <a:custGeom>
            <a:avLst/>
            <a:gdLst>
              <a:gd name="connsiteX0" fmla="*/ 27517 w 1030817"/>
              <a:gd name="connsiteY0" fmla="*/ 1041400 h 1041400"/>
              <a:gd name="connsiteX1" fmla="*/ 167217 w 1030817"/>
              <a:gd name="connsiteY1" fmla="*/ 317500 h 1041400"/>
              <a:gd name="connsiteX2" fmla="*/ 1030817 w 1030817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817" h="1041400">
                <a:moveTo>
                  <a:pt x="27517" y="1041400"/>
                </a:moveTo>
                <a:cubicBezTo>
                  <a:pt x="13758" y="766233"/>
                  <a:pt x="0" y="491067"/>
                  <a:pt x="167217" y="317500"/>
                </a:cubicBezTo>
                <a:cubicBezTo>
                  <a:pt x="334434" y="143933"/>
                  <a:pt x="682625" y="71966"/>
                  <a:pt x="1030817" y="0"/>
                </a:cubicBezTo>
              </a:path>
            </a:pathLst>
          </a:custGeom>
          <a:ln w="76200"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5819784" y="2882900"/>
            <a:ext cx="1927815" cy="1062557"/>
            <a:chOff x="5819784" y="2882900"/>
            <a:chExt cx="1927815" cy="1062557"/>
          </a:xfrm>
        </p:grpSpPr>
        <p:sp>
          <p:nvSpPr>
            <p:cNvPr id="45" name="任意多边形 44"/>
            <p:cNvSpPr/>
            <p:nvPr/>
          </p:nvSpPr>
          <p:spPr>
            <a:xfrm>
              <a:off x="5819784" y="2882900"/>
              <a:ext cx="1030817" cy="1041400"/>
            </a:xfrm>
            <a:custGeom>
              <a:avLst/>
              <a:gdLst>
                <a:gd name="connsiteX0" fmla="*/ 27517 w 1030817"/>
                <a:gd name="connsiteY0" fmla="*/ 1041400 h 1041400"/>
                <a:gd name="connsiteX1" fmla="*/ 167217 w 1030817"/>
                <a:gd name="connsiteY1" fmla="*/ 317500 h 1041400"/>
                <a:gd name="connsiteX2" fmla="*/ 1030817 w 1030817"/>
                <a:gd name="connsiteY2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817" h="1041400">
                  <a:moveTo>
                    <a:pt x="27517" y="1041400"/>
                  </a:moveTo>
                  <a:cubicBezTo>
                    <a:pt x="13758" y="766233"/>
                    <a:pt x="0" y="491067"/>
                    <a:pt x="167217" y="317500"/>
                  </a:cubicBezTo>
                  <a:cubicBezTo>
                    <a:pt x="334434" y="143933"/>
                    <a:pt x="682625" y="71966"/>
                    <a:pt x="1030817" y="0"/>
                  </a:cubicBezTo>
                </a:path>
              </a:pathLst>
            </a:custGeom>
            <a:ln w="76200"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7101268" y="3299126"/>
              <a:ext cx="6463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软件</a:t>
              </a:r>
              <a:endParaRPr lang="en-US" altLang="zh-CN" sz="1800" b="1" dirty="0" smtClean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解决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sp>
        <p:nvSpPr>
          <p:cNvPr id="47" name="Rectangle 13"/>
          <p:cNvSpPr>
            <a:spLocks noChangeAspect="1" noChangeArrowheads="1"/>
          </p:cNvSpPr>
          <p:nvPr/>
        </p:nvSpPr>
        <p:spPr bwMode="auto">
          <a:xfrm>
            <a:off x="5148064" y="2501116"/>
            <a:ext cx="852695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锁</a:t>
            </a:r>
            <a:endParaRPr lang="en-US" altLang="zh-CN" sz="2000" dirty="0"/>
          </a:p>
        </p:txBody>
      </p:sp>
      <p:sp>
        <p:nvSpPr>
          <p:cNvPr id="48" name="Rectangle 13"/>
          <p:cNvSpPr>
            <a:spLocks noChangeAspect="1" noChangeArrowheads="1"/>
          </p:cNvSpPr>
          <p:nvPr/>
        </p:nvSpPr>
        <p:spPr bwMode="auto">
          <a:xfrm>
            <a:off x="3624760" y="2502371"/>
            <a:ext cx="1345183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+mn-ea"/>
              </a:rPr>
              <a:t>信号量</a:t>
            </a:r>
            <a:endParaRPr lang="en-US" altLang="zh-CN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9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基本同步方法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ChangeAspect="1" noChangeArrowheads="1"/>
          </p:cNvSpPr>
          <p:nvPr/>
        </p:nvSpPr>
        <p:spPr bwMode="auto">
          <a:xfrm>
            <a:off x="4221015" y="2500312"/>
            <a:ext cx="692769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锁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24" name="Rectangle 14"/>
          <p:cNvSpPr>
            <a:spLocks noChangeAspect="1" noChangeArrowheads="1"/>
          </p:cNvSpPr>
          <p:nvPr/>
        </p:nvSpPr>
        <p:spPr bwMode="auto">
          <a:xfrm>
            <a:off x="5060925" y="2500312"/>
            <a:ext cx="1167259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>
                <a:solidFill>
                  <a:srgbClr val="11576A"/>
                </a:solidFill>
                <a:latin typeface="+mn-ea"/>
                <a:cs typeface="宋体" charset="0"/>
              </a:rPr>
              <a:t>条件变量</a:t>
            </a:r>
            <a:endParaRPr lang="en-US" altLang="zh-CN" b="1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1" name="Rectangle 6"/>
          <p:cNvSpPr>
            <a:spLocks noChangeAspect="1" noChangeArrowheads="1"/>
          </p:cNvSpPr>
          <p:nvPr/>
        </p:nvSpPr>
        <p:spPr bwMode="auto">
          <a:xfrm>
            <a:off x="3140896" y="2500312"/>
            <a:ext cx="936104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信号量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451414" y="3316292"/>
            <a:ext cx="2447199" cy="684218"/>
            <a:chOff x="3451414" y="3316292"/>
            <a:chExt cx="2447199" cy="684218"/>
          </a:xfrm>
        </p:grpSpPr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>
              <a:off x="4652948" y="3316292"/>
              <a:ext cx="294377" cy="612000"/>
            </a:xfrm>
            <a:prstGeom prst="upArrow">
              <a:avLst>
                <a:gd name="adj1" fmla="val 50000"/>
                <a:gd name="adj2" fmla="val 58088"/>
              </a:avLst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b="1">
                <a:latin typeface="+mn-ea"/>
                <a:cs typeface="宋体" charset="0"/>
              </a:endParaRP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4867261" y="3354179"/>
              <a:ext cx="103135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忙等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自旋锁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3451414" y="3354179"/>
              <a:ext cx="128753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阻塞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r"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等待队列</a:t>
              </a: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sp>
        <p:nvSpPr>
          <p:cNvPr id="35" name="内容占位符 2"/>
          <p:cNvSpPr txBox="1">
            <a:spLocks/>
          </p:cNvSpPr>
          <p:nvPr/>
        </p:nvSpPr>
        <p:spPr>
          <a:xfrm>
            <a:off x="642910" y="1214428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并发编程</a:t>
            </a:r>
            <a:endParaRPr lang="zh-CN" altLang="en-US" dirty="0"/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642910" y="4143386"/>
            <a:ext cx="12144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硬件支持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8" name="Rectangle 6"/>
          <p:cNvSpPr>
            <a:spLocks noChangeAspect="1" noChangeArrowheads="1"/>
          </p:cNvSpPr>
          <p:nvPr/>
        </p:nvSpPr>
        <p:spPr bwMode="auto">
          <a:xfrm>
            <a:off x="2046017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禁用中断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9" name="Rectangle 7"/>
          <p:cNvSpPr>
            <a:spLocks noChangeAspect="1" noChangeArrowheads="1"/>
          </p:cNvSpPr>
          <p:nvPr/>
        </p:nvSpPr>
        <p:spPr bwMode="auto">
          <a:xfrm>
            <a:off x="3603104" y="3976688"/>
            <a:ext cx="240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原子操作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(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如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TS</a:t>
            </a: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指令</a:t>
            </a:r>
            <a:r>
              <a:rPr lang="en-US" altLang="zh-CN" b="1" dirty="0" smtClean="0">
                <a:solidFill>
                  <a:srgbClr val="11576A"/>
                </a:solidFill>
                <a:latin typeface="+mn-ea"/>
                <a:cs typeface="宋体" charset="0"/>
              </a:rPr>
              <a:t>)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40" name="Rectangle 6"/>
          <p:cNvSpPr>
            <a:spLocks noChangeAspect="1" noChangeArrowheads="1"/>
          </p:cNvSpPr>
          <p:nvPr/>
        </p:nvSpPr>
        <p:spPr bwMode="auto">
          <a:xfrm>
            <a:off x="6180191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原子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Load/Store</a:t>
            </a:r>
          </a:p>
        </p:txBody>
      </p:sp>
      <p:sp>
        <p:nvSpPr>
          <p:cNvPr id="41" name="内容占位符 2"/>
          <p:cNvSpPr txBox="1">
            <a:spLocks/>
          </p:cNvSpPr>
          <p:nvPr/>
        </p:nvSpPr>
        <p:spPr>
          <a:xfrm>
            <a:off x="642910" y="2632878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高层抽象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4652948" y="1878008"/>
            <a:ext cx="294377" cy="612000"/>
          </a:xfrm>
          <a:prstGeom prst="upArrow">
            <a:avLst>
              <a:gd name="adj1" fmla="val 50000"/>
              <a:gd name="adj2" fmla="val 58088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>
              <a:buFont typeface="Monotype Sorts" charset="0"/>
              <a:buNone/>
            </a:pPr>
            <a:endParaRPr lang="zh-CN" altLang="en-US" b="1">
              <a:latin typeface="+mn-ea"/>
              <a:cs typeface="宋体" charset="0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基本同步方法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2537883" y="2882900"/>
            <a:ext cx="592445" cy="1041400"/>
          </a:xfrm>
          <a:custGeom>
            <a:avLst/>
            <a:gdLst>
              <a:gd name="connsiteX0" fmla="*/ 27517 w 1030817"/>
              <a:gd name="connsiteY0" fmla="*/ 1041400 h 1041400"/>
              <a:gd name="connsiteX1" fmla="*/ 167217 w 1030817"/>
              <a:gd name="connsiteY1" fmla="*/ 317500 h 1041400"/>
              <a:gd name="connsiteX2" fmla="*/ 1030817 w 1030817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817" h="1041400">
                <a:moveTo>
                  <a:pt x="27517" y="1041400"/>
                </a:moveTo>
                <a:cubicBezTo>
                  <a:pt x="13758" y="766233"/>
                  <a:pt x="0" y="491067"/>
                  <a:pt x="167217" y="317500"/>
                </a:cubicBezTo>
                <a:cubicBezTo>
                  <a:pt x="334434" y="143933"/>
                  <a:pt x="682625" y="71966"/>
                  <a:pt x="1030817" y="0"/>
                </a:cubicBezTo>
              </a:path>
            </a:pathLst>
          </a:custGeom>
          <a:ln w="76200"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045754" y="2882900"/>
            <a:ext cx="1701845" cy="1062557"/>
            <a:chOff x="6045754" y="2882900"/>
            <a:chExt cx="1701845" cy="1062557"/>
          </a:xfrm>
        </p:grpSpPr>
        <p:sp>
          <p:nvSpPr>
            <p:cNvPr id="27" name="任意多边形 26"/>
            <p:cNvSpPr/>
            <p:nvPr/>
          </p:nvSpPr>
          <p:spPr>
            <a:xfrm>
              <a:off x="6045754" y="2882900"/>
              <a:ext cx="804847" cy="1041400"/>
            </a:xfrm>
            <a:custGeom>
              <a:avLst/>
              <a:gdLst>
                <a:gd name="connsiteX0" fmla="*/ 27517 w 1030817"/>
                <a:gd name="connsiteY0" fmla="*/ 1041400 h 1041400"/>
                <a:gd name="connsiteX1" fmla="*/ 167217 w 1030817"/>
                <a:gd name="connsiteY1" fmla="*/ 317500 h 1041400"/>
                <a:gd name="connsiteX2" fmla="*/ 1030817 w 1030817"/>
                <a:gd name="connsiteY2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817" h="1041400">
                  <a:moveTo>
                    <a:pt x="27517" y="1041400"/>
                  </a:moveTo>
                  <a:cubicBezTo>
                    <a:pt x="13758" y="766233"/>
                    <a:pt x="0" y="491067"/>
                    <a:pt x="167217" y="317500"/>
                  </a:cubicBezTo>
                  <a:cubicBezTo>
                    <a:pt x="334434" y="143933"/>
                    <a:pt x="682625" y="71966"/>
                    <a:pt x="1030817" y="0"/>
                  </a:cubicBezTo>
                </a:path>
              </a:pathLst>
            </a:custGeom>
            <a:ln w="76200"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7101268" y="3299126"/>
              <a:ext cx="6463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软件</a:t>
              </a:r>
              <a:endParaRPr lang="en-US" altLang="zh-CN" sz="1800" b="1" dirty="0" smtClean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解决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sp>
        <p:nvSpPr>
          <p:cNvPr id="29" name="Rectangle 13"/>
          <p:cNvSpPr>
            <a:spLocks noChangeAspect="1" noChangeArrowheads="1"/>
          </p:cNvSpPr>
          <p:nvPr/>
        </p:nvSpPr>
        <p:spPr bwMode="auto">
          <a:xfrm>
            <a:off x="3624760" y="1066800"/>
            <a:ext cx="1163264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临界区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0" name="Rectangle 15"/>
          <p:cNvSpPr>
            <a:spLocks noChangeAspect="1" noChangeArrowheads="1"/>
          </p:cNvSpPr>
          <p:nvPr/>
        </p:nvSpPr>
        <p:spPr bwMode="auto">
          <a:xfrm>
            <a:off x="4947325" y="1066800"/>
            <a:ext cx="1053434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  <a:cs typeface="宋体" charset="0"/>
              </a:rPr>
              <a:t>管程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1790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管程（</a:t>
            </a:r>
            <a:r>
              <a:rPr lang="en-US" altLang="zh-CN" dirty="0" err="1" smtClean="0"/>
              <a:t>Moniter</a:t>
            </a:r>
            <a:r>
              <a:rPr lang="zh-CN" altLang="en-US" dirty="0" smtClean="0"/>
              <a:t>）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8052"/>
            <a:ext cx="6370313" cy="745224"/>
            <a:chOff x="844893" y="1008052"/>
            <a:chExt cx="6370313" cy="74522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7546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370686"/>
              <a:ext cx="5625286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采用面向对象方法，简化了线程间的同步控制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1008052"/>
              <a:ext cx="6072230" cy="4921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管程是一种用于多线程互斥访问共享资源的程序结构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10080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599646"/>
            <a:ext cx="4798677" cy="771304"/>
            <a:chOff x="844893" y="2599646"/>
            <a:chExt cx="4798677" cy="771304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343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942322"/>
              <a:ext cx="42485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在对象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模块中，收集相关共享数据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2599646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管程的使用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25996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244175"/>
            <a:ext cx="3309578" cy="428628"/>
            <a:chOff x="1262422" y="3244175"/>
            <a:chExt cx="3309578" cy="428628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3625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3244175"/>
              <a:ext cx="31770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定义访问共享数据的</a:t>
              </a:r>
              <a:r>
                <a:rPr lang="zh-CN" altLang="en-US" dirty="0"/>
                <a:t>方法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85466"/>
            <a:ext cx="5667032" cy="382590"/>
            <a:chOff x="1262422" y="1685466"/>
            <a:chExt cx="5667032" cy="382590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6" y="1685466"/>
              <a:ext cx="5534468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任一时刻最多只有一个线程执行管程代码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004328"/>
            <a:ext cx="5667032" cy="638859"/>
            <a:chOff x="1262422" y="2004328"/>
            <a:chExt cx="5667032" cy="638859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0910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6" y="2004328"/>
              <a:ext cx="5534468" cy="63885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正在管程中的线程可临时放弃管程的互斥访问，等待事件出现时恢复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管程的组成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791414" y="2156471"/>
            <a:ext cx="2078367" cy="2928958"/>
            <a:chOff x="1791414" y="2156471"/>
            <a:chExt cx="2078367" cy="2928958"/>
          </a:xfrm>
        </p:grpSpPr>
        <p:grpSp>
          <p:nvGrpSpPr>
            <p:cNvPr id="10" name="组合 25"/>
            <p:cNvGrpSpPr/>
            <p:nvPr/>
          </p:nvGrpSpPr>
          <p:grpSpPr>
            <a:xfrm>
              <a:off x="1791414" y="2156471"/>
              <a:ext cx="2078367" cy="2928958"/>
              <a:chOff x="2684132" y="1895470"/>
              <a:chExt cx="2078367" cy="2928958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新月形 22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新月形 23"/>
              <p:cNvSpPr/>
              <p:nvPr/>
            </p:nvSpPr>
            <p:spPr>
              <a:xfrm>
                <a:off x="4587645" y="2679815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1" name="直接连接符 27"/>
            <p:cNvCxnSpPr/>
            <p:nvPr/>
          </p:nvCxnSpPr>
          <p:spPr>
            <a:xfrm flipV="1">
              <a:off x="1902858" y="2942287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28"/>
            <p:cNvCxnSpPr/>
            <p:nvPr/>
          </p:nvCxnSpPr>
          <p:spPr>
            <a:xfrm flipV="1">
              <a:off x="1902858" y="4290089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2036208" y="3123266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64836" y="3123266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288754" y="3123266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大括号 17"/>
            <p:cNvSpPr/>
            <p:nvPr/>
          </p:nvSpPr>
          <p:spPr>
            <a:xfrm rot="5400000">
              <a:off x="2737084" y="3280623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33"/>
            <p:cNvSpPr txBox="1"/>
            <p:nvPr/>
          </p:nvSpPr>
          <p:spPr>
            <a:xfrm>
              <a:off x="2052233" y="4043250"/>
              <a:ext cx="1582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管程的操作成员函数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TextBox 34"/>
            <p:cNvSpPr txBox="1"/>
            <p:nvPr/>
          </p:nvSpPr>
          <p:spPr>
            <a:xfrm>
              <a:off x="2393398" y="2294023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共享数据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6" name="TextBox 67"/>
            <p:cNvSpPr txBox="1"/>
            <p:nvPr/>
          </p:nvSpPr>
          <p:spPr>
            <a:xfrm>
              <a:off x="2325056" y="4477304"/>
              <a:ext cx="9669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初始化代码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TextBox 68"/>
            <p:cNvSpPr txBox="1"/>
            <p:nvPr/>
          </p:nvSpPr>
          <p:spPr>
            <a:xfrm>
              <a:off x="2776306" y="3144221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8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523944" y="2240743"/>
            <a:ext cx="1910097" cy="608758"/>
            <a:chOff x="3523944" y="2240743"/>
            <a:chExt cx="1910097" cy="608758"/>
          </a:xfrm>
        </p:grpSpPr>
        <p:grpSp>
          <p:nvGrpSpPr>
            <p:cNvPr id="3" name="组合 2"/>
            <p:cNvGrpSpPr/>
            <p:nvPr/>
          </p:nvGrpSpPr>
          <p:grpSpPr>
            <a:xfrm>
              <a:off x="3523944" y="2587806"/>
              <a:ext cx="1910097" cy="261695"/>
              <a:chOff x="3523944" y="2587806"/>
              <a:chExt cx="1910097" cy="261695"/>
            </a:xfrm>
          </p:grpSpPr>
          <p:sp>
            <p:nvSpPr>
              <p:cNvPr id="48" name="矩形 47"/>
              <p:cNvSpPr/>
              <p:nvPr/>
            </p:nvSpPr>
            <p:spPr>
              <a:xfrm rot="5385077">
                <a:off x="3743162" y="2587806"/>
                <a:ext cx="214314" cy="214314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箭头连接符 71"/>
              <p:cNvCxnSpPr/>
              <p:nvPr/>
            </p:nvCxnSpPr>
            <p:spPr>
              <a:xfrm rot="1485077" flipV="1">
                <a:off x="3903748" y="2636110"/>
                <a:ext cx="241300" cy="10795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 rot="5385077">
                <a:off x="4163321" y="2590262"/>
                <a:ext cx="214314" cy="214314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箭头连接符 73"/>
              <p:cNvCxnSpPr/>
              <p:nvPr/>
            </p:nvCxnSpPr>
            <p:spPr>
              <a:xfrm rot="1485077" flipV="1">
                <a:off x="4306568" y="2638269"/>
                <a:ext cx="241300" cy="10795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 rot="5385077">
                <a:off x="4572187" y="2590676"/>
                <a:ext cx="214314" cy="214314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箭头连接符 76"/>
              <p:cNvCxnSpPr/>
              <p:nvPr/>
            </p:nvCxnSpPr>
            <p:spPr>
              <a:xfrm rot="1485077" flipV="1">
                <a:off x="4732773" y="2638980"/>
                <a:ext cx="241300" cy="10795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 rot="5385077">
                <a:off x="4988202" y="2605914"/>
                <a:ext cx="214314" cy="214314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79"/>
              <p:cNvCxnSpPr>
                <a:stCxn id="54" idx="0"/>
              </p:cNvCxnSpPr>
              <p:nvPr/>
            </p:nvCxnSpPr>
            <p:spPr>
              <a:xfrm rot="1485077" flipV="1">
                <a:off x="5209148" y="2682375"/>
                <a:ext cx="146234" cy="6377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81"/>
              <p:cNvCxnSpPr/>
              <p:nvPr/>
            </p:nvCxnSpPr>
            <p:spPr>
              <a:xfrm rot="17685077" flipH="1">
                <a:off x="5320605" y="2726811"/>
                <a:ext cx="76207" cy="3809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83"/>
              <p:cNvCxnSpPr/>
              <p:nvPr/>
            </p:nvCxnSpPr>
            <p:spPr>
              <a:xfrm rot="1485077" flipV="1">
                <a:off x="5300691" y="2752981"/>
                <a:ext cx="133350" cy="61913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85"/>
              <p:cNvCxnSpPr/>
              <p:nvPr/>
            </p:nvCxnSpPr>
            <p:spPr>
              <a:xfrm rot="1485077" flipV="1">
                <a:off x="5332944" y="2816164"/>
                <a:ext cx="76200" cy="33337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87"/>
              <p:cNvCxnSpPr>
                <a:stCxn id="48" idx="2"/>
              </p:cNvCxnSpPr>
              <p:nvPr/>
            </p:nvCxnSpPr>
            <p:spPr>
              <a:xfrm rot="12285077" flipV="1">
                <a:off x="3523944" y="2647327"/>
                <a:ext cx="207213" cy="102825"/>
              </a:xfrm>
              <a:prstGeom prst="line">
                <a:avLst/>
              </a:prstGeom>
              <a:ln w="28575">
                <a:solidFill>
                  <a:srgbClr val="11576A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89"/>
            <p:cNvSpPr txBox="1"/>
            <p:nvPr/>
          </p:nvSpPr>
          <p:spPr>
            <a:xfrm>
              <a:off x="3643812" y="224074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入口队列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62587" y="710518"/>
            <a:ext cx="3528391" cy="599898"/>
            <a:chOff x="766662" y="690431"/>
            <a:chExt cx="3528391" cy="599898"/>
          </a:xfrm>
        </p:grpSpPr>
        <p:grpSp>
          <p:nvGrpSpPr>
            <p:cNvPr id="5" name="组合 4"/>
            <p:cNvGrpSpPr/>
            <p:nvPr/>
          </p:nvGrpSpPr>
          <p:grpSpPr>
            <a:xfrm>
              <a:off x="766662" y="690431"/>
              <a:ext cx="3528391" cy="554859"/>
              <a:chOff x="827584" y="627534"/>
              <a:chExt cx="3528391" cy="554859"/>
            </a:xfrm>
          </p:grpSpPr>
          <p:sp>
            <p:nvSpPr>
              <p:cNvPr id="13" name="内容占位符 2"/>
              <p:cNvSpPr txBox="1">
                <a:spLocks/>
              </p:cNvSpPr>
              <p:nvPr/>
            </p:nvSpPr>
            <p:spPr>
              <a:xfrm>
                <a:off x="1125666" y="690265"/>
                <a:ext cx="3230309" cy="4921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zh-CN" altLang="en-US" dirty="0" smtClean="0"/>
                  <a:t>一个锁</a:t>
                </a:r>
                <a:endParaRPr lang="en-US" altLang="zh-CN" dirty="0" smtClean="0"/>
              </a:p>
              <a:p>
                <a:pPr marL="0" lvl="0" indent="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zh-CN" altLang="en-US" dirty="0" smtClean="0"/>
                  <a:t>   </a:t>
                </a:r>
                <a:r>
                  <a:rPr lang="zh-CN" altLang="en-US" sz="1800" dirty="0" smtClean="0"/>
                  <a:t>控制</a:t>
                </a:r>
                <a:r>
                  <a:rPr lang="zh-CN" altLang="en-US" sz="1800" dirty="0" smtClean="0"/>
                  <a:t>管程代码的互斥访问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27584" y="62753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66" name="图片 6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9039" y="114133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1" name="组合 20"/>
          <p:cNvGrpSpPr/>
          <p:nvPr/>
        </p:nvGrpSpPr>
        <p:grpSpPr>
          <a:xfrm>
            <a:off x="779896" y="1397011"/>
            <a:ext cx="3292556" cy="757621"/>
            <a:chOff x="783971" y="1420201"/>
            <a:chExt cx="3292556" cy="757621"/>
          </a:xfrm>
        </p:grpSpPr>
        <p:grpSp>
          <p:nvGrpSpPr>
            <p:cNvPr id="6" name="组合 5"/>
            <p:cNvGrpSpPr/>
            <p:nvPr/>
          </p:nvGrpSpPr>
          <p:grpSpPr>
            <a:xfrm>
              <a:off x="783971" y="1420201"/>
              <a:ext cx="3292556" cy="757621"/>
              <a:chOff x="844893" y="1357304"/>
              <a:chExt cx="3292556" cy="757621"/>
            </a:xfrm>
          </p:grpSpPr>
          <p:sp>
            <p:nvSpPr>
              <p:cNvPr id="19" name="内容占位符 2"/>
              <p:cNvSpPr txBox="1">
                <a:spLocks/>
              </p:cNvSpPr>
              <p:nvPr/>
            </p:nvSpPr>
            <p:spPr>
              <a:xfrm>
                <a:off x="1131808" y="1428441"/>
                <a:ext cx="3005641" cy="686484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或者多个条件变量</a:t>
                </a:r>
                <a:endParaRPr lang="en-US" altLang="zh-CN" dirty="0" smtClean="0"/>
              </a:p>
              <a:p>
                <a:pPr marL="0" lvl="0" indent="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zh-CN" altLang="en-US" dirty="0" smtClean="0"/>
                  <a:t>   </a:t>
                </a:r>
                <a:r>
                  <a:rPr lang="zh-CN" altLang="en-US" sz="1800" dirty="0" smtClean="0"/>
                  <a:t>管理</a:t>
                </a:r>
                <a:r>
                  <a:rPr lang="zh-CN" altLang="en-US" sz="1800" dirty="0" smtClean="0"/>
                  <a:t>共享数据的</a:t>
                </a:r>
                <a:r>
                  <a:rPr lang="zh-CN" altLang="en-US" sz="1800" dirty="0"/>
                  <a:t>并发访问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4893" y="135730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67" name="图片 6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9039" y="187408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467365" y="2521729"/>
            <a:ext cx="2376708" cy="461665"/>
            <a:chOff x="467544" y="2548345"/>
            <a:chExt cx="2376708" cy="461665"/>
          </a:xfrm>
        </p:grpSpPr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2309260" y="2658125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2483886" y="2658125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41"/>
            <p:cNvCxnSpPr/>
            <p:nvPr/>
          </p:nvCxnSpPr>
          <p:spPr>
            <a:xfrm>
              <a:off x="2164798" y="2704161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42"/>
            <p:cNvCxnSpPr/>
            <p:nvPr/>
          </p:nvCxnSpPr>
          <p:spPr>
            <a:xfrm>
              <a:off x="2393398" y="2704161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>
              <a:spLocks noChangeAspect="1"/>
            </p:cNvSpPr>
            <p:nvPr/>
          </p:nvSpPr>
          <p:spPr>
            <a:xfrm>
              <a:off x="2674388" y="2658125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44"/>
            <p:cNvCxnSpPr/>
            <p:nvPr/>
          </p:nvCxnSpPr>
          <p:spPr>
            <a:xfrm>
              <a:off x="2583900" y="2704161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2309260" y="2787751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>
              <a:spLocks noChangeAspect="1"/>
            </p:cNvSpPr>
            <p:nvPr/>
          </p:nvSpPr>
          <p:spPr>
            <a:xfrm>
              <a:off x="2483886" y="2787751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47"/>
            <p:cNvCxnSpPr/>
            <p:nvPr/>
          </p:nvCxnSpPr>
          <p:spPr>
            <a:xfrm>
              <a:off x="2164798" y="2833787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48"/>
            <p:cNvCxnSpPr/>
            <p:nvPr/>
          </p:nvCxnSpPr>
          <p:spPr>
            <a:xfrm>
              <a:off x="2393398" y="2833787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52"/>
            <p:cNvCxnSpPr>
              <a:stCxn id="31" idx="3"/>
            </p:cNvCxnSpPr>
            <p:nvPr/>
          </p:nvCxnSpPr>
          <p:spPr>
            <a:xfrm flipV="1">
              <a:off x="2573886" y="2825607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54"/>
            <p:cNvCxnSpPr/>
            <p:nvPr/>
          </p:nvCxnSpPr>
          <p:spPr>
            <a:xfrm rot="5400000">
              <a:off x="2613672" y="2836323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56"/>
            <p:cNvCxnSpPr/>
            <p:nvPr/>
          </p:nvCxnSpPr>
          <p:spPr>
            <a:xfrm>
              <a:off x="2600576" y="2849420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58"/>
            <p:cNvCxnSpPr/>
            <p:nvPr/>
          </p:nvCxnSpPr>
          <p:spPr>
            <a:xfrm>
              <a:off x="2617245" y="2866089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59"/>
            <p:cNvCxnSpPr/>
            <p:nvPr/>
          </p:nvCxnSpPr>
          <p:spPr>
            <a:xfrm flipV="1">
              <a:off x="2769937" y="2703367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60"/>
            <p:cNvCxnSpPr/>
            <p:nvPr/>
          </p:nvCxnSpPr>
          <p:spPr>
            <a:xfrm rot="5400000">
              <a:off x="2809723" y="2714083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61"/>
            <p:cNvCxnSpPr/>
            <p:nvPr/>
          </p:nvCxnSpPr>
          <p:spPr>
            <a:xfrm>
              <a:off x="2796627" y="2727180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62"/>
            <p:cNvCxnSpPr/>
            <p:nvPr/>
          </p:nvCxnSpPr>
          <p:spPr>
            <a:xfrm>
              <a:off x="2813296" y="2743849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63"/>
            <p:cNvSpPr txBox="1"/>
            <p:nvPr/>
          </p:nvSpPr>
          <p:spPr>
            <a:xfrm>
              <a:off x="1993348" y="255575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3" name="TextBox 64"/>
            <p:cNvSpPr txBox="1"/>
            <p:nvPr/>
          </p:nvSpPr>
          <p:spPr>
            <a:xfrm>
              <a:off x="1993348" y="266687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4" name="左大括号 43"/>
            <p:cNvSpPr/>
            <p:nvPr/>
          </p:nvSpPr>
          <p:spPr>
            <a:xfrm>
              <a:off x="1821894" y="2669237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66"/>
            <p:cNvSpPr txBox="1"/>
            <p:nvPr/>
          </p:nvSpPr>
          <p:spPr>
            <a:xfrm>
              <a:off x="467544" y="2548345"/>
              <a:ext cx="1344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与条件变量相关的等待队列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526224" y="2586385"/>
            <a:ext cx="1910097" cy="261695"/>
            <a:chOff x="3523944" y="2587806"/>
            <a:chExt cx="1910097" cy="261695"/>
          </a:xfrm>
        </p:grpSpPr>
        <p:sp>
          <p:nvSpPr>
            <p:cNvPr id="73" name="矩形 72"/>
            <p:cNvSpPr/>
            <p:nvPr/>
          </p:nvSpPr>
          <p:spPr>
            <a:xfrm rot="5385077">
              <a:off x="3743162" y="2587806"/>
              <a:ext cx="214314" cy="214314"/>
            </a:xfrm>
            <a:prstGeom prst="rect">
              <a:avLst/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箭头连接符 71"/>
            <p:cNvCxnSpPr/>
            <p:nvPr/>
          </p:nvCxnSpPr>
          <p:spPr>
            <a:xfrm rot="1485077" flipV="1">
              <a:off x="3903748" y="2636110"/>
              <a:ext cx="241300" cy="1079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 rot="5385077">
              <a:off x="4163321" y="2590262"/>
              <a:ext cx="214314" cy="21431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箭头连接符 73"/>
            <p:cNvCxnSpPr/>
            <p:nvPr/>
          </p:nvCxnSpPr>
          <p:spPr>
            <a:xfrm rot="1485077" flipV="1">
              <a:off x="4306568" y="2638269"/>
              <a:ext cx="241300" cy="1079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 rot="5385077">
              <a:off x="4572187" y="2590676"/>
              <a:ext cx="214314" cy="214314"/>
            </a:xfrm>
            <a:prstGeom prst="rect">
              <a:avLst/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箭头连接符 76"/>
            <p:cNvCxnSpPr/>
            <p:nvPr/>
          </p:nvCxnSpPr>
          <p:spPr>
            <a:xfrm rot="1485077" flipV="1">
              <a:off x="4732773" y="2638980"/>
              <a:ext cx="241300" cy="1079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 rot="5385077">
              <a:off x="4988202" y="2605914"/>
              <a:ext cx="214314" cy="21431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>
              <a:stCxn id="79" idx="0"/>
            </p:cNvCxnSpPr>
            <p:nvPr/>
          </p:nvCxnSpPr>
          <p:spPr>
            <a:xfrm rot="1485077" flipV="1">
              <a:off x="5209148" y="2682375"/>
              <a:ext cx="146234" cy="6377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1"/>
            <p:cNvCxnSpPr/>
            <p:nvPr/>
          </p:nvCxnSpPr>
          <p:spPr>
            <a:xfrm rot="17685077" flipH="1">
              <a:off x="5320605" y="2726811"/>
              <a:ext cx="76207" cy="3809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3"/>
            <p:cNvCxnSpPr/>
            <p:nvPr/>
          </p:nvCxnSpPr>
          <p:spPr>
            <a:xfrm rot="1485077" flipV="1">
              <a:off x="5300691" y="2752981"/>
              <a:ext cx="133350" cy="6191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5"/>
            <p:cNvCxnSpPr/>
            <p:nvPr/>
          </p:nvCxnSpPr>
          <p:spPr>
            <a:xfrm rot="1485077" flipV="1">
              <a:off x="5332944" y="2816164"/>
              <a:ext cx="76200" cy="3333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7"/>
            <p:cNvCxnSpPr>
              <a:stCxn id="73" idx="2"/>
            </p:cNvCxnSpPr>
            <p:nvPr/>
          </p:nvCxnSpPr>
          <p:spPr>
            <a:xfrm rot="12285077" flipV="1">
              <a:off x="3523944" y="2647327"/>
              <a:ext cx="207213" cy="102825"/>
            </a:xfrm>
            <a:prstGeom prst="line">
              <a:avLst/>
            </a:prstGeom>
            <a:ln w="28575">
              <a:solidFill>
                <a:srgbClr val="C0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1824442" y="2527292"/>
            <a:ext cx="1022358" cy="388121"/>
            <a:chOff x="1821894" y="2555752"/>
            <a:chExt cx="1022358" cy="388121"/>
          </a:xfrm>
        </p:grpSpPr>
        <p:sp>
          <p:nvSpPr>
            <p:cNvPr id="86" name="矩形 85"/>
            <p:cNvSpPr>
              <a:spLocks noChangeAspect="1"/>
            </p:cNvSpPr>
            <p:nvPr/>
          </p:nvSpPr>
          <p:spPr>
            <a:xfrm>
              <a:off x="2309260" y="2658125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>
              <a:spLocks noChangeAspect="1"/>
            </p:cNvSpPr>
            <p:nvPr/>
          </p:nvSpPr>
          <p:spPr>
            <a:xfrm>
              <a:off x="2483886" y="2658125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41"/>
            <p:cNvCxnSpPr/>
            <p:nvPr/>
          </p:nvCxnSpPr>
          <p:spPr>
            <a:xfrm>
              <a:off x="2164798" y="2704161"/>
              <a:ext cx="142876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42"/>
            <p:cNvCxnSpPr/>
            <p:nvPr/>
          </p:nvCxnSpPr>
          <p:spPr>
            <a:xfrm>
              <a:off x="2393398" y="2704161"/>
              <a:ext cx="90000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/>
            <p:cNvSpPr>
              <a:spLocks noChangeAspect="1"/>
            </p:cNvSpPr>
            <p:nvPr/>
          </p:nvSpPr>
          <p:spPr>
            <a:xfrm>
              <a:off x="2674388" y="2658125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44"/>
            <p:cNvCxnSpPr/>
            <p:nvPr/>
          </p:nvCxnSpPr>
          <p:spPr>
            <a:xfrm>
              <a:off x="2583900" y="2704161"/>
              <a:ext cx="90000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>
              <a:spLocks noChangeAspect="1"/>
            </p:cNvSpPr>
            <p:nvPr/>
          </p:nvSpPr>
          <p:spPr>
            <a:xfrm>
              <a:off x="2309260" y="2787751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>
              <a:spLocks noChangeAspect="1"/>
            </p:cNvSpPr>
            <p:nvPr/>
          </p:nvSpPr>
          <p:spPr>
            <a:xfrm>
              <a:off x="2483886" y="2787751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连接符 47"/>
            <p:cNvCxnSpPr/>
            <p:nvPr/>
          </p:nvCxnSpPr>
          <p:spPr>
            <a:xfrm>
              <a:off x="2164798" y="2833787"/>
              <a:ext cx="142876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48"/>
            <p:cNvCxnSpPr/>
            <p:nvPr/>
          </p:nvCxnSpPr>
          <p:spPr>
            <a:xfrm>
              <a:off x="2393398" y="2833787"/>
              <a:ext cx="90000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52"/>
            <p:cNvCxnSpPr>
              <a:stCxn id="93" idx="3"/>
            </p:cNvCxnSpPr>
            <p:nvPr/>
          </p:nvCxnSpPr>
          <p:spPr>
            <a:xfrm flipV="1">
              <a:off x="2573886" y="2825607"/>
              <a:ext cx="5288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54"/>
            <p:cNvCxnSpPr/>
            <p:nvPr/>
          </p:nvCxnSpPr>
          <p:spPr>
            <a:xfrm rot="5400000">
              <a:off x="2613672" y="2836323"/>
              <a:ext cx="21432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56"/>
            <p:cNvCxnSpPr/>
            <p:nvPr/>
          </p:nvCxnSpPr>
          <p:spPr>
            <a:xfrm>
              <a:off x="2600576" y="2849420"/>
              <a:ext cx="47625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58"/>
            <p:cNvCxnSpPr/>
            <p:nvPr/>
          </p:nvCxnSpPr>
          <p:spPr>
            <a:xfrm>
              <a:off x="2617245" y="2866089"/>
              <a:ext cx="16668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59"/>
            <p:cNvCxnSpPr/>
            <p:nvPr/>
          </p:nvCxnSpPr>
          <p:spPr>
            <a:xfrm flipV="1">
              <a:off x="2769937" y="2703367"/>
              <a:ext cx="5288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60"/>
            <p:cNvCxnSpPr/>
            <p:nvPr/>
          </p:nvCxnSpPr>
          <p:spPr>
            <a:xfrm rot="5400000">
              <a:off x="2809723" y="2714083"/>
              <a:ext cx="21432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61"/>
            <p:cNvCxnSpPr/>
            <p:nvPr/>
          </p:nvCxnSpPr>
          <p:spPr>
            <a:xfrm>
              <a:off x="2796627" y="2727180"/>
              <a:ext cx="47625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62"/>
            <p:cNvCxnSpPr/>
            <p:nvPr/>
          </p:nvCxnSpPr>
          <p:spPr>
            <a:xfrm>
              <a:off x="2813296" y="2743849"/>
              <a:ext cx="16668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63"/>
            <p:cNvSpPr txBox="1"/>
            <p:nvPr/>
          </p:nvSpPr>
          <p:spPr>
            <a:xfrm>
              <a:off x="1993348" y="2555752"/>
              <a:ext cx="2744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C00000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05" name="TextBox 64"/>
            <p:cNvSpPr txBox="1"/>
            <p:nvPr/>
          </p:nvSpPr>
          <p:spPr>
            <a:xfrm>
              <a:off x="1993348" y="2666874"/>
              <a:ext cx="2728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C00000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06" name="左大括号 105"/>
            <p:cNvSpPr/>
            <p:nvPr/>
          </p:nvSpPr>
          <p:spPr>
            <a:xfrm>
              <a:off x="1821894" y="2669237"/>
              <a:ext cx="71438" cy="214314"/>
            </a:xfrm>
            <a:prstGeom prst="lef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8" name="TextBox 89"/>
          <p:cNvSpPr txBox="1"/>
          <p:nvPr/>
        </p:nvSpPr>
        <p:spPr>
          <a:xfrm>
            <a:off x="3643190" y="22440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C00000"/>
                </a:solidFill>
                <a:latin typeface="+mj-ea"/>
                <a:ea typeface="+mj-ea"/>
              </a:rPr>
              <a:t>入口队列</a:t>
            </a:r>
            <a:endParaRPr lang="zh-CN" altLang="en-US" sz="12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09" name="TextBox 66"/>
          <p:cNvSpPr txBox="1"/>
          <p:nvPr/>
        </p:nvSpPr>
        <p:spPr>
          <a:xfrm>
            <a:off x="464348" y="2517790"/>
            <a:ext cx="1344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b="1" dirty="0" smtClean="0">
                <a:solidFill>
                  <a:srgbClr val="C00000"/>
                </a:solidFill>
                <a:latin typeface="+mj-ea"/>
                <a:ea typeface="+mj-ea"/>
              </a:rPr>
              <a:t>与条件变量相关的等待队列</a:t>
            </a:r>
            <a:endParaRPr lang="zh-CN" altLang="en-US" sz="12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8" grpId="1"/>
      <p:bldP spid="108" grpId="2"/>
      <p:bldP spid="109" grpId="0"/>
      <p:bldP spid="10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条件变量（</a:t>
            </a:r>
            <a:r>
              <a:rPr lang="en-US" altLang="zh-CN" dirty="0" smtClean="0"/>
              <a:t>Condition Variable</a:t>
            </a:r>
            <a:r>
              <a:rPr lang="zh-CN" altLang="en-US" dirty="0" smtClean="0"/>
              <a:t>）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7584" y="2214560"/>
            <a:ext cx="5173176" cy="984250"/>
            <a:chOff x="827584" y="2214560"/>
            <a:chExt cx="5173176" cy="98425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214560"/>
              <a:ext cx="164307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 smtClean="0"/>
                <a:t>Wait()</a:t>
              </a:r>
              <a:r>
                <a:rPr lang="zh-CN" altLang="en-US" dirty="0" smtClean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7584" y="22145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511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2546350"/>
              <a:ext cx="353420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将自己阻塞在等待队列中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606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855910"/>
              <a:ext cx="4605774" cy="3429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唤醒一个等待者或释放管程的互斥访问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7584" y="3170246"/>
            <a:ext cx="2101342" cy="428628"/>
            <a:chOff x="827584" y="3170246"/>
            <a:chExt cx="2101342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3170246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 smtClean="0"/>
                <a:t>Signal()</a:t>
              </a:r>
              <a:r>
                <a:rPr lang="zh-CN" altLang="en-US" dirty="0" smtClean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7584" y="31702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3502036"/>
            <a:ext cx="3666768" cy="355598"/>
            <a:chOff x="1262422" y="3502036"/>
            <a:chExt cx="3666768" cy="35559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068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3502036"/>
              <a:ext cx="353420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将等待队列中的一个线程唤醒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811596"/>
            <a:ext cx="4965762" cy="342900"/>
            <a:chOff x="1262422" y="3811596"/>
            <a:chExt cx="4965762" cy="342900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163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3811596"/>
              <a:ext cx="4833198" cy="3429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如果等待队列为空，则等同空操作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27584" y="999233"/>
            <a:ext cx="6294176" cy="1215327"/>
            <a:chOff x="827584" y="999233"/>
            <a:chExt cx="6294176" cy="1215327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00448" y="999233"/>
              <a:ext cx="6021312" cy="7143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条件变量是管程内的等待机制</a:t>
              </a:r>
              <a:endParaRPr lang="en-US" altLang="zh-CN" dirty="0"/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    进入</a:t>
              </a:r>
              <a:r>
                <a:rPr lang="zh-CN" altLang="en-US" dirty="0" smtClean="0"/>
                <a:t>管程的线程因资源被</a:t>
              </a:r>
              <a:r>
                <a:rPr lang="zh-CN" altLang="en-US" dirty="0" smtClean="0"/>
                <a:t>占用而进入</a:t>
              </a:r>
              <a:r>
                <a:rPr lang="zh-CN" altLang="en-US" dirty="0" smtClean="0"/>
                <a:t>等待状态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7584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623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394985" y="1657570"/>
              <a:ext cx="5320155" cy="556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每个条件变量表示一种等待原因，对应一个等待队列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491630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DD000"/>
            </a:gs>
            <a:gs pos="0">
              <a:srgbClr val="FFF9B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912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6183</TotalTime>
  <Words>1406</Words>
  <Application>Microsoft Office PowerPoint</Application>
  <PresentationFormat>全屏显示(16:9)</PresentationFormat>
  <Paragraphs>453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Monotype Sorts</vt:lpstr>
      <vt:lpstr>MS PGothic</vt:lpstr>
      <vt:lpstr>宋体</vt:lpstr>
      <vt:lpstr>微软雅黑</vt:lpstr>
      <vt:lpstr>张海山锐谐体2.0-授权联系：Samtype@QQ.com</vt:lpstr>
      <vt:lpstr>Arial</vt:lpstr>
      <vt:lpstr>Calibri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1009</cp:revision>
  <dcterms:created xsi:type="dcterms:W3CDTF">2015-01-11T06:38:50Z</dcterms:created>
  <dcterms:modified xsi:type="dcterms:W3CDTF">2015-04-09T06:58:33Z</dcterms:modified>
</cp:coreProperties>
</file>