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9" r:id="rId2"/>
    <p:sldId id="520" r:id="rId3"/>
    <p:sldId id="556" r:id="rId4"/>
    <p:sldId id="559" r:id="rId5"/>
    <p:sldId id="560" r:id="rId6"/>
    <p:sldId id="562" r:id="rId7"/>
    <p:sldId id="563" r:id="rId8"/>
    <p:sldId id="564" r:id="rId9"/>
    <p:sldId id="567" r:id="rId10"/>
    <p:sldId id="568" r:id="rId11"/>
    <p:sldId id="570" r:id="rId12"/>
    <p:sldId id="569" r:id="rId13"/>
    <p:sldId id="571" r:id="rId14"/>
    <p:sldId id="572" r:id="rId15"/>
    <p:sldId id="300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11">
          <p15:clr>
            <a:srgbClr val="A4A3A4"/>
          </p15:clr>
        </p15:guide>
        <p15:guide id="4" pos="3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C647C6"/>
    <a:srgbClr val="0EB1C8"/>
    <a:srgbClr val="CCFFFF"/>
    <a:srgbClr val="33FFFF"/>
    <a:srgbClr val="FFF9B1"/>
    <a:srgbClr val="FDD000"/>
    <a:srgbClr val="339900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7581" autoAdjust="0"/>
  </p:normalViewPr>
  <p:slideViewPr>
    <p:cSldViewPr>
      <p:cViewPr varScale="1">
        <p:scale>
          <a:sx n="112" d="100"/>
          <a:sy n="112" d="100"/>
        </p:scale>
        <p:origin x="504" y="82"/>
      </p:cViewPr>
      <p:guideLst>
        <p:guide orient="horz" pos="1620"/>
        <p:guide pos="2880"/>
        <p:guide orient="horz" pos="1711"/>
        <p:guide pos="31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5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143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7859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经典同步问题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468566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94985" y="2363790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78288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5" y="2678113"/>
            <a:ext cx="2034007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zh-CN" altLang="en-US" dirty="0" smtClean="0"/>
              <a:t>读者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写者问题</a:t>
            </a:r>
            <a:endParaRPr lang="zh-CN" altLang="en-US" dirty="0"/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255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09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74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61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777861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85060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	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4633169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没有死锁，可有多人同时就餐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0096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70347" y="1185221"/>
            <a:ext cx="3672408" cy="571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  <a:defRPr/>
            </a:pPr>
            <a:r>
              <a:rPr lang="zh-CN" altLang="en-US" sz="1600" dirty="0" smtClean="0"/>
              <a:t>问题描述：</a:t>
            </a:r>
            <a:endParaRPr lang="zh-CN" altLang="en-US" sz="1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844893" y="1523771"/>
            <a:ext cx="3727107" cy="351760"/>
            <a:chOff x="844893" y="1523771"/>
            <a:chExt cx="3727107" cy="351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23771"/>
              <a:ext cx="3429024" cy="3517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个哲学家围绕一张圆桌而坐</a:t>
              </a:r>
              <a:endParaRPr lang="en-US" altLang="zh-CN" sz="1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523771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334455"/>
            <a:ext cx="3692160" cy="358679"/>
            <a:chOff x="844893" y="2334455"/>
            <a:chExt cx="3692160" cy="358679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08029" y="2334455"/>
              <a:ext cx="3429024" cy="3586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哲学家的动作包括思考和进餐</a:t>
              </a:r>
              <a:endParaRPr lang="en-US" altLang="zh-CN" sz="16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335100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57569"/>
            <a:ext cx="3727107" cy="571504"/>
            <a:chOff x="844893" y="3357569"/>
            <a:chExt cx="3727107" cy="571504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3357569"/>
              <a:ext cx="3429024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C00000"/>
                  </a:solidFill>
                </a:rPr>
                <a:t>如何保证哲学家们的动作有序进行？</a:t>
              </a:r>
              <a:r>
                <a:rPr lang="zh-CN" altLang="en-US" sz="1600" dirty="0" smtClean="0"/>
                <a:t>如：不出现有人永远拿不到叉子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3357569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7889" y="888506"/>
            <a:ext cx="3235899" cy="3360834"/>
            <a:chOff x="4557889" y="888506"/>
            <a:chExt cx="3235899" cy="3360834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449" y="1097968"/>
              <a:ext cx="3151372" cy="3151372"/>
            </a:xfrm>
            <a:prstGeom prst="rect">
              <a:avLst/>
            </a:prstGeom>
          </p:spPr>
        </p:pic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017225" y="88850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4557889" y="1819286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5105106" y="370635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7030846" y="3690153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7419968" y="1804412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87892" y="1413865"/>
            <a:ext cx="2731051" cy="2755149"/>
            <a:chOff x="4787892" y="1413865"/>
            <a:chExt cx="2731051" cy="2755149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6763724" y="1443218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5278062" y="1413865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4787892" y="2803480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017225" y="3707349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145123" y="2823424"/>
              <a:ext cx="3738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Arial" charset="0"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4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712" y="1797471"/>
              <a:ext cx="2067228" cy="1971372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8698" y="1762664"/>
            <a:ext cx="2775183" cy="618499"/>
            <a:chOff x="1248698" y="1762664"/>
            <a:chExt cx="2775183" cy="618499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69679" y="1762664"/>
              <a:ext cx="2654202" cy="61849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桌子上放着</a:t>
              </a: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支叉子</a:t>
              </a:r>
              <a:endParaRPr lang="en-US" altLang="zh-CN" sz="16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每两个哲学家之间放一支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184965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1483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48698" y="2620309"/>
            <a:ext cx="3529533" cy="341458"/>
            <a:chOff x="1248698" y="2620309"/>
            <a:chExt cx="3529533" cy="341458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49207" y="2620309"/>
              <a:ext cx="3429024" cy="34145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进餐时需同时拿到左右两边的叉子</a:t>
              </a:r>
              <a:endParaRPr lang="en-US" altLang="zh-CN" sz="1600" dirty="0" smtClean="0"/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7009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248698" y="2900962"/>
            <a:ext cx="3529533" cy="364183"/>
            <a:chOff x="1248698" y="2900962"/>
            <a:chExt cx="3529533" cy="364183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49207" y="2900962"/>
              <a:ext cx="3429024" cy="36418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/>
                <a:t>思考时将两支叉子放回原处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698" y="299964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1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3568" y="1131590"/>
            <a:ext cx="6193753" cy="299620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define</a:t>
            </a: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</a:t>
            </a: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  <a:t/>
            </a:r>
            <a:br>
              <a:rPr lang="zh-CN" altLang="en-US" sz="1400" b="1" dirty="0" smtClean="0"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</a:t>
            </a: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5</a:t>
            </a:r>
            <a:r>
              <a:rPr lang="en-US" altLang="zh-TW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];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400" b="1" dirty="0" smtClean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27584" y="4233658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不正确，可能导致死锁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633" y="1570863"/>
            <a:ext cx="6193753" cy="25083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en-US" altLang="zh-CN" sz="1400" b="1" dirty="0"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latin typeface="+mn-ea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while(TRUE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think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400" b="1" dirty="0" smtClean="0">
                <a:latin typeface="+mn-ea"/>
                <a:ea typeface="+mn-ea"/>
                <a:cs typeface="Courier New" panose="02070309020205020404" pitchFamily="49" charset="0"/>
              </a:rPr>
              <a:t>	</a:t>
            </a:r>
            <a: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  <a:t/>
            </a:r>
            <a:br>
              <a:rPr lang="zh-CN" altLang="en-US" sz="1400" b="1" dirty="0"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eat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 );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b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spcAft>
                <a:spcPct val="40000"/>
              </a:spcAft>
            </a:pPr>
            <a:r>
              <a:rPr lang="zh-CN" altLang="en-US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3482" y="2448147"/>
            <a:ext cx="48704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去拿左边的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en-US" altLang="zh-CN" sz="1400" b="1" dirty="0" smtClean="0">
              <a:solidFill>
                <a:srgbClr val="11576A"/>
              </a:solidFill>
              <a:latin typeface="+mn-ea"/>
            </a:endParaRPr>
          </a:p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去拿右边的叉子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1423482" y="3212180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V(fork[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放下左边的叉子</a:t>
            </a: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/>
            </a:r>
            <a:b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TW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V(fork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 ]);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</a:rPr>
              <a:t>放下右边的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</a:rPr>
              <a:t>叉子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46763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8318"/>
            <a:ext cx="6301264" cy="3672728"/>
            <a:chOff x="539552" y="778318"/>
            <a:chExt cx="6301264" cy="3672728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539552" y="863910"/>
              <a:ext cx="6264696" cy="3587136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76120" y="778318"/>
              <a:ext cx="6264696" cy="952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哲学家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个数</a:t>
              </a:r>
              <a:endPara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</a:t>
              </a:r>
              <a:r>
                <a:rPr lang="en-US" altLang="zh-TW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emaphore fork[5];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信号量初值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  </a:t>
              </a:r>
              <a:r>
                <a:rPr lang="en-US" altLang="zh-CN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mutex</a:t>
              </a: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   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</a:rPr>
                <a:t>互斥信号量，初值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</a:rPr>
                <a:t>1</a:t>
              </a:r>
              <a:endPara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9809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953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672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5871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TW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810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863910"/>
            <a:ext cx="6264696" cy="358713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52421" y="444395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互斥访问正确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120" y="778318"/>
            <a:ext cx="6264696" cy="36134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个数</a:t>
            </a:r>
            <a:endParaRPr lang="en-US" altLang="zh-CN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</a:t>
            </a: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emaphore fork[5];                 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信号量初值</a:t>
            </a:r>
            <a:r>
              <a:rPr lang="zh-TW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为</a:t>
            </a:r>
            <a:r>
              <a:rPr lang="en-US" altLang="zh-TW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TW" sz="1400" b="1" dirty="0" smtClean="0">
              <a:solidFill>
                <a:srgbClr val="11576A"/>
              </a:solidFill>
              <a:latin typeface="+mn-ea"/>
              <a:ea typeface="+mn-ea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	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互斥信号量，初值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－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4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while(TRUE){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</a:t>
            </a:r>
            <a:r>
              <a:rPr lang="en-US" altLang="zh-CN" sz="1600" b="1" dirty="0">
                <a:solidFill>
                  <a:srgbClr val="11576A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</a:rPr>
              <a:t>哲学家在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思考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P(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进入临界区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去拿左边的叉子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P(fork[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去拿右边的叉子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吃面条中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….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放下左边的叉子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TW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放下右边的叉子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V(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);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ea typeface="+mn-ea"/>
              </a:rPr>
              <a:t>//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ea typeface="+mn-ea"/>
              </a:rPr>
              <a:t>退出临界区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39752" y="445104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但每次只允许一人进餐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7802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方案</a:t>
            </a:r>
            <a:r>
              <a:rPr lang="en-US" altLang="zh-CN" dirty="0" smtClean="0">
                <a:cs typeface="+mj-cs"/>
              </a:rPr>
              <a:t>3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552" y="777861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 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TW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fork[5];                  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TW" altLang="en-US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信号量初值为</a:t>
              </a:r>
              <a:r>
                <a:rPr lang="en-US" altLang="zh-TW" sz="1400" b="1" dirty="0" smtClean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93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572</Words>
  <Application>Microsoft Office PowerPoint</Application>
  <PresentationFormat>全屏显示(16:9)</PresentationFormat>
  <Paragraphs>366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1008</cp:revision>
  <dcterms:created xsi:type="dcterms:W3CDTF">2015-01-11T06:38:50Z</dcterms:created>
  <dcterms:modified xsi:type="dcterms:W3CDTF">2015-04-09T09:24:50Z</dcterms:modified>
</cp:coreProperties>
</file>