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42" r:id="rId2"/>
    <p:sldId id="460" r:id="rId3"/>
    <p:sldId id="463" r:id="rId4"/>
    <p:sldId id="469" r:id="rId5"/>
    <p:sldId id="473" r:id="rId6"/>
    <p:sldId id="482" r:id="rId7"/>
    <p:sldId id="531" r:id="rId8"/>
    <p:sldId id="532" r:id="rId9"/>
    <p:sldId id="533" r:id="rId10"/>
    <p:sldId id="534" r:id="rId11"/>
    <p:sldId id="535" r:id="rId12"/>
    <p:sldId id="53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66FF"/>
    <a:srgbClr val="330033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62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初始状态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5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  <a:r>
              <a:rPr lang="en-US" altLang="zh-CN" dirty="0">
                <a:solidFill>
                  <a:srgbClr val="C00000"/>
                </a:solidFill>
              </a:rPr>
              <a:t>R1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R3</a:t>
            </a:r>
            <a:r>
              <a:rPr lang="zh-CN" altLang="en-US" dirty="0">
                <a:solidFill>
                  <a:srgbClr val="C00000"/>
                </a:solidFill>
              </a:rPr>
              <a:t>资源各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个实例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699783" y="1563786"/>
            <a:ext cx="4011302" cy="2485302"/>
            <a:chOff x="3698880" y="1566856"/>
            <a:chExt cx="4011302" cy="2485302"/>
          </a:xfrm>
        </p:grpSpPr>
        <p:sp>
          <p:nvSpPr>
            <p:cNvPr id="124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6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8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9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98880" y="1566856"/>
            <a:ext cx="4011302" cy="2485302"/>
            <a:chOff x="3698880" y="1566856"/>
            <a:chExt cx="4011302" cy="2485302"/>
          </a:xfrm>
        </p:grpSpPr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577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66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银行家算法（</a:t>
            </a:r>
            <a:r>
              <a:rPr lang="en-US" altLang="zh-CN" dirty="0" smtClean="0">
                <a:sym typeface="Arial" charset="0"/>
              </a:rPr>
              <a:t>Banker's Algorithm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6155999" cy="642942"/>
            <a:chOff x="844893" y="1000114"/>
            <a:chExt cx="615599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85791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银行家算法是一个避免死锁产生的算法。以银行借贷分配策略为基础，判断并保证系统处于安全状态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591138"/>
            <a:ext cx="5738470" cy="647704"/>
            <a:chOff x="1262422" y="1591138"/>
            <a:chExt cx="5738470" cy="6477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59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591138"/>
              <a:ext cx="5605907" cy="6477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客户在第一次申请贷款时，声明所需最大资金量，在满足所有贷款要求并完成项目时，及时归还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4560"/>
            <a:ext cx="5667032" cy="622304"/>
            <a:chOff x="1262422" y="2214560"/>
            <a:chExt cx="5667032" cy="62230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19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214560"/>
              <a:ext cx="5534469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在客户贷款数量不超过银行拥有的最大值时，银行家尽量满足客户需要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862104"/>
            <a:ext cx="3957650" cy="1293822"/>
            <a:chOff x="1262422" y="2862104"/>
            <a:chExt cx="3957650" cy="1293822"/>
          </a:xfrm>
        </p:grpSpPr>
        <p:grpSp>
          <p:nvGrpSpPr>
            <p:cNvPr id="6" name="组合 5"/>
            <p:cNvGrpSpPr/>
            <p:nvPr/>
          </p:nvGrpSpPr>
          <p:grpSpPr>
            <a:xfrm>
              <a:off x="1262422" y="2862104"/>
              <a:ext cx="3957650" cy="1293822"/>
              <a:chOff x="1262422" y="2765426"/>
              <a:chExt cx="3957650" cy="1293822"/>
            </a:xfrm>
          </p:grpSpPr>
          <p:pic>
            <p:nvPicPr>
              <p:cNvPr id="24" name="图片 23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870202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394985" y="2765426"/>
                <a:ext cx="890999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类比</a:t>
                </a:r>
                <a:endParaRPr lang="zh-CN" altLang="en-US" dirty="0"/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18453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1642637" y="3079754"/>
                <a:ext cx="2929363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银行家　　　操作系统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50044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1642637" y="3395668"/>
                <a:ext cx="2605511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资金　　　　资源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26" name="图片 2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074" y="380683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642637" y="3702058"/>
                <a:ext cx="3577435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客户　　　　申请资源的线程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2627784" y="336383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627784" y="3658958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627784" y="3946990"/>
              <a:ext cx="50405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银行家算法：数据结构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43577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n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线程数量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资源类型数量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331904"/>
            <a:ext cx="6679435" cy="808046"/>
            <a:chOff x="844893" y="1331904"/>
            <a:chExt cx="6679435" cy="808046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331904"/>
              <a:ext cx="6381352" cy="8080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Max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（总需求量）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最多请求类型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的资源</a:t>
              </a:r>
              <a:r>
                <a:rPr lang="zh-CN" altLang="zh-CN" dirty="0"/>
                <a:t> </a:t>
              </a:r>
              <a:r>
                <a:rPr lang="en-US" altLang="zh-CN" dirty="0" smtClean="0"/>
                <a:t>Max[</a:t>
              </a:r>
              <a:r>
                <a:rPr lang="en-US" altLang="zh-CN" dirty="0" err="1" smtClean="0"/>
                <a:t>i,j</a:t>
              </a:r>
              <a:r>
                <a:rPr lang="en-US" altLang="zh-CN" dirty="0" smtClean="0"/>
                <a:t>]</a:t>
              </a:r>
              <a:r>
                <a:rPr lang="zh-CN" altLang="en-US" dirty="0" smtClean="0"/>
                <a:t> 个实例</a:t>
              </a:r>
              <a:endParaRPr lang="en-US" altLang="zh-CN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4810"/>
            <a:ext cx="6155999" cy="648378"/>
            <a:chOff x="844893" y="1994810"/>
            <a:chExt cx="6155999" cy="64837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994810"/>
              <a:ext cx="5857916" cy="648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Available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（剩余空闲量）</a:t>
              </a:r>
              <a:r>
                <a:rPr lang="zh-CN" altLang="en-US" dirty="0" smtClean="0"/>
                <a:t>：长度为</a:t>
              </a:r>
              <a:r>
                <a:rPr lang="en-US" altLang="zh-CN" dirty="0" smtClean="0"/>
                <a:t>m</a:t>
              </a:r>
              <a:r>
                <a:rPr lang="zh-CN" altLang="en-US" dirty="0" smtClean="0"/>
                <a:t>的向量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当前有</a:t>
              </a:r>
              <a:r>
                <a:rPr lang="zh-CN" altLang="zh-CN" dirty="0"/>
                <a:t> </a:t>
              </a:r>
              <a:r>
                <a:rPr lang="en-US" altLang="zh-CN" dirty="0" smtClean="0"/>
                <a:t>Available[j]</a:t>
              </a:r>
              <a:r>
                <a:rPr lang="zh-CN" altLang="en-US" dirty="0" smtClean="0"/>
                <a:t> 个类型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的资源实例可用</a:t>
              </a:r>
              <a:endParaRPr lang="en-US" altLang="zh-CN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99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2056"/>
            <a:ext cx="6298875" cy="715512"/>
            <a:chOff x="844893" y="2642056"/>
            <a:chExt cx="6298875" cy="715512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42056"/>
              <a:ext cx="6000792" cy="715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Allocation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（已分配量）</a:t>
              </a:r>
              <a:r>
                <a:rPr lang="en-US" altLang="zh-CN" dirty="0" smtClean="0"/>
                <a:t>：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baseline="-25000" dirty="0" smtClean="0"/>
                <a:t> </a:t>
              </a:r>
              <a:r>
                <a:rPr lang="zh-CN" altLang="en-US" dirty="0" smtClean="0"/>
                <a:t>当前分配了 </a:t>
              </a:r>
              <a:r>
                <a:rPr lang="en-US" altLang="zh-CN" dirty="0"/>
                <a:t>Allocation</a:t>
              </a:r>
              <a:r>
                <a:rPr lang="en-US" altLang="zh-CN" dirty="0" smtClean="0"/>
                <a:t>[</a:t>
              </a:r>
              <a:r>
                <a:rPr lang="en-US" altLang="zh-CN" dirty="0" err="1"/>
                <a:t>i</a:t>
              </a:r>
              <a:r>
                <a:rPr lang="en-US" altLang="zh-CN" dirty="0" smtClean="0"/>
                <a:t>, j]</a:t>
              </a:r>
              <a:r>
                <a:rPr lang="zh-CN" altLang="en-US" dirty="0" smtClean="0"/>
                <a:t> 个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的实例</a:t>
              </a:r>
              <a:endParaRPr lang="en-US" altLang="zh-CN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42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300644"/>
            <a:ext cx="6155999" cy="699866"/>
            <a:chOff x="844893" y="3300644"/>
            <a:chExt cx="6155999" cy="699866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00644"/>
              <a:ext cx="5857916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>
                  <a:solidFill>
                    <a:srgbClr val="C00000"/>
                  </a:solidFill>
                </a:rPr>
                <a:t>Need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（未来需要量）</a:t>
              </a:r>
              <a:r>
                <a:rPr lang="lv-LV" altLang="zh-CN" dirty="0" smtClean="0"/>
                <a:t>：n×m矩阵</a:t>
              </a:r>
            </a:p>
            <a:p>
              <a:pPr marL="0" indent="0"/>
              <a:r>
                <a:rPr lang="zh-CN" altLang="en-US" dirty="0" smtClean="0"/>
                <a:t>线程</a:t>
              </a:r>
              <a:r>
                <a:rPr lang="en-US" altLang="zh-CN" dirty="0" smtClean="0"/>
                <a:t>T</a:t>
              </a:r>
              <a:r>
                <a:rPr lang="en-US" altLang="zh-CN" baseline="-25000" dirty="0" smtClean="0"/>
                <a:t>i</a:t>
              </a:r>
              <a:r>
                <a:rPr lang="zh-CN" altLang="en-US" baseline="-25000" dirty="0" smtClean="0"/>
                <a:t> </a:t>
              </a:r>
              <a:r>
                <a:rPr lang="zh-CN" altLang="en-US" dirty="0" smtClean="0"/>
                <a:t>未来</a:t>
              </a:r>
              <a:r>
                <a:rPr lang="lv-LV" altLang="zh-CN" dirty="0" smtClean="0"/>
                <a:t>需要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Need</a:t>
              </a:r>
              <a:r>
                <a:rPr lang="lv-LV" altLang="zh-CN" dirty="0"/>
                <a:t>[</a:t>
              </a:r>
              <a:r>
                <a:rPr lang="en-US" altLang="zh-CN" dirty="0" err="1" smtClean="0"/>
                <a:t>i</a:t>
              </a:r>
              <a:r>
                <a:rPr lang="lv-LV" altLang="zh-CN" dirty="0" smtClean="0"/>
                <a:t>, </a:t>
              </a:r>
              <a:r>
                <a:rPr lang="en-US" altLang="zh-CN" dirty="0" smtClean="0"/>
                <a:t>j</a:t>
              </a:r>
              <a:r>
                <a:rPr lang="lv-LV" altLang="zh-CN" dirty="0" smtClean="0"/>
                <a:t>] </a:t>
              </a:r>
              <a:r>
                <a:rPr lang="zh-CN" altLang="en-US" dirty="0" smtClean="0"/>
                <a:t>个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/>
                <a:t>资源实例</a:t>
              </a:r>
              <a:endParaRPr lang="en-US" altLang="zh-CN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06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4143386"/>
            <a:ext cx="585791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Need[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 = Max[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 –</a:t>
            </a:r>
            <a:r>
              <a:rPr lang="zh-CN" altLang="en-US" dirty="0" smtClean="0">
                <a:solidFill>
                  <a:srgbClr val="C00000"/>
                </a:solidFill>
                <a:sym typeface="Arial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Allocation[</a:t>
            </a:r>
            <a:r>
              <a:rPr lang="en-US" altLang="zh-CN" dirty="0" err="1" smtClean="0">
                <a:solidFill>
                  <a:srgbClr val="C00000"/>
                </a:solidFill>
                <a:sym typeface="Arial" charset="0"/>
              </a:rPr>
              <a:t>i,j</a:t>
            </a:r>
            <a:r>
              <a:rPr lang="en-US" altLang="zh-CN" dirty="0" smtClean="0">
                <a:solidFill>
                  <a:srgbClr val="C00000"/>
                </a:solidFill>
                <a:sym typeface="Arial" charset="0"/>
              </a:rPr>
              <a:t>]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银行家算法：安全状态判断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70606" y="839877"/>
            <a:ext cx="7693984" cy="926049"/>
            <a:chOff x="870606" y="839877"/>
            <a:chExt cx="7693984" cy="9260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991690" y="1165867"/>
              <a:ext cx="25729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//当前资源剩余空闲量</a:t>
              </a: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733204" y="1422118"/>
              <a:ext cx="176100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//线程</a:t>
              </a:r>
              <a:r>
                <a:rPr lang="en-US" altLang="zh-CN" sz="1600" dirty="0" err="1" smtClean="0"/>
                <a:t>i</a:t>
              </a:r>
              <a:r>
                <a:rPr lang="zh-CN" altLang="en-US" sz="1600" dirty="0" smtClean="0"/>
                <a:t>没结束</a:t>
              </a: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70606" y="839877"/>
              <a:ext cx="564561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Finish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分别是长度为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的向量初始化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buFont typeface="Arial" charset="0"/>
                <a:buNone/>
              </a:pP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 for 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1,2, …, n.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0606" y="1745529"/>
            <a:ext cx="7888774" cy="923330"/>
            <a:chOff x="870606" y="1745529"/>
            <a:chExt cx="7888774" cy="923330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616008" y="2053933"/>
              <a:ext cx="4143372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接下来找出</a:t>
              </a:r>
              <a:r>
                <a:rPr lang="en-US" altLang="zh-CN" sz="1600" dirty="0" smtClean="0"/>
                <a:t>Need</a:t>
              </a:r>
              <a:r>
                <a:rPr lang="zh-CN" altLang="en-US" sz="1600" dirty="0" smtClean="0"/>
                <a:t>比</a:t>
              </a:r>
              <a:r>
                <a:rPr lang="en-US" altLang="zh-CN" sz="1600" dirty="0" smtClean="0"/>
                <a:t>Work</a:t>
              </a:r>
              <a:r>
                <a:rPr lang="zh-CN" altLang="en-US" sz="1600" dirty="0" smtClean="0"/>
                <a:t>小的线程</a:t>
              </a:r>
              <a:r>
                <a:rPr lang="en-US" altLang="zh-CN" sz="1600" dirty="0" err="1" smtClean="0"/>
                <a:t>i</a:t>
              </a:r>
              <a:endParaRPr lang="en-US" altLang="zh-CN" sz="1600" dirty="0" smtClean="0"/>
            </a:p>
            <a:p>
              <a:pPr marL="457200" indent="-457200">
                <a:lnSpc>
                  <a:spcPct val="80000"/>
                </a:lnSpc>
              </a:pP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ct val="800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0606" y="1745529"/>
              <a:ext cx="3989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(a)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false</a:t>
              </a:r>
            </a:p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Need[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7192" y="3032308"/>
            <a:ext cx="7387216" cy="923330"/>
            <a:chOff x="857192" y="3000378"/>
            <a:chExt cx="7387216" cy="923330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99000" y="3035066"/>
              <a:ext cx="3545408" cy="6082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线程</a:t>
              </a:r>
              <a:r>
                <a:rPr lang="en-US" altLang="zh-CN" sz="1600" dirty="0" err="1" smtClean="0"/>
                <a:t>i</a:t>
              </a:r>
              <a:r>
                <a:rPr lang="zh-CN" altLang="en-US" sz="1600" dirty="0" smtClean="0"/>
                <a:t>的资源需求量小于当前剩余空闲资源量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所以配置给它再回收</a:t>
              </a:r>
              <a:endParaRPr lang="en-US" altLang="zh-CN" sz="1600" b="1" dirty="0" smtClean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192" y="3000378"/>
              <a:ext cx="38576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3.Work = Work + Allocation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 true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634" y="3941643"/>
            <a:ext cx="7365876" cy="646331"/>
            <a:chOff x="899634" y="3849481"/>
            <a:chExt cx="7365876" cy="646331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475758" y="3873280"/>
              <a:ext cx="2789752" cy="5558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/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所有线程的</a:t>
              </a:r>
              <a:r>
                <a:rPr lang="en-US" altLang="zh-CN" sz="1600" dirty="0" smtClean="0"/>
                <a:t>Finish</a:t>
              </a:r>
              <a:r>
                <a:rPr lang="zh-CN" altLang="en-US" sz="1600" dirty="0" smtClean="0"/>
                <a:t>为</a:t>
              </a:r>
              <a:r>
                <a:rPr lang="en-US" altLang="zh-CN" sz="1600" dirty="0" smtClean="0"/>
                <a:t>True,</a:t>
              </a:r>
              <a:r>
                <a:rPr lang="zh-CN" altLang="en-US" sz="1600" dirty="0" smtClean="0"/>
                <a:t>表明系统处于安全状态</a:t>
              </a:r>
            </a:p>
            <a:p>
              <a:pPr marL="457200" indent="-457200">
                <a:lnSpc>
                  <a:spcPct val="800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634" y="3849481"/>
              <a:ext cx="4572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如所有线程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 == true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则系统处于安全状态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95340" y="2644239"/>
            <a:ext cx="398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没有找到满足条件的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，转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4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81037" y="843558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初始化: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的资源请求向量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[j]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的实例 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881037" y="1310103"/>
            <a:ext cx="578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循环: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180975" lvl="1" indent="-180975"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Need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拒绝资源申请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因为线程已经超过了其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最大要求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868337" y="2102191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2.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b="1" baseline="-250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≤ Available,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转到步骤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。否则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必须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等待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因为资源不可用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870606" y="2715766"/>
            <a:ext cx="71577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3.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通过安全状态判断来确定是否分配资源给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: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  <a:p>
            <a:pPr marL="180975" lvl="1" indent="-18097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  生成一个需要判断状态是否安全的资源分配环境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900766" y="3182099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Available = Available -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29" name="矩形 28"/>
          <p:cNvSpPr/>
          <p:nvPr/>
        </p:nvSpPr>
        <p:spPr>
          <a:xfrm>
            <a:off x="870606" y="3974399"/>
            <a:ext cx="578647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733425">
              <a:lnSpc>
                <a:spcPct val="90000"/>
              </a:lnSpc>
              <a:buFont typeface="Arial" charset="0"/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调用安全状态判断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0766" y="3449503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Allocation[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Allocation[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 +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900766" y="3697305"/>
            <a:ext cx="597549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-1009650">
              <a:lnSpc>
                <a:spcPct val="9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Need[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]= Need[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]–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Request</a:t>
            </a:r>
            <a:r>
              <a:rPr lang="en-US" altLang="zh-CN" sz="1600" b="1" baseline="-25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900766" y="4268467"/>
            <a:ext cx="57864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3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返回结果是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安全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将资源分配给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indent="-1009650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如果返回结果是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不安全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，系统会拒绝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T</a:t>
            </a:r>
            <a:r>
              <a:rPr lang="en-US" altLang="zh-CN" sz="16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i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的资源请求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Symbo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初始状态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846" y="1285866"/>
            <a:ext cx="2170916" cy="2066199"/>
            <a:chOff x="523846" y="1285866"/>
            <a:chExt cx="2170916" cy="2066199"/>
          </a:xfrm>
        </p:grpSpPr>
        <p:sp>
          <p:nvSpPr>
            <p:cNvPr id="28" name="矩形 27"/>
            <p:cNvSpPr/>
            <p:nvPr/>
          </p:nvSpPr>
          <p:spPr>
            <a:xfrm>
              <a:off x="966762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966762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827949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 flipH="1">
              <a:off x="1405804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0800000" flipH="1">
              <a:off x="966762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 flipH="1">
              <a:off x="966762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724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874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53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846" y="1573523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846" y="1933571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846" y="2300286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846" y="2663191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377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377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77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377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590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6590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6590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6590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978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978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978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2978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7248" y="301351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最大需求矩阵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8952" y="1285866"/>
            <a:ext cx="2261605" cy="2073075"/>
            <a:chOff x="3128952" y="1285866"/>
            <a:chExt cx="2261605" cy="2073075"/>
          </a:xfrm>
        </p:grpSpPr>
        <p:sp>
          <p:nvSpPr>
            <p:cNvPr id="60" name="矩形 59"/>
            <p:cNvSpPr/>
            <p:nvPr/>
          </p:nvSpPr>
          <p:spPr>
            <a:xfrm>
              <a:off x="3571868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rot="10800000" flipH="1">
              <a:off x="3571868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3433055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 flipH="1">
              <a:off x="4010910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0800000" flipH="1">
              <a:off x="3571868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H="1">
              <a:off x="3571868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235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9385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5359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8952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8952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28952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8952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98880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98880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98880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8880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100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7100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7100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100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4892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34892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34892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4892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51592" y="3020387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已分配资源矩阵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6908" y="1285866"/>
            <a:ext cx="2433840" cy="2063248"/>
            <a:chOff x="5676908" y="1285866"/>
            <a:chExt cx="2433840" cy="2063248"/>
          </a:xfrm>
        </p:grpSpPr>
        <p:sp>
          <p:nvSpPr>
            <p:cNvPr id="87" name="矩形 86"/>
            <p:cNvSpPr/>
            <p:nvPr/>
          </p:nvSpPr>
          <p:spPr>
            <a:xfrm>
              <a:off x="6119824" y="1574476"/>
              <a:ext cx="1728000" cy="144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rot="10800000" flipH="1">
              <a:off x="6119824" y="192404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 flipH="1">
              <a:off x="5981011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558866" y="2294476"/>
              <a:ext cx="14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0800000" flipH="1">
              <a:off x="6119824" y="2288856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10800000" flipH="1">
              <a:off x="6119824" y="2652077"/>
              <a:ext cx="172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170307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41811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3315" y="1285866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76908" y="1573523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908" y="193357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76908" y="2300286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908" y="266319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T4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46836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6836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6836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46836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8964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18964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18964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18964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848" y="15668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82848" y="192404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82848" y="22919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82848" y="26431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99886" y="3010560"/>
              <a:ext cx="2210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当前资源请求矩阵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C-A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10" y="3392311"/>
            <a:ext cx="1728000" cy="970816"/>
            <a:chOff x="2282810" y="3392311"/>
            <a:chExt cx="1728000" cy="970816"/>
          </a:xfrm>
        </p:grpSpPr>
        <p:sp>
          <p:nvSpPr>
            <p:cNvPr id="113" name="矩形 112"/>
            <p:cNvSpPr/>
            <p:nvPr/>
          </p:nvSpPr>
          <p:spPr>
            <a:xfrm>
              <a:off x="2282810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rot="16200000" flipH="1">
              <a:off x="2687808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H="1">
              <a:off x="3259312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329526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01030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2534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15580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87708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51592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8469" y="4055350"/>
              <a:ext cx="1379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系统资源向量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R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37870" y="3392311"/>
            <a:ext cx="1749197" cy="969852"/>
            <a:chOff x="4837870" y="3392311"/>
            <a:chExt cx="1749197" cy="969852"/>
          </a:xfrm>
        </p:grpSpPr>
        <p:sp>
          <p:nvSpPr>
            <p:cNvPr id="126" name="矩形 125"/>
            <p:cNvSpPr/>
            <p:nvPr/>
          </p:nvSpPr>
          <p:spPr>
            <a:xfrm>
              <a:off x="4848469" y="3689088"/>
              <a:ext cx="1728000" cy="360000"/>
            </a:xfrm>
            <a:prstGeom prst="rect">
              <a:avLst/>
            </a:prstGeom>
            <a:gradFill>
              <a:gsLst>
                <a:gs pos="99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rot="16200000" flipH="1">
              <a:off x="5253467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 flipH="1">
              <a:off x="5824971" y="3868294"/>
              <a:ext cx="36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95185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66689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38193" y="3392311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R3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81239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53367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17251" y="36828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837870" y="4054386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当前可用资源向量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V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T2</a:t>
            </a:r>
            <a:r>
              <a:rPr lang="zh-CN" altLang="en-US" dirty="0">
                <a:solidFill>
                  <a:srgbClr val="C00000"/>
                </a:solidFill>
              </a:rPr>
              <a:t>完成运行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757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T1</a:t>
            </a:r>
            <a:r>
              <a:rPr lang="zh-CN" altLang="en-US" dirty="0" smtClean="0">
                <a:solidFill>
                  <a:srgbClr val="C00000"/>
                </a:solidFill>
              </a:rPr>
              <a:t>完成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09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银行家算法的安全状态判断示例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46184" y="781721"/>
            <a:ext cx="4658711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 algn="ctr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T3</a:t>
            </a:r>
            <a:r>
              <a:rPr lang="zh-CN" altLang="en-US" dirty="0" smtClean="0">
                <a:solidFill>
                  <a:srgbClr val="C00000"/>
                </a:solidFill>
              </a:rPr>
              <a:t>完成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</a:p>
        </p:txBody>
      </p:sp>
      <p:sp>
        <p:nvSpPr>
          <p:cNvPr id="28" name="矩形 27"/>
          <p:cNvSpPr/>
          <p:nvPr/>
        </p:nvSpPr>
        <p:spPr>
          <a:xfrm>
            <a:off x="966762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rot="10800000" flipH="1">
            <a:off x="966762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827949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1405804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0800000" flipH="1">
            <a:off x="966762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966762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724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874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253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846" y="157352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846" y="193357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846" y="230028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46" y="266319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377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77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377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377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6590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590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590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590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978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978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978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2978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7248" y="30135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最大需求矩阵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868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rot="10800000" flipH="1">
            <a:off x="3571868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H="1">
            <a:off x="3433055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H="1">
            <a:off x="4010910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0800000" flipH="1">
            <a:off x="3571868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0800000" flipH="1">
            <a:off x="3571868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2235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385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5359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8952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8952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8952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8952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98880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8880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98880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8880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7100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7100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7100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7100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4892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4892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34892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4892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51592" y="302038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已分配资源矩阵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19824" y="1574476"/>
            <a:ext cx="1728000" cy="144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>
            <a:off x="6119824" y="192404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H="1">
            <a:off x="5981011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6558866" y="2294476"/>
            <a:ext cx="144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0800000" flipH="1">
            <a:off x="6119824" y="2288856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H="1">
            <a:off x="6119824" y="2652077"/>
            <a:ext cx="172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0307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41811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3315" y="128586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76908" y="157352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76908" y="193357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6908" y="23002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76908" y="266319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T4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836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46836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6836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836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18964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8964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18964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18964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82848" y="15668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2848" y="1924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82848" y="2291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82848" y="26431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9886" y="3010560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当前资源请求矩阵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C-A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82810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rot="16200000" flipH="1">
            <a:off x="2687808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 flipH="1">
            <a:off x="3259312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29526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01030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72534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15580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7708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51592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38469" y="4055350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系统资源向量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R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48469" y="3689088"/>
            <a:ext cx="1728000" cy="360000"/>
          </a:xfrm>
          <a:prstGeom prst="rect">
            <a:avLst/>
          </a:prstGeom>
          <a:gradFill>
            <a:gsLst>
              <a:gs pos="99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/>
          <p:nvPr/>
        </p:nvCxnSpPr>
        <p:spPr>
          <a:xfrm rot="16200000" flipH="1">
            <a:off x="5253467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16200000" flipH="1">
            <a:off x="5824971" y="386829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95185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R1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466689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R2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8193" y="339231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R3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1239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9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53367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17251" y="3682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837870" y="405438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当前可用资源向量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</a:rPr>
              <a:t>V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椭圆 113"/>
          <p:cNvSpPr>
            <a:spLocks noChangeAspect="1"/>
          </p:cNvSpPr>
          <p:nvPr/>
        </p:nvSpPr>
        <p:spPr>
          <a:xfrm>
            <a:off x="5729076" y="1918224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5729076" y="1559983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5724146" y="2300285"/>
            <a:ext cx="324000" cy="324000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18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1139</Words>
  <Application>Microsoft Office PowerPoint</Application>
  <PresentationFormat>全屏显示(16:9)</PresentationFormat>
  <Paragraphs>532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Monotype Sorts</vt:lpstr>
      <vt:lpstr>MS PGothic</vt:lpstr>
      <vt:lpstr>东文宋体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1003</cp:revision>
  <dcterms:created xsi:type="dcterms:W3CDTF">2015-01-11T06:38:50Z</dcterms:created>
  <dcterms:modified xsi:type="dcterms:W3CDTF">2015-04-11T05:33:08Z</dcterms:modified>
</cp:coreProperties>
</file>