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76" r:id="rId2"/>
    <p:sldId id="483" r:id="rId3"/>
    <p:sldId id="485" r:id="rId4"/>
    <p:sldId id="488" r:id="rId5"/>
    <p:sldId id="500" r:id="rId6"/>
    <p:sldId id="531" r:id="rId7"/>
    <p:sldId id="532" r:id="rId8"/>
    <p:sldId id="533" r:id="rId9"/>
    <p:sldId id="534" r:id="rId10"/>
    <p:sldId id="535" r:id="rId11"/>
    <p:sldId id="536" r:id="rId12"/>
    <p:sldId id="503" r:id="rId13"/>
    <p:sldId id="504" r:id="rId14"/>
    <p:sldId id="505" r:id="rId15"/>
    <p:sldId id="530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330033"/>
    <a:srgbClr val="11576A"/>
    <a:srgbClr val="FFF9B1"/>
    <a:srgbClr val="FDD000"/>
    <a:srgbClr val="FFCC66"/>
    <a:srgbClr val="FF9900"/>
    <a:srgbClr val="CCFFFF"/>
    <a:srgbClr val="33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353" autoAdjust="0"/>
  </p:normalViewPr>
  <p:slideViewPr>
    <p:cSldViewPr>
      <p:cViewPr varScale="1">
        <p:scale>
          <a:sx n="108" d="100"/>
          <a:sy n="108" d="100"/>
        </p:scale>
        <p:origin x="154" y="77"/>
      </p:cViewPr>
      <p:guideLst>
        <p:guide orient="horz" pos="1620"/>
        <p:guide pos="288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死锁概念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</a:t>
            </a:r>
            <a:r>
              <a:rPr lang="zh-CN" altLang="en-US" dirty="0" smtClean="0"/>
              <a:t>管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46"/>
          <p:cNvSpPr txBox="1"/>
          <p:nvPr/>
        </p:nvSpPr>
        <p:spPr>
          <a:xfrm>
            <a:off x="5160582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50"/>
          <p:cNvSpPr txBox="1"/>
          <p:nvPr/>
        </p:nvSpPr>
        <p:spPr>
          <a:xfrm>
            <a:off x="5732710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54"/>
          <p:cNvSpPr txBox="1"/>
          <p:nvPr/>
        </p:nvSpPr>
        <p:spPr>
          <a:xfrm>
            <a:off x="6296594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3" name="TextBox 46"/>
          <p:cNvSpPr txBox="1"/>
          <p:nvPr/>
        </p:nvSpPr>
        <p:spPr>
          <a:xfrm>
            <a:off x="5160582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4" name="TextBox 50"/>
          <p:cNvSpPr txBox="1"/>
          <p:nvPr/>
        </p:nvSpPr>
        <p:spPr>
          <a:xfrm>
            <a:off x="5732710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5" name="TextBox 54"/>
          <p:cNvSpPr txBox="1"/>
          <p:nvPr/>
        </p:nvSpPr>
        <p:spPr>
          <a:xfrm>
            <a:off x="6296594" y="38872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6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844893" y="4443634"/>
            <a:ext cx="7299007" cy="371722"/>
            <a:chOff x="844893" y="4443634"/>
            <a:chExt cx="7299007" cy="371722"/>
          </a:xfrm>
        </p:grpSpPr>
        <p:sp>
          <p:nvSpPr>
            <p:cNvPr id="117" name="内容占位符 2"/>
            <p:cNvSpPr txBox="1">
              <a:spLocks/>
            </p:cNvSpPr>
            <p:nvPr/>
          </p:nvSpPr>
          <p:spPr>
            <a:xfrm>
              <a:off x="1176314" y="4443634"/>
              <a:ext cx="6967586" cy="3717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tabLst>
                  <a:tab pos="1428750" algn="l"/>
                  <a:tab pos="2338388" algn="ctr"/>
                  <a:tab pos="3594100" algn="ctr"/>
                  <a:tab pos="4921250" algn="ctr"/>
                </a:tabLst>
              </a:pPr>
              <a:r>
                <a:rPr lang="zh-CN" altLang="en-US" sz="1800" dirty="0" smtClean="0"/>
                <a:t>序列</a:t>
              </a:r>
              <a:r>
                <a:rPr lang="en-US" altLang="zh-CN" sz="1800" dirty="0" smtClean="0"/>
                <a:t>&lt;P</a:t>
              </a:r>
              <a:r>
                <a:rPr lang="en-US" altLang="zh-CN" sz="1800" baseline="-25000" dirty="0" smtClean="0"/>
                <a:t>0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2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1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3</a:t>
              </a:r>
              <a:r>
                <a:rPr lang="en-US" altLang="zh-CN" sz="1800" dirty="0" smtClean="0"/>
                <a:t>, P</a:t>
              </a:r>
              <a:r>
                <a:rPr lang="en-US" altLang="zh-CN" sz="1800" baseline="-25000" dirty="0" smtClean="0"/>
                <a:t>4</a:t>
              </a:r>
              <a:r>
                <a:rPr lang="en-US" altLang="zh-CN" sz="1800" dirty="0" smtClean="0"/>
                <a:t>&gt; </a:t>
              </a:r>
              <a:r>
                <a:rPr lang="zh-CN" altLang="en-US" sz="1800" dirty="0" smtClean="0"/>
                <a:t>对于所有的</a:t>
              </a:r>
              <a:r>
                <a:rPr lang="en-US" altLang="zh-CN" sz="1800" dirty="0" err="1" smtClean="0"/>
                <a:t>i</a:t>
              </a:r>
              <a:r>
                <a:rPr lang="zh-CN" altLang="en-US" sz="1800" dirty="0" smtClean="0"/>
                <a:t>，都可满足</a:t>
              </a:r>
              <a:r>
                <a:rPr lang="en-US" altLang="zh-CN" sz="1800" dirty="0" smtClean="0"/>
                <a:t>Finish[</a:t>
              </a:r>
              <a:r>
                <a:rPr lang="en-US" altLang="zh-CN" sz="1800" dirty="0" err="1" smtClean="0"/>
                <a:t>i</a:t>
              </a:r>
              <a:r>
                <a:rPr lang="en-US" altLang="zh-CN" sz="1800" dirty="0" smtClean="0"/>
                <a:t>] = true</a:t>
              </a:r>
              <a:endParaRPr lang="en-US" altLang="zh-CN" sz="1800" dirty="0"/>
            </a:p>
          </p:txBody>
        </p:sp>
        <p:sp>
          <p:nvSpPr>
            <p:cNvPr id="118" name="TextBox 33"/>
            <p:cNvSpPr txBox="1"/>
            <p:nvPr/>
          </p:nvSpPr>
          <p:spPr>
            <a:xfrm>
              <a:off x="844893" y="44436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2050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内容占位符 2"/>
          <p:cNvSpPr txBox="1">
            <a:spLocks/>
          </p:cNvSpPr>
          <p:nvPr/>
        </p:nvSpPr>
        <p:spPr>
          <a:xfrm>
            <a:off x="870606" y="4443634"/>
            <a:ext cx="6967586" cy="6998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600" dirty="0" smtClean="0"/>
              <a:t>可以通过回收进程</a:t>
            </a:r>
            <a:r>
              <a:rPr lang="en-US" altLang="zh-CN" sz="1600" dirty="0" smtClean="0"/>
              <a:t>P</a:t>
            </a:r>
            <a:r>
              <a:rPr lang="en-US" altLang="zh-CN" sz="1600" baseline="-25000" dirty="0" smtClean="0"/>
              <a:t>0</a:t>
            </a:r>
            <a:r>
              <a:rPr lang="zh-CN" altLang="en-US" sz="1600" dirty="0" smtClean="0"/>
              <a:t>占用的资源，但资源不足以无法完成其他进程请求</a:t>
            </a:r>
            <a:endParaRPr lang="en-US" altLang="zh-CN" sz="1600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600" dirty="0" smtClean="0"/>
              <a:t>死锁存在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包括进程</a:t>
            </a:r>
            <a:r>
              <a:rPr lang="en-US" altLang="zh-CN" sz="1600" dirty="0" smtClean="0"/>
              <a:t>P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, P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, P</a:t>
            </a:r>
            <a:r>
              <a:rPr lang="en-US" altLang="zh-CN" sz="1600" baseline="-25000" dirty="0" smtClean="0"/>
              <a:t>3</a:t>
            </a:r>
            <a:r>
              <a:rPr lang="en-US" altLang="zh-CN" sz="1600" dirty="0" smtClean="0"/>
              <a:t>, P</a:t>
            </a:r>
            <a:r>
              <a:rPr lang="en-US" altLang="zh-CN" sz="1600" baseline="-25000" dirty="0" smtClean="0"/>
              <a:t>4</a:t>
            </a:r>
            <a:endParaRPr lang="en-US" altLang="zh-CN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32033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死锁检测算法的使用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949446"/>
            <a:ext cx="4727239" cy="671518"/>
            <a:chOff x="844893" y="1949446"/>
            <a:chExt cx="4727239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949446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资源图可能有多个循环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949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2269221"/>
              <a:ext cx="417714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难于分辨“造成”死锁的关键进程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893" y="1000114"/>
            <a:ext cx="5084429" cy="998540"/>
            <a:chOff x="844893" y="1000114"/>
            <a:chExt cx="5084429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7863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死锁检测的时间和周期选择依据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260551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死锁多久可能会发生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1643056"/>
              <a:ext cx="260551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多少进程需要被回滚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死锁恢复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进程终止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2941289" cy="400110"/>
            <a:chOff x="844893" y="1000114"/>
            <a:chExt cx="2941289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终止所有的死锁进程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292352"/>
            <a:ext cx="5238404" cy="355598"/>
            <a:chOff x="1262422" y="2292352"/>
            <a:chExt cx="5238404" cy="35559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97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292352"/>
              <a:ext cx="510584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进程已运行时间以及还需运行时间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68456"/>
            <a:ext cx="3227041" cy="671518"/>
            <a:chOff x="844893" y="1668456"/>
            <a:chExt cx="3227041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68456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终止进程的顺序应该是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684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88231"/>
              <a:ext cx="17482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进程的优先级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438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1331904"/>
            <a:ext cx="5227305" cy="400110"/>
            <a:chOff x="844893" y="1331904"/>
            <a:chExt cx="5227305" cy="400110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331904"/>
              <a:ext cx="492922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一次只终止一个进程直到死锁消除</a:t>
              </a:r>
              <a:endParaRPr lang="en-US" altLang="zh-CN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35330"/>
            <a:ext cx="2809512" cy="355598"/>
            <a:chOff x="1262422" y="3235330"/>
            <a:chExt cx="2809512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01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35330"/>
              <a:ext cx="267694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终止进程数目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616204"/>
            <a:ext cx="3741626" cy="666748"/>
            <a:chOff x="1262422" y="2616204"/>
            <a:chExt cx="3741626" cy="66674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0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616204"/>
              <a:ext cx="360906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进程已占用资源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931209"/>
              <a:ext cx="267694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lang="zh-CN" altLang="en-US" dirty="0" smtClean="0"/>
                <a:t>完成需要的资源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736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3559182"/>
            <a:ext cx="2952388" cy="355598"/>
            <a:chOff x="1262422" y="3559182"/>
            <a:chExt cx="2952388" cy="35559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639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559182"/>
              <a:ext cx="281982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进程是交互还是批处理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死锁恢复：资源抢占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2441223" cy="674688"/>
            <a:chOff x="844893" y="1000114"/>
            <a:chExt cx="2441223" cy="6746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选择被抢占进程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3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19204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最小成本目标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5727371" cy="671518"/>
            <a:chOff x="844893" y="1643056"/>
            <a:chExt cx="5727371" cy="67151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43056"/>
              <a:ext cx="135732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进程回退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962831"/>
              <a:ext cx="517727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返回到一些安全状态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重启进程到安全状态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898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2271366"/>
            <a:ext cx="4655801" cy="671518"/>
            <a:chOff x="844893" y="2271366"/>
            <a:chExt cx="4655801" cy="67151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71366"/>
              <a:ext cx="17859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可能出现饥饿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2713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591141"/>
              <a:ext cx="410570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同一进程可能一直被选作被抢占者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729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38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3151043" cy="642942"/>
            <a:chOff x="844893" y="1000114"/>
            <a:chExt cx="3151043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允许系统进入死锁状态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630356"/>
            <a:ext cx="3223051" cy="727080"/>
            <a:chOff x="844893" y="1630356"/>
            <a:chExt cx="3223051" cy="727080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142976" y="1630356"/>
              <a:ext cx="2924968" cy="7270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维护系统的资源分配图</a:t>
              </a:r>
              <a:endParaRPr lang="en-US" altLang="zh-CN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6303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285998"/>
            <a:ext cx="3365925" cy="1000132"/>
            <a:chOff x="844893" y="2285998"/>
            <a:chExt cx="3365925" cy="1000132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5" y="2285998"/>
              <a:ext cx="3067843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定期调用死锁检测算法来搜索图中是否</a:t>
              </a:r>
              <a:r>
                <a:rPr lang="zh-CN" altLang="en-US" dirty="0" smtClean="0"/>
                <a:t>存在死锁</a:t>
              </a:r>
              <a:endParaRPr lang="en-US" altLang="zh-CN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2859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221042"/>
            <a:ext cx="3365925" cy="993782"/>
            <a:chOff x="844893" y="3221042"/>
            <a:chExt cx="3365925" cy="99378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21042"/>
              <a:ext cx="3067842" cy="9937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出现死锁时，用死锁恢复机制进行恢复</a:t>
              </a:r>
              <a:endParaRPr lang="en-US" altLang="zh-CN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21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27045" y="915566"/>
            <a:ext cx="2565235" cy="3393541"/>
            <a:chOff x="3878973" y="915566"/>
            <a:chExt cx="2565235" cy="3393541"/>
          </a:xfrm>
        </p:grpSpPr>
        <p:grpSp>
          <p:nvGrpSpPr>
            <p:cNvPr id="55" name="组合 54"/>
            <p:cNvGrpSpPr/>
            <p:nvPr/>
          </p:nvGrpSpPr>
          <p:grpSpPr>
            <a:xfrm>
              <a:off x="3891355" y="2666759"/>
              <a:ext cx="439938" cy="432000"/>
              <a:chOff x="8135962" y="3143254"/>
              <a:chExt cx="439938" cy="4320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60994" y="2666759"/>
              <a:ext cx="439938" cy="432000"/>
              <a:chOff x="8135962" y="3143254"/>
              <a:chExt cx="439938" cy="4320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653810" y="2666759"/>
              <a:ext cx="439938" cy="432000"/>
              <a:chOff x="8135962" y="3143254"/>
              <a:chExt cx="439938" cy="432000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3888497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>
              <a:spLocks noChangeAspect="1"/>
            </p:cNvSpPr>
            <p:nvPr/>
          </p:nvSpPr>
          <p:spPr>
            <a:xfrm>
              <a:off x="4793378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>
              <a:spLocks noChangeAspect="1"/>
            </p:cNvSpPr>
            <p:nvPr/>
          </p:nvSpPr>
          <p:spPr>
            <a:xfrm>
              <a:off x="5674447" y="1812923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>
              <a:spLocks noChangeAspect="1"/>
            </p:cNvSpPr>
            <p:nvPr/>
          </p:nvSpPr>
          <p:spPr>
            <a:xfrm>
              <a:off x="3888497" y="3598825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>
              <a:spLocks noChangeAspect="1"/>
            </p:cNvSpPr>
            <p:nvPr/>
          </p:nvSpPr>
          <p:spPr>
            <a:xfrm>
              <a:off x="5674447" y="3598825"/>
              <a:ext cx="396000" cy="396000"/>
            </a:xfrm>
            <a:prstGeom prst="rect">
              <a:avLst/>
            </a:prstGeom>
            <a:gradFill>
              <a:gsLst>
                <a:gs pos="99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760994" y="3567392"/>
              <a:ext cx="439938" cy="432000"/>
              <a:chOff x="8135962" y="3143254"/>
              <a:chExt cx="439938" cy="43200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4760994" y="915566"/>
              <a:ext cx="439938" cy="432000"/>
              <a:chOff x="8135962" y="3143254"/>
              <a:chExt cx="439938" cy="43200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8143900" y="3143254"/>
                <a:ext cx="432000" cy="432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135962" y="31940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+mn-ea"/>
                  </a:rPr>
                  <a:t>P</a:t>
                </a:r>
                <a:r>
                  <a:rPr lang="en-US" altLang="zh-CN" b="1" baseline="-25000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zh-CN" altLang="en-US" b="1" baseline="-250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 rot="5400000" flipH="1" flipV="1">
              <a:off x="3850588" y="3338891"/>
              <a:ext cx="504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3886588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 flipH="1" flipV="1">
              <a:off x="5636761" y="3338891"/>
              <a:ext cx="504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 flipH="1" flipV="1">
              <a:off x="5672761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5400000" flipH="1" flipV="1">
              <a:off x="4777405" y="2441263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rot="5400000" flipH="1" flipV="1">
              <a:off x="4777405" y="1584007"/>
              <a:ext cx="432000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69" idx="1"/>
            </p:cNvCxnSpPr>
            <p:nvPr/>
          </p:nvCxnSpPr>
          <p:spPr>
            <a:xfrm rot="10800000" flipV="1">
              <a:off x="5192523" y="3802856"/>
              <a:ext cx="481925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rot="10800000" flipV="1">
              <a:off x="4287642" y="3802856"/>
              <a:ext cx="481925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4307600" y="2234788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rot="16200000" flipH="1">
              <a:off x="5136281" y="3082519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rot="5400000" flipH="1" flipV="1">
              <a:off x="5136281" y="2225263"/>
              <a:ext cx="500066" cy="50006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217113" y="18130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6756" y="1813068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03062" y="1813068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78973" y="39397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36347" y="39397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R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j-ea"/>
                  <a:ea typeface="+mj-ea"/>
                </a:rPr>
                <a:t>5</a:t>
              </a:r>
              <a:endParaRPr lang="zh-CN" altLang="en-US" b="1" baseline="-25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死锁检测算法：数据结构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en-US" altLang="zh-CN" dirty="0" smtClean="0">
                  <a:solidFill>
                    <a:srgbClr val="C00000"/>
                  </a:solidFill>
                </a:rPr>
                <a:t>Available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长度</a:t>
              </a:r>
              <a:r>
                <a:rPr lang="zh-CN" altLang="en-US" dirty="0" smtClean="0"/>
                <a:t>为</a:t>
              </a:r>
              <a:r>
                <a:rPr lang="en-US" altLang="zh-CN" dirty="0" smtClean="0"/>
                <a:t>m</a:t>
              </a:r>
              <a:r>
                <a:rPr lang="zh-CN" altLang="en-US" dirty="0" smtClean="0"/>
                <a:t>的向量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/>
                <a:t>每</a:t>
              </a:r>
              <a:r>
                <a:rPr lang="zh-CN" altLang="en-US" dirty="0" smtClean="0"/>
                <a:t>种类型可用资源的数量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85976"/>
            <a:ext cx="5870247" cy="642942"/>
            <a:chOff x="844893" y="1643056"/>
            <a:chExt cx="5870247" cy="642942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1643056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en-US" altLang="zh-CN" dirty="0" smtClean="0">
                  <a:solidFill>
                    <a:srgbClr val="C00000"/>
                  </a:solidFill>
                </a:rPr>
                <a:t>Allocation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一个</a:t>
              </a:r>
              <a:r>
                <a:rPr lang="en-US" altLang="zh-CN" dirty="0" err="1" smtClean="0"/>
                <a:t>n×m</a:t>
              </a:r>
              <a:r>
                <a:rPr lang="zh-CN" altLang="en-US" dirty="0" smtClean="0"/>
                <a:t>矩阵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当</a:t>
              </a:r>
              <a:r>
                <a:rPr lang="zh-CN" altLang="en-US" dirty="0" smtClean="0"/>
                <a:t>前</a:t>
              </a:r>
              <a:r>
                <a:rPr lang="zh-CN" altLang="en-US" dirty="0" smtClean="0"/>
                <a:t>分配给各个进程每种类型资源的</a:t>
              </a:r>
              <a:r>
                <a:rPr lang="zh-CN" altLang="en-US" dirty="0" smtClean="0"/>
                <a:t>数量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/>
                <a:t>进程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拥有资源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j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Allocation[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, j</a:t>
              </a:r>
              <a:r>
                <a:rPr lang="en-US" altLang="zh-CN" dirty="0"/>
                <a:t>]</a:t>
              </a:r>
              <a:r>
                <a:rPr lang="zh-CN" altLang="en-US" dirty="0" smtClean="0"/>
                <a:t>个</a:t>
              </a:r>
              <a:r>
                <a:rPr lang="zh-CN" altLang="en-US" dirty="0" smtClean="0"/>
                <a:t>实例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死锁检测算法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2910" y="785800"/>
            <a:ext cx="59874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Finish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分别是长度为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向量初始化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1870340"/>
            <a:ext cx="7872402" cy="1118255"/>
            <a:chOff x="656630" y="1936673"/>
            <a:chExt cx="7872402" cy="1118255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4878854" y="2210606"/>
              <a:ext cx="3650178" cy="57038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线程没有结束的线程，且此线程将需要的资源量小于当前空闲资源量</a:t>
              </a:r>
            </a:p>
            <a:p>
              <a:pPr marL="457200" indent="-457200">
                <a:lnSpc>
                  <a:spcPts val="1800"/>
                </a:lnSpc>
              </a:pPr>
              <a:endParaRPr lang="en-US" altLang="zh-CN" sz="1600" dirty="0" smtClean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6630" y="1936673"/>
              <a:ext cx="292895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寻找线程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满足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a)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false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</a:t>
              </a:r>
              <a:r>
                <a:rPr lang="en-US" altLang="zh-CN" b="1" baseline="-25000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东文宋体" charset="0"/>
                </a:rPr>
                <a:t>≤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Work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没有找到这样的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i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，转到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4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5951" y="3064558"/>
            <a:ext cx="8032981" cy="861774"/>
            <a:chOff x="615951" y="3064558"/>
            <a:chExt cx="8032981" cy="861774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5838340" y="3112996"/>
              <a:ext cx="2810592" cy="6227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zh-CN" altLang="en-US" sz="1600" dirty="0" smtClean="0"/>
                <a:t>把找到的线程拥有的资源释放回当前空闲资源中</a:t>
              </a:r>
            </a:p>
            <a:p>
              <a:pPr marL="457200" indent="-457200">
                <a:lnSpc>
                  <a:spcPts val="1800"/>
                </a:lnSpc>
              </a:pPr>
              <a:endParaRPr lang="en-US" altLang="zh-CN" sz="1600" b="1" dirty="0" smtClean="0">
                <a:solidFill>
                  <a:srgbClr val="11576A"/>
                </a:solidFill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5951" y="3064558"/>
              <a:ext cx="38576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+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Allocation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b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true</a:t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转到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3788" y="3957542"/>
            <a:ext cx="7958481" cy="480577"/>
            <a:chOff x="613788" y="3957542"/>
            <a:chExt cx="7958481" cy="480577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5929071" y="3957542"/>
              <a:ext cx="2643198" cy="48057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//如果有</a:t>
              </a:r>
              <a:r>
                <a:rPr lang="en-US" altLang="zh-CN" sz="1600" dirty="0" smtClean="0"/>
                <a:t>Finish</a:t>
              </a:r>
              <a:r>
                <a:rPr lang="zh-CN" altLang="en-US" sz="1600" dirty="0" smtClean="0"/>
                <a:t>为</a:t>
              </a:r>
              <a:r>
                <a:rPr lang="en-US" altLang="zh-CN" sz="1600" dirty="0" smtClean="0"/>
                <a:t>false,</a:t>
              </a:r>
              <a:r>
                <a:rPr lang="zh-CN" altLang="en-US" sz="1600" dirty="0" smtClean="0"/>
                <a:t>表明系统处于死锁状态</a:t>
              </a: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3788" y="3957542"/>
              <a:ext cx="5124198" cy="330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indent="-177800">
                <a:lnSpc>
                  <a:spcPts val="18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4.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如某个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==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false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，系统处于死锁状态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763042" y="4549476"/>
            <a:ext cx="5786478" cy="48057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800" dirty="0" smtClean="0">
                <a:solidFill>
                  <a:srgbClr val="C00000"/>
                </a:solidFill>
                <a:sym typeface="Symbol" charset="0"/>
              </a:rPr>
              <a:t>算法需要O(m x n</a:t>
            </a:r>
            <a:r>
              <a:rPr lang="zh-CN" altLang="en-US" sz="1800" baseline="30000" dirty="0" smtClean="0">
                <a:solidFill>
                  <a:srgbClr val="C00000"/>
                </a:solidFill>
                <a:sym typeface="Symbol" charset="0"/>
              </a:rPr>
              <a:t>2</a:t>
            </a:r>
            <a:r>
              <a:rPr lang="zh-CN" altLang="en-US" sz="1800" dirty="0" smtClean="0">
                <a:solidFill>
                  <a:srgbClr val="C00000"/>
                </a:solidFill>
                <a:sym typeface="Symbol" charset="0"/>
              </a:rPr>
              <a:t>) 操作检测是否系统处于死锁状态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1559" y="1054459"/>
            <a:ext cx="8532385" cy="861774"/>
            <a:chOff x="578163" y="1098101"/>
            <a:chExt cx="8532385" cy="8617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176138" y="1138891"/>
              <a:ext cx="2845270" cy="3438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457200" indent="-457200"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为当空闲资源量</a:t>
              </a:r>
            </a:p>
            <a:p>
              <a:pPr marL="0" lvl="3">
                <a:lnSpc>
                  <a:spcPts val="18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6129202" y="1405593"/>
              <a:ext cx="2981346" cy="3762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6700" indent="-266700">
                <a:lnSpc>
                  <a:spcPts val="18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</a:rPr>
                <a:t>//</a:t>
              </a:r>
              <a:r>
                <a:rPr lang="en-US" altLang="zh-CN" sz="1600" b="1" dirty="0" smtClean="0">
                  <a:solidFill>
                    <a:srgbClr val="11576A"/>
                  </a:solidFill>
                </a:rPr>
                <a:t>finish</a:t>
              </a:r>
              <a:r>
                <a:rPr lang="zh-CN" altLang="en-US" sz="1600" b="1" dirty="0" smtClean="0">
                  <a:solidFill>
                    <a:srgbClr val="11576A"/>
                  </a:solidFill>
                </a:rPr>
                <a:t>为线程是否结</a:t>
              </a:r>
              <a:r>
                <a:rPr lang="zh-CN" altLang="en-US" sz="1600" dirty="0" smtClean="0"/>
                <a:t>束</a:t>
              </a:r>
              <a:endParaRPr lang="zh-CN" altLang="en-US" sz="1600" b="1" dirty="0" smtClean="0">
                <a:solidFill>
                  <a:srgbClr val="11576A"/>
                </a:solidFill>
              </a:endParaRPr>
            </a:p>
            <a:p>
              <a:pPr marL="0" lvl="3">
                <a:lnSpc>
                  <a:spcPts val="1800"/>
                </a:lnSpc>
                <a:buFont typeface="Arial" charset="0"/>
                <a:buNone/>
              </a:pP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>
                <a:lnSpc>
                  <a:spcPts val="1800"/>
                </a:lnSpc>
              </a:pP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8163" y="1098101"/>
              <a:ext cx="598741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(a)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Work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= Available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(b)Allocation[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时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,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Finish[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]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false;</a:t>
              </a:r>
            </a:p>
            <a:p>
              <a:pPr>
                <a:lnSpc>
                  <a:spcPts val="2000"/>
                </a:lnSpc>
                <a:buFont typeface="Arial" charset="0"/>
                <a:buNone/>
              </a:pP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      否则，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Finish[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i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] = true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54852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2054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349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死锁检测示例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766750"/>
            <a:ext cx="6572296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个线程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 T</a:t>
            </a:r>
            <a:r>
              <a:rPr lang="en-US" altLang="zh-CN" sz="1800" baseline="-25000" dirty="0" smtClean="0"/>
              <a:t>4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种资源类型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(7</a:t>
            </a:r>
            <a:r>
              <a:rPr lang="zh-CN" altLang="en-US" sz="1800" dirty="0" smtClean="0"/>
              <a:t>个实例</a:t>
            </a:r>
            <a:r>
              <a:rPr lang="en-US" altLang="zh-CN" sz="1800" dirty="0" smtClean="0"/>
              <a:t>), B (2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), and C (6</a:t>
            </a:r>
            <a:r>
              <a:rPr lang="zh-CN" altLang="en-US" sz="1800" dirty="0"/>
              <a:t>个实例</a:t>
            </a:r>
            <a:r>
              <a:rPr lang="en-US" altLang="zh-CN" sz="1800" dirty="0" smtClean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C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766750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337122"/>
            <a:ext cx="1428760" cy="44767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0</a:t>
            </a:r>
            <a:r>
              <a:rPr lang="zh-CN" altLang="en-US" sz="1800" dirty="0" smtClean="0"/>
              <a:t>时刻：</a:t>
            </a: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4893" y="133712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410" y="16507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已分配资源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193" y="16507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资源请求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160" y="165077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当前可用资源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00100" y="2031774"/>
            <a:ext cx="5800750" cy="0"/>
          </a:xfrm>
          <a:prstGeom prst="line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09" y="240923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0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100" y="2794293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688" y="3164856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570" y="3517524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190" y="3871082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sz="2000" b="1" baseline="-25000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7905" y="2050711"/>
            <a:ext cx="1729193" cy="2206144"/>
            <a:chOff x="967905" y="2050711"/>
            <a:chExt cx="1729193" cy="2206144"/>
          </a:xfrm>
        </p:grpSpPr>
        <p:sp>
          <p:nvSpPr>
            <p:cNvPr id="15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9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0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1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2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3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4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5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6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7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1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95055" y="2050711"/>
            <a:ext cx="1729193" cy="2206144"/>
            <a:chOff x="967905" y="2050711"/>
            <a:chExt cx="1729193" cy="2206144"/>
          </a:xfrm>
        </p:grpSpPr>
        <p:sp>
          <p:nvSpPr>
            <p:cNvPr id="67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67905" y="2452492"/>
              <a:ext cx="1729193" cy="1804363"/>
              <a:chOff x="6797494" y="2434008"/>
              <a:chExt cx="1729193" cy="1804363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6" name="TextBox 45"/>
              <p:cNvSpPr txBox="1"/>
              <p:nvPr/>
            </p:nvSpPr>
            <p:spPr>
              <a:xfrm>
                <a:off x="6925699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7" name="TextBox 46"/>
              <p:cNvSpPr txBox="1"/>
              <p:nvPr/>
            </p:nvSpPr>
            <p:spPr>
              <a:xfrm>
                <a:off x="6925699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8" name="TextBox 47"/>
              <p:cNvSpPr txBox="1"/>
              <p:nvPr/>
            </p:nvSpPr>
            <p:spPr>
              <a:xfrm>
                <a:off x="6925699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9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0" name="TextBox 49"/>
              <p:cNvSpPr txBox="1"/>
              <p:nvPr/>
            </p:nvSpPr>
            <p:spPr>
              <a:xfrm>
                <a:off x="7497827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1" name="TextBox 50"/>
              <p:cNvSpPr txBox="1"/>
              <p:nvPr/>
            </p:nvSpPr>
            <p:spPr>
              <a:xfrm>
                <a:off x="7497827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2" name="TextBox 51"/>
              <p:cNvSpPr txBox="1"/>
              <p:nvPr/>
            </p:nvSpPr>
            <p:spPr>
              <a:xfrm>
                <a:off x="7497827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4" name="TextBox 53"/>
              <p:cNvSpPr txBox="1"/>
              <p:nvPr/>
            </p:nvSpPr>
            <p:spPr>
              <a:xfrm>
                <a:off x="8061711" y="279119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5" name="TextBox 54"/>
              <p:cNvSpPr txBox="1"/>
              <p:nvPr/>
            </p:nvSpPr>
            <p:spPr>
              <a:xfrm>
                <a:off x="8061711" y="315910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6" name="TextBox 55"/>
              <p:cNvSpPr txBox="1"/>
              <p:nvPr/>
            </p:nvSpPr>
            <p:spPr>
              <a:xfrm>
                <a:off x="8061711" y="351034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7"/>
              <p:cNvSpPr txBox="1"/>
              <p:nvPr/>
            </p:nvSpPr>
            <p:spPr>
              <a:xfrm>
                <a:off x="6928674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9" name="TextBox 51"/>
              <p:cNvSpPr txBox="1"/>
              <p:nvPr/>
            </p:nvSpPr>
            <p:spPr>
              <a:xfrm>
                <a:off x="7500802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0" name="TextBox 55"/>
              <p:cNvSpPr txBox="1"/>
              <p:nvPr/>
            </p:nvSpPr>
            <p:spPr>
              <a:xfrm>
                <a:off x="8064686" y="386903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032377" y="2050711"/>
            <a:ext cx="1729193" cy="2203327"/>
            <a:chOff x="967905" y="2050711"/>
            <a:chExt cx="1729193" cy="2203327"/>
          </a:xfrm>
        </p:grpSpPr>
        <p:sp>
          <p:nvSpPr>
            <p:cNvPr id="92" name="TextBox 14"/>
            <p:cNvSpPr txBox="1"/>
            <p:nvPr/>
          </p:nvSpPr>
          <p:spPr>
            <a:xfrm>
              <a:off x="1084745" y="2050711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A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B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967905" y="2452492"/>
              <a:ext cx="1729193" cy="1801546"/>
              <a:chOff x="6797494" y="2434008"/>
              <a:chExt cx="1729193" cy="180154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798687" y="2441628"/>
                <a:ext cx="1728000" cy="1786306"/>
              </a:xfrm>
              <a:prstGeom prst="rect">
                <a:avLst/>
              </a:prstGeom>
              <a:gradFill>
                <a:gsLst>
                  <a:gs pos="99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6798687" y="279119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7379080" y="2442422"/>
                <a:ext cx="0" cy="178551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7956935" y="2442422"/>
                <a:ext cx="0" cy="179313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10800000" flipH="1">
                <a:off x="6798687" y="3156008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10800000" flipH="1">
                <a:off x="6798687" y="3519229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44"/>
              <p:cNvSpPr txBox="1"/>
              <p:nvPr/>
            </p:nvSpPr>
            <p:spPr>
              <a:xfrm>
                <a:off x="6925699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4" name="TextBox 48"/>
              <p:cNvSpPr txBox="1"/>
              <p:nvPr/>
            </p:nvSpPr>
            <p:spPr>
              <a:xfrm>
                <a:off x="7497827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8" name="TextBox 52"/>
              <p:cNvSpPr txBox="1"/>
              <p:nvPr/>
            </p:nvSpPr>
            <p:spPr>
              <a:xfrm>
                <a:off x="8061711" y="243400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10800000" flipH="1">
                <a:off x="6797494" y="3877982"/>
                <a:ext cx="172800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46"/>
          <p:cNvSpPr txBox="1"/>
          <p:nvPr/>
        </p:nvSpPr>
        <p:spPr>
          <a:xfrm>
            <a:off x="5160582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2" name="TextBox 50"/>
          <p:cNvSpPr txBox="1"/>
          <p:nvPr/>
        </p:nvSpPr>
        <p:spPr>
          <a:xfrm>
            <a:off x="5732710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6296594" y="3174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5" name="TextBox 46"/>
          <p:cNvSpPr txBox="1"/>
          <p:nvPr/>
        </p:nvSpPr>
        <p:spPr>
          <a:xfrm>
            <a:off x="5160582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5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6" name="TextBox 50"/>
          <p:cNvSpPr txBox="1"/>
          <p:nvPr/>
        </p:nvSpPr>
        <p:spPr>
          <a:xfrm>
            <a:off x="5732710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1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7" name="TextBox 54"/>
          <p:cNvSpPr txBox="1"/>
          <p:nvPr/>
        </p:nvSpPr>
        <p:spPr>
          <a:xfrm>
            <a:off x="6296594" y="2811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3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09" name="TextBox 46"/>
          <p:cNvSpPr txBox="1"/>
          <p:nvPr/>
        </p:nvSpPr>
        <p:spPr>
          <a:xfrm>
            <a:off x="5160582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7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0" name="TextBox 50"/>
          <p:cNvSpPr txBox="1"/>
          <p:nvPr/>
        </p:nvSpPr>
        <p:spPr>
          <a:xfrm>
            <a:off x="5732710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2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11" name="TextBox 54"/>
          <p:cNvSpPr txBox="1"/>
          <p:nvPr/>
        </p:nvSpPr>
        <p:spPr>
          <a:xfrm>
            <a:off x="6296594" y="3535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4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3289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1035</Words>
  <Application>Microsoft Office PowerPoint</Application>
  <PresentationFormat>全屏显示(16:9)</PresentationFormat>
  <Paragraphs>467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Monotype Sorts</vt:lpstr>
      <vt:lpstr>MS PGothic</vt:lpstr>
      <vt:lpstr>东文宋体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983</cp:revision>
  <dcterms:created xsi:type="dcterms:W3CDTF">2015-01-11T06:38:50Z</dcterms:created>
  <dcterms:modified xsi:type="dcterms:W3CDTF">2015-04-11T06:11:56Z</dcterms:modified>
</cp:coreProperties>
</file>