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305" r:id="rId2"/>
    <p:sldId id="608" r:id="rId3"/>
    <p:sldId id="644" r:id="rId4"/>
    <p:sldId id="645" r:id="rId5"/>
    <p:sldId id="650" r:id="rId6"/>
    <p:sldId id="651" r:id="rId7"/>
    <p:sldId id="652" r:id="rId8"/>
    <p:sldId id="653" r:id="rId9"/>
    <p:sldId id="610" r:id="rId10"/>
    <p:sldId id="647" r:id="rId11"/>
    <p:sldId id="648" r:id="rId12"/>
    <p:sldId id="641" r:id="rId13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849">
          <p15:clr>
            <a:srgbClr val="A4A3A4"/>
          </p15:clr>
        </p15:guide>
        <p15:guide id="4" pos="256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EB1C8"/>
    <a:srgbClr val="0093DD"/>
    <a:srgbClr val="11576A"/>
    <a:srgbClr val="005072"/>
    <a:srgbClr val="CCFFFF"/>
    <a:srgbClr val="33FFFF"/>
    <a:srgbClr val="CC9900"/>
    <a:srgbClr val="CCCCCC"/>
    <a:srgbClr val="666666"/>
    <a:srgbClr val="FFF9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94353" autoAdjust="0"/>
  </p:normalViewPr>
  <p:slideViewPr>
    <p:cSldViewPr>
      <p:cViewPr varScale="1">
        <p:scale>
          <a:sx n="111" d="100"/>
          <a:sy n="111" d="100"/>
        </p:scale>
        <p:origin x="91" y="77"/>
      </p:cViewPr>
      <p:guideLst>
        <p:guide orient="horz" pos="1620"/>
        <p:guide pos="2880"/>
        <p:guide orient="horz" pos="849"/>
        <p:guide pos="2562"/>
      </p:guideLst>
    </p:cSldViewPr>
  </p:slid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52" d="100"/>
          <a:sy n="52" d="100"/>
        </p:scale>
        <p:origin x="-2844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903832-870B-4643-8505-26E0ADE03C8D}" type="datetimeFigureOut">
              <a:rPr lang="zh-CN" altLang="en-US" smtClean="0"/>
              <a:pPr/>
              <a:t>2015/4/23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BBD128-3B8A-468C-AB86-A1A478E945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7330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6DA51D-4080-4BB4-AD44-5F30D51FDB3C}" type="datetimeFigureOut">
              <a:rPr lang="zh-CN" altLang="en-US" smtClean="0"/>
              <a:pPr/>
              <a:t>2015/4/23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79FEAC-2858-416F-A4F6-E1735B75229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7902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3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571472" y="3857634"/>
            <a:ext cx="720000" cy="720000"/>
          </a:xfrm>
          <a:prstGeom prst="rect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928662" y="1643056"/>
            <a:ext cx="720000" cy="720000"/>
          </a:xfrm>
          <a:prstGeom prst="rect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1000100" y="785800"/>
            <a:ext cx="720000" cy="720000"/>
          </a:xfrm>
          <a:prstGeom prst="rect">
            <a:avLst/>
          </a:prstGeom>
          <a:gradFill>
            <a:gsLst>
              <a:gs pos="100000">
                <a:srgbClr val="005072"/>
              </a:gs>
              <a:gs pos="0">
                <a:srgbClr val="0093DD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7500958" y="1851750"/>
            <a:ext cx="720000" cy="720000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928662" y="2714626"/>
            <a:ext cx="720000" cy="720000"/>
          </a:xfrm>
          <a:prstGeom prst="rect">
            <a:avLst/>
          </a:prstGeom>
          <a:gradFill>
            <a:gsLst>
              <a:gs pos="100000">
                <a:srgbClr val="33FFFF"/>
              </a:gs>
              <a:gs pos="0">
                <a:srgbClr val="99FFFF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2428860" y="785800"/>
            <a:ext cx="720000" cy="720000"/>
          </a:xfrm>
          <a:prstGeom prst="rect">
            <a:avLst/>
          </a:prstGeom>
          <a:gradFill>
            <a:gsLst>
              <a:gs pos="100000">
                <a:srgbClr val="339900"/>
              </a:gs>
              <a:gs pos="0">
                <a:srgbClr val="CCFF99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7500958" y="785800"/>
            <a:ext cx="720000" cy="720000"/>
          </a:xfrm>
          <a:prstGeom prst="rect">
            <a:avLst/>
          </a:prstGeom>
          <a:gradFill>
            <a:gsLst>
              <a:gs pos="100000">
                <a:srgbClr val="FF9900"/>
              </a:gs>
              <a:gs pos="0">
                <a:srgbClr val="FFCC66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6357950" y="785800"/>
            <a:ext cx="720000" cy="720000"/>
          </a:xfrm>
          <a:prstGeom prst="rect">
            <a:avLst/>
          </a:prstGeom>
          <a:gradFill>
            <a:gsLst>
              <a:gs pos="100000">
                <a:srgbClr val="330033"/>
              </a:gs>
              <a:gs pos="0">
                <a:srgbClr val="CC66FF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4572000" y="2857502"/>
            <a:ext cx="720000" cy="720000"/>
          </a:xfrm>
          <a:prstGeom prst="rect">
            <a:avLst/>
          </a:prstGeom>
          <a:gradFill>
            <a:gsLst>
              <a:gs pos="100000">
                <a:srgbClr val="666666"/>
              </a:gs>
              <a:gs pos="0">
                <a:srgbClr val="CCCCCC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 userDrawn="1"/>
        </p:nvSpPr>
        <p:spPr>
          <a:xfrm>
            <a:off x="6000760" y="2857502"/>
            <a:ext cx="720000" cy="720000"/>
          </a:xfrm>
          <a:prstGeom prst="rect">
            <a:avLst/>
          </a:prstGeom>
          <a:gradFill>
            <a:gsLst>
              <a:gs pos="100000">
                <a:srgbClr val="666666"/>
              </a:gs>
              <a:gs pos="0">
                <a:srgbClr val="CCCCCC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背景1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44" y="0"/>
            <a:ext cx="9143756" cy="514193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0" r:id="rId2"/>
    <p:sldLayoutId id="2147483660" r:id="rId3"/>
  </p:sldLayoutIdLst>
  <p:transition>
    <p:wipe dir="r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1" i="0" u="none" strike="noStrike" kern="1200" cap="none" spc="0" normalizeH="0" baseline="0" noProof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提纲</a:t>
            </a:r>
            <a:endParaRPr kumimoji="0" lang="zh-CN" altLang="en-US" sz="3000" b="1" i="0" u="none" strike="noStrike" kern="1200" cap="none" spc="0" normalizeH="0" baseline="0" noProof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142976" y="1000114"/>
            <a:ext cx="1214446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269875" marR="0" lvl="0" indent="-2698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zh-CN" dirty="0" smtClean="0">
                <a:solidFill>
                  <a:srgbClr val="C00000"/>
                </a:solidFill>
              </a:rPr>
              <a:t>I/O</a:t>
            </a:r>
            <a:r>
              <a:rPr lang="zh-CN" altLang="en-US" dirty="0" smtClean="0">
                <a:solidFill>
                  <a:srgbClr val="C00000"/>
                </a:solidFill>
              </a:rPr>
              <a:t>特点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44893" y="1000114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内容占位符 2"/>
          <p:cNvSpPr txBox="1">
            <a:spLocks/>
          </p:cNvSpPr>
          <p:nvPr/>
        </p:nvSpPr>
        <p:spPr>
          <a:xfrm>
            <a:off x="1142976" y="1982784"/>
            <a:ext cx="1285884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lang="en-US" altLang="zh-CN" dirty="0" smtClean="0"/>
              <a:t>I/O</a:t>
            </a:r>
            <a:r>
              <a:rPr lang="zh-CN" altLang="en-US" dirty="0" smtClean="0"/>
              <a:t>结构</a:t>
            </a:r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44893" y="1982784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内容占位符 2"/>
          <p:cNvSpPr txBox="1">
            <a:spLocks/>
          </p:cNvSpPr>
          <p:nvPr/>
        </p:nvSpPr>
        <p:spPr>
          <a:xfrm>
            <a:off x="1142976" y="2325687"/>
            <a:ext cx="1714512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lang="en-US" altLang="zh-CN" dirty="0" smtClean="0"/>
              <a:t>I/O</a:t>
            </a:r>
            <a:r>
              <a:rPr lang="zh-CN" altLang="en-US" dirty="0" smtClean="0"/>
              <a:t>数据传输</a:t>
            </a:r>
            <a:endParaRPr lang="zh-CN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844893" y="2325687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内容占位符 2"/>
          <p:cNvSpPr txBox="1">
            <a:spLocks/>
          </p:cNvSpPr>
          <p:nvPr/>
        </p:nvSpPr>
        <p:spPr>
          <a:xfrm>
            <a:off x="1142976" y="2682877"/>
            <a:ext cx="1285884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磁盘调度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44893" y="2682877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内容占位符 2"/>
          <p:cNvSpPr txBox="1">
            <a:spLocks/>
          </p:cNvSpPr>
          <p:nvPr/>
        </p:nvSpPr>
        <p:spPr>
          <a:xfrm>
            <a:off x="1142976" y="3026458"/>
            <a:ext cx="1285884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磁盘缓存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44893" y="3026458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1" name="图片 20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62422" y="1436680"/>
            <a:ext cx="151066" cy="148997"/>
          </a:xfrm>
          <a:prstGeom prst="rect">
            <a:avLst/>
          </a:prstGeom>
          <a:effectLst/>
        </p:spPr>
      </p:pic>
      <p:sp>
        <p:nvSpPr>
          <p:cNvPr id="26" name="内容占位符 2"/>
          <p:cNvSpPr txBox="1">
            <a:spLocks/>
          </p:cNvSpPr>
          <p:nvPr/>
        </p:nvSpPr>
        <p:spPr>
          <a:xfrm>
            <a:off x="1398566" y="1327142"/>
            <a:ext cx="1857388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设备接口类型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pic>
        <p:nvPicPr>
          <p:cNvPr id="27" name="图片 26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62422" y="1765294"/>
            <a:ext cx="151066" cy="148997"/>
          </a:xfrm>
          <a:prstGeom prst="rect">
            <a:avLst/>
          </a:prstGeom>
          <a:effectLst/>
        </p:spPr>
      </p:pic>
      <p:sp>
        <p:nvSpPr>
          <p:cNvPr id="28" name="内容占位符 2"/>
          <p:cNvSpPr txBox="1">
            <a:spLocks/>
          </p:cNvSpPr>
          <p:nvPr/>
        </p:nvSpPr>
        <p:spPr>
          <a:xfrm>
            <a:off x="1398566" y="1655756"/>
            <a:ext cx="2030426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同步和异步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I/O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pic>
        <p:nvPicPr>
          <p:cNvPr id="24" name="图片 23" descr="封面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1566"/>
            <a:ext cx="9140974" cy="5141934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1974278"/>
            <a:ext cx="4591364" cy="1196510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3851920" y="1203598"/>
            <a:ext cx="3425816" cy="3141893"/>
            <a:chOff x="4203805" y="1203598"/>
            <a:chExt cx="3425816" cy="3141893"/>
          </a:xfrm>
        </p:grpSpPr>
        <p:sp>
          <p:nvSpPr>
            <p:cNvPr id="24" name="矩形 23"/>
            <p:cNvSpPr/>
            <p:nvPr/>
          </p:nvSpPr>
          <p:spPr>
            <a:xfrm>
              <a:off x="4986415" y="1223454"/>
              <a:ext cx="2643206" cy="2786082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5" name="直接连接符 24"/>
            <p:cNvCxnSpPr/>
            <p:nvPr/>
          </p:nvCxnSpPr>
          <p:spPr>
            <a:xfrm rot="10800000" flipH="1">
              <a:off x="4986415" y="1794958"/>
              <a:ext cx="2643206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rot="10800000" flipH="1">
              <a:off x="4986415" y="2366462"/>
              <a:ext cx="2643206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 rot="10800000" flipH="1">
              <a:off x="4986415" y="3152280"/>
              <a:ext cx="2643206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9"/>
            <p:cNvSpPr txBox="1"/>
            <p:nvPr/>
          </p:nvSpPr>
          <p:spPr>
            <a:xfrm>
              <a:off x="5428883" y="1203598"/>
              <a:ext cx="175080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600" b="1" dirty="0" smtClean="0">
                  <a:solidFill>
                    <a:srgbClr val="11576A"/>
                  </a:solidFill>
                  <a:latin typeface="+mn-ea"/>
                </a:rPr>
                <a:t>I/O</a:t>
              </a:r>
              <a:r>
                <a:rPr lang="zh-CN" altLang="en-US" sz="1600" b="1" dirty="0" smtClean="0">
                  <a:solidFill>
                    <a:srgbClr val="11576A"/>
                  </a:solidFill>
                  <a:latin typeface="+mn-ea"/>
                </a:rPr>
                <a:t>请求处理</a:t>
              </a:r>
              <a:r>
                <a:rPr lang="zh-CN" altLang="en-US" sz="1600" b="1" dirty="0" smtClean="0">
                  <a:solidFill>
                    <a:srgbClr val="11576A"/>
                  </a:solidFill>
                  <a:latin typeface="+mn-ea"/>
                </a:rPr>
                <a:t>过程</a:t>
              </a:r>
              <a:endParaRPr lang="en-US" altLang="zh-CN" sz="1600" b="1" dirty="0" smtClean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33" name="TextBox 10"/>
            <p:cNvSpPr txBox="1"/>
            <p:nvPr/>
          </p:nvSpPr>
          <p:spPr>
            <a:xfrm>
              <a:off x="5788469" y="1915871"/>
              <a:ext cx="97975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spc="-100" dirty="0" smtClean="0">
                  <a:solidFill>
                    <a:srgbClr val="11576A"/>
                  </a:solidFill>
                  <a:latin typeface="+mn-ea"/>
                </a:rPr>
                <a:t>设备驱动</a:t>
              </a:r>
              <a:endParaRPr lang="zh-CN" altLang="en-US" sz="16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34" name="TextBox 11"/>
            <p:cNvSpPr txBox="1"/>
            <p:nvPr/>
          </p:nvSpPr>
          <p:spPr>
            <a:xfrm>
              <a:off x="5765202" y="2592140"/>
              <a:ext cx="10182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spc="-100" dirty="0" smtClean="0">
                  <a:solidFill>
                    <a:srgbClr val="11576A"/>
                  </a:solidFill>
                  <a:latin typeface="+mn-ea"/>
                </a:rPr>
                <a:t>中断处理</a:t>
              </a:r>
              <a:endParaRPr lang="zh-CN" altLang="en-US" sz="16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35" name="TextBox 12"/>
            <p:cNvSpPr txBox="1"/>
            <p:nvPr/>
          </p:nvSpPr>
          <p:spPr>
            <a:xfrm>
              <a:off x="5749449" y="3323859"/>
              <a:ext cx="1018227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600" b="1" dirty="0" smtClean="0">
                  <a:solidFill>
                    <a:srgbClr val="11576A"/>
                  </a:solidFill>
                  <a:latin typeface="+mn-ea"/>
                </a:rPr>
                <a:t>硬件控制</a:t>
              </a:r>
            </a:p>
            <a:p>
              <a:pPr algn="ctr"/>
              <a:r>
                <a:rPr lang="zh-CN" altLang="en-US" sz="1600" b="1" dirty="0" smtClean="0">
                  <a:solidFill>
                    <a:srgbClr val="11576A"/>
                  </a:solidFill>
                  <a:latin typeface="+mn-ea"/>
                </a:rPr>
                <a:t>数据传送</a:t>
              </a:r>
              <a:endParaRPr lang="en-US" altLang="zh-CN" sz="1600" b="1" dirty="0" smtClean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42" name="左大括号 41"/>
            <p:cNvSpPr/>
            <p:nvPr/>
          </p:nvSpPr>
          <p:spPr>
            <a:xfrm>
              <a:off x="4772101" y="1223454"/>
              <a:ext cx="142876" cy="571504"/>
            </a:xfrm>
            <a:prstGeom prst="leftBrac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左大括号 42"/>
            <p:cNvSpPr/>
            <p:nvPr/>
          </p:nvSpPr>
          <p:spPr>
            <a:xfrm>
              <a:off x="4772101" y="1814008"/>
              <a:ext cx="142876" cy="2196000"/>
            </a:xfrm>
            <a:prstGeom prst="leftBrac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TextBox 32"/>
            <p:cNvSpPr txBox="1"/>
            <p:nvPr/>
          </p:nvSpPr>
          <p:spPr>
            <a:xfrm>
              <a:off x="4203805" y="1326709"/>
              <a:ext cx="5950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dirty="0" smtClean="0">
                  <a:solidFill>
                    <a:srgbClr val="11576A"/>
                  </a:solidFill>
                  <a:latin typeface="+mn-ea"/>
                </a:rPr>
                <a:t>用户</a:t>
              </a:r>
              <a:endParaRPr lang="zh-CN" altLang="en-US" sz="16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49" name="TextBox 47"/>
            <p:cNvSpPr txBox="1"/>
            <p:nvPr/>
          </p:nvSpPr>
          <p:spPr>
            <a:xfrm>
              <a:off x="5589669" y="4006937"/>
              <a:ext cx="5950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dirty="0" smtClean="0">
                  <a:solidFill>
                    <a:srgbClr val="11576A"/>
                  </a:solidFill>
                  <a:latin typeface="+mn-ea"/>
                </a:rPr>
                <a:t>时间</a:t>
              </a:r>
              <a:endParaRPr lang="zh-CN" altLang="en-US" sz="1600" b="1" dirty="0">
                <a:solidFill>
                  <a:srgbClr val="11576A"/>
                </a:solidFill>
                <a:latin typeface="+mn-ea"/>
              </a:endParaRPr>
            </a:p>
          </p:txBody>
        </p:sp>
        <p:cxnSp>
          <p:nvCxnSpPr>
            <p:cNvPr id="50" name="直接箭头连接符 49"/>
            <p:cNvCxnSpPr>
              <a:stCxn id="49" idx="3"/>
            </p:cNvCxnSpPr>
            <p:nvPr/>
          </p:nvCxnSpPr>
          <p:spPr>
            <a:xfrm flipV="1">
              <a:off x="6184704" y="4173616"/>
              <a:ext cx="755702" cy="2598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32"/>
            <p:cNvSpPr txBox="1"/>
            <p:nvPr/>
          </p:nvSpPr>
          <p:spPr>
            <a:xfrm>
              <a:off x="4207208" y="2742288"/>
              <a:ext cx="5950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dirty="0" smtClean="0">
                  <a:solidFill>
                    <a:srgbClr val="11576A"/>
                  </a:solidFill>
                  <a:latin typeface="+mn-ea"/>
                </a:rPr>
                <a:t>内核</a:t>
              </a:r>
              <a:endParaRPr lang="zh-CN" altLang="en-US" sz="1600" b="1" dirty="0">
                <a:solidFill>
                  <a:srgbClr val="11576A"/>
                </a:solidFill>
                <a:latin typeface="+mn-ea"/>
              </a:endParaRPr>
            </a:p>
          </p:txBody>
        </p:sp>
      </p:grpSp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53998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>
                <a:sym typeface="宋体" charset="0"/>
              </a:rPr>
              <a:t>同步与异步I/O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4753494" y="1538880"/>
            <a:ext cx="1042642" cy="2209860"/>
            <a:chOff x="4876243" y="1538880"/>
            <a:chExt cx="1042642" cy="2209860"/>
          </a:xfrm>
        </p:grpSpPr>
        <p:cxnSp>
          <p:nvCxnSpPr>
            <p:cNvPr id="41" name="直接箭头连接符 40"/>
            <p:cNvCxnSpPr/>
            <p:nvPr/>
          </p:nvCxnSpPr>
          <p:spPr>
            <a:xfrm rot="16200000" flipV="1">
              <a:off x="4621085" y="1952880"/>
              <a:ext cx="828000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组合 4"/>
            <p:cNvGrpSpPr/>
            <p:nvPr/>
          </p:nvGrpSpPr>
          <p:grpSpPr>
            <a:xfrm>
              <a:off x="5026499" y="3172740"/>
              <a:ext cx="252000" cy="576000"/>
              <a:chOff x="5344544" y="3156625"/>
              <a:chExt cx="252000" cy="576000"/>
            </a:xfrm>
          </p:grpSpPr>
          <p:cxnSp>
            <p:nvCxnSpPr>
              <p:cNvPr id="40" name="直接连接符 39"/>
              <p:cNvCxnSpPr/>
              <p:nvPr/>
            </p:nvCxnSpPr>
            <p:spPr>
              <a:xfrm flipV="1">
                <a:off x="5344544" y="3719437"/>
                <a:ext cx="252000" cy="0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箭头连接符 46"/>
              <p:cNvCxnSpPr/>
              <p:nvPr/>
            </p:nvCxnSpPr>
            <p:spPr>
              <a:xfrm rot="16200000" flipV="1">
                <a:off x="5065130" y="3444625"/>
                <a:ext cx="576000" cy="0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8" name="弧形 47"/>
            <p:cNvSpPr/>
            <p:nvPr/>
          </p:nvSpPr>
          <p:spPr>
            <a:xfrm rot="-8100000">
              <a:off x="4876243" y="2245668"/>
              <a:ext cx="1042642" cy="1042642"/>
            </a:xfrm>
            <a:prstGeom prst="arc">
              <a:avLst/>
            </a:prstGeom>
            <a:ln w="38100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433045" y="1691602"/>
            <a:ext cx="3480942" cy="590931"/>
            <a:chOff x="433045" y="1575338"/>
            <a:chExt cx="3480942" cy="590931"/>
          </a:xfrm>
        </p:grpSpPr>
        <p:pic>
          <p:nvPicPr>
            <p:cNvPr id="37" name="图片 3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33045" y="168011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8" name="内容占位符 2"/>
            <p:cNvSpPr txBox="1">
              <a:spLocks/>
            </p:cNvSpPr>
            <p:nvPr/>
          </p:nvSpPr>
          <p:spPr>
            <a:xfrm>
              <a:off x="565608" y="1575338"/>
              <a:ext cx="3348379" cy="590931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sz="1800" dirty="0" smtClean="0">
                  <a:sym typeface="宋体" charset="0"/>
                </a:rPr>
                <a:t>立即从</a:t>
              </a:r>
              <a:r>
                <a:rPr lang="en-US" altLang="zh-CN" sz="1800" dirty="0" smtClean="0">
                  <a:sym typeface="宋体" charset="0"/>
                </a:rPr>
                <a:t>read</a:t>
              </a:r>
              <a:r>
                <a:rPr lang="zh-CN" altLang="en-US" sz="1800" dirty="0" smtClean="0">
                  <a:sym typeface="宋体" charset="0"/>
                </a:rPr>
                <a:t>或</a:t>
              </a:r>
              <a:r>
                <a:rPr lang="en-US" altLang="zh-CN" sz="1800" dirty="0" smtClean="0">
                  <a:sym typeface="宋体" charset="0"/>
                </a:rPr>
                <a:t>write</a:t>
              </a:r>
              <a:r>
                <a:rPr lang="zh-CN" altLang="en-US" sz="1800" dirty="0" smtClean="0">
                  <a:sym typeface="宋体" charset="0"/>
                </a:rPr>
                <a:t>系统调用返回，返回值为成功传输字节数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458818" y="2432865"/>
            <a:ext cx="3480943" cy="590931"/>
            <a:chOff x="433044" y="2414249"/>
            <a:chExt cx="3480943" cy="590931"/>
          </a:xfrm>
        </p:grpSpPr>
        <p:pic>
          <p:nvPicPr>
            <p:cNvPr id="45" name="图片 44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33044" y="2519025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46" name="内容占位符 2"/>
            <p:cNvSpPr txBox="1">
              <a:spLocks/>
            </p:cNvSpPr>
            <p:nvPr/>
          </p:nvSpPr>
          <p:spPr>
            <a:xfrm>
              <a:off x="565608" y="2414249"/>
              <a:ext cx="3348379" cy="590931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en-US" altLang="zh-CN" sz="1800" dirty="0" smtClean="0">
                  <a:sym typeface="宋体" charset="0"/>
                </a:rPr>
                <a:t>r</a:t>
              </a:r>
              <a:r>
                <a:rPr lang="zh-CN" altLang="en-US" sz="1800" dirty="0" smtClean="0">
                  <a:sym typeface="宋体" charset="0"/>
                </a:rPr>
                <a:t>ead或write的传输字节数可能为零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218235" y="1223145"/>
            <a:ext cx="3941421" cy="400110"/>
            <a:chOff x="21437" y="1251486"/>
            <a:chExt cx="3941421" cy="400110"/>
          </a:xfrm>
        </p:grpSpPr>
        <p:sp>
          <p:nvSpPr>
            <p:cNvPr id="51" name="内容占位符 2"/>
            <p:cNvSpPr txBox="1">
              <a:spLocks/>
            </p:cNvSpPr>
            <p:nvPr/>
          </p:nvSpPr>
          <p:spPr>
            <a:xfrm>
              <a:off x="319520" y="1251486"/>
              <a:ext cx="364333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kumimoji="0" lang="zh-CN" altLang="en-US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非</a:t>
              </a:r>
              <a:r>
                <a:rPr lang="zh-CN" altLang="en-US" dirty="0" smtClean="0">
                  <a:sym typeface="宋体" charset="0"/>
                </a:rPr>
                <a:t>阻塞I/O: “</a:t>
              </a:r>
              <a:r>
                <a:rPr lang="zh-CN" altLang="en-US" dirty="0" smtClean="0">
                  <a:solidFill>
                    <a:srgbClr val="C00000"/>
                  </a:solidFill>
                  <a:sym typeface="宋体" charset="0"/>
                </a:rPr>
                <a:t>Don</a:t>
              </a:r>
              <a:r>
                <a:rPr lang="en-US" altLang="zh-CN" dirty="0" smtClean="0">
                  <a:solidFill>
                    <a:srgbClr val="C00000"/>
                  </a:solidFill>
                  <a:sym typeface="宋体" charset="0"/>
                </a:rPr>
                <a:t>’</a:t>
              </a:r>
              <a:r>
                <a:rPr lang="zh-CN" altLang="en-US" dirty="0" smtClean="0">
                  <a:solidFill>
                    <a:srgbClr val="C00000"/>
                  </a:solidFill>
                  <a:sym typeface="宋体" charset="0"/>
                </a:rPr>
                <a:t>t Wait</a:t>
              </a:r>
              <a:r>
                <a:rPr lang="zh-CN" altLang="en-US" dirty="0" smtClean="0">
                  <a:sym typeface="宋体" charset="0"/>
                </a:rPr>
                <a:t>”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52" name="TextBox 37"/>
            <p:cNvSpPr txBox="1"/>
            <p:nvPr/>
          </p:nvSpPr>
          <p:spPr>
            <a:xfrm>
              <a:off x="21437" y="1251486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5010622" y="1532005"/>
            <a:ext cx="1042642" cy="2202938"/>
            <a:chOff x="5003963" y="1449223"/>
            <a:chExt cx="1042642" cy="2202938"/>
          </a:xfrm>
        </p:grpSpPr>
        <p:cxnSp>
          <p:nvCxnSpPr>
            <p:cNvPr id="54" name="直接箭头连接符 53"/>
            <p:cNvCxnSpPr/>
            <p:nvPr/>
          </p:nvCxnSpPr>
          <p:spPr>
            <a:xfrm flipV="1">
              <a:off x="5132392" y="1449223"/>
              <a:ext cx="0" cy="848578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箭头连接符 55"/>
            <p:cNvCxnSpPr/>
            <p:nvPr/>
          </p:nvCxnSpPr>
          <p:spPr>
            <a:xfrm rot="16200000" flipV="1">
              <a:off x="4844392" y="3364161"/>
              <a:ext cx="576000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弧形 56"/>
            <p:cNvSpPr/>
            <p:nvPr/>
          </p:nvSpPr>
          <p:spPr>
            <a:xfrm rot="-8100000">
              <a:off x="5003963" y="2175014"/>
              <a:ext cx="1042642" cy="1042642"/>
            </a:xfrm>
            <a:prstGeom prst="arc">
              <a:avLst/>
            </a:prstGeom>
            <a:ln w="38100">
              <a:solidFill>
                <a:srgbClr val="C00000"/>
              </a:solidFill>
              <a:prstDash val="sysDash"/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37837448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3851920" y="1203598"/>
            <a:ext cx="3425816" cy="3141893"/>
            <a:chOff x="4203805" y="1203598"/>
            <a:chExt cx="3425816" cy="3141893"/>
          </a:xfrm>
        </p:grpSpPr>
        <p:sp>
          <p:nvSpPr>
            <p:cNvPr id="24" name="矩形 23"/>
            <p:cNvSpPr/>
            <p:nvPr/>
          </p:nvSpPr>
          <p:spPr>
            <a:xfrm>
              <a:off x="4986415" y="1223454"/>
              <a:ext cx="2643206" cy="2786082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5" name="直接连接符 24"/>
            <p:cNvCxnSpPr/>
            <p:nvPr/>
          </p:nvCxnSpPr>
          <p:spPr>
            <a:xfrm rot="10800000" flipH="1">
              <a:off x="4986415" y="1794958"/>
              <a:ext cx="2643206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rot="10800000" flipH="1">
              <a:off x="4986415" y="2366462"/>
              <a:ext cx="2643206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 rot="10800000" flipH="1">
              <a:off x="4986415" y="3152280"/>
              <a:ext cx="2643206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9"/>
            <p:cNvSpPr txBox="1"/>
            <p:nvPr/>
          </p:nvSpPr>
          <p:spPr>
            <a:xfrm>
              <a:off x="5428883" y="1203598"/>
              <a:ext cx="175080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600" b="1" dirty="0" smtClean="0">
                  <a:solidFill>
                    <a:srgbClr val="11576A"/>
                  </a:solidFill>
                  <a:latin typeface="+mn-ea"/>
                </a:rPr>
                <a:t>I/O</a:t>
              </a:r>
              <a:r>
                <a:rPr lang="zh-CN" altLang="en-US" sz="1600" b="1" dirty="0" smtClean="0">
                  <a:solidFill>
                    <a:srgbClr val="11576A"/>
                  </a:solidFill>
                  <a:latin typeface="+mn-ea"/>
                </a:rPr>
                <a:t>请求处理</a:t>
              </a:r>
              <a:r>
                <a:rPr lang="zh-CN" altLang="en-US" sz="1600" b="1" dirty="0" smtClean="0">
                  <a:solidFill>
                    <a:srgbClr val="11576A"/>
                  </a:solidFill>
                  <a:latin typeface="+mn-ea"/>
                </a:rPr>
                <a:t>过程</a:t>
              </a:r>
              <a:endParaRPr lang="en-US" altLang="zh-CN" sz="1600" b="1" dirty="0" smtClean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33" name="TextBox 10"/>
            <p:cNvSpPr txBox="1"/>
            <p:nvPr/>
          </p:nvSpPr>
          <p:spPr>
            <a:xfrm>
              <a:off x="5788469" y="1915871"/>
              <a:ext cx="97975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spc="-100" dirty="0" smtClean="0">
                  <a:solidFill>
                    <a:srgbClr val="11576A"/>
                  </a:solidFill>
                  <a:latin typeface="+mn-ea"/>
                </a:rPr>
                <a:t>设备驱动</a:t>
              </a:r>
              <a:endParaRPr lang="zh-CN" altLang="en-US" sz="16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34" name="TextBox 11"/>
            <p:cNvSpPr txBox="1"/>
            <p:nvPr/>
          </p:nvSpPr>
          <p:spPr>
            <a:xfrm>
              <a:off x="5765202" y="2592140"/>
              <a:ext cx="10182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spc="-100" dirty="0" smtClean="0">
                  <a:solidFill>
                    <a:srgbClr val="11576A"/>
                  </a:solidFill>
                  <a:latin typeface="+mn-ea"/>
                </a:rPr>
                <a:t>中断处理</a:t>
              </a:r>
              <a:endParaRPr lang="zh-CN" altLang="en-US" sz="16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35" name="TextBox 12"/>
            <p:cNvSpPr txBox="1"/>
            <p:nvPr/>
          </p:nvSpPr>
          <p:spPr>
            <a:xfrm>
              <a:off x="5749449" y="3323859"/>
              <a:ext cx="1018227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600" b="1" dirty="0" smtClean="0">
                  <a:solidFill>
                    <a:srgbClr val="11576A"/>
                  </a:solidFill>
                  <a:latin typeface="+mn-ea"/>
                </a:rPr>
                <a:t>硬件控制</a:t>
              </a:r>
            </a:p>
            <a:p>
              <a:pPr algn="ctr"/>
              <a:r>
                <a:rPr lang="zh-CN" altLang="en-US" sz="1600" b="1" dirty="0" smtClean="0">
                  <a:solidFill>
                    <a:srgbClr val="11576A"/>
                  </a:solidFill>
                  <a:latin typeface="+mn-ea"/>
                </a:rPr>
                <a:t>数据传送</a:t>
              </a:r>
              <a:endParaRPr lang="en-US" altLang="zh-CN" sz="1600" b="1" dirty="0" smtClean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42" name="左大括号 41"/>
            <p:cNvSpPr/>
            <p:nvPr/>
          </p:nvSpPr>
          <p:spPr>
            <a:xfrm>
              <a:off x="4772101" y="1223454"/>
              <a:ext cx="142876" cy="571504"/>
            </a:xfrm>
            <a:prstGeom prst="leftBrac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左大括号 42"/>
            <p:cNvSpPr/>
            <p:nvPr/>
          </p:nvSpPr>
          <p:spPr>
            <a:xfrm>
              <a:off x="4772101" y="1814008"/>
              <a:ext cx="142876" cy="2196000"/>
            </a:xfrm>
            <a:prstGeom prst="leftBrac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TextBox 32"/>
            <p:cNvSpPr txBox="1"/>
            <p:nvPr/>
          </p:nvSpPr>
          <p:spPr>
            <a:xfrm>
              <a:off x="4203805" y="1326709"/>
              <a:ext cx="5950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dirty="0" smtClean="0">
                  <a:solidFill>
                    <a:srgbClr val="11576A"/>
                  </a:solidFill>
                  <a:latin typeface="+mn-ea"/>
                </a:rPr>
                <a:t>用户</a:t>
              </a:r>
              <a:endParaRPr lang="zh-CN" altLang="en-US" sz="16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49" name="TextBox 47"/>
            <p:cNvSpPr txBox="1"/>
            <p:nvPr/>
          </p:nvSpPr>
          <p:spPr>
            <a:xfrm>
              <a:off x="5589669" y="4006937"/>
              <a:ext cx="5950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dirty="0" smtClean="0">
                  <a:solidFill>
                    <a:srgbClr val="11576A"/>
                  </a:solidFill>
                  <a:latin typeface="+mn-ea"/>
                </a:rPr>
                <a:t>时间</a:t>
              </a:r>
              <a:endParaRPr lang="zh-CN" altLang="en-US" sz="1600" b="1" dirty="0">
                <a:solidFill>
                  <a:srgbClr val="11576A"/>
                </a:solidFill>
                <a:latin typeface="+mn-ea"/>
              </a:endParaRPr>
            </a:p>
          </p:txBody>
        </p:sp>
        <p:cxnSp>
          <p:nvCxnSpPr>
            <p:cNvPr id="50" name="直接箭头连接符 49"/>
            <p:cNvCxnSpPr>
              <a:stCxn id="49" idx="3"/>
            </p:cNvCxnSpPr>
            <p:nvPr/>
          </p:nvCxnSpPr>
          <p:spPr>
            <a:xfrm flipV="1">
              <a:off x="6184704" y="4173616"/>
              <a:ext cx="755702" cy="2598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32"/>
            <p:cNvSpPr txBox="1"/>
            <p:nvPr/>
          </p:nvSpPr>
          <p:spPr>
            <a:xfrm>
              <a:off x="4207208" y="2742288"/>
              <a:ext cx="5950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dirty="0" smtClean="0">
                  <a:solidFill>
                    <a:srgbClr val="11576A"/>
                  </a:solidFill>
                  <a:latin typeface="+mn-ea"/>
                </a:rPr>
                <a:t>内核</a:t>
              </a:r>
              <a:endParaRPr lang="zh-CN" altLang="en-US" sz="1600" b="1" dirty="0">
                <a:solidFill>
                  <a:srgbClr val="11576A"/>
                </a:solidFill>
                <a:latin typeface="+mn-ea"/>
              </a:endParaRPr>
            </a:p>
          </p:txBody>
        </p:sp>
      </p:grpSp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53998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>
                <a:sym typeface="宋体" charset="0"/>
              </a:rPr>
              <a:t>同步与异步I/O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192209" y="1340257"/>
            <a:ext cx="3941421" cy="400110"/>
            <a:chOff x="-18065" y="1407135"/>
            <a:chExt cx="3941421" cy="400110"/>
          </a:xfrm>
        </p:grpSpPr>
        <p:sp>
          <p:nvSpPr>
            <p:cNvPr id="37" name="内容占位符 2"/>
            <p:cNvSpPr txBox="1">
              <a:spLocks/>
            </p:cNvSpPr>
            <p:nvPr/>
          </p:nvSpPr>
          <p:spPr>
            <a:xfrm>
              <a:off x="280018" y="1407135"/>
              <a:ext cx="364333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kumimoji="0" lang="zh-CN" altLang="en-US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异步</a:t>
              </a:r>
              <a:r>
                <a:rPr lang="zh-CN" altLang="en-US" dirty="0" smtClean="0">
                  <a:sym typeface="宋体" charset="0"/>
                </a:rPr>
                <a:t>I/O: “</a:t>
              </a:r>
              <a:r>
                <a:rPr lang="zh-CN" altLang="en-US" dirty="0" smtClean="0">
                  <a:solidFill>
                    <a:srgbClr val="C00000"/>
                  </a:solidFill>
                  <a:sym typeface="宋体" charset="0"/>
                </a:rPr>
                <a:t>Tell Me Later</a:t>
              </a:r>
              <a:r>
                <a:rPr lang="zh-CN" altLang="en-US" dirty="0" smtClean="0">
                  <a:sym typeface="宋体" charset="0"/>
                </a:rPr>
                <a:t>”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38" name="TextBox 45"/>
            <p:cNvSpPr txBox="1"/>
            <p:nvPr/>
          </p:nvSpPr>
          <p:spPr>
            <a:xfrm>
              <a:off x="-18065" y="1407135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336793" y="1727589"/>
            <a:ext cx="3520023" cy="840230"/>
            <a:chOff x="415325" y="1740517"/>
            <a:chExt cx="3520023" cy="840230"/>
          </a:xfrm>
        </p:grpSpPr>
        <p:pic>
          <p:nvPicPr>
            <p:cNvPr id="45" name="图片 44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5325" y="184137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46" name="内容占位符 2"/>
            <p:cNvSpPr txBox="1">
              <a:spLocks/>
            </p:cNvSpPr>
            <p:nvPr/>
          </p:nvSpPr>
          <p:spPr>
            <a:xfrm>
              <a:off x="532028" y="1740517"/>
              <a:ext cx="3403320" cy="840230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sz="1800" dirty="0" smtClean="0">
                  <a:sym typeface="宋体" charset="0"/>
                </a:rPr>
                <a:t>读数据时，使用指针标记好用户缓冲区，立即返回；稍后内核将填充缓冲区并通知用户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320932" y="2686728"/>
            <a:ext cx="3596929" cy="840230"/>
            <a:chOff x="399464" y="2699656"/>
            <a:chExt cx="3596929" cy="840230"/>
          </a:xfrm>
        </p:grpSpPr>
        <p:pic>
          <p:nvPicPr>
            <p:cNvPr id="51" name="图片 50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9464" y="278443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52" name="内容占位符 2"/>
            <p:cNvSpPr txBox="1">
              <a:spLocks/>
            </p:cNvSpPr>
            <p:nvPr/>
          </p:nvSpPr>
          <p:spPr>
            <a:xfrm>
              <a:off x="532028" y="2699656"/>
              <a:ext cx="3464365" cy="840230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sz="1800" dirty="0" smtClean="0">
                  <a:sym typeface="宋体" charset="0"/>
                </a:rPr>
                <a:t>写数据时，使用指针标记好用户缓冲区，立即返回；稍后内核将处理数据并通知用户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4753494" y="1538880"/>
            <a:ext cx="1042642" cy="2209860"/>
            <a:chOff x="4876243" y="1538880"/>
            <a:chExt cx="1042642" cy="2209860"/>
          </a:xfrm>
        </p:grpSpPr>
        <p:cxnSp>
          <p:nvCxnSpPr>
            <p:cNvPr id="54" name="直接箭头连接符 53"/>
            <p:cNvCxnSpPr/>
            <p:nvPr/>
          </p:nvCxnSpPr>
          <p:spPr>
            <a:xfrm rot="16200000" flipV="1">
              <a:off x="4621085" y="1952880"/>
              <a:ext cx="828000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6" name="组合 55"/>
            <p:cNvGrpSpPr/>
            <p:nvPr/>
          </p:nvGrpSpPr>
          <p:grpSpPr>
            <a:xfrm>
              <a:off x="5026499" y="3172740"/>
              <a:ext cx="252000" cy="576000"/>
              <a:chOff x="5344544" y="3156625"/>
              <a:chExt cx="252000" cy="576000"/>
            </a:xfrm>
          </p:grpSpPr>
          <p:cxnSp>
            <p:nvCxnSpPr>
              <p:cNvPr id="58" name="直接连接符 57"/>
              <p:cNvCxnSpPr/>
              <p:nvPr/>
            </p:nvCxnSpPr>
            <p:spPr>
              <a:xfrm flipV="1">
                <a:off x="5344544" y="3719437"/>
                <a:ext cx="252000" cy="0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接箭头连接符 58"/>
              <p:cNvCxnSpPr/>
              <p:nvPr/>
            </p:nvCxnSpPr>
            <p:spPr>
              <a:xfrm rot="16200000" flipV="1">
                <a:off x="5065130" y="3444625"/>
                <a:ext cx="576000" cy="0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7" name="弧形 56"/>
            <p:cNvSpPr/>
            <p:nvPr/>
          </p:nvSpPr>
          <p:spPr>
            <a:xfrm rot="-8100000">
              <a:off x="4876243" y="2245668"/>
              <a:ext cx="1042642" cy="1042642"/>
            </a:xfrm>
            <a:prstGeom prst="arc">
              <a:avLst/>
            </a:prstGeom>
            <a:ln w="38100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5010622" y="1532005"/>
            <a:ext cx="1042642" cy="2202938"/>
            <a:chOff x="5003963" y="1449223"/>
            <a:chExt cx="1042642" cy="2202938"/>
          </a:xfrm>
        </p:grpSpPr>
        <p:cxnSp>
          <p:nvCxnSpPr>
            <p:cNvPr id="61" name="直接箭头连接符 60"/>
            <p:cNvCxnSpPr/>
            <p:nvPr/>
          </p:nvCxnSpPr>
          <p:spPr>
            <a:xfrm flipV="1">
              <a:off x="5132392" y="1449223"/>
              <a:ext cx="0" cy="848578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箭头连接符 61"/>
            <p:cNvCxnSpPr/>
            <p:nvPr/>
          </p:nvCxnSpPr>
          <p:spPr>
            <a:xfrm rot="16200000" flipV="1">
              <a:off x="4844392" y="3364161"/>
              <a:ext cx="576000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弧形 62"/>
            <p:cNvSpPr/>
            <p:nvPr/>
          </p:nvSpPr>
          <p:spPr>
            <a:xfrm rot="-8100000">
              <a:off x="5003963" y="2175014"/>
              <a:ext cx="1042642" cy="1042642"/>
            </a:xfrm>
            <a:prstGeom prst="arc">
              <a:avLst/>
            </a:prstGeom>
            <a:ln w="38100">
              <a:solidFill>
                <a:srgbClr val="C00000"/>
              </a:solidFill>
              <a:prstDash val="sysDash"/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5139051" y="1575552"/>
            <a:ext cx="1736735" cy="2160000"/>
            <a:chOff x="5139051" y="1575552"/>
            <a:chExt cx="1736735" cy="2160000"/>
          </a:xfrm>
        </p:grpSpPr>
        <p:grpSp>
          <p:nvGrpSpPr>
            <p:cNvPr id="6" name="组合 5"/>
            <p:cNvGrpSpPr/>
            <p:nvPr/>
          </p:nvGrpSpPr>
          <p:grpSpPr>
            <a:xfrm>
              <a:off x="6623786" y="1575552"/>
              <a:ext cx="252000" cy="2160000"/>
              <a:chOff x="7021597" y="1570134"/>
              <a:chExt cx="252000" cy="2160000"/>
            </a:xfrm>
          </p:grpSpPr>
          <p:cxnSp>
            <p:nvCxnSpPr>
              <p:cNvPr id="36" name="直接连接符 35"/>
              <p:cNvCxnSpPr/>
              <p:nvPr/>
            </p:nvCxnSpPr>
            <p:spPr>
              <a:xfrm flipV="1">
                <a:off x="7021597" y="3719437"/>
                <a:ext cx="252000" cy="0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接箭头连接符 38"/>
              <p:cNvCxnSpPr/>
              <p:nvPr/>
            </p:nvCxnSpPr>
            <p:spPr>
              <a:xfrm rot="16200000" flipV="1">
                <a:off x="6173178" y="2650134"/>
                <a:ext cx="2160000" cy="0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" name="直接连接符 14"/>
            <p:cNvCxnSpPr/>
            <p:nvPr/>
          </p:nvCxnSpPr>
          <p:spPr>
            <a:xfrm>
              <a:off x="5139051" y="3734943"/>
              <a:ext cx="258513" cy="0"/>
            </a:xfrm>
            <a:prstGeom prst="line">
              <a:avLst/>
            </a:prstGeom>
            <a:ln w="38100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TextBox 9"/>
          <p:cNvSpPr txBox="1"/>
          <p:nvPr/>
        </p:nvSpPr>
        <p:spPr>
          <a:xfrm>
            <a:off x="5151537" y="1439831"/>
            <a:ext cx="16017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solidFill>
                  <a:srgbClr val="11576A"/>
                </a:solidFill>
                <a:latin typeface="+mn-ea"/>
              </a:rPr>
              <a:t>——</a:t>
            </a:r>
            <a:r>
              <a:rPr lang="zh-CN" altLang="en-US" sz="1600" b="1" dirty="0" smtClean="0">
                <a:solidFill>
                  <a:srgbClr val="11576A"/>
                </a:solidFill>
                <a:latin typeface="+mn-ea"/>
              </a:rPr>
              <a:t> </a:t>
            </a:r>
            <a:r>
              <a:rPr lang="zh-CN" altLang="en-US" sz="1600" b="1" dirty="0" smtClean="0">
                <a:solidFill>
                  <a:srgbClr val="11576A"/>
                </a:solidFill>
                <a:latin typeface="+mn-ea"/>
              </a:rPr>
              <a:t>等待 </a:t>
            </a:r>
            <a:r>
              <a:rPr lang="en-US" altLang="zh-CN" sz="1600" b="1" dirty="0" smtClean="0">
                <a:solidFill>
                  <a:srgbClr val="11576A"/>
                </a:solidFill>
                <a:latin typeface="+mn-ea"/>
              </a:rPr>
              <a:t>——</a:t>
            </a:r>
            <a:endParaRPr lang="zh-CN" altLang="en-US" sz="1600" b="1" dirty="0">
              <a:solidFill>
                <a:srgbClr val="11576A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74348664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封面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566"/>
            <a:ext cx="9140974" cy="514193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1974278"/>
            <a:ext cx="4591364" cy="1196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38244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53998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三种常见设备接口类型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033498" y="1095230"/>
            <a:ext cx="1885318" cy="406985"/>
            <a:chOff x="1043608" y="1306951"/>
            <a:chExt cx="1885318" cy="406985"/>
          </a:xfrm>
        </p:grpSpPr>
        <p:sp>
          <p:nvSpPr>
            <p:cNvPr id="30" name="内容占位符 2"/>
            <p:cNvSpPr txBox="1">
              <a:spLocks/>
            </p:cNvSpPr>
            <p:nvPr/>
          </p:nvSpPr>
          <p:spPr>
            <a:xfrm>
              <a:off x="1394985" y="1344604"/>
              <a:ext cx="1533941" cy="369332"/>
            </a:xfrm>
            <a:prstGeom prst="rect">
              <a:avLst/>
            </a:prstGeom>
          </p:spPr>
          <p:txBody>
            <a:bodyPr>
              <a:spAutoFit/>
            </a:bodyPr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kumimoji="0" lang="zh-CN" altLang="en-US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字符设备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21" name="TextBox 15"/>
            <p:cNvSpPr txBox="1"/>
            <p:nvPr/>
          </p:nvSpPr>
          <p:spPr>
            <a:xfrm>
              <a:off x="1043608" y="1306951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033498" y="1474024"/>
            <a:ext cx="1379055" cy="400110"/>
            <a:chOff x="1049805" y="1964908"/>
            <a:chExt cx="1379055" cy="400110"/>
          </a:xfrm>
        </p:grpSpPr>
        <p:sp>
          <p:nvSpPr>
            <p:cNvPr id="28" name="内容占位符 2"/>
            <p:cNvSpPr txBox="1">
              <a:spLocks/>
            </p:cNvSpPr>
            <p:nvPr/>
          </p:nvSpPr>
          <p:spPr>
            <a:xfrm>
              <a:off x="1394986" y="1995686"/>
              <a:ext cx="1033874" cy="369332"/>
            </a:xfrm>
            <a:prstGeom prst="rect">
              <a:avLst/>
            </a:prstGeom>
          </p:spPr>
          <p:txBody>
            <a:bodyPr>
              <a:spAutoFit/>
            </a:bodyPr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kumimoji="0" lang="zh-CN" altLang="en-US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块设备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22" name="TextBox 15"/>
            <p:cNvSpPr txBox="1"/>
            <p:nvPr/>
          </p:nvSpPr>
          <p:spPr>
            <a:xfrm>
              <a:off x="1049805" y="1964908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033498" y="1853852"/>
            <a:ext cx="1599566" cy="400110"/>
            <a:chOff x="1043608" y="2629740"/>
            <a:chExt cx="1599566" cy="400110"/>
          </a:xfrm>
        </p:grpSpPr>
        <p:sp>
          <p:nvSpPr>
            <p:cNvPr id="18" name="内容占位符 2"/>
            <p:cNvSpPr txBox="1">
              <a:spLocks/>
            </p:cNvSpPr>
            <p:nvPr/>
          </p:nvSpPr>
          <p:spPr>
            <a:xfrm>
              <a:off x="1394986" y="2657338"/>
              <a:ext cx="124818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kumimoji="0" lang="zh-CN" altLang="en-US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网络设备</a:t>
              </a:r>
              <a:endParaRPr kumimoji="0" lang="en-US" altLang="zh-CN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23" name="TextBox 15"/>
            <p:cNvSpPr txBox="1"/>
            <p:nvPr/>
          </p:nvSpPr>
          <p:spPr>
            <a:xfrm>
              <a:off x="1043608" y="2629740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53998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三种常见设备接口类型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033498" y="1095230"/>
            <a:ext cx="1885318" cy="406985"/>
            <a:chOff x="1043608" y="1306951"/>
            <a:chExt cx="1885318" cy="406985"/>
          </a:xfrm>
        </p:grpSpPr>
        <p:sp>
          <p:nvSpPr>
            <p:cNvPr id="30" name="内容占位符 2"/>
            <p:cNvSpPr txBox="1">
              <a:spLocks/>
            </p:cNvSpPr>
            <p:nvPr/>
          </p:nvSpPr>
          <p:spPr>
            <a:xfrm>
              <a:off x="1394985" y="1344604"/>
              <a:ext cx="1533941" cy="369332"/>
            </a:xfrm>
            <a:prstGeom prst="rect">
              <a:avLst/>
            </a:prstGeom>
          </p:spPr>
          <p:txBody>
            <a:bodyPr>
              <a:spAutoFit/>
            </a:bodyPr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kumimoji="0" lang="zh-CN" altLang="en-US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字符设备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21" name="TextBox 15"/>
            <p:cNvSpPr txBox="1"/>
            <p:nvPr/>
          </p:nvSpPr>
          <p:spPr>
            <a:xfrm>
              <a:off x="1043608" y="1306951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033498" y="1856755"/>
            <a:ext cx="1379055" cy="400110"/>
            <a:chOff x="1049805" y="1964908"/>
            <a:chExt cx="1379055" cy="400110"/>
          </a:xfrm>
        </p:grpSpPr>
        <p:sp>
          <p:nvSpPr>
            <p:cNvPr id="28" name="内容占位符 2"/>
            <p:cNvSpPr txBox="1">
              <a:spLocks/>
            </p:cNvSpPr>
            <p:nvPr/>
          </p:nvSpPr>
          <p:spPr>
            <a:xfrm>
              <a:off x="1394986" y="1995686"/>
              <a:ext cx="1033874" cy="369332"/>
            </a:xfrm>
            <a:prstGeom prst="rect">
              <a:avLst/>
            </a:prstGeom>
          </p:spPr>
          <p:txBody>
            <a:bodyPr>
              <a:spAutoFit/>
            </a:bodyPr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kumimoji="0" lang="zh-CN" altLang="en-US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块设备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22" name="TextBox 15"/>
            <p:cNvSpPr txBox="1"/>
            <p:nvPr/>
          </p:nvSpPr>
          <p:spPr>
            <a:xfrm>
              <a:off x="1049805" y="1964908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033498" y="2236583"/>
            <a:ext cx="1599566" cy="400110"/>
            <a:chOff x="1043608" y="2629740"/>
            <a:chExt cx="1599566" cy="400110"/>
          </a:xfrm>
        </p:grpSpPr>
        <p:sp>
          <p:nvSpPr>
            <p:cNvPr id="18" name="内容占位符 2"/>
            <p:cNvSpPr txBox="1">
              <a:spLocks/>
            </p:cNvSpPr>
            <p:nvPr/>
          </p:nvSpPr>
          <p:spPr>
            <a:xfrm>
              <a:off x="1394986" y="2657338"/>
              <a:ext cx="124818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kumimoji="0" lang="zh-CN" altLang="en-US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网络设备</a:t>
              </a:r>
              <a:endParaRPr kumimoji="0" lang="en-US" altLang="zh-CN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23" name="TextBox 15"/>
            <p:cNvSpPr txBox="1"/>
            <p:nvPr/>
          </p:nvSpPr>
          <p:spPr>
            <a:xfrm>
              <a:off x="1043608" y="2629740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547664" y="1478125"/>
            <a:ext cx="3095264" cy="374461"/>
            <a:chOff x="1548744" y="1635646"/>
            <a:chExt cx="3095264" cy="374461"/>
          </a:xfrm>
        </p:grpSpPr>
        <p:pic>
          <p:nvPicPr>
            <p:cNvPr id="13" name="图片 1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48744" y="174042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4" name="内容占位符 2"/>
            <p:cNvSpPr txBox="1">
              <a:spLocks/>
            </p:cNvSpPr>
            <p:nvPr/>
          </p:nvSpPr>
          <p:spPr>
            <a:xfrm>
              <a:off x="1681307" y="1635646"/>
              <a:ext cx="2962701" cy="374461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>
                  <a:sym typeface="宋体" charset="0"/>
                </a:rPr>
                <a:t>如: 键盘/鼠标, 串口等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73211049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53998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三种常见设备接口类型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033498" y="1095230"/>
            <a:ext cx="1885318" cy="406985"/>
            <a:chOff x="1043608" y="1306951"/>
            <a:chExt cx="1885318" cy="406985"/>
          </a:xfrm>
        </p:grpSpPr>
        <p:sp>
          <p:nvSpPr>
            <p:cNvPr id="30" name="内容占位符 2"/>
            <p:cNvSpPr txBox="1">
              <a:spLocks/>
            </p:cNvSpPr>
            <p:nvPr/>
          </p:nvSpPr>
          <p:spPr>
            <a:xfrm>
              <a:off x="1394985" y="1344604"/>
              <a:ext cx="1533941" cy="369332"/>
            </a:xfrm>
            <a:prstGeom prst="rect">
              <a:avLst/>
            </a:prstGeom>
          </p:spPr>
          <p:txBody>
            <a:bodyPr>
              <a:spAutoFit/>
            </a:bodyPr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kumimoji="0" lang="zh-CN" altLang="en-US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字符设备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21" name="TextBox 15"/>
            <p:cNvSpPr txBox="1"/>
            <p:nvPr/>
          </p:nvSpPr>
          <p:spPr>
            <a:xfrm>
              <a:off x="1043608" y="1306951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033498" y="1856755"/>
            <a:ext cx="1379055" cy="400110"/>
            <a:chOff x="1049805" y="1964908"/>
            <a:chExt cx="1379055" cy="400110"/>
          </a:xfrm>
        </p:grpSpPr>
        <p:sp>
          <p:nvSpPr>
            <p:cNvPr id="28" name="内容占位符 2"/>
            <p:cNvSpPr txBox="1">
              <a:spLocks/>
            </p:cNvSpPr>
            <p:nvPr/>
          </p:nvSpPr>
          <p:spPr>
            <a:xfrm>
              <a:off x="1394986" y="1995686"/>
              <a:ext cx="1033874" cy="369332"/>
            </a:xfrm>
            <a:prstGeom prst="rect">
              <a:avLst/>
            </a:prstGeom>
          </p:spPr>
          <p:txBody>
            <a:bodyPr>
              <a:spAutoFit/>
            </a:bodyPr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kumimoji="0" lang="zh-CN" altLang="en-US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块设备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22" name="TextBox 15"/>
            <p:cNvSpPr txBox="1"/>
            <p:nvPr/>
          </p:nvSpPr>
          <p:spPr>
            <a:xfrm>
              <a:off x="1049805" y="1964908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033498" y="2581310"/>
            <a:ext cx="1599566" cy="400110"/>
            <a:chOff x="1043608" y="2629740"/>
            <a:chExt cx="1599566" cy="400110"/>
          </a:xfrm>
        </p:grpSpPr>
        <p:sp>
          <p:nvSpPr>
            <p:cNvPr id="18" name="内容占位符 2"/>
            <p:cNvSpPr txBox="1">
              <a:spLocks/>
            </p:cNvSpPr>
            <p:nvPr/>
          </p:nvSpPr>
          <p:spPr>
            <a:xfrm>
              <a:off x="1394986" y="2657338"/>
              <a:ext cx="124818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kumimoji="0" lang="zh-CN" altLang="en-US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网络设备</a:t>
              </a:r>
              <a:endParaRPr kumimoji="0" lang="en-US" altLang="zh-CN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23" name="TextBox 15"/>
            <p:cNvSpPr txBox="1"/>
            <p:nvPr/>
          </p:nvSpPr>
          <p:spPr>
            <a:xfrm>
              <a:off x="1043608" y="2629740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547664" y="1478125"/>
            <a:ext cx="3095264" cy="374461"/>
            <a:chOff x="1548744" y="1635646"/>
            <a:chExt cx="3095264" cy="374461"/>
          </a:xfrm>
        </p:grpSpPr>
        <p:pic>
          <p:nvPicPr>
            <p:cNvPr id="13" name="图片 1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48744" y="174042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4" name="内容占位符 2"/>
            <p:cNvSpPr txBox="1">
              <a:spLocks/>
            </p:cNvSpPr>
            <p:nvPr/>
          </p:nvSpPr>
          <p:spPr>
            <a:xfrm>
              <a:off x="1681307" y="1635646"/>
              <a:ext cx="2962701" cy="374461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>
                  <a:sym typeface="宋体" charset="0"/>
                </a:rPr>
                <a:t>如: 键盘/鼠标, 串口等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547664" y="2234502"/>
            <a:ext cx="5024090" cy="374461"/>
            <a:chOff x="1547664" y="2234502"/>
            <a:chExt cx="5024090" cy="374461"/>
          </a:xfrm>
        </p:grpSpPr>
        <p:pic>
          <p:nvPicPr>
            <p:cNvPr id="15" name="图片 14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47664" y="233927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6" name="内容占位符 2"/>
            <p:cNvSpPr txBox="1">
              <a:spLocks/>
            </p:cNvSpPr>
            <p:nvPr/>
          </p:nvSpPr>
          <p:spPr>
            <a:xfrm>
              <a:off x="1680227" y="2234502"/>
              <a:ext cx="4891527" cy="374461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>
                  <a:sym typeface="宋体" charset="0"/>
                </a:rPr>
                <a:t>如: 磁盘驱动器、磁带驱动器、光驱等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1547664" y="2983314"/>
            <a:ext cx="3659989" cy="369332"/>
            <a:chOff x="1547664" y="3003798"/>
            <a:chExt cx="3659989" cy="369332"/>
          </a:xfrm>
        </p:grpSpPr>
        <p:pic>
          <p:nvPicPr>
            <p:cNvPr id="20" name="图片 19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47664" y="310857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4" name="内容占位符 2"/>
            <p:cNvSpPr txBox="1">
              <a:spLocks/>
            </p:cNvSpPr>
            <p:nvPr/>
          </p:nvSpPr>
          <p:spPr>
            <a:xfrm>
              <a:off x="1680227" y="3003798"/>
              <a:ext cx="352742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>
                  <a:sym typeface="宋体" charset="0"/>
                </a:rPr>
                <a:t>如: 以太网、无线、蓝牙等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159810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033498" y="1095230"/>
            <a:ext cx="1885318" cy="406985"/>
            <a:chOff x="1043608" y="1306951"/>
            <a:chExt cx="1885318" cy="406985"/>
          </a:xfrm>
        </p:grpSpPr>
        <p:sp>
          <p:nvSpPr>
            <p:cNvPr id="30" name="内容占位符 2"/>
            <p:cNvSpPr txBox="1">
              <a:spLocks/>
            </p:cNvSpPr>
            <p:nvPr/>
          </p:nvSpPr>
          <p:spPr>
            <a:xfrm>
              <a:off x="1394985" y="1344604"/>
              <a:ext cx="1533941" cy="369332"/>
            </a:xfrm>
            <a:prstGeom prst="rect">
              <a:avLst/>
            </a:prstGeom>
          </p:spPr>
          <p:txBody>
            <a:bodyPr>
              <a:spAutoFit/>
            </a:bodyPr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kumimoji="0" lang="zh-CN" altLang="en-US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字符设备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21" name="TextBox 15"/>
            <p:cNvSpPr txBox="1"/>
            <p:nvPr/>
          </p:nvSpPr>
          <p:spPr>
            <a:xfrm>
              <a:off x="1043608" y="1306951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033498" y="1474024"/>
            <a:ext cx="1379055" cy="400110"/>
            <a:chOff x="1049805" y="1964908"/>
            <a:chExt cx="1379055" cy="400110"/>
          </a:xfrm>
        </p:grpSpPr>
        <p:sp>
          <p:nvSpPr>
            <p:cNvPr id="28" name="内容占位符 2"/>
            <p:cNvSpPr txBox="1">
              <a:spLocks/>
            </p:cNvSpPr>
            <p:nvPr/>
          </p:nvSpPr>
          <p:spPr>
            <a:xfrm>
              <a:off x="1394986" y="1995686"/>
              <a:ext cx="1033874" cy="369332"/>
            </a:xfrm>
            <a:prstGeom prst="rect">
              <a:avLst/>
            </a:prstGeom>
          </p:spPr>
          <p:txBody>
            <a:bodyPr>
              <a:spAutoFit/>
            </a:bodyPr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kumimoji="0" lang="zh-CN" altLang="en-US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块设备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22" name="TextBox 15"/>
            <p:cNvSpPr txBox="1"/>
            <p:nvPr/>
          </p:nvSpPr>
          <p:spPr>
            <a:xfrm>
              <a:off x="1049805" y="1964908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033498" y="1853852"/>
            <a:ext cx="1599566" cy="400110"/>
            <a:chOff x="1043608" y="2629740"/>
            <a:chExt cx="1599566" cy="400110"/>
          </a:xfrm>
        </p:grpSpPr>
        <p:sp>
          <p:nvSpPr>
            <p:cNvPr id="18" name="内容占位符 2"/>
            <p:cNvSpPr txBox="1">
              <a:spLocks/>
            </p:cNvSpPr>
            <p:nvPr/>
          </p:nvSpPr>
          <p:spPr>
            <a:xfrm>
              <a:off x="1394986" y="2657338"/>
              <a:ext cx="124818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kumimoji="0" lang="zh-CN" altLang="en-US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网络设备</a:t>
              </a:r>
              <a:endParaRPr kumimoji="0" lang="en-US" altLang="zh-CN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23" name="TextBox 15"/>
            <p:cNvSpPr txBox="1"/>
            <p:nvPr/>
          </p:nvSpPr>
          <p:spPr>
            <a:xfrm>
              <a:off x="1043608" y="2629740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2" name="标题 1"/>
          <p:cNvSpPr txBox="1">
            <a:spLocks/>
          </p:cNvSpPr>
          <p:nvPr/>
        </p:nvSpPr>
        <p:spPr>
          <a:xfrm>
            <a:off x="428596" y="227678"/>
            <a:ext cx="8229600" cy="553998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设备访问特征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835110620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033498" y="1095230"/>
            <a:ext cx="1885318" cy="406985"/>
            <a:chOff x="1043608" y="1306951"/>
            <a:chExt cx="1885318" cy="406985"/>
          </a:xfrm>
        </p:grpSpPr>
        <p:sp>
          <p:nvSpPr>
            <p:cNvPr id="30" name="内容占位符 2"/>
            <p:cNvSpPr txBox="1">
              <a:spLocks/>
            </p:cNvSpPr>
            <p:nvPr/>
          </p:nvSpPr>
          <p:spPr>
            <a:xfrm>
              <a:off x="1394985" y="1344604"/>
              <a:ext cx="1533941" cy="369332"/>
            </a:xfrm>
            <a:prstGeom prst="rect">
              <a:avLst/>
            </a:prstGeom>
          </p:spPr>
          <p:txBody>
            <a:bodyPr>
              <a:spAutoFit/>
            </a:bodyPr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kumimoji="0" lang="zh-CN" altLang="en-US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字符设备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21" name="TextBox 15"/>
            <p:cNvSpPr txBox="1"/>
            <p:nvPr/>
          </p:nvSpPr>
          <p:spPr>
            <a:xfrm>
              <a:off x="1043608" y="1306951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033498" y="2754144"/>
            <a:ext cx="1379055" cy="400110"/>
            <a:chOff x="1049805" y="1964908"/>
            <a:chExt cx="1379055" cy="400110"/>
          </a:xfrm>
        </p:grpSpPr>
        <p:sp>
          <p:nvSpPr>
            <p:cNvPr id="28" name="内容占位符 2"/>
            <p:cNvSpPr txBox="1">
              <a:spLocks/>
            </p:cNvSpPr>
            <p:nvPr/>
          </p:nvSpPr>
          <p:spPr>
            <a:xfrm>
              <a:off x="1394986" y="1995686"/>
              <a:ext cx="1033874" cy="369332"/>
            </a:xfrm>
            <a:prstGeom prst="rect">
              <a:avLst/>
            </a:prstGeom>
          </p:spPr>
          <p:txBody>
            <a:bodyPr>
              <a:spAutoFit/>
            </a:bodyPr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kumimoji="0" lang="zh-CN" altLang="en-US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块设备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22" name="TextBox 15"/>
            <p:cNvSpPr txBox="1"/>
            <p:nvPr/>
          </p:nvSpPr>
          <p:spPr>
            <a:xfrm>
              <a:off x="1049805" y="1964908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033498" y="3133972"/>
            <a:ext cx="1599566" cy="400110"/>
            <a:chOff x="1043608" y="2629740"/>
            <a:chExt cx="1599566" cy="400110"/>
          </a:xfrm>
        </p:grpSpPr>
        <p:sp>
          <p:nvSpPr>
            <p:cNvPr id="18" name="内容占位符 2"/>
            <p:cNvSpPr txBox="1">
              <a:spLocks/>
            </p:cNvSpPr>
            <p:nvPr/>
          </p:nvSpPr>
          <p:spPr>
            <a:xfrm>
              <a:off x="1394986" y="2657338"/>
              <a:ext cx="124818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kumimoji="0" lang="zh-CN" altLang="en-US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网络设备</a:t>
              </a:r>
              <a:endParaRPr kumimoji="0" lang="en-US" altLang="zh-CN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23" name="TextBox 15"/>
            <p:cNvSpPr txBox="1"/>
            <p:nvPr/>
          </p:nvSpPr>
          <p:spPr>
            <a:xfrm>
              <a:off x="1043608" y="2629740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2" name="标题 1"/>
          <p:cNvSpPr txBox="1">
            <a:spLocks/>
          </p:cNvSpPr>
          <p:nvPr/>
        </p:nvSpPr>
        <p:spPr>
          <a:xfrm>
            <a:off x="428596" y="227678"/>
            <a:ext cx="8229600" cy="553998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设备访问特征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1551896" y="1456062"/>
            <a:ext cx="3436593" cy="588122"/>
            <a:chOff x="972942" y="1268790"/>
            <a:chExt cx="3436593" cy="588122"/>
          </a:xfrm>
        </p:grpSpPr>
        <p:pic>
          <p:nvPicPr>
            <p:cNvPr id="14" name="图片 13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2942" y="1359623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5" name="内容占位符 2"/>
            <p:cNvSpPr txBox="1">
              <a:spLocks/>
            </p:cNvSpPr>
            <p:nvPr/>
          </p:nvSpPr>
          <p:spPr>
            <a:xfrm>
              <a:off x="1089645" y="1268790"/>
              <a:ext cx="1248188" cy="341632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kumimoji="0" lang="zh-CN" alt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访问特征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16" name="图片 15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06614" y="160466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7" name="内容占位符 2"/>
            <p:cNvSpPr txBox="1">
              <a:spLocks/>
            </p:cNvSpPr>
            <p:nvPr/>
          </p:nvSpPr>
          <p:spPr>
            <a:xfrm>
              <a:off x="1329359" y="1542980"/>
              <a:ext cx="3080176" cy="313932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sz="1600" dirty="0" smtClean="0">
                  <a:sym typeface="宋体" charset="0"/>
                </a:rPr>
                <a:t>以字节为单位顺序访问</a:t>
              </a:r>
              <a:endPara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1548829" y="1976658"/>
            <a:ext cx="3561911" cy="827598"/>
            <a:chOff x="969875" y="1789386"/>
            <a:chExt cx="3561911" cy="827598"/>
          </a:xfrm>
        </p:grpSpPr>
        <p:pic>
          <p:nvPicPr>
            <p:cNvPr id="20" name="图片 19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9875" y="1857571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4" name="内容占位符 2"/>
            <p:cNvSpPr txBox="1">
              <a:spLocks/>
            </p:cNvSpPr>
            <p:nvPr/>
          </p:nvSpPr>
          <p:spPr>
            <a:xfrm>
              <a:off x="1089645" y="1789386"/>
              <a:ext cx="1176750" cy="341632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kumimoji="0" lang="en-US" altLang="zh-CN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I/O</a:t>
              </a:r>
              <a:r>
                <a:rPr kumimoji="0" lang="zh-CN" alt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命令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25" name="图片 24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96795" y="213068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6" name="内容占位符 2"/>
            <p:cNvSpPr txBox="1">
              <a:spLocks/>
            </p:cNvSpPr>
            <p:nvPr/>
          </p:nvSpPr>
          <p:spPr>
            <a:xfrm>
              <a:off x="1329359" y="2022736"/>
              <a:ext cx="1865730" cy="313932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sz="1600" dirty="0" smtClean="0">
                  <a:sym typeface="宋体" charset="0"/>
                </a:rPr>
                <a:t>get()、put()等</a:t>
              </a:r>
              <a:endPara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</a:endParaRPr>
            </a:p>
          </p:txBody>
        </p:sp>
        <p:pic>
          <p:nvPicPr>
            <p:cNvPr id="27" name="图片 2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85989" y="236122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9" name="内容占位符 2"/>
            <p:cNvSpPr txBox="1">
              <a:spLocks/>
            </p:cNvSpPr>
            <p:nvPr/>
          </p:nvSpPr>
          <p:spPr>
            <a:xfrm>
              <a:off x="1308734" y="2303052"/>
              <a:ext cx="3223052" cy="313932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sz="1600" dirty="0" smtClean="0">
                  <a:sym typeface="宋体" charset="0"/>
                </a:rPr>
                <a:t>通常使用文件访问接口和语义</a:t>
              </a:r>
              <a:endPara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56764117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033498" y="1095230"/>
            <a:ext cx="1885318" cy="406985"/>
            <a:chOff x="1043608" y="1306951"/>
            <a:chExt cx="1885318" cy="406985"/>
          </a:xfrm>
        </p:grpSpPr>
        <p:sp>
          <p:nvSpPr>
            <p:cNvPr id="30" name="内容占位符 2"/>
            <p:cNvSpPr txBox="1">
              <a:spLocks/>
            </p:cNvSpPr>
            <p:nvPr/>
          </p:nvSpPr>
          <p:spPr>
            <a:xfrm>
              <a:off x="1394985" y="1344604"/>
              <a:ext cx="1533941" cy="369332"/>
            </a:xfrm>
            <a:prstGeom prst="rect">
              <a:avLst/>
            </a:prstGeom>
          </p:spPr>
          <p:txBody>
            <a:bodyPr>
              <a:spAutoFit/>
            </a:bodyPr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kumimoji="0" lang="zh-CN" altLang="en-US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字符设备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21" name="TextBox 15"/>
            <p:cNvSpPr txBox="1"/>
            <p:nvPr/>
          </p:nvSpPr>
          <p:spPr>
            <a:xfrm>
              <a:off x="1043608" y="1306951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033498" y="1474024"/>
            <a:ext cx="1379055" cy="400110"/>
            <a:chOff x="1049805" y="1964908"/>
            <a:chExt cx="1379055" cy="400110"/>
          </a:xfrm>
        </p:grpSpPr>
        <p:sp>
          <p:nvSpPr>
            <p:cNvPr id="28" name="内容占位符 2"/>
            <p:cNvSpPr txBox="1">
              <a:spLocks/>
            </p:cNvSpPr>
            <p:nvPr/>
          </p:nvSpPr>
          <p:spPr>
            <a:xfrm>
              <a:off x="1394986" y="1995686"/>
              <a:ext cx="1033874" cy="369332"/>
            </a:xfrm>
            <a:prstGeom prst="rect">
              <a:avLst/>
            </a:prstGeom>
          </p:spPr>
          <p:txBody>
            <a:bodyPr>
              <a:spAutoFit/>
            </a:bodyPr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kumimoji="0" lang="zh-CN" altLang="en-US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块设备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22" name="TextBox 15"/>
            <p:cNvSpPr txBox="1"/>
            <p:nvPr/>
          </p:nvSpPr>
          <p:spPr>
            <a:xfrm>
              <a:off x="1049805" y="1964908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033027" y="3118287"/>
            <a:ext cx="1599566" cy="400110"/>
            <a:chOff x="1043608" y="2629740"/>
            <a:chExt cx="1599566" cy="400110"/>
          </a:xfrm>
        </p:grpSpPr>
        <p:sp>
          <p:nvSpPr>
            <p:cNvPr id="18" name="内容占位符 2"/>
            <p:cNvSpPr txBox="1">
              <a:spLocks/>
            </p:cNvSpPr>
            <p:nvPr/>
          </p:nvSpPr>
          <p:spPr>
            <a:xfrm>
              <a:off x="1394986" y="2657338"/>
              <a:ext cx="124818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kumimoji="0" lang="zh-CN" altLang="en-US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网络设备</a:t>
              </a:r>
              <a:endParaRPr kumimoji="0" lang="en-US" altLang="zh-CN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23" name="TextBox 15"/>
            <p:cNvSpPr txBox="1"/>
            <p:nvPr/>
          </p:nvSpPr>
          <p:spPr>
            <a:xfrm>
              <a:off x="1043608" y="2629740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2" name="标题 1"/>
          <p:cNvSpPr txBox="1">
            <a:spLocks/>
          </p:cNvSpPr>
          <p:nvPr/>
        </p:nvSpPr>
        <p:spPr>
          <a:xfrm>
            <a:off x="428596" y="227678"/>
            <a:ext cx="8229600" cy="553998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设备访问特征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1516906" y="2346121"/>
            <a:ext cx="3105172" cy="823014"/>
            <a:chOff x="993803" y="3476928"/>
            <a:chExt cx="3105172" cy="823014"/>
          </a:xfrm>
        </p:grpSpPr>
        <p:pic>
          <p:nvPicPr>
            <p:cNvPr id="14" name="图片 13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3803" y="3552025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5" name="内容占位符 2"/>
            <p:cNvSpPr txBox="1">
              <a:spLocks/>
            </p:cNvSpPr>
            <p:nvPr/>
          </p:nvSpPr>
          <p:spPr>
            <a:xfrm>
              <a:off x="1136275" y="3476928"/>
              <a:ext cx="1176750" cy="341632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kumimoji="0" lang="en-US" altLang="zh-CN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I/O</a:t>
              </a:r>
              <a:r>
                <a:rPr kumimoji="0" lang="zh-CN" alt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命令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16" name="图片 15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43425" y="380798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7" name="内容占位符 2"/>
            <p:cNvSpPr txBox="1">
              <a:spLocks/>
            </p:cNvSpPr>
            <p:nvPr/>
          </p:nvSpPr>
          <p:spPr>
            <a:xfrm>
              <a:off x="1375989" y="3728610"/>
              <a:ext cx="2722986" cy="313932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sz="1600" dirty="0" smtClean="0">
                  <a:sym typeface="宋体" charset="0"/>
                </a:rPr>
                <a:t>原始I/O或文件系统接口</a:t>
              </a:r>
              <a:endPara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</a:endParaRPr>
            </a:p>
          </p:txBody>
        </p:sp>
        <p:pic>
          <p:nvPicPr>
            <p:cNvPr id="19" name="图片 1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43425" y="406538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0" name="内容占位符 2"/>
            <p:cNvSpPr txBox="1">
              <a:spLocks/>
            </p:cNvSpPr>
            <p:nvPr/>
          </p:nvSpPr>
          <p:spPr>
            <a:xfrm>
              <a:off x="1375989" y="3986010"/>
              <a:ext cx="2151482" cy="313932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kumimoji="0" lang="zh-CN" altLang="en-US" sz="16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内存映射文件访问</a:t>
              </a:r>
              <a:endPara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1522310" y="1834158"/>
            <a:ext cx="2410196" cy="586581"/>
            <a:chOff x="999207" y="2964965"/>
            <a:chExt cx="2410196" cy="586581"/>
          </a:xfrm>
        </p:grpSpPr>
        <p:pic>
          <p:nvPicPr>
            <p:cNvPr id="25" name="图片 24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9207" y="3069741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6" name="内容占位符 2"/>
            <p:cNvSpPr txBox="1">
              <a:spLocks/>
            </p:cNvSpPr>
            <p:nvPr/>
          </p:nvSpPr>
          <p:spPr>
            <a:xfrm>
              <a:off x="1131771" y="2964965"/>
              <a:ext cx="1319626" cy="341632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kumimoji="0" lang="zh-CN" alt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访问特征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27" name="图片 2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24174" y="3306645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9" name="内容占位符 2"/>
            <p:cNvSpPr txBox="1">
              <a:spLocks/>
            </p:cNvSpPr>
            <p:nvPr/>
          </p:nvSpPr>
          <p:spPr>
            <a:xfrm>
              <a:off x="1329359" y="3237614"/>
              <a:ext cx="2080044" cy="313932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sz="1600" dirty="0" smtClean="0">
                  <a:sym typeface="宋体" charset="0"/>
                </a:rPr>
                <a:t>均匀的数据块访问</a:t>
              </a:r>
              <a:endPara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98904637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033498" y="1095230"/>
            <a:ext cx="1885318" cy="406985"/>
            <a:chOff x="1043608" y="1306951"/>
            <a:chExt cx="1885318" cy="406985"/>
          </a:xfrm>
        </p:grpSpPr>
        <p:sp>
          <p:nvSpPr>
            <p:cNvPr id="30" name="内容占位符 2"/>
            <p:cNvSpPr txBox="1">
              <a:spLocks/>
            </p:cNvSpPr>
            <p:nvPr/>
          </p:nvSpPr>
          <p:spPr>
            <a:xfrm>
              <a:off x="1394985" y="1344604"/>
              <a:ext cx="1533941" cy="369332"/>
            </a:xfrm>
            <a:prstGeom prst="rect">
              <a:avLst/>
            </a:prstGeom>
          </p:spPr>
          <p:txBody>
            <a:bodyPr>
              <a:spAutoFit/>
            </a:bodyPr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kumimoji="0" lang="zh-CN" altLang="en-US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字符设备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21" name="TextBox 15"/>
            <p:cNvSpPr txBox="1"/>
            <p:nvPr/>
          </p:nvSpPr>
          <p:spPr>
            <a:xfrm>
              <a:off x="1043608" y="1306951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033498" y="1474024"/>
            <a:ext cx="1379055" cy="400110"/>
            <a:chOff x="1049805" y="1964908"/>
            <a:chExt cx="1379055" cy="400110"/>
          </a:xfrm>
        </p:grpSpPr>
        <p:sp>
          <p:nvSpPr>
            <p:cNvPr id="28" name="内容占位符 2"/>
            <p:cNvSpPr txBox="1">
              <a:spLocks/>
            </p:cNvSpPr>
            <p:nvPr/>
          </p:nvSpPr>
          <p:spPr>
            <a:xfrm>
              <a:off x="1394986" y="1995686"/>
              <a:ext cx="1033874" cy="369332"/>
            </a:xfrm>
            <a:prstGeom prst="rect">
              <a:avLst/>
            </a:prstGeom>
          </p:spPr>
          <p:txBody>
            <a:bodyPr>
              <a:spAutoFit/>
            </a:bodyPr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kumimoji="0" lang="zh-CN" altLang="en-US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块设备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22" name="TextBox 15"/>
            <p:cNvSpPr txBox="1"/>
            <p:nvPr/>
          </p:nvSpPr>
          <p:spPr>
            <a:xfrm>
              <a:off x="1049805" y="1964908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033498" y="1853852"/>
            <a:ext cx="1599566" cy="400110"/>
            <a:chOff x="1043608" y="2629740"/>
            <a:chExt cx="1599566" cy="400110"/>
          </a:xfrm>
        </p:grpSpPr>
        <p:sp>
          <p:nvSpPr>
            <p:cNvPr id="18" name="内容占位符 2"/>
            <p:cNvSpPr txBox="1">
              <a:spLocks/>
            </p:cNvSpPr>
            <p:nvPr/>
          </p:nvSpPr>
          <p:spPr>
            <a:xfrm>
              <a:off x="1394986" y="2657338"/>
              <a:ext cx="124818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kumimoji="0" lang="zh-CN" altLang="en-US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网络设备</a:t>
              </a:r>
              <a:endParaRPr kumimoji="0" lang="en-US" altLang="zh-CN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23" name="TextBox 15"/>
            <p:cNvSpPr txBox="1"/>
            <p:nvPr/>
          </p:nvSpPr>
          <p:spPr>
            <a:xfrm>
              <a:off x="1043608" y="2629740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2" name="标题 1"/>
          <p:cNvSpPr txBox="1">
            <a:spLocks/>
          </p:cNvSpPr>
          <p:nvPr/>
        </p:nvSpPr>
        <p:spPr>
          <a:xfrm>
            <a:off x="428596" y="227678"/>
            <a:ext cx="8229600" cy="553998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设备访问特征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1529959" y="2741049"/>
            <a:ext cx="3895667" cy="860891"/>
            <a:chOff x="4272979" y="1802835"/>
            <a:chExt cx="3895667" cy="860891"/>
          </a:xfrm>
        </p:grpSpPr>
        <p:pic>
          <p:nvPicPr>
            <p:cNvPr id="14" name="图片 13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72979" y="1894911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5" name="内容占位符 2"/>
            <p:cNvSpPr txBox="1">
              <a:spLocks/>
            </p:cNvSpPr>
            <p:nvPr/>
          </p:nvSpPr>
          <p:spPr>
            <a:xfrm>
              <a:off x="4405543" y="1802835"/>
              <a:ext cx="1176750" cy="341632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kumimoji="0" lang="en-US" altLang="zh-CN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I/O</a:t>
              </a:r>
              <a:r>
                <a:rPr kumimoji="0" lang="zh-CN" alt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命令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16" name="图片 15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27278" y="214341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7" name="内容占位符 2"/>
            <p:cNvSpPr txBox="1">
              <a:spLocks/>
            </p:cNvSpPr>
            <p:nvPr/>
          </p:nvSpPr>
          <p:spPr>
            <a:xfrm>
              <a:off x="4659842" y="2064042"/>
              <a:ext cx="2722986" cy="313932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zh-CN" sz="1600" dirty="0" smtClean="0">
                  <a:sym typeface="宋体" charset="0"/>
                </a:rPr>
                <a:t>send/receive </a:t>
              </a:r>
              <a:r>
                <a:rPr lang="zh-CN" altLang="en-US" sz="1600" dirty="0" smtClean="0">
                  <a:sym typeface="宋体" charset="0"/>
                </a:rPr>
                <a:t>网络报文</a:t>
              </a:r>
              <a:endPara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</a:endParaRPr>
            </a:p>
          </p:txBody>
        </p:sp>
        <p:pic>
          <p:nvPicPr>
            <p:cNvPr id="19" name="图片 1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27278" y="242917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0" name="内容占位符 2"/>
            <p:cNvSpPr txBox="1">
              <a:spLocks/>
            </p:cNvSpPr>
            <p:nvPr/>
          </p:nvSpPr>
          <p:spPr>
            <a:xfrm>
              <a:off x="4659842" y="2349794"/>
              <a:ext cx="3508804" cy="313932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sz="1600" dirty="0" smtClean="0">
                  <a:sym typeface="宋体" charset="0"/>
                </a:rPr>
                <a:t>通过网络接口支持多种网络协议</a:t>
              </a:r>
              <a:endPara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1540789" y="2211710"/>
            <a:ext cx="3832021" cy="592793"/>
            <a:chOff x="4283809" y="1273496"/>
            <a:chExt cx="3832021" cy="592793"/>
          </a:xfrm>
        </p:grpSpPr>
        <p:pic>
          <p:nvPicPr>
            <p:cNvPr id="25" name="图片 24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83809" y="1365365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6" name="内容占位符 2"/>
            <p:cNvSpPr txBox="1">
              <a:spLocks/>
            </p:cNvSpPr>
            <p:nvPr/>
          </p:nvSpPr>
          <p:spPr>
            <a:xfrm>
              <a:off x="4416373" y="1273496"/>
              <a:ext cx="3455988" cy="341632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sz="1800" dirty="0" smtClean="0">
                  <a:sym typeface="宋体" charset="0"/>
                </a:rPr>
                <a:t>访问特征</a:t>
              </a:r>
              <a:endParaRPr lang="en-US" altLang="zh-CN" sz="1800" dirty="0" smtClean="0">
                <a:sym typeface="宋体" charset="0"/>
              </a:endParaRPr>
            </a:p>
          </p:txBody>
        </p:sp>
        <p:sp>
          <p:nvSpPr>
            <p:cNvPr id="27" name="内容占位符 2"/>
            <p:cNvSpPr txBox="1">
              <a:spLocks/>
            </p:cNvSpPr>
            <p:nvPr/>
          </p:nvSpPr>
          <p:spPr>
            <a:xfrm>
              <a:off x="4659842" y="1552357"/>
              <a:ext cx="3455988" cy="313932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sz="1600" dirty="0" smtClean="0">
                  <a:sym typeface="宋体" charset="0"/>
                </a:rPr>
                <a:t>格式化报文交换</a:t>
              </a:r>
              <a:endPara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</a:endParaRPr>
            </a:p>
          </p:txBody>
        </p:sp>
        <p:pic>
          <p:nvPicPr>
            <p:cNvPr id="29" name="图片 2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27278" y="1646187"/>
              <a:ext cx="151066" cy="148997"/>
            </a:xfrm>
            <a:prstGeom prst="rect">
              <a:avLst/>
            </a:prstGeom>
            <a:effectLst/>
          </p:spPr>
        </p:pic>
      </p:grpSp>
    </p:spTree>
    <p:extLst>
      <p:ext uri="{BB962C8B-B14F-4D97-AF65-F5344CB8AC3E}">
        <p14:creationId xmlns:p14="http://schemas.microsoft.com/office/powerpoint/2010/main" val="7079279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3851920" y="1203598"/>
            <a:ext cx="3425816" cy="3141893"/>
            <a:chOff x="4203805" y="1203598"/>
            <a:chExt cx="3425816" cy="3141893"/>
          </a:xfrm>
        </p:grpSpPr>
        <p:sp>
          <p:nvSpPr>
            <p:cNvPr id="24" name="矩形 23"/>
            <p:cNvSpPr/>
            <p:nvPr/>
          </p:nvSpPr>
          <p:spPr>
            <a:xfrm>
              <a:off x="4986415" y="1223454"/>
              <a:ext cx="2643206" cy="2786082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5" name="直接连接符 24"/>
            <p:cNvCxnSpPr/>
            <p:nvPr/>
          </p:nvCxnSpPr>
          <p:spPr>
            <a:xfrm rot="10800000" flipH="1">
              <a:off x="4986415" y="1794958"/>
              <a:ext cx="2643206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rot="10800000" flipH="1">
              <a:off x="4986415" y="2366462"/>
              <a:ext cx="2643206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 rot="10800000" flipH="1">
              <a:off x="4986415" y="3152280"/>
              <a:ext cx="2643206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9"/>
            <p:cNvSpPr txBox="1"/>
            <p:nvPr/>
          </p:nvSpPr>
          <p:spPr>
            <a:xfrm>
              <a:off x="5428883" y="1203598"/>
              <a:ext cx="175080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600" b="1" dirty="0" smtClean="0">
                  <a:solidFill>
                    <a:srgbClr val="11576A"/>
                  </a:solidFill>
                  <a:latin typeface="+mn-ea"/>
                </a:rPr>
                <a:t>I/O</a:t>
              </a:r>
              <a:r>
                <a:rPr lang="zh-CN" altLang="en-US" sz="1600" b="1" dirty="0" smtClean="0">
                  <a:solidFill>
                    <a:srgbClr val="11576A"/>
                  </a:solidFill>
                  <a:latin typeface="+mn-ea"/>
                </a:rPr>
                <a:t>请求处理</a:t>
              </a:r>
              <a:r>
                <a:rPr lang="zh-CN" altLang="en-US" sz="1600" b="1" dirty="0" smtClean="0">
                  <a:solidFill>
                    <a:srgbClr val="11576A"/>
                  </a:solidFill>
                  <a:latin typeface="+mn-ea"/>
                </a:rPr>
                <a:t>过程</a:t>
              </a:r>
              <a:endParaRPr lang="en-US" altLang="zh-CN" sz="1600" b="1" dirty="0" smtClean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33" name="TextBox 10"/>
            <p:cNvSpPr txBox="1"/>
            <p:nvPr/>
          </p:nvSpPr>
          <p:spPr>
            <a:xfrm>
              <a:off x="5788469" y="1915871"/>
              <a:ext cx="97975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spc="-100" dirty="0" smtClean="0">
                  <a:solidFill>
                    <a:srgbClr val="11576A"/>
                  </a:solidFill>
                  <a:latin typeface="+mn-ea"/>
                </a:rPr>
                <a:t>设备驱动</a:t>
              </a:r>
              <a:endParaRPr lang="zh-CN" altLang="en-US" sz="16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34" name="TextBox 11"/>
            <p:cNvSpPr txBox="1"/>
            <p:nvPr/>
          </p:nvSpPr>
          <p:spPr>
            <a:xfrm>
              <a:off x="5765202" y="2592140"/>
              <a:ext cx="10182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spc="-100" dirty="0" smtClean="0">
                  <a:solidFill>
                    <a:srgbClr val="11576A"/>
                  </a:solidFill>
                  <a:latin typeface="+mn-ea"/>
                </a:rPr>
                <a:t>中断处理</a:t>
              </a:r>
              <a:endParaRPr lang="zh-CN" altLang="en-US" sz="16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35" name="TextBox 12"/>
            <p:cNvSpPr txBox="1"/>
            <p:nvPr/>
          </p:nvSpPr>
          <p:spPr>
            <a:xfrm>
              <a:off x="5749449" y="3323859"/>
              <a:ext cx="1018227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600" b="1" dirty="0" smtClean="0">
                  <a:solidFill>
                    <a:srgbClr val="11576A"/>
                  </a:solidFill>
                  <a:latin typeface="+mn-ea"/>
                </a:rPr>
                <a:t>硬件控制</a:t>
              </a:r>
            </a:p>
            <a:p>
              <a:pPr algn="ctr"/>
              <a:r>
                <a:rPr lang="zh-CN" altLang="en-US" sz="1600" b="1" dirty="0" smtClean="0">
                  <a:solidFill>
                    <a:srgbClr val="11576A"/>
                  </a:solidFill>
                  <a:latin typeface="+mn-ea"/>
                </a:rPr>
                <a:t>数据传送</a:t>
              </a:r>
              <a:endParaRPr lang="en-US" altLang="zh-CN" sz="1600" b="1" dirty="0" smtClean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42" name="左大括号 41"/>
            <p:cNvSpPr/>
            <p:nvPr/>
          </p:nvSpPr>
          <p:spPr>
            <a:xfrm>
              <a:off x="4772101" y="1223454"/>
              <a:ext cx="142876" cy="571504"/>
            </a:xfrm>
            <a:prstGeom prst="leftBrac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左大括号 42"/>
            <p:cNvSpPr/>
            <p:nvPr/>
          </p:nvSpPr>
          <p:spPr>
            <a:xfrm>
              <a:off x="4772101" y="1814008"/>
              <a:ext cx="142876" cy="2196000"/>
            </a:xfrm>
            <a:prstGeom prst="leftBrac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TextBox 32"/>
            <p:cNvSpPr txBox="1"/>
            <p:nvPr/>
          </p:nvSpPr>
          <p:spPr>
            <a:xfrm>
              <a:off x="4203805" y="1326709"/>
              <a:ext cx="5950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dirty="0" smtClean="0">
                  <a:solidFill>
                    <a:srgbClr val="11576A"/>
                  </a:solidFill>
                  <a:latin typeface="+mn-ea"/>
                </a:rPr>
                <a:t>用户</a:t>
              </a:r>
              <a:endParaRPr lang="zh-CN" altLang="en-US" sz="16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49" name="TextBox 47"/>
            <p:cNvSpPr txBox="1"/>
            <p:nvPr/>
          </p:nvSpPr>
          <p:spPr>
            <a:xfrm>
              <a:off x="5589669" y="4006937"/>
              <a:ext cx="5950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dirty="0" smtClean="0">
                  <a:solidFill>
                    <a:srgbClr val="11576A"/>
                  </a:solidFill>
                  <a:latin typeface="+mn-ea"/>
                </a:rPr>
                <a:t>时间</a:t>
              </a:r>
              <a:endParaRPr lang="zh-CN" altLang="en-US" sz="1600" b="1" dirty="0">
                <a:solidFill>
                  <a:srgbClr val="11576A"/>
                </a:solidFill>
                <a:latin typeface="+mn-ea"/>
              </a:endParaRPr>
            </a:p>
          </p:txBody>
        </p:sp>
        <p:cxnSp>
          <p:nvCxnSpPr>
            <p:cNvPr id="50" name="直接箭头连接符 49"/>
            <p:cNvCxnSpPr>
              <a:stCxn id="49" idx="3"/>
            </p:cNvCxnSpPr>
            <p:nvPr/>
          </p:nvCxnSpPr>
          <p:spPr>
            <a:xfrm flipV="1">
              <a:off x="6184704" y="4173616"/>
              <a:ext cx="755702" cy="2598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32"/>
            <p:cNvSpPr txBox="1"/>
            <p:nvPr/>
          </p:nvSpPr>
          <p:spPr>
            <a:xfrm>
              <a:off x="4207208" y="2742288"/>
              <a:ext cx="5950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dirty="0" smtClean="0">
                  <a:solidFill>
                    <a:srgbClr val="11576A"/>
                  </a:solidFill>
                  <a:latin typeface="+mn-ea"/>
                </a:rPr>
                <a:t>内核</a:t>
              </a:r>
              <a:endParaRPr lang="zh-CN" altLang="en-US" sz="1600" b="1" dirty="0">
                <a:solidFill>
                  <a:srgbClr val="11576A"/>
                </a:solidFill>
                <a:latin typeface="+mn-ea"/>
              </a:endParaRPr>
            </a:p>
          </p:txBody>
        </p:sp>
      </p:grpSp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53998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>
                <a:sym typeface="宋体" charset="0"/>
              </a:rPr>
              <a:t>同步与异步I/O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403636" y="1245083"/>
            <a:ext cx="2726975" cy="400110"/>
            <a:chOff x="150818" y="1263571"/>
            <a:chExt cx="2726975" cy="400110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448901" y="1263571"/>
              <a:ext cx="242889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kumimoji="0" lang="zh-CN" altLang="en-US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阻塞</a:t>
              </a:r>
              <a:r>
                <a:rPr lang="zh-CN" altLang="en-US" dirty="0" smtClean="0">
                  <a:sym typeface="宋体" charset="0"/>
                </a:rPr>
                <a:t>I/O: “</a:t>
              </a:r>
              <a:r>
                <a:rPr lang="zh-CN" altLang="en-US" dirty="0" smtClean="0">
                  <a:solidFill>
                    <a:srgbClr val="C00000"/>
                  </a:solidFill>
                  <a:sym typeface="宋体" charset="0"/>
                </a:rPr>
                <a:t>Wait</a:t>
              </a:r>
              <a:r>
                <a:rPr lang="zh-CN" altLang="en-US" dirty="0" smtClean="0">
                  <a:sym typeface="宋体" charset="0"/>
                </a:rPr>
                <a:t>”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50818" y="1263571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568347" y="1645193"/>
            <a:ext cx="3427589" cy="590931"/>
            <a:chOff x="568347" y="1609368"/>
            <a:chExt cx="3427589" cy="590931"/>
          </a:xfrm>
        </p:grpSpPr>
        <p:pic>
          <p:nvPicPr>
            <p:cNvPr id="29" name="图片 2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8347" y="1693787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0" name="内容占位符 2"/>
            <p:cNvSpPr txBox="1">
              <a:spLocks/>
            </p:cNvSpPr>
            <p:nvPr/>
          </p:nvSpPr>
          <p:spPr>
            <a:xfrm>
              <a:off x="699949" y="1609368"/>
              <a:ext cx="3295987" cy="590931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sz="1800" dirty="0" smtClean="0">
                  <a:sym typeface="宋体" charset="0"/>
                </a:rPr>
                <a:t>读数据</a:t>
              </a:r>
              <a:r>
                <a:rPr lang="en-US" altLang="zh-CN" sz="1800" dirty="0" smtClean="0">
                  <a:sym typeface="宋体" charset="0"/>
                </a:rPr>
                <a:t>(read)</a:t>
              </a:r>
              <a:r>
                <a:rPr lang="zh-CN" altLang="en-US" sz="1800" dirty="0" smtClean="0">
                  <a:sym typeface="宋体" charset="0"/>
                </a:rPr>
                <a:t>时，进程将进入等待状态，直到完成数据读出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548883" y="2250644"/>
            <a:ext cx="3447053" cy="840230"/>
            <a:chOff x="548883" y="2250644"/>
            <a:chExt cx="3447053" cy="840230"/>
          </a:xfrm>
        </p:grpSpPr>
        <p:sp>
          <p:nvSpPr>
            <p:cNvPr id="28" name="内容占位符 2"/>
            <p:cNvSpPr txBox="1">
              <a:spLocks/>
            </p:cNvSpPr>
            <p:nvPr/>
          </p:nvSpPr>
          <p:spPr>
            <a:xfrm>
              <a:off x="687368" y="2250644"/>
              <a:ext cx="3308568" cy="840230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sz="1800" dirty="0" smtClean="0">
                  <a:sym typeface="宋体" charset="0"/>
                </a:rPr>
                <a:t>写数据</a:t>
              </a:r>
              <a:r>
                <a:rPr lang="en-US" altLang="zh-CN" sz="1800" dirty="0" smtClean="0">
                  <a:sym typeface="宋体" charset="0"/>
                </a:rPr>
                <a:t>(write)</a:t>
              </a:r>
              <a:r>
                <a:rPr lang="zh-CN" altLang="en-US" sz="1800" dirty="0" smtClean="0">
                  <a:sym typeface="宋体" charset="0"/>
                </a:rPr>
                <a:t>时，进程将进入等待状态，直到设备完成数据写入处理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</a:endParaRPr>
            </a:p>
          </p:txBody>
        </p:sp>
        <p:pic>
          <p:nvPicPr>
            <p:cNvPr id="23" name="图片 2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8883" y="2336426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6" name="组合 5"/>
          <p:cNvGrpSpPr/>
          <p:nvPr/>
        </p:nvGrpSpPr>
        <p:grpSpPr>
          <a:xfrm>
            <a:off x="6623786" y="1575552"/>
            <a:ext cx="252000" cy="2160000"/>
            <a:chOff x="7021597" y="1570134"/>
            <a:chExt cx="252000" cy="2160000"/>
          </a:xfrm>
        </p:grpSpPr>
        <p:cxnSp>
          <p:nvCxnSpPr>
            <p:cNvPr id="36" name="直接连接符 35"/>
            <p:cNvCxnSpPr/>
            <p:nvPr/>
          </p:nvCxnSpPr>
          <p:spPr>
            <a:xfrm flipV="1">
              <a:off x="7021597" y="3719437"/>
              <a:ext cx="252000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箭头连接符 38"/>
            <p:cNvCxnSpPr/>
            <p:nvPr/>
          </p:nvCxnSpPr>
          <p:spPr>
            <a:xfrm rot="16200000" flipV="1">
              <a:off x="6173178" y="2650134"/>
              <a:ext cx="2160000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1" name="直接箭头连接符 40"/>
          <p:cNvCxnSpPr/>
          <p:nvPr/>
        </p:nvCxnSpPr>
        <p:spPr>
          <a:xfrm rot="16200000" flipV="1">
            <a:off x="4621085" y="1952880"/>
            <a:ext cx="828000" cy="0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5026499" y="3172740"/>
            <a:ext cx="252000" cy="576000"/>
            <a:chOff x="5344544" y="3156625"/>
            <a:chExt cx="252000" cy="576000"/>
          </a:xfrm>
        </p:grpSpPr>
        <p:cxnSp>
          <p:nvCxnSpPr>
            <p:cNvPr id="40" name="直接连接符 39"/>
            <p:cNvCxnSpPr/>
            <p:nvPr/>
          </p:nvCxnSpPr>
          <p:spPr>
            <a:xfrm flipV="1">
              <a:off x="5344544" y="3719437"/>
              <a:ext cx="252000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/>
            <p:cNvCxnSpPr/>
            <p:nvPr/>
          </p:nvCxnSpPr>
          <p:spPr>
            <a:xfrm rot="16200000" flipV="1">
              <a:off x="5065130" y="3444625"/>
              <a:ext cx="576000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弧形 47"/>
          <p:cNvSpPr/>
          <p:nvPr/>
        </p:nvSpPr>
        <p:spPr>
          <a:xfrm rot="-8100000">
            <a:off x="4876243" y="2245668"/>
            <a:ext cx="1042642" cy="1042642"/>
          </a:xfrm>
          <a:prstGeom prst="arc">
            <a:avLst/>
          </a:prstGeom>
          <a:ln w="3810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Box 9"/>
          <p:cNvSpPr txBox="1"/>
          <p:nvPr/>
        </p:nvSpPr>
        <p:spPr>
          <a:xfrm>
            <a:off x="5151537" y="1439831"/>
            <a:ext cx="16017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solidFill>
                  <a:srgbClr val="11576A"/>
                </a:solidFill>
                <a:latin typeface="+mn-ea"/>
              </a:rPr>
              <a:t>——</a:t>
            </a:r>
            <a:r>
              <a:rPr lang="zh-CN" altLang="en-US" sz="1600" b="1" dirty="0" smtClean="0">
                <a:solidFill>
                  <a:srgbClr val="11576A"/>
                </a:solidFill>
                <a:latin typeface="+mn-ea"/>
              </a:rPr>
              <a:t> </a:t>
            </a:r>
            <a:r>
              <a:rPr lang="zh-CN" altLang="en-US" sz="1600" b="1" dirty="0" smtClean="0">
                <a:solidFill>
                  <a:srgbClr val="11576A"/>
                </a:solidFill>
                <a:latin typeface="+mn-ea"/>
              </a:rPr>
              <a:t>等待 </a:t>
            </a:r>
            <a:r>
              <a:rPr lang="en-US" altLang="zh-CN" sz="1600" b="1" dirty="0" smtClean="0">
                <a:solidFill>
                  <a:srgbClr val="11576A"/>
                </a:solidFill>
                <a:latin typeface="+mn-ea"/>
              </a:rPr>
              <a:t>——</a:t>
            </a:r>
            <a:endParaRPr lang="zh-CN" altLang="en-US" sz="1600" b="1" dirty="0">
              <a:solidFill>
                <a:srgbClr val="11576A"/>
              </a:solidFill>
              <a:latin typeface="+mn-ea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38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微软雅黑">
      <a:majorFont>
        <a:latin typeface="MS PGothic"/>
        <a:ea typeface="微软雅黑"/>
        <a:cs typeface=""/>
      </a:majorFont>
      <a:minorFont>
        <a:latin typeface="MS P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7345</TotalTime>
  <Words>411</Words>
  <Application>Microsoft Office PowerPoint</Application>
  <PresentationFormat>全屏显示(16:9)</PresentationFormat>
  <Paragraphs>122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MS PGothic</vt:lpstr>
      <vt:lpstr>宋体</vt:lpstr>
      <vt:lpstr>微软雅黑</vt:lpstr>
      <vt:lpstr>张海山锐谐体2.0-授权联系：Samtype@QQ.com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SSL</cp:lastModifiedBy>
  <cp:revision>1073</cp:revision>
  <dcterms:created xsi:type="dcterms:W3CDTF">2015-01-11T06:38:50Z</dcterms:created>
  <dcterms:modified xsi:type="dcterms:W3CDTF">2015-04-23T03:27:40Z</dcterms:modified>
</cp:coreProperties>
</file>