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1" r:id="rId2"/>
    <p:sldId id="612" r:id="rId3"/>
    <p:sldId id="614" r:id="rId4"/>
    <p:sldId id="615" r:id="rId5"/>
    <p:sldId id="616" r:id="rId6"/>
    <p:sldId id="607" r:id="rId7"/>
    <p:sldId id="64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49">
          <p15:clr>
            <a:srgbClr val="A4A3A4"/>
          </p15:clr>
        </p15:guide>
        <p15:guide id="4" pos="25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1C8"/>
    <a:srgbClr val="0093DD"/>
    <a:srgbClr val="11576A"/>
    <a:srgbClr val="005072"/>
    <a:srgbClr val="CCFFFF"/>
    <a:srgbClr val="33FFFF"/>
    <a:srgbClr val="CC9900"/>
    <a:srgbClr val="CCCCCC"/>
    <a:srgbClr val="666666"/>
    <a:srgbClr val="FFF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353" autoAdjust="0"/>
  </p:normalViewPr>
  <p:slideViewPr>
    <p:cSldViewPr>
      <p:cViewPr varScale="1">
        <p:scale>
          <a:sx n="108" d="100"/>
          <a:sy n="108" d="100"/>
        </p:scale>
        <p:origin x="211" y="77"/>
      </p:cViewPr>
      <p:guideLst>
        <p:guide orient="horz" pos="1620"/>
        <p:guide pos="2880"/>
        <p:guide orient="horz" pos="849"/>
        <p:guide pos="2562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dirty="0" smtClean="0"/>
              <a:t>I/O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27142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I/O</a:t>
            </a:r>
            <a:r>
              <a:rPr lang="zh-CN" altLang="en-US" dirty="0" smtClean="0">
                <a:solidFill>
                  <a:srgbClr val="C00000"/>
                </a:solidFill>
              </a:rPr>
              <a:t>结构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27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70045"/>
            <a:ext cx="171451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en-US" altLang="zh-CN" dirty="0" smtClean="0"/>
              <a:t>I/O</a:t>
            </a:r>
            <a:r>
              <a:rPr lang="zh-CN" altLang="en-US" dirty="0" smtClean="0"/>
              <a:t>数据传输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4893" y="167004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2723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磁盘调度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2723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70816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磁盘缓存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7081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I/O 结构: 一个实际例子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09108" y="1436452"/>
            <a:ext cx="2786082" cy="1270326"/>
            <a:chOff x="4355976" y="1444300"/>
            <a:chExt cx="2786082" cy="1270326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4355976" y="1444300"/>
              <a:ext cx="131962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北桥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998" y="18687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4763561" y="1763948"/>
              <a:ext cx="80686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内存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998" y="21539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4763561" y="2087242"/>
              <a:ext cx="237849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AGP/PCI-Express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998" y="2439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4763561" y="2372994"/>
              <a:ext cx="202130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Built-in display</a:t>
              </a:r>
              <a:endParaRPr lang="zh-CN" altLang="en-US" sz="1800" dirty="0">
                <a:sym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286248" y="2658746"/>
            <a:ext cx="2786082" cy="2413334"/>
            <a:chOff x="4286248" y="2658746"/>
            <a:chExt cx="2786082" cy="2413334"/>
          </a:xfrm>
        </p:grpSpPr>
        <p:sp>
          <p:nvSpPr>
            <p:cNvPr id="29" name="内容占位符 2"/>
            <p:cNvSpPr txBox="1">
              <a:spLocks/>
            </p:cNvSpPr>
            <p:nvPr/>
          </p:nvSpPr>
          <p:spPr>
            <a:xfrm>
              <a:off x="4286248" y="2658746"/>
              <a:ext cx="131962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南桥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0450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4693833" y="2940294"/>
              <a:ext cx="130692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ATA/IDE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3302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4693833" y="3263588"/>
              <a:ext cx="1021175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PCI总线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6160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4693833" y="3549340"/>
              <a:ext cx="230705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USB/Firewire总线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3940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4693833" y="3835650"/>
              <a:ext cx="237849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Serial/Parallel接口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42256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4693833" y="4158944"/>
              <a:ext cx="159267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DMA 控制器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4511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4693833" y="4444696"/>
              <a:ext cx="202130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Interrupt控制器</a:t>
              </a:r>
              <a:endParaRPr lang="zh-CN" altLang="en-US" sz="1800" dirty="0">
                <a:sym typeface="宋体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70" y="479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4693833" y="4730448"/>
              <a:ext cx="2378497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RTC, ACPI, BIOS, …</a:t>
              </a:r>
              <a:endParaRPr lang="zh-CN" altLang="en-US" sz="1800" dirty="0"/>
            </a:p>
          </p:txBody>
        </p:sp>
      </p:grpSp>
      <p:cxnSp>
        <p:nvCxnSpPr>
          <p:cNvPr id="45" name="直接连接符 44"/>
          <p:cNvCxnSpPr/>
          <p:nvPr/>
        </p:nvCxnSpPr>
        <p:spPr>
          <a:xfrm rot="16200000" flipH="1">
            <a:off x="-10572856" y="2285998"/>
            <a:ext cx="1314459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57290" y="1214428"/>
            <a:ext cx="1714512" cy="785818"/>
            <a:chOff x="1357290" y="1214428"/>
            <a:chExt cx="1714512" cy="785818"/>
          </a:xfrm>
        </p:grpSpPr>
        <p:sp>
          <p:nvSpPr>
            <p:cNvPr id="49" name="矩形 48"/>
            <p:cNvSpPr/>
            <p:nvPr/>
          </p:nvSpPr>
          <p:spPr>
            <a:xfrm>
              <a:off x="1357290" y="1214428"/>
              <a:ext cx="1714512" cy="785818"/>
            </a:xfrm>
            <a:prstGeom prst="rect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876408" y="1328736"/>
              <a:ext cx="648000" cy="57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33541" y="1319204"/>
              <a:ext cx="647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Pentium 4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CPU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2811782"/>
            <a:ext cx="3333388" cy="2009014"/>
            <a:chOff x="642910" y="2811782"/>
            <a:chExt cx="3333388" cy="2009014"/>
          </a:xfrm>
        </p:grpSpPr>
        <p:sp>
          <p:nvSpPr>
            <p:cNvPr id="81" name="矩形 80"/>
            <p:cNvSpPr/>
            <p:nvPr/>
          </p:nvSpPr>
          <p:spPr>
            <a:xfrm>
              <a:off x="2120248" y="2811782"/>
              <a:ext cx="142876" cy="1620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500298" y="3837659"/>
              <a:ext cx="1476000" cy="123134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95536" y="3798896"/>
              <a:ext cx="513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spc="-150" dirty="0" smtClean="0">
                  <a:solidFill>
                    <a:schemeClr val="bg1"/>
                  </a:solidFill>
                  <a:latin typeface="+mn-ea"/>
                </a:rPr>
                <a:t>133MB/s</a:t>
              </a:r>
              <a:endParaRPr lang="zh-CN" altLang="en-US" sz="800" b="1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077888" y="3754446"/>
              <a:ext cx="792000" cy="144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5984" y="2857502"/>
              <a:ext cx="6479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266MB/s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47778" y="2849563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ATA100</a:t>
              </a:r>
            </a:p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IDE</a:t>
              </a:r>
            </a:p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drives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9320000">
              <a:off x="1479510" y="3785591"/>
              <a:ext cx="1332000" cy="144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 rot="2700000">
              <a:off x="2363103" y="4133805"/>
              <a:ext cx="504000" cy="144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738420" y="4162438"/>
              <a:ext cx="142876" cy="633416"/>
              <a:chOff x="2643174" y="4071948"/>
              <a:chExt cx="142876" cy="714380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2643174" y="4071948"/>
                <a:ext cx="142876" cy="714380"/>
              </a:xfrm>
              <a:prstGeom prst="rect">
                <a:avLst/>
              </a:prstGeom>
              <a:solidFill>
                <a:srgbClr val="CC9900"/>
              </a:solidFill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5400000">
                <a:off x="2462619" y="4443009"/>
                <a:ext cx="504000" cy="1588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2605084" y="3986221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CNR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76408" y="3521082"/>
              <a:ext cx="648000" cy="57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33541" y="3497267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I/O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Controller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Hub 2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(ICH2)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876408" y="4429138"/>
              <a:ext cx="648000" cy="35719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833541" y="4405323"/>
              <a:ext cx="643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Flash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BIOS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3805234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02" name="矩形 101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3414703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05" name="矩形 104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3609965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08" name="矩形 107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3219434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矩形 110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3009890" y="3643320"/>
              <a:ext cx="142876" cy="1143008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114" name="矩形 113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3176574" y="3457584"/>
              <a:ext cx="6415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PCI slots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立方体 117"/>
            <p:cNvSpPr/>
            <p:nvPr/>
          </p:nvSpPr>
          <p:spPr>
            <a:xfrm>
              <a:off x="2571736" y="3143254"/>
              <a:ext cx="285752" cy="357190"/>
            </a:xfrm>
            <a:prstGeom prst="cub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立方体 118"/>
            <p:cNvSpPr/>
            <p:nvPr/>
          </p:nvSpPr>
          <p:spPr>
            <a:xfrm>
              <a:off x="2838443" y="3047994"/>
              <a:ext cx="285752" cy="357190"/>
            </a:xfrm>
            <a:prstGeom prst="cub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295378" y="3571882"/>
              <a:ext cx="576000" cy="123134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296802" y="3408275"/>
              <a:ext cx="122400" cy="216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50" name="Picture 2" descr="C:\Users\tf-pc\Desktop\硬盘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7739" y="2886077"/>
              <a:ext cx="459534" cy="642942"/>
            </a:xfrm>
            <a:prstGeom prst="rect">
              <a:avLst/>
            </a:prstGeom>
            <a:noFill/>
          </p:spPr>
        </p:pic>
        <p:pic>
          <p:nvPicPr>
            <p:cNvPr id="122" name="Picture 2" descr="C:\Users\tf-pc\Desktop\硬盘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4388" y="2886077"/>
              <a:ext cx="459534" cy="642942"/>
            </a:xfrm>
            <a:prstGeom prst="rect">
              <a:avLst/>
            </a:prstGeom>
            <a:noFill/>
          </p:spPr>
        </p:pic>
        <p:pic>
          <p:nvPicPr>
            <p:cNvPr id="2051" name="Picture 3" descr="C:\Users\tf-pc\Desktop\13G58PICYy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690535" y="3594462"/>
              <a:ext cx="461940" cy="477486"/>
            </a:xfrm>
            <a:prstGeom prst="rect">
              <a:avLst/>
            </a:prstGeom>
            <a:noFill/>
          </p:spPr>
        </p:pic>
        <p:pic>
          <p:nvPicPr>
            <p:cNvPr id="2052" name="Picture 4" descr="C:\Users\tf-pc\Desktop\图片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42989" y="3986223"/>
              <a:ext cx="591715" cy="785818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642910" y="4046548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10/100</a:t>
              </a:r>
            </a:p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Ethernet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42976" y="4605352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USB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4348" y="979907"/>
            <a:ext cx="3314727" cy="2130013"/>
            <a:chOff x="714348" y="979907"/>
            <a:chExt cx="3314727" cy="2130013"/>
          </a:xfrm>
        </p:grpSpPr>
        <p:grpSp>
          <p:nvGrpSpPr>
            <p:cNvPr id="57" name="组合 56"/>
            <p:cNvGrpSpPr/>
            <p:nvPr/>
          </p:nvGrpSpPr>
          <p:grpSpPr>
            <a:xfrm>
              <a:off x="2505061" y="2271716"/>
              <a:ext cx="1152000" cy="246221"/>
              <a:chOff x="2505061" y="2271716"/>
              <a:chExt cx="1152000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5061" y="2309813"/>
                <a:ext cx="1152000" cy="180000"/>
              </a:xfrm>
              <a:prstGeom prst="rect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528869" y="2271716"/>
                <a:ext cx="6880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1.6GB/s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2505061" y="2533653"/>
              <a:ext cx="1152000" cy="246221"/>
              <a:chOff x="2505061" y="2533653"/>
              <a:chExt cx="1152000" cy="246221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505061" y="2571750"/>
                <a:ext cx="1152000" cy="180000"/>
              </a:xfrm>
              <a:prstGeom prst="rect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528869" y="2533653"/>
                <a:ext cx="68800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1.6GB/s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3805234" y="1462076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58" name="矩形 57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3414703" y="1462076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矩形 62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/>
            <p:cNvGrpSpPr/>
            <p:nvPr/>
          </p:nvGrpSpPr>
          <p:grpSpPr>
            <a:xfrm>
              <a:off x="3605209" y="1681160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3214678" y="1681160"/>
              <a:ext cx="142876" cy="1428760"/>
              <a:chOff x="4143372" y="1428742"/>
              <a:chExt cx="142876" cy="1428760"/>
            </a:xfrm>
            <a:solidFill>
              <a:schemeClr val="bg1">
                <a:lumMod val="75000"/>
              </a:schemeClr>
            </a:solidFill>
          </p:grpSpPr>
          <p:sp>
            <p:nvSpPr>
              <p:cNvPr id="69" name="矩形 68"/>
              <p:cNvSpPr/>
              <p:nvPr/>
            </p:nvSpPr>
            <p:spPr>
              <a:xfrm>
                <a:off x="4143372" y="1428742"/>
                <a:ext cx="142876" cy="1428760"/>
              </a:xfrm>
              <a:prstGeom prst="rect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rot="5400000">
                <a:off x="3571868" y="2143122"/>
                <a:ext cx="1285884" cy="1588"/>
              </a:xfrm>
              <a:prstGeom prst="line">
                <a:avLst/>
              </a:prstGeom>
              <a:grp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876408" y="2238375"/>
              <a:ext cx="648000" cy="57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33541" y="2214560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Memory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Controller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Hub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(MCH)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28657" y="2386014"/>
              <a:ext cx="1057271" cy="230832"/>
              <a:chOff x="2505061" y="2271715"/>
              <a:chExt cx="1166642" cy="263128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2505061" y="2309813"/>
                <a:ext cx="1152000" cy="180000"/>
              </a:xfrm>
              <a:prstGeom prst="rect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120353" y="2271715"/>
                <a:ext cx="551350" cy="263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b="1" dirty="0" smtClean="0">
                    <a:solidFill>
                      <a:schemeClr val="bg1"/>
                    </a:solidFill>
                    <a:latin typeface="+mn-ea"/>
                  </a:rPr>
                  <a:t>1GB/s</a:t>
                </a:r>
                <a:endParaRPr lang="zh-CN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1071538" y="2285998"/>
              <a:ext cx="357190" cy="42862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28671" y="2266946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AGP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4x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823883" y="1809747"/>
              <a:ext cx="142876" cy="1143008"/>
            </a:xfrm>
            <a:prstGeom prst="rect">
              <a:avLst/>
            </a:prstGeom>
            <a:solidFill>
              <a:srgbClr val="CC9900"/>
            </a:solidFill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 rot="16200000" flipH="1">
              <a:off x="430981" y="2393155"/>
              <a:ext cx="92869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139088" y="979907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Dual channel</a:t>
              </a:r>
            </a:p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RDRAM</a:t>
              </a:r>
            </a:p>
            <a:p>
              <a:r>
                <a:rPr lang="en-US" altLang="zh-CN" sz="800" b="1" dirty="0" smtClean="0">
                  <a:solidFill>
                    <a:srgbClr val="11576A"/>
                  </a:solidFill>
                  <a:latin typeface="+mn-ea"/>
                </a:rPr>
                <a:t>memory slots</a:t>
              </a:r>
              <a:endParaRPr lang="zh-CN" altLang="en-US" sz="8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4348" y="153530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AGP</a:t>
              </a:r>
            </a:p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slot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18558" y="2033555"/>
              <a:ext cx="5389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b="1" dirty="0" smtClean="0">
                  <a:solidFill>
                    <a:srgbClr val="11576A"/>
                  </a:solidFill>
                  <a:latin typeface="+mn-ea"/>
                </a:rPr>
                <a:t>3.2GB/s</a:t>
              </a:r>
              <a:endParaRPr lang="zh-CN" altLang="en-US" sz="7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050398" y="1993896"/>
              <a:ext cx="324000" cy="252000"/>
            </a:xfrm>
            <a:prstGeom prst="rect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 smtClean="0">
                <a:sym typeface="宋体" charset="0"/>
              </a:rPr>
              <a:t>CPU</a:t>
            </a:r>
            <a:r>
              <a:rPr lang="zh-CN" altLang="en-US" dirty="0" smtClean="0">
                <a:sym typeface="宋体" charset="0"/>
              </a:rPr>
              <a:t>与设备的连接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57574" y="2743792"/>
            <a:ext cx="2408826" cy="2276230"/>
            <a:chOff x="4489622" y="2367222"/>
            <a:chExt cx="2408826" cy="2276230"/>
          </a:xfrm>
        </p:grpSpPr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89622" y="2367222"/>
              <a:ext cx="2408826" cy="22762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/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设备控制器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4717594" y="3445436"/>
              <a:ext cx="561788" cy="586214"/>
              <a:chOff x="0" y="0"/>
              <a:chExt cx="528" cy="576"/>
            </a:xfr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35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 smtClean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读数据</a:t>
                </a:r>
                <a:endParaRPr lang="zh-CN" altLang="en-US" sz="9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endParaRPr>
              </a:p>
            </p:txBody>
          </p:sp>
          <p:sp>
            <p:nvSpPr>
              <p:cNvPr id="36" name="Rectangle 60"/>
              <p:cNvSpPr>
                <a:spLocks noChangeArrowheads="1"/>
              </p:cNvSpPr>
              <p:nvPr/>
            </p:nvSpPr>
            <p:spPr bwMode="auto">
              <a:xfrm>
                <a:off x="0" y="144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 smtClean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写数据</a:t>
                </a:r>
                <a:endParaRPr lang="zh-CN" altLang="en-US" sz="9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endParaRPr>
              </a:p>
            </p:txBody>
          </p:sp>
          <p:sp>
            <p:nvSpPr>
              <p:cNvPr id="39" name="Rectangle 61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 smtClean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控制</a:t>
                </a:r>
                <a:endParaRPr lang="zh-CN" altLang="en-US" sz="9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endParaRPr>
              </a:p>
            </p:txBody>
          </p:sp>
          <p:sp>
            <p:nvSpPr>
              <p:cNvPr id="40" name="Rectangle 62"/>
              <p:cNvSpPr>
                <a:spLocks noChangeArrowheads="1"/>
              </p:cNvSpPr>
              <p:nvPr/>
            </p:nvSpPr>
            <p:spPr bwMode="auto">
              <a:xfrm>
                <a:off x="0" y="432"/>
                <a:ext cx="528" cy="144"/>
              </a:xfrm>
              <a:prstGeom prst="rect">
                <a:avLst/>
              </a:prstGeom>
              <a:grpFill/>
              <a:ln w="28575">
                <a:solidFill>
                  <a:srgbClr val="005072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zh-CN" altLang="en-US" sz="900" b="1" dirty="0" smtClean="0">
                    <a:solidFill>
                      <a:srgbClr val="11576A"/>
                    </a:solidFill>
                    <a:latin typeface="+mj-ea"/>
                    <a:ea typeface="+mj-ea"/>
                    <a:sym typeface="宋体" charset="0"/>
                  </a:rPr>
                  <a:t>状态</a:t>
                </a:r>
                <a:endParaRPr lang="zh-CN" altLang="en-US" sz="9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endParaRPr>
              </a:p>
            </p:txBody>
          </p:sp>
        </p:grpSp>
        <p:sp>
          <p:nvSpPr>
            <p:cNvPr id="26" name="Rectangle 63"/>
            <p:cNvSpPr>
              <a:spLocks noChangeArrowheads="1"/>
            </p:cNvSpPr>
            <p:nvPr/>
          </p:nvSpPr>
          <p:spPr bwMode="auto">
            <a:xfrm>
              <a:off x="5613198" y="3357039"/>
              <a:ext cx="918867" cy="7281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005072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可寻址存储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  <a:sym typeface="宋体" charset="0"/>
              </a:endParaRPr>
            </a:p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或</a:t>
              </a:r>
            </a:p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队列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sym typeface="宋体" charset="0"/>
              </a:endParaRPr>
            </a:p>
          </p:txBody>
        </p:sp>
        <p:sp>
          <p:nvSpPr>
            <p:cNvPr id="31" name="Text Box 64"/>
            <p:cNvSpPr>
              <a:spLocks noChangeArrowheads="1"/>
            </p:cNvSpPr>
            <p:nvPr/>
          </p:nvSpPr>
          <p:spPr bwMode="auto">
            <a:xfrm>
              <a:off x="4559058" y="4140528"/>
              <a:ext cx="888044" cy="4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寄存器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  <a:sym typeface="宋体" charset="0"/>
              </a:endParaRPr>
            </a:p>
            <a:p>
              <a:pPr marL="228600" indent="-228600" algn="ctr">
                <a:buFont typeface="Arial" charset="0"/>
                <a:buNone/>
              </a:pPr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(</a:t>
              </a:r>
              <a:r>
                <a:rPr lang="zh-CN" altLang="en-US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端口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0x20</a:t>
              </a:r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)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32" name="Rectangle 65"/>
            <p:cNvSpPr>
              <a:spLocks noChangeArrowheads="1"/>
            </p:cNvSpPr>
            <p:nvPr/>
          </p:nvSpPr>
          <p:spPr bwMode="auto">
            <a:xfrm>
              <a:off x="5335212" y="2788272"/>
              <a:ext cx="1452740" cy="48618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硬件控制器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33" name="Text Box 69"/>
            <p:cNvSpPr>
              <a:spLocks noChangeArrowheads="1"/>
            </p:cNvSpPr>
            <p:nvPr/>
          </p:nvSpPr>
          <p:spPr bwMode="auto">
            <a:xfrm>
              <a:off x="5301094" y="4071948"/>
              <a:ext cx="1496938" cy="4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marL="228600" indent="-228600" algn="ctr">
                <a:buFont typeface="Arial" charset="0"/>
                <a:buNone/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内存映射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  <a:sym typeface="宋体" charset="0"/>
              </a:endParaRPr>
            </a:p>
            <a:p>
              <a:pPr marL="228600" indent="-228600" algn="ctr">
                <a:buFont typeface="Arial" charset="0"/>
                <a:buNone/>
              </a:pPr>
              <a:r>
                <a:rPr lang="zh-CN" altLang="en-US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地址</a:t>
              </a:r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: </a:t>
              </a:r>
              <a:r>
                <a:rPr lang="en-US" altLang="zh-CN" sz="1100" b="1" dirty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0x8f008020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34" name="Rectangle 78"/>
            <p:cNvSpPr>
              <a:spLocks noChangeArrowheads="1"/>
            </p:cNvSpPr>
            <p:nvPr/>
          </p:nvSpPr>
          <p:spPr bwMode="auto">
            <a:xfrm>
              <a:off x="4615239" y="2788272"/>
              <a:ext cx="664143" cy="48618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总线接口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04948" y="2996189"/>
            <a:ext cx="1172427" cy="376779"/>
            <a:chOff x="3436996" y="2619619"/>
            <a:chExt cx="1172427" cy="376779"/>
          </a:xfrm>
        </p:grpSpPr>
        <p:sp>
          <p:nvSpPr>
            <p:cNvPr id="42" name="Freeform 83"/>
            <p:cNvSpPr>
              <a:spLocks noChangeArrowheads="1"/>
            </p:cNvSpPr>
            <p:nvPr/>
          </p:nvSpPr>
          <p:spPr bwMode="auto">
            <a:xfrm>
              <a:off x="3453280" y="2619619"/>
              <a:ext cx="1156143" cy="340795"/>
            </a:xfrm>
            <a:custGeom>
              <a:avLst/>
              <a:gdLst>
                <a:gd name="T0" fmla="*/ 0 w 960"/>
                <a:gd name="T1" fmla="*/ 0 h 336"/>
                <a:gd name="T2" fmla="*/ 0 w 960"/>
                <a:gd name="T3" fmla="*/ 65 h 336"/>
                <a:gd name="T4" fmla="*/ 1456 w 960"/>
                <a:gd name="T5" fmla="*/ 65 h 336"/>
                <a:gd name="T6" fmla="*/ 0 60000 65536"/>
                <a:gd name="T7" fmla="*/ 0 60000 65536"/>
                <a:gd name="T8" fmla="*/ 0 60000 65536"/>
                <a:gd name="T9" fmla="*/ 0 w 960"/>
                <a:gd name="T10" fmla="*/ 0 h 336"/>
                <a:gd name="T11" fmla="*/ 960 w 96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36">
                  <a:moveTo>
                    <a:pt x="0" y="0"/>
                  </a:moveTo>
                  <a:lnTo>
                    <a:pt x="0" y="336"/>
                  </a:lnTo>
                  <a:lnTo>
                    <a:pt x="960" y="336"/>
                  </a:lnTo>
                </a:path>
              </a:pathLst>
            </a:custGeom>
            <a:noFill/>
            <a:ln w="38100" cmpd="sng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 Box 84"/>
            <p:cNvSpPr>
              <a:spLocks noChangeArrowheads="1"/>
            </p:cNvSpPr>
            <p:nvPr/>
          </p:nvSpPr>
          <p:spPr bwMode="auto">
            <a:xfrm>
              <a:off x="3436996" y="2721974"/>
              <a:ext cx="1116597" cy="27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marL="228600" indent="-228600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地址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+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数据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53372" y="3456785"/>
            <a:ext cx="2624003" cy="274424"/>
            <a:chOff x="1985420" y="3080215"/>
            <a:chExt cx="2624003" cy="274424"/>
          </a:xfrm>
        </p:grpSpPr>
        <p:sp>
          <p:nvSpPr>
            <p:cNvPr id="52" name="Line 87"/>
            <p:cNvSpPr>
              <a:spLocks noChangeShapeType="1"/>
            </p:cNvSpPr>
            <p:nvPr/>
          </p:nvSpPr>
          <p:spPr bwMode="auto">
            <a:xfrm flipH="1" flipV="1">
              <a:off x="1985420" y="3115109"/>
              <a:ext cx="2624003" cy="116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 Box 89"/>
            <p:cNvSpPr>
              <a:spLocks noChangeArrowheads="1"/>
            </p:cNvSpPr>
            <p:nvPr/>
          </p:nvSpPr>
          <p:spPr bwMode="auto">
            <a:xfrm>
              <a:off x="2376229" y="3080215"/>
              <a:ext cx="1674896" cy="274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/>
            <a:p>
              <a:pPr marL="228600" indent="-228600"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sym typeface="宋体" charset="0"/>
                </a:rPr>
                <a:t>中断请求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</p:grpSp>
      <p:sp>
        <p:nvSpPr>
          <p:cNvPr id="61" name="Rectangle 5"/>
          <p:cNvSpPr>
            <a:spLocks/>
          </p:cNvSpPr>
          <p:nvPr/>
        </p:nvSpPr>
        <p:spPr bwMode="auto">
          <a:xfrm>
            <a:off x="995074" y="1279421"/>
            <a:ext cx="1060767" cy="949108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charset="0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sym typeface="宋体" charset="0"/>
              </a:rPr>
              <a:t>CPU</a:t>
            </a:r>
            <a:endParaRPr lang="zh-CN" altLang="en-US" sz="1200" b="1" dirty="0">
              <a:solidFill>
                <a:schemeClr val="bg1"/>
              </a:solidFill>
              <a:latin typeface="+mj-ea"/>
              <a:ea typeface="+mj-ea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2563" y="2184066"/>
            <a:ext cx="2456514" cy="857485"/>
            <a:chOff x="1594611" y="1807496"/>
            <a:chExt cx="2456514" cy="857485"/>
          </a:xfrm>
        </p:grpSpPr>
        <p:sp>
          <p:nvSpPr>
            <p:cNvPr id="54" name="Freeform 100"/>
            <p:cNvSpPr>
              <a:spLocks noChangeArrowheads="1"/>
            </p:cNvSpPr>
            <p:nvPr/>
          </p:nvSpPr>
          <p:spPr bwMode="auto">
            <a:xfrm>
              <a:off x="1594611" y="2088073"/>
              <a:ext cx="2258783" cy="1163"/>
            </a:xfrm>
            <a:custGeom>
              <a:avLst/>
              <a:gdLst>
                <a:gd name="T0" fmla="*/ 2147483646 w 2448"/>
                <a:gd name="T1" fmla="*/ 0 h 635"/>
                <a:gd name="T2" fmla="*/ 0 w 2448"/>
                <a:gd name="T3" fmla="*/ 0 h 635"/>
                <a:gd name="T4" fmla="*/ 0 60000 65536"/>
                <a:gd name="T5" fmla="*/ 0 60000 65536"/>
                <a:gd name="T6" fmla="*/ 0 w 2448"/>
                <a:gd name="T7" fmla="*/ 0 h 635"/>
                <a:gd name="T8" fmla="*/ 2448 w 2448"/>
                <a:gd name="T9" fmla="*/ 635 h 6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48" h="635">
                  <a:moveTo>
                    <a:pt x="2448" y="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3468401" y="2088073"/>
              <a:ext cx="1163" cy="197731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Oval 93"/>
            <p:cNvSpPr>
              <a:spLocks noChangeArrowheads="1"/>
            </p:cNvSpPr>
            <p:nvPr/>
          </p:nvSpPr>
          <p:spPr bwMode="auto">
            <a:xfrm>
              <a:off x="3108996" y="2274172"/>
              <a:ext cx="725788" cy="390809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  <a:p>
              <a:pPr marL="228600" indent="-228600"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适配器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58" name="Oval 95"/>
            <p:cNvSpPr>
              <a:spLocks noChangeArrowheads="1"/>
            </p:cNvSpPr>
            <p:nvPr/>
          </p:nvSpPr>
          <p:spPr bwMode="auto">
            <a:xfrm>
              <a:off x="2097080" y="2255562"/>
              <a:ext cx="725788" cy="390809"/>
            </a:xfrm>
            <a:prstGeom prst="ellipse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  <a:p>
              <a:pPr marL="228600" indent="-228600"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适配器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  <p:sp>
          <p:nvSpPr>
            <p:cNvPr id="59" name="Line 96"/>
            <p:cNvSpPr>
              <a:spLocks noChangeShapeType="1"/>
            </p:cNvSpPr>
            <p:nvPr/>
          </p:nvSpPr>
          <p:spPr bwMode="auto">
            <a:xfrm>
              <a:off x="2487889" y="2088073"/>
              <a:ext cx="0" cy="157021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Line 96"/>
            <p:cNvSpPr>
              <a:spLocks noChangeShapeType="1"/>
            </p:cNvSpPr>
            <p:nvPr/>
          </p:nvSpPr>
          <p:spPr bwMode="auto">
            <a:xfrm flipH="1">
              <a:off x="2152910" y="1851959"/>
              <a:ext cx="0" cy="223319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 Box 9"/>
            <p:cNvSpPr>
              <a:spLocks noChangeArrowheads="1"/>
            </p:cNvSpPr>
            <p:nvPr/>
          </p:nvSpPr>
          <p:spPr bwMode="auto">
            <a:xfrm>
              <a:off x="3558682" y="1807496"/>
              <a:ext cx="4924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</a:rPr>
                <a:t>总线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2228529"/>
            <a:ext cx="715320" cy="1520201"/>
            <a:chOff x="827584" y="2228529"/>
            <a:chExt cx="715320" cy="1520201"/>
          </a:xfrm>
        </p:grpSpPr>
        <p:sp>
          <p:nvSpPr>
            <p:cNvPr id="56" name="Rectangle 85"/>
            <p:cNvSpPr>
              <a:spLocks noChangeArrowheads="1"/>
            </p:cNvSpPr>
            <p:nvPr/>
          </p:nvSpPr>
          <p:spPr bwMode="auto">
            <a:xfrm>
              <a:off x="827584" y="3246261"/>
              <a:ext cx="715320" cy="50246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  <a:sym typeface="宋体" charset="0"/>
                </a:rPr>
                <a:t>中断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  <a:cs typeface="MS PGothic" charset="0"/>
                <a:sym typeface="宋体" charset="0"/>
              </a:endParaRPr>
            </a:p>
            <a:p>
              <a:pPr marL="228600" indent="-228600"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  <a:cs typeface="MS PGothic" charset="0"/>
                  <a:sym typeface="宋体" charset="0"/>
                </a:rPr>
                <a:t>控制器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  <a:cs typeface="MS PGothic" charset="0"/>
                <a:sym typeface="宋体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100917" y="2228529"/>
              <a:ext cx="229136" cy="1004937"/>
              <a:chOff x="1100917" y="2228529"/>
              <a:chExt cx="229136" cy="1004937"/>
            </a:xfrm>
          </p:grpSpPr>
          <p:sp>
            <p:nvSpPr>
              <p:cNvPr id="60" name="Line 88"/>
              <p:cNvSpPr>
                <a:spLocks noChangeShapeType="1"/>
              </p:cNvSpPr>
              <p:nvPr/>
            </p:nvSpPr>
            <p:spPr bwMode="auto">
              <a:xfrm flipH="1">
                <a:off x="1100917" y="2228529"/>
                <a:ext cx="5816" cy="1004937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zh-CN" altLang="en-US" sz="12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Line 96"/>
              <p:cNvSpPr>
                <a:spLocks noChangeShapeType="1"/>
              </p:cNvSpPr>
              <p:nvPr/>
            </p:nvSpPr>
            <p:spPr bwMode="auto">
              <a:xfrm>
                <a:off x="1330053" y="2451848"/>
                <a:ext cx="0" cy="781618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586327" y="843558"/>
            <a:ext cx="2574979" cy="400110"/>
            <a:chOff x="844893" y="1019164"/>
            <a:chExt cx="2574979" cy="400110"/>
          </a:xfrm>
        </p:grpSpPr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142976" y="1019164"/>
              <a:ext cx="22768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设备控制器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03856" y="1168998"/>
            <a:ext cx="3952520" cy="651192"/>
            <a:chOff x="1262422" y="1344604"/>
            <a:chExt cx="3952520" cy="651192"/>
          </a:xfrm>
        </p:grpSpPr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196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94985" y="1344604"/>
              <a:ext cx="3034139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CPU和I/O设备间的接口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291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6" y="1654164"/>
              <a:ext cx="381995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向</a:t>
              </a:r>
              <a:r>
                <a:rPr lang="en-US" altLang="zh-CN" sz="1800" dirty="0" smtClean="0">
                  <a:sym typeface="宋体" charset="0"/>
                </a:rPr>
                <a:t>CPU</a:t>
              </a:r>
              <a:r>
                <a:rPr lang="zh-CN" altLang="en-US" sz="1800" dirty="0" smtClean="0">
                  <a:sym typeface="宋体" charset="0"/>
                </a:rPr>
                <a:t>提供特殊指令和寄存器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595702" y="1153330"/>
            <a:ext cx="3369917" cy="665484"/>
            <a:chOff x="844893" y="1978022"/>
            <a:chExt cx="3369917" cy="665484"/>
          </a:xfrm>
        </p:grpSpPr>
        <p:grpSp>
          <p:nvGrpSpPr>
            <p:cNvPr id="50" name="组合 49"/>
            <p:cNvGrpSpPr/>
            <p:nvPr/>
          </p:nvGrpSpPr>
          <p:grpSpPr>
            <a:xfrm>
              <a:off x="844893" y="1978022"/>
              <a:ext cx="1583967" cy="400110"/>
              <a:chOff x="844893" y="1978022"/>
              <a:chExt cx="1583967" cy="400110"/>
            </a:xfrm>
          </p:grpSpPr>
          <p:sp>
            <p:nvSpPr>
              <p:cNvPr id="73" name="内容占位符 2"/>
              <p:cNvSpPr txBox="1">
                <a:spLocks/>
              </p:cNvSpPr>
              <p:nvPr/>
            </p:nvSpPr>
            <p:spPr>
              <a:xfrm>
                <a:off x="1142976" y="1978022"/>
                <a:ext cx="12858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 smtClean="0">
                    <a:sym typeface="宋体" charset="0"/>
                  </a:rPr>
                  <a:t>I/O地址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4" name="TextBox 37"/>
              <p:cNvSpPr txBox="1"/>
              <p:nvPr/>
            </p:nvSpPr>
            <p:spPr>
              <a:xfrm>
                <a:off x="844893" y="1978022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256501" y="2301874"/>
              <a:ext cx="2958309" cy="341632"/>
              <a:chOff x="1256501" y="2301874"/>
              <a:chExt cx="2958309" cy="341632"/>
            </a:xfrm>
          </p:grpSpPr>
          <p:pic>
            <p:nvPicPr>
              <p:cNvPr id="65" name="图片 6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56501" y="2392900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66" name="内容占位符 2"/>
              <p:cNvSpPr txBox="1">
                <a:spLocks/>
              </p:cNvSpPr>
              <p:nvPr/>
            </p:nvSpPr>
            <p:spPr>
              <a:xfrm>
                <a:off x="1389064" y="2301874"/>
                <a:ext cx="2825746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 smtClean="0">
                    <a:sym typeface="宋体" charset="0"/>
                  </a:rPr>
                  <a:t>CPU用来控制I/O硬件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772153" y="3882455"/>
            <a:ext cx="3382769" cy="683980"/>
            <a:chOff x="832892" y="3559343"/>
            <a:chExt cx="3382769" cy="683980"/>
          </a:xfrm>
        </p:grpSpPr>
        <p:pic>
          <p:nvPicPr>
            <p:cNvPr id="76" name="图片 7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121" y="39826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77" name="内容占位符 2"/>
            <p:cNvSpPr txBox="1">
              <a:spLocks/>
            </p:cNvSpPr>
            <p:nvPr/>
          </p:nvSpPr>
          <p:spPr>
            <a:xfrm>
              <a:off x="1379478" y="3901691"/>
              <a:ext cx="2722986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轮询、设备中断和</a:t>
              </a:r>
              <a:r>
                <a:rPr lang="en-US" altLang="zh-CN" sz="1800" dirty="0" smtClean="0">
                  <a:sym typeface="宋体" charset="0"/>
                </a:rPr>
                <a:t>DMA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104164" y="3584992"/>
              <a:ext cx="3111497" cy="37446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与设备的通信方式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TextBox 37"/>
            <p:cNvSpPr txBox="1"/>
            <p:nvPr/>
          </p:nvSpPr>
          <p:spPr>
            <a:xfrm>
              <a:off x="832892" y="35593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07310" y="1786742"/>
            <a:ext cx="2595419" cy="943848"/>
            <a:chOff x="4007310" y="1786742"/>
            <a:chExt cx="2595419" cy="943848"/>
          </a:xfrm>
        </p:grpSpPr>
        <p:pic>
          <p:nvPicPr>
            <p:cNvPr id="80" name="图片 7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7310" y="1877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1" name="内容占位符 2"/>
            <p:cNvSpPr txBox="1">
              <a:spLocks/>
            </p:cNvSpPr>
            <p:nvPr/>
          </p:nvSpPr>
          <p:spPr>
            <a:xfrm>
              <a:off x="4139874" y="1786742"/>
              <a:ext cx="2254241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sym typeface="宋体" charset="0"/>
                </a:rPr>
                <a:t>内存地址或端口号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82" name="图片 8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721" y="2183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3" name="内容占位符 2"/>
            <p:cNvSpPr txBox="1">
              <a:spLocks/>
            </p:cNvSpPr>
            <p:nvPr/>
          </p:nvSpPr>
          <p:spPr>
            <a:xfrm>
              <a:off x="4497284" y="2107098"/>
              <a:ext cx="1176751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 smtClean="0">
                  <a:sym typeface="宋体" charset="0"/>
                </a:rPr>
                <a:t>I/O指令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84" name="图片 8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721" y="25004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5" name="内容占位符 2"/>
            <p:cNvSpPr txBox="1">
              <a:spLocks/>
            </p:cNvSpPr>
            <p:nvPr/>
          </p:nvSpPr>
          <p:spPr>
            <a:xfrm>
              <a:off x="4497285" y="2416658"/>
              <a:ext cx="2105444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rPr>
                <a:t>内存映射</a:t>
              </a:r>
              <a:r>
                <a:rPr lang="zh-CN" altLang="en-US" sz="1600" dirty="0" smtClean="0">
                  <a:sym typeface="宋体" charset="0"/>
                </a:rPr>
                <a:t>I/O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539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sym typeface="宋体" charset="0"/>
              </a:rPr>
              <a:t>I/O 指令和内存映射I/O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512925" cy="694772"/>
            <a:chOff x="844893" y="1019164"/>
            <a:chExt cx="4512925" cy="69477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14287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I/O指令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93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4604"/>
              <a:ext cx="3962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通过</a:t>
              </a:r>
              <a:r>
                <a:rPr lang="en-US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端口号访问设备寄存器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313894"/>
            <a:ext cx="6370313" cy="693184"/>
            <a:chOff x="844893" y="2313894"/>
            <a:chExt cx="6370313" cy="693184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01" y="2742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89064" y="2637746"/>
              <a:ext cx="58261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设备的寄存器</a:t>
              </a:r>
              <a:r>
                <a:rPr lang="en-US" altLang="zh-CN" dirty="0" smtClean="0">
                  <a:sym typeface="宋体" charset="0"/>
                </a:rPr>
                <a:t>/</a:t>
              </a:r>
              <a:r>
                <a:rPr lang="zh-CN" altLang="en-US" dirty="0" smtClean="0">
                  <a:sym typeface="宋体" charset="0"/>
                </a:rPr>
                <a:t>存储被映射到内存物理地址空间中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2313894"/>
              <a:ext cx="25003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>
                  <a:sym typeface="宋体" charset="0"/>
                </a:rPr>
                <a:t>内存映射I/O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3138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6501" y="2947306"/>
            <a:ext cx="4815697" cy="369332"/>
            <a:chOff x="1256501" y="2947306"/>
            <a:chExt cx="4815697" cy="369332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01" y="30520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89065" y="2947306"/>
              <a:ext cx="46831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通过内存</a:t>
              </a:r>
              <a:r>
                <a:rPr lang="en-US" altLang="zh-CN" dirty="0" smtClean="0">
                  <a:sym typeface="宋体" charset="0"/>
                </a:rPr>
                <a:t>load/store</a:t>
              </a:r>
              <a:r>
                <a:rPr lang="zh-CN" altLang="en-US" dirty="0" smtClean="0">
                  <a:sym typeface="宋体" charset="0"/>
                </a:rPr>
                <a:t>指令完成</a:t>
              </a:r>
              <a:r>
                <a:rPr lang="en-US" altLang="zh-CN" dirty="0" smtClean="0">
                  <a:sym typeface="宋体" charset="0"/>
                </a:rPr>
                <a:t>I/O</a:t>
              </a:r>
              <a:r>
                <a:rPr lang="zh-CN" altLang="en-US" dirty="0" smtClean="0">
                  <a:sym typeface="宋体" charset="0"/>
                </a:rPr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54164"/>
            <a:ext cx="4362300" cy="629554"/>
            <a:chOff x="1262422" y="1654164"/>
            <a:chExt cx="4362300" cy="62955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589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654164"/>
              <a:ext cx="2248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sym typeface="宋体" charset="0"/>
                </a:rPr>
                <a:t>特殊的</a:t>
              </a:r>
              <a:r>
                <a:rPr lang="en-US" altLang="zh-CN" dirty="0" smtClean="0">
                  <a:sym typeface="宋体" charset="0"/>
                </a:rPr>
                <a:t>CPU</a:t>
              </a:r>
              <a:r>
                <a:rPr lang="zh-CN" altLang="en-US" dirty="0" smtClean="0">
                  <a:sym typeface="宋体" charset="0"/>
                </a:rPr>
                <a:t>指令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0357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661889" y="1914386"/>
              <a:ext cx="39628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zh-CN" sz="1800" dirty="0" smtClean="0">
                  <a:sym typeface="Times New Roman" charset="0"/>
                </a:rPr>
                <a:t>out </a:t>
              </a:r>
              <a:r>
                <a:rPr lang="zh-CN" altLang="zh-CN" sz="1800" dirty="0" smtClean="0">
                  <a:sym typeface="Times New Roman" charset="0"/>
                </a:rPr>
                <a:t>0x21,AL</a:t>
              </a:r>
              <a:endParaRPr lang="zh-CN" altLang="zh-CN" sz="1800" dirty="0">
                <a:sym typeface="Times New Roman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6501" y="3260052"/>
            <a:ext cx="5744391" cy="646331"/>
            <a:chOff x="1256501" y="3260052"/>
            <a:chExt cx="5744391" cy="646331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501" y="33648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9064" y="3260052"/>
              <a:ext cx="56118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zh-CN" dirty="0" smtClean="0">
                  <a:sym typeface="宋体" charset="0"/>
                </a:rPr>
                <a:t>MMU</a:t>
              </a:r>
              <a:r>
                <a:rPr lang="zh-CN" altLang="en-US" dirty="0" smtClean="0">
                  <a:sym typeface="宋体" charset="0"/>
                </a:rPr>
                <a:t>设置映射，硬件跳线或程序在启动时设置地址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内核I/O结构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-7393865" y="2464593"/>
            <a:ext cx="871543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65770" y="3857634"/>
            <a:ext cx="6730942" cy="785818"/>
            <a:chOff x="665770" y="3857634"/>
            <a:chExt cx="6730942" cy="785818"/>
          </a:xfrm>
        </p:grpSpPr>
        <p:sp>
          <p:nvSpPr>
            <p:cNvPr id="26" name="矩形 25"/>
            <p:cNvSpPr/>
            <p:nvPr/>
          </p:nvSpPr>
          <p:spPr>
            <a:xfrm>
              <a:off x="665770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0793" y="3992890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SCSI</a:t>
              </a:r>
            </a:p>
            <a:p>
              <a:r>
                <a: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设备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643042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63521" y="40767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spc="-150" dirty="0" smtClean="0">
                  <a:solidFill>
                    <a:schemeClr val="bg1"/>
                  </a:solidFill>
                  <a:latin typeface="+mj-ea"/>
                  <a:ea typeface="+mj-ea"/>
                </a:rPr>
                <a:t>键盘</a:t>
              </a:r>
              <a:endParaRPr lang="zh-CN" altLang="en-US" sz="14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27934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59392" y="4072783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鼠标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617588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09742" y="4072783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···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572000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58375" y="4072783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PCI 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总线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72132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07850" y="4072783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软盘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531306" y="3857634"/>
              <a:ext cx="828000" cy="78581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93900" y="3927377"/>
              <a:ext cx="902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ATAPI</a:t>
              </a: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设备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(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磁盘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磁带等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  <a:endParaRPr lang="zh-CN" altLang="en-US" sz="1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4810" y="2161223"/>
            <a:ext cx="6840000" cy="642938"/>
            <a:chOff x="604810" y="2161223"/>
            <a:chExt cx="6840000" cy="642938"/>
          </a:xfrm>
        </p:grpSpPr>
        <p:sp>
          <p:nvSpPr>
            <p:cNvPr id="6" name="矩形 5"/>
            <p:cNvSpPr/>
            <p:nvPr/>
          </p:nvSpPr>
          <p:spPr>
            <a:xfrm>
              <a:off x="604810" y="2177857"/>
              <a:ext cx="6840000" cy="62630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rot="16200000" flipV="1">
              <a:off x="1252539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6200000" flipV="1">
              <a:off x="2233597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6200000" flipV="1">
              <a:off x="3205158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4181475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6200000" flipV="1">
              <a:off x="5162555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6134116" y="2480310"/>
              <a:ext cx="642937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09742" y="2304096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···</a:t>
              </a:r>
              <a:endParaRPr lang="zh-CN" altLang="en-US" sz="14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206" y="222640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SCSI</a:t>
              </a:r>
            </a:p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设备驱动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68740" y="22221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键盘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3186" y="223681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鼠标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81582" y="223011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PCI</a:t>
              </a:r>
            </a:p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总线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</a:rPr>
                <a:t>驱动</a:t>
              </a:r>
              <a:endParaRPr lang="zh-CN" altLang="en-US" sz="1200" b="1" dirty="0">
                <a:solidFill>
                  <a:srgbClr val="11576A"/>
                </a:solidFill>
                <a:latin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67426" y="22221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软盘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38600" y="222853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ATAPI</a:t>
              </a:r>
            </a:p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+mj-ea"/>
                </a:rPr>
                <a:t>设备驱动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5976" y="1117358"/>
            <a:ext cx="6840000" cy="531361"/>
            <a:chOff x="605976" y="1117358"/>
            <a:chExt cx="6840000" cy="531361"/>
          </a:xfrm>
        </p:grpSpPr>
        <p:sp>
          <p:nvSpPr>
            <p:cNvPr id="70" name="矩形 69"/>
            <p:cNvSpPr/>
            <p:nvPr/>
          </p:nvSpPr>
          <p:spPr>
            <a:xfrm>
              <a:off x="605976" y="1117358"/>
              <a:ext cx="6840000" cy="531361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78954" y="1247359"/>
              <a:ext cx="5052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内核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0047" y="1642004"/>
            <a:ext cx="6840000" cy="531361"/>
            <a:chOff x="600047" y="1642004"/>
            <a:chExt cx="6840000" cy="531361"/>
          </a:xfrm>
        </p:grpSpPr>
        <p:sp>
          <p:nvSpPr>
            <p:cNvPr id="69" name="矩形 68"/>
            <p:cNvSpPr/>
            <p:nvPr/>
          </p:nvSpPr>
          <p:spPr>
            <a:xfrm>
              <a:off x="600047" y="1642004"/>
              <a:ext cx="6840000" cy="531361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061" y="1778278"/>
              <a:ext cx="8899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I/O</a:t>
              </a:r>
              <a:r>
                <a:rPr lang="zh-CN" altLang="en-US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子系统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 rot="10800000">
            <a:off x="208772" y="1609108"/>
            <a:ext cx="430887" cy="502702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txBody>
          <a:bodyPr vert="eaVert"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n-ea"/>
              </a:rPr>
              <a:t>软件</a:t>
            </a:r>
            <a:endParaRPr lang="zh-CN" altLang="en-US" sz="1600" b="1" dirty="0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192" y="2957518"/>
            <a:ext cx="7244855" cy="903282"/>
            <a:chOff x="195192" y="2957518"/>
            <a:chExt cx="7244855" cy="903282"/>
          </a:xfrm>
        </p:grpSpPr>
        <p:sp>
          <p:nvSpPr>
            <p:cNvPr id="25" name="矩形 24"/>
            <p:cNvSpPr/>
            <p:nvPr/>
          </p:nvSpPr>
          <p:spPr>
            <a:xfrm>
              <a:off x="600047" y="2957518"/>
              <a:ext cx="6840000" cy="612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rot="16200000" flipV="1">
              <a:off x="1268007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2249065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6200000" flipV="1">
              <a:off x="3220626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 flipV="1">
              <a:off x="4196943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6200000" flipV="1">
              <a:off x="5178023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16200000" flipV="1">
              <a:off x="6149584" y="3266353"/>
              <a:ext cx="612000" cy="476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924300" y="3547591"/>
              <a:ext cx="12859" cy="29051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rot="16200000" flipH="1">
              <a:off x="5826138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6200000" flipH="1">
              <a:off x="4814894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16200000" flipH="1">
              <a:off x="3856037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16200000" flipH="1">
              <a:off x="2886068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rot="16200000" flipH="1">
              <a:off x="1927211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16200000" flipH="1">
              <a:off x="927079" y="3716341"/>
              <a:ext cx="28891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18651" y="302206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SCSI</a:t>
              </a:r>
              <a:endPara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设备控制器</a:t>
              </a:r>
              <a:endPara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91796" y="302206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键盘</a:t>
              </a:r>
              <a:endPara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65820" y="3019428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鼠标</a:t>
              </a:r>
              <a:endPara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9742" y="3071816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···</a:t>
              </a:r>
              <a:endParaRPr lang="zh-CN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19166" y="3031589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PCI</a:t>
              </a: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总线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</a:rPr>
                <a:t>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7548" y="302365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软盘</a:t>
              </a:r>
              <a:endParaRPr lang="en-US" altLang="zh-CN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280" y="303000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ATAPI</a:t>
              </a:r>
            </a:p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+mj-ea"/>
                </a:rPr>
                <a:t>设备控制器</a:t>
              </a:r>
              <a:endParaRPr lang="en-US" altLang="zh-CN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0800000">
              <a:off x="195192" y="3002670"/>
              <a:ext cx="430887" cy="502702"/>
            </a:xfrm>
            <a:prstGeom prst="rect">
              <a:avLst/>
            </a:prstGeom>
            <a:noFill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11576A"/>
                  </a:solidFill>
                  <a:latin typeface="+mn-ea"/>
                </a:rPr>
                <a:t>硬件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 smtClean="0">
                <a:sym typeface="宋体" charset="0"/>
              </a:rPr>
              <a:t>I/O请求生存周期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57224" y="3913185"/>
            <a:ext cx="6638948" cy="801705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</a:pPr>
            <a:endParaRPr lang="zh-CN" sz="1200">
              <a:solidFill>
                <a:srgbClr val="000099"/>
              </a:solidFill>
              <a:sym typeface="宋体" charset="0"/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823925" y="2639642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24" name="Text Box 5"/>
          <p:cNvSpPr>
            <a:spLocks noChangeArrowheads="1"/>
          </p:cNvSpPr>
          <p:nvPr/>
        </p:nvSpPr>
        <p:spPr bwMode="auto">
          <a:xfrm>
            <a:off x="1300594" y="2765406"/>
            <a:ext cx="1118877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设备驱动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823925" y="3240921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26" name="Text Box 7"/>
          <p:cNvSpPr>
            <a:spLocks noChangeArrowheads="1"/>
          </p:cNvSpPr>
          <p:nvPr/>
        </p:nvSpPr>
        <p:spPr bwMode="auto">
          <a:xfrm>
            <a:off x="1076175" y="3401341"/>
            <a:ext cx="1567718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中断处理例程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92772" y="3907547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28" name="Text Box 9"/>
          <p:cNvSpPr>
            <a:spLocks noChangeArrowheads="1"/>
          </p:cNvSpPr>
          <p:nvPr/>
        </p:nvSpPr>
        <p:spPr bwMode="auto">
          <a:xfrm>
            <a:off x="1285401" y="401538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硬件设备</a:t>
            </a: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823925" y="1500180"/>
            <a:ext cx="6638948" cy="0"/>
          </a:xfrm>
          <a:prstGeom prst="line">
            <a:avLst/>
          </a:prstGeom>
          <a:noFill/>
          <a:ln w="38100">
            <a:solidFill>
              <a:srgbClr val="11576A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zh-CN" altLang="en-US" sz="1200"/>
          </a:p>
        </p:txBody>
      </p:sp>
      <p:sp>
        <p:nvSpPr>
          <p:cNvPr id="30" name="Text Box 11"/>
          <p:cNvSpPr>
            <a:spLocks noChangeArrowheads="1"/>
          </p:cNvSpPr>
          <p:nvPr/>
        </p:nvSpPr>
        <p:spPr bwMode="auto">
          <a:xfrm>
            <a:off x="1401353" y="1785932"/>
            <a:ext cx="1088420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sym typeface="宋体" charset="0"/>
              </a:rPr>
              <a:t>内核</a:t>
            </a:r>
            <a:r>
              <a:rPr lang="en-US" b="1" dirty="0">
                <a:solidFill>
                  <a:srgbClr val="11576A"/>
                </a:solidFill>
                <a:latin typeface="+mn-ea"/>
                <a:sym typeface="宋体" charset="0"/>
              </a:rPr>
              <a:t> 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sym typeface="宋体" charset="0"/>
              </a:rPr>
              <a:t>I/O</a:t>
            </a:r>
            <a:endParaRPr lang="zh-CN" altLang="en-US" b="1" dirty="0">
              <a:solidFill>
                <a:srgbClr val="11576A"/>
              </a:solidFill>
              <a:latin typeface="+mn-ea"/>
              <a:sym typeface="宋体" charset="0"/>
            </a:endParaRPr>
          </a:p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子系统</a:t>
            </a:r>
          </a:p>
        </p:txBody>
      </p:sp>
      <p:sp>
        <p:nvSpPr>
          <p:cNvPr id="31" name="Text Box 12"/>
          <p:cNvSpPr>
            <a:spLocks noChangeArrowheads="1"/>
          </p:cNvSpPr>
          <p:nvPr/>
        </p:nvSpPr>
        <p:spPr bwMode="auto">
          <a:xfrm>
            <a:off x="1639719" y="859818"/>
            <a:ext cx="644388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/>
          <a:p>
            <a:pPr marL="228600" indent="-228600" algn="ctr">
              <a:buFont typeface="Arial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</a:rPr>
              <a:t>用户</a:t>
            </a:r>
            <a:endParaRPr lang="en-US" altLang="zh-CN" b="1" dirty="0">
              <a:solidFill>
                <a:srgbClr val="11576A"/>
              </a:solidFill>
              <a:latin typeface="+mn-ea"/>
            </a:endParaRPr>
          </a:p>
          <a:p>
            <a:pPr marL="228600" indent="-228600" algn="ctr">
              <a:buFont typeface="Arial" charset="0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+mn-ea"/>
              </a:rPr>
              <a:t>进程</a:t>
            </a:r>
            <a:endParaRPr lang="zh-CN" altLang="en-US" b="1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-11251517" y="2750345"/>
            <a:ext cx="1300171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9320" y="5162570"/>
            <a:ext cx="1426994" cy="439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800" b="1" dirty="0" smtClean="0">
                <a:solidFill>
                  <a:schemeClr val="bg1"/>
                </a:solidFill>
                <a:latin typeface="+mn-ea"/>
              </a:rPr>
              <a:t>process </a:t>
            </a:r>
            <a:r>
              <a:rPr lang="en-US" altLang="zh-CN" sz="800" b="1" dirty="0" err="1" smtClean="0">
                <a:solidFill>
                  <a:schemeClr val="bg1"/>
                </a:solidFill>
                <a:latin typeface="+mn-ea"/>
              </a:rPr>
              <a:t>request,issue</a:t>
            </a:r>
            <a:endParaRPr lang="en-US" altLang="zh-CN" sz="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70000"/>
              </a:lnSpc>
            </a:pPr>
            <a:r>
              <a:rPr lang="en-US" altLang="zh-CN" sz="800" b="1" dirty="0" smtClean="0">
                <a:solidFill>
                  <a:schemeClr val="bg1"/>
                </a:solidFill>
                <a:latin typeface="+mn-ea"/>
              </a:rPr>
              <a:t>commands to controller</a:t>
            </a:r>
          </a:p>
          <a:p>
            <a:pPr>
              <a:lnSpc>
                <a:spcPct val="70000"/>
              </a:lnSpc>
            </a:pPr>
            <a:r>
              <a:rPr lang="en-US" altLang="zh-CN" sz="800" b="1" dirty="0" smtClean="0">
                <a:solidFill>
                  <a:schemeClr val="bg1"/>
                </a:solidFill>
                <a:latin typeface="+mn-ea"/>
              </a:rPr>
              <a:t>configure controller to</a:t>
            </a:r>
          </a:p>
          <a:p>
            <a:pPr>
              <a:lnSpc>
                <a:spcPct val="70000"/>
              </a:lnSpc>
            </a:pPr>
            <a:r>
              <a:rPr lang="en-US" altLang="zh-CN" sz="800" b="1" dirty="0" smtClean="0">
                <a:solidFill>
                  <a:schemeClr val="bg1"/>
                </a:solidFill>
                <a:latin typeface="+mn-ea"/>
              </a:rPr>
              <a:t>block until interrupted</a:t>
            </a:r>
            <a:endParaRPr lang="zh-CN" altLang="en-US" sz="8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74041" y="1541845"/>
            <a:ext cx="1265134" cy="525674"/>
            <a:chOff x="2774041" y="1541845"/>
            <a:chExt cx="1265134" cy="525674"/>
          </a:xfrm>
        </p:grpSpPr>
        <p:sp>
          <p:nvSpPr>
            <p:cNvPr id="51" name="菱形 50"/>
            <p:cNvSpPr/>
            <p:nvPr/>
          </p:nvSpPr>
          <p:spPr>
            <a:xfrm>
              <a:off x="2774041" y="1541845"/>
              <a:ext cx="1265134" cy="525674"/>
            </a:xfrm>
            <a:prstGeom prst="diamond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43387" y="1616294"/>
              <a:ext cx="89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00" b="1" spc="-50" dirty="0" smtClean="0">
                  <a:solidFill>
                    <a:srgbClr val="11576A"/>
                  </a:solidFill>
                  <a:latin typeface="+mn-ea"/>
                </a:rPr>
                <a:t>判断是否已有</a:t>
              </a:r>
              <a:endParaRPr lang="en-US" altLang="zh-CN" sz="900" b="1" spc="-50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en-US" altLang="zh-CN" sz="900" b="1" spc="-50" dirty="0" smtClean="0">
                  <a:solidFill>
                    <a:srgbClr val="11576A"/>
                  </a:solidFill>
                  <a:latin typeface="+mn-ea"/>
                </a:rPr>
                <a:t>I/O</a:t>
              </a:r>
              <a:r>
                <a:rPr lang="zh-CN" altLang="en-US" sz="900" b="1" spc="-50" dirty="0" smtClean="0">
                  <a:solidFill>
                    <a:srgbClr val="11576A"/>
                  </a:solidFill>
                  <a:latin typeface="+mn-ea"/>
                </a:rPr>
                <a:t>请求结果？</a:t>
              </a:r>
              <a:endParaRPr lang="en-US" altLang="zh-CN" sz="900" b="1" spc="-50" dirty="0" smtClean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79169" y="1590670"/>
            <a:ext cx="2625540" cy="439460"/>
            <a:chOff x="3879169" y="1590670"/>
            <a:chExt cx="2625540" cy="439460"/>
          </a:xfrm>
        </p:grpSpPr>
        <p:grpSp>
          <p:nvGrpSpPr>
            <p:cNvPr id="41" name="组合 40"/>
            <p:cNvGrpSpPr/>
            <p:nvPr/>
          </p:nvGrpSpPr>
          <p:grpSpPr>
            <a:xfrm>
              <a:off x="4933073" y="1590670"/>
              <a:ext cx="1571636" cy="419112"/>
              <a:chOff x="5598955" y="1590670"/>
              <a:chExt cx="1571636" cy="419112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98955" y="1604323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与进程交换数据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，并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返回完成结果或错误信息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60" name="直接箭头连接符 59"/>
            <p:cNvCxnSpPr>
              <a:stCxn id="51" idx="3"/>
              <a:endCxn id="32" idx="1"/>
            </p:cNvCxnSpPr>
            <p:nvPr/>
          </p:nvCxnSpPr>
          <p:spPr>
            <a:xfrm flipV="1">
              <a:off x="4039175" y="1804378"/>
              <a:ext cx="893898" cy="30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879169" y="1783909"/>
              <a:ext cx="354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n-ea"/>
                </a:rPr>
                <a:t>是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699792" y="1951852"/>
            <a:ext cx="1418979" cy="611616"/>
            <a:chOff x="2699792" y="1951852"/>
            <a:chExt cx="1418979" cy="611616"/>
          </a:xfrm>
        </p:grpSpPr>
        <p:sp>
          <p:nvSpPr>
            <p:cNvPr id="34" name="矩形 33"/>
            <p:cNvSpPr/>
            <p:nvPr/>
          </p:nvSpPr>
          <p:spPr>
            <a:xfrm>
              <a:off x="2715487" y="2143122"/>
              <a:ext cx="1357322" cy="4191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99792" y="2163358"/>
              <a:ext cx="1418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向驱动发送</a:t>
              </a:r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I/O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请求，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并等待结果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401741" y="1951852"/>
              <a:ext cx="3545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n-ea"/>
                </a:rPr>
                <a:t>否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 rot="16200000" flipH="1">
              <a:off x="3329854" y="2084211"/>
              <a:ext cx="1250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715487" y="2566988"/>
            <a:ext cx="1357322" cy="650432"/>
            <a:chOff x="2715487" y="2566988"/>
            <a:chExt cx="1357322" cy="650432"/>
          </a:xfrm>
        </p:grpSpPr>
        <p:sp>
          <p:nvSpPr>
            <p:cNvPr id="36" name="矩形 35"/>
            <p:cNvSpPr/>
            <p:nvPr/>
          </p:nvSpPr>
          <p:spPr>
            <a:xfrm>
              <a:off x="2715487" y="2695580"/>
              <a:ext cx="1357322" cy="478191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76783" y="2663422"/>
              <a:ext cx="10823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处理</a:t>
              </a:r>
              <a:r>
                <a:rPr lang="en-US" altLang="zh-CN" sz="1000" b="1" dirty="0" smtClean="0">
                  <a:solidFill>
                    <a:schemeClr val="bg1"/>
                  </a:solidFill>
                  <a:latin typeface="+mn-ea"/>
                </a:rPr>
                <a:t>I/O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请求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发送控制命令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并等待中断响应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>
            <a:xfrm rot="16200000" flipH="1">
              <a:off x="3329855" y="2629524"/>
              <a:ext cx="1250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2715487" y="3105151"/>
            <a:ext cx="1357322" cy="1300486"/>
            <a:chOff x="2715487" y="3105151"/>
            <a:chExt cx="1357322" cy="1300486"/>
          </a:xfrm>
        </p:grpSpPr>
        <p:sp>
          <p:nvSpPr>
            <p:cNvPr id="38" name="矩形 37"/>
            <p:cNvSpPr/>
            <p:nvPr/>
          </p:nvSpPr>
          <p:spPr>
            <a:xfrm>
              <a:off x="2715487" y="3986525"/>
              <a:ext cx="1357322" cy="4191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03988" y="398942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控制设备操作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完成时</a:t>
              </a:r>
              <a:r>
                <a:rPr lang="zh-CN" altLang="zh-CN" sz="1000" b="1" dirty="0" smtClean="0">
                  <a:solidFill>
                    <a:schemeClr val="bg1"/>
                  </a:solidFill>
                  <a:latin typeface="+mn-ea"/>
                </a:rPr>
                <a:t>，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+mn-ea"/>
                </a:rPr>
                <a:t>产生中断</a:t>
              </a:r>
              <a:endParaRPr lang="en-US" altLang="zh-CN" sz="10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rot="16200000" flipH="1">
              <a:off x="3176391" y="3763081"/>
              <a:ext cx="43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rot="16200000" flipH="1">
              <a:off x="3230391" y="3267151"/>
              <a:ext cx="32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943476" y="3370268"/>
              <a:ext cx="9156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spc="-50" dirty="0" smtClean="0">
                  <a:solidFill>
                    <a:srgbClr val="11576A"/>
                  </a:solidFill>
                  <a:latin typeface="+mn-ea"/>
                </a:rPr>
                <a:t>设备控制命令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74513" y="3939902"/>
            <a:ext cx="2406547" cy="463845"/>
            <a:chOff x="4074513" y="3939902"/>
            <a:chExt cx="2406547" cy="463845"/>
          </a:xfrm>
        </p:grpSpPr>
        <p:grpSp>
          <p:nvGrpSpPr>
            <p:cNvPr id="48" name="组合 47"/>
            <p:cNvGrpSpPr/>
            <p:nvPr/>
          </p:nvGrpSpPr>
          <p:grpSpPr>
            <a:xfrm>
              <a:off x="4909424" y="3984635"/>
              <a:ext cx="1571636" cy="419112"/>
              <a:chOff x="5568957" y="1590670"/>
              <a:chExt cx="1571636" cy="41911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68957" y="1689894"/>
                <a:ext cx="15716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完成</a:t>
                </a:r>
                <a:r>
                  <a:rPr lang="zh-CN" altLang="zh-CN" sz="1000" b="1" dirty="0" smtClean="0">
                    <a:solidFill>
                      <a:schemeClr val="bg1"/>
                    </a:solidFill>
                    <a:latin typeface="+mn-ea"/>
                  </a:rPr>
                  <a:t>，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生成中断请求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122941" y="3939902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n-ea"/>
                </a:rPr>
                <a:t>设备控制器</a:t>
              </a:r>
              <a:endParaRPr lang="en-US" altLang="zh-CN" sz="1000" b="1" dirty="0" smtClean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 flipV="1">
              <a:off x="4074513" y="4183871"/>
              <a:ext cx="900000" cy="237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4940730" y="2695564"/>
            <a:ext cx="1571636" cy="603049"/>
            <a:chOff x="4940730" y="2695564"/>
            <a:chExt cx="1571636" cy="603049"/>
          </a:xfrm>
        </p:grpSpPr>
        <p:grpSp>
          <p:nvGrpSpPr>
            <p:cNvPr id="42" name="组合 41"/>
            <p:cNvGrpSpPr/>
            <p:nvPr/>
          </p:nvGrpSpPr>
          <p:grpSpPr>
            <a:xfrm>
              <a:off x="4940730" y="2695564"/>
              <a:ext cx="1571636" cy="419112"/>
              <a:chOff x="5606612" y="1590670"/>
              <a:chExt cx="1571636" cy="419112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606612" y="1602824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确定</a:t>
                </a:r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操作完成状态，</a:t>
                </a:r>
                <a:endParaRPr lang="en-US" altLang="zh-CN" sz="1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通知</a:t>
                </a:r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子系统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77" name="直接箭头连接符 76"/>
            <p:cNvCxnSpPr/>
            <p:nvPr/>
          </p:nvCxnSpPr>
          <p:spPr>
            <a:xfrm rot="16200000" flipH="1">
              <a:off x="5615393" y="3208613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4940730" y="3308071"/>
            <a:ext cx="1571636" cy="671010"/>
            <a:chOff x="4940730" y="3308071"/>
            <a:chExt cx="1571636" cy="671010"/>
          </a:xfrm>
        </p:grpSpPr>
        <p:grpSp>
          <p:nvGrpSpPr>
            <p:cNvPr id="45" name="组合 44"/>
            <p:cNvGrpSpPr/>
            <p:nvPr/>
          </p:nvGrpSpPr>
          <p:grpSpPr>
            <a:xfrm>
              <a:off x="4940730" y="3308071"/>
              <a:ext cx="1571636" cy="419112"/>
              <a:chOff x="5606613" y="1590670"/>
              <a:chExt cx="1571636" cy="41911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643570" y="1590670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606613" y="1596122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spc="-50" dirty="0" smtClean="0">
                    <a:solidFill>
                      <a:schemeClr val="bg1"/>
                    </a:solidFill>
                    <a:latin typeface="+mn-ea"/>
                  </a:rPr>
                  <a:t>接收中断，保存结果，</a:t>
                </a:r>
                <a:endParaRPr lang="en-US" altLang="zh-CN" sz="1000" b="1" spc="-50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zh-CN" altLang="en-US" sz="1000" b="1" spc="-50" dirty="0" smtClean="0">
                    <a:solidFill>
                      <a:schemeClr val="bg1"/>
                    </a:solidFill>
                    <a:latin typeface="+mn-ea"/>
                  </a:rPr>
                  <a:t>并通知设备驱动</a:t>
                </a:r>
                <a:endParaRPr lang="zh-CN" altLang="en-US" sz="1000" b="1" spc="-5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314390" y="368756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11576A"/>
                  </a:solidFill>
                  <a:latin typeface="+mn-ea"/>
                </a:rPr>
                <a:t>中断</a:t>
              </a: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5706979" y="3713634"/>
              <a:ext cx="0" cy="265447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右箭头 80"/>
          <p:cNvSpPr/>
          <p:nvPr/>
        </p:nvSpPr>
        <p:spPr>
          <a:xfrm>
            <a:off x="3191738" y="4429138"/>
            <a:ext cx="2643206" cy="285752"/>
          </a:xfrm>
          <a:prstGeom prst="right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4217290" y="444714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时间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2715487" y="882645"/>
            <a:ext cx="3903172" cy="711645"/>
            <a:chOff x="2715487" y="882645"/>
            <a:chExt cx="3903172" cy="711645"/>
          </a:xfrm>
        </p:grpSpPr>
        <p:grpSp>
          <p:nvGrpSpPr>
            <p:cNvPr id="15" name="组合 14"/>
            <p:cNvGrpSpPr/>
            <p:nvPr/>
          </p:nvGrpSpPr>
          <p:grpSpPr>
            <a:xfrm>
              <a:off x="2715487" y="882645"/>
              <a:ext cx="3788318" cy="436555"/>
              <a:chOff x="2715487" y="882645"/>
              <a:chExt cx="3788318" cy="43655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15487" y="885809"/>
                <a:ext cx="1357322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14030" y="946324"/>
                <a:ext cx="6495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I/O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请求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63399" y="900088"/>
                <a:ext cx="1440000" cy="41911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86680" y="882645"/>
                <a:ext cx="1617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 smtClean="0">
                    <a:solidFill>
                      <a:schemeClr val="bg1"/>
                    </a:solidFill>
                    <a:latin typeface="+mn-ea"/>
                  </a:rPr>
                  <a:t>I/O </a:t>
                </a:r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操作完成</a:t>
                </a:r>
                <a:endParaRPr lang="en-US" altLang="zh-CN" sz="10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zh-CN" altLang="en-US" sz="1000" b="1" dirty="0" smtClean="0">
                    <a:solidFill>
                      <a:schemeClr val="bg1"/>
                    </a:solidFill>
                    <a:latin typeface="+mn-ea"/>
                  </a:rPr>
                  <a:t>输入数据可用或输出完成</a:t>
                </a:r>
                <a:endParaRPr lang="zh-CN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664552" y="1285248"/>
              <a:ext cx="954107" cy="299125"/>
              <a:chOff x="5664552" y="1285248"/>
              <a:chExt cx="954107" cy="299125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5664552" y="1285248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rgbClr val="11576A"/>
                    </a:solidFill>
                    <a:latin typeface="+mn-ea"/>
                  </a:rPr>
                  <a:t>系统调用返回</a:t>
                </a:r>
              </a:p>
            </p:txBody>
          </p:sp>
          <p:cxnSp>
            <p:nvCxnSpPr>
              <p:cNvPr id="75" name="直接箭头连接符 74"/>
              <p:cNvCxnSpPr/>
              <p:nvPr/>
            </p:nvCxnSpPr>
            <p:spPr>
              <a:xfrm>
                <a:off x="5705392" y="1288016"/>
                <a:ext cx="0" cy="296357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52"/>
            <p:cNvSpPr txBox="1"/>
            <p:nvPr/>
          </p:nvSpPr>
          <p:spPr>
            <a:xfrm>
              <a:off x="3354070" y="128174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11576A"/>
                  </a:solidFill>
                  <a:latin typeface="+mn-ea"/>
                </a:rPr>
                <a:t>系统调用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>
              <a:off x="3392389" y="1304921"/>
              <a:ext cx="1759" cy="2893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直接箭头连接符 87"/>
          <p:cNvCxnSpPr/>
          <p:nvPr/>
        </p:nvCxnSpPr>
        <p:spPr>
          <a:xfrm rot="16200000" flipH="1">
            <a:off x="5363393" y="2349010"/>
            <a:ext cx="684000" cy="0"/>
          </a:xfrm>
          <a:prstGeom prst="straightConnector1">
            <a:avLst/>
          </a:prstGeom>
          <a:ln w="28575">
            <a:solidFill>
              <a:srgbClr val="11576A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661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462</Words>
  <Application>Microsoft Office PowerPoint</Application>
  <PresentationFormat>全屏显示(16:9)</PresentationFormat>
  <Paragraphs>185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1078</cp:revision>
  <dcterms:created xsi:type="dcterms:W3CDTF">2015-01-11T06:38:50Z</dcterms:created>
  <dcterms:modified xsi:type="dcterms:W3CDTF">2015-04-23T04:01:46Z</dcterms:modified>
</cp:coreProperties>
</file>